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</p:sldIdLst>
  <p:sldSz cx="30267275" cy="42794238"/>
  <p:notesSz cx="9926638" cy="14352588"/>
  <p:defaultTextStyle>
    <a:defPPr>
      <a:defRPr lang="en-US"/>
    </a:defPPr>
    <a:lvl1pPr marL="0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045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4091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1136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48182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5222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2268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09313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96359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60" autoAdjust="0"/>
    <p:restoredTop sz="94676" autoAdjust="0"/>
  </p:normalViewPr>
  <p:slideViewPr>
    <p:cSldViewPr>
      <p:cViewPr>
        <p:scale>
          <a:sx n="33" d="100"/>
          <a:sy n="33" d="100"/>
        </p:scale>
        <p:origin x="-2814" y="-102"/>
      </p:cViewPr>
      <p:guideLst>
        <p:guide orient="horz" pos="13479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6" y="13293954"/>
            <a:ext cx="25727184" cy="91730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091" y="24250068"/>
            <a:ext cx="21187093" cy="109363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9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91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43774" y="1713757"/>
            <a:ext cx="6810137" cy="36513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364" y="1713757"/>
            <a:ext cx="19925956" cy="36513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29426517" y="0"/>
            <a:ext cx="840758" cy="427942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840758" cy="427942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267275" cy="5349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37444958"/>
            <a:ext cx="30267275" cy="5349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9" name="Instructions"/>
          <p:cNvSpPr/>
          <p:nvPr userDrawn="1"/>
        </p:nvSpPr>
        <p:spPr>
          <a:xfrm>
            <a:off x="-12611365" y="0"/>
            <a:ext cx="11770607" cy="427942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400" tIns="217400" rIns="217400" bIns="217400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Print Size:</a:t>
            </a:r>
            <a:endParaRPr sz="87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This poster template is set up for A0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international paper size of 1189 mm x 841 mm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(46.8” high by 33.1” wide). It can be printed at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70.6% for an A1 poster of 841 mm x 594 mm.</a:t>
            </a:r>
            <a:endParaRPr lang="en-US" sz="5900" dirty="0" smtClean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Placeholders</a:t>
            </a:r>
            <a:r>
              <a:rPr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  <a:endParaRPr sz="87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sz="59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The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various elements included</a:t>
            </a:r>
            <a:r>
              <a:rPr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sz="59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 this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are ones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we often see in medical, research, and scientific posters.</a:t>
            </a:r>
            <a:r>
              <a:rPr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Feel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free to edit, move,  add, and delete items, or change the layout to suit your needs. Always check with your conference organizer for specific requirements.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Image</a:t>
            </a:r>
            <a:r>
              <a:rPr lang="en-US" sz="87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Quality</a:t>
            </a: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You can place digital photos or logo art in your poster file by selecting the </a:t>
            </a:r>
            <a:r>
              <a:rPr lang="en-US" sz="5900" b="1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Insert, Picture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command, or by using standard copy &amp; paste. For best results, all graphic elements should be at least </a:t>
            </a:r>
            <a:r>
              <a:rPr lang="en-US" sz="5900" b="1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150-200 pixels per inch in their final printed size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. For instance, a 1600 x 1200 pixel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photo will usually look fine up to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8“-10” wide on your printed poster.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To preview the print quality of images, select a magnification of 100% when previewing your poster. This will give you a good idea of what it will look like in print. If you are laying out a large poster and using half-scale dimensions, be sure to preview your graphics at 200% to see them at their final printed size.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Please note that graphics from websites (such as the logo on your hospital's or university's home page) will only be 72dpi and not suitable for printing.</a:t>
            </a:r>
          </a:p>
          <a:p>
            <a:pPr lvl="0" algn="ctr">
              <a:spcBef>
                <a:spcPts val="0"/>
              </a:spcBef>
              <a:spcAft>
                <a:spcPts val="2283"/>
              </a:spcAft>
            </a:pPr>
            <a:r>
              <a:rPr lang="en-US" sz="46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6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6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31108033" y="0"/>
            <a:ext cx="11770607" cy="42794238"/>
            <a:chOff x="33832800" y="0"/>
            <a:chExt cx="12801600" cy="43891200"/>
          </a:xfrm>
        </p:grpSpPr>
        <p:sp>
          <p:nvSpPr>
            <p:cNvPr id="13" name="Instructions"/>
            <p:cNvSpPr/>
            <p:nvPr userDrawn="1"/>
          </p:nvSpPr>
          <p:spPr>
            <a:xfrm>
              <a:off x="33832800" y="0"/>
              <a:ext cx="12801600" cy="43891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28600" tIns="228600" rIns="228600" bIns="228600" rtlCol="0" anchor="t"/>
            <a:lstStyle>
              <a:defPPr>
                <a:defRPr lang="en-US"/>
              </a:defPPr>
              <a:lvl1pPr marL="0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843430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686861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530291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37372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921715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106058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904013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747443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87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Change</a:t>
              </a:r>
              <a:r>
                <a:rPr lang="en-US" sz="87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Color Theme</a:t>
              </a:r>
              <a:r>
                <a:rPr lang="en-US" sz="87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:</a:t>
              </a:r>
              <a:endParaRPr sz="87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This template is designed to use the built-in color themes in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the newer versions of PowerPoint.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To change the color theme, select the </a:t>
              </a:r>
              <a:r>
                <a:rPr lang="en-US" sz="5900" b="1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Design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tab, then select the </a:t>
              </a:r>
              <a:r>
                <a:rPr lang="en-US" sz="5900" b="1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Colors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drop-down list.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The default color theme for this template is “Office”, so you can always return to that after trying some of the alternatives.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87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Printing Your Poster: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Once your poster file is ready, visit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</a:t>
              </a:r>
              <a:r>
                <a:rPr lang="en-US" sz="5900" b="1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www.genigraphics.com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to order a high-quality, affordable poster print. Every order receives a free design review and we can delivery as fast as next business day within the US and Canada. 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Genigraphics® has been producing output from PowerPoint® longer than anyone in the industry; dating back to when we helped Microsoft® design the PowerPoint software. </a:t>
              </a:r>
            </a:p>
            <a:p>
              <a:pPr lvl="0">
                <a:spcBef>
                  <a:spcPts val="0"/>
                </a:spcBef>
                <a:spcAft>
                  <a:spcPts val="0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US and Canada:  1-800-790-4001</a:t>
              </a: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International: +(1) 913-441-1410</a:t>
              </a:r>
              <a:b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</a:b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Email: info@genigraphics.com</a:t>
              </a: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46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/>
              </a:r>
              <a:br>
                <a:rPr lang="en-US" sz="46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</a:br>
              <a:r>
                <a:rPr lang="en-US" sz="46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[This sidebar area does not print.]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81342" y="8425085"/>
              <a:ext cx="11904515" cy="10246926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036" y="42504519"/>
            <a:ext cx="5297435" cy="18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44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69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06" y="27499264"/>
            <a:ext cx="25727184" cy="849941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906" y="18138027"/>
            <a:ext cx="25727184" cy="9361236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43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487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31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975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3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364" y="9985325"/>
            <a:ext cx="13368046" cy="2824221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85865" y="9985325"/>
            <a:ext cx="13368046" cy="2824221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945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579176"/>
            <a:ext cx="13373303" cy="3992145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364" y="13571321"/>
            <a:ext cx="13373303" cy="24656220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5357" y="9579176"/>
            <a:ext cx="13378556" cy="3992145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5357" y="13571321"/>
            <a:ext cx="13378556" cy="24656220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68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7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81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5" y="1703845"/>
            <a:ext cx="9957725" cy="725124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664" y="1703848"/>
            <a:ext cx="16920247" cy="36523697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365" y="8955093"/>
            <a:ext cx="9957725" cy="29272451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1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598" y="29955967"/>
            <a:ext cx="18160365" cy="3536471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598" y="3823744"/>
            <a:ext cx="18160365" cy="25676543"/>
          </a:xfrm>
        </p:spPr>
        <p:txBody>
          <a:bodyPr/>
          <a:lstStyle>
            <a:lvl1pPr marL="0" indent="0">
              <a:buNone/>
              <a:defRPr sz="14600"/>
            </a:lvl1pPr>
            <a:lvl2pPr marL="2087438" indent="0">
              <a:buNone/>
              <a:defRPr sz="12800"/>
            </a:lvl2pPr>
            <a:lvl3pPr marL="4174876" indent="0">
              <a:buNone/>
              <a:defRPr sz="11000"/>
            </a:lvl3pPr>
            <a:lvl4pPr marL="6262314" indent="0">
              <a:buNone/>
              <a:defRPr sz="9100"/>
            </a:lvl4pPr>
            <a:lvl5pPr marL="8349752" indent="0">
              <a:buNone/>
              <a:defRPr sz="9100"/>
            </a:lvl5pPr>
            <a:lvl6pPr marL="10437190" indent="0">
              <a:buNone/>
              <a:defRPr sz="9100"/>
            </a:lvl6pPr>
            <a:lvl7pPr marL="12524628" indent="0">
              <a:buNone/>
              <a:defRPr sz="9100"/>
            </a:lvl7pPr>
            <a:lvl8pPr marL="14612066" indent="0">
              <a:buNone/>
              <a:defRPr sz="9100"/>
            </a:lvl8pPr>
            <a:lvl9pPr marL="16699504" indent="0">
              <a:buNone/>
              <a:defRPr sz="91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598" y="33492438"/>
            <a:ext cx="18160365" cy="5022376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21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  <a:prstGeom prst="rect">
            <a:avLst/>
          </a:prstGeom>
        </p:spPr>
        <p:txBody>
          <a:bodyPr vert="horz" lIns="417488" tIns="208744" rIns="417488" bIns="20874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985325"/>
            <a:ext cx="27240548" cy="28242219"/>
          </a:xfrm>
          <a:prstGeom prst="rect">
            <a:avLst/>
          </a:prstGeom>
        </p:spPr>
        <p:txBody>
          <a:bodyPr vert="horz" lIns="417488" tIns="208744" rIns="417488" bIns="2087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364" y="39663922"/>
            <a:ext cx="7062364" cy="2278397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1319" y="39663922"/>
            <a:ext cx="9584637" cy="2278397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1547" y="39663922"/>
            <a:ext cx="7062364" cy="2278397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9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defTabSz="4174876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579" indent="-156557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087" indent="-1304649" algn="l" defTabSz="41748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8595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6033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3471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0909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8347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5785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3223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43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487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31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9752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719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462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206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950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2"/>
          <p:cNvSpPr txBox="1">
            <a:spLocks noChangeArrowheads="1"/>
          </p:cNvSpPr>
          <p:nvPr/>
        </p:nvSpPr>
        <p:spPr bwMode="auto">
          <a:xfrm>
            <a:off x="4547782" y="1546826"/>
            <a:ext cx="21117101" cy="20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3921" tIns="434801" rIns="173921" bIns="434801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7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DRAFT POSTER TEMPLATE – </a:t>
            </a:r>
            <a:r>
              <a:rPr lang="en-US" sz="7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DRIED FRUIT </a:t>
            </a:r>
            <a:endParaRPr lang="en-US" sz="78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5" name="Text Box 123"/>
          <p:cNvSpPr txBox="1">
            <a:spLocks noChangeArrowheads="1"/>
          </p:cNvSpPr>
          <p:nvPr/>
        </p:nvSpPr>
        <p:spPr bwMode="auto">
          <a:xfrm>
            <a:off x="4078659" y="3120410"/>
            <a:ext cx="22602433" cy="222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3921" tIns="173921" rIns="173921" bIns="173921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The following draft poster illustrates provisions included in UNECE Standard DDP-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61138" y="39049745"/>
            <a:ext cx="9883400" cy="25500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86958" tIns="43479" rIns="86958" bIns="43479" rtlCol="0">
            <a:sp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UNITED NATIONS </a:t>
            </a:r>
            <a:r>
              <a:rPr lang="fr-FR" sz="3200" b="1" dirty="0" err="1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Economic</a:t>
            </a:r>
            <a:r>
              <a:rPr lang="fr-FR" sz="3200" b="1" dirty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 Commission for Europe</a:t>
            </a:r>
          </a:p>
          <a:p>
            <a:r>
              <a:rPr lang="fr-FR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Agri Standards Unit</a:t>
            </a:r>
            <a:endParaRPr lang="fr-FR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fr-FR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Geneva, </a:t>
            </a:r>
            <a:r>
              <a:rPr lang="fr-FR" sz="32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Switzerland</a:t>
            </a:r>
            <a:endParaRPr lang="fr-FR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Email: agristandards@unece.org</a:t>
            </a:r>
          </a:p>
          <a:p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http</a:t>
            </a: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://</a:t>
            </a:r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www.unece.org/trade/agr/welcome.html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61136" y="37890735"/>
            <a:ext cx="2463100" cy="934193"/>
          </a:xfrm>
          <a:prstGeom prst="rect">
            <a:avLst/>
          </a:prstGeom>
          <a:noFill/>
        </p:spPr>
        <p:txBody>
          <a:bodyPr wrap="none" lIns="86958" tIns="43479" rIns="86958" bIns="43479" rtlCol="0">
            <a:spAutoFit/>
          </a:bodyPr>
          <a:lstStyle/>
          <a:p>
            <a:r>
              <a:rPr lang="en-US" sz="5500" b="1" dirty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Contact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133638" y="39049742"/>
            <a:ext cx="13452122" cy="2852949"/>
          </a:xfrm>
          <a:prstGeom prst="rect">
            <a:avLst/>
          </a:prstGeom>
          <a:noFill/>
        </p:spPr>
        <p:txBody>
          <a:bodyPr wrap="square" lIns="86958" tIns="86958" rIns="86958" bIns="86958" numCol="1" spcCol="434801" rtlCol="0">
            <a:noAutofit/>
          </a:bodyPr>
          <a:lstStyle/>
          <a:p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The full and updated text of the UNECE Standard illustrated in this poster is available for reference and download at: </a:t>
            </a:r>
          </a:p>
          <a:p>
            <a:endParaRPr lang="en-US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http</a:t>
            </a: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://www.unece.org/trade/agr/standard/dry/ddp-standards.html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133639" y="37890735"/>
            <a:ext cx="3598026" cy="934193"/>
          </a:xfrm>
          <a:prstGeom prst="rect">
            <a:avLst/>
          </a:prstGeom>
          <a:noFill/>
        </p:spPr>
        <p:txBody>
          <a:bodyPr wrap="none" lIns="86958" tIns="43479" rIns="86958" bIns="43479" rtlCol="0">
            <a:spAutoFit/>
          </a:bodyPr>
          <a:lstStyle/>
          <a:p>
            <a:r>
              <a:rPr lang="en-US" sz="5500" b="1" dirty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References</a:t>
            </a:r>
          </a:p>
        </p:txBody>
      </p:sp>
      <p:sp>
        <p:nvSpPr>
          <p:cNvPr id="10" name="Text Box 189"/>
          <p:cNvSpPr txBox="1">
            <a:spLocks noChangeArrowheads="1"/>
          </p:cNvSpPr>
          <p:nvPr/>
        </p:nvSpPr>
        <p:spPr bwMode="auto">
          <a:xfrm>
            <a:off x="1681515" y="7132376"/>
            <a:ext cx="27396723" cy="33058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in this section illustrating the following – if applicable]</a:t>
            </a: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Produce/Varieties </a:t>
            </a: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Styles/Shapes</a:t>
            </a: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endParaRPr lang="en-US" sz="3200" dirty="0">
              <a:latin typeface="Calibri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81515" y="6240829"/>
            <a:ext cx="27396723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Definition of </a:t>
            </a:r>
            <a:r>
              <a:rPr lang="en-US" sz="55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Produce 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15" name="Text Box 194"/>
          <p:cNvSpPr txBox="1">
            <a:spLocks noChangeArrowheads="1"/>
          </p:cNvSpPr>
          <p:nvPr/>
        </p:nvSpPr>
        <p:spPr bwMode="auto">
          <a:xfrm>
            <a:off x="1730849" y="35313480"/>
            <a:ext cx="27347389" cy="133612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uniformity requirements – color and classes]</a:t>
            </a:r>
          </a:p>
          <a:p>
            <a:pPr eaLnBrk="1" hangingPunct="1"/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93483" y="31417470"/>
            <a:ext cx="27473393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Provisions concerning </a:t>
            </a:r>
            <a:r>
              <a:rPr lang="en-US" sz="55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sizing (if needed) 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13" name="Text Box 192"/>
          <p:cNvSpPr txBox="1">
            <a:spLocks noChangeArrowheads="1"/>
          </p:cNvSpPr>
          <p:nvPr/>
        </p:nvSpPr>
        <p:spPr bwMode="auto">
          <a:xfrm>
            <a:off x="1746621" y="11544467"/>
            <a:ext cx="27367118" cy="136471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some or all of  the following  minimum requirements. Possible presentations can include: acceptable or non-acceptable produce ;  limits allowed; and produce assigned to classes] {provisions may be added or deleted depending on the nature of the produce} 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intact: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sound:</a:t>
            </a:r>
          </a:p>
          <a:p>
            <a:pPr eaLnBrk="1" hangingPunct="1"/>
            <a:endParaRPr lang="en-GB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• </a:t>
            </a:r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clean, practically free of any visible foreign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matter ({provisions </a:t>
            </a:r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may be made for the use of permitted coating substances according to</a:t>
            </a: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the nature of the product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}):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sufficiently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developed: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living pests whatever their stage of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development: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damage caused by pests, including the presence of dead insects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and/or mites</a:t>
            </a:r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, their debris or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excreta: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blemishes, areas of discolouration or spread stains in pronounced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contrast with </a:t>
            </a:r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the rest of the produce affecting in aggregate more than … per cent of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the surface </a:t>
            </a:r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of the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produce: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mould filaments visible to the naked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eye: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of 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fermentation: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[free of abnormal external moisture</a:t>
            </a:r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]: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strike="sngStrike" dirty="0">
                <a:latin typeface="Latha" panose="020B0604020202020204" pitchFamily="34" charset="0"/>
                <a:cs typeface="Latha" panose="020B0604020202020204" pitchFamily="34" charset="0"/>
              </a:rPr>
              <a:t>• free of foreign smell and/or taste, except for a taste of sodium chloride [and a slight</a:t>
            </a:r>
          </a:p>
          <a:p>
            <a:pPr eaLnBrk="1" hangingPunct="1"/>
            <a:r>
              <a:rPr lang="en-GB" sz="3200" strike="sngStrike" dirty="0">
                <a:latin typeface="Latha" panose="020B0604020202020204" pitchFamily="34" charset="0"/>
                <a:cs typeface="Latha" panose="020B0604020202020204" pitchFamily="34" charset="0"/>
              </a:rPr>
              <a:t>smell of preservatives/additives]. </a:t>
            </a:r>
            <a:endParaRPr lang="en-GB" sz="3200" strike="sngStrike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34882" y="10652923"/>
            <a:ext cx="27449456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Provisions </a:t>
            </a:r>
            <a:r>
              <a:rPr lang="en-US" sz="5500" b="1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concerning </a:t>
            </a:r>
            <a:r>
              <a:rPr lang="en-US" sz="5500" b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Quality </a:t>
            </a:r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– </a:t>
            </a:r>
            <a:r>
              <a:rPr lang="en-US" sz="5500" b="1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Minimum </a:t>
            </a:r>
            <a:r>
              <a:rPr lang="en-US" sz="5500" b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Requirements </a:t>
            </a:r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(largest part of the poster)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722912" y="34398914"/>
            <a:ext cx="27355326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Provisions concerning presentation</a:t>
            </a:r>
          </a:p>
        </p:txBody>
      </p:sp>
      <p:sp>
        <p:nvSpPr>
          <p:cNvPr id="11" name="Text Box 190"/>
          <p:cNvSpPr txBox="1">
            <a:spLocks noChangeArrowheads="1"/>
          </p:cNvSpPr>
          <p:nvPr/>
        </p:nvSpPr>
        <p:spPr bwMode="auto">
          <a:xfrm>
            <a:off x="1681516" y="32309017"/>
            <a:ext cx="27432224" cy="182856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Sizing  (including sizing devices) as well as sizes (if not  illustrated in “Definition of Produce</a:t>
            </a:r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”)]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US" sz="3200" dirty="0">
              <a:latin typeface="+mn-lt"/>
            </a:endParaRPr>
          </a:p>
          <a:p>
            <a:pPr eaLnBrk="1" hangingPunct="1"/>
            <a:endParaRPr lang="en-US" sz="32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46198"/>
            <a:ext cx="7595164" cy="140062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604845" y="26231726"/>
            <a:ext cx="27473393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Moisture content (if needed) 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18" name="Text Box 190"/>
          <p:cNvSpPr txBox="1">
            <a:spLocks noChangeArrowheads="1"/>
          </p:cNvSpPr>
          <p:nvPr/>
        </p:nvSpPr>
        <p:spPr bwMode="auto">
          <a:xfrm>
            <a:off x="1603257" y="27136767"/>
            <a:ext cx="27432224" cy="379833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</a:t>
            </a:r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dried as well as high moisture/soft fruit (if applicable)]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en-US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Dried fruit</a:t>
            </a:r>
          </a:p>
          <a:p>
            <a:pPr eaLnBrk="1" hangingPunct="1"/>
            <a:endParaRPr lang="en-US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High moisture/soft dried fruit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US" sz="3200" dirty="0">
              <a:latin typeface="+mn-lt"/>
            </a:endParaRPr>
          </a:p>
          <a:p>
            <a:pPr eaLnBrk="1" hangingPunct="1"/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125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2680</TotalTime>
  <Words>361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Genigraphics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Genigraphics Research Poster Template A0/A1</dc:title>
  <dc:creator>Jay Larson</dc:creator>
  <dc:description>Quality poster printing
www.genigraphics.com
1-800-790-4001</dc:description>
  <cp:lastModifiedBy>annovazzi-jakab</cp:lastModifiedBy>
  <cp:revision>72</cp:revision>
  <cp:lastPrinted>2016-06-14T08:49:05Z</cp:lastPrinted>
  <dcterms:created xsi:type="dcterms:W3CDTF">2013-02-10T21:14:48Z</dcterms:created>
  <dcterms:modified xsi:type="dcterms:W3CDTF">2016-06-14T10:29:55Z</dcterms:modified>
</cp:coreProperties>
</file>