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338" r:id="rId3"/>
    <p:sldId id="295" r:id="rId4"/>
    <p:sldId id="309" r:id="rId5"/>
    <p:sldId id="313" r:id="rId6"/>
    <p:sldId id="339" r:id="rId7"/>
    <p:sldId id="330" r:id="rId8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3300"/>
    <a:srgbClr val="0066FF"/>
    <a:srgbClr val="0000FF"/>
    <a:srgbClr val="00FFFF"/>
    <a:srgbClr val="66CCFF"/>
    <a:srgbClr val="00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7" autoAdjust="0"/>
    <p:restoredTop sz="94713" autoAdjust="0"/>
  </p:normalViewPr>
  <p:slideViewPr>
    <p:cSldViewPr>
      <p:cViewPr varScale="1">
        <p:scale>
          <a:sx n="52" d="100"/>
          <a:sy n="52" d="100"/>
        </p:scale>
        <p:origin x="-21" y="-3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55E-2EC6-43DF-8CA3-E05E261ADE13}" type="datetimeFigureOut">
              <a:rPr lang="en-GB" smtClean="0"/>
              <a:t>26-05-2016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3477-1252-4478-AFB1-21E9262F2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9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08233" y="685508"/>
            <a:ext cx="5447944" cy="3431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defTabSz="449263" rtl="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/>
          </p:nvPr>
        </p:nvSpPr>
        <p:spPr>
          <a:xfrm>
            <a:off x="913332" y="4343985"/>
            <a:ext cx="5029735" cy="40998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968" tIns="46484" rIns="92968" bIns="4648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08233" y="685508"/>
            <a:ext cx="5447944" cy="3431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defTabSz="449263" rtl="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/>
          </p:nvPr>
        </p:nvSpPr>
        <p:spPr>
          <a:xfrm>
            <a:off x="913332" y="4343985"/>
            <a:ext cx="5029735" cy="40998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968" tIns="46484" rIns="92968" bIns="4648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55F8-3D2B-4525-A913-0CCABE74E2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8DBD-24AD-4C59-BFD7-AB6F323354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8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C936-D071-4AD5-9EC0-3077009085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6" y="2748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3E2D-FAEE-4DF6-AD93-AADEF44CA5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43" y="0"/>
            <a:ext cx="75613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777" y="1268421"/>
            <a:ext cx="428625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807" y="1268421"/>
            <a:ext cx="4287715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CF97-5F4E-4BA8-B79D-3CFA091D0B7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145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2E5D-D896-4C2A-9CF5-C7C84760D5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0316-8A14-4879-8029-DC16D9A26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2815-F78F-4ECF-81D7-2962F4EBFF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6A86-EDB2-4390-A74D-AF04C21532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0D29C-CC9B-404A-8428-1B81A8236D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DA733-7FC8-43C5-B2E4-496FAA6E6F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2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C327A-5AFF-49FB-A3F1-07E29CB7EE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40BF-054C-40C2-B932-AEB3536A9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6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6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6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C8FA7-70E3-4C5D-B0FA-970150F96F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04893" y="2238375"/>
            <a:ext cx="85693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chemeClr val="accent2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Very quick introduction to the OIML</a:t>
            </a:r>
          </a:p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endParaRPr lang="en-US" sz="3600" b="1" dirty="0">
              <a:solidFill>
                <a:schemeClr val="accent2"/>
              </a:solidFill>
              <a:latin typeface="Lucida Sans Unicode" panose="020B060203050402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endParaRPr lang="en-US" sz="3600" dirty="0">
              <a:latin typeface="Lucida Sans Unicode" panose="020B060203050402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Ian Dunmill</a:t>
            </a:r>
          </a:p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Assistant Director</a:t>
            </a:r>
          </a:p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Bureau International de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Métrologie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Légale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Lucida Sans Unicode" panose="020B060203050402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endParaRPr lang="en-US" sz="2800" b="1" i="1" dirty="0">
              <a:latin typeface="Lucida Sans Unicode" panose="020B060203050402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286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16632"/>
            <a:ext cx="77048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Internationale de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Métrologie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Légale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Organization of Legal Metrology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75656" y="476672"/>
            <a:ext cx="7488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2000" y="100800"/>
            <a:ext cx="7920000" cy="900000"/>
          </a:xfrm>
        </p:spPr>
        <p:txBody>
          <a:bodyPr/>
          <a:lstStyle/>
          <a:p>
            <a:pPr algn="r"/>
            <a:r>
              <a:rPr lang="en-GB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What is the OIML?</a:t>
            </a:r>
            <a:endParaRPr lang="en-GB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3" y="194345"/>
            <a:ext cx="828675" cy="7143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52936"/>
            <a:ext cx="5052220" cy="29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508104" y="2492896"/>
            <a:ext cx="3168352" cy="3622607"/>
          </a:xfrm>
        </p:spPr>
        <p:txBody>
          <a:bodyPr/>
          <a:lstStyle/>
          <a:p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Current membership:</a:t>
            </a:r>
          </a:p>
          <a:p>
            <a:pPr lvl="1"/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61 Member States</a:t>
            </a:r>
          </a:p>
          <a:p>
            <a:pPr lvl="1"/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62 Corresponding Members</a:t>
            </a:r>
          </a:p>
          <a:p>
            <a:pPr lvl="1"/>
            <a:endParaRPr lang="en-GB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Headquarters in Paris</a:t>
            </a:r>
          </a:p>
          <a:p>
            <a:endParaRPr lang="en-GB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GB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Technical work undertaken by volunteer members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91" y="1416436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OIML is an intergovernmental treaty </a:t>
            </a:r>
            <a:r>
              <a:rPr lang="en-GB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organization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BD728-83FF-4976-87A9-D14FAB44DAEB}" type="slidenum">
              <a:rPr lang="en-GB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100800"/>
            <a:ext cx="7920000" cy="900000"/>
          </a:xfrm>
        </p:spPr>
        <p:txBody>
          <a:bodyPr/>
          <a:lstStyle/>
          <a:p>
            <a:pPr algn="r" eaLnBrk="1" hangingPunct="1"/>
            <a:r>
              <a:rPr lang="en-GB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Definition of legal metrology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149" y="1484319"/>
            <a:ext cx="8636977" cy="48974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54013" indent="-11113" eaLnBrk="1" hangingPunct="1">
              <a:buNone/>
              <a:tabLst>
                <a:tab pos="9750425" algn="l"/>
                <a:tab pos="10664825" algn="l"/>
              </a:tabLst>
            </a:pPr>
            <a:r>
              <a:rPr lang="en-US" sz="2600" dirty="0" smtClean="0">
                <a:latin typeface="Lucida Sans Unicode" panose="020B0602030504020204" pitchFamily="34" charset="0"/>
              </a:rPr>
              <a:t>“Legal metrology </a:t>
            </a:r>
            <a:r>
              <a:rPr lang="en-GB" sz="2600" dirty="0">
                <a:latin typeface="Lucida Sans Unicode" panose="020B0602030504020204" pitchFamily="34" charset="0"/>
              </a:rPr>
              <a:t>is the practice and the process of applying </a:t>
            </a:r>
            <a:r>
              <a:rPr lang="en-GB" sz="2600" b="1" dirty="0">
                <a:solidFill>
                  <a:srgbClr val="FF0000"/>
                </a:solidFill>
                <a:latin typeface="Lucida Sans Unicode" panose="020B0602030504020204" pitchFamily="34" charset="0"/>
              </a:rPr>
              <a:t>regulatory structure and enforcement</a:t>
            </a:r>
            <a:r>
              <a:rPr lang="en-GB" sz="2600" b="1" dirty="0">
                <a:latin typeface="Lucida Sans Unicode" panose="020B0602030504020204" pitchFamily="34" charset="0"/>
              </a:rPr>
              <a:t> </a:t>
            </a:r>
            <a:r>
              <a:rPr lang="en-GB" sz="2600" dirty="0">
                <a:latin typeface="Lucida Sans Unicode" panose="020B0602030504020204" pitchFamily="34" charset="0"/>
              </a:rPr>
              <a:t>to metrology. It </a:t>
            </a:r>
            <a:r>
              <a:rPr lang="en-US" sz="2600" dirty="0" smtClean="0">
                <a:latin typeface="Lucida Sans Unicode" panose="020B0602030504020204" pitchFamily="34" charset="0"/>
              </a:rPr>
              <a:t>comprises all activities for which </a:t>
            </a:r>
            <a:r>
              <a:rPr lang="en-US" sz="2600" b="1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legal requirements</a:t>
            </a:r>
            <a:r>
              <a:rPr lang="en-US" sz="2600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600" dirty="0" smtClean="0">
                <a:latin typeface="Lucida Sans Unicode" panose="020B0602030504020204" pitchFamily="34" charset="0"/>
              </a:rPr>
              <a:t>are prescribed on </a:t>
            </a:r>
            <a:r>
              <a:rPr lang="en-US" sz="2600" b="1" dirty="0" smtClean="0">
                <a:latin typeface="Lucida Sans Unicode" panose="020B0602030504020204" pitchFamily="34" charset="0"/>
              </a:rPr>
              <a:t>measurement, units of measurement, </a:t>
            </a:r>
            <a:r>
              <a:rPr lang="en-US" sz="2600" b="1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measuring instruments </a:t>
            </a:r>
            <a:r>
              <a:rPr lang="en-US" sz="2600" b="1" dirty="0" smtClean="0">
                <a:latin typeface="Lucida Sans Unicode" panose="020B0602030504020204" pitchFamily="34" charset="0"/>
              </a:rPr>
              <a:t>and methods of measurement</a:t>
            </a:r>
            <a:r>
              <a:rPr lang="en-US" sz="2600" dirty="0" smtClean="0">
                <a:latin typeface="Lucida Sans Unicode" panose="020B0602030504020204" pitchFamily="34" charset="0"/>
              </a:rPr>
              <a:t>, these activities being performed by or on behalf of </a:t>
            </a:r>
            <a:r>
              <a:rPr lang="en-US" sz="2600" b="1" dirty="0" smtClean="0">
                <a:latin typeface="Lucida Sans Unicode" panose="020B0602030504020204" pitchFamily="34" charset="0"/>
              </a:rPr>
              <a:t>governmental authorities</a:t>
            </a:r>
            <a:r>
              <a:rPr lang="en-US" sz="2600" dirty="0" smtClean="0">
                <a:latin typeface="Lucida Sans Unicode" panose="020B0602030504020204" pitchFamily="34" charset="0"/>
              </a:rPr>
              <a:t>, in order </a:t>
            </a:r>
            <a:r>
              <a:rPr lang="en-US" sz="2600" b="1" dirty="0" smtClean="0">
                <a:solidFill>
                  <a:srgbClr val="FF0000"/>
                </a:solidFill>
                <a:latin typeface="Lucida Sans Unicode" panose="020B0602030504020204" pitchFamily="34" charset="0"/>
              </a:rPr>
              <a:t>to ensure an appropriate level of credibility</a:t>
            </a:r>
            <a:r>
              <a:rPr lang="en-US" sz="2600" dirty="0" smtClean="0">
                <a:latin typeface="Lucida Sans Unicode" panose="020B0602030504020204" pitchFamily="34" charset="0"/>
              </a:rPr>
              <a:t> of measurement results in the national regulatory environment….”</a:t>
            </a:r>
          </a:p>
          <a:p>
            <a:pPr marL="354013" indent="-11113" eaLnBrk="1" hangingPunct="1">
              <a:buFont typeface="Wingdings" pitchFamily="2" charset="2"/>
              <a:buNone/>
              <a:tabLst>
                <a:tab pos="9750425" algn="l"/>
                <a:tab pos="10664825" algn="l"/>
              </a:tabLst>
            </a:pPr>
            <a:endParaRPr lang="en-US" b="1" dirty="0" smtClean="0">
              <a:latin typeface="Lucida Sans Unicode" panose="020B0602030504020204" pitchFamily="34" charset="0"/>
            </a:endParaRPr>
          </a:p>
          <a:p>
            <a:pPr marL="354013" indent="-11113" eaLnBrk="1" hangingPunct="1">
              <a:buFont typeface="Wingdings" pitchFamily="2" charset="2"/>
              <a:buNone/>
              <a:tabLst>
                <a:tab pos="9750425" algn="l"/>
                <a:tab pos="10664825" algn="l"/>
              </a:tabLst>
            </a:pPr>
            <a:r>
              <a:rPr lang="en-US" sz="2200" i="1" dirty="0" smtClean="0">
                <a:latin typeface="Lucida Sans Unicode" panose="020B0602030504020204" pitchFamily="34" charset="0"/>
              </a:rPr>
              <a:t>(OIML D 1: 2012 “Considerations for a law on metrology”)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3" y="194345"/>
            <a:ext cx="8286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A9E9E-D42A-4771-ACD7-5DA3387BBD76}" type="slidenum">
              <a:rPr lang="en-GB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100800"/>
            <a:ext cx="7920000" cy="900000"/>
          </a:xfrm>
        </p:spPr>
        <p:txBody>
          <a:bodyPr/>
          <a:lstStyle/>
          <a:p>
            <a:pPr algn="r" eaLnBrk="1" hangingPunct="1"/>
            <a:r>
              <a:rPr lang="en-GB" sz="4000" dirty="0" smtClean="0"/>
              <a:t>Why do we need legal metrology?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148" y="1196752"/>
            <a:ext cx="8636977" cy="525658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9750425" algn="l"/>
                <a:tab pos="10664825" algn="l"/>
              </a:tabLst>
            </a:pPr>
            <a:r>
              <a:rPr lang="en-US" dirty="0" smtClean="0">
                <a:latin typeface="Lucida Sans Unicode" panose="020B0602030504020204" pitchFamily="34" charset="0"/>
              </a:rPr>
              <a:t>Measurements may fall within the scope of legal metrology when:</a:t>
            </a:r>
          </a:p>
          <a:p>
            <a:pPr marL="625475" lvl="1" eaLnBrk="1" hangingPunct="1">
              <a:lnSpc>
                <a:spcPct val="90000"/>
              </a:lnSpc>
              <a:spcBef>
                <a:spcPts val="1200"/>
              </a:spcBef>
              <a:tabLst>
                <a:tab pos="9750425" algn="l"/>
                <a:tab pos="10664825" algn="l"/>
              </a:tabLst>
            </a:pPr>
            <a:r>
              <a:rPr lang="en-US" sz="2600" dirty="0" smtClean="0">
                <a:latin typeface="Lucida Sans Unicode" panose="020B0602030504020204" pitchFamily="34" charset="0"/>
              </a:rPr>
              <a:t>those affected have </a:t>
            </a:r>
            <a:r>
              <a:rPr lang="en-US" sz="2600" b="1" dirty="0" smtClean="0">
                <a:solidFill>
                  <a:srgbClr val="FF3300"/>
                </a:solidFill>
                <a:latin typeface="Lucida Sans Unicode" panose="020B0602030504020204" pitchFamily="34" charset="0"/>
              </a:rPr>
              <a:t>conflicting interests</a:t>
            </a:r>
          </a:p>
          <a:p>
            <a:pPr marL="625475" lvl="1" eaLnBrk="1" hangingPunct="1">
              <a:lnSpc>
                <a:spcPct val="90000"/>
              </a:lnSpc>
              <a:spcBef>
                <a:spcPts val="1200"/>
              </a:spcBef>
              <a:tabLst>
                <a:tab pos="9750425" algn="l"/>
                <a:tab pos="10664825" algn="l"/>
              </a:tabLst>
            </a:pPr>
            <a:r>
              <a:rPr lang="en-US" sz="2600" dirty="0" smtClean="0">
                <a:latin typeface="Lucida Sans Unicode" panose="020B0602030504020204" pitchFamily="34" charset="0"/>
              </a:rPr>
              <a:t>these parties do not have the </a:t>
            </a:r>
            <a:r>
              <a:rPr lang="en-US" sz="2600" b="1" dirty="0" smtClean="0">
                <a:solidFill>
                  <a:srgbClr val="FF3300"/>
                </a:solidFill>
                <a:latin typeface="Lucida Sans Unicode" panose="020B0602030504020204" pitchFamily="34" charset="0"/>
              </a:rPr>
              <a:t>competence or the possibility</a:t>
            </a:r>
            <a:r>
              <a:rPr lang="en-US" sz="2600" b="1" dirty="0" smtClean="0">
                <a:latin typeface="Lucida Sans Unicode" panose="020B0602030504020204" pitchFamily="34" charset="0"/>
              </a:rPr>
              <a:t> </a:t>
            </a:r>
            <a:r>
              <a:rPr lang="en-US" sz="2600" dirty="0" smtClean="0">
                <a:latin typeface="Lucida Sans Unicode" panose="020B0602030504020204" pitchFamily="34" charset="0"/>
              </a:rPr>
              <a:t>to evaluate the reliability of the measurement results</a:t>
            </a:r>
          </a:p>
          <a:p>
            <a:pPr marL="625475" lvl="1" eaLnBrk="1" hangingPunct="1">
              <a:lnSpc>
                <a:spcPct val="90000"/>
              </a:lnSpc>
              <a:spcBef>
                <a:spcPts val="1200"/>
              </a:spcBef>
              <a:tabLst>
                <a:tab pos="9750425" algn="l"/>
                <a:tab pos="10664825" algn="l"/>
              </a:tabLst>
            </a:pPr>
            <a:r>
              <a:rPr lang="en-US" sz="2600" b="1" dirty="0" smtClean="0">
                <a:solidFill>
                  <a:srgbClr val="FF3300"/>
                </a:solidFill>
                <a:latin typeface="Lucida Sans Unicode" panose="020B0602030504020204" pitchFamily="34" charset="0"/>
              </a:rPr>
              <a:t>legal evidence</a:t>
            </a:r>
            <a:r>
              <a:rPr lang="en-US" sz="2600" b="1" dirty="0" smtClean="0">
                <a:latin typeface="Lucida Sans Unicode" panose="020B0602030504020204" pitchFamily="34" charset="0"/>
              </a:rPr>
              <a:t> </a:t>
            </a:r>
            <a:r>
              <a:rPr lang="en-US" sz="2600" dirty="0">
                <a:latin typeface="Lucida Sans Unicode" panose="020B0602030504020204" pitchFamily="34" charset="0"/>
              </a:rPr>
              <a:t>is needed of </a:t>
            </a:r>
            <a:r>
              <a:rPr lang="en-US" sz="2600" dirty="0" smtClean="0">
                <a:latin typeface="Lucida Sans Unicode" panose="020B0602030504020204" pitchFamily="34" charset="0"/>
              </a:rPr>
              <a:t>measurement reliability</a:t>
            </a:r>
          </a:p>
          <a:p>
            <a:pPr marL="625475" lvl="1" eaLnBrk="1" hangingPunct="1">
              <a:lnSpc>
                <a:spcPct val="90000"/>
              </a:lnSpc>
              <a:spcBef>
                <a:spcPts val="1200"/>
              </a:spcBef>
              <a:tabLst>
                <a:tab pos="9750425" algn="l"/>
                <a:tab pos="10664825" algn="l"/>
              </a:tabLst>
            </a:pPr>
            <a:r>
              <a:rPr lang="en-US" sz="2600" b="1" dirty="0" smtClean="0">
                <a:solidFill>
                  <a:srgbClr val="FF3300"/>
                </a:solidFill>
                <a:latin typeface="Lucida Sans Unicode" panose="020B0602030504020204" pitchFamily="34" charset="0"/>
              </a:rPr>
              <a:t>health &amp; safety</a:t>
            </a:r>
            <a:r>
              <a:rPr lang="en-US" sz="2600" b="1" dirty="0" smtClean="0">
                <a:latin typeface="Lucida Sans Unicode" panose="020B0602030504020204" pitchFamily="34" charset="0"/>
              </a:rPr>
              <a:t> </a:t>
            </a:r>
            <a:r>
              <a:rPr lang="en-US" sz="2600" dirty="0" smtClean="0">
                <a:latin typeface="Lucida Sans Unicode" panose="020B0602030504020204" pitchFamily="34" charset="0"/>
              </a:rPr>
              <a:t>require reliability of measurement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3" y="194345"/>
            <a:ext cx="8286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2000" y="101532"/>
            <a:ext cx="7920000" cy="900000"/>
          </a:xfrm>
        </p:spPr>
        <p:txBody>
          <a:bodyPr/>
          <a:lstStyle/>
          <a:p>
            <a:pPr algn="r"/>
            <a:r>
              <a:rPr lang="en-GB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What does the OIML do?</a:t>
            </a:r>
            <a:endParaRPr lang="en-GB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6" y="1340768"/>
            <a:ext cx="8229600" cy="4525963"/>
          </a:xfrm>
        </p:spPr>
        <p:txBody>
          <a:bodyPr/>
          <a:lstStyle/>
          <a:p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Publishes “International Recommendations” on measuring instruments</a:t>
            </a:r>
          </a:p>
          <a:p>
            <a:pPr lvl="1"/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</a:t>
            </a:r>
            <a:r>
              <a:rPr lang="en-GB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odel technical regulations</a:t>
            </a:r>
          </a:p>
          <a:p>
            <a:pPr lvl="1"/>
            <a:r>
              <a:rPr lang="en-GB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considered as relevant international standards by the WTO TBT Committee</a:t>
            </a:r>
          </a:p>
          <a:p>
            <a:pPr lvl="1"/>
            <a:r>
              <a:rPr lang="en-GB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technical requirements, tests, report</a:t>
            </a:r>
          </a:p>
          <a:p>
            <a:pPr lvl="1"/>
            <a:r>
              <a:rPr lang="en-GB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developed by volunteer experts from OIML Member States</a:t>
            </a:r>
            <a:endParaRPr lang="en-GB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Operates OIML Certificate System and Mutual Acceptance Arrangement (MAA)</a:t>
            </a:r>
            <a:endParaRPr lang="en-GB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3" y="194345"/>
            <a:ext cx="8286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2000" y="101532"/>
            <a:ext cx="7920000" cy="900000"/>
          </a:xfrm>
        </p:spPr>
        <p:txBody>
          <a:bodyPr/>
          <a:lstStyle/>
          <a:p>
            <a:pPr algn="r"/>
            <a:r>
              <a:rPr lang="en-GB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Who does the OIML work with?</a:t>
            </a:r>
            <a:endParaRPr lang="en-GB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6" y="1340768"/>
            <a:ext cx="8229600" cy="4525963"/>
          </a:xfrm>
        </p:spPr>
        <p:txBody>
          <a:bodyPr/>
          <a:lstStyle/>
          <a:p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“Sister organisation” is BIPM</a:t>
            </a:r>
          </a:p>
          <a:p>
            <a:pPr lvl="1"/>
            <a:r>
              <a:rPr lang="en-GB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Also based in Paris</a:t>
            </a:r>
          </a:p>
          <a:p>
            <a:pPr lvl="1"/>
            <a:r>
              <a:rPr lang="en-GB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Establishes and disseminated the SI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r>
              <a:rPr lang="en-GB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on scientific and industrial metrology</a:t>
            </a:r>
          </a:p>
          <a:p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WTO</a:t>
            </a:r>
            <a:endParaRPr lang="en-GB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DCMAS Network on developing and emerging economies</a:t>
            </a:r>
          </a:p>
          <a:p>
            <a:endParaRPr lang="en-GB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3" y="194345"/>
            <a:ext cx="8286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87061" r="16515" b="9265"/>
          <a:stretch/>
        </p:blipFill>
        <p:spPr>
          <a:xfrm>
            <a:off x="471242" y="4725144"/>
            <a:ext cx="8349230" cy="11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3" y="194345"/>
            <a:ext cx="828675" cy="714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1338100"/>
            <a:ext cx="7920000" cy="5400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2800" indent="-450850" algn="ctr" eaLnBrk="1" hangingPunct="1">
              <a:buFont typeface="Wingdings" pitchFamily="2" charset="2"/>
              <a:buNone/>
            </a:pPr>
            <a:endParaRPr lang="en-GB" sz="4000" b="1" dirty="0">
              <a:latin typeface="Lucida Sans Unicode" panose="020B0602030504020204" pitchFamily="34" charset="0"/>
            </a:endParaRPr>
          </a:p>
          <a:p>
            <a:pPr marL="812800" indent="-450850" algn="ctr" eaLnBrk="1" hangingPunct="1">
              <a:buFont typeface="Wingdings" pitchFamily="2" charset="2"/>
              <a:buNone/>
            </a:pPr>
            <a:r>
              <a:rPr lang="en-GB" sz="4000" b="1" dirty="0">
                <a:latin typeface="Lucida Sans Unicode" panose="020B0602030504020204" pitchFamily="34" charset="0"/>
              </a:rPr>
              <a:t>Thank you</a:t>
            </a:r>
          </a:p>
          <a:p>
            <a:pPr marL="812800" indent="-450850" algn="ctr" eaLnBrk="1" hangingPunct="1">
              <a:buFont typeface="Wingdings" pitchFamily="2" charset="2"/>
              <a:buNone/>
            </a:pPr>
            <a:endParaRPr lang="en-GB" sz="4000" b="1" dirty="0">
              <a:latin typeface="Lucida Sans Unicode" panose="020B0602030504020204" pitchFamily="34" charset="0"/>
            </a:endParaRPr>
          </a:p>
          <a:p>
            <a:pPr marL="812800" indent="-450850" algn="ctr" eaLnBrk="1" hangingPunct="1">
              <a:buFont typeface="Wingdings" pitchFamily="2" charset="2"/>
              <a:buNone/>
            </a:pPr>
            <a:r>
              <a:rPr lang="en-GB" sz="4000" dirty="0">
                <a:latin typeface="Lucida Sans Unicode" panose="020B0602030504020204" pitchFamily="34" charset="0"/>
              </a:rPr>
              <a:t>ian.dunmill@oiml.org</a:t>
            </a:r>
          </a:p>
          <a:p>
            <a:pPr marL="812800" indent="-450850" algn="ctr" eaLnBrk="1" hangingPunct="1">
              <a:buFont typeface="Wingdings" pitchFamily="2" charset="2"/>
              <a:buNone/>
            </a:pPr>
            <a:r>
              <a:rPr lang="en-GB" sz="4000" dirty="0">
                <a:latin typeface="Lucida Sans Unicode" panose="020B0602030504020204" pitchFamily="34" charset="0"/>
              </a:rPr>
              <a:t>www.oiml.org</a:t>
            </a:r>
          </a:p>
        </p:txBody>
      </p:sp>
    </p:spTree>
    <p:extLst>
      <p:ext uri="{BB962C8B-B14F-4D97-AF65-F5344CB8AC3E}">
        <p14:creationId xmlns:p14="http://schemas.microsoft.com/office/powerpoint/2010/main" val="40637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iml-an_overview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oiml-an_overview</Template>
  <TotalTime>385</TotalTime>
  <Words>294</Words>
  <Application>Microsoft Office PowerPoint</Application>
  <PresentationFormat>On-screen Show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Lucida Sans Unicode</vt:lpstr>
      <vt:lpstr>Comic Sans MS</vt:lpstr>
      <vt:lpstr>Times New Roman</vt:lpstr>
      <vt:lpstr>Wingdings</vt:lpstr>
      <vt:lpstr>Calibri</vt:lpstr>
      <vt:lpstr>Verdana</vt:lpstr>
      <vt:lpstr>oiml-an_overview</vt:lpstr>
      <vt:lpstr>PowerPoint Presentation</vt:lpstr>
      <vt:lpstr>What is the OIML?</vt:lpstr>
      <vt:lpstr>Definition of legal metrology</vt:lpstr>
      <vt:lpstr>Why do we need legal metrology?</vt:lpstr>
      <vt:lpstr>What does the OIML do?</vt:lpstr>
      <vt:lpstr>Who does the OIML work with?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dunmilli</dc:creator>
  <cp:lastModifiedBy>Ian Dunmill</cp:lastModifiedBy>
  <cp:revision>44</cp:revision>
  <dcterms:created xsi:type="dcterms:W3CDTF">2015-09-09T16:42:36Z</dcterms:created>
  <dcterms:modified xsi:type="dcterms:W3CDTF">2016-05-26T07:44:24Z</dcterms:modified>
</cp:coreProperties>
</file>