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6" r:id="rId2"/>
    <p:sldId id="264" r:id="rId3"/>
    <p:sldId id="262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2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73AC00"/>
    <a:srgbClr val="669900"/>
    <a:srgbClr val="FF3300"/>
    <a:srgbClr val="FF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reeAgent%20Sync\ECE-70277-114503\C\MyFiles\Timber\Timber%20Committee\TCQ2011\Masterfiles\TC2011_dataforpresentation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reeAgent%20Sync\ECE-70277-114503\C\MyFiles\Timber\Timber%20Committee\TCQ2011\Masterfiles\TC2011_dataforpresentation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087328883248251"/>
          <c:y val="0.11111145557866944"/>
          <c:w val="0.7599221073639546"/>
          <c:h val="0.67936718553814968"/>
        </c:manualLayout>
      </c:layout>
      <c:lineChart>
        <c:grouping val="standard"/>
        <c:ser>
          <c:idx val="0"/>
          <c:order val="0"/>
          <c:tx>
            <c:strRef>
              <c:f>'RW-PPT04'!$C$5</c:f>
              <c:strCache>
                <c:ptCount val="1"/>
                <c:pt idx="0">
                  <c:v>Production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8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dPt>
            <c:idx val="9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dPt>
            <c:idx val="10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dPt>
            <c:idx val="11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cat>
            <c:numRef>
              <c:f>'RW-PPT04'!$D$4:$M$4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'RW-PPT04'!$D$5:$M$5</c:f>
              <c:numCache>
                <c:formatCode>#\,##0.0</c:formatCode>
                <c:ptCount val="10"/>
                <c:pt idx="0">
                  <c:v>92.993516999999997</c:v>
                </c:pt>
                <c:pt idx="1">
                  <c:v>98.752168999999981</c:v>
                </c:pt>
                <c:pt idx="2">
                  <c:v>99.737596999999994</c:v>
                </c:pt>
                <c:pt idx="3">
                  <c:v>97.994308999999973</c:v>
                </c:pt>
                <c:pt idx="4">
                  <c:v>106.71574542499998</c:v>
                </c:pt>
                <c:pt idx="5">
                  <c:v>101.188014</c:v>
                </c:pt>
                <c:pt idx="6">
                  <c:v>99.49462500000007</c:v>
                </c:pt>
                <c:pt idx="7">
                  <c:v>119.10298099999997</c:v>
                </c:pt>
                <c:pt idx="8">
                  <c:v>118.77157999999999</c:v>
                </c:pt>
                <c:pt idx="9">
                  <c:v>120.63757999999999</c:v>
                </c:pt>
              </c:numCache>
            </c:numRef>
          </c:val>
        </c:ser>
        <c:ser>
          <c:idx val="1"/>
          <c:order val="1"/>
          <c:tx>
            <c:strRef>
              <c:f>'RW-PPT04'!$C$6</c:f>
              <c:strCache>
                <c:ptCount val="1"/>
                <c:pt idx="0">
                  <c:v>Imports</c:v>
                </c:pt>
              </c:strCache>
            </c:strRef>
          </c:tx>
          <c:spPr>
            <a:ln w="38100">
              <a:solidFill>
                <a:srgbClr val="FF9900"/>
              </a:solidFill>
              <a:prstDash val="solid"/>
            </a:ln>
          </c:spPr>
          <c:marker>
            <c:symbol val="none"/>
          </c:marker>
          <c:dPt>
            <c:idx val="8"/>
            <c:spPr>
              <a:ln w="38100">
                <a:solidFill>
                  <a:srgbClr val="FF9900"/>
                </a:solidFill>
                <a:prstDash val="sysDash"/>
              </a:ln>
            </c:spPr>
          </c:dPt>
          <c:dPt>
            <c:idx val="9"/>
            <c:spPr>
              <a:ln w="38100">
                <a:solidFill>
                  <a:srgbClr val="FF9900"/>
                </a:solidFill>
                <a:prstDash val="sysDash"/>
              </a:ln>
            </c:spPr>
          </c:dPt>
          <c:dPt>
            <c:idx val="10"/>
            <c:spPr>
              <a:ln w="38100">
                <a:solidFill>
                  <a:srgbClr val="FF9900"/>
                </a:solidFill>
                <a:prstDash val="sysDash"/>
              </a:ln>
            </c:spPr>
          </c:dPt>
          <c:dPt>
            <c:idx val="11"/>
            <c:spPr>
              <a:ln w="38100">
                <a:solidFill>
                  <a:srgbClr val="FF9900"/>
                </a:solidFill>
                <a:prstDash val="sysDash"/>
              </a:ln>
            </c:spPr>
          </c:dPt>
          <c:cat>
            <c:numRef>
              <c:f>'RW-PPT04'!$D$4:$M$4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'RW-PPT04'!$D$6:$M$6</c:f>
              <c:numCache>
                <c:formatCode>#\,##0.0</c:formatCode>
                <c:ptCount val="10"/>
                <c:pt idx="0">
                  <c:v>16.115475999999997</c:v>
                </c:pt>
                <c:pt idx="1">
                  <c:v>21.083611999999995</c:v>
                </c:pt>
                <c:pt idx="2">
                  <c:v>25.258710999999984</c:v>
                </c:pt>
                <c:pt idx="3">
                  <c:v>25.359351999999998</c:v>
                </c:pt>
                <c:pt idx="4">
                  <c:v>31.096121483999987</c:v>
                </c:pt>
                <c:pt idx="5">
                  <c:v>34.3212511125828</c:v>
                </c:pt>
                <c:pt idx="6">
                  <c:v>32.820268850000005</c:v>
                </c:pt>
                <c:pt idx="7">
                  <c:v>40.459864999999994</c:v>
                </c:pt>
                <c:pt idx="8">
                  <c:v>41.964649999999999</c:v>
                </c:pt>
                <c:pt idx="9">
                  <c:v>42.567814000000006</c:v>
                </c:pt>
              </c:numCache>
            </c:numRef>
          </c:val>
        </c:ser>
        <c:ser>
          <c:idx val="2"/>
          <c:order val="2"/>
          <c:tx>
            <c:strRef>
              <c:f>'RW-PPT04'!$C$7</c:f>
              <c:strCache>
                <c:ptCount val="1"/>
                <c:pt idx="0">
                  <c:v>Exports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dPt>
            <c:idx val="8"/>
            <c:spPr>
              <a:ln w="38100">
                <a:solidFill>
                  <a:srgbClr val="339966"/>
                </a:solidFill>
                <a:prstDash val="sysDash"/>
              </a:ln>
            </c:spPr>
          </c:dPt>
          <c:dPt>
            <c:idx val="9"/>
            <c:spPr>
              <a:ln w="38100">
                <a:solidFill>
                  <a:srgbClr val="339966"/>
                </a:solidFill>
                <a:prstDash val="sysDash"/>
              </a:ln>
            </c:spPr>
          </c:dPt>
          <c:dPt>
            <c:idx val="10"/>
            <c:spPr>
              <a:ln w="38100">
                <a:solidFill>
                  <a:srgbClr val="339966"/>
                </a:solidFill>
                <a:prstDash val="sysDash"/>
              </a:ln>
            </c:spPr>
          </c:dPt>
          <c:dPt>
            <c:idx val="11"/>
            <c:spPr>
              <a:ln w="38100">
                <a:solidFill>
                  <a:srgbClr val="339966"/>
                </a:solidFill>
                <a:prstDash val="sysDash"/>
              </a:ln>
            </c:spPr>
          </c:dPt>
          <c:cat>
            <c:numRef>
              <c:f>'RW-PPT04'!$D$4:$M$4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'RW-PPT04'!$D$7:$M$7</c:f>
              <c:numCache>
                <c:formatCode>#\,##0.0</c:formatCode>
                <c:ptCount val="10"/>
                <c:pt idx="0">
                  <c:v>14.384627000000002</c:v>
                </c:pt>
                <c:pt idx="1">
                  <c:v>17.041635000000003</c:v>
                </c:pt>
                <c:pt idx="2">
                  <c:v>18.599388000000001</c:v>
                </c:pt>
                <c:pt idx="3">
                  <c:v>20.688388999999997</c:v>
                </c:pt>
                <c:pt idx="4">
                  <c:v>24.215632025185684</c:v>
                </c:pt>
                <c:pt idx="5">
                  <c:v>23.377134085790949</c:v>
                </c:pt>
                <c:pt idx="6">
                  <c:v>21.009036999999992</c:v>
                </c:pt>
                <c:pt idx="7">
                  <c:v>24.67504531434</c:v>
                </c:pt>
                <c:pt idx="8">
                  <c:v>23.958290000000002</c:v>
                </c:pt>
                <c:pt idx="9">
                  <c:v>24.472348999999987</c:v>
                </c:pt>
              </c:numCache>
            </c:numRef>
          </c:val>
        </c:ser>
        <c:marker val="1"/>
        <c:axId val="73783168"/>
        <c:axId val="73784704"/>
      </c:lineChart>
      <c:catAx>
        <c:axId val="73783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D10000"/>
            </a:solidFill>
            <a:prstDash val="solid"/>
          </a:ln>
        </c:spPr>
        <c:txPr>
          <a:bodyPr rot="0" vert="horz"/>
          <a:lstStyle/>
          <a:p>
            <a:pPr>
              <a:defRPr sz="825" b="1" i="0" u="none" strike="noStrike" baseline="0">
                <a:solidFill>
                  <a:srgbClr val="D1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784704"/>
        <c:crosses val="autoZero"/>
        <c:auto val="1"/>
        <c:lblAlgn val="ctr"/>
        <c:lblOffset val="100"/>
        <c:tickLblSkip val="1"/>
        <c:tickMarkSkip val="1"/>
      </c:catAx>
      <c:valAx>
        <c:axId val="73784704"/>
        <c:scaling>
          <c:orientation val="minMax"/>
          <c:max val="130"/>
          <c:min val="0"/>
        </c:scaling>
        <c:axPos val="l"/>
        <c:majorGridlines>
          <c:spPr>
            <a:ln w="3175">
              <a:solidFill>
                <a:srgbClr val="D1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 i="0" u="none" strike="noStrike" baseline="0">
                    <a:solidFill>
                      <a:srgbClr val="D10000"/>
                    </a:solidFill>
                    <a:latin typeface="Arial"/>
                    <a:cs typeface="Arial"/>
                  </a:rPr>
                  <a:t>million m</a:t>
                </a:r>
                <a:r>
                  <a:rPr lang="en-US" sz="1200" b="1" i="0" u="none" strike="noStrike" baseline="30000">
                    <a:solidFill>
                      <a:srgbClr val="D1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1.9841269841269854E-2"/>
              <c:y val="0.32381052368453989"/>
            </c:manualLayout>
          </c:layout>
          <c:spPr>
            <a:noFill/>
            <a:ln w="25400">
              <a:noFill/>
            </a:ln>
          </c:spPr>
        </c:title>
        <c:numFmt formatCode="# ##0" sourceLinked="0"/>
        <c:tickLblPos val="nextTo"/>
        <c:spPr>
          <a:ln w="3175">
            <a:solidFill>
              <a:srgbClr val="D10000"/>
            </a:solidFill>
            <a:prstDash val="solid"/>
          </a:ln>
        </c:spPr>
        <c:txPr>
          <a:bodyPr rot="0" vert="horz"/>
          <a:lstStyle/>
          <a:p>
            <a:pPr>
              <a:defRPr sz="825" b="1" i="0" u="none" strike="noStrike" baseline="0">
                <a:solidFill>
                  <a:srgbClr val="D1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783168"/>
        <c:crosses val="autoZero"/>
        <c:crossBetween val="between"/>
        <c:majorUnit val="10"/>
        <c:minorUnit val="2"/>
      </c:valAx>
      <c:spPr>
        <a:solidFill>
          <a:srgbClr val="FFFFFF"/>
        </a:solidFill>
        <a:ln w="12700">
          <a:solidFill>
            <a:srgbClr val="D1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6785755947173245"/>
          <c:y val="0.90793917426988335"/>
          <c:w val="0.49008040661583996"/>
          <c:h val="6.984160313294185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1" i="0" u="none" strike="noStrike" baseline="0">
              <a:solidFill>
                <a:srgbClr val="D1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109958816123597"/>
          <c:y val="0.11627925839528788"/>
          <c:w val="0.8299472931737194"/>
          <c:h val="0.814964641047776"/>
        </c:manualLayout>
      </c:layout>
      <c:lineChart>
        <c:grouping val="standard"/>
        <c:ser>
          <c:idx val="0"/>
          <c:order val="0"/>
          <c:tx>
            <c:strRef>
              <c:f>'P&amp;P-PPT05'!$C$5</c:f>
              <c:strCache>
                <c:ptCount val="1"/>
                <c:pt idx="0">
                  <c:v>Production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8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dPt>
            <c:idx val="9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dPt>
            <c:idx val="10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dPt>
            <c:idx val="11"/>
            <c:spPr>
              <a:ln w="38100">
                <a:solidFill>
                  <a:srgbClr val="000080"/>
                </a:solidFill>
                <a:prstDash val="sysDash"/>
              </a:ln>
            </c:spPr>
          </c:dPt>
          <c:cat>
            <c:numRef>
              <c:f>'P&amp;P-PPT05'!$D$4:$M$4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'P&amp;P-PPT05'!$D$5:$M$5</c:f>
              <c:numCache>
                <c:formatCode># ##0</c:formatCode>
                <c:ptCount val="10"/>
                <c:pt idx="0">
                  <c:v>100676.166</c:v>
                </c:pt>
                <c:pt idx="1">
                  <c:v>102546.368</c:v>
                </c:pt>
                <c:pt idx="2">
                  <c:v>103195.33500000002</c:v>
                </c:pt>
                <c:pt idx="3">
                  <c:v>102505.93700000001</c:v>
                </c:pt>
                <c:pt idx="4">
                  <c:v>101282.965</c:v>
                </c:pt>
                <c:pt idx="5">
                  <c:v>95967.382759999993</c:v>
                </c:pt>
                <c:pt idx="6">
                  <c:v>84178.453079999992</c:v>
                </c:pt>
                <c:pt idx="7">
                  <c:v>87917</c:v>
                </c:pt>
                <c:pt idx="8">
                  <c:v>87769</c:v>
                </c:pt>
                <c:pt idx="9">
                  <c:v>87966</c:v>
                </c:pt>
              </c:numCache>
            </c:numRef>
          </c:val>
        </c:ser>
        <c:ser>
          <c:idx val="1"/>
          <c:order val="1"/>
          <c:tx>
            <c:strRef>
              <c:f>'P&amp;P-PPT05'!$C$6</c:f>
              <c:strCache>
                <c:ptCount val="1"/>
                <c:pt idx="0">
                  <c:v>Consumption</c:v>
                </c:pt>
              </c:strCache>
            </c:strRef>
          </c:tx>
          <c:spPr>
            <a:ln w="38100">
              <a:solidFill>
                <a:srgbClr val="FF9900"/>
              </a:solidFill>
              <a:prstDash val="solid"/>
            </a:ln>
          </c:spPr>
          <c:marker>
            <c:symbol val="none"/>
          </c:marker>
          <c:dPt>
            <c:idx val="8"/>
            <c:spPr>
              <a:ln w="38100">
                <a:solidFill>
                  <a:srgbClr val="FF9900"/>
                </a:solidFill>
                <a:prstDash val="sysDash"/>
              </a:ln>
            </c:spPr>
          </c:dPt>
          <c:dPt>
            <c:idx val="9"/>
            <c:spPr>
              <a:ln w="38100">
                <a:solidFill>
                  <a:srgbClr val="FF9900"/>
                </a:solidFill>
                <a:prstDash val="sysDash"/>
              </a:ln>
            </c:spPr>
          </c:dPt>
          <c:dPt>
            <c:idx val="10"/>
            <c:spPr>
              <a:ln w="38100">
                <a:solidFill>
                  <a:srgbClr val="FF9900"/>
                </a:solidFill>
                <a:prstDash val="sysDash"/>
              </a:ln>
            </c:spPr>
          </c:dPt>
          <c:dPt>
            <c:idx val="11"/>
            <c:spPr>
              <a:ln w="38100">
                <a:solidFill>
                  <a:srgbClr val="FF9900"/>
                </a:solidFill>
                <a:prstDash val="sysDash"/>
              </a:ln>
            </c:spPr>
          </c:dPt>
          <c:cat>
            <c:numRef>
              <c:f>'P&amp;P-PPT05'!$D$4:$M$4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'P&amp;P-PPT05'!$D$6:$M$6</c:f>
              <c:numCache>
                <c:formatCode># ##0</c:formatCode>
                <c:ptCount val="10"/>
                <c:pt idx="0">
                  <c:v>96569.989000000001</c:v>
                </c:pt>
                <c:pt idx="1">
                  <c:v>98613.687999999995</c:v>
                </c:pt>
                <c:pt idx="2">
                  <c:v>98602.697</c:v>
                </c:pt>
                <c:pt idx="3">
                  <c:v>98080.233999999982</c:v>
                </c:pt>
                <c:pt idx="4">
                  <c:v>96187.210999999981</c:v>
                </c:pt>
                <c:pt idx="5">
                  <c:v>88296.046060839988</c:v>
                </c:pt>
                <c:pt idx="6">
                  <c:v>77231.777571239989</c:v>
                </c:pt>
                <c:pt idx="7">
                  <c:v>79407.81</c:v>
                </c:pt>
                <c:pt idx="8">
                  <c:v>78801.487199999989</c:v>
                </c:pt>
                <c:pt idx="9">
                  <c:v>78999</c:v>
                </c:pt>
              </c:numCache>
            </c:numRef>
          </c:val>
        </c:ser>
        <c:marker val="1"/>
        <c:axId val="73637248"/>
        <c:axId val="73639040"/>
      </c:lineChart>
      <c:catAx>
        <c:axId val="736372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D1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D1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639040"/>
        <c:crosses val="autoZero"/>
        <c:auto val="1"/>
        <c:lblAlgn val="ctr"/>
        <c:lblOffset val="100"/>
        <c:tickLblSkip val="1"/>
        <c:tickMarkSkip val="1"/>
      </c:catAx>
      <c:valAx>
        <c:axId val="73639040"/>
        <c:scaling>
          <c:orientation val="minMax"/>
          <c:max val="120000"/>
          <c:min val="70000"/>
        </c:scaling>
        <c:axPos val="l"/>
        <c:majorGridlines>
          <c:spPr>
            <a:ln w="3175">
              <a:solidFill>
                <a:srgbClr val="D1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D1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1000 mt
</a:t>
                </a:r>
              </a:p>
            </c:rich>
          </c:tx>
          <c:layout>
            <c:manualLayout>
              <c:xMode val="edge"/>
              <c:yMode val="edge"/>
              <c:x val="7.9852238640151108E-3"/>
              <c:y val="0.55978215064226566"/>
            </c:manualLayout>
          </c:layout>
          <c:spPr>
            <a:noFill/>
            <a:ln w="25400">
              <a:noFill/>
            </a:ln>
          </c:spPr>
        </c:title>
        <c:numFmt formatCode="# ##0" sourceLinked="0"/>
        <c:tickLblPos val="nextTo"/>
        <c:spPr>
          <a:ln w="3175">
            <a:solidFill>
              <a:srgbClr val="D1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D1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637248"/>
        <c:crosses val="autoZero"/>
        <c:crossBetween val="between"/>
        <c:majorUnit val="10000"/>
      </c:valAx>
      <c:spPr>
        <a:solidFill>
          <a:srgbClr val="FFFFFF"/>
        </a:solidFill>
        <a:ln w="12700">
          <a:solidFill>
            <a:srgbClr val="D1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2723641252160557"/>
          <c:y val="0.90365588022427457"/>
          <c:w val="0.4146349998933061"/>
          <c:h val="7.308970099667778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D1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dirty="0" smtClean="0"/>
              <a:t>Graphs for TC Forecasts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en-US" dirty="0" smtClean="0"/>
              <a:t>Alex </a:t>
            </a:r>
            <a:r>
              <a:rPr lang="en-US" dirty="0" err="1" smtClean="0"/>
              <a:t>McCusker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40056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/>
              <a:t>UNECE/FAO Forestry and Timber Section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19EF7F4-6ADF-4888-B56F-CE5ED1EDD2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UN-LOGO%20copy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062913" y="5730875"/>
            <a:ext cx="108108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fao_logo_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50825" y="5876925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 userDrawn="1"/>
        </p:nvSpPr>
        <p:spPr bwMode="auto">
          <a:xfrm>
            <a:off x="4140200" y="1052513"/>
            <a:ext cx="4718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Joint Session of the ECE Timber Committee and the FAO European Forestry Commission</a:t>
            </a:r>
          </a:p>
          <a:p>
            <a:endParaRPr lang="en-US" sz="1200"/>
          </a:p>
          <a:p>
            <a:r>
              <a:rPr lang="en-US" sz="1200">
                <a:latin typeface="Calibri" pitchFamily="34" charset="0"/>
              </a:rPr>
              <a:t>Location, Turkey – 10-14 October 2011</a:t>
            </a:r>
          </a:p>
        </p:txBody>
      </p:sp>
      <p:pic>
        <p:nvPicPr>
          <p:cNvPr id="3086" name="Picture 14" descr="palais%2Bdes%2BNation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2205038"/>
            <a:ext cx="1871663" cy="1122362"/>
          </a:xfrm>
          <a:prstGeom prst="rect">
            <a:avLst/>
          </a:prstGeom>
          <a:noFill/>
        </p:spPr>
      </p:pic>
      <p:pic>
        <p:nvPicPr>
          <p:cNvPr id="3087" name="Picture 1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0813" y="2205038"/>
            <a:ext cx="16573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00" y="2205038"/>
            <a:ext cx="14763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0" name="Line 18"/>
          <p:cNvSpPr>
            <a:spLocks noChangeShapeType="1"/>
          </p:cNvSpPr>
          <p:nvPr userDrawn="1"/>
        </p:nvSpPr>
        <p:spPr bwMode="auto">
          <a:xfrm flipV="1">
            <a:off x="1800225" y="3357563"/>
            <a:ext cx="46799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 userDrawn="1"/>
        </p:nvSpPr>
        <p:spPr bwMode="auto">
          <a:xfrm>
            <a:off x="4249738" y="2132013"/>
            <a:ext cx="4824412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FinalOrman2011logoec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925" y="795338"/>
            <a:ext cx="3363913" cy="2489200"/>
          </a:xfrm>
          <a:prstGeom prst="rect">
            <a:avLst/>
          </a:prstGeom>
          <a:noFill/>
        </p:spPr>
      </p:pic>
      <p:pic>
        <p:nvPicPr>
          <p:cNvPr id="3114" name="Picture 42" descr="IY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5288" y="5735638"/>
            <a:ext cx="1014412" cy="11223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6988"/>
            <a:ext cx="2317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-26988"/>
            <a:ext cx="88931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UN-LOGO%20copy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101013" y="5849938"/>
            <a:ext cx="674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fao_logo_web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22263" y="5922963"/>
            <a:ext cx="6492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331913" y="6138863"/>
            <a:ext cx="6337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000"/>
              <a:t>Orman 2011: </a:t>
            </a:r>
            <a:r>
              <a:rPr lang="en-US" sz="1000"/>
              <a:t>Forests in a Green Economy, 10-14 October, Antalya Turkey</a:t>
            </a:r>
          </a:p>
          <a:p>
            <a:pPr algn="ctr">
              <a:spcBef>
                <a:spcPct val="50000"/>
              </a:spcBef>
            </a:pPr>
            <a:endParaRPr lang="en-US" sz="1000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250825" y="6642100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9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Slide Title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0066FF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0066FF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0066FF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0066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66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66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66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66FF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403350" y="4221163"/>
            <a:ext cx="655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400" dirty="0" smtClean="0">
                <a:solidFill>
                  <a:srgbClr val="0066FF"/>
                </a:solidFill>
              </a:rPr>
              <a:t>Graphs </a:t>
            </a:r>
            <a:r>
              <a:rPr lang="fr-CH" sz="2400" dirty="0" err="1" smtClean="0">
                <a:solidFill>
                  <a:srgbClr val="0066FF"/>
                </a:solidFill>
              </a:rPr>
              <a:t>Showing</a:t>
            </a:r>
            <a:r>
              <a:rPr lang="fr-CH" sz="2400" dirty="0" smtClean="0">
                <a:solidFill>
                  <a:srgbClr val="0066FF"/>
                </a:solidFill>
              </a:rPr>
              <a:t> </a:t>
            </a:r>
            <a:r>
              <a:rPr lang="fr-CH" sz="2400" dirty="0" err="1" smtClean="0">
                <a:solidFill>
                  <a:srgbClr val="0066FF"/>
                </a:solidFill>
              </a:rPr>
              <a:t>Forecasts</a:t>
            </a:r>
            <a:r>
              <a:rPr lang="fr-CH" sz="2400" dirty="0" smtClean="0">
                <a:solidFill>
                  <a:srgbClr val="0066FF"/>
                </a:solidFill>
              </a:rPr>
              <a:t> made for 69th </a:t>
            </a:r>
            <a:r>
              <a:rPr lang="fr-CH" sz="2400" dirty="0" err="1" smtClean="0">
                <a:solidFill>
                  <a:srgbClr val="0066FF"/>
                </a:solidFill>
              </a:rPr>
              <a:t>Timber</a:t>
            </a:r>
            <a:r>
              <a:rPr lang="fr-CH" sz="2400" dirty="0" smtClean="0">
                <a:solidFill>
                  <a:srgbClr val="0066FF"/>
                </a:solidFill>
              </a:rPr>
              <a:t> </a:t>
            </a:r>
            <a:r>
              <a:rPr lang="fr-CH" sz="2400" dirty="0" err="1" smtClean="0">
                <a:solidFill>
                  <a:srgbClr val="0066FF"/>
                </a:solidFill>
              </a:rPr>
              <a:t>Committee</a:t>
            </a:r>
            <a:r>
              <a:rPr lang="fr-CH" sz="2400" dirty="0" smtClean="0">
                <a:solidFill>
                  <a:srgbClr val="0066FF"/>
                </a:solidFill>
              </a:rPr>
              <a:t> meeting (</a:t>
            </a:r>
            <a:r>
              <a:rPr lang="fr-CH" sz="2400" dirty="0" err="1" smtClean="0">
                <a:solidFill>
                  <a:srgbClr val="0066FF"/>
                </a:solidFill>
              </a:rPr>
              <a:t>supplement</a:t>
            </a:r>
            <a:r>
              <a:rPr lang="fr-CH" sz="2400" dirty="0" smtClean="0">
                <a:solidFill>
                  <a:srgbClr val="0066FF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fr-CH" sz="2400" dirty="0" smtClean="0">
                <a:solidFill>
                  <a:srgbClr val="0066FF"/>
                </a:solidFill>
              </a:rPr>
              <a:t>UNECE/FAO </a:t>
            </a:r>
            <a:r>
              <a:rPr lang="fr-CH" sz="2400" dirty="0" err="1" smtClean="0">
                <a:solidFill>
                  <a:srgbClr val="0066FF"/>
                </a:solidFill>
              </a:rPr>
              <a:t>Forestry</a:t>
            </a:r>
            <a:r>
              <a:rPr lang="fr-CH" sz="2400" dirty="0" smtClean="0">
                <a:solidFill>
                  <a:srgbClr val="0066FF"/>
                </a:solidFill>
              </a:rPr>
              <a:t> and </a:t>
            </a:r>
            <a:r>
              <a:rPr lang="fr-CH" sz="2400" dirty="0" err="1" smtClean="0">
                <a:solidFill>
                  <a:srgbClr val="0066FF"/>
                </a:solidFill>
              </a:rPr>
              <a:t>Timber</a:t>
            </a:r>
            <a:r>
              <a:rPr lang="fr-CH" sz="2400" dirty="0" smtClean="0">
                <a:solidFill>
                  <a:srgbClr val="0066FF"/>
                </a:solidFill>
              </a:rPr>
              <a:t> Section</a:t>
            </a:r>
            <a:endParaRPr lang="en-US"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Softwood</a:t>
            </a:r>
            <a:r>
              <a:rPr lang="fr-CH" dirty="0" smtClean="0"/>
              <a:t>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r>
              <a:rPr lang="fr-CH" dirty="0" smtClean="0"/>
              <a:t> (I)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189" y="1124745"/>
            <a:ext cx="705622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544522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Production is estimated by UNECE based on a calculation of consumption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Softwood</a:t>
            </a:r>
            <a:r>
              <a:rPr lang="fr-CH" dirty="0" smtClean="0"/>
              <a:t>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r>
              <a:rPr lang="fr-CH" dirty="0" smtClean="0"/>
              <a:t> (II)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31" y="1484784"/>
            <a:ext cx="6334723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Hardwood</a:t>
            </a:r>
            <a:r>
              <a:rPr lang="fr-CH" dirty="0" smtClean="0"/>
              <a:t> – Europe (I)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571" y="1484785"/>
            <a:ext cx="65858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Hardwood</a:t>
            </a:r>
            <a:r>
              <a:rPr lang="fr-CH" dirty="0" smtClean="0"/>
              <a:t> – Europe (II)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122" y="1124744"/>
            <a:ext cx="7038582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Hardwood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r>
              <a:rPr lang="fr-CH" dirty="0" smtClean="0"/>
              <a:t> (I)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189" y="1268761"/>
            <a:ext cx="682102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Hardwood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r>
              <a:rPr lang="fr-CH" dirty="0" smtClean="0"/>
              <a:t> (II)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844" y="1617878"/>
            <a:ext cx="6352516" cy="389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Wood-</a:t>
            </a:r>
            <a:r>
              <a:rPr lang="fr-CH" dirty="0" err="1" smtClean="0"/>
              <a:t>based</a:t>
            </a:r>
            <a:r>
              <a:rPr lang="fr-CH" dirty="0" smtClean="0"/>
              <a:t> Panels – Europe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189" y="1484785"/>
            <a:ext cx="646821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Wood-</a:t>
            </a:r>
            <a:r>
              <a:rPr lang="fr-CH" dirty="0" err="1" smtClean="0"/>
              <a:t>based</a:t>
            </a:r>
            <a:r>
              <a:rPr lang="fr-CH" dirty="0" smtClean="0"/>
              <a:t> Panels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71" y="1268760"/>
            <a:ext cx="705622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Wood-</a:t>
            </a:r>
            <a:r>
              <a:rPr lang="fr-CH" dirty="0" err="1" smtClean="0"/>
              <a:t>based</a:t>
            </a:r>
            <a:r>
              <a:rPr lang="fr-CH" dirty="0" smtClean="0"/>
              <a:t> Panels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587" y="1340769"/>
            <a:ext cx="68210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Particle</a:t>
            </a:r>
            <a:r>
              <a:rPr lang="fr-CH" dirty="0" smtClean="0"/>
              <a:t> </a:t>
            </a:r>
            <a:r>
              <a:rPr lang="fr-CH" dirty="0" err="1" smtClean="0"/>
              <a:t>Board</a:t>
            </a:r>
            <a:r>
              <a:rPr lang="fr-CH" dirty="0" smtClean="0"/>
              <a:t> – Europe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388" y="1484784"/>
            <a:ext cx="62108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Chips, </a:t>
            </a:r>
            <a:r>
              <a:rPr lang="fr-CH" dirty="0" err="1" smtClean="0"/>
              <a:t>particles</a:t>
            </a:r>
            <a:r>
              <a:rPr lang="fr-CH" dirty="0" smtClean="0"/>
              <a:t> and </a:t>
            </a:r>
            <a:r>
              <a:rPr lang="fr-CH" dirty="0" err="1" smtClean="0"/>
              <a:t>residues</a:t>
            </a:r>
            <a:r>
              <a:rPr lang="fr-CH" dirty="0" smtClean="0"/>
              <a:t> - Europe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403648" y="1124744"/>
          <a:ext cx="62646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OSB - Europe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326" y="1412776"/>
            <a:ext cx="67859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Fibreboard</a:t>
            </a:r>
            <a:r>
              <a:rPr lang="fr-CH" dirty="0" smtClean="0"/>
              <a:t> - Europe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326" y="1196752"/>
            <a:ext cx="71309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MDF - Europe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358" y="1268760"/>
            <a:ext cx="67859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Plywood</a:t>
            </a:r>
            <a:r>
              <a:rPr lang="fr-CH" dirty="0" smtClean="0"/>
              <a:t> - Europe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114" y="1412776"/>
            <a:ext cx="64408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Structural Panel Production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444" y="1484784"/>
            <a:ext cx="65749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Plywood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372" y="980728"/>
            <a:ext cx="71309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OSB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424" y="1484784"/>
            <a:ext cx="631591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Particle</a:t>
            </a:r>
            <a:r>
              <a:rPr lang="fr-CH" dirty="0" smtClean="0"/>
              <a:t> </a:t>
            </a:r>
            <a:r>
              <a:rPr lang="fr-CH" dirty="0" err="1" smtClean="0"/>
              <a:t>Board</a:t>
            </a:r>
            <a:r>
              <a:rPr lang="fr-CH" dirty="0" smtClean="0"/>
              <a:t> (</a:t>
            </a:r>
            <a:r>
              <a:rPr lang="fr-CH" dirty="0" err="1" smtClean="0"/>
              <a:t>excluding</a:t>
            </a:r>
            <a:r>
              <a:rPr lang="fr-CH" dirty="0" smtClean="0"/>
              <a:t> OSB)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358" y="1484784"/>
            <a:ext cx="64408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Fibreboard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326" y="1412776"/>
            <a:ext cx="67859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MDF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387" y="1412776"/>
            <a:ext cx="63258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Chips, </a:t>
            </a:r>
            <a:r>
              <a:rPr lang="fr-CH" dirty="0" err="1" smtClean="0"/>
              <a:t>particles</a:t>
            </a:r>
            <a:r>
              <a:rPr lang="fr-CH" dirty="0" smtClean="0"/>
              <a:t> and </a:t>
            </a:r>
            <a:r>
              <a:rPr lang="fr-CH" dirty="0" err="1" smtClean="0"/>
              <a:t>residues</a:t>
            </a:r>
            <a:r>
              <a:rPr lang="fr-CH" dirty="0" smtClean="0"/>
              <a:t> - CIS</a:t>
            </a:r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95" y="1124744"/>
            <a:ext cx="747600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Plywood</a:t>
            </a:r>
            <a:r>
              <a:rPr lang="fr-CH" dirty="0" smtClean="0"/>
              <a:t>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404" y="1268760"/>
            <a:ext cx="64408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Plywood</a:t>
            </a:r>
            <a:r>
              <a:rPr lang="fr-CH" dirty="0" smtClean="0"/>
              <a:t>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388" y="1124744"/>
            <a:ext cx="67859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Particleboard</a:t>
            </a:r>
            <a:r>
              <a:rPr lang="fr-CH" dirty="0" smtClean="0"/>
              <a:t>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388" y="1124744"/>
            <a:ext cx="67859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MDF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372" y="1196752"/>
            <a:ext cx="678591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 </a:t>
            </a:r>
            <a:r>
              <a:rPr lang="fr-CH" dirty="0" err="1" smtClean="0"/>
              <a:t>Pulp</a:t>
            </a:r>
            <a:r>
              <a:rPr lang="fr-CH" dirty="0" smtClean="0"/>
              <a:t> – Europe (I)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46821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 </a:t>
            </a:r>
            <a:r>
              <a:rPr lang="fr-CH" dirty="0" err="1" smtClean="0"/>
              <a:t>Pulp</a:t>
            </a:r>
            <a:r>
              <a:rPr lang="fr-CH" dirty="0" smtClean="0"/>
              <a:t> – Europe (II)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3"/>
            <a:ext cx="6803962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 </a:t>
            </a:r>
            <a:r>
              <a:rPr lang="fr-CH" dirty="0" err="1" smtClean="0"/>
              <a:t>Pulp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r>
              <a:rPr lang="fr-CH" dirty="0" smtClean="0"/>
              <a:t> (I)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793" y="1556793"/>
            <a:ext cx="623300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 </a:t>
            </a:r>
            <a:r>
              <a:rPr lang="fr-CH" dirty="0" err="1" smtClean="0"/>
              <a:t>Pulp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r>
              <a:rPr lang="fr-CH" dirty="0" smtClean="0"/>
              <a:t> (II)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9"/>
            <a:ext cx="7273201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 </a:t>
            </a:r>
            <a:r>
              <a:rPr lang="fr-CH" dirty="0" err="1" smtClean="0"/>
              <a:t>Pulp</a:t>
            </a:r>
            <a:r>
              <a:rPr lang="fr-CH" dirty="0" smtClean="0"/>
              <a:t>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r>
              <a:rPr lang="fr-CH" dirty="0" smtClean="0"/>
              <a:t> (I)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775" y="1196753"/>
            <a:ext cx="74090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 </a:t>
            </a:r>
            <a:r>
              <a:rPr lang="fr-CH" dirty="0" err="1" smtClean="0"/>
              <a:t>Pulp</a:t>
            </a:r>
            <a:r>
              <a:rPr lang="fr-CH" dirty="0" smtClean="0"/>
              <a:t>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r>
              <a:rPr lang="fr-CH" dirty="0" smtClean="0"/>
              <a:t> (II)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122" y="1441078"/>
            <a:ext cx="6523238" cy="400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Chips, </a:t>
            </a:r>
            <a:r>
              <a:rPr lang="fr-CH" dirty="0" err="1" smtClean="0"/>
              <a:t>particles</a:t>
            </a:r>
            <a:r>
              <a:rPr lang="fr-CH" dirty="0" smtClean="0"/>
              <a:t> and </a:t>
            </a:r>
            <a:r>
              <a:rPr lang="fr-CH" dirty="0" err="1" smtClean="0"/>
              <a:t>residues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460" y="1412776"/>
            <a:ext cx="66449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Paper</a:t>
            </a:r>
            <a:r>
              <a:rPr lang="fr-CH" dirty="0" smtClean="0"/>
              <a:t> and </a:t>
            </a:r>
            <a:r>
              <a:rPr lang="fr-CH" dirty="0" err="1" smtClean="0"/>
              <a:t>Board</a:t>
            </a:r>
            <a:r>
              <a:rPr lang="fr-CH" dirty="0" smtClean="0"/>
              <a:t> – Europe (I)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031" y="1311682"/>
            <a:ext cx="6045297" cy="370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Paper</a:t>
            </a:r>
            <a:r>
              <a:rPr lang="fr-CH" dirty="0" smtClean="0"/>
              <a:t> and </a:t>
            </a:r>
            <a:r>
              <a:rPr lang="fr-CH" dirty="0" err="1" smtClean="0"/>
              <a:t>Board</a:t>
            </a:r>
            <a:r>
              <a:rPr lang="fr-CH" dirty="0" smtClean="0"/>
              <a:t> – Europe (II)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541" y="1772816"/>
            <a:ext cx="5982795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Paper</a:t>
            </a:r>
            <a:r>
              <a:rPr lang="fr-CH" dirty="0" smtClean="0"/>
              <a:t> and </a:t>
            </a:r>
            <a:r>
              <a:rPr lang="fr-CH" dirty="0" err="1" smtClean="0"/>
              <a:t>Board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r>
              <a:rPr lang="fr-CH" dirty="0" smtClean="0"/>
              <a:t> (I)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691680" y="1340769"/>
          <a:ext cx="58326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Paper</a:t>
            </a:r>
            <a:r>
              <a:rPr lang="fr-CH" dirty="0" smtClean="0"/>
              <a:t> and </a:t>
            </a:r>
            <a:r>
              <a:rPr lang="fr-CH" dirty="0" err="1" smtClean="0"/>
              <a:t>Board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r>
              <a:rPr lang="fr-CH" dirty="0" smtClean="0"/>
              <a:t> (II)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033" y="1556792"/>
            <a:ext cx="6569343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Paper</a:t>
            </a:r>
            <a:r>
              <a:rPr lang="fr-CH" dirty="0" smtClean="0"/>
              <a:t> and </a:t>
            </a:r>
            <a:r>
              <a:rPr lang="fr-CH" dirty="0" err="1" smtClean="0"/>
              <a:t>Board</a:t>
            </a:r>
            <a:r>
              <a:rPr lang="fr-CH" dirty="0" smtClean="0"/>
              <a:t>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r>
              <a:rPr lang="fr-CH" dirty="0" smtClean="0"/>
              <a:t> (I)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9"/>
            <a:ext cx="611539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Wood </a:t>
            </a:r>
            <a:r>
              <a:rPr lang="fr-CH" dirty="0" err="1" smtClean="0"/>
              <a:t>Pulp</a:t>
            </a:r>
            <a:r>
              <a:rPr lang="fr-CH" dirty="0" smtClean="0"/>
              <a:t> – </a:t>
            </a:r>
            <a:r>
              <a:rPr lang="fr-CH" dirty="0" err="1" smtClean="0"/>
              <a:t>Russian</a:t>
            </a:r>
            <a:r>
              <a:rPr lang="fr-CH" dirty="0" smtClean="0"/>
              <a:t> </a:t>
            </a:r>
            <a:r>
              <a:rPr lang="fr-CH" dirty="0" err="1" smtClean="0"/>
              <a:t>Federation</a:t>
            </a:r>
            <a:r>
              <a:rPr lang="fr-CH" dirty="0" smtClean="0"/>
              <a:t> (II)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741" y="1412776"/>
            <a:ext cx="63347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5762"/>
            <a:ext cx="8229600" cy="3397374"/>
          </a:xfrm>
        </p:spPr>
        <p:txBody>
          <a:bodyPr/>
          <a:lstStyle/>
          <a:p>
            <a:r>
              <a:rPr lang="fr-CH" dirty="0" smtClean="0"/>
              <a:t>For </a:t>
            </a:r>
            <a:r>
              <a:rPr lang="fr-CH" dirty="0" err="1" smtClean="0"/>
              <a:t>additional</a:t>
            </a:r>
            <a:r>
              <a:rPr lang="fr-CH" dirty="0" smtClean="0"/>
              <a:t> information </a:t>
            </a:r>
            <a:r>
              <a:rPr lang="fr-CH" dirty="0" err="1" smtClean="0"/>
              <a:t>please</a:t>
            </a:r>
            <a:r>
              <a:rPr lang="fr-CH" dirty="0" smtClean="0"/>
              <a:t> contact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Alex </a:t>
            </a:r>
            <a:r>
              <a:rPr lang="fr-CH" dirty="0" err="1" smtClean="0"/>
              <a:t>McCusker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stats.timber@unece.org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</a:t>
            </a:r>
            <a:r>
              <a:rPr lang="fr-CH" dirty="0" smtClean="0"/>
              <a:t>ood Fuel </a:t>
            </a:r>
            <a:r>
              <a:rPr lang="fr-CH" dirty="0" err="1" smtClean="0"/>
              <a:t>Removals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897" y="1628800"/>
            <a:ext cx="666547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Softwood</a:t>
            </a:r>
            <a:r>
              <a:rPr lang="fr-CH" dirty="0" smtClean="0"/>
              <a:t> – Europe (I)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189" y="1484785"/>
            <a:ext cx="646821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Softwood</a:t>
            </a:r>
            <a:r>
              <a:rPr lang="fr-CH" dirty="0" smtClean="0"/>
              <a:t> – Europe (II)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122" y="1556792"/>
            <a:ext cx="6334724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Softwood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r>
              <a:rPr lang="fr-CH" dirty="0" smtClean="0"/>
              <a:t> (I)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982" y="1484785"/>
            <a:ext cx="670341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Sawn</a:t>
            </a:r>
            <a:r>
              <a:rPr lang="fr-CH" dirty="0" smtClean="0"/>
              <a:t> </a:t>
            </a:r>
            <a:r>
              <a:rPr lang="fr-CH" dirty="0" err="1" smtClean="0"/>
              <a:t>Softwood</a:t>
            </a:r>
            <a:r>
              <a:rPr lang="fr-CH" dirty="0" smtClean="0"/>
              <a:t> – </a:t>
            </a:r>
            <a:r>
              <a:rPr lang="fr-CH" dirty="0" err="1" smtClean="0"/>
              <a:t>North</a:t>
            </a:r>
            <a:r>
              <a:rPr lang="fr-CH" dirty="0" smtClean="0"/>
              <a:t> </a:t>
            </a:r>
            <a:r>
              <a:rPr lang="fr-CH" dirty="0" err="1" smtClean="0"/>
              <a:t>America</a:t>
            </a:r>
            <a:r>
              <a:rPr lang="fr-CH" dirty="0" smtClean="0"/>
              <a:t> (II)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92" y="1340768"/>
            <a:ext cx="7038582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312</Words>
  <Application>Microsoft Office PowerPoint</Application>
  <PresentationFormat>On-screen Show (4:3)</PresentationFormat>
  <Paragraphs>50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Slide 1</vt:lpstr>
      <vt:lpstr>Chips, particles and residues - Europe </vt:lpstr>
      <vt:lpstr>Chips, particles and residues - CIS</vt:lpstr>
      <vt:lpstr>Chips, particles and residues – North America</vt:lpstr>
      <vt:lpstr>Wood Fuel Removals</vt:lpstr>
      <vt:lpstr>Sawn Softwood – Europe (I)</vt:lpstr>
      <vt:lpstr>Sawn Softwood – Europe (II)</vt:lpstr>
      <vt:lpstr>Sawn Softwood – North America (I)</vt:lpstr>
      <vt:lpstr>Sawn Softwood – North America (II)</vt:lpstr>
      <vt:lpstr>Sawn Softwood – Russian Federation (I)</vt:lpstr>
      <vt:lpstr>Sawn Softwood – Russian Federation (II)</vt:lpstr>
      <vt:lpstr>Sawn Hardwood – Europe (I)</vt:lpstr>
      <vt:lpstr>Sawn Hardwood – Europe (II)</vt:lpstr>
      <vt:lpstr>Sawn Hardwood – North America (I)</vt:lpstr>
      <vt:lpstr>Sawn Hardwood – North America (II)</vt:lpstr>
      <vt:lpstr>Wood-based Panels – Europe</vt:lpstr>
      <vt:lpstr>Wood-based Panels – North America</vt:lpstr>
      <vt:lpstr>Wood-based Panels – Russian Federation</vt:lpstr>
      <vt:lpstr>Particle Board – Europe</vt:lpstr>
      <vt:lpstr>OSB - Europe</vt:lpstr>
      <vt:lpstr>Fibreboard - Europe</vt:lpstr>
      <vt:lpstr>MDF - Europe</vt:lpstr>
      <vt:lpstr>Plywood - Europe</vt:lpstr>
      <vt:lpstr>Structural Panel Production – North America</vt:lpstr>
      <vt:lpstr>Plywood – North America</vt:lpstr>
      <vt:lpstr>OSB – North America</vt:lpstr>
      <vt:lpstr>Particle Board (excluding OSB) – North America</vt:lpstr>
      <vt:lpstr>Fibreboard – North America</vt:lpstr>
      <vt:lpstr>MDF – North America</vt:lpstr>
      <vt:lpstr>Plywood – Russian Federation</vt:lpstr>
      <vt:lpstr>Plywood – Russian Federation</vt:lpstr>
      <vt:lpstr>Particleboard – Russian Federation</vt:lpstr>
      <vt:lpstr>MDF – Russian Federation</vt:lpstr>
      <vt:lpstr>Wood Pulp – Europe (I)</vt:lpstr>
      <vt:lpstr>Wood Pulp – Europe (II)</vt:lpstr>
      <vt:lpstr>Wood Pulp – North America (I)</vt:lpstr>
      <vt:lpstr>Wood Pulp – North America (II)</vt:lpstr>
      <vt:lpstr>Wood Pulp – Russian Federation (I)</vt:lpstr>
      <vt:lpstr>Wood Pulp – Russian Federation (II)</vt:lpstr>
      <vt:lpstr>Paper and Board – Europe (I)</vt:lpstr>
      <vt:lpstr>Paper and Board – Europe (II)</vt:lpstr>
      <vt:lpstr>Paper and Board – North America (I)</vt:lpstr>
      <vt:lpstr>Paper and Board – North America (II)</vt:lpstr>
      <vt:lpstr>Paper and Board – Russian Federation (I)</vt:lpstr>
      <vt:lpstr>Wood Pulp – Russian Federation (II)</vt:lpstr>
      <vt:lpstr>For additional information please contact  Alex McCusker  stats.timber@unece.org</vt:lpstr>
    </vt:vector>
  </TitlesOfParts>
  <Company>UNECE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McCusker</dc:creator>
  <cp:lastModifiedBy>Alex</cp:lastModifiedBy>
  <cp:revision>61</cp:revision>
  <dcterms:created xsi:type="dcterms:W3CDTF">2011-03-04T12:41:55Z</dcterms:created>
  <dcterms:modified xsi:type="dcterms:W3CDTF">2011-10-12T10:48:30Z</dcterms:modified>
</cp:coreProperties>
</file>