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400" r:id="rId2"/>
    <p:sldId id="401" r:id="rId3"/>
    <p:sldId id="368" r:id="rId4"/>
    <p:sldId id="389" r:id="rId5"/>
    <p:sldId id="387" r:id="rId6"/>
    <p:sldId id="388" r:id="rId7"/>
    <p:sldId id="398" r:id="rId8"/>
    <p:sldId id="347" r:id="rId9"/>
    <p:sldId id="348" r:id="rId10"/>
    <p:sldId id="372" r:id="rId11"/>
    <p:sldId id="402" r:id="rId12"/>
    <p:sldId id="403" r:id="rId13"/>
    <p:sldId id="379" r:id="rId14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A50021"/>
    <a:srgbClr val="CC0000"/>
    <a:srgbClr val="000066"/>
    <a:srgbClr val="660033"/>
    <a:srgbClr val="333399"/>
    <a:srgbClr val="003366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3" autoAdjust="0"/>
    <p:restoredTop sz="70609" autoAdjust="0"/>
  </p:normalViewPr>
  <p:slideViewPr>
    <p:cSldViewPr>
      <p:cViewPr>
        <p:scale>
          <a:sx n="70" d="100"/>
          <a:sy n="70" d="100"/>
        </p:scale>
        <p:origin x="-1350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0" y="1494"/>
      </p:cViewPr>
      <p:guideLst>
        <p:guide orient="horz" pos="3119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fld id="{C4BED6C5-BC46-48FA-BE2A-E3AE11C1D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223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6938"/>
            <a:ext cx="498157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fld id="{5086AD5D-F4F7-4793-8DDB-2DDCF9BD5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2276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6D859-2BAA-4E72-9E1D-BB8344F68AA6}" type="slidenum">
              <a:rPr lang="en-US" smtClean="0">
                <a:cs typeface="Arial" charset="0"/>
              </a:rPr>
              <a:pPr/>
              <a:t>2</a:t>
            </a:fld>
            <a:endParaRPr lang="en-US" dirty="0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86A1F1D1-52D3-453A-970D-E140133623CA}" type="slidenum">
              <a:rPr lang="en-US" sz="1200"/>
              <a:pPr algn="r" defTabSz="941388"/>
              <a:t>12</a:t>
            </a:fld>
            <a:endParaRPr lang="en-US" sz="1200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6D859-2BAA-4E72-9E1D-BB8344F68AA6}" type="slidenum">
              <a:rPr lang="en-US" smtClean="0">
                <a:cs typeface="Arial" charset="0"/>
              </a:rPr>
              <a:pPr/>
              <a:t>3</a:t>
            </a:fld>
            <a:endParaRPr lang="en-US" dirty="0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The NSO to plan long-term development of statistics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National authorities to better understand the role and the mission of official statistics and ultimately to allocate necessary  financial and human resources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International partners to have a better knowledge of the state of development of the statistical system in the country for planning capacity building programmes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2ED7F91C-FA7E-4527-B064-8FA82A8DCF16}" type="slidenum">
              <a:rPr lang="en-US" sz="1200"/>
              <a:pPr algn="r" defTabSz="941388"/>
              <a:t>4</a:t>
            </a:fld>
            <a:endParaRPr lang="en-US" sz="1200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FA75192C-9FFE-4686-8C38-494C695D7779}" type="slidenum">
              <a:rPr lang="en-US" sz="1200"/>
              <a:pPr algn="r" defTabSz="941388"/>
              <a:t>5</a:t>
            </a:fld>
            <a:endParaRPr lang="en-US" sz="1200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9041E24E-744B-4BC7-A007-2C863FBEA0A5}" type="slidenum">
              <a:rPr lang="en-US" sz="1200"/>
              <a:pPr algn="r" defTabSz="941388"/>
              <a:t>6</a:t>
            </a:fld>
            <a:endParaRPr lang="en-US" sz="1200" dirty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86A1F1D1-52D3-453A-970D-E140133623CA}" type="slidenum">
              <a:rPr lang="en-US" sz="1200"/>
              <a:pPr algn="r" defTabSz="941388"/>
              <a:t>7</a:t>
            </a:fld>
            <a:endParaRPr lang="en-US" sz="1200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9EB373-BBDE-414A-ACF5-01A608DC41F6}" type="slidenum">
              <a:rPr lang="en-US" smtClean="0">
                <a:cs typeface="Arial" charset="0"/>
              </a:rPr>
              <a:pPr/>
              <a:t>8</a:t>
            </a:fld>
            <a:endParaRPr lang="en-US" dirty="0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7927F-8213-4E40-8C99-AE040D6A44B1}" type="slidenum">
              <a:rPr lang="en-US" smtClean="0">
                <a:cs typeface="Arial" charset="0"/>
              </a:rPr>
              <a:pPr/>
              <a:t>10</a:t>
            </a:fld>
            <a:endParaRPr lang="en-US" dirty="0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86A1F1D1-52D3-453A-970D-E140133623CA}" type="slidenum">
              <a:rPr lang="en-US" sz="1200"/>
              <a:pPr algn="r" defTabSz="941388"/>
              <a:t>11</a:t>
            </a:fld>
            <a:endParaRPr lang="en-US" sz="1200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752600" y="333375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9" name="Picture 14" descr="UNECElogoDarkBlue200p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4852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5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CH" sz="1200" b="1" dirty="0">
                <a:latin typeface="Arial" charset="0"/>
                <a:cs typeface="+mn-cs"/>
              </a:rPr>
              <a:t> </a:t>
            </a:r>
            <a:r>
              <a:rPr lang="fr-CH" sz="1200" b="1" dirty="0">
                <a:solidFill>
                  <a:srgbClr val="000058"/>
                </a:solidFill>
                <a:latin typeface="Arial" charset="0"/>
                <a:cs typeface="+mn-cs"/>
              </a:rPr>
              <a:t>UNECE Statistical Division</a:t>
            </a:r>
            <a:endParaRPr lang="en-GB" sz="1200" b="1" dirty="0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fr-CH" sz="1200" b="1" dirty="0">
                <a:solidFill>
                  <a:srgbClr val="000058"/>
                </a:solidFill>
                <a:latin typeface="Arial" charset="0"/>
                <a:cs typeface="+mn-cs"/>
              </a:rPr>
              <a:t> Slide </a:t>
            </a:r>
            <a:fld id="{E2748688-FB87-47FE-A943-701DA68AD228}" type="slidenum">
              <a:rPr lang="en-GB" sz="1200" b="1">
                <a:solidFill>
                  <a:srgbClr val="000058"/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GB" sz="1200" b="1" dirty="0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pic>
        <p:nvPicPr>
          <p:cNvPr id="1032" name="Picture 8" descr="UNECElogoDarkBlue200px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1034" name="Picture 10" descr="UNECElogoDarkBlue200px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ransition spd="med">
    <p:blinds dir="vert"/>
    <p:sndAc>
      <p:endSnd/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596" y="1785926"/>
            <a:ext cx="8424862" cy="2447925"/>
          </a:xfrm>
        </p:spPr>
        <p:txBody>
          <a:bodyPr/>
          <a:lstStyle/>
          <a:p>
            <a:pPr algn="ctr" eaLnBrk="1" hangingPunct="1">
              <a:spcAft>
                <a:spcPct val="5000"/>
              </a:spcAft>
              <a:defRPr/>
            </a:pPr>
            <a:r>
              <a:rPr lang="en-US" sz="32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32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32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32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Глобальная </a:t>
            </a:r>
            <a:r>
              <a:rPr lang="ru-RU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оценка</a:t>
            </a:r>
            <a:r>
              <a:rPr lang="en-US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Национальных </a:t>
            </a:r>
            <a:r>
              <a:rPr lang="ru-RU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систем официальной статистики</a:t>
            </a:r>
            <a:r>
              <a:rPr lang="en-US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</a:rPr>
              <a:t> Инструмент </a:t>
            </a:r>
            <a:r>
              <a:rPr lang="ru-RU" sz="2800" i="1" dirty="0" smtClean="0">
                <a:latin typeface="Times New Roman" pitchFamily="18" charset="0"/>
              </a:rPr>
              <a:t>планирования </a:t>
            </a:r>
            <a:r>
              <a:rPr lang="ru-RU" sz="2800" i="1" dirty="0" smtClean="0">
                <a:latin typeface="Times New Roman" pitchFamily="18" charset="0"/>
              </a:rPr>
              <a:t>и </a:t>
            </a:r>
            <a:r>
              <a:rPr lang="ru-RU" sz="2800" i="1" dirty="0" smtClean="0">
                <a:latin typeface="Times New Roman" pitchFamily="18" charset="0"/>
              </a:rPr>
              <a:t>мониторинга программ по повышению потенциала</a:t>
            </a:r>
            <a:endParaRPr lang="en-GB" sz="2800" i="1" dirty="0" smtClean="0">
              <a:latin typeface="Times New Roma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71550" y="4464050"/>
            <a:ext cx="7104063" cy="16859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sz="1800" b="1" dirty="0" smtClean="0">
              <a:latin typeface="Times New Roman" pitchFamily="18" charset="0"/>
            </a:endParaRPr>
          </a:p>
          <a:p>
            <a:pPr marL="0" indent="0" algn="ctr" eaLnBrk="1" hangingPunct="1">
              <a:buNone/>
            </a:pPr>
            <a:r>
              <a:rPr lang="ru-RU" sz="1800" b="1" dirty="0" smtClean="0">
                <a:latin typeface="Times New Roman" pitchFamily="18" charset="0"/>
              </a:rPr>
              <a:t>7е Совещание Рабочей группы Проекта СПЕКА по статистике</a:t>
            </a:r>
            <a:endParaRPr lang="en-US" sz="1800" b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</a:rPr>
              <a:t>27-30 августа 2012г., Иссык-Куль, Кыргызстан</a:t>
            </a:r>
            <a:endParaRPr lang="en-US" sz="1800" dirty="0" smtClean="0">
              <a:latin typeface="Times New Roman" pitchFamily="18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575945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800" dirty="0">
                <a:cs typeface="Times New Roman" pitchFamily="18" charset="0"/>
              </a:rPr>
              <a:t>United Nations Economic Commission for Europe</a:t>
            </a:r>
          </a:p>
          <a:p>
            <a:pPr>
              <a:spcBef>
                <a:spcPct val="10000"/>
              </a:spcBef>
            </a:pPr>
            <a:r>
              <a:rPr lang="en-US" sz="1800" dirty="0">
                <a:cs typeface="Times New Roman" pitchFamily="18" charset="0"/>
              </a:rPr>
              <a:t>Statistical Division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2009 ВЕКЦА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Семинар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Ялте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/3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16113"/>
            <a:ext cx="8135938" cy="4249737"/>
          </a:xfrm>
        </p:spPr>
        <p:txBody>
          <a:bodyPr/>
          <a:lstStyle/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Участники и организаторы согласились о нижеследующем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Национальные Статистические Системы в регионе могут в значительной степени извлечь выгоду из Глобальной Оценки </a:t>
            </a:r>
          </a:p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ЕАСТ,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Евростат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ЕЭК ООН предлагают проведение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совместных глобальных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оценок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Глобальные оценки будут проводиться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только при обращении страны с соответствующим запросом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Последующая оценка может быть организована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4-5 лет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3994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Выводы / 1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912567"/>
            <a:ext cx="8135938" cy="2945325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охват всей системы по национальной статистике</a:t>
            </a:r>
            <a:endParaRPr lang="ru-RU" sz="20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представление</a:t>
            </a:r>
            <a:r>
              <a:rPr lang="ru-RU" sz="2000" dirty="0" smtClean="0">
                <a:latin typeface="Times New Roman" pitchFamily="18" charset="0"/>
              </a:rPr>
              <a:t> рекомендаций и пояснений к ним  </a:t>
            </a:r>
            <a:r>
              <a:rPr lang="ru-RU" sz="2000" dirty="0" smtClean="0">
                <a:latin typeface="Times New Roman" pitchFamily="18" charset="0"/>
              </a:rPr>
              <a:t>в окончательном </a:t>
            </a:r>
            <a:r>
              <a:rPr lang="ru-RU" sz="2000" dirty="0" smtClean="0">
                <a:latin typeface="Times New Roman" pitchFamily="18" charset="0"/>
              </a:rPr>
              <a:t>докладе</a:t>
            </a:r>
            <a:endParaRPr lang="ru-RU" sz="20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размещение доклада </a:t>
            </a:r>
            <a:r>
              <a:rPr lang="ru-RU" sz="2000" dirty="0" smtClean="0">
                <a:latin typeface="Times New Roman" pitchFamily="18" charset="0"/>
              </a:rPr>
              <a:t>на </a:t>
            </a:r>
            <a:r>
              <a:rPr lang="ru-RU" sz="2000" dirty="0" err="1" smtClean="0">
                <a:latin typeface="Times New Roman" pitchFamily="18" charset="0"/>
              </a:rPr>
              <a:t>веб-сайте</a:t>
            </a:r>
            <a:r>
              <a:rPr lang="ru-RU" sz="2000" dirty="0" smtClean="0">
                <a:latin typeface="Times New Roman" pitchFamily="18" charset="0"/>
              </a:rPr>
              <a:t> статистического управления / комитета (официальный документ)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включение рекомендаций </a:t>
            </a:r>
            <a:r>
              <a:rPr lang="ru-RU" sz="2000" dirty="0" smtClean="0">
                <a:latin typeface="Times New Roman" pitchFamily="18" charset="0"/>
              </a:rPr>
              <a:t>Глобальной оценки </a:t>
            </a:r>
            <a:r>
              <a:rPr lang="ru-RU" sz="2000" dirty="0" smtClean="0">
                <a:latin typeface="Times New Roman" pitchFamily="18" charset="0"/>
              </a:rPr>
              <a:t>в годовую </a:t>
            </a:r>
            <a:r>
              <a:rPr lang="ru-RU" sz="2000" dirty="0" smtClean="0">
                <a:latin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</a:rPr>
              <a:t>многолетнюю статистическую программу </a:t>
            </a:r>
            <a:r>
              <a:rPr lang="ru-RU" sz="2000" dirty="0" smtClean="0">
                <a:latin typeface="Times New Roman" pitchFamily="18" charset="0"/>
              </a:rPr>
              <a:t>(НСРС)</a:t>
            </a:r>
            <a:endParaRPr lang="en-GB" sz="2000" dirty="0" smtClean="0">
              <a:latin typeface="Times New Roman" pitchFamily="18" charset="0"/>
            </a:endParaRPr>
          </a:p>
        </p:txBody>
      </p:sp>
      <p:sp>
        <p:nvSpPr>
          <p:cNvPr id="34819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3482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7650" y="1686039"/>
            <a:ext cx="8135938" cy="79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Для того, чтобы глобальная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оценка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была эффективным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инструментом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развития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национального статистического потенциала, она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должна включать следующие факторы:</a:t>
            </a: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178456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Выводы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/2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08820"/>
            <a:ext cx="8135938" cy="4068105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использование </a:t>
            </a:r>
            <a:r>
              <a:rPr lang="ru-RU" sz="1800" dirty="0" smtClean="0">
                <a:latin typeface="Times New Roman" pitchFamily="18" charset="0"/>
              </a:rPr>
              <a:t>международными и двусторонними партнерами в </a:t>
            </a:r>
            <a:r>
              <a:rPr lang="ru-RU" sz="1800" dirty="0" smtClean="0">
                <a:latin typeface="Times New Roman" pitchFamily="18" charset="0"/>
              </a:rPr>
              <a:t>планировании </a:t>
            </a:r>
            <a:r>
              <a:rPr lang="ru-RU" sz="1800" dirty="0" smtClean="0">
                <a:latin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</a:rPr>
              <a:t>мониторинге их деятельности </a:t>
            </a:r>
            <a:r>
              <a:rPr lang="ru-RU" sz="1800" dirty="0" smtClean="0">
                <a:latin typeface="Times New Roman" pitchFamily="18" charset="0"/>
              </a:rPr>
              <a:t>по техническому сотрудничеству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Проведение оценки на </a:t>
            </a:r>
            <a:r>
              <a:rPr lang="ru-RU" sz="1800" dirty="0" smtClean="0">
                <a:latin typeface="Times New Roman" pitchFamily="18" charset="0"/>
              </a:rPr>
              <a:t>регулярной основе, в идеале раз в 4-5 года, </a:t>
            </a:r>
            <a:r>
              <a:rPr lang="ru-RU" sz="1800" dirty="0" smtClean="0">
                <a:latin typeface="Times New Roman" pitchFamily="18" charset="0"/>
              </a:rPr>
              <a:t>для </a:t>
            </a:r>
            <a:r>
              <a:rPr lang="ru-RU" sz="1800" dirty="0" smtClean="0">
                <a:latin typeface="Times New Roman" pitchFamily="18" charset="0"/>
              </a:rPr>
              <a:t>оценки результатов завершающейся программы и </a:t>
            </a:r>
            <a:r>
              <a:rPr lang="ru-RU" sz="1800" dirty="0" smtClean="0">
                <a:latin typeface="Times New Roman" pitchFamily="18" charset="0"/>
              </a:rPr>
              <a:t>для разработки новой</a:t>
            </a:r>
            <a:endParaRPr lang="en-GB" sz="1800" dirty="0" smtClean="0">
              <a:latin typeface="Times New Roman" pitchFamily="18" charset="0"/>
            </a:endParaRPr>
          </a:p>
        </p:txBody>
      </p:sp>
      <p:sp>
        <p:nvSpPr>
          <p:cNvPr id="34819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3482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280471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49500"/>
            <a:ext cx="7924800" cy="37465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b="1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</a:rPr>
              <a:t>Спасибо за ваше внимание.</a:t>
            </a:r>
            <a:endParaRPr lang="en-US" b="1" dirty="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571480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Официальная статистика</a:t>
            </a:r>
            <a:endParaRPr lang="en-GB" sz="32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408382"/>
            <a:ext cx="8135938" cy="2735262"/>
          </a:xfrm>
        </p:spPr>
        <p:txBody>
          <a:bodyPr/>
          <a:lstStyle/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Официальная статистика имеет важное значение для процесса формирования политики в современном обществе</a:t>
            </a:r>
          </a:p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Официальные статистические данные являются жизненно важными для мониторинга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воздействия политики</a:t>
            </a:r>
            <a:endParaRPr lang="en-US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Официальная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статистика является важным фактором в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понимании окружающего нас общества</a:t>
            </a:r>
            <a:endParaRPr lang="en-US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lnSpc>
                <a:spcPct val="9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Сопоставимые статистические данные между странами и регионами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являются необходимостью в </a:t>
            </a:r>
            <a:r>
              <a:rPr lang="ru-RU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глобализованном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обществе</a:t>
            </a:r>
            <a:endParaRPr lang="en-US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428604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571612"/>
            <a:ext cx="8135938" cy="149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Объективные и достоверные статистические данные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значительной степени считаются предпосылкой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демократического общества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необходимым условием нормального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функционирования конкурентной рыночной экономики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981106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Цель Глобальных Оценок</a:t>
            </a:r>
            <a:endParaRPr lang="en-GB" sz="32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141663"/>
            <a:ext cx="8135938" cy="273526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Для НСО - планировать долгосрочное развитие статистики 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Для национальных органов власти - лучше </a:t>
            </a:r>
            <a:r>
              <a:rPr lang="ru-RU" sz="2000" dirty="0" smtClean="0">
                <a:latin typeface="Times New Roman" pitchFamily="18" charset="0"/>
              </a:rPr>
              <a:t>понимать </a:t>
            </a:r>
            <a:r>
              <a:rPr lang="ru-RU" sz="2000" dirty="0" smtClean="0">
                <a:latin typeface="Times New Roman" pitchFamily="18" charset="0"/>
              </a:rPr>
              <a:t>роль и миссию официальной </a:t>
            </a:r>
            <a:r>
              <a:rPr lang="ru-RU" sz="2000" dirty="0" smtClean="0">
                <a:latin typeface="Times New Roman" pitchFamily="18" charset="0"/>
              </a:rPr>
              <a:t>статистики, и со временем выделять </a:t>
            </a:r>
            <a:r>
              <a:rPr lang="ru-RU" sz="2000" dirty="0" smtClean="0">
                <a:latin typeface="Times New Roman" pitchFamily="18" charset="0"/>
              </a:rPr>
              <a:t>дополнительные финансовые и человеческие ресурсы 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Для международных партнеров - иметь </a:t>
            </a:r>
            <a:r>
              <a:rPr lang="ru-RU" sz="2000" dirty="0" smtClean="0">
                <a:latin typeface="Times New Roman" pitchFamily="18" charset="0"/>
              </a:rPr>
              <a:t>хорошее представление о государственном развитии статистической </a:t>
            </a:r>
            <a:r>
              <a:rPr lang="ru-RU" sz="2000" dirty="0" smtClean="0">
                <a:latin typeface="Times New Roman" pitchFamily="18" charset="0"/>
              </a:rPr>
              <a:t>системы в стране для планирования программ по наращиванию потенциала</a:t>
            </a:r>
          </a:p>
        </p:txBody>
      </p:sp>
      <p:sp>
        <p:nvSpPr>
          <p:cNvPr id="25603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25604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135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Целью глобальной оценки национальной статистической системы является обеспечение четкого представления о состоянии развития официальной статистики в стране. </a:t>
            </a:r>
            <a:endParaRPr lang="ru-RU" sz="2000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Охват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Глобальных Оценок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52613"/>
            <a:ext cx="8135938" cy="4141787"/>
          </a:xfrm>
        </p:spPr>
        <p:txBody>
          <a:bodyPr/>
          <a:lstStyle/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Глобальная оценка фокусируется на трех важных вопросах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Правовые и организационные аспекты национальной статистической системы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903288" lvl="1" indent="-365125" defTabSz="630238">
              <a:lnSpc>
                <a:spcPct val="80000"/>
              </a:lnSpc>
              <a:spcBef>
                <a:spcPts val="600"/>
              </a:spcBef>
              <a:buSzPct val="70000"/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Основные принципы официальной статистики, Закон о статистике, Координирование Национальной Системы Официальной Статистики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Технический и организационный потенциал для производства и распространения официальной статистики во всех соответствующих областях: </a:t>
            </a:r>
          </a:p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Структура и функционирование Национального Статистического Органа/Комитета, сбор информации – статистические регистры – обработка данных - распространение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Соблюдение международных и европейских стандартов, норм и рекомендаций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28604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Национальная система официальной статистики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/1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6535" y="2428868"/>
            <a:ext cx="7749403" cy="396081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Национальный статистический орган/ Комитет:</a:t>
            </a:r>
          </a:p>
          <a:p>
            <a:pPr marL="903288" lvl="1" indent="-365125" defTabSz="630238">
              <a:spcBef>
                <a:spcPts val="1200"/>
              </a:spcBef>
              <a:buSzPct val="70000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Центральный статистический орган / Комитет</a:t>
            </a:r>
          </a:p>
          <a:p>
            <a:pPr marL="903288" lvl="1" indent="-365125" defTabSz="630238">
              <a:spcBef>
                <a:spcPts val="1200"/>
              </a:spcBef>
              <a:buSzPct val="70000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Территориальные статистические органы</a:t>
            </a:r>
          </a:p>
          <a:p>
            <a:pPr marL="903288" lvl="1" indent="-365125" defTabSz="630238">
              <a:spcBef>
                <a:spcPts val="1200"/>
              </a:spcBef>
              <a:buSzPct val="70000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Другие вспомогательные органы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Другие производители официальной статистики:</a:t>
            </a:r>
          </a:p>
          <a:p>
            <a:pPr marL="903288" lvl="1" indent="-365125" defTabSz="630238">
              <a:spcBef>
                <a:spcPts val="1200"/>
              </a:spcBef>
              <a:buSzPct val="70000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Национальный банк - по платежному балансу</a:t>
            </a:r>
          </a:p>
          <a:p>
            <a:pPr marL="903288" lvl="1" indent="-365125" defTabSz="630238">
              <a:spcBef>
                <a:spcPts val="1200"/>
              </a:spcBef>
              <a:buSzPct val="70000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Министерство финансов - по статистике государственных финансов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</a:pP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Статистический совет - Консультативные органы на высоком уровне </a:t>
            </a: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21508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357298"/>
            <a:ext cx="81359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Все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государственные органы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подразделения в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стране,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которые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совместно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собирают, обрабатывают и распространяют официальную статистику:</a:t>
            </a: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Национальная система официальной статистики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ru-RU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1" y="2708275"/>
            <a:ext cx="7812088" cy="2611438"/>
          </a:xfrm>
        </p:spPr>
        <p:txBody>
          <a:bodyPr/>
          <a:lstStyle/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Основные принципы официальной статистики ООН и Европейский кодекс по статистике</a:t>
            </a:r>
            <a:endParaRPr lang="en-GB" sz="2000" dirty="0" smtClean="0">
              <a:latin typeface="Times New Roman" pitchFamily="18" charset="0"/>
            </a:endParaRPr>
          </a:p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Национальный закон о статистике и связанные с ним производные нормативные правовые акты</a:t>
            </a:r>
          </a:p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Ежегодная и многолетняя статистическая программа</a:t>
            </a:r>
            <a:endParaRPr lang="en-GB" sz="2000" dirty="0" smtClean="0">
              <a:latin typeface="Times New Roman" pitchFamily="18" charset="0"/>
            </a:endParaRPr>
          </a:p>
          <a:p>
            <a:pPr marL="903288" lvl="1" indent="-365125" defTabSz="630238">
              <a:lnSpc>
                <a:spcPct val="80000"/>
              </a:lnSpc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Национальный Статистический Институт/ Комитет в качестве координатора общей национальной системы официальной статистики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23556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1359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Правовая и институциональная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основы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Национальной Системы Официальной Статистики:</a:t>
            </a: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9" name="Rectangle 3"/>
          <p:cNvSpPr txBox="1">
            <a:spLocks noChangeArrowheads="1"/>
          </p:cNvSpPr>
          <p:nvPr/>
        </p:nvSpPr>
        <p:spPr bwMode="auto">
          <a:xfrm>
            <a:off x="881062" y="5310188"/>
            <a:ext cx="7548589" cy="976332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marL="179388" lvl="1" indent="4763" algn="ctr" defTabSz="630238" eaLnBrk="0" hangingPunct="0">
              <a:spcBef>
                <a:spcPts val="1200"/>
              </a:spcBef>
              <a:buSzPct val="70000"/>
              <a:buFont typeface="Wingdings" pitchFamily="2" charset="2"/>
              <a:buNone/>
            </a:pPr>
            <a:r>
              <a:rPr lang="ru-RU" sz="2000" dirty="0" smtClean="0">
                <a:solidFill>
                  <a:srgbClr val="A50021"/>
                </a:solidFill>
              </a:rPr>
              <a:t>актуальность</a:t>
            </a:r>
            <a:r>
              <a:rPr lang="en-US" sz="2000" dirty="0" smtClean="0">
                <a:solidFill>
                  <a:srgbClr val="A50021"/>
                </a:solidFill>
              </a:rPr>
              <a:t> – </a:t>
            </a:r>
            <a:r>
              <a:rPr lang="ru-RU" sz="2000" dirty="0" smtClean="0">
                <a:solidFill>
                  <a:srgbClr val="A50021"/>
                </a:solidFill>
              </a:rPr>
              <a:t>беспристрастность</a:t>
            </a:r>
            <a:r>
              <a:rPr lang="en-US" sz="2000" dirty="0" smtClean="0">
                <a:solidFill>
                  <a:srgbClr val="A50021"/>
                </a:solidFill>
              </a:rPr>
              <a:t> – </a:t>
            </a:r>
            <a:r>
              <a:rPr lang="ru-RU" sz="2000" dirty="0" smtClean="0">
                <a:solidFill>
                  <a:srgbClr val="A50021"/>
                </a:solidFill>
              </a:rPr>
              <a:t>профессиональная независимость</a:t>
            </a:r>
            <a:r>
              <a:rPr lang="en-US" sz="2000" dirty="0" smtClean="0">
                <a:solidFill>
                  <a:srgbClr val="A50021"/>
                </a:solidFill>
              </a:rPr>
              <a:t> – </a:t>
            </a:r>
            <a:r>
              <a:rPr lang="ru-RU" sz="2000" dirty="0" smtClean="0">
                <a:solidFill>
                  <a:srgbClr val="A50021"/>
                </a:solidFill>
              </a:rPr>
              <a:t>конфиденциальность</a:t>
            </a:r>
            <a:r>
              <a:rPr lang="en-US" sz="2000" dirty="0" smtClean="0">
                <a:solidFill>
                  <a:srgbClr val="A50021"/>
                </a:solidFill>
              </a:rPr>
              <a:t> – </a:t>
            </a:r>
            <a:r>
              <a:rPr lang="ru-RU" sz="2000" dirty="0" smtClean="0">
                <a:solidFill>
                  <a:srgbClr val="A50021"/>
                </a:solidFill>
              </a:rPr>
              <a:t>рентабельность</a:t>
            </a:r>
            <a:r>
              <a:rPr lang="en-US" sz="2000" dirty="0" smtClean="0">
                <a:solidFill>
                  <a:srgbClr val="A50021"/>
                </a:solidFill>
              </a:rPr>
              <a:t> </a:t>
            </a:r>
            <a:r>
              <a:rPr lang="en-US" sz="2000" dirty="0" smtClean="0">
                <a:solidFill>
                  <a:srgbClr val="A50021"/>
                </a:solidFill>
              </a:rPr>
              <a:t>–</a:t>
            </a:r>
            <a:r>
              <a:rPr lang="ru-RU" sz="2000" dirty="0" smtClean="0">
                <a:solidFill>
                  <a:srgbClr val="A50021"/>
                </a:solidFill>
              </a:rPr>
              <a:t>доступность</a:t>
            </a:r>
            <a:r>
              <a:rPr lang="en-US" sz="2000" dirty="0" smtClean="0">
                <a:solidFill>
                  <a:srgbClr val="A50021"/>
                </a:solidFill>
              </a:rPr>
              <a:t> </a:t>
            </a:r>
            <a:r>
              <a:rPr lang="en-US" sz="2000" dirty="0" smtClean="0">
                <a:solidFill>
                  <a:srgbClr val="A50021"/>
                </a:solidFill>
              </a:rPr>
              <a:t>…</a:t>
            </a:r>
            <a:endParaRPr lang="en-GB" sz="20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Отчет по Глобальной Оценке</a:t>
            </a:r>
            <a:endParaRPr lang="en-GB" sz="32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141663"/>
            <a:ext cx="8135938" cy="273526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Правовая база</a:t>
            </a:r>
            <a:endParaRPr lang="en-GB" sz="20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Национальная система официальной статистики</a:t>
            </a:r>
            <a:endParaRPr lang="en-GB" sz="20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Национальный статистический орган/Комитет</a:t>
            </a:r>
            <a:endParaRPr lang="en-GB" sz="20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Основные источники данных и регистры</a:t>
            </a:r>
            <a:r>
              <a:rPr lang="en-GB" sz="2000" dirty="0" smtClean="0">
                <a:latin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</a:rPr>
              <a:t>входящие данные и производственный процесс</a:t>
            </a:r>
            <a:r>
              <a:rPr lang="en-GB" sz="2000" dirty="0" smtClean="0">
                <a:latin typeface="Times New Roman" pitchFamily="18" charset="0"/>
              </a:rPr>
              <a:t>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Отрасли статистики </a:t>
            </a:r>
            <a:r>
              <a:rPr lang="en-GB" sz="2000" dirty="0" smtClean="0">
                <a:latin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</a:rPr>
              <a:t>результат</a:t>
            </a:r>
            <a:r>
              <a:rPr lang="en-GB" sz="2000" dirty="0" smtClean="0">
                <a:latin typeface="Times New Roman" pitchFamily="18" charset="0"/>
              </a:rPr>
              <a:t>)</a:t>
            </a:r>
            <a:endParaRPr lang="en-GB" sz="2000" dirty="0" smtClean="0">
              <a:latin typeface="Times New Roman" pitchFamily="18" charset="0"/>
            </a:endParaRPr>
          </a:p>
        </p:txBody>
      </p:sp>
      <p:sp>
        <p:nvSpPr>
          <p:cNvPr id="3482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135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отчета отражает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цель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охват глобальной оценки и предлагает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каждом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раздела конкретные рекомендации по улучшению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2009 ВЕКЦА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Семинар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Ялте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/1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16113"/>
            <a:ext cx="8135938" cy="396081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Семинар по </a:t>
            </a:r>
            <a:r>
              <a:rPr lang="ru-RU" sz="2000" dirty="0" smtClean="0">
                <a:latin typeface="Times New Roman" pitchFamily="18" charset="0"/>
              </a:rPr>
              <a:t>Глобальным </a:t>
            </a:r>
            <a:r>
              <a:rPr lang="ru-RU" sz="2000" dirty="0" smtClean="0">
                <a:latin typeface="Times New Roman" pitchFamily="18" charset="0"/>
              </a:rPr>
              <a:t>Оценкам был </a:t>
            </a:r>
            <a:r>
              <a:rPr lang="ru-RU" sz="2000" dirty="0" smtClean="0">
                <a:latin typeface="Times New Roman" pitchFamily="18" charset="0"/>
              </a:rPr>
              <a:t>организован  </a:t>
            </a:r>
            <a:r>
              <a:rPr lang="ru-RU" sz="2000" dirty="0" smtClean="0">
                <a:latin typeface="Times New Roman" pitchFamily="18" charset="0"/>
              </a:rPr>
              <a:t>ЕАСТ, </a:t>
            </a:r>
            <a:r>
              <a:rPr lang="ru-RU" sz="2000" dirty="0" err="1" smtClean="0">
                <a:latin typeface="Times New Roman" pitchFamily="18" charset="0"/>
              </a:rPr>
              <a:t>Евростат</a:t>
            </a:r>
            <a:r>
              <a:rPr lang="ru-RU" sz="2000" dirty="0" smtClean="0">
                <a:latin typeface="Times New Roman" pitchFamily="18" charset="0"/>
              </a:rPr>
              <a:t> и ЕЭК ООН в сентябре 2009 года в Ялте 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Руководители и </a:t>
            </a:r>
            <a:r>
              <a:rPr lang="ru-RU" sz="2000" dirty="0" err="1" smtClean="0">
                <a:latin typeface="Times New Roman" pitchFamily="18" charset="0"/>
              </a:rPr>
              <a:t>замруководители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11-ти национальных статистических институтов приняли участие: Армения, Азербайджан, Беларусь, Грузия, Казахстан, Кыргызстан, Молдова, Монголия, Россия, Таджикистан, Украина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</a:rPr>
              <a:t>Эксперты из международных организаций и из Исландии, бывшей Югославской Республики Македонии и Норвегии</a:t>
            </a:r>
          </a:p>
        </p:txBody>
      </p:sp>
      <p:sp>
        <p:nvSpPr>
          <p:cNvPr id="36868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720090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2009 ВЕКЦА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Семинар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Ялте</a:t>
            </a: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/2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8915" name="Picture 3" descr="http://www.palmira-palace.com/pic/about/Palmi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828800"/>
            <a:ext cx="3097213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6" descr="E:\GG\Photos\Yalta 2009\Yalta 2009 group 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844675"/>
            <a:ext cx="3024188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7" descr="E:\GG\Photos\Yalta 2009\Yalta 2009 byfuglien.gamez.bratan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4005263"/>
            <a:ext cx="3095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ECE PP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UNECE PP Presentatio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NECE PP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ECE PP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21145</TotalTime>
  <Words>665</Words>
  <Application>Microsoft Office PowerPoint</Application>
  <PresentationFormat>Экран (4:3)</PresentationFormat>
  <Paragraphs>85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UNECE PP Presentation template</vt:lpstr>
      <vt:lpstr>  Глобальная оценка  Национальных систем официальной статистики :   Инструмент планирования и мониторинга программ по повышению потенциала</vt:lpstr>
      <vt:lpstr>Официальная статистика</vt:lpstr>
      <vt:lpstr>Цель Глобальных Оценок</vt:lpstr>
      <vt:lpstr>Охват Глобальных Оценок</vt:lpstr>
      <vt:lpstr>Национальная система официальной статистики /1</vt:lpstr>
      <vt:lpstr>Национальная система официальной статистики /2</vt:lpstr>
      <vt:lpstr>Отчет по Глобальной Оценке</vt:lpstr>
      <vt:lpstr>2009 ВЕКЦА Семинар в Ялте /1</vt:lpstr>
      <vt:lpstr>2009 ВЕКЦА Семинар в Ялте /2</vt:lpstr>
      <vt:lpstr>2009 ВЕКЦА Семинар в Ялте /3</vt:lpstr>
      <vt:lpstr>Выводы / 1</vt:lpstr>
      <vt:lpstr>Выводы /2</vt:lpstr>
      <vt:lpstr>Слайд 13</vt:lpstr>
    </vt:vector>
  </TitlesOfParts>
  <Company>United Nations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International Family of Classification</dc:title>
  <dc:creator>Juergen Schwaerzler</dc:creator>
  <cp:lastModifiedBy>admin</cp:lastModifiedBy>
  <cp:revision>640</cp:revision>
  <cp:lastPrinted>2012-08-08T10:07:35Z</cp:lastPrinted>
  <dcterms:created xsi:type="dcterms:W3CDTF">2002-04-05T15:48:34Z</dcterms:created>
  <dcterms:modified xsi:type="dcterms:W3CDTF">2012-08-20T22:05:20Z</dcterms:modified>
</cp:coreProperties>
</file>