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0" r:id="rId2"/>
    <p:sldId id="261" r:id="rId3"/>
    <p:sldId id="285" r:id="rId4"/>
    <p:sldId id="264" r:id="rId5"/>
    <p:sldId id="265" r:id="rId6"/>
    <p:sldId id="268" r:id="rId7"/>
    <p:sldId id="277" r:id="rId8"/>
    <p:sldId id="269" r:id="rId9"/>
    <p:sldId id="278" r:id="rId10"/>
    <p:sldId id="274" r:id="rId11"/>
    <p:sldId id="279" r:id="rId12"/>
    <p:sldId id="280" r:id="rId13"/>
    <p:sldId id="276" r:id="rId14"/>
    <p:sldId id="281" r:id="rId15"/>
    <p:sldId id="284" r:id="rId16"/>
    <p:sldId id="282" r:id="rId17"/>
    <p:sldId id="283" r:id="rId18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91" autoAdjust="0"/>
    <p:restoredTop sz="99822" autoAdjust="0"/>
  </p:normalViewPr>
  <p:slideViewPr>
    <p:cSldViewPr>
      <p:cViewPr>
        <p:scale>
          <a:sx n="74" d="100"/>
          <a:sy n="74" d="100"/>
        </p:scale>
        <p:origin x="-13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F7437-1F86-4626-A399-41A59FB2DF87}" type="datetimeFigureOut">
              <a:rPr lang="sv-SE" smtClean="0"/>
              <a:t>2015-04-14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E2DB21-1EAB-4D75-9ECA-B76EBF6A85D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5512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71BB7-74EA-4C34-B667-CCA0FFC884E6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14/04/2015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FA258-FE16-4024-A54A-8BFB9485811A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097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E3B96-5D5E-4EAE-9199-98B2F3837EE5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14/04/2015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5E7A2-4909-4E01-A3FE-6B40CF87B485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512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4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4"/>
            <a:ext cx="80772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7012A-C66C-4106-BED5-45B78F5A34CB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14/04/2015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C72F8-BAB3-43AA-9D6A-3660D55B4D7B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951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4CB8C-5B8A-4A37-8A79-A39B573F5192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14/04/2015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37CB5-7AC2-459D-9083-60FF7CA17A11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9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D8A5E-7D74-444C-9FAE-82744DE2FB41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14/04/2015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993B2-0165-40EF-923E-9AB866905C0A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682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FFF0F-F09F-43F8-BE1A-9062B13696D0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14/04/2015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A8C40-F81E-41B1-AB72-1D827A6E5B7C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58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36BF5-3F13-46EB-9A3E-A5061A0B740F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14/04/2015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E06B0-3133-417B-9714-A297CA714E46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33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40C4F-3FBF-434C-975A-869FC53D2C10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14/04/2015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49B76-B95E-453C-8C9C-C49890F1F5E7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967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DF783-9801-45D8-93B3-3524EEAEE67B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14/04/2015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015D5-0268-489B-9E14-756DBB44118F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307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A15B9-F8BB-4457-BAD4-AED5506B8BCF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14/04/2015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2A122-83BE-4DB4-B66C-C019E2AE76C6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155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7DC1C-4C76-44E4-9218-F200E17ACA6B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14/04/2015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C8E68-05FE-4843-B6EE-FFF2965D7571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78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4B56996-225C-4114-81E3-38C423535AB0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14/04/2015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FFDCE8-94E8-4F75-9791-97C157CAAFEE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014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microsoft.com/office/2007/relationships/hdphoto" Target="../media/hdphoto1.wdp"/><Relationship Id="rId7" Type="http://schemas.openxmlformats.org/officeDocument/2006/relationships/image" Target="../media/image21.w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4.wmf"/><Relationship Id="rId4" Type="http://schemas.openxmlformats.org/officeDocument/2006/relationships/image" Target="../media/image6.png"/><Relationship Id="rId9" Type="http://schemas.openxmlformats.org/officeDocument/2006/relationships/image" Target="../media/image2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1340768"/>
            <a:ext cx="7772400" cy="1470025"/>
          </a:xfrm>
        </p:spPr>
        <p:txBody>
          <a:bodyPr/>
          <a:lstStyle/>
          <a:p>
            <a:r>
              <a:rPr lang="en-US" dirty="0" smtClean="0"/>
              <a:t>Outcome from CSPA </a:t>
            </a:r>
            <a:r>
              <a:rPr lang="en-US" dirty="0" smtClean="0"/>
              <a:t>Information Architecture Sprint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51520" y="5616220"/>
            <a:ext cx="3672408" cy="1005540"/>
          </a:xfrm>
        </p:spPr>
        <p:txBody>
          <a:bodyPr/>
          <a:lstStyle/>
          <a:p>
            <a:r>
              <a:rPr lang="en-US" dirty="0" smtClean="0"/>
              <a:t>Ottawa 2015</a:t>
            </a:r>
            <a:endParaRPr lang="sv-SE" dirty="0"/>
          </a:p>
        </p:txBody>
      </p:sp>
      <p:pic>
        <p:nvPicPr>
          <p:cNvPr id="5" name="Picture 2" descr="\\Fs11\scbjaen$\Mina dokument\Presentations\Clipart\CSP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976736"/>
            <a:ext cx="2736304" cy="252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56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9499" y="2436111"/>
            <a:ext cx="2948074" cy="24652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420" y="2397245"/>
            <a:ext cx="3657572" cy="251978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3707904" y="3501008"/>
            <a:ext cx="1002847" cy="23712"/>
          </a:xfrm>
          <a:prstGeom prst="straightConnector1">
            <a:avLst/>
          </a:prstGeom>
          <a:ln w="635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3848" y="2436111"/>
            <a:ext cx="3409950" cy="13430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203848" y="4590911"/>
            <a:ext cx="34099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latin typeface="+mn-lt"/>
              </a:rPr>
              <a:t>CSPA Logical Information Model</a:t>
            </a:r>
            <a:endParaRPr lang="en-GB" sz="2800" b="1" dirty="0">
              <a:latin typeface="+mn-lt"/>
            </a:endParaRPr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395288" y="476250"/>
            <a:ext cx="7416800" cy="990600"/>
          </a:xfrm>
        </p:spPr>
        <p:txBody>
          <a:bodyPr/>
          <a:lstStyle/>
          <a:p>
            <a:r>
              <a:rPr lang="en-AU" altLang="en-US" sz="4000" b="1" dirty="0" smtClean="0"/>
              <a:t>Solution</a:t>
            </a:r>
          </a:p>
        </p:txBody>
      </p:sp>
    </p:spTree>
    <p:extLst>
      <p:ext uri="{BB962C8B-B14F-4D97-AF65-F5344CB8AC3E}">
        <p14:creationId xmlns:p14="http://schemas.microsoft.com/office/powerpoint/2010/main" val="326472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85185E-6 L -0.0915 -0.001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83" y="-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6 L 0.1875 -0.0034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75" y="-18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4272" y="2502134"/>
            <a:ext cx="1018456" cy="820687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Lim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942368" y="2502133"/>
            <a:ext cx="1018456" cy="8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GB" dirty="0" smtClean="0"/>
              <a:t>Glue</a:t>
            </a:r>
            <a:endParaRPr lang="en-GB" dirty="0"/>
          </a:p>
        </p:txBody>
      </p:sp>
      <p:sp>
        <p:nvSpPr>
          <p:cNvPr id="5" name="AutoShape 2" descr="http://www1.unece.org/stat/platform/download/attachments/109251904/image2015-2-28%208%3A26%3A55.png?version=1&amp;modificationDate=1425130010197&amp;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950" y="679596"/>
            <a:ext cx="2705100" cy="16859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4000" y="616388"/>
            <a:ext cx="2855193" cy="1812339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211960" y="2502134"/>
            <a:ext cx="1018456" cy="8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GB" dirty="0"/>
              <a:t>=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101414"/>
            <a:ext cx="3657917" cy="252396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3903" y="3892868"/>
            <a:ext cx="2176461" cy="10120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3310" y="5334025"/>
            <a:ext cx="2377646" cy="95105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84217" y="4161823"/>
            <a:ext cx="207645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57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://www1.unece.org/stat/platform/download/attachments/109251904/image2015-2-28%208%3A26%3A55.png?version=1&amp;modificationDate=1425130010197&amp;api=v2"/>
          <p:cNvSpPr>
            <a:spLocks noChangeAspect="1" noChangeArrowheads="1"/>
          </p:cNvSpPr>
          <p:nvPr/>
        </p:nvSpPr>
        <p:spPr bwMode="auto">
          <a:xfrm>
            <a:off x="489778" y="1988840"/>
            <a:ext cx="4874309" cy="487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17158"/>
          <a:stretch/>
        </p:blipFill>
        <p:spPr>
          <a:xfrm>
            <a:off x="183420" y="404664"/>
            <a:ext cx="8989842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93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Image result for road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244" y="1772816"/>
            <a:ext cx="6767512" cy="470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The way forward:</a:t>
            </a:r>
            <a:br>
              <a:rPr lang="en-US" dirty="0" smtClean="0"/>
            </a:br>
            <a:r>
              <a:rPr lang="en-US" dirty="0" smtClean="0"/>
              <a:t>Build the LIM as we need it!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593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 development criteria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3096344"/>
          </a:xfrm>
        </p:spPr>
        <p:txBody>
          <a:bodyPr/>
          <a:lstStyle/>
          <a:p>
            <a:r>
              <a:rPr lang="en-GB" dirty="0"/>
              <a:t>CSPA services development roadmap</a:t>
            </a:r>
          </a:p>
          <a:p>
            <a:r>
              <a:rPr lang="en-GB" dirty="0" smtClean="0"/>
              <a:t>Statistical </a:t>
            </a:r>
            <a:r>
              <a:rPr lang="en-GB" dirty="0"/>
              <a:t>agencies internal service development roadmap</a:t>
            </a:r>
          </a:p>
          <a:p>
            <a:r>
              <a:rPr lang="en-GB" dirty="0" smtClean="0"/>
              <a:t>Reusability </a:t>
            </a:r>
            <a:r>
              <a:rPr lang="en-GB" dirty="0"/>
              <a:t>factor</a:t>
            </a:r>
          </a:p>
          <a:p>
            <a:r>
              <a:rPr lang="en-GB" dirty="0" smtClean="0"/>
              <a:t>Coverage </a:t>
            </a:r>
            <a:r>
              <a:rPr lang="en-GB" dirty="0"/>
              <a:t>provided by existing </a:t>
            </a:r>
            <a:r>
              <a:rPr lang="en-GB" dirty="0" smtClean="0"/>
              <a:t>standards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405" t="37808" r="1823" b="34927"/>
          <a:stretch/>
        </p:blipFill>
        <p:spPr>
          <a:xfrm>
            <a:off x="971599" y="4842418"/>
            <a:ext cx="7080119" cy="2015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98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347" y="2060848"/>
            <a:ext cx="3682752" cy="2794322"/>
          </a:xfrm>
        </p:spPr>
        <p:txBody>
          <a:bodyPr/>
          <a:lstStyle/>
          <a:p>
            <a:r>
              <a:rPr lang="en-GB" dirty="0" smtClean="0"/>
              <a:t>Support for making the transition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968" y="0"/>
            <a:ext cx="585755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:\Users\scbjaen\Downloads\DSC_91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969" y="9622"/>
            <a:ext cx="5857552" cy="7129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380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36911"/>
          </a:xfrm>
        </p:spPr>
        <p:txBody>
          <a:bodyPr/>
          <a:lstStyle/>
          <a:p>
            <a:r>
              <a:rPr lang="en-GB" dirty="0" smtClean="0"/>
              <a:t>Dedicated resource for the rest of 2015</a:t>
            </a:r>
          </a:p>
          <a:p>
            <a:pPr lvl="1"/>
            <a:r>
              <a:rPr lang="en-GB" dirty="0" smtClean="0"/>
              <a:t>Information modelling</a:t>
            </a:r>
          </a:p>
          <a:p>
            <a:pPr lvl="1"/>
            <a:r>
              <a:rPr lang="en-GB" dirty="0" smtClean="0"/>
              <a:t>Knowledge of DDI / SDMX / BPMN / ….</a:t>
            </a:r>
          </a:p>
          <a:p>
            <a:pPr lvl="1"/>
            <a:r>
              <a:rPr lang="en-GB" dirty="0" smtClean="0"/>
              <a:t>Responsive to emerging needs</a:t>
            </a:r>
          </a:p>
          <a:p>
            <a:pPr lvl="1"/>
            <a:r>
              <a:rPr lang="en-GB" dirty="0" smtClean="0"/>
              <a:t>Practical NSO experience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4149080"/>
            <a:ext cx="36195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3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Sprint Outcomes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3001091" cy="4061047"/>
          </a:xfrm>
        </p:spPr>
        <p:txBody>
          <a:bodyPr/>
          <a:lstStyle/>
          <a:p>
            <a:r>
              <a:rPr lang="en-GB" dirty="0" smtClean="0"/>
              <a:t>Extra guidance</a:t>
            </a:r>
          </a:p>
          <a:p>
            <a:r>
              <a:rPr lang="en-GB" dirty="0" smtClean="0"/>
              <a:t>Roadmap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1619" y="1633572"/>
            <a:ext cx="2700762" cy="3590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41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5" name="Rak pil 124"/>
          <p:cNvCxnSpPr/>
          <p:nvPr/>
        </p:nvCxnSpPr>
        <p:spPr>
          <a:xfrm flipV="1">
            <a:off x="5956664" y="4970009"/>
            <a:ext cx="0" cy="460787"/>
          </a:xfrm>
          <a:prstGeom prst="straightConnector1">
            <a:avLst/>
          </a:prstGeom>
          <a:noFill/>
          <a:ln w="50800" cap="flat" cmpd="sng" algn="ctr">
            <a:solidFill>
              <a:sysClr val="windowText" lastClr="000000"/>
            </a:solidFill>
            <a:prstDash val="solid"/>
            <a:headEnd type="triangle" w="lg" len="med"/>
            <a:tailEnd type="none" w="lg" len="med"/>
          </a:ln>
          <a:effectLst/>
        </p:spPr>
      </p:cxnSp>
      <p:cxnSp>
        <p:nvCxnSpPr>
          <p:cNvPr id="126" name="Rak pil 125"/>
          <p:cNvCxnSpPr/>
          <p:nvPr/>
        </p:nvCxnSpPr>
        <p:spPr>
          <a:xfrm flipV="1">
            <a:off x="6620200" y="4970009"/>
            <a:ext cx="0" cy="460787"/>
          </a:xfrm>
          <a:prstGeom prst="straightConnector1">
            <a:avLst/>
          </a:prstGeom>
          <a:noFill/>
          <a:ln w="50800" cap="flat" cmpd="sng" algn="ctr">
            <a:solidFill>
              <a:sysClr val="windowText" lastClr="000000"/>
            </a:solidFill>
            <a:prstDash val="solid"/>
            <a:headEnd type="triangle" w="lg" len="med"/>
            <a:tailEnd type="none" w="lg" len="med"/>
          </a:ln>
          <a:effectLst/>
        </p:spPr>
      </p:cxn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done in </a:t>
            </a:r>
            <a:r>
              <a:rPr lang="en-US" b="1" dirty="0" smtClean="0"/>
              <a:t>2014</a:t>
            </a:r>
            <a:endParaRPr lang="sv-SE" b="1" dirty="0"/>
          </a:p>
        </p:txBody>
      </p:sp>
      <p:pic>
        <p:nvPicPr>
          <p:cNvPr id="4098" name="Picture 2" descr="C:\Users\scbjaen\Pictures\service builder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72816"/>
            <a:ext cx="4248472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0" descr="C:\Users\scbjaen\Pictures\cspa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664205"/>
            <a:ext cx="1584176" cy="2098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upp 65"/>
          <p:cNvGrpSpPr/>
          <p:nvPr/>
        </p:nvGrpSpPr>
        <p:grpSpPr>
          <a:xfrm>
            <a:off x="5681450" y="5430796"/>
            <a:ext cx="2970784" cy="679047"/>
            <a:chOff x="2334324" y="5770320"/>
            <a:chExt cx="2970784" cy="679047"/>
          </a:xfrm>
        </p:grpSpPr>
        <p:sp>
          <p:nvSpPr>
            <p:cNvPr id="67" name="Kub 50"/>
            <p:cNvSpPr/>
            <p:nvPr/>
          </p:nvSpPr>
          <p:spPr>
            <a:xfrm>
              <a:off x="2334324" y="5860860"/>
              <a:ext cx="2970784" cy="588507"/>
            </a:xfrm>
            <a:prstGeom prst="cube">
              <a:avLst>
                <a:gd name="adj" fmla="val 37382"/>
              </a:avLst>
            </a:prstGeom>
            <a:solidFill>
              <a:srgbClr val="A2B236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Cylinder 51"/>
            <p:cNvSpPr/>
            <p:nvPr/>
          </p:nvSpPr>
          <p:spPr>
            <a:xfrm>
              <a:off x="2609538" y="5770320"/>
              <a:ext cx="265249" cy="181079"/>
            </a:xfrm>
            <a:prstGeom prst="can">
              <a:avLst/>
            </a:prstGeom>
            <a:solidFill>
              <a:srgbClr val="A2B236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Cylinder 52"/>
            <p:cNvSpPr/>
            <p:nvPr/>
          </p:nvSpPr>
          <p:spPr>
            <a:xfrm>
              <a:off x="2980886" y="5770320"/>
              <a:ext cx="265249" cy="181079"/>
            </a:xfrm>
            <a:prstGeom prst="can">
              <a:avLst/>
            </a:prstGeom>
            <a:solidFill>
              <a:srgbClr val="A2B236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Cylinder 53"/>
            <p:cNvSpPr/>
            <p:nvPr/>
          </p:nvSpPr>
          <p:spPr>
            <a:xfrm>
              <a:off x="3352234" y="5770320"/>
              <a:ext cx="265249" cy="181079"/>
            </a:xfrm>
            <a:prstGeom prst="can">
              <a:avLst/>
            </a:prstGeom>
            <a:solidFill>
              <a:srgbClr val="A2B236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Cylinder 54"/>
            <p:cNvSpPr/>
            <p:nvPr/>
          </p:nvSpPr>
          <p:spPr>
            <a:xfrm>
              <a:off x="2503439" y="5860860"/>
              <a:ext cx="265249" cy="181079"/>
            </a:xfrm>
            <a:prstGeom prst="can">
              <a:avLst/>
            </a:prstGeom>
            <a:solidFill>
              <a:srgbClr val="A2B236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Cylinder 55"/>
            <p:cNvSpPr/>
            <p:nvPr/>
          </p:nvSpPr>
          <p:spPr>
            <a:xfrm>
              <a:off x="2874787" y="5860860"/>
              <a:ext cx="265249" cy="181079"/>
            </a:xfrm>
            <a:prstGeom prst="can">
              <a:avLst/>
            </a:prstGeom>
            <a:solidFill>
              <a:srgbClr val="A2B236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Cylinder 56"/>
            <p:cNvSpPr/>
            <p:nvPr/>
          </p:nvSpPr>
          <p:spPr>
            <a:xfrm>
              <a:off x="3246135" y="5860860"/>
              <a:ext cx="265249" cy="181079"/>
            </a:xfrm>
            <a:prstGeom prst="can">
              <a:avLst/>
            </a:prstGeom>
            <a:solidFill>
              <a:srgbClr val="A2B236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Cylinder 57"/>
            <p:cNvSpPr/>
            <p:nvPr/>
          </p:nvSpPr>
          <p:spPr>
            <a:xfrm>
              <a:off x="3723582" y="5770320"/>
              <a:ext cx="265249" cy="181079"/>
            </a:xfrm>
            <a:prstGeom prst="can">
              <a:avLst/>
            </a:prstGeom>
            <a:solidFill>
              <a:srgbClr val="A2B236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Cylinder 58"/>
            <p:cNvSpPr/>
            <p:nvPr/>
          </p:nvSpPr>
          <p:spPr>
            <a:xfrm>
              <a:off x="4094930" y="5770320"/>
              <a:ext cx="265249" cy="181079"/>
            </a:xfrm>
            <a:prstGeom prst="can">
              <a:avLst/>
            </a:prstGeom>
            <a:solidFill>
              <a:srgbClr val="A2B236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Cylinder 59"/>
            <p:cNvSpPr/>
            <p:nvPr/>
          </p:nvSpPr>
          <p:spPr>
            <a:xfrm>
              <a:off x="4466278" y="5770320"/>
              <a:ext cx="265249" cy="181079"/>
            </a:xfrm>
            <a:prstGeom prst="can">
              <a:avLst/>
            </a:prstGeom>
            <a:solidFill>
              <a:srgbClr val="A2B236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Cylinder 60"/>
            <p:cNvSpPr/>
            <p:nvPr/>
          </p:nvSpPr>
          <p:spPr>
            <a:xfrm>
              <a:off x="3617483" y="5860860"/>
              <a:ext cx="265249" cy="181079"/>
            </a:xfrm>
            <a:prstGeom prst="can">
              <a:avLst/>
            </a:prstGeom>
            <a:solidFill>
              <a:srgbClr val="A2B236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Cylinder 61"/>
            <p:cNvSpPr/>
            <p:nvPr/>
          </p:nvSpPr>
          <p:spPr>
            <a:xfrm>
              <a:off x="3988831" y="5860860"/>
              <a:ext cx="265249" cy="181079"/>
            </a:xfrm>
            <a:prstGeom prst="can">
              <a:avLst/>
            </a:prstGeom>
            <a:solidFill>
              <a:srgbClr val="A2B236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Cylinder 62"/>
            <p:cNvSpPr/>
            <p:nvPr/>
          </p:nvSpPr>
          <p:spPr>
            <a:xfrm>
              <a:off x="4360179" y="5860860"/>
              <a:ext cx="265249" cy="181079"/>
            </a:xfrm>
            <a:prstGeom prst="can">
              <a:avLst/>
            </a:prstGeom>
            <a:solidFill>
              <a:srgbClr val="A2B236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Cylinder 63"/>
            <p:cNvSpPr/>
            <p:nvPr/>
          </p:nvSpPr>
          <p:spPr>
            <a:xfrm>
              <a:off x="4837626" y="5770320"/>
              <a:ext cx="265249" cy="181079"/>
            </a:xfrm>
            <a:prstGeom prst="can">
              <a:avLst/>
            </a:prstGeom>
            <a:solidFill>
              <a:srgbClr val="A2B236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Cylinder 66"/>
            <p:cNvSpPr/>
            <p:nvPr/>
          </p:nvSpPr>
          <p:spPr>
            <a:xfrm>
              <a:off x="4731527" y="5860860"/>
              <a:ext cx="265249" cy="181079"/>
            </a:xfrm>
            <a:prstGeom prst="can">
              <a:avLst/>
            </a:prstGeom>
            <a:solidFill>
              <a:srgbClr val="A2B236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82" name="Rak pil 81"/>
          <p:cNvCxnSpPr/>
          <p:nvPr/>
        </p:nvCxnSpPr>
        <p:spPr>
          <a:xfrm flipH="1">
            <a:off x="4587235" y="2102675"/>
            <a:ext cx="457454" cy="249549"/>
          </a:xfrm>
          <a:prstGeom prst="straightConnector1">
            <a:avLst/>
          </a:prstGeom>
          <a:noFill/>
          <a:ln w="50800" cap="flat" cmpd="sng" algn="ctr">
            <a:solidFill>
              <a:sysClr val="windowText" lastClr="000000"/>
            </a:solidFill>
            <a:prstDash val="solid"/>
            <a:headEnd type="triangle" w="lg" len="med"/>
            <a:tailEnd type="none" w="lg" len="med"/>
          </a:ln>
          <a:effectLst/>
        </p:spPr>
      </p:cxnSp>
      <p:cxnSp>
        <p:nvCxnSpPr>
          <p:cNvPr id="85" name="Rak pil 84"/>
          <p:cNvCxnSpPr/>
          <p:nvPr/>
        </p:nvCxnSpPr>
        <p:spPr>
          <a:xfrm flipH="1">
            <a:off x="5022021" y="2856664"/>
            <a:ext cx="532983" cy="124775"/>
          </a:xfrm>
          <a:prstGeom prst="straightConnector1">
            <a:avLst/>
          </a:prstGeom>
          <a:noFill/>
          <a:ln w="50800" cap="flat" cmpd="sng" algn="ctr">
            <a:solidFill>
              <a:sysClr val="windowText" lastClr="000000"/>
            </a:solidFill>
            <a:prstDash val="solid"/>
            <a:headEnd type="triangle" w="lg" len="med"/>
            <a:tailEnd type="none" w="lg" len="med"/>
          </a:ln>
          <a:effectLst/>
        </p:spPr>
      </p:cxnSp>
      <p:cxnSp>
        <p:nvCxnSpPr>
          <p:cNvPr id="87" name="Rak pil 86"/>
          <p:cNvCxnSpPr/>
          <p:nvPr/>
        </p:nvCxnSpPr>
        <p:spPr>
          <a:xfrm flipH="1">
            <a:off x="5248507" y="3838274"/>
            <a:ext cx="551883" cy="0"/>
          </a:xfrm>
          <a:prstGeom prst="straightConnector1">
            <a:avLst/>
          </a:prstGeom>
          <a:noFill/>
          <a:ln w="50800" cap="flat" cmpd="sng" algn="ctr">
            <a:solidFill>
              <a:sysClr val="windowText" lastClr="000000"/>
            </a:solidFill>
            <a:prstDash val="solid"/>
            <a:headEnd type="triangle" w="lg" len="med"/>
            <a:tailEnd type="none" w="lg" len="med"/>
          </a:ln>
          <a:effectLst/>
        </p:spPr>
      </p:cxnSp>
      <p:cxnSp>
        <p:nvCxnSpPr>
          <p:cNvPr id="89" name="Rak pil 88"/>
          <p:cNvCxnSpPr/>
          <p:nvPr/>
        </p:nvCxnSpPr>
        <p:spPr>
          <a:xfrm flipH="1" flipV="1">
            <a:off x="5116117" y="4611517"/>
            <a:ext cx="501662" cy="151277"/>
          </a:xfrm>
          <a:prstGeom prst="straightConnector1">
            <a:avLst/>
          </a:prstGeom>
          <a:noFill/>
          <a:ln w="50800" cap="flat" cmpd="sng" algn="ctr">
            <a:solidFill>
              <a:sysClr val="windowText" lastClr="000000"/>
            </a:solidFill>
            <a:prstDash val="solid"/>
            <a:headEnd type="triangle" w="lg" len="med"/>
            <a:tailEnd type="none" w="lg" len="med"/>
          </a:ln>
          <a:effectLst/>
        </p:spPr>
      </p:cxnSp>
      <p:grpSp>
        <p:nvGrpSpPr>
          <p:cNvPr id="91" name="Grupp 90"/>
          <p:cNvGrpSpPr/>
          <p:nvPr/>
        </p:nvGrpSpPr>
        <p:grpSpPr>
          <a:xfrm>
            <a:off x="5681450" y="4423270"/>
            <a:ext cx="1445596" cy="679047"/>
            <a:chOff x="2334324" y="5770320"/>
            <a:chExt cx="1445596" cy="679047"/>
          </a:xfrm>
        </p:grpSpPr>
        <p:sp>
          <p:nvSpPr>
            <p:cNvPr id="92" name="Kub 50"/>
            <p:cNvSpPr/>
            <p:nvPr/>
          </p:nvSpPr>
          <p:spPr>
            <a:xfrm>
              <a:off x="2334324" y="5860860"/>
              <a:ext cx="1445596" cy="588507"/>
            </a:xfrm>
            <a:prstGeom prst="cube">
              <a:avLst>
                <a:gd name="adj" fmla="val 37382"/>
              </a:avLst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 dirty="0">
                <a:solidFill>
                  <a:prstClr val="white"/>
                </a:solidFill>
              </a:endParaRPr>
            </a:p>
          </p:txBody>
        </p:sp>
        <p:sp>
          <p:nvSpPr>
            <p:cNvPr id="93" name="Cylinder 51"/>
            <p:cNvSpPr/>
            <p:nvPr/>
          </p:nvSpPr>
          <p:spPr>
            <a:xfrm>
              <a:off x="2609538" y="5770320"/>
              <a:ext cx="265249" cy="181079"/>
            </a:xfrm>
            <a:prstGeom prst="can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  <p:sp>
          <p:nvSpPr>
            <p:cNvPr id="94" name="Cylinder 52"/>
            <p:cNvSpPr/>
            <p:nvPr/>
          </p:nvSpPr>
          <p:spPr>
            <a:xfrm>
              <a:off x="2980886" y="5770320"/>
              <a:ext cx="265249" cy="181079"/>
            </a:xfrm>
            <a:prstGeom prst="can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  <p:sp>
          <p:nvSpPr>
            <p:cNvPr id="95" name="Cylinder 53"/>
            <p:cNvSpPr/>
            <p:nvPr/>
          </p:nvSpPr>
          <p:spPr>
            <a:xfrm>
              <a:off x="3352234" y="5770320"/>
              <a:ext cx="265249" cy="181079"/>
            </a:xfrm>
            <a:prstGeom prst="can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  <p:sp>
          <p:nvSpPr>
            <p:cNvPr id="96" name="Cylinder 54"/>
            <p:cNvSpPr/>
            <p:nvPr/>
          </p:nvSpPr>
          <p:spPr>
            <a:xfrm>
              <a:off x="2503439" y="5860860"/>
              <a:ext cx="265249" cy="181079"/>
            </a:xfrm>
            <a:prstGeom prst="can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  <p:sp>
          <p:nvSpPr>
            <p:cNvPr id="97" name="Cylinder 55"/>
            <p:cNvSpPr/>
            <p:nvPr/>
          </p:nvSpPr>
          <p:spPr>
            <a:xfrm>
              <a:off x="2874787" y="5860860"/>
              <a:ext cx="265249" cy="181079"/>
            </a:xfrm>
            <a:prstGeom prst="can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  <p:sp>
          <p:nvSpPr>
            <p:cNvPr id="98" name="Cylinder 56"/>
            <p:cNvSpPr/>
            <p:nvPr/>
          </p:nvSpPr>
          <p:spPr>
            <a:xfrm>
              <a:off x="3246135" y="5860860"/>
              <a:ext cx="265249" cy="181079"/>
            </a:xfrm>
            <a:prstGeom prst="can">
              <a:avLst/>
            </a:prstGeom>
            <a:solidFill>
              <a:srgbClr val="FFC000"/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</p:grpSp>
      <p:grpSp>
        <p:nvGrpSpPr>
          <p:cNvPr id="99" name="Grupp 98"/>
          <p:cNvGrpSpPr/>
          <p:nvPr/>
        </p:nvGrpSpPr>
        <p:grpSpPr>
          <a:xfrm>
            <a:off x="5840650" y="3373975"/>
            <a:ext cx="1445596" cy="679047"/>
            <a:chOff x="2334324" y="5770320"/>
            <a:chExt cx="1445596" cy="679047"/>
          </a:xfrm>
        </p:grpSpPr>
        <p:sp>
          <p:nvSpPr>
            <p:cNvPr id="100" name="Kub 50"/>
            <p:cNvSpPr/>
            <p:nvPr/>
          </p:nvSpPr>
          <p:spPr>
            <a:xfrm>
              <a:off x="2334324" y="5860860"/>
              <a:ext cx="1445596" cy="588507"/>
            </a:xfrm>
            <a:prstGeom prst="cube">
              <a:avLst>
                <a:gd name="adj" fmla="val 37382"/>
              </a:avLst>
            </a:prstGeom>
            <a:solidFill>
              <a:srgbClr val="7030A0"/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 dirty="0">
                <a:solidFill>
                  <a:prstClr val="white"/>
                </a:solidFill>
              </a:endParaRPr>
            </a:p>
          </p:txBody>
        </p:sp>
        <p:sp>
          <p:nvSpPr>
            <p:cNvPr id="101" name="Cylinder 51"/>
            <p:cNvSpPr/>
            <p:nvPr/>
          </p:nvSpPr>
          <p:spPr>
            <a:xfrm>
              <a:off x="2609538" y="5770320"/>
              <a:ext cx="265249" cy="181079"/>
            </a:xfrm>
            <a:prstGeom prst="can">
              <a:avLst/>
            </a:prstGeom>
            <a:solidFill>
              <a:srgbClr val="7030A0"/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  <p:sp>
          <p:nvSpPr>
            <p:cNvPr id="102" name="Cylinder 52"/>
            <p:cNvSpPr/>
            <p:nvPr/>
          </p:nvSpPr>
          <p:spPr>
            <a:xfrm>
              <a:off x="2980886" y="5770320"/>
              <a:ext cx="265249" cy="181079"/>
            </a:xfrm>
            <a:prstGeom prst="can">
              <a:avLst/>
            </a:prstGeom>
            <a:solidFill>
              <a:srgbClr val="7030A0"/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  <p:sp>
          <p:nvSpPr>
            <p:cNvPr id="103" name="Cylinder 53"/>
            <p:cNvSpPr/>
            <p:nvPr/>
          </p:nvSpPr>
          <p:spPr>
            <a:xfrm>
              <a:off x="3352234" y="5770320"/>
              <a:ext cx="265249" cy="181079"/>
            </a:xfrm>
            <a:prstGeom prst="can">
              <a:avLst/>
            </a:prstGeom>
            <a:solidFill>
              <a:srgbClr val="7030A0"/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  <p:sp>
          <p:nvSpPr>
            <p:cNvPr id="104" name="Cylinder 54"/>
            <p:cNvSpPr/>
            <p:nvPr/>
          </p:nvSpPr>
          <p:spPr>
            <a:xfrm>
              <a:off x="2503439" y="5860860"/>
              <a:ext cx="265249" cy="181079"/>
            </a:xfrm>
            <a:prstGeom prst="can">
              <a:avLst/>
            </a:prstGeom>
            <a:solidFill>
              <a:srgbClr val="7030A0"/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  <p:sp>
          <p:nvSpPr>
            <p:cNvPr id="105" name="Cylinder 55"/>
            <p:cNvSpPr/>
            <p:nvPr/>
          </p:nvSpPr>
          <p:spPr>
            <a:xfrm>
              <a:off x="2874787" y="5860860"/>
              <a:ext cx="265249" cy="181079"/>
            </a:xfrm>
            <a:prstGeom prst="can">
              <a:avLst/>
            </a:prstGeom>
            <a:solidFill>
              <a:srgbClr val="7030A0"/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  <p:sp>
          <p:nvSpPr>
            <p:cNvPr id="106" name="Cylinder 56"/>
            <p:cNvSpPr/>
            <p:nvPr/>
          </p:nvSpPr>
          <p:spPr>
            <a:xfrm>
              <a:off x="3246135" y="5860860"/>
              <a:ext cx="265249" cy="181079"/>
            </a:xfrm>
            <a:prstGeom prst="can">
              <a:avLst/>
            </a:prstGeom>
            <a:solidFill>
              <a:srgbClr val="7030A0"/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</p:grpSp>
      <p:grpSp>
        <p:nvGrpSpPr>
          <p:cNvPr id="107" name="Grupp 106"/>
          <p:cNvGrpSpPr/>
          <p:nvPr/>
        </p:nvGrpSpPr>
        <p:grpSpPr>
          <a:xfrm>
            <a:off x="5625112" y="2421045"/>
            <a:ext cx="1445596" cy="679047"/>
            <a:chOff x="2334324" y="5770320"/>
            <a:chExt cx="1445596" cy="679047"/>
          </a:xfrm>
        </p:grpSpPr>
        <p:sp>
          <p:nvSpPr>
            <p:cNvPr id="108" name="Kub 50"/>
            <p:cNvSpPr/>
            <p:nvPr/>
          </p:nvSpPr>
          <p:spPr>
            <a:xfrm>
              <a:off x="2334324" y="5860860"/>
              <a:ext cx="1445596" cy="588507"/>
            </a:xfrm>
            <a:prstGeom prst="cube">
              <a:avLst>
                <a:gd name="adj" fmla="val 37382"/>
              </a:avLst>
            </a:prstGeom>
            <a:solidFill>
              <a:schemeClr val="accent2">
                <a:lumMod val="75000"/>
              </a:schemeClr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 dirty="0">
                <a:solidFill>
                  <a:prstClr val="white"/>
                </a:solidFill>
              </a:endParaRPr>
            </a:p>
          </p:txBody>
        </p:sp>
        <p:sp>
          <p:nvSpPr>
            <p:cNvPr id="109" name="Cylinder 51"/>
            <p:cNvSpPr/>
            <p:nvPr/>
          </p:nvSpPr>
          <p:spPr>
            <a:xfrm>
              <a:off x="2609538" y="5770320"/>
              <a:ext cx="265249" cy="181079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  <p:sp>
          <p:nvSpPr>
            <p:cNvPr id="110" name="Cylinder 52"/>
            <p:cNvSpPr/>
            <p:nvPr/>
          </p:nvSpPr>
          <p:spPr>
            <a:xfrm>
              <a:off x="2980886" y="5770320"/>
              <a:ext cx="265249" cy="181079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  <p:sp>
          <p:nvSpPr>
            <p:cNvPr id="111" name="Cylinder 53"/>
            <p:cNvSpPr/>
            <p:nvPr/>
          </p:nvSpPr>
          <p:spPr>
            <a:xfrm>
              <a:off x="3352234" y="5770320"/>
              <a:ext cx="265249" cy="181079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  <p:sp>
          <p:nvSpPr>
            <p:cNvPr id="112" name="Cylinder 54"/>
            <p:cNvSpPr/>
            <p:nvPr/>
          </p:nvSpPr>
          <p:spPr>
            <a:xfrm>
              <a:off x="2503439" y="5860860"/>
              <a:ext cx="265249" cy="181079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  <p:sp>
          <p:nvSpPr>
            <p:cNvPr id="113" name="Cylinder 55"/>
            <p:cNvSpPr/>
            <p:nvPr/>
          </p:nvSpPr>
          <p:spPr>
            <a:xfrm>
              <a:off x="2874787" y="5860860"/>
              <a:ext cx="265249" cy="181079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  <p:sp>
          <p:nvSpPr>
            <p:cNvPr id="114" name="Cylinder 56"/>
            <p:cNvSpPr/>
            <p:nvPr/>
          </p:nvSpPr>
          <p:spPr>
            <a:xfrm>
              <a:off x="3246135" y="5860860"/>
              <a:ext cx="265249" cy="181079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</p:grpSp>
      <p:grpSp>
        <p:nvGrpSpPr>
          <p:cNvPr id="115" name="Grupp 114"/>
          <p:cNvGrpSpPr/>
          <p:nvPr/>
        </p:nvGrpSpPr>
        <p:grpSpPr>
          <a:xfrm>
            <a:off x="5097315" y="1580977"/>
            <a:ext cx="1445596" cy="679047"/>
            <a:chOff x="2334324" y="5770320"/>
            <a:chExt cx="1445596" cy="679047"/>
          </a:xfrm>
        </p:grpSpPr>
        <p:sp>
          <p:nvSpPr>
            <p:cNvPr id="116" name="Kub 50"/>
            <p:cNvSpPr/>
            <p:nvPr/>
          </p:nvSpPr>
          <p:spPr>
            <a:xfrm>
              <a:off x="2334324" y="5860860"/>
              <a:ext cx="1445596" cy="588507"/>
            </a:xfrm>
            <a:prstGeom prst="cube">
              <a:avLst>
                <a:gd name="adj" fmla="val 37382"/>
              </a:avLst>
            </a:prstGeom>
            <a:solidFill>
              <a:srgbClr val="4F81BD"/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 dirty="0">
                <a:solidFill>
                  <a:prstClr val="white"/>
                </a:solidFill>
              </a:endParaRPr>
            </a:p>
          </p:txBody>
        </p:sp>
        <p:sp>
          <p:nvSpPr>
            <p:cNvPr id="117" name="Cylinder 51"/>
            <p:cNvSpPr/>
            <p:nvPr/>
          </p:nvSpPr>
          <p:spPr>
            <a:xfrm>
              <a:off x="2609538" y="5770320"/>
              <a:ext cx="265249" cy="181079"/>
            </a:xfrm>
            <a:prstGeom prst="can">
              <a:avLst/>
            </a:prstGeom>
            <a:solidFill>
              <a:srgbClr val="4F81BD"/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  <p:sp>
          <p:nvSpPr>
            <p:cNvPr id="118" name="Cylinder 52"/>
            <p:cNvSpPr/>
            <p:nvPr/>
          </p:nvSpPr>
          <p:spPr>
            <a:xfrm>
              <a:off x="2980886" y="5770320"/>
              <a:ext cx="265249" cy="181079"/>
            </a:xfrm>
            <a:prstGeom prst="can">
              <a:avLst/>
            </a:prstGeom>
            <a:solidFill>
              <a:srgbClr val="4F81BD"/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  <p:sp>
          <p:nvSpPr>
            <p:cNvPr id="119" name="Cylinder 53"/>
            <p:cNvSpPr/>
            <p:nvPr/>
          </p:nvSpPr>
          <p:spPr>
            <a:xfrm>
              <a:off x="3352234" y="5770320"/>
              <a:ext cx="265249" cy="181079"/>
            </a:xfrm>
            <a:prstGeom prst="can">
              <a:avLst/>
            </a:prstGeom>
            <a:solidFill>
              <a:srgbClr val="4F81BD"/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  <p:sp>
          <p:nvSpPr>
            <p:cNvPr id="120" name="Cylinder 54"/>
            <p:cNvSpPr/>
            <p:nvPr/>
          </p:nvSpPr>
          <p:spPr>
            <a:xfrm>
              <a:off x="2503439" y="5860860"/>
              <a:ext cx="265249" cy="181079"/>
            </a:xfrm>
            <a:prstGeom prst="can">
              <a:avLst/>
            </a:prstGeom>
            <a:solidFill>
              <a:srgbClr val="4F81BD"/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  <p:sp>
          <p:nvSpPr>
            <p:cNvPr id="121" name="Cylinder 55"/>
            <p:cNvSpPr/>
            <p:nvPr/>
          </p:nvSpPr>
          <p:spPr>
            <a:xfrm>
              <a:off x="2874787" y="5860860"/>
              <a:ext cx="265249" cy="181079"/>
            </a:xfrm>
            <a:prstGeom prst="can">
              <a:avLst/>
            </a:prstGeom>
            <a:solidFill>
              <a:srgbClr val="4F81BD"/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  <p:sp>
          <p:nvSpPr>
            <p:cNvPr id="122" name="Cylinder 56"/>
            <p:cNvSpPr/>
            <p:nvPr/>
          </p:nvSpPr>
          <p:spPr>
            <a:xfrm>
              <a:off x="3246135" y="5860860"/>
              <a:ext cx="265249" cy="181079"/>
            </a:xfrm>
            <a:prstGeom prst="can">
              <a:avLst/>
            </a:prstGeom>
            <a:solidFill>
              <a:srgbClr val="4F81BD"/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 lang="sv-SE" kern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091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70784" cy="2722314"/>
          </a:xfrm>
        </p:spPr>
        <p:txBody>
          <a:bodyPr/>
          <a:lstStyle/>
          <a:p>
            <a:r>
              <a:rPr lang="en-US" dirty="0" smtClean="0"/>
              <a:t>Stil</a:t>
            </a:r>
            <a:r>
              <a:rPr lang="en-US" dirty="0" smtClean="0"/>
              <a:t>l unanswered questions</a:t>
            </a:r>
            <a:endParaRPr lang="sv-SE" b="1" dirty="0"/>
          </a:p>
        </p:txBody>
      </p:sp>
      <p:pic>
        <p:nvPicPr>
          <p:cNvPr id="2050" name="Picture 2" descr="C:\Users\scbjaen\Downloads\DSC_90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543" y="-38869"/>
            <a:ext cx="4104457" cy="6896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Rubrik 1"/>
          <p:cNvSpPr txBox="1">
            <a:spLocks/>
          </p:cNvSpPr>
          <p:nvPr/>
        </p:nvSpPr>
        <p:spPr bwMode="auto">
          <a:xfrm>
            <a:off x="457200" y="3501008"/>
            <a:ext cx="3970784" cy="2722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/>
              <a:t>Too much room for interpretation</a:t>
            </a:r>
            <a:endParaRPr lang="sv-SE" b="1" dirty="0"/>
          </a:p>
        </p:txBody>
      </p:sp>
      <p:sp>
        <p:nvSpPr>
          <p:cNvPr id="3" name="Ned 2"/>
          <p:cNvSpPr/>
          <p:nvPr/>
        </p:nvSpPr>
        <p:spPr>
          <a:xfrm>
            <a:off x="2051720" y="2348880"/>
            <a:ext cx="792088" cy="15991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6757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ödesschema: Manuell åtgärd 15"/>
          <p:cNvSpPr/>
          <p:nvPr/>
        </p:nvSpPr>
        <p:spPr>
          <a:xfrm>
            <a:off x="5264458" y="2683520"/>
            <a:ext cx="3096344" cy="3600400"/>
          </a:xfrm>
          <a:prstGeom prst="flowChartManualOperation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" name="Flödesschema: Manuell åtgärd 2"/>
          <p:cNvSpPr/>
          <p:nvPr/>
        </p:nvSpPr>
        <p:spPr>
          <a:xfrm>
            <a:off x="1331640" y="2683520"/>
            <a:ext cx="3096344" cy="3600400"/>
          </a:xfrm>
          <a:prstGeom prst="flowChartManualOperation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Precision of CSPA</a:t>
            </a:r>
            <a:endParaRPr lang="sv-SE" dirty="0"/>
          </a:p>
        </p:txBody>
      </p:sp>
      <p:cxnSp>
        <p:nvCxnSpPr>
          <p:cNvPr id="44" name="Rak pil 43"/>
          <p:cNvCxnSpPr/>
          <p:nvPr/>
        </p:nvCxnSpPr>
        <p:spPr>
          <a:xfrm>
            <a:off x="1632022" y="5719387"/>
            <a:ext cx="6396362" cy="0"/>
          </a:xfrm>
          <a:prstGeom prst="straightConnector1">
            <a:avLst/>
          </a:prstGeom>
          <a:noFill/>
          <a:ln w="50800" cap="flat" cmpd="sng" algn="ctr">
            <a:solidFill>
              <a:sysClr val="windowText" lastClr="000000"/>
            </a:solidFill>
            <a:prstDash val="solid"/>
            <a:headEnd type="triangle" w="lg" len="med"/>
            <a:tailEnd type="triangle" w="lg" len="med"/>
          </a:ln>
          <a:effectLst/>
        </p:spPr>
      </p:cxnSp>
      <p:pic>
        <p:nvPicPr>
          <p:cNvPr id="48" name="Picture 11" descr="C:\Users\scbjaen\Pictures\cspatarge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2565" y="4339704"/>
            <a:ext cx="1262509" cy="167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Höger 49"/>
          <p:cNvSpPr/>
          <p:nvPr/>
        </p:nvSpPr>
        <p:spPr>
          <a:xfrm>
            <a:off x="3535983" y="4904165"/>
            <a:ext cx="789731" cy="529479"/>
          </a:xfrm>
          <a:prstGeom prst="rightArrow">
            <a:avLst/>
          </a:prstGeom>
          <a:solidFill>
            <a:srgbClr val="91929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3" name="Picture 10" descr="C:\Users\scbjaen\Pictures\cspa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576" y="4359232"/>
            <a:ext cx="1222407" cy="161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ruta 22"/>
          <p:cNvSpPr txBox="1"/>
          <p:nvPr/>
        </p:nvSpPr>
        <p:spPr>
          <a:xfrm>
            <a:off x="1649410" y="2929160"/>
            <a:ext cx="2134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Easy to develop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Hard to plug in</a:t>
            </a:r>
            <a:endParaRPr lang="sv-SE" sz="2000" b="1" dirty="0"/>
          </a:p>
        </p:txBody>
      </p:sp>
      <p:sp>
        <p:nvSpPr>
          <p:cNvPr id="54" name="textruta 53"/>
          <p:cNvSpPr txBox="1"/>
          <p:nvPr/>
        </p:nvSpPr>
        <p:spPr>
          <a:xfrm>
            <a:off x="5763961" y="2929160"/>
            <a:ext cx="21597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Requires more to develop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Easy to plug in</a:t>
            </a:r>
            <a:endParaRPr lang="sv-SE" sz="2000" b="1" dirty="0"/>
          </a:p>
        </p:txBody>
      </p:sp>
      <p:pic>
        <p:nvPicPr>
          <p:cNvPr id="42" name="Picture 9" descr="C:\Users\scbjaen\Pictures\cspa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740" y="4339704"/>
            <a:ext cx="1237148" cy="1638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Höger 13"/>
          <p:cNvSpPr/>
          <p:nvPr/>
        </p:nvSpPr>
        <p:spPr>
          <a:xfrm>
            <a:off x="5484487" y="4904165"/>
            <a:ext cx="789731" cy="529479"/>
          </a:xfrm>
          <a:prstGeom prst="rightArrow">
            <a:avLst/>
          </a:prstGeom>
          <a:solidFill>
            <a:srgbClr val="91929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textruta 30"/>
          <p:cNvSpPr txBox="1"/>
          <p:nvPr/>
        </p:nvSpPr>
        <p:spPr>
          <a:xfrm>
            <a:off x="1763688" y="572396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ial"/>
              </a:rPr>
              <a:t>Lower</a:t>
            </a:r>
          </a:p>
        </p:txBody>
      </p:sp>
      <p:sp>
        <p:nvSpPr>
          <p:cNvPr id="32" name="textruta 31"/>
          <p:cNvSpPr txBox="1"/>
          <p:nvPr/>
        </p:nvSpPr>
        <p:spPr>
          <a:xfrm>
            <a:off x="7081784" y="572396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ial"/>
              </a:rPr>
              <a:t>Higher</a:t>
            </a:r>
          </a:p>
        </p:txBody>
      </p:sp>
      <p:sp>
        <p:nvSpPr>
          <p:cNvPr id="33" name="textruta 32"/>
          <p:cNvSpPr txBox="1"/>
          <p:nvPr/>
        </p:nvSpPr>
        <p:spPr>
          <a:xfrm>
            <a:off x="4283968" y="5723964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Arial"/>
              </a:rPr>
              <a:t>Precision</a:t>
            </a:r>
          </a:p>
        </p:txBody>
      </p:sp>
    </p:spTree>
    <p:extLst>
      <p:ext uri="{BB962C8B-B14F-4D97-AF65-F5344CB8AC3E}">
        <p14:creationId xmlns:p14="http://schemas.microsoft.com/office/powerpoint/2010/main" val="418277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" grpId="0" animBg="1"/>
      <p:bldP spid="50" grpId="0" animBg="1"/>
      <p:bldP spid="23" grpId="0"/>
      <p:bldP spid="54" grpId="0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Precision of CSPA</a:t>
            </a:r>
            <a:endParaRPr lang="sv-SE" dirty="0"/>
          </a:p>
        </p:txBody>
      </p:sp>
      <p:grpSp>
        <p:nvGrpSpPr>
          <p:cNvPr id="15" name="Grupp 14"/>
          <p:cNvGrpSpPr/>
          <p:nvPr/>
        </p:nvGrpSpPr>
        <p:grpSpPr>
          <a:xfrm>
            <a:off x="1311126" y="1222691"/>
            <a:ext cx="369332" cy="4228817"/>
            <a:chOff x="3922212" y="2195865"/>
            <a:chExt cx="369332" cy="2274672"/>
          </a:xfrm>
        </p:grpSpPr>
        <p:cxnSp>
          <p:nvCxnSpPr>
            <p:cNvPr id="16" name="Rak pil 15"/>
            <p:cNvCxnSpPr/>
            <p:nvPr/>
          </p:nvCxnSpPr>
          <p:spPr>
            <a:xfrm flipV="1">
              <a:off x="4291544" y="2195865"/>
              <a:ext cx="0" cy="2274672"/>
            </a:xfrm>
            <a:prstGeom prst="straightConnector1">
              <a:avLst/>
            </a:prstGeom>
            <a:noFill/>
            <a:ln w="50800" cap="flat" cmpd="sng" algn="ctr">
              <a:solidFill>
                <a:sysClr val="windowText" lastClr="000000"/>
              </a:solidFill>
              <a:prstDash val="solid"/>
              <a:headEnd type="triangle" w="lg" len="med"/>
              <a:tailEnd type="triangle" w="lg" len="med"/>
            </a:ln>
            <a:effectLst/>
          </p:spPr>
        </p:cxnSp>
        <p:sp>
          <p:nvSpPr>
            <p:cNvPr id="17" name="Rektangel 16"/>
            <p:cNvSpPr/>
            <p:nvPr/>
          </p:nvSpPr>
          <p:spPr>
            <a:xfrm rot="16200000">
              <a:off x="3291900" y="3199676"/>
              <a:ext cx="16299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prstClr val="black"/>
                  </a:solidFill>
                  <a:latin typeface="Arial"/>
                </a:rPr>
                <a:t>Cost for community</a:t>
              </a:r>
              <a:endParaRPr lang="sv-SE" b="1" dirty="0">
                <a:solidFill>
                  <a:prstClr val="black"/>
                </a:solidFill>
                <a:latin typeface="Arial"/>
              </a:endParaRPr>
            </a:p>
          </p:txBody>
        </p:sp>
      </p:grpSp>
      <p:sp>
        <p:nvSpPr>
          <p:cNvPr id="18" name="Frihandsfigur 17"/>
          <p:cNvSpPr/>
          <p:nvPr/>
        </p:nvSpPr>
        <p:spPr>
          <a:xfrm>
            <a:off x="1887921" y="4749178"/>
            <a:ext cx="6056589" cy="777293"/>
          </a:xfrm>
          <a:custGeom>
            <a:avLst/>
            <a:gdLst>
              <a:gd name="connsiteX0" fmla="*/ 0 w 2327564"/>
              <a:gd name="connsiteY0" fmla="*/ 207818 h 401782"/>
              <a:gd name="connsiteX1" fmla="*/ 2327564 w 2327564"/>
              <a:gd name="connsiteY1" fmla="*/ 0 h 401782"/>
              <a:gd name="connsiteX2" fmla="*/ 2327564 w 2327564"/>
              <a:gd name="connsiteY2" fmla="*/ 401782 h 401782"/>
              <a:gd name="connsiteX3" fmla="*/ 2327564 w 2327564"/>
              <a:gd name="connsiteY3" fmla="*/ 401782 h 401782"/>
              <a:gd name="connsiteX4" fmla="*/ 0 w 2327564"/>
              <a:gd name="connsiteY4" fmla="*/ 401782 h 401782"/>
              <a:gd name="connsiteX5" fmla="*/ 0 w 2327564"/>
              <a:gd name="connsiteY5" fmla="*/ 207818 h 401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27564" h="401782">
                <a:moveTo>
                  <a:pt x="0" y="207818"/>
                </a:moveTo>
                <a:lnTo>
                  <a:pt x="2327564" y="0"/>
                </a:lnTo>
                <a:lnTo>
                  <a:pt x="2327564" y="401782"/>
                </a:lnTo>
                <a:lnTo>
                  <a:pt x="2327564" y="401782"/>
                </a:lnTo>
                <a:lnTo>
                  <a:pt x="0" y="401782"/>
                </a:lnTo>
                <a:lnTo>
                  <a:pt x="0" y="207818"/>
                </a:lnTo>
                <a:close/>
              </a:path>
            </a:pathLst>
          </a:custGeom>
          <a:pattFill prst="wdUpDiag">
            <a:fgClr>
              <a:schemeClr val="tx2">
                <a:lumMod val="60000"/>
                <a:lumOff val="40000"/>
              </a:schemeClr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Frihandsfigur 18"/>
          <p:cNvSpPr/>
          <p:nvPr/>
        </p:nvSpPr>
        <p:spPr>
          <a:xfrm>
            <a:off x="1887920" y="3707256"/>
            <a:ext cx="6056591" cy="1387417"/>
          </a:xfrm>
          <a:custGeom>
            <a:avLst/>
            <a:gdLst>
              <a:gd name="connsiteX0" fmla="*/ 0 w 2327564"/>
              <a:gd name="connsiteY0" fmla="*/ 207818 h 401782"/>
              <a:gd name="connsiteX1" fmla="*/ 2327564 w 2327564"/>
              <a:gd name="connsiteY1" fmla="*/ 0 h 401782"/>
              <a:gd name="connsiteX2" fmla="*/ 2327564 w 2327564"/>
              <a:gd name="connsiteY2" fmla="*/ 401782 h 401782"/>
              <a:gd name="connsiteX3" fmla="*/ 2327564 w 2327564"/>
              <a:gd name="connsiteY3" fmla="*/ 401782 h 401782"/>
              <a:gd name="connsiteX4" fmla="*/ 0 w 2327564"/>
              <a:gd name="connsiteY4" fmla="*/ 401782 h 401782"/>
              <a:gd name="connsiteX5" fmla="*/ 0 w 2327564"/>
              <a:gd name="connsiteY5" fmla="*/ 207818 h 401782"/>
              <a:gd name="connsiteX0" fmla="*/ 0 w 2327564"/>
              <a:gd name="connsiteY0" fmla="*/ 207818 h 598632"/>
              <a:gd name="connsiteX1" fmla="*/ 2327564 w 2327564"/>
              <a:gd name="connsiteY1" fmla="*/ 0 h 598632"/>
              <a:gd name="connsiteX2" fmla="*/ 2327564 w 2327564"/>
              <a:gd name="connsiteY2" fmla="*/ 401782 h 598632"/>
              <a:gd name="connsiteX3" fmla="*/ 2327564 w 2327564"/>
              <a:gd name="connsiteY3" fmla="*/ 401782 h 598632"/>
              <a:gd name="connsiteX4" fmla="*/ 9442 w 2327564"/>
              <a:gd name="connsiteY4" fmla="*/ 598632 h 598632"/>
              <a:gd name="connsiteX5" fmla="*/ 0 w 2327564"/>
              <a:gd name="connsiteY5" fmla="*/ 207818 h 598632"/>
              <a:gd name="connsiteX0" fmla="*/ 0 w 2327564"/>
              <a:gd name="connsiteY0" fmla="*/ 207818 h 598632"/>
              <a:gd name="connsiteX1" fmla="*/ 2327564 w 2327564"/>
              <a:gd name="connsiteY1" fmla="*/ 0 h 598632"/>
              <a:gd name="connsiteX2" fmla="*/ 2327564 w 2327564"/>
              <a:gd name="connsiteY2" fmla="*/ 401782 h 598632"/>
              <a:gd name="connsiteX3" fmla="*/ 2327564 w 2327564"/>
              <a:gd name="connsiteY3" fmla="*/ 395432 h 598632"/>
              <a:gd name="connsiteX4" fmla="*/ 9442 w 2327564"/>
              <a:gd name="connsiteY4" fmla="*/ 598632 h 598632"/>
              <a:gd name="connsiteX5" fmla="*/ 0 w 2327564"/>
              <a:gd name="connsiteY5" fmla="*/ 207818 h 598632"/>
              <a:gd name="connsiteX0" fmla="*/ 0 w 2327564"/>
              <a:gd name="connsiteY0" fmla="*/ 207818 h 596250"/>
              <a:gd name="connsiteX1" fmla="*/ 2327564 w 2327564"/>
              <a:gd name="connsiteY1" fmla="*/ 0 h 596250"/>
              <a:gd name="connsiteX2" fmla="*/ 2327564 w 2327564"/>
              <a:gd name="connsiteY2" fmla="*/ 401782 h 596250"/>
              <a:gd name="connsiteX3" fmla="*/ 2327564 w 2327564"/>
              <a:gd name="connsiteY3" fmla="*/ 395432 h 596250"/>
              <a:gd name="connsiteX4" fmla="*/ 20065 w 2327564"/>
              <a:gd name="connsiteY4" fmla="*/ 596250 h 596250"/>
              <a:gd name="connsiteX5" fmla="*/ 0 w 2327564"/>
              <a:gd name="connsiteY5" fmla="*/ 207818 h 596250"/>
              <a:gd name="connsiteX0" fmla="*/ 0 w 2341727"/>
              <a:gd name="connsiteY0" fmla="*/ 207818 h 596250"/>
              <a:gd name="connsiteX1" fmla="*/ 2327564 w 2341727"/>
              <a:gd name="connsiteY1" fmla="*/ 0 h 596250"/>
              <a:gd name="connsiteX2" fmla="*/ 2327564 w 2341727"/>
              <a:gd name="connsiteY2" fmla="*/ 401782 h 596250"/>
              <a:gd name="connsiteX3" fmla="*/ 2341727 w 2341727"/>
              <a:gd name="connsiteY3" fmla="*/ 395432 h 596250"/>
              <a:gd name="connsiteX4" fmla="*/ 20065 w 2341727"/>
              <a:gd name="connsiteY4" fmla="*/ 596250 h 596250"/>
              <a:gd name="connsiteX5" fmla="*/ 0 w 2341727"/>
              <a:gd name="connsiteY5" fmla="*/ 207818 h 596250"/>
              <a:gd name="connsiteX0" fmla="*/ 0 w 2341727"/>
              <a:gd name="connsiteY0" fmla="*/ 207818 h 596250"/>
              <a:gd name="connsiteX1" fmla="*/ 2327564 w 2341727"/>
              <a:gd name="connsiteY1" fmla="*/ 0 h 596250"/>
              <a:gd name="connsiteX2" fmla="*/ 2339366 w 2341727"/>
              <a:gd name="connsiteY2" fmla="*/ 233507 h 596250"/>
              <a:gd name="connsiteX3" fmla="*/ 2341727 w 2341727"/>
              <a:gd name="connsiteY3" fmla="*/ 395432 h 596250"/>
              <a:gd name="connsiteX4" fmla="*/ 20065 w 2341727"/>
              <a:gd name="connsiteY4" fmla="*/ 596250 h 596250"/>
              <a:gd name="connsiteX5" fmla="*/ 0 w 2341727"/>
              <a:gd name="connsiteY5" fmla="*/ 207818 h 596250"/>
              <a:gd name="connsiteX0" fmla="*/ 0 w 2341727"/>
              <a:gd name="connsiteY0" fmla="*/ 207818 h 596250"/>
              <a:gd name="connsiteX1" fmla="*/ 2327564 w 2341727"/>
              <a:gd name="connsiteY1" fmla="*/ 0 h 596250"/>
              <a:gd name="connsiteX2" fmla="*/ 2339366 w 2341727"/>
              <a:gd name="connsiteY2" fmla="*/ 233507 h 596250"/>
              <a:gd name="connsiteX3" fmla="*/ 2341727 w 2341727"/>
              <a:gd name="connsiteY3" fmla="*/ 395432 h 596250"/>
              <a:gd name="connsiteX4" fmla="*/ 20065 w 2341727"/>
              <a:gd name="connsiteY4" fmla="*/ 596250 h 596250"/>
              <a:gd name="connsiteX5" fmla="*/ 0 w 2341727"/>
              <a:gd name="connsiteY5" fmla="*/ 207818 h 596250"/>
              <a:gd name="connsiteX0" fmla="*/ 0 w 2341727"/>
              <a:gd name="connsiteY0" fmla="*/ 207818 h 596250"/>
              <a:gd name="connsiteX1" fmla="*/ 2334645 w 2341727"/>
              <a:gd name="connsiteY1" fmla="*/ 0 h 596250"/>
              <a:gd name="connsiteX2" fmla="*/ 2339366 w 2341727"/>
              <a:gd name="connsiteY2" fmla="*/ 233507 h 596250"/>
              <a:gd name="connsiteX3" fmla="*/ 2341727 w 2341727"/>
              <a:gd name="connsiteY3" fmla="*/ 395432 h 596250"/>
              <a:gd name="connsiteX4" fmla="*/ 20065 w 2341727"/>
              <a:gd name="connsiteY4" fmla="*/ 596250 h 596250"/>
              <a:gd name="connsiteX5" fmla="*/ 0 w 2341727"/>
              <a:gd name="connsiteY5" fmla="*/ 207818 h 596250"/>
              <a:gd name="connsiteX0" fmla="*/ 0 w 2341727"/>
              <a:gd name="connsiteY0" fmla="*/ 376093 h 764525"/>
              <a:gd name="connsiteX1" fmla="*/ 2337006 w 2341727"/>
              <a:gd name="connsiteY1" fmla="*/ 0 h 764525"/>
              <a:gd name="connsiteX2" fmla="*/ 2339366 w 2341727"/>
              <a:gd name="connsiteY2" fmla="*/ 401782 h 764525"/>
              <a:gd name="connsiteX3" fmla="*/ 2341727 w 2341727"/>
              <a:gd name="connsiteY3" fmla="*/ 563707 h 764525"/>
              <a:gd name="connsiteX4" fmla="*/ 20065 w 2341727"/>
              <a:gd name="connsiteY4" fmla="*/ 764525 h 764525"/>
              <a:gd name="connsiteX5" fmla="*/ 0 w 2341727"/>
              <a:gd name="connsiteY5" fmla="*/ 376093 h 764525"/>
              <a:gd name="connsiteX0" fmla="*/ 0 w 2322253"/>
              <a:gd name="connsiteY0" fmla="*/ 368950 h 764525"/>
              <a:gd name="connsiteX1" fmla="*/ 2317532 w 2322253"/>
              <a:gd name="connsiteY1" fmla="*/ 0 h 764525"/>
              <a:gd name="connsiteX2" fmla="*/ 2319892 w 2322253"/>
              <a:gd name="connsiteY2" fmla="*/ 401782 h 764525"/>
              <a:gd name="connsiteX3" fmla="*/ 2322253 w 2322253"/>
              <a:gd name="connsiteY3" fmla="*/ 563707 h 764525"/>
              <a:gd name="connsiteX4" fmla="*/ 591 w 2322253"/>
              <a:gd name="connsiteY4" fmla="*/ 764525 h 764525"/>
              <a:gd name="connsiteX5" fmla="*/ 0 w 2322253"/>
              <a:gd name="connsiteY5" fmla="*/ 368950 h 764525"/>
              <a:gd name="connsiteX0" fmla="*/ 0 w 2327564"/>
              <a:gd name="connsiteY0" fmla="*/ 368950 h 764525"/>
              <a:gd name="connsiteX1" fmla="*/ 2322843 w 2327564"/>
              <a:gd name="connsiteY1" fmla="*/ 0 h 764525"/>
              <a:gd name="connsiteX2" fmla="*/ 2325203 w 2327564"/>
              <a:gd name="connsiteY2" fmla="*/ 401782 h 764525"/>
              <a:gd name="connsiteX3" fmla="*/ 2327564 w 2327564"/>
              <a:gd name="connsiteY3" fmla="*/ 563707 h 764525"/>
              <a:gd name="connsiteX4" fmla="*/ 5902 w 2327564"/>
              <a:gd name="connsiteY4" fmla="*/ 764525 h 764525"/>
              <a:gd name="connsiteX5" fmla="*/ 0 w 2327564"/>
              <a:gd name="connsiteY5" fmla="*/ 368950 h 764525"/>
              <a:gd name="connsiteX0" fmla="*/ 1638 w 2329202"/>
              <a:gd name="connsiteY0" fmla="*/ 368950 h 764525"/>
              <a:gd name="connsiteX1" fmla="*/ 2324481 w 2329202"/>
              <a:gd name="connsiteY1" fmla="*/ 0 h 764525"/>
              <a:gd name="connsiteX2" fmla="*/ 2326841 w 2329202"/>
              <a:gd name="connsiteY2" fmla="*/ 401782 h 764525"/>
              <a:gd name="connsiteX3" fmla="*/ 2329202 w 2329202"/>
              <a:gd name="connsiteY3" fmla="*/ 563707 h 764525"/>
              <a:gd name="connsiteX4" fmla="*/ 458 w 2329202"/>
              <a:gd name="connsiteY4" fmla="*/ 764525 h 764525"/>
              <a:gd name="connsiteX5" fmla="*/ 1638 w 2329202"/>
              <a:gd name="connsiteY5" fmla="*/ 368950 h 764525"/>
              <a:gd name="connsiteX0" fmla="*/ 0 w 2327564"/>
              <a:gd name="connsiteY0" fmla="*/ 368950 h 764525"/>
              <a:gd name="connsiteX1" fmla="*/ 2322843 w 2327564"/>
              <a:gd name="connsiteY1" fmla="*/ 0 h 764525"/>
              <a:gd name="connsiteX2" fmla="*/ 2325203 w 2327564"/>
              <a:gd name="connsiteY2" fmla="*/ 401782 h 764525"/>
              <a:gd name="connsiteX3" fmla="*/ 2327564 w 2327564"/>
              <a:gd name="connsiteY3" fmla="*/ 563707 h 764525"/>
              <a:gd name="connsiteX4" fmla="*/ 2361 w 2327564"/>
              <a:gd name="connsiteY4" fmla="*/ 764525 h 764525"/>
              <a:gd name="connsiteX5" fmla="*/ 0 w 2327564"/>
              <a:gd name="connsiteY5" fmla="*/ 368950 h 764525"/>
              <a:gd name="connsiteX0" fmla="*/ 0 w 2327564"/>
              <a:gd name="connsiteY0" fmla="*/ 464200 h 764525"/>
              <a:gd name="connsiteX1" fmla="*/ 2322843 w 2327564"/>
              <a:gd name="connsiteY1" fmla="*/ 0 h 764525"/>
              <a:gd name="connsiteX2" fmla="*/ 2325203 w 2327564"/>
              <a:gd name="connsiteY2" fmla="*/ 401782 h 764525"/>
              <a:gd name="connsiteX3" fmla="*/ 2327564 w 2327564"/>
              <a:gd name="connsiteY3" fmla="*/ 563707 h 764525"/>
              <a:gd name="connsiteX4" fmla="*/ 2361 w 2327564"/>
              <a:gd name="connsiteY4" fmla="*/ 764525 h 764525"/>
              <a:gd name="connsiteX5" fmla="*/ 0 w 2327564"/>
              <a:gd name="connsiteY5" fmla="*/ 464200 h 76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27564" h="764525">
                <a:moveTo>
                  <a:pt x="0" y="464200"/>
                </a:moveTo>
                <a:lnTo>
                  <a:pt x="2322843" y="0"/>
                </a:lnTo>
                <a:cubicBezTo>
                  <a:pt x="2322843" y="133927"/>
                  <a:pt x="2324416" y="307831"/>
                  <a:pt x="2325203" y="401782"/>
                </a:cubicBezTo>
                <a:cubicBezTo>
                  <a:pt x="2325990" y="495733"/>
                  <a:pt x="2322843" y="565824"/>
                  <a:pt x="2327564" y="563707"/>
                </a:cubicBezTo>
                <a:lnTo>
                  <a:pt x="2361" y="764525"/>
                </a:lnTo>
                <a:cubicBezTo>
                  <a:pt x="394" y="632667"/>
                  <a:pt x="1967" y="596058"/>
                  <a:pt x="0" y="464200"/>
                </a:cubicBezTo>
                <a:close/>
              </a:path>
            </a:pathLst>
          </a:custGeom>
          <a:pattFill prst="wdDnDiag">
            <a:fgClr>
              <a:srgbClr val="00B050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0" name="Frihandsfigur 19"/>
          <p:cNvSpPr/>
          <p:nvPr/>
        </p:nvSpPr>
        <p:spPr>
          <a:xfrm>
            <a:off x="1892857" y="1222691"/>
            <a:ext cx="6028606" cy="3231545"/>
          </a:xfrm>
          <a:custGeom>
            <a:avLst/>
            <a:gdLst>
              <a:gd name="connsiteX0" fmla="*/ 0 w 2327564"/>
              <a:gd name="connsiteY0" fmla="*/ 207818 h 401782"/>
              <a:gd name="connsiteX1" fmla="*/ 2327564 w 2327564"/>
              <a:gd name="connsiteY1" fmla="*/ 0 h 401782"/>
              <a:gd name="connsiteX2" fmla="*/ 2327564 w 2327564"/>
              <a:gd name="connsiteY2" fmla="*/ 401782 h 401782"/>
              <a:gd name="connsiteX3" fmla="*/ 2327564 w 2327564"/>
              <a:gd name="connsiteY3" fmla="*/ 401782 h 401782"/>
              <a:gd name="connsiteX4" fmla="*/ 0 w 2327564"/>
              <a:gd name="connsiteY4" fmla="*/ 401782 h 401782"/>
              <a:gd name="connsiteX5" fmla="*/ 0 w 2327564"/>
              <a:gd name="connsiteY5" fmla="*/ 207818 h 401782"/>
              <a:gd name="connsiteX0" fmla="*/ 0 w 2327564"/>
              <a:gd name="connsiteY0" fmla="*/ 207818 h 598632"/>
              <a:gd name="connsiteX1" fmla="*/ 2327564 w 2327564"/>
              <a:gd name="connsiteY1" fmla="*/ 0 h 598632"/>
              <a:gd name="connsiteX2" fmla="*/ 2327564 w 2327564"/>
              <a:gd name="connsiteY2" fmla="*/ 401782 h 598632"/>
              <a:gd name="connsiteX3" fmla="*/ 2327564 w 2327564"/>
              <a:gd name="connsiteY3" fmla="*/ 401782 h 598632"/>
              <a:gd name="connsiteX4" fmla="*/ 9442 w 2327564"/>
              <a:gd name="connsiteY4" fmla="*/ 598632 h 598632"/>
              <a:gd name="connsiteX5" fmla="*/ 0 w 2327564"/>
              <a:gd name="connsiteY5" fmla="*/ 207818 h 598632"/>
              <a:gd name="connsiteX0" fmla="*/ 0 w 2327564"/>
              <a:gd name="connsiteY0" fmla="*/ 207818 h 598632"/>
              <a:gd name="connsiteX1" fmla="*/ 2327564 w 2327564"/>
              <a:gd name="connsiteY1" fmla="*/ 0 h 598632"/>
              <a:gd name="connsiteX2" fmla="*/ 2327564 w 2327564"/>
              <a:gd name="connsiteY2" fmla="*/ 401782 h 598632"/>
              <a:gd name="connsiteX3" fmla="*/ 2327564 w 2327564"/>
              <a:gd name="connsiteY3" fmla="*/ 395432 h 598632"/>
              <a:gd name="connsiteX4" fmla="*/ 9442 w 2327564"/>
              <a:gd name="connsiteY4" fmla="*/ 598632 h 598632"/>
              <a:gd name="connsiteX5" fmla="*/ 0 w 2327564"/>
              <a:gd name="connsiteY5" fmla="*/ 207818 h 598632"/>
              <a:gd name="connsiteX0" fmla="*/ 0 w 2327564"/>
              <a:gd name="connsiteY0" fmla="*/ 207818 h 596250"/>
              <a:gd name="connsiteX1" fmla="*/ 2327564 w 2327564"/>
              <a:gd name="connsiteY1" fmla="*/ 0 h 596250"/>
              <a:gd name="connsiteX2" fmla="*/ 2327564 w 2327564"/>
              <a:gd name="connsiteY2" fmla="*/ 401782 h 596250"/>
              <a:gd name="connsiteX3" fmla="*/ 2327564 w 2327564"/>
              <a:gd name="connsiteY3" fmla="*/ 395432 h 596250"/>
              <a:gd name="connsiteX4" fmla="*/ 20065 w 2327564"/>
              <a:gd name="connsiteY4" fmla="*/ 596250 h 596250"/>
              <a:gd name="connsiteX5" fmla="*/ 0 w 2327564"/>
              <a:gd name="connsiteY5" fmla="*/ 207818 h 596250"/>
              <a:gd name="connsiteX0" fmla="*/ 0 w 2341727"/>
              <a:gd name="connsiteY0" fmla="*/ 207818 h 596250"/>
              <a:gd name="connsiteX1" fmla="*/ 2327564 w 2341727"/>
              <a:gd name="connsiteY1" fmla="*/ 0 h 596250"/>
              <a:gd name="connsiteX2" fmla="*/ 2327564 w 2341727"/>
              <a:gd name="connsiteY2" fmla="*/ 401782 h 596250"/>
              <a:gd name="connsiteX3" fmla="*/ 2341727 w 2341727"/>
              <a:gd name="connsiteY3" fmla="*/ 395432 h 596250"/>
              <a:gd name="connsiteX4" fmla="*/ 20065 w 2341727"/>
              <a:gd name="connsiteY4" fmla="*/ 596250 h 596250"/>
              <a:gd name="connsiteX5" fmla="*/ 0 w 2341727"/>
              <a:gd name="connsiteY5" fmla="*/ 207818 h 596250"/>
              <a:gd name="connsiteX0" fmla="*/ 0 w 2341727"/>
              <a:gd name="connsiteY0" fmla="*/ 207818 h 596250"/>
              <a:gd name="connsiteX1" fmla="*/ 2327564 w 2341727"/>
              <a:gd name="connsiteY1" fmla="*/ 0 h 596250"/>
              <a:gd name="connsiteX2" fmla="*/ 2339366 w 2341727"/>
              <a:gd name="connsiteY2" fmla="*/ 233507 h 596250"/>
              <a:gd name="connsiteX3" fmla="*/ 2341727 w 2341727"/>
              <a:gd name="connsiteY3" fmla="*/ 395432 h 596250"/>
              <a:gd name="connsiteX4" fmla="*/ 20065 w 2341727"/>
              <a:gd name="connsiteY4" fmla="*/ 596250 h 596250"/>
              <a:gd name="connsiteX5" fmla="*/ 0 w 2341727"/>
              <a:gd name="connsiteY5" fmla="*/ 207818 h 596250"/>
              <a:gd name="connsiteX0" fmla="*/ 0 w 2341727"/>
              <a:gd name="connsiteY0" fmla="*/ 207818 h 596250"/>
              <a:gd name="connsiteX1" fmla="*/ 2327564 w 2341727"/>
              <a:gd name="connsiteY1" fmla="*/ 0 h 596250"/>
              <a:gd name="connsiteX2" fmla="*/ 2339366 w 2341727"/>
              <a:gd name="connsiteY2" fmla="*/ 233507 h 596250"/>
              <a:gd name="connsiteX3" fmla="*/ 2341727 w 2341727"/>
              <a:gd name="connsiteY3" fmla="*/ 395432 h 596250"/>
              <a:gd name="connsiteX4" fmla="*/ 20065 w 2341727"/>
              <a:gd name="connsiteY4" fmla="*/ 596250 h 596250"/>
              <a:gd name="connsiteX5" fmla="*/ 0 w 2341727"/>
              <a:gd name="connsiteY5" fmla="*/ 207818 h 596250"/>
              <a:gd name="connsiteX0" fmla="*/ 0 w 2341727"/>
              <a:gd name="connsiteY0" fmla="*/ 207818 h 596250"/>
              <a:gd name="connsiteX1" fmla="*/ 2334645 w 2341727"/>
              <a:gd name="connsiteY1" fmla="*/ 0 h 596250"/>
              <a:gd name="connsiteX2" fmla="*/ 2339366 w 2341727"/>
              <a:gd name="connsiteY2" fmla="*/ 233507 h 596250"/>
              <a:gd name="connsiteX3" fmla="*/ 2341727 w 2341727"/>
              <a:gd name="connsiteY3" fmla="*/ 395432 h 596250"/>
              <a:gd name="connsiteX4" fmla="*/ 20065 w 2341727"/>
              <a:gd name="connsiteY4" fmla="*/ 596250 h 596250"/>
              <a:gd name="connsiteX5" fmla="*/ 0 w 2341727"/>
              <a:gd name="connsiteY5" fmla="*/ 207818 h 596250"/>
              <a:gd name="connsiteX0" fmla="*/ 0 w 2341727"/>
              <a:gd name="connsiteY0" fmla="*/ 376093 h 764525"/>
              <a:gd name="connsiteX1" fmla="*/ 2337006 w 2341727"/>
              <a:gd name="connsiteY1" fmla="*/ 0 h 764525"/>
              <a:gd name="connsiteX2" fmla="*/ 2339366 w 2341727"/>
              <a:gd name="connsiteY2" fmla="*/ 401782 h 764525"/>
              <a:gd name="connsiteX3" fmla="*/ 2341727 w 2341727"/>
              <a:gd name="connsiteY3" fmla="*/ 563707 h 764525"/>
              <a:gd name="connsiteX4" fmla="*/ 20065 w 2341727"/>
              <a:gd name="connsiteY4" fmla="*/ 764525 h 764525"/>
              <a:gd name="connsiteX5" fmla="*/ 0 w 2341727"/>
              <a:gd name="connsiteY5" fmla="*/ 376093 h 764525"/>
              <a:gd name="connsiteX0" fmla="*/ 0 w 2322253"/>
              <a:gd name="connsiteY0" fmla="*/ 368950 h 764525"/>
              <a:gd name="connsiteX1" fmla="*/ 2317532 w 2322253"/>
              <a:gd name="connsiteY1" fmla="*/ 0 h 764525"/>
              <a:gd name="connsiteX2" fmla="*/ 2319892 w 2322253"/>
              <a:gd name="connsiteY2" fmla="*/ 401782 h 764525"/>
              <a:gd name="connsiteX3" fmla="*/ 2322253 w 2322253"/>
              <a:gd name="connsiteY3" fmla="*/ 563707 h 764525"/>
              <a:gd name="connsiteX4" fmla="*/ 591 w 2322253"/>
              <a:gd name="connsiteY4" fmla="*/ 764525 h 764525"/>
              <a:gd name="connsiteX5" fmla="*/ 0 w 2322253"/>
              <a:gd name="connsiteY5" fmla="*/ 368950 h 764525"/>
              <a:gd name="connsiteX0" fmla="*/ 0 w 2327564"/>
              <a:gd name="connsiteY0" fmla="*/ 368950 h 764525"/>
              <a:gd name="connsiteX1" fmla="*/ 2322843 w 2327564"/>
              <a:gd name="connsiteY1" fmla="*/ 0 h 764525"/>
              <a:gd name="connsiteX2" fmla="*/ 2325203 w 2327564"/>
              <a:gd name="connsiteY2" fmla="*/ 401782 h 764525"/>
              <a:gd name="connsiteX3" fmla="*/ 2327564 w 2327564"/>
              <a:gd name="connsiteY3" fmla="*/ 563707 h 764525"/>
              <a:gd name="connsiteX4" fmla="*/ 5902 w 2327564"/>
              <a:gd name="connsiteY4" fmla="*/ 764525 h 764525"/>
              <a:gd name="connsiteX5" fmla="*/ 0 w 2327564"/>
              <a:gd name="connsiteY5" fmla="*/ 368950 h 764525"/>
              <a:gd name="connsiteX0" fmla="*/ 1638 w 2329202"/>
              <a:gd name="connsiteY0" fmla="*/ 368950 h 764525"/>
              <a:gd name="connsiteX1" fmla="*/ 2324481 w 2329202"/>
              <a:gd name="connsiteY1" fmla="*/ 0 h 764525"/>
              <a:gd name="connsiteX2" fmla="*/ 2326841 w 2329202"/>
              <a:gd name="connsiteY2" fmla="*/ 401782 h 764525"/>
              <a:gd name="connsiteX3" fmla="*/ 2329202 w 2329202"/>
              <a:gd name="connsiteY3" fmla="*/ 563707 h 764525"/>
              <a:gd name="connsiteX4" fmla="*/ 458 w 2329202"/>
              <a:gd name="connsiteY4" fmla="*/ 764525 h 764525"/>
              <a:gd name="connsiteX5" fmla="*/ 1638 w 2329202"/>
              <a:gd name="connsiteY5" fmla="*/ 368950 h 764525"/>
              <a:gd name="connsiteX0" fmla="*/ 0 w 2327564"/>
              <a:gd name="connsiteY0" fmla="*/ 368950 h 764525"/>
              <a:gd name="connsiteX1" fmla="*/ 2322843 w 2327564"/>
              <a:gd name="connsiteY1" fmla="*/ 0 h 764525"/>
              <a:gd name="connsiteX2" fmla="*/ 2325203 w 2327564"/>
              <a:gd name="connsiteY2" fmla="*/ 401782 h 764525"/>
              <a:gd name="connsiteX3" fmla="*/ 2327564 w 2327564"/>
              <a:gd name="connsiteY3" fmla="*/ 563707 h 764525"/>
              <a:gd name="connsiteX4" fmla="*/ 2361 w 2327564"/>
              <a:gd name="connsiteY4" fmla="*/ 764525 h 764525"/>
              <a:gd name="connsiteX5" fmla="*/ 0 w 2327564"/>
              <a:gd name="connsiteY5" fmla="*/ 368950 h 764525"/>
              <a:gd name="connsiteX0" fmla="*/ 54 w 2327618"/>
              <a:gd name="connsiteY0" fmla="*/ 368950 h 914544"/>
              <a:gd name="connsiteX1" fmla="*/ 2322897 w 2327618"/>
              <a:gd name="connsiteY1" fmla="*/ 0 h 914544"/>
              <a:gd name="connsiteX2" fmla="*/ 2325257 w 2327618"/>
              <a:gd name="connsiteY2" fmla="*/ 401782 h 914544"/>
              <a:gd name="connsiteX3" fmla="*/ 2327618 w 2327618"/>
              <a:gd name="connsiteY3" fmla="*/ 563707 h 914544"/>
              <a:gd name="connsiteX4" fmla="*/ 645 w 2327618"/>
              <a:gd name="connsiteY4" fmla="*/ 914544 h 914544"/>
              <a:gd name="connsiteX5" fmla="*/ 54 w 2327618"/>
              <a:gd name="connsiteY5" fmla="*/ 368950 h 914544"/>
              <a:gd name="connsiteX0" fmla="*/ 5013 w 2327266"/>
              <a:gd name="connsiteY0" fmla="*/ 0 h 1698119"/>
              <a:gd name="connsiteX1" fmla="*/ 2322545 w 2327266"/>
              <a:gd name="connsiteY1" fmla="*/ 783575 h 1698119"/>
              <a:gd name="connsiteX2" fmla="*/ 2324905 w 2327266"/>
              <a:gd name="connsiteY2" fmla="*/ 1185357 h 1698119"/>
              <a:gd name="connsiteX3" fmla="*/ 2327266 w 2327266"/>
              <a:gd name="connsiteY3" fmla="*/ 1347282 h 1698119"/>
              <a:gd name="connsiteX4" fmla="*/ 293 w 2327266"/>
              <a:gd name="connsiteY4" fmla="*/ 1698119 h 1698119"/>
              <a:gd name="connsiteX5" fmla="*/ 5013 w 2327266"/>
              <a:gd name="connsiteY5" fmla="*/ 0 h 1698119"/>
              <a:gd name="connsiteX0" fmla="*/ 5013 w 2324943"/>
              <a:gd name="connsiteY0" fmla="*/ 0 h 1698119"/>
              <a:gd name="connsiteX1" fmla="*/ 2322545 w 2324943"/>
              <a:gd name="connsiteY1" fmla="*/ 783575 h 1698119"/>
              <a:gd name="connsiteX2" fmla="*/ 2324905 w 2324943"/>
              <a:gd name="connsiteY2" fmla="*/ 1185357 h 1698119"/>
              <a:gd name="connsiteX3" fmla="*/ 2320184 w 2324943"/>
              <a:gd name="connsiteY3" fmla="*/ 1337757 h 1698119"/>
              <a:gd name="connsiteX4" fmla="*/ 293 w 2324943"/>
              <a:gd name="connsiteY4" fmla="*/ 1698119 h 1698119"/>
              <a:gd name="connsiteX5" fmla="*/ 5013 w 2324943"/>
              <a:gd name="connsiteY5" fmla="*/ 0 h 1698119"/>
              <a:gd name="connsiteX0" fmla="*/ 5013 w 2322545"/>
              <a:gd name="connsiteY0" fmla="*/ 0 h 1698119"/>
              <a:gd name="connsiteX1" fmla="*/ 2322545 w 2322545"/>
              <a:gd name="connsiteY1" fmla="*/ 783575 h 1698119"/>
              <a:gd name="connsiteX2" fmla="*/ 2317823 w 2322545"/>
              <a:gd name="connsiteY2" fmla="*/ 1150432 h 1698119"/>
              <a:gd name="connsiteX3" fmla="*/ 2320184 w 2322545"/>
              <a:gd name="connsiteY3" fmla="*/ 1337757 h 1698119"/>
              <a:gd name="connsiteX4" fmla="*/ 293 w 2322545"/>
              <a:gd name="connsiteY4" fmla="*/ 1698119 h 1698119"/>
              <a:gd name="connsiteX5" fmla="*/ 5013 w 2322545"/>
              <a:gd name="connsiteY5" fmla="*/ 0 h 1698119"/>
              <a:gd name="connsiteX0" fmla="*/ 5013 w 2320184"/>
              <a:gd name="connsiteY0" fmla="*/ 0 h 1698119"/>
              <a:gd name="connsiteX1" fmla="*/ 2315463 w 2320184"/>
              <a:gd name="connsiteY1" fmla="*/ 1034400 h 1698119"/>
              <a:gd name="connsiteX2" fmla="*/ 2317823 w 2320184"/>
              <a:gd name="connsiteY2" fmla="*/ 1150432 h 1698119"/>
              <a:gd name="connsiteX3" fmla="*/ 2320184 w 2320184"/>
              <a:gd name="connsiteY3" fmla="*/ 1337757 h 1698119"/>
              <a:gd name="connsiteX4" fmla="*/ 293 w 2320184"/>
              <a:gd name="connsiteY4" fmla="*/ 1698119 h 1698119"/>
              <a:gd name="connsiteX5" fmla="*/ 5013 w 2320184"/>
              <a:gd name="connsiteY5" fmla="*/ 0 h 1698119"/>
              <a:gd name="connsiteX0" fmla="*/ 5013 w 2320184"/>
              <a:gd name="connsiteY0" fmla="*/ 0 h 1698119"/>
              <a:gd name="connsiteX1" fmla="*/ 2320184 w 2320184"/>
              <a:gd name="connsiteY1" fmla="*/ 999475 h 1698119"/>
              <a:gd name="connsiteX2" fmla="*/ 2317823 w 2320184"/>
              <a:gd name="connsiteY2" fmla="*/ 1150432 h 1698119"/>
              <a:gd name="connsiteX3" fmla="*/ 2320184 w 2320184"/>
              <a:gd name="connsiteY3" fmla="*/ 1337757 h 1698119"/>
              <a:gd name="connsiteX4" fmla="*/ 293 w 2320184"/>
              <a:gd name="connsiteY4" fmla="*/ 1698119 h 1698119"/>
              <a:gd name="connsiteX5" fmla="*/ 5013 w 2320184"/>
              <a:gd name="connsiteY5" fmla="*/ 0 h 1698119"/>
              <a:gd name="connsiteX0" fmla="*/ 1639 w 2316810"/>
              <a:gd name="connsiteY0" fmla="*/ 0 h 1783844"/>
              <a:gd name="connsiteX1" fmla="*/ 2316810 w 2316810"/>
              <a:gd name="connsiteY1" fmla="*/ 999475 h 1783844"/>
              <a:gd name="connsiteX2" fmla="*/ 2314449 w 2316810"/>
              <a:gd name="connsiteY2" fmla="*/ 1150432 h 1783844"/>
              <a:gd name="connsiteX3" fmla="*/ 2316810 w 2316810"/>
              <a:gd name="connsiteY3" fmla="*/ 1337757 h 1783844"/>
              <a:gd name="connsiteX4" fmla="*/ 459 w 2316810"/>
              <a:gd name="connsiteY4" fmla="*/ 1783844 h 1783844"/>
              <a:gd name="connsiteX5" fmla="*/ 1639 w 2316810"/>
              <a:gd name="connsiteY5" fmla="*/ 0 h 1783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16810" h="1783844">
                <a:moveTo>
                  <a:pt x="1639" y="0"/>
                </a:moveTo>
                <a:lnTo>
                  <a:pt x="2316810" y="999475"/>
                </a:lnTo>
                <a:cubicBezTo>
                  <a:pt x="2316810" y="1133402"/>
                  <a:pt x="2314449" y="1094052"/>
                  <a:pt x="2314449" y="1150432"/>
                </a:cubicBezTo>
                <a:cubicBezTo>
                  <a:pt x="2314449" y="1206812"/>
                  <a:pt x="2312089" y="1339874"/>
                  <a:pt x="2316810" y="1337757"/>
                </a:cubicBezTo>
                <a:lnTo>
                  <a:pt x="459" y="1783844"/>
                </a:lnTo>
                <a:cubicBezTo>
                  <a:pt x="-1508" y="1651986"/>
                  <a:pt x="3606" y="131858"/>
                  <a:pt x="1639" y="0"/>
                </a:cubicBezTo>
                <a:close/>
              </a:path>
            </a:pathLst>
          </a:custGeom>
          <a:pattFill prst="ltVert">
            <a:fgClr>
              <a:schemeClr val="accent5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pSp>
        <p:nvGrpSpPr>
          <p:cNvPr id="21" name="Grupp 20"/>
          <p:cNvGrpSpPr/>
          <p:nvPr/>
        </p:nvGrpSpPr>
        <p:grpSpPr>
          <a:xfrm>
            <a:off x="2123728" y="2238319"/>
            <a:ext cx="1741932" cy="1647136"/>
            <a:chOff x="3087168" y="2482126"/>
            <a:chExt cx="1090633" cy="1031281"/>
          </a:xfrm>
        </p:grpSpPr>
        <p:pic>
          <p:nvPicPr>
            <p:cNvPr id="22" name="Picture 4" descr="\\Fs11\scbjaen$\Mina Dokument\Presentations\Other\flags\mx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3907" y="3132947"/>
              <a:ext cx="380460" cy="380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6" descr="\\Fs11\scbjaen$\Mina Dokument\Presentations\Other\flags\ca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7669" y="2482126"/>
              <a:ext cx="380460" cy="380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" descr="\\Fs11\scbjaen$\Mina Dokument\Presentations\Other\flags\no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7168" y="2752487"/>
              <a:ext cx="380460" cy="380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3" descr="\\Fs11\scbjaen$\Mina Dokument\Presentations\Other\flags\se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7341" y="2752487"/>
              <a:ext cx="380460" cy="380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 descr="\\Fs11\scbjaen$\Mina Dokument\Presentations\Other\flags\nz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3180" y="3048345"/>
              <a:ext cx="380460" cy="380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5" descr="\\Fs11\scbjaen$\Mina Dokument\Presentations\Other\flags\au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3153" y="3025646"/>
              <a:ext cx="380460" cy="380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6" descr="\\Fs11\scbjaen$\Mina Dokument\Presentations\Other\flags\eu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7628" y="2916629"/>
              <a:ext cx="380460" cy="380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7" descr="\\Fs11\scbjaen$\Mina Dokument\Presentations\Other\flags\uk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0804" y="2667885"/>
              <a:ext cx="380460" cy="380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8" descr="\\Fs11\scbjaen$\Mina Dokument\Presentations\Other\flags\it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4137" y="2672356"/>
              <a:ext cx="380460" cy="380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9" descr="\\Fs11\scbjaen$\Mina Dokument\Presentations\Other\flags\nl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4137" y="2482126"/>
              <a:ext cx="380460" cy="380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3" name="textruta 32"/>
          <p:cNvSpPr txBox="1"/>
          <p:nvPr/>
        </p:nvSpPr>
        <p:spPr>
          <a:xfrm>
            <a:off x="4049915" y="5003251"/>
            <a:ext cx="2976773" cy="523220"/>
          </a:xfrm>
          <a:prstGeom prst="rect">
            <a:avLst/>
          </a:prstGeom>
          <a:solidFill>
            <a:schemeClr val="bg1">
              <a:alpha val="95000"/>
            </a:schemeClr>
          </a:solidFill>
          <a:effectLst>
            <a:softEdge rad="38100"/>
          </a:effectLst>
        </p:spPr>
        <p:txBody>
          <a:bodyPr wrap="square" rtlCol="0">
            <a:spAutoFit/>
          </a:bodyPr>
          <a:lstStyle>
            <a:defPPr>
              <a:defRPr lang="sv-SE"/>
            </a:defPPr>
            <a:lvl1pPr>
              <a:defRPr sz="1400"/>
            </a:lvl1pPr>
          </a:lstStyle>
          <a:p>
            <a:r>
              <a:rPr lang="sv-SE" sz="2800" dirty="0"/>
              <a:t>Developing CSPA</a:t>
            </a:r>
          </a:p>
        </p:txBody>
      </p:sp>
      <p:sp>
        <p:nvSpPr>
          <p:cNvPr id="34" name="textruta 33"/>
          <p:cNvSpPr txBox="1"/>
          <p:nvPr/>
        </p:nvSpPr>
        <p:spPr>
          <a:xfrm>
            <a:off x="4008607" y="2856613"/>
            <a:ext cx="3018081" cy="523220"/>
          </a:xfrm>
          <a:prstGeom prst="rect">
            <a:avLst/>
          </a:prstGeom>
          <a:solidFill>
            <a:schemeClr val="bg1">
              <a:alpha val="95000"/>
            </a:schemeClr>
          </a:solidFill>
          <a:effectLst>
            <a:softEdge rad="38100"/>
          </a:effectLst>
        </p:spPr>
        <p:txBody>
          <a:bodyPr wrap="square" rtlCol="0">
            <a:spAutoFit/>
          </a:bodyPr>
          <a:lstStyle>
            <a:defPPr>
              <a:defRPr lang="sv-SE"/>
            </a:defPPr>
            <a:lvl1pPr>
              <a:defRPr sz="1400"/>
            </a:lvl1pPr>
          </a:lstStyle>
          <a:p>
            <a:r>
              <a:rPr lang="en-US" sz="2800" dirty="0"/>
              <a:t>Adopting Services</a:t>
            </a:r>
            <a:endParaRPr lang="sv-SE" sz="2800" dirty="0"/>
          </a:p>
        </p:txBody>
      </p:sp>
      <p:sp>
        <p:nvSpPr>
          <p:cNvPr id="35" name="textruta 34"/>
          <p:cNvSpPr txBox="1"/>
          <p:nvPr/>
        </p:nvSpPr>
        <p:spPr>
          <a:xfrm>
            <a:off x="4008607" y="4225958"/>
            <a:ext cx="3018081" cy="523220"/>
          </a:xfrm>
          <a:prstGeom prst="rect">
            <a:avLst/>
          </a:prstGeom>
          <a:solidFill>
            <a:schemeClr val="bg1">
              <a:alpha val="95000"/>
            </a:schemeClr>
          </a:solidFill>
          <a:effectLst>
            <a:softEdge rad="38100"/>
          </a:effectLst>
        </p:spPr>
        <p:txBody>
          <a:bodyPr wrap="square" rtlCol="0">
            <a:spAutoFit/>
          </a:bodyPr>
          <a:lstStyle/>
          <a:p>
            <a:r>
              <a:rPr lang="en-US" sz="2800" dirty="0"/>
              <a:t>Building Services</a:t>
            </a:r>
            <a:endParaRPr lang="sv-SE" sz="2800" dirty="0"/>
          </a:p>
        </p:txBody>
      </p:sp>
      <p:cxnSp>
        <p:nvCxnSpPr>
          <p:cNvPr id="37" name="Rak pil 36"/>
          <p:cNvCxnSpPr/>
          <p:nvPr/>
        </p:nvCxnSpPr>
        <p:spPr>
          <a:xfrm>
            <a:off x="1632022" y="5698718"/>
            <a:ext cx="6396362" cy="0"/>
          </a:xfrm>
          <a:prstGeom prst="straightConnector1">
            <a:avLst/>
          </a:prstGeom>
          <a:noFill/>
          <a:ln w="50800" cap="flat" cmpd="sng" algn="ctr">
            <a:solidFill>
              <a:sysClr val="windowText" lastClr="000000"/>
            </a:solidFill>
            <a:prstDash val="solid"/>
            <a:headEnd type="triangle" w="lg" len="med"/>
            <a:tailEnd type="triangle" w="lg" len="med"/>
          </a:ln>
          <a:effectLst/>
        </p:spPr>
      </p:cxnSp>
      <p:sp>
        <p:nvSpPr>
          <p:cNvPr id="38" name="textruta 37"/>
          <p:cNvSpPr txBox="1"/>
          <p:nvPr/>
        </p:nvSpPr>
        <p:spPr>
          <a:xfrm>
            <a:off x="4283968" y="5723964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Arial"/>
              </a:rPr>
              <a:t>Precision</a:t>
            </a:r>
            <a:endParaRPr lang="en-US" b="1" dirty="0" smtClean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1" name="textruta 40"/>
          <p:cNvSpPr txBox="1"/>
          <p:nvPr/>
        </p:nvSpPr>
        <p:spPr>
          <a:xfrm>
            <a:off x="1763688" y="572396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ial"/>
              </a:rPr>
              <a:t>Lower</a:t>
            </a:r>
          </a:p>
        </p:txBody>
      </p:sp>
      <p:sp>
        <p:nvSpPr>
          <p:cNvPr id="49" name="textruta 48"/>
          <p:cNvSpPr txBox="1"/>
          <p:nvPr/>
        </p:nvSpPr>
        <p:spPr>
          <a:xfrm>
            <a:off x="7081784" y="572396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ial"/>
              </a:rPr>
              <a:t>Higher</a:t>
            </a:r>
          </a:p>
        </p:txBody>
      </p:sp>
    </p:spTree>
    <p:extLst>
      <p:ext uri="{BB962C8B-B14F-4D97-AF65-F5344CB8AC3E}">
        <p14:creationId xmlns:p14="http://schemas.microsoft.com/office/powerpoint/2010/main" val="3649908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33" grpId="0" animBg="1"/>
      <p:bldP spid="34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7904" y="4294928"/>
            <a:ext cx="1766186" cy="910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/>
          <a:lstStyle/>
          <a:p>
            <a:r>
              <a:rPr lang="en-US" dirty="0"/>
              <a:t>Specific focus during Ottawa sprint</a:t>
            </a:r>
            <a:endParaRPr lang="sv-SE" dirty="0"/>
          </a:p>
        </p:txBody>
      </p:sp>
      <p:pic>
        <p:nvPicPr>
          <p:cNvPr id="7171" name="Picture 3" descr="C:\Users\scbjaen\Pictures\legoenvironmen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547" y="5059536"/>
            <a:ext cx="4527137" cy="1066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9" descr="C:\Users\scbjaen\Pictures\cspa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83516"/>
            <a:ext cx="201121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" name="Höger 92"/>
          <p:cNvSpPr/>
          <p:nvPr/>
        </p:nvSpPr>
        <p:spPr>
          <a:xfrm>
            <a:off x="2479973" y="3545584"/>
            <a:ext cx="789731" cy="529479"/>
          </a:xfrm>
          <a:prstGeom prst="rightArrow">
            <a:avLst/>
          </a:prstGeom>
          <a:solidFill>
            <a:srgbClr val="91929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ruta 5"/>
          <p:cNvSpPr txBox="1"/>
          <p:nvPr/>
        </p:nvSpPr>
        <p:spPr>
          <a:xfrm>
            <a:off x="4264484" y="5564546"/>
            <a:ext cx="26237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NSI Environment</a:t>
            </a:r>
            <a:endParaRPr lang="sv-SE" sz="2800" dirty="0"/>
          </a:p>
        </p:txBody>
      </p:sp>
      <p:cxnSp>
        <p:nvCxnSpPr>
          <p:cNvPr id="24" name="Rak pil 23"/>
          <p:cNvCxnSpPr/>
          <p:nvPr/>
        </p:nvCxnSpPr>
        <p:spPr>
          <a:xfrm>
            <a:off x="3810339" y="4231416"/>
            <a:ext cx="0" cy="716395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ak pil 24"/>
          <p:cNvCxnSpPr/>
          <p:nvPr/>
        </p:nvCxnSpPr>
        <p:spPr>
          <a:xfrm>
            <a:off x="3399855" y="4353515"/>
            <a:ext cx="0" cy="934291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ak pil 25"/>
          <p:cNvCxnSpPr/>
          <p:nvPr/>
        </p:nvCxnSpPr>
        <p:spPr>
          <a:xfrm>
            <a:off x="5220072" y="4353515"/>
            <a:ext cx="0" cy="934291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lödesschema: Manuell åtgärd 29"/>
          <p:cNvSpPr/>
          <p:nvPr/>
        </p:nvSpPr>
        <p:spPr>
          <a:xfrm rot="4500000">
            <a:off x="6246491" y="2321115"/>
            <a:ext cx="1604461" cy="3646835"/>
          </a:xfrm>
          <a:prstGeom prst="flowChartManualOperation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27" name="Rak pil 26"/>
          <p:cNvCxnSpPr/>
          <p:nvPr/>
        </p:nvCxnSpPr>
        <p:spPr>
          <a:xfrm>
            <a:off x="5576382" y="4002255"/>
            <a:ext cx="0" cy="945556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ruta 30"/>
          <p:cNvSpPr txBox="1"/>
          <p:nvPr/>
        </p:nvSpPr>
        <p:spPr>
          <a:xfrm rot="20519673">
            <a:off x="6059433" y="3402091"/>
            <a:ext cx="2704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 to make best use of GSIM in the context of CSPA</a:t>
            </a:r>
            <a:endParaRPr lang="sv-SE" sz="2400" dirty="0"/>
          </a:p>
        </p:txBody>
      </p:sp>
      <p:grpSp>
        <p:nvGrpSpPr>
          <p:cNvPr id="107" name="Grupp 106"/>
          <p:cNvGrpSpPr/>
          <p:nvPr/>
        </p:nvGrpSpPr>
        <p:grpSpPr>
          <a:xfrm>
            <a:off x="3359547" y="3172130"/>
            <a:ext cx="2216835" cy="1059288"/>
            <a:chOff x="3359547" y="3738600"/>
            <a:chExt cx="2216835" cy="1059288"/>
          </a:xfrm>
        </p:grpSpPr>
        <p:pic>
          <p:nvPicPr>
            <p:cNvPr id="108" name="Picture 2" descr="C:\Users\scbjaen\Pictures\legoservice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9547" y="3738600"/>
              <a:ext cx="2216835" cy="10592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" name="textruta 108"/>
            <p:cNvSpPr txBox="1"/>
            <p:nvPr/>
          </p:nvSpPr>
          <p:spPr>
            <a:xfrm>
              <a:off x="3435375" y="4268244"/>
              <a:ext cx="17710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CSPA Service</a:t>
              </a:r>
              <a:endParaRPr lang="sv-SE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86567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rupp 109"/>
          <p:cNvGrpSpPr/>
          <p:nvPr/>
        </p:nvGrpSpPr>
        <p:grpSpPr>
          <a:xfrm>
            <a:off x="3399855" y="3615664"/>
            <a:ext cx="2176527" cy="1672144"/>
            <a:chOff x="3399855" y="4609228"/>
            <a:chExt cx="2176527" cy="644380"/>
          </a:xfrm>
        </p:grpSpPr>
        <p:cxnSp>
          <p:nvCxnSpPr>
            <p:cNvPr id="111" name="Rak pil 110"/>
            <p:cNvCxnSpPr/>
            <p:nvPr/>
          </p:nvCxnSpPr>
          <p:spPr>
            <a:xfrm>
              <a:off x="3810339" y="4609228"/>
              <a:ext cx="0" cy="513359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Rak pil 111"/>
            <p:cNvCxnSpPr/>
            <p:nvPr/>
          </p:nvCxnSpPr>
          <p:spPr>
            <a:xfrm>
              <a:off x="3399855" y="4893568"/>
              <a:ext cx="0" cy="360040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Rak pil 112"/>
            <p:cNvCxnSpPr/>
            <p:nvPr/>
          </p:nvCxnSpPr>
          <p:spPr>
            <a:xfrm>
              <a:off x="5220072" y="4893568"/>
              <a:ext cx="0" cy="360040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Rak pil 113"/>
            <p:cNvCxnSpPr/>
            <p:nvPr/>
          </p:nvCxnSpPr>
          <p:spPr>
            <a:xfrm>
              <a:off x="5576382" y="4758206"/>
              <a:ext cx="0" cy="364381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/>
          <a:lstStyle/>
          <a:p>
            <a:r>
              <a:rPr lang="en-US" dirty="0" smtClean="0"/>
              <a:t>Building with a more precise blueprint</a:t>
            </a:r>
            <a:endParaRPr lang="sv-SE" dirty="0"/>
          </a:p>
        </p:txBody>
      </p:sp>
      <p:pic>
        <p:nvPicPr>
          <p:cNvPr id="7172" name="Picture 4" descr="C:\Users\scbjaen\Pictures\650px-Vernier_Caliper_150mm_lines.svg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527844"/>
            <a:ext cx="5428332" cy="208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9" descr="C:\Users\scbjaen\Pictures\cspa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83516"/>
            <a:ext cx="201121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" name="Höger 92"/>
          <p:cNvSpPr/>
          <p:nvPr/>
        </p:nvSpPr>
        <p:spPr>
          <a:xfrm>
            <a:off x="2479973" y="3545584"/>
            <a:ext cx="789731" cy="529479"/>
          </a:xfrm>
          <a:prstGeom prst="rightArrow">
            <a:avLst/>
          </a:prstGeom>
          <a:solidFill>
            <a:srgbClr val="91929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0" name="Grupp 9"/>
          <p:cNvGrpSpPr/>
          <p:nvPr/>
        </p:nvGrpSpPr>
        <p:grpSpPr>
          <a:xfrm>
            <a:off x="3359547" y="5059536"/>
            <a:ext cx="4527137" cy="1066477"/>
            <a:chOff x="3359547" y="5059536"/>
            <a:chExt cx="4527137" cy="1066477"/>
          </a:xfrm>
        </p:grpSpPr>
        <p:pic>
          <p:nvPicPr>
            <p:cNvPr id="7171" name="Picture 3" descr="C:\Users\scbjaen\Pictures\legoenvironment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9547" y="5059536"/>
              <a:ext cx="4527137" cy="10664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ruta 5"/>
            <p:cNvSpPr txBox="1"/>
            <p:nvPr/>
          </p:nvSpPr>
          <p:spPr>
            <a:xfrm>
              <a:off x="4264484" y="5564546"/>
              <a:ext cx="262379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NSI Environment</a:t>
              </a:r>
              <a:endParaRPr lang="sv-SE" sz="2800" dirty="0"/>
            </a:p>
          </p:txBody>
        </p:sp>
      </p:grpSp>
      <p:grpSp>
        <p:nvGrpSpPr>
          <p:cNvPr id="107" name="Grupp 106"/>
          <p:cNvGrpSpPr/>
          <p:nvPr/>
        </p:nvGrpSpPr>
        <p:grpSpPr>
          <a:xfrm>
            <a:off x="3359547" y="3172130"/>
            <a:ext cx="2216835" cy="1059288"/>
            <a:chOff x="3359547" y="3738600"/>
            <a:chExt cx="2216835" cy="1059288"/>
          </a:xfrm>
        </p:grpSpPr>
        <p:pic>
          <p:nvPicPr>
            <p:cNvPr id="108" name="Picture 2" descr="C:\Users\scbjaen\Pictures\legoservice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9547" y="3738600"/>
              <a:ext cx="2216835" cy="10592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" name="textruta 108"/>
            <p:cNvSpPr txBox="1"/>
            <p:nvPr/>
          </p:nvSpPr>
          <p:spPr>
            <a:xfrm>
              <a:off x="3435375" y="4268244"/>
              <a:ext cx="17710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CSPA Service</a:t>
              </a:r>
              <a:endParaRPr lang="sv-SE" sz="2400" dirty="0"/>
            </a:p>
          </p:txBody>
        </p:sp>
      </p:grpSp>
      <p:grpSp>
        <p:nvGrpSpPr>
          <p:cNvPr id="8" name="Grupp 7"/>
          <p:cNvGrpSpPr/>
          <p:nvPr/>
        </p:nvGrpSpPr>
        <p:grpSpPr>
          <a:xfrm>
            <a:off x="2339766" y="3011476"/>
            <a:ext cx="3054333" cy="1481590"/>
            <a:chOff x="2339766" y="3577946"/>
            <a:chExt cx="3054333" cy="1481590"/>
          </a:xfrm>
        </p:grpSpPr>
        <p:pic>
          <p:nvPicPr>
            <p:cNvPr id="95" name="Picture 67" descr="\\Fs11\scbjaen$\Mina Dokument\Presentations\Clipart\SOA-settlers\MC900186112.WM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9766" y="4474665"/>
              <a:ext cx="608480" cy="5848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7" name="Picture 34" descr="\\Fs11\scbjaen$\Mina Dokument\Presentations\Clipart\SOA-settlers\MC900217446.WMF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2740" y="3577946"/>
              <a:ext cx="621359" cy="604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4" name="Picture 33" descr="\\Fs11\scbjaen$\Mina Dokument\Presentations\Clipart\SOA-settlers\MC900217466.WM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7964" y="4268244"/>
              <a:ext cx="609553" cy="6009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6" name="Picture 30" descr="\\Fs11\scbjaen$\Mina Dokument\Presentations\Clipart\SOA-settlers\MC900217478.WMF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4397159"/>
              <a:ext cx="636919" cy="4872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56462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/>
          <a:lstStyle/>
          <a:p>
            <a:r>
              <a:rPr lang="en-US" dirty="0" smtClean="0"/>
              <a:t>Using GSIM in CSPA architecture</a:t>
            </a:r>
            <a:endParaRPr lang="sv-SE" dirty="0"/>
          </a:p>
        </p:txBody>
      </p:sp>
      <p:sp>
        <p:nvSpPr>
          <p:cNvPr id="3" name="AutoShape 2" descr="http://www1.unece.org/stat/platform/download/attachments/109249071/context.png?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4" name="AutoShape 4" descr="http://www1.unece.org/stat/platform/download/attachments/109249071/context.png?api=v2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pic>
        <p:nvPicPr>
          <p:cNvPr id="32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4607" y="2852936"/>
            <a:ext cx="2199181" cy="113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upp 13"/>
          <p:cNvGrpSpPr/>
          <p:nvPr/>
        </p:nvGrpSpPr>
        <p:grpSpPr>
          <a:xfrm>
            <a:off x="2710629" y="1417638"/>
            <a:ext cx="4648256" cy="3686664"/>
            <a:chOff x="2285101" y="1268760"/>
            <a:chExt cx="4648256" cy="3686664"/>
          </a:xfrm>
        </p:grpSpPr>
        <p:grpSp>
          <p:nvGrpSpPr>
            <p:cNvPr id="13" name="Grupp 12"/>
            <p:cNvGrpSpPr/>
            <p:nvPr/>
          </p:nvGrpSpPr>
          <p:grpSpPr>
            <a:xfrm>
              <a:off x="2285101" y="1268760"/>
              <a:ext cx="4648256" cy="3686664"/>
              <a:chOff x="2285101" y="1268760"/>
              <a:chExt cx="4648256" cy="3686664"/>
            </a:xfrm>
          </p:grpSpPr>
          <p:grpSp>
            <p:nvGrpSpPr>
              <p:cNvPr id="11" name="Grupp 10"/>
              <p:cNvGrpSpPr/>
              <p:nvPr/>
            </p:nvGrpSpPr>
            <p:grpSpPr>
              <a:xfrm>
                <a:off x="2285101" y="1268760"/>
                <a:ext cx="4648256" cy="3686664"/>
                <a:chOff x="2285101" y="1268760"/>
                <a:chExt cx="4648256" cy="3686664"/>
              </a:xfrm>
            </p:grpSpPr>
            <p:grpSp>
              <p:nvGrpSpPr>
                <p:cNvPr id="10" name="Grupp 9"/>
                <p:cNvGrpSpPr/>
                <p:nvPr/>
              </p:nvGrpSpPr>
              <p:grpSpPr>
                <a:xfrm>
                  <a:off x="2285101" y="1268760"/>
                  <a:ext cx="4648256" cy="3686664"/>
                  <a:chOff x="2285101" y="1268760"/>
                  <a:chExt cx="4648256" cy="3686664"/>
                </a:xfrm>
              </p:grpSpPr>
              <p:pic>
                <p:nvPicPr>
                  <p:cNvPr id="8198" name="Picture 6" descr="C:\Users\scbjaen\Pictures\context.png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285101" y="1268760"/>
                    <a:ext cx="4648256" cy="3686664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9" name="Rektangel med rundade hörn 8"/>
                  <p:cNvSpPr/>
                  <p:nvPr/>
                </p:nvSpPr>
                <p:spPr>
                  <a:xfrm>
                    <a:off x="3995936" y="2852936"/>
                    <a:ext cx="864096" cy="419397"/>
                  </a:xfrm>
                  <a:prstGeom prst="round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</p:grpSp>
            <p:sp>
              <p:nvSpPr>
                <p:cNvPr id="8" name="textruta 7"/>
                <p:cNvSpPr txBox="1"/>
                <p:nvPr/>
              </p:nvSpPr>
              <p:spPr>
                <a:xfrm>
                  <a:off x="3972768" y="2877968"/>
                  <a:ext cx="94769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 err="1" smtClean="0"/>
                    <a:t>Variable</a:t>
                  </a:r>
                  <a:endParaRPr lang="sv-SE" dirty="0"/>
                </a:p>
              </p:txBody>
            </p:sp>
          </p:grpSp>
          <p:sp>
            <p:nvSpPr>
              <p:cNvPr id="12" name="Rektangel 11"/>
              <p:cNvSpPr/>
              <p:nvPr/>
            </p:nvSpPr>
            <p:spPr>
              <a:xfrm>
                <a:off x="5148064" y="1772816"/>
                <a:ext cx="1397227" cy="2160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35" name="Rektangel 34"/>
              <p:cNvSpPr/>
              <p:nvPr/>
            </p:nvSpPr>
            <p:spPr>
              <a:xfrm>
                <a:off x="5515418" y="2002768"/>
                <a:ext cx="698613" cy="2160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</p:grpSp>
        <p:sp>
          <p:nvSpPr>
            <p:cNvPr id="34" name="textruta 33"/>
            <p:cNvSpPr txBox="1"/>
            <p:nvPr/>
          </p:nvSpPr>
          <p:spPr>
            <a:xfrm>
              <a:off x="5372829" y="1696162"/>
              <a:ext cx="9476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 smtClean="0"/>
                <a:t>Variabel</a:t>
              </a:r>
              <a:endParaRPr lang="sv-SE" dirty="0"/>
            </a:p>
          </p:txBody>
        </p:sp>
      </p:grpSp>
    </p:spTree>
    <p:extLst>
      <p:ext uri="{BB962C8B-B14F-4D97-AF65-F5344CB8AC3E}">
        <p14:creationId xmlns:p14="http://schemas.microsoft.com/office/powerpoint/2010/main" val="1615701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/>
          <a:lstStyle/>
          <a:p>
            <a:r>
              <a:rPr lang="en-US" dirty="0" smtClean="0"/>
              <a:t>Using GSIM in CSPA architecture</a:t>
            </a:r>
            <a:endParaRPr lang="sv-SE" dirty="0"/>
          </a:p>
        </p:txBody>
      </p:sp>
      <p:grpSp>
        <p:nvGrpSpPr>
          <p:cNvPr id="107" name="Grupp 106"/>
          <p:cNvGrpSpPr/>
          <p:nvPr/>
        </p:nvGrpSpPr>
        <p:grpSpPr>
          <a:xfrm>
            <a:off x="1047428" y="4955424"/>
            <a:ext cx="2216835" cy="1059288"/>
            <a:chOff x="3359547" y="3738600"/>
            <a:chExt cx="2216835" cy="1059288"/>
          </a:xfrm>
        </p:grpSpPr>
        <p:pic>
          <p:nvPicPr>
            <p:cNvPr id="108" name="Picture 2" descr="C:\Users\scbjaen\Pictures\legoservice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9547" y="3738600"/>
              <a:ext cx="2216835" cy="10592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" name="textruta 108"/>
            <p:cNvSpPr txBox="1"/>
            <p:nvPr/>
          </p:nvSpPr>
          <p:spPr>
            <a:xfrm>
              <a:off x="3435375" y="4268244"/>
              <a:ext cx="17710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CSPA Service</a:t>
              </a:r>
              <a:endParaRPr lang="sv-SE" sz="2400" dirty="0"/>
            </a:p>
          </p:txBody>
        </p:sp>
      </p:grpSp>
      <p:grpSp>
        <p:nvGrpSpPr>
          <p:cNvPr id="17" name="Grupp 16"/>
          <p:cNvGrpSpPr/>
          <p:nvPr/>
        </p:nvGrpSpPr>
        <p:grpSpPr>
          <a:xfrm>
            <a:off x="5583932" y="4955424"/>
            <a:ext cx="2216835" cy="1059288"/>
            <a:chOff x="3359547" y="3738600"/>
            <a:chExt cx="2216835" cy="1059288"/>
          </a:xfrm>
        </p:grpSpPr>
        <p:pic>
          <p:nvPicPr>
            <p:cNvPr id="18" name="Picture 2" descr="C:\Users\scbjaen\Pictures\legoservice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9547" y="3738600"/>
              <a:ext cx="2216835" cy="10592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ruta 18"/>
            <p:cNvSpPr txBox="1"/>
            <p:nvPr/>
          </p:nvSpPr>
          <p:spPr>
            <a:xfrm>
              <a:off x="3435375" y="4268244"/>
              <a:ext cx="17710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CSPA Service</a:t>
              </a:r>
              <a:endParaRPr lang="sv-SE" sz="2400" dirty="0"/>
            </a:p>
          </p:txBody>
        </p:sp>
      </p:grpSp>
      <p:sp>
        <p:nvSpPr>
          <p:cNvPr id="3" name="AutoShape 2" descr="http://www1.unece.org/stat/platform/download/attachments/109249071/context.png?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4" name="AutoShape 4" descr="http://www1.unece.org/stat/platform/download/attachments/109249071/context.png?api=v2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pic>
        <p:nvPicPr>
          <p:cNvPr id="8197" name="Picture 5" descr="C:\Users\scbjaen\Pictures\map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717" y="1619207"/>
            <a:ext cx="4076658" cy="330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Ned 4"/>
          <p:cNvSpPr/>
          <p:nvPr/>
        </p:nvSpPr>
        <p:spPr>
          <a:xfrm rot="5400000">
            <a:off x="3546205" y="5136015"/>
            <a:ext cx="562312" cy="993538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8" name="Ned 27"/>
          <p:cNvSpPr/>
          <p:nvPr/>
        </p:nvSpPr>
        <p:spPr>
          <a:xfrm rot="16200000">
            <a:off x="4750873" y="5101841"/>
            <a:ext cx="562312" cy="1061887"/>
          </a:xfrm>
          <a:prstGeom prst="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textruta 6"/>
          <p:cNvSpPr txBox="1"/>
          <p:nvPr/>
        </p:nvSpPr>
        <p:spPr>
          <a:xfrm>
            <a:off x="3903257" y="5448118"/>
            <a:ext cx="893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 smtClean="0"/>
              <a:t>&lt;CSPA&gt;</a:t>
            </a:r>
            <a:endParaRPr lang="sv-SE" b="1" dirty="0"/>
          </a:p>
        </p:txBody>
      </p:sp>
    </p:spTree>
    <p:extLst>
      <p:ext uri="{BB962C8B-B14F-4D97-AF65-F5344CB8AC3E}">
        <p14:creationId xmlns:p14="http://schemas.microsoft.com/office/powerpoint/2010/main" val="329698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3646</TotalTime>
  <Words>174</Words>
  <Application>Microsoft Office PowerPoint</Application>
  <PresentationFormat>Bildspel på skärmen (4:3)</PresentationFormat>
  <Paragraphs>56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17</vt:i4>
      </vt:variant>
    </vt:vector>
  </HeadingPairs>
  <TitlesOfParts>
    <vt:vector size="18" baseType="lpstr">
      <vt:lpstr>Office Theme</vt:lpstr>
      <vt:lpstr>Outcome from CSPA Information Architecture Sprint</vt:lpstr>
      <vt:lpstr>Work done in 2014</vt:lpstr>
      <vt:lpstr>Still unanswered questions</vt:lpstr>
      <vt:lpstr>Precision of CSPA</vt:lpstr>
      <vt:lpstr>Precision of CSPA</vt:lpstr>
      <vt:lpstr>Specific focus during Ottawa sprint</vt:lpstr>
      <vt:lpstr>Building with a more precise blueprint</vt:lpstr>
      <vt:lpstr>Using GSIM in CSPA architecture</vt:lpstr>
      <vt:lpstr>Using GSIM in CSPA architecture</vt:lpstr>
      <vt:lpstr>Solution</vt:lpstr>
      <vt:lpstr>PowerPoint-presentation</vt:lpstr>
      <vt:lpstr>PowerPoint-presentation</vt:lpstr>
      <vt:lpstr>The way forward: Build the LIM as we need it!</vt:lpstr>
      <vt:lpstr>LIM development criteria</vt:lpstr>
      <vt:lpstr>Support for making the transition</vt:lpstr>
      <vt:lpstr>Resources</vt:lpstr>
      <vt:lpstr>Sprint Outcomes</vt:lpstr>
    </vt:vector>
  </TitlesOfParts>
  <Company>SCB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Jakob Engdahl</dc:creator>
  <cp:lastModifiedBy>Engdahl Jakob IT/LEDN-Ö</cp:lastModifiedBy>
  <cp:revision>54</cp:revision>
  <dcterms:created xsi:type="dcterms:W3CDTF">2015-02-26T19:38:32Z</dcterms:created>
  <dcterms:modified xsi:type="dcterms:W3CDTF">2015-04-16T06:02:25Z</dcterms:modified>
</cp:coreProperties>
</file>