
<file path=[Content_Types].xml><?xml version="1.0" encoding="utf-8"?>
<Types xmlns="http://schemas.openxmlformats.org/package/2006/content-types">
  <Default Extension="png" ContentType="image/png"/>
  <Default Extension="bin" ContentType="application/vnd.openxmlformats-officedocument.oleObject"/>
  <Default Extension="emf" ContentType="image/x-emf"/>
  <Default Extension="jpeg" ContentType="image/jpeg"/>
  <Default Extension="rels" ContentType="application/vnd.openxmlformats-package.relationships+xml"/>
  <Default Extension="xml" ContentType="application/xml"/>
  <Default Extension="docx" ContentType="application/vnd.openxmlformats-officedocument.wordprocessingml.document"/>
  <Default Extension="vml" ContentType="application/vnd.openxmlformats-officedocument.vmlDrawing"/>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2"/>
  </p:notesMasterIdLst>
  <p:sldIdLst>
    <p:sldId id="256" r:id="rId2"/>
    <p:sldId id="286" r:id="rId3"/>
    <p:sldId id="274" r:id="rId4"/>
    <p:sldId id="291" r:id="rId5"/>
    <p:sldId id="261" r:id="rId6"/>
    <p:sldId id="262" r:id="rId7"/>
    <p:sldId id="263" r:id="rId8"/>
    <p:sldId id="288" r:id="rId9"/>
    <p:sldId id="283" r:id="rId10"/>
    <p:sldId id="267" r:id="rId11"/>
    <p:sldId id="275" r:id="rId12"/>
    <p:sldId id="292" r:id="rId13"/>
    <p:sldId id="278" r:id="rId14"/>
    <p:sldId id="265" r:id="rId15"/>
    <p:sldId id="270" r:id="rId16"/>
    <p:sldId id="294" r:id="rId17"/>
    <p:sldId id="271" r:id="rId18"/>
    <p:sldId id="269" r:id="rId19"/>
    <p:sldId id="272" r:id="rId20"/>
    <p:sldId id="260" r:id="rId21"/>
    <p:sldId id="281" r:id="rId22"/>
    <p:sldId id="284" r:id="rId23"/>
    <p:sldId id="279" r:id="rId24"/>
    <p:sldId id="290" r:id="rId25"/>
    <p:sldId id="289" r:id="rId26"/>
    <p:sldId id="276" r:id="rId27"/>
    <p:sldId id="285" r:id="rId28"/>
    <p:sldId id="287" r:id="rId29"/>
    <p:sldId id="293" r:id="rId30"/>
    <p:sldId id="282" r:id="rId31"/>
  </p:sldIdLst>
  <p:sldSz cx="12192000" cy="6858000"/>
  <p:notesSz cx="6807200" cy="9906000"/>
  <p:defaultText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1E3A109F-0D3F-4959-BEC1-D6410BAA9F2C}">
          <p14:sldIdLst>
            <p14:sldId id="256"/>
            <p14:sldId id="286"/>
            <p14:sldId id="274"/>
            <p14:sldId id="291"/>
            <p14:sldId id="261"/>
            <p14:sldId id="262"/>
            <p14:sldId id="263"/>
            <p14:sldId id="288"/>
            <p14:sldId id="283"/>
            <p14:sldId id="267"/>
            <p14:sldId id="275"/>
            <p14:sldId id="292"/>
            <p14:sldId id="278"/>
            <p14:sldId id="265"/>
            <p14:sldId id="270"/>
            <p14:sldId id="294"/>
            <p14:sldId id="271"/>
            <p14:sldId id="269"/>
            <p14:sldId id="272"/>
            <p14:sldId id="260"/>
            <p14:sldId id="281"/>
            <p14:sldId id="284"/>
            <p14:sldId id="279"/>
            <p14:sldId id="290"/>
            <p14:sldId id="289"/>
            <p14:sldId id="276"/>
            <p14:sldId id="285"/>
            <p14:sldId id="287"/>
            <p14:sldId id="293"/>
            <p14:sldId id="282"/>
          </p14:sldIdLst>
        </p14:section>
      </p14:sectionLst>
    </p:ex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4412" autoAdjust="0"/>
    <p:restoredTop sz="99847" autoAdjust="0"/>
  </p:normalViewPr>
  <p:slideViewPr>
    <p:cSldViewPr snapToGrid="0">
      <p:cViewPr varScale="1">
        <p:scale>
          <a:sx n="120" d="100"/>
          <a:sy n="120" d="100"/>
        </p:scale>
        <p:origin x="-120" y="-24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93" d="100"/>
        <a:sy n="93" d="100"/>
      </p:scale>
      <p:origin x="0" y="234"/>
    </p:cViewPr>
  </p:sorterViewPr>
  <p:notesViewPr>
    <p:cSldViewPr snapToGrid="0">
      <p:cViewPr varScale="1">
        <p:scale>
          <a:sx n="57" d="100"/>
          <a:sy n="57" d="100"/>
        </p:scale>
        <p:origin x="2832" y="7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2.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787" cy="49702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55838" y="0"/>
            <a:ext cx="2949787" cy="497020"/>
          </a:xfrm>
          <a:prstGeom prst="rect">
            <a:avLst/>
          </a:prstGeom>
        </p:spPr>
        <p:txBody>
          <a:bodyPr vert="horz" lIns="91440" tIns="45720" rIns="91440" bIns="45720" rtlCol="0"/>
          <a:lstStyle>
            <a:lvl1pPr algn="r">
              <a:defRPr sz="1200"/>
            </a:lvl1pPr>
          </a:lstStyle>
          <a:p>
            <a:fld id="{7A49569D-07EB-4604-9699-301A5D40ABD6}" type="datetimeFigureOut">
              <a:rPr lang="en-GB" smtClean="0"/>
              <a:t>16/04/2015</a:t>
            </a:fld>
            <a:endParaRPr lang="en-GB"/>
          </a:p>
        </p:txBody>
      </p:sp>
      <p:sp>
        <p:nvSpPr>
          <p:cNvPr id="4" name="Slide Image Placeholder 3"/>
          <p:cNvSpPr>
            <a:spLocks noGrp="1" noRot="1" noChangeAspect="1"/>
          </p:cNvSpPr>
          <p:nvPr>
            <p:ph type="sldImg" idx="2"/>
          </p:nvPr>
        </p:nvSpPr>
        <p:spPr>
          <a:xfrm>
            <a:off x="431800" y="1238250"/>
            <a:ext cx="5943600" cy="334327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0720" y="4767262"/>
            <a:ext cx="5445760" cy="3900488"/>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9408981"/>
            <a:ext cx="2949787" cy="497019"/>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55838" y="9408981"/>
            <a:ext cx="2949787" cy="497019"/>
          </a:xfrm>
          <a:prstGeom prst="rect">
            <a:avLst/>
          </a:prstGeom>
        </p:spPr>
        <p:txBody>
          <a:bodyPr vert="horz" lIns="91440" tIns="45720" rIns="91440" bIns="45720" rtlCol="0" anchor="b"/>
          <a:lstStyle>
            <a:lvl1pPr algn="r">
              <a:defRPr sz="1200"/>
            </a:lvl1pPr>
          </a:lstStyle>
          <a:p>
            <a:fld id="{F4DC0A5E-8686-4767-81D4-F6C7547CC025}" type="slidenum">
              <a:rPr lang="en-GB" smtClean="0"/>
              <a:t>‹#›</a:t>
            </a:fld>
            <a:endParaRPr lang="en-GB"/>
          </a:p>
        </p:txBody>
      </p:sp>
    </p:spTree>
    <p:extLst>
      <p:ext uri="{BB962C8B-B14F-4D97-AF65-F5344CB8AC3E}">
        <p14:creationId xmlns:p14="http://schemas.microsoft.com/office/powerpoint/2010/main" val="334063700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1.unece.org/stat/platform/display/pandp/Community+Member+Portfolio+Management"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1.unece.org/stat/platform/display/pandp/Community+Member+Portfolio+Management"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10"/>
          </p:nvPr>
        </p:nvSpPr>
        <p:spPr/>
        <p:txBody>
          <a:bodyPr/>
          <a:lstStyle/>
          <a:p>
            <a:fld id="{F4DC0A5E-8686-4767-81D4-F6C7547CC025}" type="slidenum">
              <a:rPr lang="en-GB" smtClean="0"/>
              <a:t>1</a:t>
            </a:fld>
            <a:endParaRPr lang="en-GB"/>
          </a:p>
        </p:txBody>
      </p:sp>
    </p:spTree>
    <p:extLst>
      <p:ext uri="{BB962C8B-B14F-4D97-AF65-F5344CB8AC3E}">
        <p14:creationId xmlns:p14="http://schemas.microsoft.com/office/powerpoint/2010/main" val="160347203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aseline="0" dirty="0" smtClean="0">
                <a:effectLst/>
              </a:rPr>
              <a:t>After considering options, it was recommended that an acknowledged CSPA community be established.  </a:t>
            </a:r>
            <a:endParaRPr lang="sl-SI" sz="1200" baseline="0" dirty="0" smtClean="0">
              <a:effectLst/>
            </a:endParaRPr>
          </a:p>
          <a:p>
            <a:r>
              <a:rPr lang="en-US" sz="1200" baseline="0" dirty="0" smtClean="0">
                <a:effectLst/>
              </a:rPr>
              <a:t>The  community would need to be well supported in each participating statistical organization to help sustain cooperation and sharing beyond the level of the individual relationships. </a:t>
            </a:r>
            <a:endParaRPr lang="sl-SI" sz="1200" baseline="0" dirty="0" smtClean="0">
              <a:effectLst/>
            </a:endParaRPr>
          </a:p>
          <a:p>
            <a:endParaRPr lang="sl-SI" dirty="0" smtClean="0">
              <a:effectLst/>
            </a:endParaRPr>
          </a:p>
          <a:p>
            <a:r>
              <a:rPr lang="en-US" dirty="0" smtClean="0">
                <a:effectLst/>
              </a:rPr>
              <a:t>Three community models were reviewed and assessed at the CSPA Investment sprint in Australia,</a:t>
            </a:r>
            <a:r>
              <a:rPr lang="sl-SI" dirty="0" smtClean="0">
                <a:effectLst/>
              </a:rPr>
              <a:t> </a:t>
            </a:r>
            <a:r>
              <a:rPr lang="sl-SI" dirty="0" err="1" smtClean="0">
                <a:effectLst/>
              </a:rPr>
              <a:t>Goal</a:t>
            </a:r>
            <a:r>
              <a:rPr lang="sl-SI" dirty="0" smtClean="0">
                <a:effectLst/>
              </a:rPr>
              <a:t> (</a:t>
            </a:r>
            <a:r>
              <a:rPr lang="sl-SI" dirty="0" err="1" smtClean="0">
                <a:effectLst/>
              </a:rPr>
              <a:t>Target</a:t>
            </a:r>
            <a:r>
              <a:rPr lang="sl-SI" dirty="0" smtClean="0">
                <a:effectLst/>
              </a:rPr>
              <a:t>) Led, </a:t>
            </a:r>
            <a:r>
              <a:rPr lang="sl-SI" dirty="0" err="1" smtClean="0">
                <a:effectLst/>
              </a:rPr>
              <a:t>Alignment</a:t>
            </a:r>
            <a:r>
              <a:rPr lang="sl-SI" dirty="0" smtClean="0">
                <a:effectLst/>
              </a:rPr>
              <a:t> </a:t>
            </a:r>
            <a:r>
              <a:rPr lang="sl-SI" dirty="0" err="1" smtClean="0">
                <a:effectLst/>
              </a:rPr>
              <a:t>and</a:t>
            </a:r>
            <a:r>
              <a:rPr lang="sl-SI" dirty="0" smtClean="0">
                <a:effectLst/>
              </a:rPr>
              <a:t> </a:t>
            </a:r>
            <a:r>
              <a:rPr lang="sl-SI" dirty="0" err="1" smtClean="0">
                <a:effectLst/>
              </a:rPr>
              <a:t>Collaboratively</a:t>
            </a:r>
            <a:r>
              <a:rPr lang="sl-SI" dirty="0" smtClean="0">
                <a:effectLst/>
              </a:rPr>
              <a:t> Led, </a:t>
            </a:r>
            <a:r>
              <a:rPr lang="sl-SI" dirty="0" err="1" smtClean="0">
                <a:effectLst/>
              </a:rPr>
              <a:t>Organic</a:t>
            </a:r>
            <a:r>
              <a:rPr lang="sl-SI" dirty="0" smtClean="0">
                <a:effectLst/>
              </a:rPr>
              <a:t> (Not Led)</a:t>
            </a:r>
          </a:p>
          <a:p>
            <a:r>
              <a:rPr lang="en-US" dirty="0" smtClean="0">
                <a:effectLst/>
              </a:rPr>
              <a:t>The alignment and collaboratively led community model is recommended as it supports rapid and dynamic growth of available statistical services which will meet current and emerging needs defined by the community with a stewarding role by HLG providing a strong alignment to the common goals.</a:t>
            </a:r>
          </a:p>
          <a:p>
            <a:r>
              <a:rPr lang="en-US" dirty="0" smtClean="0">
                <a:effectLst/>
              </a:rPr>
              <a:t>While the sprint recommends an alignment and collaboratively led community, this should not be a barrier to leveraging of the strengths of the other approaches where appropriate. </a:t>
            </a:r>
          </a:p>
          <a:p>
            <a:endParaRPr lang="sl-SI" dirty="0" smtClean="0">
              <a:effectLst/>
            </a:endParaRPr>
          </a:p>
          <a:p>
            <a:r>
              <a:rPr lang="en-US" dirty="0" smtClean="0">
                <a:effectLst/>
              </a:rPr>
              <a:t>The community encourages participation and sharing at every level.  It is only through active sharing that the community will deliver on HLG’s aspirations.  Collaboration and </a:t>
            </a:r>
            <a:r>
              <a:rPr lang="en-US" dirty="0" err="1" smtClean="0">
                <a:effectLst/>
              </a:rPr>
              <a:t>licencing</a:t>
            </a:r>
            <a:r>
              <a:rPr lang="en-US" dirty="0" smtClean="0">
                <a:effectLst/>
              </a:rPr>
              <a:t> guidelines must neither restrict nor discourage participation within the community.</a:t>
            </a:r>
            <a:endParaRPr lang="en-GB" dirty="0">
              <a:effectLst/>
            </a:endParaRPr>
          </a:p>
        </p:txBody>
      </p:sp>
      <p:sp>
        <p:nvSpPr>
          <p:cNvPr id="4" name="Slide Number Placeholder 3"/>
          <p:cNvSpPr>
            <a:spLocks noGrp="1"/>
          </p:cNvSpPr>
          <p:nvPr>
            <p:ph type="sldNum" sz="quarter" idx="10"/>
          </p:nvPr>
        </p:nvSpPr>
        <p:spPr/>
        <p:txBody>
          <a:bodyPr/>
          <a:lstStyle/>
          <a:p>
            <a:fld id="{F4DC0A5E-8686-4767-81D4-F6C7547CC025}" type="slidenum">
              <a:rPr lang="en-GB" smtClean="0"/>
              <a:t>13</a:t>
            </a:fld>
            <a:endParaRPr lang="en-GB"/>
          </a:p>
        </p:txBody>
      </p:sp>
    </p:spTree>
    <p:extLst>
      <p:ext uri="{BB962C8B-B14F-4D97-AF65-F5344CB8AC3E}">
        <p14:creationId xmlns:p14="http://schemas.microsoft.com/office/powerpoint/2010/main" val="40130751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dirty="0" smtClean="0"/>
          </a:p>
        </p:txBody>
      </p:sp>
      <p:sp>
        <p:nvSpPr>
          <p:cNvPr id="4" name="Slide Number Placeholder 3"/>
          <p:cNvSpPr>
            <a:spLocks noGrp="1"/>
          </p:cNvSpPr>
          <p:nvPr>
            <p:ph type="sldNum" sz="quarter" idx="10"/>
          </p:nvPr>
        </p:nvSpPr>
        <p:spPr/>
        <p:txBody>
          <a:bodyPr/>
          <a:lstStyle/>
          <a:p>
            <a:fld id="{F4DC0A5E-8686-4767-81D4-F6C7547CC025}" type="slidenum">
              <a:rPr lang="en-GB" smtClean="0"/>
              <a:t>14</a:t>
            </a:fld>
            <a:endParaRPr lang="en-GB"/>
          </a:p>
        </p:txBody>
      </p:sp>
    </p:spTree>
    <p:extLst>
      <p:ext uri="{BB962C8B-B14F-4D97-AF65-F5344CB8AC3E}">
        <p14:creationId xmlns:p14="http://schemas.microsoft.com/office/powerpoint/2010/main" val="1012094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For the community to be effective, three supporting streams of work are required:</a:t>
            </a:r>
            <a:endParaRPr lang="sl-SI" dirty="0" smtClean="0"/>
          </a:p>
        </p:txBody>
      </p:sp>
      <p:sp>
        <p:nvSpPr>
          <p:cNvPr id="4" name="Slide Number Placeholder 3"/>
          <p:cNvSpPr>
            <a:spLocks noGrp="1"/>
          </p:cNvSpPr>
          <p:nvPr>
            <p:ph type="sldNum" sz="quarter" idx="10"/>
          </p:nvPr>
        </p:nvSpPr>
        <p:spPr/>
        <p:txBody>
          <a:bodyPr/>
          <a:lstStyle/>
          <a:p>
            <a:fld id="{F4DC0A5E-8686-4767-81D4-F6C7547CC025}" type="slidenum">
              <a:rPr lang="en-GB" smtClean="0"/>
              <a:t>15</a:t>
            </a:fld>
            <a:endParaRPr lang="en-GB"/>
          </a:p>
        </p:txBody>
      </p:sp>
    </p:spTree>
    <p:extLst>
      <p:ext uri="{BB962C8B-B14F-4D97-AF65-F5344CB8AC3E}">
        <p14:creationId xmlns:p14="http://schemas.microsoft.com/office/powerpoint/2010/main" val="27235797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800" kern="1200" baseline="0" dirty="0" smtClean="0">
                <a:solidFill>
                  <a:schemeClr val="tx1"/>
                </a:solidFill>
                <a:effectLst/>
                <a:latin typeface="+mn-lt"/>
                <a:ea typeface="+mn-ea"/>
                <a:cs typeface="+mn-cs"/>
              </a:rPr>
              <a:t>Exposing investment plans and application portfolios and looking for opportunities to collaborate will help to identify areas where collaborative investment between community partners will deliver efficiencies and fast track community outcomes, </a:t>
            </a:r>
            <a:r>
              <a:rPr lang="en-US" sz="800" dirty="0" smtClean="0">
                <a:effectLst/>
              </a:rPr>
              <a:t>investment planning aims to: align the ICT investment plans of individual (SOs)</a:t>
            </a:r>
            <a:r>
              <a:rPr lang="sl-SI" sz="800" dirty="0" smtClean="0">
                <a:effectLst/>
              </a:rPr>
              <a:t>, </a:t>
            </a:r>
            <a:r>
              <a:rPr lang="en-US" sz="800" dirty="0" smtClean="0">
                <a:effectLst/>
              </a:rPr>
              <a:t>Identify areas where collaborative investment between will deliver </a:t>
            </a:r>
            <a:r>
              <a:rPr lang="en-US" sz="800" dirty="0" err="1" smtClean="0">
                <a:effectLst/>
              </a:rPr>
              <a:t>effiencies</a:t>
            </a:r>
            <a:r>
              <a:rPr lang="en-US" sz="800" dirty="0" smtClean="0">
                <a:effectLst/>
              </a:rPr>
              <a:t> and fast track community outcomes</a:t>
            </a:r>
            <a:r>
              <a:rPr lang="sl-SI" sz="800" dirty="0" smtClean="0">
                <a:effectLst/>
              </a:rPr>
              <a:t>, </a:t>
            </a:r>
            <a:r>
              <a:rPr lang="en-US" sz="800" dirty="0" smtClean="0">
                <a:effectLst/>
              </a:rPr>
              <a:t>Expose areas of market opportunity in a manner which encourages external vendors to invest in delivering CSPA compliant artefacts</a:t>
            </a:r>
            <a:r>
              <a:rPr lang="sl-SI" sz="800" dirty="0" smtClean="0">
                <a:effectLst/>
              </a:rPr>
              <a:t>, </a:t>
            </a:r>
            <a:r>
              <a:rPr lang="en-US" sz="800" dirty="0" smtClean="0">
                <a:effectLst/>
              </a:rPr>
              <a:t>Support a culture of strategic ICT asset management across the CSPA community</a:t>
            </a:r>
            <a:endParaRPr lang="sl-SI" sz="800" dirty="0" smtClean="0">
              <a:effectLst/>
            </a:endParaRPr>
          </a:p>
          <a:p>
            <a:r>
              <a:rPr lang="en-US" sz="800" b="1" dirty="0" smtClean="0">
                <a:effectLst/>
              </a:rPr>
              <a:t>Update SO Portfolio Investment Plan</a:t>
            </a:r>
            <a:endParaRPr lang="en-US" sz="800" dirty="0" smtClean="0">
              <a:effectLst/>
            </a:endParaRPr>
          </a:p>
          <a:p>
            <a:r>
              <a:rPr lang="en-US" sz="800" dirty="0" smtClean="0">
                <a:effectLst/>
              </a:rPr>
              <a:t>CSPA provides a portfolio management </a:t>
            </a:r>
            <a:r>
              <a:rPr lang="en-US" sz="800" dirty="0" smtClean="0">
                <a:effectLst/>
                <a:hlinkClick r:id="rId3"/>
              </a:rPr>
              <a:t>tool</a:t>
            </a:r>
            <a:r>
              <a:rPr lang="en-US" sz="800" dirty="0" smtClean="0">
                <a:effectLst/>
              </a:rPr>
              <a:t> to capture\update the current state of the SO’s portfolio and highlight the areas where investments are planned. The tool assists SOs to align their portfolio to the CSPA capability reference model and requires SOs to classify their investments into one of three </a:t>
            </a:r>
            <a:r>
              <a:rPr lang="en-US" sz="800" dirty="0" err="1" smtClean="0">
                <a:effectLst/>
              </a:rPr>
              <a:t>catagories</a:t>
            </a:r>
            <a:r>
              <a:rPr lang="sl-SI" sz="800" dirty="0" smtClean="0">
                <a:effectLst/>
              </a:rPr>
              <a:t>: </a:t>
            </a:r>
            <a:r>
              <a:rPr lang="en-US" sz="800" dirty="0" smtClean="0">
                <a:effectLst/>
              </a:rPr>
              <a:t>Innovation</a:t>
            </a:r>
            <a:r>
              <a:rPr lang="sl-SI" sz="800" dirty="0" smtClean="0">
                <a:effectLst/>
              </a:rPr>
              <a:t>, </a:t>
            </a:r>
            <a:r>
              <a:rPr lang="en-US" sz="800" dirty="0" smtClean="0">
                <a:effectLst/>
              </a:rPr>
              <a:t>Transformation </a:t>
            </a:r>
            <a:r>
              <a:rPr lang="sl-SI" sz="800" dirty="0" err="1" smtClean="0">
                <a:effectLst/>
              </a:rPr>
              <a:t>and</a:t>
            </a:r>
            <a:r>
              <a:rPr lang="sl-SI" sz="800" dirty="0" smtClean="0">
                <a:effectLst/>
              </a:rPr>
              <a:t> </a:t>
            </a:r>
            <a:r>
              <a:rPr lang="en-US" sz="800" dirty="0" smtClean="0">
                <a:effectLst/>
              </a:rPr>
              <a:t>Harvesting</a:t>
            </a:r>
            <a:endParaRPr lang="sl-SI" sz="800" dirty="0" smtClean="0">
              <a:effectLst/>
            </a:endParaRPr>
          </a:p>
          <a:p>
            <a:r>
              <a:rPr lang="en-US" sz="800" b="1" dirty="0" smtClean="0">
                <a:effectLst/>
              </a:rPr>
              <a:t>Synthesize SO Plans into Community Investment plan</a:t>
            </a:r>
            <a:endParaRPr lang="en-US" sz="800" dirty="0" smtClean="0">
              <a:effectLst/>
            </a:endParaRPr>
          </a:p>
          <a:p>
            <a:r>
              <a:rPr lang="en-US" sz="800" dirty="0" smtClean="0">
                <a:effectLst/>
              </a:rPr>
              <a:t>The process of synthesizing SO investment plans uses the CSPA portfolio management tool to create and overall picture of the CSPA communities ICT portfolio. </a:t>
            </a:r>
            <a:endParaRPr lang="sl-SI" sz="800" dirty="0" smtClean="0">
              <a:effectLst/>
            </a:endParaRPr>
          </a:p>
          <a:p>
            <a:r>
              <a:rPr lang="en-US" sz="800" dirty="0" smtClean="0">
                <a:effectLst/>
              </a:rPr>
              <a:t>This unified view provides the CSPA community with</a:t>
            </a:r>
          </a:p>
          <a:p>
            <a:r>
              <a:rPr lang="en-US" sz="800" dirty="0" smtClean="0">
                <a:effectLst/>
              </a:rPr>
              <a:t>A view of investment coverage and gaps</a:t>
            </a:r>
            <a:r>
              <a:rPr lang="sl-SI" sz="800" dirty="0" smtClean="0">
                <a:effectLst/>
              </a:rPr>
              <a:t>, </a:t>
            </a:r>
            <a:r>
              <a:rPr lang="en-US" sz="800" dirty="0" smtClean="0">
                <a:effectLst/>
              </a:rPr>
              <a:t>Areas of likely duplication or overlap</a:t>
            </a:r>
            <a:r>
              <a:rPr lang="sl-SI" sz="800" dirty="0" smtClean="0">
                <a:effectLst/>
              </a:rPr>
              <a:t>, </a:t>
            </a:r>
            <a:r>
              <a:rPr lang="en-US" sz="800" dirty="0" smtClean="0">
                <a:effectLst/>
              </a:rPr>
              <a:t>Areas of vendor engagements</a:t>
            </a:r>
            <a:r>
              <a:rPr lang="sl-SI" sz="800" dirty="0" smtClean="0">
                <a:effectLst/>
              </a:rPr>
              <a:t>, </a:t>
            </a:r>
            <a:r>
              <a:rPr lang="en-US" sz="800" dirty="0" smtClean="0">
                <a:effectLst/>
              </a:rPr>
              <a:t>A consolidation of the types of investments to be undertaken (Innovation, Transformation, Harvesting)</a:t>
            </a:r>
            <a:endParaRPr lang="sl-SI" sz="800" dirty="0" smtClean="0">
              <a:effectLst/>
            </a:endParaRPr>
          </a:p>
          <a:p>
            <a:r>
              <a:rPr lang="en-US" sz="800" b="1" dirty="0" smtClean="0">
                <a:effectLst/>
              </a:rPr>
              <a:t>Identify investment alignment opportunities</a:t>
            </a:r>
            <a:endParaRPr lang="en-US" sz="800" dirty="0" smtClean="0">
              <a:effectLst/>
            </a:endParaRPr>
          </a:p>
          <a:p>
            <a:r>
              <a:rPr lang="en-US" sz="800" dirty="0" smtClean="0">
                <a:effectLst/>
              </a:rPr>
              <a:t>The Community Investment plan will highlight areas where alignment of investments may provide benefits to individual CSPA community members and/or the community as a whole. These might be areas where overlaps in investments exist between community members highlighting an </a:t>
            </a:r>
            <a:r>
              <a:rPr lang="en-US" sz="800" dirty="0" err="1" smtClean="0">
                <a:effectLst/>
              </a:rPr>
              <a:t>opportuntity</a:t>
            </a:r>
            <a:r>
              <a:rPr lang="en-US" sz="800" dirty="0" smtClean="0">
                <a:effectLst/>
              </a:rPr>
              <a:t> for multiple SOs to combine investments to deliver a more cost effective outcome. It may also identify gaps where SOs have identified a future investment in an emerging capability but where there is no immediate investment planned. In this case there may be an opportunity for multiple SOs to agree on a combined approach that allows them to invest jointly in order to deliver this capability earlier.</a:t>
            </a:r>
            <a:endParaRPr lang="sl-SI" sz="800" dirty="0" smtClean="0">
              <a:effectLst/>
            </a:endParaRPr>
          </a:p>
          <a:p>
            <a:r>
              <a:rPr lang="en-US" sz="800" b="1" dirty="0" smtClean="0">
                <a:effectLst/>
              </a:rPr>
              <a:t>SOs review </a:t>
            </a:r>
            <a:r>
              <a:rPr lang="en-US" sz="800" b="1" dirty="0" err="1" smtClean="0">
                <a:effectLst/>
              </a:rPr>
              <a:t>opportunties</a:t>
            </a:r>
            <a:r>
              <a:rPr lang="en-US" sz="800" b="1" dirty="0" smtClean="0">
                <a:effectLst/>
              </a:rPr>
              <a:t> and adjust as appropriate</a:t>
            </a:r>
            <a:endParaRPr lang="en-US" sz="800" dirty="0" smtClean="0">
              <a:effectLst/>
            </a:endParaRPr>
          </a:p>
          <a:p>
            <a:r>
              <a:rPr lang="en-US" sz="800" dirty="0" smtClean="0">
                <a:effectLst/>
              </a:rPr>
              <a:t>Statistical </a:t>
            </a:r>
            <a:r>
              <a:rPr lang="en-US" sz="800" dirty="0" err="1" smtClean="0">
                <a:effectLst/>
              </a:rPr>
              <a:t>Organisations</a:t>
            </a:r>
            <a:r>
              <a:rPr lang="en-US" sz="800" dirty="0" smtClean="0">
                <a:effectLst/>
              </a:rPr>
              <a:t> should make use of the Community Investment Plan to shape their own investment plans and approach. Where the CIP highlights areas of potential collaboration SOs should initiate and drive these </a:t>
            </a:r>
            <a:r>
              <a:rPr lang="en-US" sz="800" dirty="0" err="1" smtClean="0">
                <a:effectLst/>
              </a:rPr>
              <a:t>opportunties</a:t>
            </a:r>
            <a:r>
              <a:rPr lang="en-US" sz="800" dirty="0" smtClean="0">
                <a:effectLst/>
              </a:rPr>
              <a:t>. Based on the investments highlighted by the CIP individual SOs may change the timing of planned investments to better align with other SOs are may identify opportunities to make use of or enhance an existing CSPA service rather than invest in building a new instance. </a:t>
            </a:r>
          </a:p>
          <a:p>
            <a:r>
              <a:rPr lang="en-US" sz="800" b="1" dirty="0" smtClean="0">
                <a:effectLst/>
              </a:rPr>
              <a:t>Reflect Plan Changes in the CSPA catalogue</a:t>
            </a:r>
            <a:endParaRPr lang="en-US" sz="800" dirty="0" smtClean="0">
              <a:effectLst/>
            </a:endParaRPr>
          </a:p>
          <a:p>
            <a:r>
              <a:rPr lang="en-US" sz="800" dirty="0" smtClean="0">
                <a:effectLst/>
              </a:rPr>
              <a:t>The CSPA Catalogue should present an up to date of the current state of CSPA services. It should be reviewed regularly to ensure that investment decisions are reflected and that all planned and active collaborations are highlighted.</a:t>
            </a:r>
          </a:p>
          <a:p>
            <a:endParaRPr lang="en-US" sz="800" dirty="0" smtClean="0">
              <a:effectLst/>
            </a:endParaRPr>
          </a:p>
          <a:p>
            <a:endParaRPr lang="en-US" sz="800" dirty="0" smtClean="0">
              <a:effectLst/>
            </a:endParaRPr>
          </a:p>
          <a:p>
            <a:endParaRPr lang="en-US" sz="800" dirty="0" smtClean="0">
              <a:effectLst/>
            </a:endParaRPr>
          </a:p>
          <a:p>
            <a:pPr marL="0" marR="0" indent="0" algn="l" defTabSz="914400" rtl="0" eaLnBrk="1" fontAlgn="auto" latinLnBrk="0" hangingPunct="1">
              <a:lnSpc>
                <a:spcPct val="100000"/>
              </a:lnSpc>
              <a:spcBef>
                <a:spcPts val="0"/>
              </a:spcBef>
              <a:spcAft>
                <a:spcPts val="0"/>
              </a:spcAft>
              <a:buClrTx/>
              <a:buSzTx/>
              <a:buFontTx/>
              <a:buNone/>
              <a:tabLst/>
              <a:defRPr/>
            </a:pPr>
            <a:endParaRPr lang="sl-SI" sz="800" kern="1200" baseline="0" dirty="0" smtClean="0">
              <a:solidFill>
                <a:schemeClr val="tx1"/>
              </a:solidFill>
              <a:effectLst/>
              <a:latin typeface="+mn-lt"/>
              <a:ea typeface="+mn-ea"/>
              <a:cs typeface="+mn-cs"/>
            </a:endParaRPr>
          </a:p>
          <a:p>
            <a:endParaRPr lang="sl-SI" sz="800" dirty="0"/>
          </a:p>
        </p:txBody>
      </p:sp>
      <p:sp>
        <p:nvSpPr>
          <p:cNvPr id="4" name="Slide Number Placeholder 3"/>
          <p:cNvSpPr>
            <a:spLocks noGrp="1"/>
          </p:cNvSpPr>
          <p:nvPr>
            <p:ph type="sldNum" sz="quarter" idx="10"/>
          </p:nvPr>
        </p:nvSpPr>
        <p:spPr/>
        <p:txBody>
          <a:bodyPr/>
          <a:lstStyle/>
          <a:p>
            <a:fld id="{F4DC0A5E-8686-4767-81D4-F6C7547CC025}" type="slidenum">
              <a:rPr lang="en-GB" smtClean="0"/>
              <a:t>17</a:t>
            </a:fld>
            <a:endParaRPr lang="en-GB"/>
          </a:p>
        </p:txBody>
      </p:sp>
    </p:spTree>
    <p:extLst>
      <p:ext uri="{BB962C8B-B14F-4D97-AF65-F5344CB8AC3E}">
        <p14:creationId xmlns:p14="http://schemas.microsoft.com/office/powerpoint/2010/main" val="21537530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10"/>
          </p:nvPr>
        </p:nvSpPr>
        <p:spPr/>
        <p:txBody>
          <a:bodyPr/>
          <a:lstStyle/>
          <a:p>
            <a:fld id="{F4DC0A5E-8686-4767-81D4-F6C7547CC025}" type="slidenum">
              <a:rPr lang="en-GB" smtClean="0"/>
              <a:t>18</a:t>
            </a:fld>
            <a:endParaRPr lang="en-GB"/>
          </a:p>
        </p:txBody>
      </p:sp>
    </p:spTree>
    <p:extLst>
      <p:ext uri="{BB962C8B-B14F-4D97-AF65-F5344CB8AC3E}">
        <p14:creationId xmlns:p14="http://schemas.microsoft.com/office/powerpoint/2010/main" val="34063677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000" dirty="0" smtClean="0">
                <a:effectLst/>
              </a:rPr>
              <a:t>CSPA provides a portfolio management </a:t>
            </a:r>
            <a:r>
              <a:rPr lang="en-US" sz="1000" dirty="0" smtClean="0">
                <a:effectLst/>
                <a:hlinkClick r:id="rId3"/>
              </a:rPr>
              <a:t>tool</a:t>
            </a:r>
            <a:r>
              <a:rPr lang="en-US" sz="1000" dirty="0" smtClean="0">
                <a:effectLst/>
              </a:rPr>
              <a:t> to capture\update the current state of the SO’s portfolio and highlight the areas where investments are planned. </a:t>
            </a:r>
            <a:endParaRPr lang="en-US" sz="1000" dirty="0">
              <a:effectLst/>
            </a:endParaRPr>
          </a:p>
        </p:txBody>
      </p:sp>
      <p:sp>
        <p:nvSpPr>
          <p:cNvPr id="4" name="Slide Number Placeholder 3"/>
          <p:cNvSpPr>
            <a:spLocks noGrp="1"/>
          </p:cNvSpPr>
          <p:nvPr>
            <p:ph type="sldNum" sz="quarter" idx="10"/>
          </p:nvPr>
        </p:nvSpPr>
        <p:spPr/>
        <p:txBody>
          <a:bodyPr/>
          <a:lstStyle/>
          <a:p>
            <a:fld id="{F4DC0A5E-8686-4767-81D4-F6C7547CC025}" type="slidenum">
              <a:rPr lang="en-GB" smtClean="0"/>
              <a:t>19</a:t>
            </a:fld>
            <a:endParaRPr lang="en-GB"/>
          </a:p>
        </p:txBody>
      </p:sp>
    </p:spTree>
    <p:extLst>
      <p:ext uri="{BB962C8B-B14F-4D97-AF65-F5344CB8AC3E}">
        <p14:creationId xmlns:p14="http://schemas.microsoft.com/office/powerpoint/2010/main" val="3876353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dirty="0" smtClean="0">
                <a:effectLst/>
              </a:rPr>
              <a:t>The tool assists SOs to align their portfolio to the CSPA capability reference model and requires SOs to classify their investments into one of three </a:t>
            </a:r>
            <a:r>
              <a:rPr lang="en-US" sz="1200" dirty="0" err="1" smtClean="0">
                <a:effectLst/>
              </a:rPr>
              <a:t>catagories</a:t>
            </a:r>
            <a:endParaRPr lang="sl-SI" sz="1200" dirty="0" smtClean="0">
              <a:effectLst/>
            </a:endParaRPr>
          </a:p>
          <a:p>
            <a:endParaRPr lang="en-US" sz="1200" dirty="0" smtClean="0">
              <a:effectLst/>
            </a:endParaRPr>
          </a:p>
          <a:p>
            <a:r>
              <a:rPr lang="en-US" sz="1200" dirty="0" smtClean="0">
                <a:effectLst/>
              </a:rPr>
              <a:t>Innovation – Projects where the approach or methods to be used are still being developed. Big Data projects are currently of this nature. There is considerable uncertainty as to what form any software service might take.</a:t>
            </a:r>
            <a:endParaRPr lang="sl-SI" sz="1200" dirty="0" smtClean="0">
              <a:effectLst/>
            </a:endParaRPr>
          </a:p>
          <a:p>
            <a:endParaRPr lang="en-US" sz="1200" dirty="0" smtClean="0">
              <a:effectLst/>
            </a:endParaRPr>
          </a:p>
          <a:p>
            <a:r>
              <a:rPr lang="en-US" sz="1200" dirty="0" smtClean="0">
                <a:effectLst/>
              </a:rPr>
              <a:t>Transformation -   Projects where the approach or methods are relatively settled, and the key requirement is to develop an effective (generic) software implementation. There will be still be refinement of the methods. Small Domain Estimation is an example of this category.</a:t>
            </a:r>
            <a:endParaRPr lang="sl-SI" sz="1200" dirty="0" smtClean="0">
              <a:effectLst/>
            </a:endParaRPr>
          </a:p>
          <a:p>
            <a:endParaRPr lang="en-US" sz="1200" dirty="0" smtClean="0">
              <a:effectLst/>
            </a:endParaRPr>
          </a:p>
          <a:p>
            <a:r>
              <a:rPr lang="en-US" sz="1200" dirty="0" smtClean="0">
                <a:effectLst/>
              </a:rPr>
              <a:t>Harvesting – Projects where a well functioning software implementation exists and there is a need to modify it to achieve a business gain. This might arise from the need to </a:t>
            </a:r>
            <a:r>
              <a:rPr lang="en-US" sz="1200" dirty="0" err="1" smtClean="0">
                <a:effectLst/>
              </a:rPr>
              <a:t>standardise</a:t>
            </a:r>
            <a:r>
              <a:rPr lang="en-US" sz="1200" dirty="0" smtClean="0">
                <a:effectLst/>
              </a:rPr>
              <a:t> processes, shift to a new IT infrastructure. In many cases this might proceed relatively organically – with separate agencies making offers to modify existing tools so that they are more inter operable.</a:t>
            </a:r>
            <a:endParaRPr lang="sl-SI" sz="1200" dirty="0" smtClean="0">
              <a:effectLst/>
            </a:endParaRPr>
          </a:p>
          <a:p>
            <a:endParaRPr lang="sl-SI" sz="1200" dirty="0" smtClean="0">
              <a:effectLst/>
            </a:endParaRPr>
          </a:p>
          <a:p>
            <a:r>
              <a:rPr lang="en-US" sz="1200" dirty="0" smtClean="0">
                <a:effectLst/>
              </a:rPr>
              <a:t>This taxonomy enables a more explicit process of portfolio management;</a:t>
            </a:r>
            <a:endParaRPr lang="sl-SI" sz="1200" dirty="0" smtClean="0">
              <a:effectLst/>
            </a:endParaRPr>
          </a:p>
          <a:p>
            <a:endParaRPr lang="sl-SI" sz="1200" dirty="0" smtClean="0">
              <a:effectLst/>
            </a:endParaRPr>
          </a:p>
          <a:p>
            <a:r>
              <a:rPr lang="en-US" sz="1200" dirty="0" smtClean="0">
                <a:effectLst/>
              </a:rPr>
              <a:t>The portfolio management tool also captures information on the sourcing model expected to be </a:t>
            </a:r>
            <a:r>
              <a:rPr lang="en-US" sz="1200" dirty="0" err="1" smtClean="0">
                <a:effectLst/>
              </a:rPr>
              <a:t>utilised</a:t>
            </a:r>
            <a:r>
              <a:rPr lang="en-US" sz="1200" dirty="0" smtClean="0">
                <a:effectLst/>
              </a:rPr>
              <a:t> (buy as is, contract to build, build in house) to assist in </a:t>
            </a:r>
            <a:r>
              <a:rPr lang="en-US" sz="1200" dirty="0" err="1" smtClean="0">
                <a:effectLst/>
              </a:rPr>
              <a:t>identifing</a:t>
            </a:r>
            <a:r>
              <a:rPr lang="en-US" sz="1200" dirty="0" smtClean="0">
                <a:effectLst/>
              </a:rPr>
              <a:t> areas where the use of external vendors may be beneficial.</a:t>
            </a:r>
          </a:p>
          <a:p>
            <a:endParaRPr lang="sl-SI" dirty="0"/>
          </a:p>
        </p:txBody>
      </p:sp>
      <p:sp>
        <p:nvSpPr>
          <p:cNvPr id="4" name="Slide Number Placeholder 3"/>
          <p:cNvSpPr>
            <a:spLocks noGrp="1"/>
          </p:cNvSpPr>
          <p:nvPr>
            <p:ph type="sldNum" sz="quarter" idx="10"/>
          </p:nvPr>
        </p:nvSpPr>
        <p:spPr/>
        <p:txBody>
          <a:bodyPr/>
          <a:lstStyle/>
          <a:p>
            <a:fld id="{F4DC0A5E-8686-4767-81D4-F6C7547CC025}" type="slidenum">
              <a:rPr lang="en-GB" smtClean="0"/>
              <a:t>20</a:t>
            </a:fld>
            <a:endParaRPr lang="en-GB"/>
          </a:p>
        </p:txBody>
      </p:sp>
    </p:spTree>
    <p:extLst>
      <p:ext uri="{BB962C8B-B14F-4D97-AF65-F5344CB8AC3E}">
        <p14:creationId xmlns:p14="http://schemas.microsoft.com/office/powerpoint/2010/main" val="13707462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effectLst/>
              </a:rPr>
              <a:t>Commercial vendors offer an opportunity to leverage i9nternatinal products and capability to deliver rapid progress and increased capability. </a:t>
            </a:r>
            <a:endParaRPr lang="sl-SI" dirty="0" smtClean="0">
              <a:effectLst/>
            </a:endParaRPr>
          </a:p>
          <a:p>
            <a:endParaRPr lang="sl-SI" dirty="0" smtClean="0">
              <a:effectLst/>
            </a:endParaRPr>
          </a:p>
          <a:p>
            <a:r>
              <a:rPr lang="en-US" dirty="0" smtClean="0">
                <a:effectLst/>
              </a:rPr>
              <a:t>There are various engagement model</a:t>
            </a:r>
            <a:endParaRPr lang="sl-SI" dirty="0" smtClean="0">
              <a:effectLst/>
            </a:endParaRPr>
          </a:p>
          <a:p>
            <a:endParaRPr lang="sl-SI" dirty="0" smtClean="0">
              <a:effectLst/>
            </a:endParaRPr>
          </a:p>
          <a:p>
            <a:r>
              <a:rPr lang="en-US" dirty="0" smtClean="0">
                <a:effectLst/>
              </a:rPr>
              <a:t>In general modeling the engagement depends primarily on project delivery model, ownership of the resources, and services provided by the vendor organization on the top of the services provided by individual associates / individual contributors</a:t>
            </a:r>
            <a:endParaRPr lang="sl-SI" dirty="0"/>
          </a:p>
        </p:txBody>
      </p:sp>
      <p:sp>
        <p:nvSpPr>
          <p:cNvPr id="4" name="Slide Number Placeholder 3"/>
          <p:cNvSpPr>
            <a:spLocks noGrp="1"/>
          </p:cNvSpPr>
          <p:nvPr>
            <p:ph type="sldNum" sz="quarter" idx="10"/>
          </p:nvPr>
        </p:nvSpPr>
        <p:spPr/>
        <p:txBody>
          <a:bodyPr/>
          <a:lstStyle/>
          <a:p>
            <a:fld id="{F4DC0A5E-8686-4767-81D4-F6C7547CC025}" type="slidenum">
              <a:rPr lang="en-GB" smtClean="0"/>
              <a:t>21</a:t>
            </a:fld>
            <a:endParaRPr lang="en-GB"/>
          </a:p>
        </p:txBody>
      </p:sp>
    </p:spTree>
    <p:extLst>
      <p:ext uri="{BB962C8B-B14F-4D97-AF65-F5344CB8AC3E}">
        <p14:creationId xmlns:p14="http://schemas.microsoft.com/office/powerpoint/2010/main" val="13223194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aseline="0" dirty="0" smtClean="0">
                <a:effectLst/>
              </a:rPr>
              <a:t>In order to ensure overall commitment, a manifest has been drafted and it is proposed that chief executives of statistical </a:t>
            </a:r>
            <a:r>
              <a:rPr lang="en-US" sz="800" baseline="0" dirty="0" err="1" smtClean="0">
                <a:effectLst/>
              </a:rPr>
              <a:t>organisation</a:t>
            </a:r>
            <a:r>
              <a:rPr lang="en-US" sz="800" baseline="0" dirty="0" smtClean="0">
                <a:effectLst/>
              </a:rPr>
              <a:t> will sign this to demonstrate commitment.  </a:t>
            </a:r>
            <a:endParaRPr lang="sl-SI" sz="800" baseline="0" dirty="0" smtClean="0">
              <a:effectLst/>
            </a:endParaRPr>
          </a:p>
          <a:p>
            <a:endParaRPr lang="sl-SI" sz="800" baseline="0" dirty="0" smtClean="0">
              <a:effectLst/>
            </a:endParaRPr>
          </a:p>
          <a:p>
            <a:r>
              <a:rPr lang="en-US" sz="800" dirty="0" smtClean="0">
                <a:effectLst/>
              </a:rPr>
              <a:t>The Common Statistical Production Architecture (CSPA) Investment Sprint in Australia, March 2015, identified the need for a community approach to accelerate the creation and use of CSPA services. This approach provides a mechanism to ensure sufficient engagement and support through a manifest, publicly endorsed by chief statisticians, </a:t>
            </a:r>
            <a:r>
              <a:rPr lang="en-US" sz="800" dirty="0" err="1" smtClean="0">
                <a:effectLst/>
              </a:rPr>
              <a:t>signalling</a:t>
            </a:r>
            <a:r>
              <a:rPr lang="en-US" sz="800" dirty="0" smtClean="0">
                <a:effectLst/>
              </a:rPr>
              <a:t> the commitment of their organizations to the community.</a:t>
            </a:r>
          </a:p>
          <a:p>
            <a:r>
              <a:rPr lang="en-US" sz="800" dirty="0" smtClean="0">
                <a:effectLst/>
              </a:rPr>
              <a:t>The context for the manifest is:</a:t>
            </a:r>
          </a:p>
          <a:p>
            <a:r>
              <a:rPr lang="en-US" sz="800" dirty="0" smtClean="0">
                <a:effectLst/>
              </a:rPr>
              <a:t>Statistical organizations need to be sustainable, and able to respond to emerging statistical and information needs rapidly</a:t>
            </a:r>
          </a:p>
          <a:p>
            <a:r>
              <a:rPr lang="en-US" sz="800" dirty="0" smtClean="0">
                <a:effectLst/>
              </a:rPr>
              <a:t>Statistical organizations need to continue to provide robust, trusted and coherent statistics</a:t>
            </a:r>
          </a:p>
          <a:p>
            <a:r>
              <a:rPr lang="en-US" sz="800" dirty="0" smtClean="0">
                <a:effectLst/>
              </a:rPr>
              <a:t>Statistical organizations face common constraints of reducing budgets, whilst needing to continue to deliver outputs, thus requiring increasing organizational efficiency</a:t>
            </a:r>
          </a:p>
          <a:p>
            <a:r>
              <a:rPr lang="en-US" sz="800" dirty="0" smtClean="0">
                <a:effectLst/>
              </a:rPr>
              <a:t>Robust and trusted statistics require a production environment to be agile, robust and sustainable</a:t>
            </a:r>
          </a:p>
          <a:p>
            <a:r>
              <a:rPr lang="en-US" sz="800" dirty="0" smtClean="0">
                <a:effectLst/>
              </a:rPr>
              <a:t>Working collaboratively, we can marshal resources to develop better solutions for complex problems and opportunities.  Our development program can respond as fast as the fastest amongst us - allowing us to develop good systems quickly and cheaply.  We can draw on the breadth and depth of skill across the community and maintain our momentum over the longer term. Belonging to an international community reduces the risks of new developments for individual organizations through additional scrutiny and testing. We can harness to capacity from across the community to insulate individual organizations from budgetary shock.</a:t>
            </a:r>
          </a:p>
          <a:p>
            <a:endParaRPr lang="sl-SI" sz="1000" baseline="0" dirty="0" smtClean="0">
              <a:effectLst/>
            </a:endParaRPr>
          </a:p>
        </p:txBody>
      </p:sp>
      <p:sp>
        <p:nvSpPr>
          <p:cNvPr id="4" name="Slide Number Placeholder 3"/>
          <p:cNvSpPr>
            <a:spLocks noGrp="1"/>
          </p:cNvSpPr>
          <p:nvPr>
            <p:ph type="sldNum" sz="quarter" idx="10"/>
          </p:nvPr>
        </p:nvSpPr>
        <p:spPr/>
        <p:txBody>
          <a:bodyPr/>
          <a:lstStyle/>
          <a:p>
            <a:fld id="{F4DC0A5E-8686-4767-81D4-F6C7547CC025}" type="slidenum">
              <a:rPr lang="en-GB" smtClean="0"/>
              <a:t>22</a:t>
            </a:fld>
            <a:endParaRPr lang="en-GB"/>
          </a:p>
        </p:txBody>
      </p:sp>
    </p:spTree>
    <p:extLst>
      <p:ext uri="{BB962C8B-B14F-4D97-AF65-F5344CB8AC3E}">
        <p14:creationId xmlns:p14="http://schemas.microsoft.com/office/powerpoint/2010/main" val="338544594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10"/>
          </p:nvPr>
        </p:nvSpPr>
        <p:spPr/>
        <p:txBody>
          <a:bodyPr/>
          <a:lstStyle/>
          <a:p>
            <a:fld id="{F4DC0A5E-8686-4767-81D4-F6C7547CC025}" type="slidenum">
              <a:rPr lang="en-GB" smtClean="0"/>
              <a:t>23</a:t>
            </a:fld>
            <a:endParaRPr lang="en-GB"/>
          </a:p>
        </p:txBody>
      </p:sp>
    </p:spTree>
    <p:extLst>
      <p:ext uri="{BB962C8B-B14F-4D97-AF65-F5344CB8AC3E}">
        <p14:creationId xmlns:p14="http://schemas.microsoft.com/office/powerpoint/2010/main" val="83130015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10"/>
          </p:nvPr>
        </p:nvSpPr>
        <p:spPr/>
        <p:txBody>
          <a:bodyPr/>
          <a:lstStyle/>
          <a:p>
            <a:fld id="{F4DC0A5E-8686-4767-81D4-F6C7547CC025}" type="slidenum">
              <a:rPr lang="en-GB" smtClean="0"/>
              <a:t>2</a:t>
            </a:fld>
            <a:endParaRPr lang="en-GB"/>
          </a:p>
        </p:txBody>
      </p:sp>
    </p:spTree>
    <p:extLst>
      <p:ext uri="{BB962C8B-B14F-4D97-AF65-F5344CB8AC3E}">
        <p14:creationId xmlns:p14="http://schemas.microsoft.com/office/powerpoint/2010/main" val="32906662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10"/>
          </p:nvPr>
        </p:nvSpPr>
        <p:spPr/>
        <p:txBody>
          <a:bodyPr/>
          <a:lstStyle/>
          <a:p>
            <a:fld id="{F4DC0A5E-8686-4767-81D4-F6C7547CC025}" type="slidenum">
              <a:rPr lang="en-GB" smtClean="0"/>
              <a:t>26</a:t>
            </a:fld>
            <a:endParaRPr lang="en-GB"/>
          </a:p>
        </p:txBody>
      </p:sp>
    </p:spTree>
    <p:extLst>
      <p:ext uri="{BB962C8B-B14F-4D97-AF65-F5344CB8AC3E}">
        <p14:creationId xmlns:p14="http://schemas.microsoft.com/office/powerpoint/2010/main" val="106896574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10"/>
          </p:nvPr>
        </p:nvSpPr>
        <p:spPr/>
        <p:txBody>
          <a:bodyPr/>
          <a:lstStyle/>
          <a:p>
            <a:fld id="{F4DC0A5E-8686-4767-81D4-F6C7547CC025}" type="slidenum">
              <a:rPr lang="en-GB" smtClean="0"/>
              <a:t>27</a:t>
            </a:fld>
            <a:endParaRPr lang="en-GB"/>
          </a:p>
        </p:txBody>
      </p:sp>
    </p:spTree>
    <p:extLst>
      <p:ext uri="{BB962C8B-B14F-4D97-AF65-F5344CB8AC3E}">
        <p14:creationId xmlns:p14="http://schemas.microsoft.com/office/powerpoint/2010/main" val="38312392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1928607F-1521-4566-99D8-DFBB4142F874}" type="slidenum">
              <a:rPr lang="en-AU" smtClean="0"/>
              <a:t>30</a:t>
            </a:fld>
            <a:endParaRPr lang="en-AU"/>
          </a:p>
        </p:txBody>
      </p:sp>
    </p:spTree>
    <p:extLst>
      <p:ext uri="{BB962C8B-B14F-4D97-AF65-F5344CB8AC3E}">
        <p14:creationId xmlns:p14="http://schemas.microsoft.com/office/powerpoint/2010/main" val="14436702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10"/>
          </p:nvPr>
        </p:nvSpPr>
        <p:spPr/>
        <p:txBody>
          <a:bodyPr/>
          <a:lstStyle/>
          <a:p>
            <a:fld id="{F4DC0A5E-8686-4767-81D4-F6C7547CC025}" type="slidenum">
              <a:rPr lang="en-GB" smtClean="0"/>
              <a:t>3</a:t>
            </a:fld>
            <a:endParaRPr lang="en-GB"/>
          </a:p>
        </p:txBody>
      </p:sp>
    </p:spTree>
    <p:extLst>
      <p:ext uri="{BB962C8B-B14F-4D97-AF65-F5344CB8AC3E}">
        <p14:creationId xmlns:p14="http://schemas.microsoft.com/office/powerpoint/2010/main" val="26937237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sl-SI"/>
          </a:p>
        </p:txBody>
      </p:sp>
      <p:sp>
        <p:nvSpPr>
          <p:cNvPr id="4" name="Slide Number Placeholder 3"/>
          <p:cNvSpPr>
            <a:spLocks noGrp="1"/>
          </p:cNvSpPr>
          <p:nvPr>
            <p:ph type="sldNum" sz="quarter" idx="10"/>
          </p:nvPr>
        </p:nvSpPr>
        <p:spPr/>
        <p:txBody>
          <a:bodyPr/>
          <a:lstStyle/>
          <a:p>
            <a:fld id="{F4DC0A5E-8686-4767-81D4-F6C7547CC025}" type="slidenum">
              <a:rPr lang="en-GB" smtClean="0"/>
              <a:t>5</a:t>
            </a:fld>
            <a:endParaRPr lang="en-GB"/>
          </a:p>
        </p:txBody>
      </p:sp>
    </p:spTree>
    <p:extLst>
      <p:ext uri="{BB962C8B-B14F-4D97-AF65-F5344CB8AC3E}">
        <p14:creationId xmlns:p14="http://schemas.microsoft.com/office/powerpoint/2010/main" val="6998574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000" dirty="0" smtClean="0"/>
              <a:t>CSPA provides a statistical industry reference architecture for official statistics, describing:</a:t>
            </a:r>
          </a:p>
          <a:p>
            <a:pPr lvl="1"/>
            <a:r>
              <a:rPr lang="en-GB" sz="1000" dirty="0" smtClean="0"/>
              <a:t>What the official statistical industry wants to achieve</a:t>
            </a:r>
          </a:p>
          <a:p>
            <a:pPr lvl="1"/>
            <a:r>
              <a:rPr lang="en-GB" sz="1000" dirty="0" smtClean="0"/>
              <a:t>How the industry can achieve this, i.e. principles that guide how statistics are produced</a:t>
            </a:r>
          </a:p>
          <a:p>
            <a:pPr lvl="1"/>
            <a:r>
              <a:rPr lang="en-GB" sz="1000" dirty="0" smtClean="0"/>
              <a:t>What the industry will have to do to comply with CSPA</a:t>
            </a:r>
            <a:endParaRPr lang="sl-SI" sz="1000" dirty="0" smtClean="0"/>
          </a:p>
          <a:p>
            <a:endParaRPr lang="sl-SI" sz="1000" b="0" i="0" u="none" strike="noStrike" kern="1200" baseline="0" dirty="0" smtClean="0">
              <a:solidFill>
                <a:schemeClr val="tx1"/>
              </a:solidFill>
              <a:latin typeface="+mn-lt"/>
              <a:ea typeface="+mn-ea"/>
              <a:cs typeface="+mn-cs"/>
            </a:endParaRPr>
          </a:p>
          <a:p>
            <a:r>
              <a:rPr lang="en-US" sz="1000" b="0" i="0" u="none" strike="noStrike" kern="1200" baseline="0" dirty="0" smtClean="0">
                <a:solidFill>
                  <a:schemeClr val="tx1"/>
                </a:solidFill>
                <a:latin typeface="+mn-lt"/>
                <a:ea typeface="+mn-ea"/>
                <a:cs typeface="+mn-cs"/>
              </a:rPr>
              <a:t> CSPA is a reference architecture for the statistical industry, which has been developed and peer reviewed by the international statistical community. CSPA: </a:t>
            </a:r>
          </a:p>
          <a:p>
            <a:r>
              <a:rPr lang="en-US" sz="1000" b="0" i="0" u="none" strike="noStrike" kern="1200" baseline="0" dirty="0" smtClean="0">
                <a:solidFill>
                  <a:schemeClr val="tx1"/>
                </a:solidFill>
                <a:latin typeface="+mn-lt"/>
                <a:ea typeface="+mn-ea"/>
                <a:cs typeface="+mn-cs"/>
              </a:rPr>
              <a:t>covers statistical production across the processes defined by the GSBPM </a:t>
            </a:r>
          </a:p>
          <a:p>
            <a:r>
              <a:rPr lang="en-US" sz="1000" b="0" i="0" u="none" strike="noStrike" kern="1200" baseline="0" dirty="0" smtClean="0">
                <a:solidFill>
                  <a:schemeClr val="tx1"/>
                </a:solidFill>
                <a:latin typeface="+mn-lt"/>
                <a:ea typeface="+mn-ea"/>
                <a:cs typeface="+mn-cs"/>
              </a:rPr>
              <a:t>provides a practical link between our conceptual standards –the Generic Statistical Information Model (GSIM) and the Generic Statistical Business Production Model (GSBPM), and statistical production </a:t>
            </a:r>
          </a:p>
          <a:p>
            <a:r>
              <a:rPr lang="en-US" sz="1000" b="0" i="0" u="none" strike="noStrike" kern="1200" baseline="0" dirty="0" smtClean="0">
                <a:solidFill>
                  <a:schemeClr val="tx1"/>
                </a:solidFill>
                <a:latin typeface="+mn-lt"/>
                <a:ea typeface="+mn-ea"/>
                <a:cs typeface="+mn-cs"/>
              </a:rPr>
              <a:t>includes application architecture and associated principles for the delivery of statistical services </a:t>
            </a:r>
          </a:p>
          <a:p>
            <a:r>
              <a:rPr lang="en-US" sz="1000" b="0" i="0" u="none" strike="noStrike" kern="1200" baseline="0" dirty="0" smtClean="0">
                <a:solidFill>
                  <a:schemeClr val="tx1"/>
                </a:solidFill>
                <a:latin typeface="+mn-lt"/>
                <a:ea typeface="+mn-ea"/>
                <a:cs typeface="+mn-cs"/>
              </a:rPr>
              <a:t>includes technology architecture and principles -limited to the delivery of statistical services </a:t>
            </a:r>
          </a:p>
          <a:p>
            <a:r>
              <a:rPr lang="en-US" sz="1000" b="0" i="0" u="none" strike="noStrike" kern="1200" baseline="0" dirty="0" smtClean="0">
                <a:solidFill>
                  <a:schemeClr val="tx1"/>
                </a:solidFill>
                <a:latin typeface="+mn-lt"/>
                <a:ea typeface="+mn-ea"/>
                <a:cs typeface="+mn-cs"/>
              </a:rPr>
              <a:t>does not prescribe technology environments of statistical organizations. </a:t>
            </a:r>
          </a:p>
          <a:p>
            <a:endParaRPr lang="sl-SI" sz="1000" b="0" i="0" u="none" strike="noStrike" kern="1200" baseline="0" dirty="0" smtClean="0">
              <a:solidFill>
                <a:schemeClr val="tx1"/>
              </a:solidFill>
              <a:latin typeface="+mn-lt"/>
              <a:ea typeface="+mn-ea"/>
              <a:cs typeface="+mn-cs"/>
            </a:endParaRPr>
          </a:p>
          <a:p>
            <a:r>
              <a:rPr lang="sl-SI" sz="1000" b="0" i="0" u="none" strike="noStrike" kern="1200" baseline="0" smtClean="0">
                <a:solidFill>
                  <a:schemeClr val="tx1"/>
                </a:solidFill>
                <a:latin typeface="+mn-lt"/>
                <a:ea typeface="+mn-ea"/>
                <a:cs typeface="+mn-cs"/>
              </a:rPr>
              <a:t> </a:t>
            </a:r>
            <a:endParaRPr lang="en-GB" sz="1000" dirty="0" smtClean="0"/>
          </a:p>
          <a:p>
            <a:endParaRPr lang="sl-SI" sz="1000" dirty="0"/>
          </a:p>
        </p:txBody>
      </p:sp>
      <p:sp>
        <p:nvSpPr>
          <p:cNvPr id="4" name="Slide Number Placeholder 3"/>
          <p:cNvSpPr>
            <a:spLocks noGrp="1"/>
          </p:cNvSpPr>
          <p:nvPr>
            <p:ph type="sldNum" sz="quarter" idx="10"/>
          </p:nvPr>
        </p:nvSpPr>
        <p:spPr/>
        <p:txBody>
          <a:bodyPr/>
          <a:lstStyle/>
          <a:p>
            <a:fld id="{F4DC0A5E-8686-4767-81D4-F6C7547CC025}" type="slidenum">
              <a:rPr lang="en-GB" smtClean="0"/>
              <a:t>6</a:t>
            </a:fld>
            <a:endParaRPr lang="en-GB"/>
          </a:p>
        </p:txBody>
      </p:sp>
    </p:spTree>
    <p:extLst>
      <p:ext uri="{BB962C8B-B14F-4D97-AF65-F5344CB8AC3E}">
        <p14:creationId xmlns:p14="http://schemas.microsoft.com/office/powerpoint/2010/main" val="28274552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sl-SI" dirty="0" smtClean="0"/>
              <a:t>To </a:t>
            </a:r>
            <a:r>
              <a:rPr lang="sl-SI" dirty="0" err="1" smtClean="0"/>
              <a:t>date</a:t>
            </a:r>
            <a:r>
              <a:rPr lang="sl-SI" dirty="0" smtClean="0"/>
              <a:t> </a:t>
            </a:r>
            <a:r>
              <a:rPr lang="sl-SI" dirty="0" err="1" smtClean="0"/>
              <a:t>opurtunistic</a:t>
            </a:r>
            <a:r>
              <a:rPr lang="sl-SI" dirty="0" smtClean="0"/>
              <a:t> </a:t>
            </a:r>
            <a:r>
              <a:rPr lang="sl-SI" dirty="0" err="1" smtClean="0"/>
              <a:t>approach</a:t>
            </a:r>
            <a:r>
              <a:rPr lang="sl-SI" dirty="0" smtClean="0"/>
              <a:t> </a:t>
            </a:r>
            <a:r>
              <a:rPr lang="sl-SI" dirty="0" err="1" smtClean="0"/>
              <a:t>has</a:t>
            </a:r>
            <a:r>
              <a:rPr lang="sl-SI" dirty="0" smtClean="0"/>
              <a:t> </a:t>
            </a:r>
            <a:r>
              <a:rPr lang="sl-SI" dirty="0" err="1" smtClean="0"/>
              <a:t>been</a:t>
            </a:r>
            <a:r>
              <a:rPr lang="sl-SI" dirty="0" smtClean="0"/>
              <a:t> used to</a:t>
            </a:r>
            <a:r>
              <a:rPr lang="sl-SI" baseline="0" dirty="0" smtClean="0"/>
              <a:t> test CSPA </a:t>
            </a:r>
            <a:r>
              <a:rPr lang="sl-SI" baseline="0" dirty="0" err="1" smtClean="0"/>
              <a:t>architecture</a:t>
            </a:r>
            <a:r>
              <a:rPr lang="sl-SI" baseline="0" dirty="0" smtClean="0"/>
              <a:t>.</a:t>
            </a:r>
          </a:p>
          <a:p>
            <a:r>
              <a:rPr lang="sl-SI" baseline="0" dirty="0" err="1" smtClean="0"/>
              <a:t>Expectations</a:t>
            </a:r>
            <a:r>
              <a:rPr lang="sl-SI" baseline="0" dirty="0" smtClean="0"/>
              <a:t> are </a:t>
            </a:r>
            <a:r>
              <a:rPr lang="sl-SI" baseline="0" dirty="0" err="1" smtClean="0"/>
              <a:t>now</a:t>
            </a:r>
            <a:r>
              <a:rPr lang="sl-SI" baseline="0" dirty="0" smtClean="0"/>
              <a:t> </a:t>
            </a:r>
            <a:r>
              <a:rPr lang="sl-SI" baseline="0" dirty="0" err="1" smtClean="0"/>
              <a:t>focused</a:t>
            </a:r>
            <a:r>
              <a:rPr lang="sl-SI" baseline="0" dirty="0" smtClean="0"/>
              <a:t> to </a:t>
            </a:r>
            <a:r>
              <a:rPr lang="sl-SI" baseline="0" dirty="0" err="1" smtClean="0"/>
              <a:t>deliver</a:t>
            </a:r>
            <a:r>
              <a:rPr lang="sl-SI" baseline="0" dirty="0" smtClean="0"/>
              <a:t> </a:t>
            </a:r>
            <a:r>
              <a:rPr lang="sl-SI" baseline="0" dirty="0" err="1" smtClean="0"/>
              <a:t>sustainable</a:t>
            </a:r>
            <a:r>
              <a:rPr lang="sl-SI" baseline="0" dirty="0" smtClean="0"/>
              <a:t> </a:t>
            </a:r>
            <a:r>
              <a:rPr lang="sl-SI" baseline="0" dirty="0" err="1" smtClean="0"/>
              <a:t>benefits</a:t>
            </a:r>
            <a:r>
              <a:rPr lang="sl-SI" baseline="0" dirty="0" smtClean="0"/>
              <a:t> to SO.</a:t>
            </a:r>
          </a:p>
          <a:p>
            <a:r>
              <a:rPr lang="sl-SI" baseline="0" dirty="0" smtClean="0"/>
              <a:t>To </a:t>
            </a:r>
            <a:r>
              <a:rPr lang="sl-SI" baseline="0" dirty="0" err="1" smtClean="0"/>
              <a:t>achive</a:t>
            </a:r>
            <a:r>
              <a:rPr lang="sl-SI" baseline="0" dirty="0" smtClean="0"/>
              <a:t> </a:t>
            </a:r>
            <a:r>
              <a:rPr lang="sl-SI" baseline="0" dirty="0" err="1" smtClean="0"/>
              <a:t>this</a:t>
            </a:r>
            <a:r>
              <a:rPr lang="sl-SI" baseline="0" dirty="0" smtClean="0"/>
              <a:t> a </a:t>
            </a:r>
            <a:r>
              <a:rPr lang="sl-SI" baseline="0" dirty="0" err="1" smtClean="0"/>
              <a:t>longer</a:t>
            </a:r>
            <a:r>
              <a:rPr lang="sl-SI" baseline="0" dirty="0" smtClean="0"/>
              <a:t> term </a:t>
            </a:r>
            <a:r>
              <a:rPr lang="sl-SI" baseline="0" dirty="0" err="1" smtClean="0"/>
              <a:t>view</a:t>
            </a:r>
            <a:r>
              <a:rPr lang="sl-SI" baseline="0" dirty="0" smtClean="0"/>
              <a:t> </a:t>
            </a:r>
            <a:r>
              <a:rPr lang="sl-SI" baseline="0" dirty="0" err="1" smtClean="0"/>
              <a:t>of</a:t>
            </a:r>
            <a:r>
              <a:rPr lang="sl-SI" baseline="0" dirty="0" smtClean="0"/>
              <a:t> </a:t>
            </a:r>
            <a:r>
              <a:rPr lang="sl-SI" baseline="0" dirty="0" err="1" smtClean="0"/>
              <a:t>shared</a:t>
            </a:r>
            <a:r>
              <a:rPr lang="sl-SI" baseline="0" dirty="0" smtClean="0"/>
              <a:t> </a:t>
            </a:r>
            <a:r>
              <a:rPr lang="sl-SI" baseline="0" dirty="0" err="1" smtClean="0"/>
              <a:t>investment</a:t>
            </a:r>
            <a:r>
              <a:rPr lang="sl-SI" baseline="0" dirty="0" smtClean="0"/>
              <a:t> is </a:t>
            </a:r>
            <a:r>
              <a:rPr lang="sl-SI" baseline="0" dirty="0" err="1" smtClean="0"/>
              <a:t>needed</a:t>
            </a:r>
            <a:r>
              <a:rPr lang="sl-SI" baseline="0" dirty="0" smtClean="0"/>
              <a:t>.</a:t>
            </a:r>
          </a:p>
          <a:p>
            <a:endParaRPr lang="sl-SI" baseline="0" dirty="0" smtClean="0"/>
          </a:p>
          <a:p>
            <a:r>
              <a:rPr lang="sl-SI" dirty="0" smtClean="0">
                <a:effectLst/>
              </a:rPr>
              <a:t>S</a:t>
            </a:r>
            <a:r>
              <a:rPr lang="en-US" dirty="0" smtClean="0">
                <a:effectLst/>
              </a:rPr>
              <a:t>print participants </a:t>
            </a:r>
            <a:r>
              <a:rPr lang="en-US" dirty="0" err="1" smtClean="0">
                <a:effectLst/>
              </a:rPr>
              <a:t>recognised</a:t>
            </a:r>
            <a:r>
              <a:rPr lang="en-US" dirty="0" smtClean="0">
                <a:effectLst/>
              </a:rPr>
              <a:t> that this would not be sufficient </a:t>
            </a:r>
            <a:endParaRPr lang="sl-SI" dirty="0" smtClean="0">
              <a:effectLst/>
            </a:endParaRPr>
          </a:p>
          <a:p>
            <a:r>
              <a:rPr lang="en-US" dirty="0" smtClean="0">
                <a:effectLst/>
              </a:rPr>
              <a:t>to motivate investment or participation and that </a:t>
            </a:r>
            <a:endParaRPr lang="sl-SI" dirty="0" smtClean="0">
              <a:effectLst/>
            </a:endParaRPr>
          </a:p>
          <a:p>
            <a:r>
              <a:rPr lang="en-US" dirty="0" smtClean="0">
                <a:effectLst/>
              </a:rPr>
              <a:t>there was some </a:t>
            </a:r>
            <a:r>
              <a:rPr lang="en-US" dirty="0" err="1" smtClean="0">
                <a:effectLst/>
              </a:rPr>
              <a:t>scepticism</a:t>
            </a:r>
            <a:r>
              <a:rPr lang="en-US" dirty="0" smtClean="0">
                <a:effectLst/>
              </a:rPr>
              <a:t> that the HLG structures currently in place would be sufficient </a:t>
            </a:r>
            <a:endParaRPr lang="sl-SI" dirty="0" smtClean="0">
              <a:effectLst/>
            </a:endParaRPr>
          </a:p>
          <a:p>
            <a:r>
              <a:rPr lang="en-US" dirty="0" smtClean="0">
                <a:effectLst/>
              </a:rPr>
              <a:t>to promote the level of engagement and commitment being sought</a:t>
            </a:r>
            <a:endParaRPr lang="sl-SI" dirty="0" smtClean="0">
              <a:effectLst/>
            </a:endParaRPr>
          </a:p>
          <a:p>
            <a:endParaRPr lang="sl-SI" dirty="0" smtClean="0">
              <a:effectLst/>
            </a:endParaRPr>
          </a:p>
          <a:p>
            <a:endParaRPr lang="en-GB" dirty="0"/>
          </a:p>
        </p:txBody>
      </p:sp>
      <p:sp>
        <p:nvSpPr>
          <p:cNvPr id="4" name="Slide Number Placeholder 3"/>
          <p:cNvSpPr>
            <a:spLocks noGrp="1"/>
          </p:cNvSpPr>
          <p:nvPr>
            <p:ph type="sldNum" sz="quarter" idx="10"/>
          </p:nvPr>
        </p:nvSpPr>
        <p:spPr/>
        <p:txBody>
          <a:bodyPr/>
          <a:lstStyle/>
          <a:p>
            <a:fld id="{F4DC0A5E-8686-4767-81D4-F6C7547CC025}" type="slidenum">
              <a:rPr lang="en-GB" smtClean="0"/>
              <a:t>7</a:t>
            </a:fld>
            <a:endParaRPr lang="en-GB"/>
          </a:p>
        </p:txBody>
      </p:sp>
    </p:spTree>
    <p:extLst>
      <p:ext uri="{BB962C8B-B14F-4D97-AF65-F5344CB8AC3E}">
        <p14:creationId xmlns:p14="http://schemas.microsoft.com/office/powerpoint/2010/main" val="22209237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800" baseline="0" dirty="0" smtClean="0">
                <a:effectLst/>
              </a:rPr>
              <a:t>Sprint participants discussed the barriers they were currently experiencing within their organizations.  </a:t>
            </a:r>
            <a:endParaRPr lang="sl-SI" sz="800" baseline="0" dirty="0" smtClean="0">
              <a:effectLst/>
            </a:endParaRPr>
          </a:p>
          <a:p>
            <a:r>
              <a:rPr lang="en-US" sz="800" baseline="0" dirty="0" smtClean="0">
                <a:effectLst/>
              </a:rPr>
              <a:t>The barriers identified relate strongly to the ability to understand how to engage and the lack of support for implementation efforts; particularly where core elements of CSPA required skills and capability that were not readily available in the statistical organizations involved.  </a:t>
            </a:r>
            <a:endParaRPr lang="sl-SI" sz="800" baseline="0" dirty="0" smtClean="0">
              <a:effectLst/>
            </a:endParaRPr>
          </a:p>
          <a:p>
            <a:r>
              <a:rPr lang="en-US" sz="800" baseline="0" dirty="0" smtClean="0">
                <a:effectLst/>
              </a:rPr>
              <a:t>Work and knowledge around CSPA is currently held largely by individuals involved in the HLG and the structure around it (Executive Board, </a:t>
            </a:r>
            <a:r>
              <a:rPr lang="en-US" sz="800" baseline="0" dirty="0" err="1" smtClean="0">
                <a:effectLst/>
              </a:rPr>
              <a:t>Modernisation</a:t>
            </a:r>
            <a:r>
              <a:rPr lang="en-US" sz="800" baseline="0" dirty="0" smtClean="0">
                <a:effectLst/>
              </a:rPr>
              <a:t> Committees and CSPA projects).  </a:t>
            </a:r>
            <a:endParaRPr lang="sl-SI" sz="800" baseline="0" dirty="0" smtClean="0">
              <a:effectLst/>
            </a:endParaRPr>
          </a:p>
          <a:p>
            <a:r>
              <a:rPr lang="en-US" sz="800" baseline="0" dirty="0" smtClean="0">
                <a:effectLst/>
              </a:rPr>
              <a:t>Additionally sharing within and across statistical organizations has historically been the result of involvement and commitment of individuals. </a:t>
            </a:r>
            <a:endParaRPr lang="sl-SI" sz="800" baseline="0" dirty="0" smtClean="0">
              <a:effectLst/>
            </a:endParaRPr>
          </a:p>
          <a:p>
            <a:r>
              <a:rPr lang="en-US" sz="800" baseline="0" dirty="0" smtClean="0">
                <a:effectLst/>
              </a:rPr>
              <a:t>In order to ensure overall commitment, a manifest has been drafted and it is proposed that chief executives of statistical </a:t>
            </a:r>
            <a:r>
              <a:rPr lang="en-US" sz="800" baseline="0" dirty="0" err="1" smtClean="0">
                <a:effectLst/>
              </a:rPr>
              <a:t>organisation</a:t>
            </a:r>
            <a:r>
              <a:rPr lang="en-US" sz="800" baseline="0" dirty="0" smtClean="0">
                <a:effectLst/>
              </a:rPr>
              <a:t> will sign this to demonstrate commitment.  </a:t>
            </a:r>
            <a:endParaRPr lang="sl-SI" sz="800" baseline="0" dirty="0" smtClean="0">
              <a:effectLst/>
            </a:endParaRPr>
          </a:p>
          <a:p>
            <a:endParaRPr lang="en-US" sz="800" baseline="0" dirty="0" smtClean="0">
              <a:effectLst/>
            </a:endParaRPr>
          </a:p>
          <a:p>
            <a:r>
              <a:rPr lang="en-US" sz="800" baseline="0" dirty="0" smtClean="0">
                <a:effectLst/>
              </a:rPr>
              <a:t>After considering options, it was recommended that an acknowledged CSPA community be established.  </a:t>
            </a:r>
            <a:endParaRPr lang="sl-SI" sz="800" baseline="0" dirty="0" smtClean="0">
              <a:effectLst/>
            </a:endParaRPr>
          </a:p>
          <a:p>
            <a:r>
              <a:rPr lang="en-US" sz="800" baseline="0" dirty="0" smtClean="0">
                <a:effectLst/>
              </a:rPr>
              <a:t>The  community would need to be well supported in each participating statistical organization to help sustain cooperation and sharing beyond the level of the individual relationships. </a:t>
            </a:r>
            <a:endParaRPr lang="sl-SI" sz="800" baseline="0" dirty="0" smtClean="0">
              <a:effectLst/>
            </a:endParaRPr>
          </a:p>
          <a:p>
            <a:r>
              <a:rPr lang="en-US" sz="800" baseline="0" dirty="0" smtClean="0">
                <a:effectLst/>
              </a:rPr>
              <a:t>An additional important step will be to move CSPA knowledge into each statistical organization and to </a:t>
            </a:r>
            <a:r>
              <a:rPr lang="en-US" sz="800" kern="1200" baseline="0" dirty="0" smtClean="0">
                <a:solidFill>
                  <a:schemeClr val="tx1"/>
                </a:solidFill>
                <a:effectLst/>
                <a:latin typeface="+mn-lt"/>
                <a:ea typeface="+mn-ea"/>
                <a:cs typeface="+mn-cs"/>
              </a:rPr>
              <a:t>adopt an industry standard architecture in accordance with CSPA, including GSIM and GSBPM. </a:t>
            </a:r>
            <a:endParaRPr lang="sl-SI" sz="800" kern="1200" baseline="0" dirty="0" smtClean="0">
              <a:solidFill>
                <a:schemeClr val="tx1"/>
              </a:solidFill>
              <a:effectLst/>
              <a:latin typeface="+mn-lt"/>
              <a:ea typeface="+mn-ea"/>
              <a:cs typeface="+mn-cs"/>
            </a:endParaRPr>
          </a:p>
          <a:p>
            <a:r>
              <a:rPr lang="en-US" sz="800" kern="1200" baseline="0" dirty="0" smtClean="0">
                <a:solidFill>
                  <a:schemeClr val="tx1"/>
                </a:solidFill>
                <a:effectLst/>
                <a:latin typeface="+mn-lt"/>
                <a:ea typeface="+mn-ea"/>
                <a:cs typeface="+mn-cs"/>
              </a:rPr>
              <a:t>The sprint participants have recommended a community sharing model which will support the increased openness needed to foster community spirit.  </a:t>
            </a:r>
            <a:endParaRPr lang="sl-SI" sz="800" kern="1200" baseline="0" dirty="0" smtClean="0">
              <a:solidFill>
                <a:schemeClr val="tx1"/>
              </a:solidFill>
              <a:effectLst/>
              <a:latin typeface="+mn-lt"/>
              <a:ea typeface="+mn-ea"/>
              <a:cs typeface="+mn-cs"/>
            </a:endParaRPr>
          </a:p>
          <a:p>
            <a:r>
              <a:rPr lang="en-US" sz="800" kern="1200" baseline="0" dirty="0" smtClean="0">
                <a:solidFill>
                  <a:schemeClr val="tx1"/>
                </a:solidFill>
                <a:effectLst/>
                <a:latin typeface="+mn-lt"/>
                <a:ea typeface="+mn-ea"/>
                <a:cs typeface="+mn-cs"/>
              </a:rPr>
              <a:t>Exposing investment plans and application portfolios and looking for opportunities to collaborate will help to identify areas where collaborative investment between community partners will deliver efficiencies and fast track community outcomes, </a:t>
            </a:r>
            <a:endParaRPr lang="sl-SI" sz="800" kern="1200" baseline="0" dirty="0" smtClean="0">
              <a:solidFill>
                <a:schemeClr val="tx1"/>
              </a:solidFill>
              <a:effectLst/>
              <a:latin typeface="+mn-lt"/>
              <a:ea typeface="+mn-ea"/>
              <a:cs typeface="+mn-cs"/>
            </a:endParaRPr>
          </a:p>
          <a:p>
            <a:r>
              <a:rPr lang="en-US" sz="800" kern="1200" baseline="0" dirty="0" smtClean="0">
                <a:solidFill>
                  <a:schemeClr val="tx1"/>
                </a:solidFill>
                <a:effectLst/>
                <a:latin typeface="+mn-lt"/>
                <a:ea typeface="+mn-ea"/>
                <a:cs typeface="+mn-cs"/>
              </a:rPr>
              <a:t>After long discussions, the sprint participants suggest using capability based investment planning to advance CSPA. </a:t>
            </a:r>
            <a:endParaRPr lang="en-US" sz="800" baseline="0" dirty="0" smtClean="0">
              <a:effectLst/>
            </a:endParaRPr>
          </a:p>
          <a:p>
            <a:r>
              <a:rPr lang="en-US" sz="800" kern="1200" baseline="0" dirty="0" smtClean="0">
                <a:solidFill>
                  <a:schemeClr val="tx1"/>
                </a:solidFill>
                <a:effectLst/>
                <a:latin typeface="+mn-lt"/>
                <a:ea typeface="+mn-ea"/>
                <a:cs typeface="+mn-cs"/>
              </a:rPr>
              <a:t>In addition, the sprint  has produced guides which will support discussions on transition, and sharing maturity within and across statistical organizations.</a:t>
            </a:r>
            <a:r>
              <a:rPr lang="en-US" sz="800" baseline="0" dirty="0" smtClean="0">
                <a:effectLst/>
              </a:rPr>
              <a:t> </a:t>
            </a:r>
          </a:p>
          <a:p>
            <a:endParaRPr lang="sl-SI" sz="800" baseline="0" dirty="0"/>
          </a:p>
        </p:txBody>
      </p:sp>
      <p:sp>
        <p:nvSpPr>
          <p:cNvPr id="4" name="Slide Number Placeholder 3"/>
          <p:cNvSpPr>
            <a:spLocks noGrp="1"/>
          </p:cNvSpPr>
          <p:nvPr>
            <p:ph type="sldNum" sz="quarter" idx="10"/>
          </p:nvPr>
        </p:nvSpPr>
        <p:spPr/>
        <p:txBody>
          <a:bodyPr/>
          <a:lstStyle/>
          <a:p>
            <a:fld id="{F4DC0A5E-8686-4767-81D4-F6C7547CC025}" type="slidenum">
              <a:rPr lang="en-GB" smtClean="0"/>
              <a:t>9</a:t>
            </a:fld>
            <a:endParaRPr lang="en-GB"/>
          </a:p>
        </p:txBody>
      </p:sp>
    </p:spTree>
    <p:extLst>
      <p:ext uri="{BB962C8B-B14F-4D97-AF65-F5344CB8AC3E}">
        <p14:creationId xmlns:p14="http://schemas.microsoft.com/office/powerpoint/2010/main" val="14669256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effectLst/>
              </a:rPr>
              <a:t> </a:t>
            </a:r>
            <a:endParaRPr lang="en-GB" dirty="0"/>
          </a:p>
        </p:txBody>
      </p:sp>
      <p:sp>
        <p:nvSpPr>
          <p:cNvPr id="4" name="Slide Number Placeholder 3"/>
          <p:cNvSpPr>
            <a:spLocks noGrp="1"/>
          </p:cNvSpPr>
          <p:nvPr>
            <p:ph type="sldNum" sz="quarter" idx="10"/>
          </p:nvPr>
        </p:nvSpPr>
        <p:spPr/>
        <p:txBody>
          <a:bodyPr/>
          <a:lstStyle/>
          <a:p>
            <a:fld id="{F4DC0A5E-8686-4767-81D4-F6C7547CC025}" type="slidenum">
              <a:rPr lang="en-GB" smtClean="0"/>
              <a:t>10</a:t>
            </a:fld>
            <a:endParaRPr lang="en-GB"/>
          </a:p>
        </p:txBody>
      </p:sp>
    </p:spTree>
    <p:extLst>
      <p:ext uri="{BB962C8B-B14F-4D97-AF65-F5344CB8AC3E}">
        <p14:creationId xmlns:p14="http://schemas.microsoft.com/office/powerpoint/2010/main" val="34837529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smtClean="0">
                <a:effectLst/>
              </a:rPr>
              <a:t>Diagram 1 below shows the impact of CSPA on the </a:t>
            </a:r>
            <a:r>
              <a:rPr lang="en-GB" dirty="0" err="1" smtClean="0">
                <a:effectLst/>
              </a:rPr>
              <a:t>maturty</a:t>
            </a:r>
            <a:r>
              <a:rPr lang="en-GB" dirty="0" smtClean="0">
                <a:effectLst/>
              </a:rPr>
              <a:t> of sharing across the community of statistical organisations on the different dimensions of capabilities. </a:t>
            </a:r>
            <a:endParaRPr lang="en-GB" dirty="0"/>
          </a:p>
        </p:txBody>
      </p:sp>
      <p:sp>
        <p:nvSpPr>
          <p:cNvPr id="4" name="Slide Number Placeholder 3"/>
          <p:cNvSpPr>
            <a:spLocks noGrp="1"/>
          </p:cNvSpPr>
          <p:nvPr>
            <p:ph type="sldNum" sz="quarter" idx="10"/>
          </p:nvPr>
        </p:nvSpPr>
        <p:spPr/>
        <p:txBody>
          <a:bodyPr/>
          <a:lstStyle/>
          <a:p>
            <a:fld id="{F4DC0A5E-8686-4767-81D4-F6C7547CC025}" type="slidenum">
              <a:rPr lang="en-GB" smtClean="0"/>
              <a:t>11</a:t>
            </a:fld>
            <a:endParaRPr lang="en-GB"/>
          </a:p>
        </p:txBody>
      </p:sp>
    </p:spTree>
    <p:extLst>
      <p:ext uri="{BB962C8B-B14F-4D97-AF65-F5344CB8AC3E}">
        <p14:creationId xmlns:p14="http://schemas.microsoft.com/office/powerpoint/2010/main" val="4444442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sl-SI"/>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sl-SI"/>
          </a:p>
        </p:txBody>
      </p:sp>
      <p:sp>
        <p:nvSpPr>
          <p:cNvPr id="4" name="Date Placeholder 3"/>
          <p:cNvSpPr>
            <a:spLocks noGrp="1"/>
          </p:cNvSpPr>
          <p:nvPr>
            <p:ph type="dt" sz="half" idx="10"/>
          </p:nvPr>
        </p:nvSpPr>
        <p:spPr/>
        <p:txBody>
          <a:bodyPr/>
          <a:lstStyle/>
          <a:p>
            <a:fld id="{C32D945A-7B54-4CCF-B614-7D4CB2CCBF57}" type="datetimeFigureOut">
              <a:rPr lang="sl-SI" smtClean="0"/>
              <a:t>16.4.2015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5330323A-3C38-4860-BBF4-B6FA381E64C5}" type="slidenum">
              <a:rPr lang="sl-SI" smtClean="0"/>
              <a:t>‹#›</a:t>
            </a:fld>
            <a:endParaRPr lang="sl-SI"/>
          </a:p>
        </p:txBody>
      </p:sp>
    </p:spTree>
    <p:extLst>
      <p:ext uri="{BB962C8B-B14F-4D97-AF65-F5344CB8AC3E}">
        <p14:creationId xmlns:p14="http://schemas.microsoft.com/office/powerpoint/2010/main" val="158246249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l-SI"/>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l-SI"/>
          </a:p>
        </p:txBody>
      </p:sp>
      <p:sp>
        <p:nvSpPr>
          <p:cNvPr id="4" name="Date Placeholder 3"/>
          <p:cNvSpPr>
            <a:spLocks noGrp="1"/>
          </p:cNvSpPr>
          <p:nvPr>
            <p:ph type="dt" sz="half" idx="10"/>
          </p:nvPr>
        </p:nvSpPr>
        <p:spPr/>
        <p:txBody>
          <a:bodyPr/>
          <a:lstStyle/>
          <a:p>
            <a:fld id="{C32D945A-7B54-4CCF-B614-7D4CB2CCBF57}" type="datetimeFigureOut">
              <a:rPr lang="sl-SI" smtClean="0"/>
              <a:t>16.4.2015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5330323A-3C38-4860-BBF4-B6FA381E64C5}" type="slidenum">
              <a:rPr lang="sl-SI" smtClean="0"/>
              <a:t>‹#›</a:t>
            </a:fld>
            <a:endParaRPr lang="sl-SI"/>
          </a:p>
        </p:txBody>
      </p:sp>
    </p:spTree>
    <p:extLst>
      <p:ext uri="{BB962C8B-B14F-4D97-AF65-F5344CB8AC3E}">
        <p14:creationId xmlns:p14="http://schemas.microsoft.com/office/powerpoint/2010/main" val="178029387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sl-SI"/>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l-SI"/>
          </a:p>
        </p:txBody>
      </p:sp>
      <p:sp>
        <p:nvSpPr>
          <p:cNvPr id="4" name="Date Placeholder 3"/>
          <p:cNvSpPr>
            <a:spLocks noGrp="1"/>
          </p:cNvSpPr>
          <p:nvPr>
            <p:ph type="dt" sz="half" idx="10"/>
          </p:nvPr>
        </p:nvSpPr>
        <p:spPr/>
        <p:txBody>
          <a:bodyPr/>
          <a:lstStyle/>
          <a:p>
            <a:fld id="{C32D945A-7B54-4CCF-B614-7D4CB2CCBF57}" type="datetimeFigureOut">
              <a:rPr lang="sl-SI" smtClean="0"/>
              <a:t>16.4.2015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5330323A-3C38-4860-BBF4-B6FA381E64C5}" type="slidenum">
              <a:rPr lang="sl-SI" smtClean="0"/>
              <a:t>‹#›</a:t>
            </a:fld>
            <a:endParaRPr lang="sl-SI"/>
          </a:p>
        </p:txBody>
      </p:sp>
    </p:spTree>
    <p:extLst>
      <p:ext uri="{BB962C8B-B14F-4D97-AF65-F5344CB8AC3E}">
        <p14:creationId xmlns:p14="http://schemas.microsoft.com/office/powerpoint/2010/main" val="100473931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l-SI"/>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l-SI"/>
          </a:p>
        </p:txBody>
      </p:sp>
      <p:sp>
        <p:nvSpPr>
          <p:cNvPr id="4" name="Date Placeholder 3"/>
          <p:cNvSpPr>
            <a:spLocks noGrp="1"/>
          </p:cNvSpPr>
          <p:nvPr>
            <p:ph type="dt" sz="half" idx="10"/>
          </p:nvPr>
        </p:nvSpPr>
        <p:spPr/>
        <p:txBody>
          <a:bodyPr/>
          <a:lstStyle/>
          <a:p>
            <a:fld id="{C32D945A-7B54-4CCF-B614-7D4CB2CCBF57}" type="datetimeFigureOut">
              <a:rPr lang="sl-SI" smtClean="0"/>
              <a:t>16.4.2015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5330323A-3C38-4860-BBF4-B6FA381E64C5}" type="slidenum">
              <a:rPr lang="sl-SI" smtClean="0"/>
              <a:t>‹#›</a:t>
            </a:fld>
            <a:endParaRPr lang="sl-SI"/>
          </a:p>
        </p:txBody>
      </p:sp>
    </p:spTree>
    <p:extLst>
      <p:ext uri="{BB962C8B-B14F-4D97-AF65-F5344CB8AC3E}">
        <p14:creationId xmlns:p14="http://schemas.microsoft.com/office/powerpoint/2010/main" val="27070211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sl-SI"/>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32D945A-7B54-4CCF-B614-7D4CB2CCBF57}" type="datetimeFigureOut">
              <a:rPr lang="sl-SI" smtClean="0"/>
              <a:t>16.4.2015</a:t>
            </a:fld>
            <a:endParaRPr lang="sl-SI"/>
          </a:p>
        </p:txBody>
      </p:sp>
      <p:sp>
        <p:nvSpPr>
          <p:cNvPr id="5" name="Footer Placeholder 4"/>
          <p:cNvSpPr>
            <a:spLocks noGrp="1"/>
          </p:cNvSpPr>
          <p:nvPr>
            <p:ph type="ftr" sz="quarter" idx="11"/>
          </p:nvPr>
        </p:nvSpPr>
        <p:spPr/>
        <p:txBody>
          <a:bodyPr/>
          <a:lstStyle/>
          <a:p>
            <a:endParaRPr lang="sl-SI"/>
          </a:p>
        </p:txBody>
      </p:sp>
      <p:sp>
        <p:nvSpPr>
          <p:cNvPr id="6" name="Slide Number Placeholder 5"/>
          <p:cNvSpPr>
            <a:spLocks noGrp="1"/>
          </p:cNvSpPr>
          <p:nvPr>
            <p:ph type="sldNum" sz="quarter" idx="12"/>
          </p:nvPr>
        </p:nvSpPr>
        <p:spPr/>
        <p:txBody>
          <a:bodyPr/>
          <a:lstStyle/>
          <a:p>
            <a:fld id="{5330323A-3C38-4860-BBF4-B6FA381E64C5}" type="slidenum">
              <a:rPr lang="sl-SI" smtClean="0"/>
              <a:t>‹#›</a:t>
            </a:fld>
            <a:endParaRPr lang="sl-SI"/>
          </a:p>
        </p:txBody>
      </p:sp>
    </p:spTree>
    <p:extLst>
      <p:ext uri="{BB962C8B-B14F-4D97-AF65-F5344CB8AC3E}">
        <p14:creationId xmlns:p14="http://schemas.microsoft.com/office/powerpoint/2010/main" val="7488908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l-SI"/>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l-SI"/>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l-SI"/>
          </a:p>
        </p:txBody>
      </p:sp>
      <p:sp>
        <p:nvSpPr>
          <p:cNvPr id="5" name="Date Placeholder 4"/>
          <p:cNvSpPr>
            <a:spLocks noGrp="1"/>
          </p:cNvSpPr>
          <p:nvPr>
            <p:ph type="dt" sz="half" idx="10"/>
          </p:nvPr>
        </p:nvSpPr>
        <p:spPr/>
        <p:txBody>
          <a:bodyPr/>
          <a:lstStyle/>
          <a:p>
            <a:fld id="{C32D945A-7B54-4CCF-B614-7D4CB2CCBF57}" type="datetimeFigureOut">
              <a:rPr lang="sl-SI" smtClean="0"/>
              <a:t>16.4.2015</a:t>
            </a:fld>
            <a:endParaRPr lang="sl-SI"/>
          </a:p>
        </p:txBody>
      </p:sp>
      <p:sp>
        <p:nvSpPr>
          <p:cNvPr id="6" name="Footer Placeholder 5"/>
          <p:cNvSpPr>
            <a:spLocks noGrp="1"/>
          </p:cNvSpPr>
          <p:nvPr>
            <p:ph type="ftr" sz="quarter" idx="11"/>
          </p:nvPr>
        </p:nvSpPr>
        <p:spPr/>
        <p:txBody>
          <a:bodyPr/>
          <a:lstStyle/>
          <a:p>
            <a:endParaRPr lang="sl-SI"/>
          </a:p>
        </p:txBody>
      </p:sp>
      <p:sp>
        <p:nvSpPr>
          <p:cNvPr id="7" name="Slide Number Placeholder 6"/>
          <p:cNvSpPr>
            <a:spLocks noGrp="1"/>
          </p:cNvSpPr>
          <p:nvPr>
            <p:ph type="sldNum" sz="quarter" idx="12"/>
          </p:nvPr>
        </p:nvSpPr>
        <p:spPr/>
        <p:txBody>
          <a:bodyPr/>
          <a:lstStyle/>
          <a:p>
            <a:fld id="{5330323A-3C38-4860-BBF4-B6FA381E64C5}" type="slidenum">
              <a:rPr lang="sl-SI" smtClean="0"/>
              <a:t>‹#›</a:t>
            </a:fld>
            <a:endParaRPr lang="sl-SI"/>
          </a:p>
        </p:txBody>
      </p:sp>
    </p:spTree>
    <p:extLst>
      <p:ext uri="{BB962C8B-B14F-4D97-AF65-F5344CB8AC3E}">
        <p14:creationId xmlns:p14="http://schemas.microsoft.com/office/powerpoint/2010/main" val="15481039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sl-SI"/>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l-SI"/>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l-SI"/>
          </a:p>
        </p:txBody>
      </p:sp>
      <p:sp>
        <p:nvSpPr>
          <p:cNvPr id="7" name="Date Placeholder 6"/>
          <p:cNvSpPr>
            <a:spLocks noGrp="1"/>
          </p:cNvSpPr>
          <p:nvPr>
            <p:ph type="dt" sz="half" idx="10"/>
          </p:nvPr>
        </p:nvSpPr>
        <p:spPr/>
        <p:txBody>
          <a:bodyPr/>
          <a:lstStyle/>
          <a:p>
            <a:fld id="{C32D945A-7B54-4CCF-B614-7D4CB2CCBF57}" type="datetimeFigureOut">
              <a:rPr lang="sl-SI" smtClean="0"/>
              <a:t>16.4.2015</a:t>
            </a:fld>
            <a:endParaRPr lang="sl-SI"/>
          </a:p>
        </p:txBody>
      </p:sp>
      <p:sp>
        <p:nvSpPr>
          <p:cNvPr id="8" name="Footer Placeholder 7"/>
          <p:cNvSpPr>
            <a:spLocks noGrp="1"/>
          </p:cNvSpPr>
          <p:nvPr>
            <p:ph type="ftr" sz="quarter" idx="11"/>
          </p:nvPr>
        </p:nvSpPr>
        <p:spPr/>
        <p:txBody>
          <a:bodyPr/>
          <a:lstStyle/>
          <a:p>
            <a:endParaRPr lang="sl-SI"/>
          </a:p>
        </p:txBody>
      </p:sp>
      <p:sp>
        <p:nvSpPr>
          <p:cNvPr id="9" name="Slide Number Placeholder 8"/>
          <p:cNvSpPr>
            <a:spLocks noGrp="1"/>
          </p:cNvSpPr>
          <p:nvPr>
            <p:ph type="sldNum" sz="quarter" idx="12"/>
          </p:nvPr>
        </p:nvSpPr>
        <p:spPr/>
        <p:txBody>
          <a:bodyPr/>
          <a:lstStyle/>
          <a:p>
            <a:fld id="{5330323A-3C38-4860-BBF4-B6FA381E64C5}" type="slidenum">
              <a:rPr lang="sl-SI" smtClean="0"/>
              <a:t>‹#›</a:t>
            </a:fld>
            <a:endParaRPr lang="sl-SI"/>
          </a:p>
        </p:txBody>
      </p:sp>
    </p:spTree>
    <p:extLst>
      <p:ext uri="{BB962C8B-B14F-4D97-AF65-F5344CB8AC3E}">
        <p14:creationId xmlns:p14="http://schemas.microsoft.com/office/powerpoint/2010/main" val="141780449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sl-SI"/>
          </a:p>
        </p:txBody>
      </p:sp>
      <p:sp>
        <p:nvSpPr>
          <p:cNvPr id="3" name="Date Placeholder 2"/>
          <p:cNvSpPr>
            <a:spLocks noGrp="1"/>
          </p:cNvSpPr>
          <p:nvPr>
            <p:ph type="dt" sz="half" idx="10"/>
          </p:nvPr>
        </p:nvSpPr>
        <p:spPr/>
        <p:txBody>
          <a:bodyPr/>
          <a:lstStyle/>
          <a:p>
            <a:fld id="{C32D945A-7B54-4CCF-B614-7D4CB2CCBF57}" type="datetimeFigureOut">
              <a:rPr lang="sl-SI" smtClean="0"/>
              <a:t>16.4.2015</a:t>
            </a:fld>
            <a:endParaRPr lang="sl-SI"/>
          </a:p>
        </p:txBody>
      </p:sp>
      <p:sp>
        <p:nvSpPr>
          <p:cNvPr id="4" name="Footer Placeholder 3"/>
          <p:cNvSpPr>
            <a:spLocks noGrp="1"/>
          </p:cNvSpPr>
          <p:nvPr>
            <p:ph type="ftr" sz="quarter" idx="11"/>
          </p:nvPr>
        </p:nvSpPr>
        <p:spPr/>
        <p:txBody>
          <a:bodyPr/>
          <a:lstStyle/>
          <a:p>
            <a:endParaRPr lang="sl-SI"/>
          </a:p>
        </p:txBody>
      </p:sp>
      <p:sp>
        <p:nvSpPr>
          <p:cNvPr id="5" name="Slide Number Placeholder 4"/>
          <p:cNvSpPr>
            <a:spLocks noGrp="1"/>
          </p:cNvSpPr>
          <p:nvPr>
            <p:ph type="sldNum" sz="quarter" idx="12"/>
          </p:nvPr>
        </p:nvSpPr>
        <p:spPr/>
        <p:txBody>
          <a:bodyPr/>
          <a:lstStyle/>
          <a:p>
            <a:fld id="{5330323A-3C38-4860-BBF4-B6FA381E64C5}" type="slidenum">
              <a:rPr lang="sl-SI" smtClean="0"/>
              <a:t>‹#›</a:t>
            </a:fld>
            <a:endParaRPr lang="sl-SI"/>
          </a:p>
        </p:txBody>
      </p:sp>
    </p:spTree>
    <p:extLst>
      <p:ext uri="{BB962C8B-B14F-4D97-AF65-F5344CB8AC3E}">
        <p14:creationId xmlns:p14="http://schemas.microsoft.com/office/powerpoint/2010/main" val="188808246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32D945A-7B54-4CCF-B614-7D4CB2CCBF57}" type="datetimeFigureOut">
              <a:rPr lang="sl-SI" smtClean="0"/>
              <a:t>16.4.2015</a:t>
            </a:fld>
            <a:endParaRPr lang="sl-SI"/>
          </a:p>
        </p:txBody>
      </p:sp>
      <p:sp>
        <p:nvSpPr>
          <p:cNvPr id="3" name="Footer Placeholder 2"/>
          <p:cNvSpPr>
            <a:spLocks noGrp="1"/>
          </p:cNvSpPr>
          <p:nvPr>
            <p:ph type="ftr" sz="quarter" idx="11"/>
          </p:nvPr>
        </p:nvSpPr>
        <p:spPr/>
        <p:txBody>
          <a:bodyPr/>
          <a:lstStyle/>
          <a:p>
            <a:endParaRPr lang="sl-SI"/>
          </a:p>
        </p:txBody>
      </p:sp>
      <p:sp>
        <p:nvSpPr>
          <p:cNvPr id="4" name="Slide Number Placeholder 3"/>
          <p:cNvSpPr>
            <a:spLocks noGrp="1"/>
          </p:cNvSpPr>
          <p:nvPr>
            <p:ph type="sldNum" sz="quarter" idx="12"/>
          </p:nvPr>
        </p:nvSpPr>
        <p:spPr/>
        <p:txBody>
          <a:bodyPr/>
          <a:lstStyle/>
          <a:p>
            <a:fld id="{5330323A-3C38-4860-BBF4-B6FA381E64C5}" type="slidenum">
              <a:rPr lang="sl-SI" smtClean="0"/>
              <a:t>‹#›</a:t>
            </a:fld>
            <a:endParaRPr lang="sl-SI"/>
          </a:p>
        </p:txBody>
      </p:sp>
    </p:spTree>
    <p:extLst>
      <p:ext uri="{BB962C8B-B14F-4D97-AF65-F5344CB8AC3E}">
        <p14:creationId xmlns:p14="http://schemas.microsoft.com/office/powerpoint/2010/main" val="24356419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sl-SI"/>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l-SI"/>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2D945A-7B54-4CCF-B614-7D4CB2CCBF57}" type="datetimeFigureOut">
              <a:rPr lang="sl-SI" smtClean="0"/>
              <a:t>16.4.2015</a:t>
            </a:fld>
            <a:endParaRPr lang="sl-SI"/>
          </a:p>
        </p:txBody>
      </p:sp>
      <p:sp>
        <p:nvSpPr>
          <p:cNvPr id="6" name="Footer Placeholder 5"/>
          <p:cNvSpPr>
            <a:spLocks noGrp="1"/>
          </p:cNvSpPr>
          <p:nvPr>
            <p:ph type="ftr" sz="quarter" idx="11"/>
          </p:nvPr>
        </p:nvSpPr>
        <p:spPr/>
        <p:txBody>
          <a:bodyPr/>
          <a:lstStyle/>
          <a:p>
            <a:endParaRPr lang="sl-SI"/>
          </a:p>
        </p:txBody>
      </p:sp>
      <p:sp>
        <p:nvSpPr>
          <p:cNvPr id="7" name="Slide Number Placeholder 6"/>
          <p:cNvSpPr>
            <a:spLocks noGrp="1"/>
          </p:cNvSpPr>
          <p:nvPr>
            <p:ph type="sldNum" sz="quarter" idx="12"/>
          </p:nvPr>
        </p:nvSpPr>
        <p:spPr/>
        <p:txBody>
          <a:bodyPr/>
          <a:lstStyle/>
          <a:p>
            <a:fld id="{5330323A-3C38-4860-BBF4-B6FA381E64C5}" type="slidenum">
              <a:rPr lang="sl-SI" smtClean="0"/>
              <a:t>‹#›</a:t>
            </a:fld>
            <a:endParaRPr lang="sl-SI"/>
          </a:p>
        </p:txBody>
      </p:sp>
    </p:spTree>
    <p:extLst>
      <p:ext uri="{BB962C8B-B14F-4D97-AF65-F5344CB8AC3E}">
        <p14:creationId xmlns:p14="http://schemas.microsoft.com/office/powerpoint/2010/main" val="42909732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sl-SI"/>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l-SI"/>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32D945A-7B54-4CCF-B614-7D4CB2CCBF57}" type="datetimeFigureOut">
              <a:rPr lang="sl-SI" smtClean="0"/>
              <a:t>16.4.2015</a:t>
            </a:fld>
            <a:endParaRPr lang="sl-SI"/>
          </a:p>
        </p:txBody>
      </p:sp>
      <p:sp>
        <p:nvSpPr>
          <p:cNvPr id="6" name="Footer Placeholder 5"/>
          <p:cNvSpPr>
            <a:spLocks noGrp="1"/>
          </p:cNvSpPr>
          <p:nvPr>
            <p:ph type="ftr" sz="quarter" idx="11"/>
          </p:nvPr>
        </p:nvSpPr>
        <p:spPr/>
        <p:txBody>
          <a:bodyPr/>
          <a:lstStyle/>
          <a:p>
            <a:endParaRPr lang="sl-SI"/>
          </a:p>
        </p:txBody>
      </p:sp>
      <p:sp>
        <p:nvSpPr>
          <p:cNvPr id="7" name="Slide Number Placeholder 6"/>
          <p:cNvSpPr>
            <a:spLocks noGrp="1"/>
          </p:cNvSpPr>
          <p:nvPr>
            <p:ph type="sldNum" sz="quarter" idx="12"/>
          </p:nvPr>
        </p:nvSpPr>
        <p:spPr/>
        <p:txBody>
          <a:bodyPr/>
          <a:lstStyle/>
          <a:p>
            <a:fld id="{5330323A-3C38-4860-BBF4-B6FA381E64C5}" type="slidenum">
              <a:rPr lang="sl-SI" smtClean="0"/>
              <a:t>‹#›</a:t>
            </a:fld>
            <a:endParaRPr lang="sl-SI"/>
          </a:p>
        </p:txBody>
      </p:sp>
    </p:spTree>
    <p:extLst>
      <p:ext uri="{BB962C8B-B14F-4D97-AF65-F5344CB8AC3E}">
        <p14:creationId xmlns:p14="http://schemas.microsoft.com/office/powerpoint/2010/main" val="3424382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sl-SI"/>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sl-SI"/>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32D945A-7B54-4CCF-B614-7D4CB2CCBF57}" type="datetimeFigureOut">
              <a:rPr lang="sl-SI" smtClean="0"/>
              <a:t>16.4.2015</a:t>
            </a:fld>
            <a:endParaRPr lang="sl-SI"/>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sl-SI"/>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330323A-3C38-4860-BBF4-B6FA381E64C5}" type="slidenum">
              <a:rPr lang="sl-SI" smtClean="0"/>
              <a:t>‹#›</a:t>
            </a:fld>
            <a:endParaRPr lang="sl-SI"/>
          </a:p>
        </p:txBody>
      </p:sp>
    </p:spTree>
    <p:extLst>
      <p:ext uri="{BB962C8B-B14F-4D97-AF65-F5344CB8AC3E}">
        <p14:creationId xmlns:p14="http://schemas.microsoft.com/office/powerpoint/2010/main" val="105767270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l-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8.jp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22.png"/><Relationship Id="rId4" Type="http://schemas.openxmlformats.org/officeDocument/2006/relationships/image" Target="../media/image21.png"/></Relationships>
</file>

<file path=ppt/slides/_rels/slide1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5.xml"/><Relationship Id="rId1" Type="http://schemas.openxmlformats.org/officeDocument/2006/relationships/slideLayout" Target="../slideLayouts/slideLayout7.xml"/><Relationship Id="rId4" Type="http://schemas.openxmlformats.org/officeDocument/2006/relationships/image" Target="../media/image2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6.xml"/><Relationship Id="rId1" Type="http://schemas.openxmlformats.org/officeDocument/2006/relationships/vmlDrawing" Target="../drawings/vmlDrawing1.vml"/><Relationship Id="rId5" Type="http://schemas.openxmlformats.org/officeDocument/2006/relationships/image" Target="../media/image32.emf"/><Relationship Id="rId4" Type="http://schemas.openxmlformats.org/officeDocument/2006/relationships/package" Target="../embeddings/Microsoft_Word_Document1.docx"/></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jpg"/><Relationship Id="rId4" Type="http://schemas.openxmlformats.org/officeDocument/2006/relationships/image" Target="../media/image5.jpg"/></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63431" y="164075"/>
            <a:ext cx="4761389" cy="3767655"/>
          </a:xfrm>
          <a:prstGeom prst="rect">
            <a:avLst/>
          </a:prstGeom>
        </p:spPr>
      </p:pic>
      <p:sp>
        <p:nvSpPr>
          <p:cNvPr id="2" name="Title 1"/>
          <p:cNvSpPr>
            <a:spLocks noGrp="1"/>
          </p:cNvSpPr>
          <p:nvPr>
            <p:ph type="ctrTitle"/>
          </p:nvPr>
        </p:nvSpPr>
        <p:spPr/>
        <p:txBody>
          <a:bodyPr/>
          <a:lstStyle/>
          <a:p>
            <a:endParaRPr lang="en-GB" dirty="0"/>
          </a:p>
        </p:txBody>
      </p:sp>
      <p:sp>
        <p:nvSpPr>
          <p:cNvPr id="3" name="Subtitle 2"/>
          <p:cNvSpPr>
            <a:spLocks noGrp="1"/>
          </p:cNvSpPr>
          <p:nvPr>
            <p:ph type="subTitle" idx="1"/>
          </p:nvPr>
        </p:nvSpPr>
        <p:spPr/>
        <p:txBody>
          <a:bodyPr/>
          <a:lstStyle/>
          <a:p>
            <a:endParaRPr lang="en-GB"/>
          </a:p>
        </p:txBody>
      </p:sp>
      <p:sp>
        <p:nvSpPr>
          <p:cNvPr id="9" name="Title 1"/>
          <p:cNvSpPr txBox="1">
            <a:spLocks/>
          </p:cNvSpPr>
          <p:nvPr/>
        </p:nvSpPr>
        <p:spPr>
          <a:xfrm>
            <a:off x="0" y="3733802"/>
            <a:ext cx="12192000" cy="1470025"/>
          </a:xfrm>
          <a:prstGeom prst="rect">
            <a:avLst/>
          </a:prstGeom>
          <a:solidFill>
            <a:schemeClr val="bg1"/>
          </a:solidFill>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dirty="0" smtClean="0"/>
              <a:t>Investment Sprint</a:t>
            </a:r>
            <a:endParaRPr lang="en-US" dirty="0"/>
          </a:p>
        </p:txBody>
      </p:sp>
      <p:sp>
        <p:nvSpPr>
          <p:cNvPr id="10" name="Subtitle 2"/>
          <p:cNvSpPr txBox="1">
            <a:spLocks/>
          </p:cNvSpPr>
          <p:nvPr/>
        </p:nvSpPr>
        <p:spPr>
          <a:xfrm>
            <a:off x="76200" y="5334000"/>
            <a:ext cx="12039600" cy="1524000"/>
          </a:xfrm>
          <a:prstGeom prst="rect">
            <a:avLst/>
          </a:prstGeom>
          <a:solidFill>
            <a:schemeClr val="bg1"/>
          </a:soli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mtClean="0"/>
              <a:t>Canberra, Australia</a:t>
            </a:r>
          </a:p>
          <a:p>
            <a:r>
              <a:rPr lang="en-US" smtClean="0"/>
              <a:t>16 – 20 March 2015</a:t>
            </a:r>
            <a:endParaRPr lang="en-US" dirty="0"/>
          </a:p>
        </p:txBody>
      </p:sp>
    </p:spTree>
    <p:extLst>
      <p:ext uri="{BB962C8B-B14F-4D97-AF65-F5344CB8AC3E}">
        <p14:creationId xmlns:p14="http://schemas.microsoft.com/office/powerpoint/2010/main" val="349699689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Sharing before CSPA </a:t>
            </a:r>
            <a:endParaRPr lang="en-GB" dirty="0"/>
          </a:p>
        </p:txBody>
      </p:sp>
      <p:sp>
        <p:nvSpPr>
          <p:cNvPr id="7" name="Content Placeholder 2"/>
          <p:cNvSpPr txBox="1">
            <a:spLocks/>
          </p:cNvSpPr>
          <p:nvPr/>
        </p:nvSpPr>
        <p:spPr>
          <a:xfrm>
            <a:off x="661737" y="1379620"/>
            <a:ext cx="11530263" cy="1682081"/>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smtClean="0"/>
              <a:t>Statistical organizations already participate in many international engagement activities that facilitate sharing.</a:t>
            </a:r>
          </a:p>
          <a:p>
            <a:r>
              <a:rPr lang="en-GB" dirty="0" smtClean="0"/>
              <a:t>Spontaneous, relationship driven engagements between statistical organisations, unable to articulate how efficient we have been</a:t>
            </a:r>
          </a:p>
        </p:txBody>
      </p:sp>
      <p:pic>
        <p:nvPicPr>
          <p:cNvPr id="5" name="Slika 4"/>
          <p:cNvPicPr>
            <a:picLocks noChangeAspect="1"/>
          </p:cNvPicPr>
          <p:nvPr/>
        </p:nvPicPr>
        <p:blipFill>
          <a:blip r:embed="rId3"/>
          <a:stretch>
            <a:fillRect/>
          </a:stretch>
        </p:blipFill>
        <p:spPr>
          <a:xfrm>
            <a:off x="5720635" y="3061701"/>
            <a:ext cx="6146512" cy="2645445"/>
          </a:xfrm>
          <a:prstGeom prst="rect">
            <a:avLst/>
          </a:prstGeom>
        </p:spPr>
      </p:pic>
      <p:sp>
        <p:nvSpPr>
          <p:cNvPr id="8" name="Content Placeholder 2"/>
          <p:cNvSpPr txBox="1">
            <a:spLocks/>
          </p:cNvSpPr>
          <p:nvPr/>
        </p:nvSpPr>
        <p:spPr>
          <a:xfrm>
            <a:off x="623257" y="3160295"/>
            <a:ext cx="5097378" cy="3320718"/>
          </a:xfrm>
          <a:prstGeom prst="rect">
            <a:avLst/>
          </a:prstGeom>
        </p:spPr>
        <p:txBody>
          <a:bodyPr vert="horz" lIns="91440" tIns="45720" rIns="91440" bIns="45720" rtlCol="0">
            <a:normAutofit fontScale="85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dirty="0" smtClean="0"/>
              <a:t>The </a:t>
            </a:r>
            <a:r>
              <a:rPr lang="en-GB" dirty="0"/>
              <a:t>main opportunities that we can focus on: </a:t>
            </a:r>
            <a:endParaRPr lang="sl-SI" dirty="0" smtClean="0"/>
          </a:p>
          <a:p>
            <a:pPr lvl="1"/>
            <a:r>
              <a:rPr lang="en-GB" dirty="0"/>
              <a:t>greater sharing of each statistical organisation's ICT portfolio investment and management </a:t>
            </a:r>
            <a:r>
              <a:rPr lang="en-GB" dirty="0" smtClean="0"/>
              <a:t>plans</a:t>
            </a:r>
            <a:endParaRPr lang="sl-SI" dirty="0" smtClean="0"/>
          </a:p>
          <a:p>
            <a:pPr lvl="1"/>
            <a:r>
              <a:rPr lang="en-GB" dirty="0" smtClean="0"/>
              <a:t>finding </a:t>
            </a:r>
            <a:r>
              <a:rPr lang="en-GB" dirty="0"/>
              <a:t>and exploiting opportunities to align engagements with some </a:t>
            </a:r>
            <a:r>
              <a:rPr lang="en-GB" dirty="0" smtClean="0"/>
              <a:t>vendors</a:t>
            </a:r>
            <a:endParaRPr lang="sl-SI" dirty="0" smtClean="0"/>
          </a:p>
          <a:p>
            <a:pPr lvl="1"/>
            <a:r>
              <a:rPr lang="en-GB" dirty="0" smtClean="0"/>
              <a:t>earlier </a:t>
            </a:r>
            <a:r>
              <a:rPr lang="en-GB" dirty="0"/>
              <a:t>collaboration on innovative and transformative </a:t>
            </a:r>
            <a:r>
              <a:rPr lang="en-GB" dirty="0" smtClean="0"/>
              <a:t>approaches</a:t>
            </a:r>
            <a:endParaRPr lang="sl-SI" dirty="0" smtClean="0"/>
          </a:p>
          <a:p>
            <a:pPr lvl="1"/>
            <a:r>
              <a:rPr lang="en-GB" dirty="0" smtClean="0"/>
              <a:t>leverage </a:t>
            </a:r>
            <a:r>
              <a:rPr lang="en-GB" dirty="0"/>
              <a:t>modern technology development practices and tools to support physically dispersed teams  </a:t>
            </a:r>
          </a:p>
        </p:txBody>
      </p:sp>
    </p:spTree>
    <p:extLst>
      <p:ext uri="{BB962C8B-B14F-4D97-AF65-F5344CB8AC3E}">
        <p14:creationId xmlns:p14="http://schemas.microsoft.com/office/powerpoint/2010/main" val="406248544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Naslov 1"/>
          <p:cNvSpPr>
            <a:spLocks noGrp="1"/>
          </p:cNvSpPr>
          <p:nvPr>
            <p:ph type="title"/>
          </p:nvPr>
        </p:nvSpPr>
        <p:spPr/>
        <p:txBody>
          <a:bodyPr/>
          <a:lstStyle/>
          <a:p>
            <a:r>
              <a:rPr lang="en-GB" dirty="0"/>
              <a:t>What does CSPA offer to sharing? </a:t>
            </a:r>
          </a:p>
        </p:txBody>
      </p:sp>
      <p:sp>
        <p:nvSpPr>
          <p:cNvPr id="3" name="Označba mesta vsebine 2"/>
          <p:cNvSpPr>
            <a:spLocks noGrp="1"/>
          </p:cNvSpPr>
          <p:nvPr>
            <p:ph idx="1"/>
          </p:nvPr>
        </p:nvSpPr>
        <p:spPr>
          <a:xfrm>
            <a:off x="838200" y="1427747"/>
            <a:ext cx="6124074" cy="4749216"/>
          </a:xfrm>
        </p:spPr>
        <p:txBody>
          <a:bodyPr>
            <a:normAutofit fontScale="85000" lnSpcReduction="20000"/>
          </a:bodyPr>
          <a:lstStyle/>
          <a:p>
            <a:r>
              <a:rPr lang="en-GB" dirty="0"/>
              <a:t>It broadens the types of sharing to smaller parts of IT solutions rather than the large grained, complex pieces that have historically been </a:t>
            </a:r>
            <a:r>
              <a:rPr lang="en-GB" dirty="0" smtClean="0"/>
              <a:t>shared</a:t>
            </a:r>
            <a:endParaRPr lang="sl-SI" dirty="0" smtClean="0"/>
          </a:p>
          <a:p>
            <a:r>
              <a:rPr lang="en-GB" dirty="0" smtClean="0"/>
              <a:t>It </a:t>
            </a:r>
            <a:r>
              <a:rPr lang="en-GB" dirty="0"/>
              <a:t>builds on and enhances sharing of non-ICT dimensions of a capability  </a:t>
            </a:r>
          </a:p>
          <a:p>
            <a:r>
              <a:rPr lang="en-GB" dirty="0"/>
              <a:t>Sharing of any dimension of a capability can occur with different degrees of maturity. </a:t>
            </a:r>
            <a:endParaRPr lang="sl-SI" dirty="0" smtClean="0"/>
          </a:p>
          <a:p>
            <a:r>
              <a:rPr lang="en-GB" dirty="0" smtClean="0"/>
              <a:t>With </a:t>
            </a:r>
            <a:r>
              <a:rPr lang="en-GB" dirty="0"/>
              <a:t>more maturity in sharing comes:  </a:t>
            </a:r>
          </a:p>
          <a:p>
            <a:pPr lvl="1"/>
            <a:r>
              <a:rPr lang="en-GB" dirty="0" smtClean="0"/>
              <a:t>more </a:t>
            </a:r>
            <a:r>
              <a:rPr lang="en-GB" dirty="0"/>
              <a:t>confidence in the sustainability of things being </a:t>
            </a:r>
            <a:r>
              <a:rPr lang="en-GB" dirty="0" smtClean="0"/>
              <a:t>shared</a:t>
            </a:r>
            <a:endParaRPr lang="sl-SI" dirty="0" smtClean="0"/>
          </a:p>
          <a:p>
            <a:pPr lvl="1"/>
            <a:r>
              <a:rPr lang="en-GB" dirty="0" smtClean="0"/>
              <a:t>more </a:t>
            </a:r>
            <a:r>
              <a:rPr lang="en-GB" dirty="0"/>
              <a:t>clarity in roles of providers and consumers of the thing being </a:t>
            </a:r>
            <a:r>
              <a:rPr lang="en-GB" dirty="0" smtClean="0"/>
              <a:t>shared</a:t>
            </a:r>
            <a:endParaRPr lang="sl-SI" dirty="0" smtClean="0"/>
          </a:p>
          <a:p>
            <a:pPr lvl="1"/>
            <a:r>
              <a:rPr lang="en-GB" dirty="0" smtClean="0"/>
              <a:t>greater </a:t>
            </a:r>
            <a:r>
              <a:rPr lang="en-GB" dirty="0"/>
              <a:t>visibility of the status of things being shared. </a:t>
            </a:r>
          </a:p>
        </p:txBody>
      </p:sp>
      <p:pic>
        <p:nvPicPr>
          <p:cNvPr id="4" name="Content Placehold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8036" y="1427747"/>
            <a:ext cx="4581525" cy="2752725"/>
          </a:xfrm>
          <a:prstGeom prst="rect">
            <a:avLst/>
          </a:prstGeom>
        </p:spPr>
      </p:pic>
    </p:spTree>
    <p:extLst>
      <p:ext uri="{BB962C8B-B14F-4D97-AF65-F5344CB8AC3E}">
        <p14:creationId xmlns:p14="http://schemas.microsoft.com/office/powerpoint/2010/main" val="13855660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Brochure – CSPA Community </a:t>
            </a:r>
            <a:endParaRPr lang="en-US" dirty="0"/>
          </a:p>
        </p:txBody>
      </p:sp>
      <p:pic>
        <p:nvPicPr>
          <p:cNvPr id="3" name="Picture 2"/>
          <p:cNvPicPr>
            <a:picLocks noChangeAspect="1"/>
          </p:cNvPicPr>
          <p:nvPr/>
        </p:nvPicPr>
        <p:blipFill>
          <a:blip r:embed="rId2"/>
          <a:stretch>
            <a:fillRect/>
          </a:stretch>
        </p:blipFill>
        <p:spPr>
          <a:xfrm>
            <a:off x="2465905" y="1544826"/>
            <a:ext cx="6921500" cy="4921590"/>
          </a:xfrm>
          <a:prstGeom prst="rect">
            <a:avLst/>
          </a:prstGeom>
        </p:spPr>
      </p:pic>
    </p:spTree>
    <p:extLst>
      <p:ext uri="{BB962C8B-B14F-4D97-AF65-F5344CB8AC3E}">
        <p14:creationId xmlns:p14="http://schemas.microsoft.com/office/powerpoint/2010/main" val="15071826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775158" y="3492510"/>
            <a:ext cx="5923964" cy="271578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title"/>
          </p:nvPr>
        </p:nvSpPr>
        <p:spPr>
          <a:xfrm>
            <a:off x="959352" y="122145"/>
            <a:ext cx="10515600" cy="696077"/>
          </a:xfrm>
        </p:spPr>
        <p:txBody>
          <a:bodyPr>
            <a:normAutofit fontScale="90000"/>
          </a:bodyPr>
          <a:lstStyle/>
          <a:p>
            <a:r>
              <a:rPr lang="en-AU" dirty="0" smtClean="0"/>
              <a:t>Building a </a:t>
            </a:r>
            <a:r>
              <a:rPr lang="en-AU" dirty="0"/>
              <a:t>Statistical Modernisation Community</a:t>
            </a:r>
            <a:endParaRPr lang="en-NZ" dirty="0" smtClean="0"/>
          </a:p>
        </p:txBody>
      </p:sp>
      <p:grpSp>
        <p:nvGrpSpPr>
          <p:cNvPr id="10" name="Group 9"/>
          <p:cNvGrpSpPr/>
          <p:nvPr/>
        </p:nvGrpSpPr>
        <p:grpSpPr>
          <a:xfrm>
            <a:off x="5550569" y="1556084"/>
            <a:ext cx="6315814" cy="4445165"/>
            <a:chOff x="2516804" y="1027520"/>
            <a:chExt cx="7504124" cy="4877477"/>
          </a:xfrm>
        </p:grpSpPr>
        <p:pic>
          <p:nvPicPr>
            <p:cNvPr id="3" name="Picture 2"/>
            <p:cNvPicPr>
              <a:picLocks noChangeAspect="1"/>
            </p:cNvPicPr>
            <p:nvPr/>
          </p:nvPicPr>
          <p:blipFill>
            <a:blip r:embed="rId3"/>
            <a:stretch>
              <a:fillRect/>
            </a:stretch>
          </p:blipFill>
          <p:spPr>
            <a:xfrm>
              <a:off x="2969127" y="4528635"/>
              <a:ext cx="3248025" cy="1362075"/>
            </a:xfrm>
            <a:prstGeom prst="rect">
              <a:avLst/>
            </a:prstGeom>
          </p:spPr>
        </p:pic>
        <p:pic>
          <p:nvPicPr>
            <p:cNvPr id="4" name="Picture 3"/>
            <p:cNvPicPr>
              <a:picLocks noChangeAspect="1"/>
            </p:cNvPicPr>
            <p:nvPr/>
          </p:nvPicPr>
          <p:blipFill>
            <a:blip r:embed="rId4"/>
            <a:stretch>
              <a:fillRect/>
            </a:stretch>
          </p:blipFill>
          <p:spPr>
            <a:xfrm>
              <a:off x="6201110" y="4514347"/>
              <a:ext cx="3286125" cy="1390650"/>
            </a:xfrm>
            <a:prstGeom prst="rect">
              <a:avLst/>
            </a:prstGeom>
          </p:spPr>
        </p:pic>
        <p:pic>
          <p:nvPicPr>
            <p:cNvPr id="5" name="Picture 4"/>
            <p:cNvPicPr>
              <a:picLocks noChangeAspect="1"/>
            </p:cNvPicPr>
            <p:nvPr/>
          </p:nvPicPr>
          <p:blipFill>
            <a:blip r:embed="rId5"/>
            <a:stretch>
              <a:fillRect/>
            </a:stretch>
          </p:blipFill>
          <p:spPr>
            <a:xfrm>
              <a:off x="2969126" y="3137985"/>
              <a:ext cx="3248025" cy="1390650"/>
            </a:xfrm>
            <a:prstGeom prst="rect">
              <a:avLst/>
            </a:prstGeom>
          </p:spPr>
        </p:pic>
        <p:pic>
          <p:nvPicPr>
            <p:cNvPr id="6" name="Picture 5"/>
            <p:cNvPicPr>
              <a:picLocks noChangeAspect="1"/>
            </p:cNvPicPr>
            <p:nvPr/>
          </p:nvPicPr>
          <p:blipFill>
            <a:blip r:embed="rId6"/>
            <a:stretch>
              <a:fillRect/>
            </a:stretch>
          </p:blipFill>
          <p:spPr>
            <a:xfrm>
              <a:off x="6226677" y="3127206"/>
              <a:ext cx="3276600" cy="1419225"/>
            </a:xfrm>
            <a:prstGeom prst="rect">
              <a:avLst/>
            </a:prstGeom>
          </p:spPr>
        </p:pic>
        <p:sp>
          <p:nvSpPr>
            <p:cNvPr id="7" name="Snip Same Side Corner Rectangle 6"/>
            <p:cNvSpPr/>
            <p:nvPr/>
          </p:nvSpPr>
          <p:spPr>
            <a:xfrm>
              <a:off x="2516804" y="1027520"/>
              <a:ext cx="7504124" cy="2124752"/>
            </a:xfrm>
            <a:prstGeom prst="snip2SameRect">
              <a:avLst/>
            </a:prstGeom>
            <a:blipFill>
              <a:blip r:embed="rId7"/>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TextBox 8"/>
            <p:cNvSpPr txBox="1"/>
            <p:nvPr/>
          </p:nvSpPr>
          <p:spPr>
            <a:xfrm>
              <a:off x="3677944" y="1245067"/>
              <a:ext cx="6342982" cy="1477328"/>
            </a:xfrm>
            <a:prstGeom prst="rect">
              <a:avLst/>
            </a:prstGeom>
            <a:noFill/>
          </p:spPr>
          <p:txBody>
            <a:bodyPr wrap="square" rtlCol="0">
              <a:spAutoFit/>
            </a:bodyPr>
            <a:lstStyle/>
            <a:p>
              <a:r>
                <a:rPr lang="en-GB" sz="3600" dirty="0">
                  <a:solidFill>
                    <a:schemeClr val="bg1"/>
                  </a:solidFill>
                </a:rPr>
                <a:t>Vision of an aligned and collaboratively led community.</a:t>
              </a:r>
            </a:p>
            <a:p>
              <a:endParaRPr lang="en-GB" dirty="0"/>
            </a:p>
          </p:txBody>
        </p:sp>
      </p:grpSp>
      <p:sp>
        <p:nvSpPr>
          <p:cNvPr id="16" name="Content Placeholder 2"/>
          <p:cNvSpPr>
            <a:spLocks noGrp="1"/>
          </p:cNvSpPr>
          <p:nvPr>
            <p:ph idx="1"/>
          </p:nvPr>
        </p:nvSpPr>
        <p:spPr>
          <a:xfrm>
            <a:off x="501318" y="898358"/>
            <a:ext cx="4925804" cy="5735054"/>
          </a:xfrm>
        </p:spPr>
        <p:txBody>
          <a:bodyPr>
            <a:noAutofit/>
          </a:bodyPr>
          <a:lstStyle/>
          <a:p>
            <a:r>
              <a:rPr lang="en-GB" sz="2000" dirty="0"/>
              <a:t>An active community seeking to leverage Common Statistical Production Architecture (</a:t>
            </a:r>
            <a:r>
              <a:rPr lang="en-GB" sz="2000" dirty="0" smtClean="0"/>
              <a:t>CSPA)</a:t>
            </a:r>
            <a:endParaRPr lang="sl-SI" sz="2000" dirty="0" smtClean="0"/>
          </a:p>
          <a:p>
            <a:r>
              <a:rPr lang="sl-SI" sz="2000" dirty="0" smtClean="0"/>
              <a:t>A</a:t>
            </a:r>
            <a:r>
              <a:rPr lang="en-GB" sz="2000" dirty="0" err="1" smtClean="0"/>
              <a:t>llow</a:t>
            </a:r>
            <a:r>
              <a:rPr lang="en-GB" sz="2000" dirty="0" smtClean="0"/>
              <a:t> </a:t>
            </a:r>
            <a:r>
              <a:rPr lang="en-GB" sz="2000" dirty="0"/>
              <a:t>statistical organisations to contribute to achieving the vision of the High Level Group (HLG). </a:t>
            </a:r>
            <a:endParaRPr lang="sl-SI" sz="2000" dirty="0" smtClean="0"/>
          </a:p>
          <a:p>
            <a:r>
              <a:rPr lang="en-GB" sz="2000" dirty="0" smtClean="0"/>
              <a:t>Individual </a:t>
            </a:r>
            <a:r>
              <a:rPr lang="en-GB" sz="2000" dirty="0"/>
              <a:t>organisations voluntarily identify the nature of their contributions with the support of a global community. </a:t>
            </a:r>
            <a:endParaRPr lang="sl-SI" sz="2000" dirty="0" smtClean="0"/>
          </a:p>
          <a:p>
            <a:r>
              <a:rPr lang="en-GB" sz="2000" dirty="0" smtClean="0"/>
              <a:t>The </a:t>
            </a:r>
            <a:r>
              <a:rPr lang="en-GB" sz="2000" dirty="0"/>
              <a:t>role of HLG is to provide stewardship and to assist in steering the community to deliver on the shared goal in an efficient manner. </a:t>
            </a:r>
            <a:endParaRPr lang="sl-SI" sz="2000" dirty="0" smtClean="0"/>
          </a:p>
          <a:p>
            <a:r>
              <a:rPr lang="en-GB" sz="2000" dirty="0" smtClean="0"/>
              <a:t>They </a:t>
            </a:r>
            <a:r>
              <a:rPr lang="en-GB" sz="2000" dirty="0"/>
              <a:t>recognise the right of individual organizations to determine their own contributions based on their own priorities</a:t>
            </a:r>
            <a:r>
              <a:rPr lang="en-GB" sz="2000" dirty="0" smtClean="0"/>
              <a:t>.</a:t>
            </a:r>
            <a:endParaRPr lang="sl-SI" sz="2000" dirty="0" smtClean="0"/>
          </a:p>
          <a:p>
            <a:r>
              <a:rPr lang="en-GB" sz="2000" dirty="0" smtClean="0"/>
              <a:t> </a:t>
            </a:r>
            <a:r>
              <a:rPr lang="en-GB" sz="2000" dirty="0"/>
              <a:t>HLG are the holders of the vision and they are influential supporters of the work done to help realise this goal.</a:t>
            </a:r>
          </a:p>
        </p:txBody>
      </p:sp>
    </p:spTree>
    <p:extLst>
      <p:ext uri="{BB962C8B-B14F-4D97-AF65-F5344CB8AC3E}">
        <p14:creationId xmlns:p14="http://schemas.microsoft.com/office/powerpoint/2010/main" val="310426633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972" y="-70639"/>
            <a:ext cx="10515600" cy="851219"/>
          </a:xfrm>
        </p:spPr>
        <p:txBody>
          <a:bodyPr/>
          <a:lstStyle/>
          <a:p>
            <a:r>
              <a:rPr lang="en-GB" dirty="0"/>
              <a:t>Benefits of the Community Approach</a:t>
            </a:r>
          </a:p>
        </p:txBody>
      </p:sp>
      <p:sp>
        <p:nvSpPr>
          <p:cNvPr id="16" name="Content Placeholder 2"/>
          <p:cNvSpPr>
            <a:spLocks noGrp="1"/>
          </p:cNvSpPr>
          <p:nvPr>
            <p:ph idx="1"/>
          </p:nvPr>
        </p:nvSpPr>
        <p:spPr>
          <a:xfrm>
            <a:off x="838200" y="1122946"/>
            <a:ext cx="8097253" cy="5020172"/>
          </a:xfrm>
        </p:spPr>
        <p:txBody>
          <a:bodyPr>
            <a:normAutofit fontScale="77500" lnSpcReduction="20000"/>
          </a:bodyPr>
          <a:lstStyle/>
          <a:p>
            <a:r>
              <a:rPr lang="en-GB" dirty="0" smtClean="0"/>
              <a:t>Effective approach to delivering statistical services, by lowering the costs of overall production and minimising duplication by working towards a shared goal. </a:t>
            </a:r>
          </a:p>
          <a:p>
            <a:r>
              <a:rPr lang="en-GB" dirty="0" smtClean="0"/>
              <a:t>SO are able to optimise their level of contribution based on their current capability and resourcing constraints.</a:t>
            </a:r>
          </a:p>
          <a:p>
            <a:r>
              <a:rPr lang="en-GB" dirty="0" smtClean="0"/>
              <a:t>Working on project of mutual interest strengthens understanding, design, implementation and adoption – ensuring statistical services are more fit for purpose scalable and robust. </a:t>
            </a:r>
          </a:p>
          <a:p>
            <a:r>
              <a:rPr lang="en-GB" dirty="0" smtClean="0"/>
              <a:t>The community can broker the exchange of information within the community, linking members who share a common interested.</a:t>
            </a:r>
          </a:p>
          <a:p>
            <a:r>
              <a:rPr lang="en-GB" dirty="0" smtClean="0"/>
              <a:t>The community openly shares learnings and implementation issues, and seeks to overcome.</a:t>
            </a:r>
          </a:p>
          <a:p>
            <a:r>
              <a:rPr lang="en-GB" dirty="0" smtClean="0"/>
              <a:t>Extract best practices round the world</a:t>
            </a:r>
          </a:p>
          <a:p>
            <a:r>
              <a:rPr lang="en-GB" dirty="0" smtClean="0"/>
              <a:t>Create projects teams to solve your/common problems</a:t>
            </a:r>
          </a:p>
          <a:p>
            <a:r>
              <a:rPr lang="en-GB" dirty="0" smtClean="0"/>
              <a:t>Robust and tested components can be delivered</a:t>
            </a:r>
          </a:p>
          <a:p>
            <a:endParaRPr lang="en-GB" dirty="0"/>
          </a:p>
          <a:p>
            <a:endParaRPr lang="en-GB" dirty="0"/>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6200000">
            <a:off x="7951140" y="2416965"/>
            <a:ext cx="5020172" cy="2432133"/>
          </a:xfrm>
          <a:prstGeom prst="rect">
            <a:avLst/>
          </a:prstGeom>
        </p:spPr>
      </p:pic>
    </p:spTree>
    <p:extLst>
      <p:ext uri="{BB962C8B-B14F-4D97-AF65-F5344CB8AC3E}">
        <p14:creationId xmlns:p14="http://schemas.microsoft.com/office/powerpoint/2010/main" val="5991535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9972" y="-70639"/>
            <a:ext cx="10515600" cy="851219"/>
          </a:xfrm>
        </p:spPr>
        <p:txBody>
          <a:bodyPr/>
          <a:lstStyle/>
          <a:p>
            <a:r>
              <a:rPr lang="en-GB" dirty="0"/>
              <a:t>Supporting the community</a:t>
            </a:r>
          </a:p>
        </p:txBody>
      </p:sp>
      <p:sp>
        <p:nvSpPr>
          <p:cNvPr id="6" name="Content Placeholder 2"/>
          <p:cNvSpPr>
            <a:spLocks noGrp="1"/>
          </p:cNvSpPr>
          <p:nvPr>
            <p:ph idx="1"/>
          </p:nvPr>
        </p:nvSpPr>
        <p:spPr>
          <a:xfrm>
            <a:off x="3320716" y="946484"/>
            <a:ext cx="8034856" cy="5230479"/>
          </a:xfrm>
        </p:spPr>
        <p:txBody>
          <a:bodyPr>
            <a:normAutofit fontScale="85000" lnSpcReduction="20000"/>
          </a:bodyPr>
          <a:lstStyle/>
          <a:p>
            <a:r>
              <a:rPr lang="en-GB" dirty="0"/>
              <a:t>Overarching governance – Limited participation governance arrangements are </a:t>
            </a:r>
            <a:r>
              <a:rPr lang="en-GB" dirty="0" smtClean="0"/>
              <a:t>required</a:t>
            </a:r>
            <a:r>
              <a:rPr lang="sl-SI" dirty="0" smtClean="0"/>
              <a:t>: </a:t>
            </a:r>
            <a:r>
              <a:rPr lang="en-GB" dirty="0" smtClean="0"/>
              <a:t>process </a:t>
            </a:r>
            <a:r>
              <a:rPr lang="en-GB" dirty="0"/>
              <a:t>to new organisations entering the community, principles which cover expected behaviours for members and validation of the output of development project</a:t>
            </a:r>
            <a:r>
              <a:rPr lang="en-GB" dirty="0" smtClean="0"/>
              <a:t>.</a:t>
            </a:r>
            <a:endParaRPr lang="sl-SI" dirty="0" smtClean="0"/>
          </a:p>
          <a:p>
            <a:endParaRPr lang="en-GB" dirty="0"/>
          </a:p>
          <a:p>
            <a:r>
              <a:rPr lang="en-GB" dirty="0"/>
              <a:t>Community fora to allow project teams to share ideas, requirements and test packages. This should include virtual meeting spaces, wiki, blogs and environments to share investment plans and project collateral</a:t>
            </a:r>
            <a:r>
              <a:rPr lang="en-GB" dirty="0" smtClean="0"/>
              <a:t>.</a:t>
            </a:r>
            <a:endParaRPr lang="sl-SI" dirty="0" smtClean="0"/>
          </a:p>
          <a:p>
            <a:endParaRPr lang="sl-SI" dirty="0"/>
          </a:p>
          <a:p>
            <a:r>
              <a:rPr lang="en-GB" dirty="0" smtClean="0"/>
              <a:t>Administrative </a:t>
            </a:r>
            <a:r>
              <a:rPr lang="en-GB" dirty="0"/>
              <a:t>and technical support to facilitate the work of the community – including virtual meetings, community activities, assistance on implementing CSPA and compilation of the communities portfolio investment plans. Currently this administrative support is provided by UNECE.</a:t>
            </a:r>
          </a:p>
        </p:txBody>
      </p:sp>
      <p:pic>
        <p:nvPicPr>
          <p:cNvPr id="3" name="Picture 2"/>
          <p:cNvPicPr>
            <a:picLocks noChangeAspect="1"/>
          </p:cNvPicPr>
          <p:nvPr/>
        </p:nvPicPr>
        <p:blipFill>
          <a:blip r:embed="rId3"/>
          <a:stretch>
            <a:fillRect/>
          </a:stretch>
        </p:blipFill>
        <p:spPr>
          <a:xfrm>
            <a:off x="1681414" y="946484"/>
            <a:ext cx="1842600" cy="1748590"/>
          </a:xfrm>
          <a:prstGeom prst="rect">
            <a:avLst/>
          </a:prstGeom>
        </p:spPr>
      </p:pic>
      <p:pic>
        <p:nvPicPr>
          <p:cNvPr id="4" name="Picture 3"/>
          <p:cNvPicPr>
            <a:picLocks noChangeAspect="1"/>
          </p:cNvPicPr>
          <p:nvPr/>
        </p:nvPicPr>
        <p:blipFill>
          <a:blip r:embed="rId4"/>
          <a:stretch>
            <a:fillRect/>
          </a:stretch>
        </p:blipFill>
        <p:spPr>
          <a:xfrm>
            <a:off x="1828800" y="2816644"/>
            <a:ext cx="1764514" cy="1713615"/>
          </a:xfrm>
          <a:prstGeom prst="rect">
            <a:avLst/>
          </a:prstGeom>
        </p:spPr>
      </p:pic>
      <p:pic>
        <p:nvPicPr>
          <p:cNvPr id="8" name="Picture 7"/>
          <p:cNvPicPr>
            <a:picLocks noChangeAspect="1"/>
          </p:cNvPicPr>
          <p:nvPr/>
        </p:nvPicPr>
        <p:blipFill>
          <a:blip r:embed="rId5"/>
          <a:stretch>
            <a:fillRect/>
          </a:stretch>
        </p:blipFill>
        <p:spPr>
          <a:xfrm>
            <a:off x="1828800" y="4452939"/>
            <a:ext cx="1713028" cy="1754809"/>
          </a:xfrm>
          <a:prstGeom prst="rect">
            <a:avLst/>
          </a:prstGeom>
        </p:spPr>
      </p:pic>
    </p:spTree>
    <p:extLst>
      <p:ext uri="{BB962C8B-B14F-4D97-AF65-F5344CB8AC3E}">
        <p14:creationId xmlns:p14="http://schemas.microsoft.com/office/powerpoint/2010/main" val="787297899"/>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Brochure – Taking sharing to the next </a:t>
            </a:r>
            <a:r>
              <a:rPr lang="en-US" dirty="0"/>
              <a:t>l</a:t>
            </a:r>
            <a:r>
              <a:rPr lang="en-US" dirty="0" smtClean="0"/>
              <a:t>evel</a:t>
            </a:r>
            <a:endParaRPr lang="en-US" dirty="0"/>
          </a:p>
        </p:txBody>
      </p:sp>
      <p:pic>
        <p:nvPicPr>
          <p:cNvPr id="3" name="Picture 2"/>
          <p:cNvPicPr>
            <a:picLocks noChangeAspect="1"/>
          </p:cNvPicPr>
          <p:nvPr/>
        </p:nvPicPr>
        <p:blipFill>
          <a:blip r:embed="rId2"/>
          <a:stretch>
            <a:fillRect/>
          </a:stretch>
        </p:blipFill>
        <p:spPr>
          <a:xfrm>
            <a:off x="2095500" y="1460438"/>
            <a:ext cx="7567084" cy="5344647"/>
          </a:xfrm>
          <a:prstGeom prst="rect">
            <a:avLst/>
          </a:prstGeom>
        </p:spPr>
      </p:pic>
    </p:spTree>
    <p:extLst>
      <p:ext uri="{BB962C8B-B14F-4D97-AF65-F5344CB8AC3E}">
        <p14:creationId xmlns:p14="http://schemas.microsoft.com/office/powerpoint/2010/main" val="28699580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3466911" y="203887"/>
            <a:ext cx="8632879" cy="6450226"/>
          </a:xfrm>
          <a:prstGeom prst="rect">
            <a:avLst/>
          </a:prstGeom>
        </p:spPr>
      </p:pic>
      <p:sp>
        <p:nvSpPr>
          <p:cNvPr id="7" name="Rectangle 6"/>
          <p:cNvSpPr/>
          <p:nvPr/>
        </p:nvSpPr>
        <p:spPr>
          <a:xfrm>
            <a:off x="502509" y="1201171"/>
            <a:ext cx="3550508" cy="5016758"/>
          </a:xfrm>
          <a:prstGeom prst="rect">
            <a:avLst/>
          </a:prstGeom>
        </p:spPr>
        <p:txBody>
          <a:bodyPr wrap="square">
            <a:spAutoFit/>
          </a:bodyPr>
          <a:lstStyle/>
          <a:p>
            <a:r>
              <a:rPr lang="sl-SI" sz="3200" dirty="0"/>
              <a:t>Need to expose investment </a:t>
            </a:r>
            <a:r>
              <a:rPr lang="sl-SI" sz="3200" dirty="0" smtClean="0"/>
              <a:t>plan</a:t>
            </a:r>
            <a:r>
              <a:rPr lang="en-AU" sz="3200" dirty="0" smtClean="0"/>
              <a:t>s</a:t>
            </a:r>
            <a:r>
              <a:rPr lang="en-AU" sz="3200" dirty="0"/>
              <a:t/>
            </a:r>
            <a:br>
              <a:rPr lang="en-AU" sz="3200" dirty="0"/>
            </a:br>
            <a:r>
              <a:rPr lang="sl-SI" sz="3200" dirty="0"/>
              <a:t>where we are willing to collabora</a:t>
            </a:r>
            <a:r>
              <a:rPr lang="en-AU" sz="3200" dirty="0"/>
              <a:t>t</a:t>
            </a:r>
            <a:r>
              <a:rPr lang="sl-SI" sz="3200" dirty="0"/>
              <a:t>e</a:t>
            </a:r>
          </a:p>
          <a:p>
            <a:endParaRPr lang="en-AU" sz="3200" dirty="0"/>
          </a:p>
          <a:p>
            <a:r>
              <a:rPr lang="sl-SI" sz="3200" dirty="0"/>
              <a:t>Tailored level of contribution </a:t>
            </a:r>
            <a:r>
              <a:rPr lang="en-AU" sz="3200" dirty="0"/>
              <a:t>allows </a:t>
            </a:r>
            <a:r>
              <a:rPr lang="sl-SI" sz="3200" dirty="0"/>
              <a:t>every country </a:t>
            </a:r>
            <a:r>
              <a:rPr lang="en-US" sz="3200" dirty="0" smtClean="0"/>
              <a:t>to</a:t>
            </a:r>
            <a:r>
              <a:rPr lang="sl-SI" sz="3200" dirty="0" smtClean="0"/>
              <a:t> participate</a:t>
            </a:r>
            <a:endParaRPr lang="en-NZ" sz="3200" dirty="0"/>
          </a:p>
        </p:txBody>
      </p:sp>
    </p:spTree>
    <p:extLst>
      <p:ext uri="{BB962C8B-B14F-4D97-AF65-F5344CB8AC3E}">
        <p14:creationId xmlns:p14="http://schemas.microsoft.com/office/powerpoint/2010/main" val="308686794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Using capability based </a:t>
            </a:r>
            <a:r>
              <a:rPr lang="en-GB" dirty="0" err="1" smtClean="0"/>
              <a:t>inves</a:t>
            </a:r>
            <a:r>
              <a:rPr lang="sl-SI" dirty="0" smtClean="0"/>
              <a:t>t</a:t>
            </a:r>
            <a:r>
              <a:rPr lang="en-GB" dirty="0" err="1" smtClean="0"/>
              <a:t>ment</a:t>
            </a:r>
            <a:r>
              <a:rPr lang="en-GB" dirty="0" smtClean="0"/>
              <a:t> </a:t>
            </a:r>
            <a:r>
              <a:rPr lang="en-GB" dirty="0"/>
              <a:t>planning</a:t>
            </a:r>
          </a:p>
        </p:txBody>
      </p:sp>
      <p:sp>
        <p:nvSpPr>
          <p:cNvPr id="3" name="Content Placeholder 2"/>
          <p:cNvSpPr>
            <a:spLocks noGrp="1"/>
          </p:cNvSpPr>
          <p:nvPr>
            <p:ph idx="1"/>
          </p:nvPr>
        </p:nvSpPr>
        <p:spPr>
          <a:xfrm>
            <a:off x="838200" y="1456656"/>
            <a:ext cx="6364705" cy="4992270"/>
          </a:xfrm>
        </p:spPr>
        <p:txBody>
          <a:bodyPr>
            <a:normAutofit fontScale="92500" lnSpcReduction="20000"/>
          </a:bodyPr>
          <a:lstStyle/>
          <a:p>
            <a:r>
              <a:rPr lang="en-GB" dirty="0"/>
              <a:t>Business </a:t>
            </a:r>
            <a:r>
              <a:rPr lang="en-GB" dirty="0" smtClean="0"/>
              <a:t>capabilities</a:t>
            </a:r>
            <a:endParaRPr lang="en-GB" dirty="0"/>
          </a:p>
          <a:p>
            <a:pPr lvl="1"/>
            <a:r>
              <a:rPr lang="en-GB" dirty="0" smtClean="0"/>
              <a:t>Language </a:t>
            </a:r>
            <a:r>
              <a:rPr lang="en-GB" dirty="0"/>
              <a:t>to describe needs for programme driven </a:t>
            </a:r>
            <a:r>
              <a:rPr lang="en-GB" dirty="0" smtClean="0"/>
              <a:t>investments</a:t>
            </a:r>
            <a:r>
              <a:rPr lang="sl-SI" dirty="0" smtClean="0"/>
              <a:t>.</a:t>
            </a:r>
            <a:r>
              <a:rPr lang="en-GB" dirty="0" smtClean="0"/>
              <a:t> </a:t>
            </a:r>
            <a:r>
              <a:rPr lang="en-GB" dirty="0"/>
              <a:t> </a:t>
            </a:r>
            <a:endParaRPr lang="sl-SI" dirty="0" smtClean="0"/>
          </a:p>
          <a:p>
            <a:pPr lvl="1"/>
            <a:r>
              <a:rPr lang="en-GB" dirty="0" smtClean="0"/>
              <a:t>“An </a:t>
            </a:r>
            <a:r>
              <a:rPr lang="en-GB" dirty="0"/>
              <a:t>ability that an organisation, person or system possesses</a:t>
            </a:r>
            <a:r>
              <a:rPr lang="en-GB" dirty="0" smtClean="0"/>
              <a:t>".</a:t>
            </a:r>
            <a:endParaRPr lang="sl-SI" dirty="0" smtClean="0"/>
          </a:p>
          <a:p>
            <a:pPr lvl="1"/>
            <a:r>
              <a:rPr lang="en-GB" dirty="0" smtClean="0"/>
              <a:t>Organisation</a:t>
            </a:r>
            <a:r>
              <a:rPr lang="en-GB" dirty="0"/>
              <a:t>, people, processes, methodology, standards and technology to achieve. </a:t>
            </a:r>
            <a:endParaRPr lang="sl-SI" dirty="0" smtClean="0"/>
          </a:p>
          <a:p>
            <a:pPr lvl="1"/>
            <a:r>
              <a:rPr lang="en-GB" dirty="0" smtClean="0"/>
              <a:t>Characterised as unique </a:t>
            </a:r>
            <a:r>
              <a:rPr lang="en-GB" dirty="0"/>
              <a:t>and independent entities covering stable business functions in the light of business strategy, which have been abstracted from the organisational model. </a:t>
            </a:r>
            <a:endParaRPr lang="sl-SI" dirty="0" smtClean="0"/>
          </a:p>
          <a:p>
            <a:r>
              <a:rPr lang="en-GB" b="1" dirty="0" smtClean="0"/>
              <a:t>The </a:t>
            </a:r>
            <a:r>
              <a:rPr lang="en-GB" b="1" dirty="0"/>
              <a:t>CSPA investment planning makes use of a standard Capability Reference Model developed by the European </a:t>
            </a:r>
            <a:r>
              <a:rPr lang="en-GB" b="1" dirty="0" err="1" smtClean="0"/>
              <a:t>Statisitical</a:t>
            </a:r>
            <a:r>
              <a:rPr lang="en-GB" b="1" dirty="0" smtClean="0"/>
              <a:t> </a:t>
            </a:r>
            <a:r>
              <a:rPr lang="en-GB" b="1" dirty="0"/>
              <a:t>System as the basis for describing planned investments. </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919271" y="1690687"/>
            <a:ext cx="5071657" cy="2379119"/>
          </a:xfrm>
          <a:prstGeom prst="rect">
            <a:avLst/>
          </a:prstGeom>
        </p:spPr>
      </p:pic>
    </p:spTree>
    <p:extLst>
      <p:ext uri="{BB962C8B-B14F-4D97-AF65-F5344CB8AC3E}">
        <p14:creationId xmlns:p14="http://schemas.microsoft.com/office/powerpoint/2010/main" val="3518856883"/>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1827932" y="155652"/>
            <a:ext cx="3938771" cy="3420390"/>
          </a:xfrm>
          <a:prstGeom prst="rect">
            <a:avLst/>
          </a:prstGeom>
        </p:spPr>
      </p:pic>
      <p:sp>
        <p:nvSpPr>
          <p:cNvPr id="5" name="Rectangle 4"/>
          <p:cNvSpPr/>
          <p:nvPr/>
        </p:nvSpPr>
        <p:spPr>
          <a:xfrm>
            <a:off x="6074535" y="834016"/>
            <a:ext cx="5026601" cy="2031325"/>
          </a:xfrm>
          <a:prstGeom prst="rect">
            <a:avLst/>
          </a:prstGeom>
        </p:spPr>
        <p:txBody>
          <a:bodyPr wrap="square">
            <a:spAutoFit/>
          </a:bodyPr>
          <a:lstStyle/>
          <a:p>
            <a:r>
              <a:rPr lang="en-AU" dirty="0" smtClean="0">
                <a:latin typeface="Calibri" panose="020F0502020204030204" pitchFamily="34" charset="0"/>
              </a:rPr>
              <a:t>A tool</a:t>
            </a:r>
            <a:r>
              <a:rPr lang="en-AU" dirty="0">
                <a:latin typeface="Calibri" panose="020F0502020204030204" pitchFamily="34" charset="0"/>
              </a:rPr>
              <a:t> to </a:t>
            </a:r>
            <a:r>
              <a:rPr lang="en-AU" dirty="0">
                <a:solidFill>
                  <a:srgbClr val="333333"/>
                </a:solidFill>
                <a:latin typeface="Calibri" panose="020F0502020204030204" pitchFamily="34" charset="0"/>
              </a:rPr>
              <a:t>capture\update the current state of </a:t>
            </a:r>
            <a:r>
              <a:rPr lang="en-AU" dirty="0" smtClean="0">
                <a:solidFill>
                  <a:srgbClr val="333333"/>
                </a:solidFill>
                <a:latin typeface="Calibri" panose="020F0502020204030204" pitchFamily="34" charset="0"/>
              </a:rPr>
              <a:t>statistical organisations’ portfolios </a:t>
            </a:r>
            <a:r>
              <a:rPr lang="en-AU" dirty="0">
                <a:solidFill>
                  <a:srgbClr val="333333"/>
                </a:solidFill>
                <a:latin typeface="Calibri" panose="020F0502020204030204" pitchFamily="34" charset="0"/>
              </a:rPr>
              <a:t>and highlight the areas where investments are planned. </a:t>
            </a:r>
            <a:endParaRPr lang="en-AU" dirty="0" smtClean="0">
              <a:solidFill>
                <a:srgbClr val="333333"/>
              </a:solidFill>
              <a:latin typeface="Calibri" panose="020F0502020204030204" pitchFamily="34" charset="0"/>
            </a:endParaRPr>
          </a:p>
          <a:p>
            <a:endParaRPr lang="en-AU" dirty="0">
              <a:solidFill>
                <a:srgbClr val="333333"/>
              </a:solidFill>
              <a:latin typeface="Calibri" panose="020F0502020204030204" pitchFamily="34" charset="0"/>
            </a:endParaRPr>
          </a:p>
          <a:p>
            <a:r>
              <a:rPr lang="en-AU" dirty="0" smtClean="0">
                <a:solidFill>
                  <a:srgbClr val="333333"/>
                </a:solidFill>
                <a:latin typeface="Calibri" panose="020F0502020204030204" pitchFamily="34" charset="0"/>
              </a:rPr>
              <a:t>The </a:t>
            </a:r>
            <a:r>
              <a:rPr lang="en-AU" dirty="0">
                <a:solidFill>
                  <a:srgbClr val="333333"/>
                </a:solidFill>
                <a:latin typeface="Calibri" panose="020F0502020204030204" pitchFamily="34" charset="0"/>
              </a:rPr>
              <a:t>tool assists </a:t>
            </a:r>
            <a:r>
              <a:rPr lang="en-AU" dirty="0" smtClean="0">
                <a:solidFill>
                  <a:srgbClr val="333333"/>
                </a:solidFill>
                <a:latin typeface="Calibri" panose="020F0502020204030204" pitchFamily="34" charset="0"/>
              </a:rPr>
              <a:t>statistical organisations </a:t>
            </a:r>
            <a:r>
              <a:rPr lang="en-AU" dirty="0">
                <a:solidFill>
                  <a:srgbClr val="333333"/>
                </a:solidFill>
                <a:latin typeface="Calibri" panose="020F0502020204030204" pitchFamily="34" charset="0"/>
              </a:rPr>
              <a:t>to align their portfolio to the CSPA capability reference </a:t>
            </a:r>
            <a:r>
              <a:rPr lang="en-AU" dirty="0" smtClean="0">
                <a:solidFill>
                  <a:srgbClr val="333333"/>
                </a:solidFill>
                <a:latin typeface="Calibri" panose="020F0502020204030204" pitchFamily="34" charset="0"/>
              </a:rPr>
              <a:t>model.</a:t>
            </a:r>
            <a:endParaRPr lang="en-AU" b="0" i="0" dirty="0">
              <a:solidFill>
                <a:srgbClr val="333333"/>
              </a:solidFill>
              <a:effectLst/>
              <a:latin typeface="Calibri" panose="020F0502020204030204" pitchFamily="34" charset="0"/>
            </a:endParaRPr>
          </a:p>
        </p:txBody>
      </p:sp>
      <p:sp>
        <p:nvSpPr>
          <p:cNvPr id="6" name="Rectangle 5"/>
          <p:cNvSpPr/>
          <p:nvPr/>
        </p:nvSpPr>
        <p:spPr>
          <a:xfrm>
            <a:off x="5942848" y="196118"/>
            <a:ext cx="4415248" cy="523220"/>
          </a:xfrm>
          <a:prstGeom prst="rect">
            <a:avLst/>
          </a:prstGeom>
        </p:spPr>
        <p:txBody>
          <a:bodyPr wrap="none">
            <a:spAutoFit/>
          </a:bodyPr>
          <a:lstStyle/>
          <a:p>
            <a:r>
              <a:rPr lang="en-AU" sz="2800" dirty="0" smtClean="0">
                <a:solidFill>
                  <a:srgbClr val="333333"/>
                </a:solidFill>
                <a:latin typeface="Calibri" panose="020F0502020204030204" pitchFamily="34" charset="0"/>
              </a:rPr>
              <a:t>A </a:t>
            </a:r>
            <a:r>
              <a:rPr lang="en-AU" sz="2800" dirty="0">
                <a:solidFill>
                  <a:srgbClr val="333333"/>
                </a:solidFill>
                <a:latin typeface="Calibri" panose="020F0502020204030204" pitchFamily="34" charset="0"/>
              </a:rPr>
              <a:t>portfolio </a:t>
            </a:r>
            <a:r>
              <a:rPr lang="en-AU" sz="2800" dirty="0">
                <a:latin typeface="Calibri" panose="020F0502020204030204" pitchFamily="34" charset="0"/>
              </a:rPr>
              <a:t>management tool</a:t>
            </a:r>
            <a:endParaRPr lang="en-AU" sz="2800" dirty="0"/>
          </a:p>
        </p:txBody>
      </p:sp>
      <p:pic>
        <p:nvPicPr>
          <p:cNvPr id="7" name="Picture 6"/>
          <p:cNvPicPr>
            <a:picLocks noChangeAspect="1"/>
          </p:cNvPicPr>
          <p:nvPr/>
        </p:nvPicPr>
        <p:blipFill rotWithShape="1">
          <a:blip r:embed="rId4"/>
          <a:srcRect l="5049" t="19842" r="3115"/>
          <a:stretch/>
        </p:blipFill>
        <p:spPr>
          <a:xfrm>
            <a:off x="368100" y="3866878"/>
            <a:ext cx="5448103" cy="2991122"/>
          </a:xfrm>
          <a:prstGeom prst="rect">
            <a:avLst/>
          </a:prstGeom>
        </p:spPr>
      </p:pic>
      <p:sp>
        <p:nvSpPr>
          <p:cNvPr id="8" name="Rectangle 7"/>
          <p:cNvSpPr/>
          <p:nvPr/>
        </p:nvSpPr>
        <p:spPr>
          <a:xfrm>
            <a:off x="6015789" y="3906898"/>
            <a:ext cx="5804425" cy="2862322"/>
          </a:xfrm>
          <a:prstGeom prst="rect">
            <a:avLst/>
          </a:prstGeom>
        </p:spPr>
        <p:txBody>
          <a:bodyPr wrap="square">
            <a:spAutoFit/>
          </a:bodyPr>
          <a:lstStyle/>
          <a:p>
            <a:r>
              <a:rPr lang="en-AU" dirty="0">
                <a:solidFill>
                  <a:srgbClr val="333333"/>
                </a:solidFill>
                <a:latin typeface="Calibri" panose="020F0502020204030204" pitchFamily="34" charset="0"/>
              </a:rPr>
              <a:t>The process of synthesizing SO investment plans uses the CSPA portfolio management tool to create </a:t>
            </a:r>
            <a:r>
              <a:rPr lang="en-AU" dirty="0" smtClean="0">
                <a:solidFill>
                  <a:srgbClr val="333333"/>
                </a:solidFill>
                <a:latin typeface="Calibri" panose="020F0502020204030204" pitchFamily="34" charset="0"/>
              </a:rPr>
              <a:t>an </a:t>
            </a:r>
            <a:r>
              <a:rPr lang="en-AU" dirty="0">
                <a:solidFill>
                  <a:srgbClr val="333333"/>
                </a:solidFill>
                <a:latin typeface="Calibri" panose="020F0502020204030204" pitchFamily="34" charset="0"/>
              </a:rPr>
              <a:t>overall picture of the CSPA </a:t>
            </a:r>
            <a:r>
              <a:rPr lang="en-AU" dirty="0" smtClean="0">
                <a:solidFill>
                  <a:srgbClr val="333333"/>
                </a:solidFill>
                <a:latin typeface="Calibri" panose="020F0502020204030204" pitchFamily="34" charset="0"/>
              </a:rPr>
              <a:t>community’s </a:t>
            </a:r>
            <a:r>
              <a:rPr lang="en-AU" dirty="0">
                <a:solidFill>
                  <a:srgbClr val="333333"/>
                </a:solidFill>
                <a:latin typeface="Calibri" panose="020F0502020204030204" pitchFamily="34" charset="0"/>
              </a:rPr>
              <a:t>ICT portfolio. This unified view provides the CSPA community </a:t>
            </a:r>
            <a:r>
              <a:rPr lang="en-AU" dirty="0" smtClean="0">
                <a:solidFill>
                  <a:srgbClr val="333333"/>
                </a:solidFill>
                <a:latin typeface="Calibri" panose="020F0502020204030204" pitchFamily="34" charset="0"/>
              </a:rPr>
              <a:t>with:</a:t>
            </a:r>
          </a:p>
          <a:p>
            <a:endParaRPr lang="en-AU" dirty="0">
              <a:solidFill>
                <a:srgbClr val="333333"/>
              </a:solidFill>
              <a:latin typeface="Calibri" panose="020F0502020204030204" pitchFamily="34" charset="0"/>
            </a:endParaRPr>
          </a:p>
          <a:p>
            <a:pPr>
              <a:buFont typeface="Arial" panose="020B0604020202020204" pitchFamily="34" charset="0"/>
              <a:buChar char="•"/>
            </a:pPr>
            <a:r>
              <a:rPr lang="en-AU" dirty="0">
                <a:solidFill>
                  <a:srgbClr val="333333"/>
                </a:solidFill>
                <a:latin typeface="Calibri" panose="020F0502020204030204" pitchFamily="34" charset="0"/>
              </a:rPr>
              <a:t>A view of investment coverage and gaps</a:t>
            </a:r>
          </a:p>
          <a:p>
            <a:pPr>
              <a:buFont typeface="Arial" panose="020B0604020202020204" pitchFamily="34" charset="0"/>
              <a:buChar char="•"/>
            </a:pPr>
            <a:r>
              <a:rPr lang="en-AU" dirty="0">
                <a:solidFill>
                  <a:srgbClr val="333333"/>
                </a:solidFill>
                <a:latin typeface="Calibri" panose="020F0502020204030204" pitchFamily="34" charset="0"/>
              </a:rPr>
              <a:t>Areas of likely duplication or overlap</a:t>
            </a:r>
          </a:p>
          <a:p>
            <a:pPr>
              <a:buFont typeface="Arial" panose="020B0604020202020204" pitchFamily="34" charset="0"/>
              <a:buChar char="•"/>
            </a:pPr>
            <a:r>
              <a:rPr lang="en-AU" dirty="0">
                <a:solidFill>
                  <a:srgbClr val="333333"/>
                </a:solidFill>
                <a:latin typeface="Calibri" panose="020F0502020204030204" pitchFamily="34" charset="0"/>
              </a:rPr>
              <a:t>Areas of vendor engagements</a:t>
            </a:r>
          </a:p>
          <a:p>
            <a:pPr>
              <a:buFont typeface="Arial" panose="020B0604020202020204" pitchFamily="34" charset="0"/>
              <a:buChar char="•"/>
            </a:pPr>
            <a:r>
              <a:rPr lang="en-AU" dirty="0">
                <a:solidFill>
                  <a:srgbClr val="333333"/>
                </a:solidFill>
                <a:latin typeface="Calibri" panose="020F0502020204030204" pitchFamily="34" charset="0"/>
              </a:rPr>
              <a:t>A consolidation of the types of investments to be undertaken (Innovation, Transformation, Harvesting)</a:t>
            </a:r>
            <a:endParaRPr lang="en-AU" b="0" i="0" dirty="0">
              <a:solidFill>
                <a:srgbClr val="333333"/>
              </a:solidFill>
              <a:effectLst/>
              <a:latin typeface="Calibri" panose="020F0502020204030204" pitchFamily="34" charset="0"/>
            </a:endParaRPr>
          </a:p>
        </p:txBody>
      </p:sp>
    </p:spTree>
    <p:extLst>
      <p:ext uri="{BB962C8B-B14F-4D97-AF65-F5344CB8AC3E}">
        <p14:creationId xmlns:p14="http://schemas.microsoft.com/office/powerpoint/2010/main" val="173169036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38200" y="870012"/>
            <a:ext cx="10375232" cy="5787462"/>
          </a:xfrm>
        </p:spPr>
        <p:txBody>
          <a:bodyPr>
            <a:normAutofit fontScale="77500" lnSpcReduction="20000"/>
          </a:bodyPr>
          <a:lstStyle/>
          <a:p>
            <a:r>
              <a:rPr lang="en-GB" sz="3800" dirty="0"/>
              <a:t>The CSPA Investment Planning Sprint was held at the Australian Bureau of Statistics in Canberra 16-20 March 2015. </a:t>
            </a:r>
            <a:endParaRPr lang="sl-SI" sz="3800" dirty="0" smtClean="0"/>
          </a:p>
          <a:p>
            <a:r>
              <a:rPr lang="en-GB" sz="3800" dirty="0" smtClean="0"/>
              <a:t>Nine </a:t>
            </a:r>
            <a:r>
              <a:rPr lang="en-GB" sz="3800" dirty="0"/>
              <a:t>statistical organizations were represented, six on-site and three virtual</a:t>
            </a:r>
            <a:r>
              <a:rPr lang="en-GB" sz="3800" dirty="0" smtClean="0"/>
              <a:t>.</a:t>
            </a:r>
            <a:endParaRPr lang="sl-SI" sz="3800" dirty="0" smtClean="0"/>
          </a:p>
          <a:p>
            <a:r>
              <a:rPr lang="en-GB" sz="3800" dirty="0"/>
              <a:t>The sprint was organized under the sponsorship of the High Level Group for the Modernization of Statistical Production and Services (HLG</a:t>
            </a:r>
            <a:r>
              <a:rPr lang="en-GB" sz="3800" dirty="0" smtClean="0"/>
              <a:t>).</a:t>
            </a:r>
            <a:endParaRPr lang="sl-SI" sz="3800" dirty="0" smtClean="0"/>
          </a:p>
          <a:p>
            <a:r>
              <a:rPr lang="en-GB" sz="3800" dirty="0"/>
              <a:t>HLG have sponsored projects to develop core frameworks supporting modernization which provide the foundation for statistical organizations to standardise and share knowledge </a:t>
            </a:r>
            <a:r>
              <a:rPr lang="sl-SI" sz="3800" dirty="0" smtClean="0"/>
              <a:t>(GAMSO, GSBPM, GSIM)</a:t>
            </a:r>
          </a:p>
          <a:p>
            <a:r>
              <a:rPr lang="sl-SI" sz="3800" dirty="0" smtClean="0"/>
              <a:t>HLG</a:t>
            </a:r>
            <a:r>
              <a:rPr lang="en-GB" sz="3800" dirty="0" smtClean="0"/>
              <a:t> </a:t>
            </a:r>
            <a:r>
              <a:rPr lang="en-GB" sz="3800" dirty="0"/>
              <a:t>also sponsored projects over the past two years develop and test a Common Statistical Production Architecture (CSPA) to provide the foundation for the ability to create and implement shared statistical services.  </a:t>
            </a:r>
            <a:endParaRPr lang="sl-SI" sz="3800" dirty="0" smtClean="0"/>
          </a:p>
          <a:p>
            <a:endParaRPr lang="en-GB" dirty="0"/>
          </a:p>
        </p:txBody>
      </p:sp>
    </p:spTree>
    <p:extLst>
      <p:ext uri="{BB962C8B-B14F-4D97-AF65-F5344CB8AC3E}">
        <p14:creationId xmlns:p14="http://schemas.microsoft.com/office/powerpoint/2010/main" val="2325820609"/>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How the type of investment changes sharing </a:t>
            </a:r>
            <a:endParaRPr lang="en-NZ" dirty="0"/>
          </a:p>
        </p:txBody>
      </p:sp>
      <p:sp>
        <p:nvSpPr>
          <p:cNvPr id="3" name="Content Placeholder 2"/>
          <p:cNvSpPr>
            <a:spLocks noGrp="1"/>
          </p:cNvSpPr>
          <p:nvPr>
            <p:ph idx="1"/>
          </p:nvPr>
        </p:nvSpPr>
        <p:spPr>
          <a:xfrm>
            <a:off x="838200" y="1833646"/>
            <a:ext cx="6324600" cy="4351338"/>
          </a:xfrm>
        </p:spPr>
        <p:txBody>
          <a:bodyPr>
            <a:normAutofit/>
          </a:bodyPr>
          <a:lstStyle/>
          <a:p>
            <a:r>
              <a:rPr lang="en-GB" dirty="0"/>
              <a:t>The CSPA Community will focus on the investment plans of participating statistical organizations to improve sharing and alignment.    </a:t>
            </a:r>
          </a:p>
          <a:p>
            <a:r>
              <a:rPr lang="en-GB" dirty="0"/>
              <a:t>These plans will, amongst other things, classify capability investments based on how well defined the capability is.   </a:t>
            </a:r>
          </a:p>
          <a:p>
            <a:r>
              <a:rPr lang="en-GB" dirty="0"/>
              <a:t> Different investment types will also influence the nature of sharing in the following ways. </a:t>
            </a:r>
            <a:endParaRPr lang="en-NZ" dirty="0"/>
          </a:p>
        </p:txBody>
      </p:sp>
      <p:pic>
        <p:nvPicPr>
          <p:cNvPr id="5" name="Picture 4"/>
          <p:cNvPicPr>
            <a:picLocks noChangeAspect="1"/>
          </p:cNvPicPr>
          <p:nvPr/>
        </p:nvPicPr>
        <p:blipFill>
          <a:blip r:embed="rId3"/>
          <a:stretch>
            <a:fillRect/>
          </a:stretch>
        </p:blipFill>
        <p:spPr>
          <a:xfrm>
            <a:off x="7796212" y="1974934"/>
            <a:ext cx="3305175" cy="4210050"/>
          </a:xfrm>
          <a:prstGeom prst="rect">
            <a:avLst/>
          </a:prstGeom>
        </p:spPr>
      </p:pic>
    </p:spTree>
    <p:extLst>
      <p:ext uri="{BB962C8B-B14F-4D97-AF65-F5344CB8AC3E}">
        <p14:creationId xmlns:p14="http://schemas.microsoft.com/office/powerpoint/2010/main" val="171195647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GB" sz="5400" dirty="0" smtClean="0"/>
              <a:t>Vendors opportunities</a:t>
            </a:r>
            <a:endParaRPr lang="en-GB" sz="5400" dirty="0"/>
          </a:p>
        </p:txBody>
      </p:sp>
      <p:sp>
        <p:nvSpPr>
          <p:cNvPr id="3" name="Content Placeholder 2"/>
          <p:cNvSpPr>
            <a:spLocks noGrp="1"/>
          </p:cNvSpPr>
          <p:nvPr>
            <p:ph idx="1"/>
          </p:nvPr>
        </p:nvSpPr>
        <p:spPr>
          <a:xfrm>
            <a:off x="838200" y="1825625"/>
            <a:ext cx="5386137" cy="4351338"/>
          </a:xfrm>
        </p:spPr>
        <p:txBody>
          <a:bodyPr>
            <a:normAutofit fontScale="92500" lnSpcReduction="20000"/>
          </a:bodyPr>
          <a:lstStyle/>
          <a:p>
            <a:r>
              <a:rPr lang="en-GB" dirty="0" smtClean="0"/>
              <a:t>NSO community: International statistical organisations, Researchers, 10 billion USD, 200 + organisations</a:t>
            </a:r>
          </a:p>
          <a:p>
            <a:r>
              <a:rPr lang="en-GB" dirty="0" smtClean="0"/>
              <a:t>Statistical organizations will increasingly adopt only CSPA complaint services</a:t>
            </a:r>
          </a:p>
          <a:p>
            <a:r>
              <a:rPr lang="en-GB" dirty="0" smtClean="0"/>
              <a:t>Offer CSPA compliant services –API</a:t>
            </a:r>
          </a:p>
          <a:p>
            <a:r>
              <a:rPr lang="en-GB" dirty="0" smtClean="0"/>
              <a:t>Work with NSO for new services</a:t>
            </a:r>
          </a:p>
          <a:p>
            <a:r>
              <a:rPr lang="en-GB" dirty="0" smtClean="0"/>
              <a:t>Ongoing modernization and enhancement</a:t>
            </a:r>
          </a:p>
          <a:p>
            <a:r>
              <a:rPr lang="en-GB" dirty="0" smtClean="0"/>
              <a:t>Increased market</a:t>
            </a:r>
          </a:p>
          <a:p>
            <a:endParaRPr lang="en-NZ" dirty="0"/>
          </a:p>
        </p:txBody>
      </p:sp>
      <p:pic>
        <p:nvPicPr>
          <p:cNvPr id="4" name="Content Placeholder 3"/>
          <p:cNvPicPr>
            <a:picLocks noGrp="1" noChangeAspect="1"/>
          </p:cNvPicPr>
          <p:nvPr/>
        </p:nvPicPr>
        <p:blipFill>
          <a:blip r:embed="rId3">
            <a:extLst>
              <a:ext uri="{28A0092B-C50C-407E-A947-70E740481C1C}">
                <a14:useLocalDpi xmlns:a14="http://schemas.microsoft.com/office/drawing/2010/main" val="0"/>
              </a:ext>
            </a:extLst>
          </a:blip>
          <a:stretch>
            <a:fillRect/>
          </a:stretch>
        </p:blipFill>
        <p:spPr>
          <a:xfrm>
            <a:off x="6864757" y="1507475"/>
            <a:ext cx="5007667" cy="4987637"/>
          </a:xfrm>
          <a:prstGeom prst="rect">
            <a:avLst/>
          </a:prstGeom>
        </p:spPr>
      </p:pic>
    </p:spTree>
    <p:extLst>
      <p:ext uri="{BB962C8B-B14F-4D97-AF65-F5344CB8AC3E}">
        <p14:creationId xmlns:p14="http://schemas.microsoft.com/office/powerpoint/2010/main" val="55806738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Committing to action</a:t>
            </a:r>
            <a:endParaRPr lang="en-NZ" dirty="0"/>
          </a:p>
        </p:txBody>
      </p:sp>
      <p:sp>
        <p:nvSpPr>
          <p:cNvPr id="3" name="Content Placeholder 2"/>
          <p:cNvSpPr>
            <a:spLocks noGrp="1"/>
          </p:cNvSpPr>
          <p:nvPr>
            <p:ph idx="1"/>
          </p:nvPr>
        </p:nvSpPr>
        <p:spPr>
          <a:xfrm>
            <a:off x="838200" y="1833646"/>
            <a:ext cx="6324600" cy="4351338"/>
          </a:xfrm>
        </p:spPr>
        <p:txBody>
          <a:bodyPr>
            <a:normAutofit fontScale="92500" lnSpcReduction="10000"/>
          </a:bodyPr>
          <a:lstStyle/>
          <a:p>
            <a:r>
              <a:rPr lang="en-AU" dirty="0" smtClean="0"/>
              <a:t>Manifest </a:t>
            </a:r>
          </a:p>
          <a:p>
            <a:pPr lvl="1"/>
            <a:r>
              <a:rPr lang="sl-SI" dirty="0" smtClean="0"/>
              <a:t>Formalisation of our commitment </a:t>
            </a:r>
            <a:endParaRPr lang="en-AU" dirty="0" smtClean="0"/>
          </a:p>
          <a:p>
            <a:pPr lvl="1"/>
            <a:r>
              <a:rPr lang="sl-SI" dirty="0"/>
              <a:t>Defines expected </a:t>
            </a:r>
            <a:r>
              <a:rPr lang="sl-SI" dirty="0" smtClean="0"/>
              <a:t>behaviour</a:t>
            </a:r>
            <a:endParaRPr lang="en-AU" dirty="0" smtClean="0"/>
          </a:p>
          <a:p>
            <a:pPr lvl="1"/>
            <a:r>
              <a:rPr lang="en-AU" dirty="0" smtClean="0"/>
              <a:t>Helps you </a:t>
            </a:r>
            <a:r>
              <a:rPr lang="sl-SI" dirty="0" smtClean="0"/>
              <a:t>driv</a:t>
            </a:r>
            <a:r>
              <a:rPr lang="en-AU" dirty="0" smtClean="0"/>
              <a:t>e change </a:t>
            </a:r>
            <a:r>
              <a:rPr lang="sl-SI" dirty="0" smtClean="0"/>
              <a:t>through the organisation</a:t>
            </a:r>
          </a:p>
          <a:p>
            <a:r>
              <a:rPr lang="sl-SI" dirty="0" smtClean="0"/>
              <a:t>Maximises global participation in the community</a:t>
            </a:r>
          </a:p>
          <a:p>
            <a:r>
              <a:rPr lang="sl-SI" dirty="0" smtClean="0"/>
              <a:t>Provides access to the strong</a:t>
            </a:r>
            <a:r>
              <a:rPr lang="en-AU" dirty="0" err="1" smtClean="0"/>
              <a:t>est</a:t>
            </a:r>
            <a:r>
              <a:rPr lang="sl-SI" dirty="0" smtClean="0"/>
              <a:t> </a:t>
            </a:r>
            <a:r>
              <a:rPr lang="en-AU" dirty="0"/>
              <a:t/>
            </a:r>
            <a:br>
              <a:rPr lang="en-AU" dirty="0"/>
            </a:br>
            <a:r>
              <a:rPr lang="sl-SI" dirty="0" smtClean="0"/>
              <a:t>capabilities from the community</a:t>
            </a:r>
          </a:p>
          <a:p>
            <a:endParaRPr lang="en-AU" dirty="0" smtClean="0"/>
          </a:p>
          <a:p>
            <a:r>
              <a:rPr lang="en-AU" dirty="0" smtClean="0"/>
              <a:t>It makes sense for every organisation.</a:t>
            </a:r>
            <a:endParaRPr lang="sl-SI" dirty="0" smtClean="0"/>
          </a:p>
          <a:p>
            <a:endParaRPr lang="en-NZ" dirty="0"/>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08643" y="1983999"/>
            <a:ext cx="5411149" cy="4050632"/>
          </a:xfrm>
          <a:prstGeom prst="rect">
            <a:avLst/>
          </a:prstGeom>
        </p:spPr>
      </p:pic>
    </p:spTree>
    <p:extLst>
      <p:ext uri="{BB962C8B-B14F-4D97-AF65-F5344CB8AC3E}">
        <p14:creationId xmlns:p14="http://schemas.microsoft.com/office/powerpoint/2010/main" val="3217087214"/>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97708" y="185351"/>
            <a:ext cx="8254314" cy="6450227"/>
          </a:xfrm>
          <a:prstGeom prst="rect">
            <a:avLst/>
          </a:prstGeom>
          <a:blipFill>
            <a:blip r:embed="rId3"/>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sz="1400"/>
          </a:p>
        </p:txBody>
      </p:sp>
      <p:sp>
        <p:nvSpPr>
          <p:cNvPr id="3" name="Content Placeholder 2"/>
          <p:cNvSpPr>
            <a:spLocks noGrp="1"/>
          </p:cNvSpPr>
          <p:nvPr>
            <p:ph idx="1"/>
          </p:nvPr>
        </p:nvSpPr>
        <p:spPr>
          <a:xfrm>
            <a:off x="245393" y="226659"/>
            <a:ext cx="8206629" cy="6310065"/>
          </a:xfrm>
        </p:spPr>
        <p:txBody>
          <a:bodyPr>
            <a:noAutofit/>
          </a:bodyPr>
          <a:lstStyle/>
          <a:p>
            <a:pPr marL="0" indent="0">
              <a:buNone/>
            </a:pPr>
            <a:r>
              <a:rPr lang="en-AU" sz="1500" dirty="0" smtClean="0">
                <a:latin typeface="MV Boli" panose="02000500030200090000" pitchFamily="2" charset="0"/>
                <a:cs typeface="MV Boli" panose="02000500030200090000" pitchFamily="2" charset="0"/>
              </a:rPr>
              <a:t>As </a:t>
            </a:r>
            <a:r>
              <a:rPr lang="en-AU" sz="1500" dirty="0">
                <a:latin typeface="MV Boli" panose="02000500030200090000" pitchFamily="2" charset="0"/>
                <a:cs typeface="MV Boli" panose="02000500030200090000" pitchFamily="2" charset="0"/>
              </a:rPr>
              <a:t>active participants within the Statistical Modernisation Community, committed to the success of that community, the organizations listed below</a:t>
            </a:r>
            <a:r>
              <a:rPr lang="en-AU" sz="1500" dirty="0" smtClean="0">
                <a:latin typeface="MV Boli" panose="02000500030200090000" pitchFamily="2" charset="0"/>
                <a:cs typeface="MV Boli" panose="02000500030200090000" pitchFamily="2" charset="0"/>
              </a:rPr>
              <a:t>:</a:t>
            </a:r>
            <a:endParaRPr lang="en-AU" sz="1500" dirty="0">
              <a:latin typeface="MV Boli" panose="02000500030200090000" pitchFamily="2" charset="0"/>
              <a:cs typeface="MV Boli" panose="02000500030200090000" pitchFamily="2" charset="0"/>
            </a:endParaRPr>
          </a:p>
          <a:p>
            <a:pPr marL="0" indent="0">
              <a:buNone/>
            </a:pPr>
            <a:r>
              <a:rPr lang="en-AU" sz="1500" dirty="0">
                <a:latin typeface="MV Boli" panose="02000500030200090000" pitchFamily="2" charset="0"/>
                <a:cs typeface="MV Boli" panose="02000500030200090000" pitchFamily="2" charset="0"/>
              </a:rPr>
              <a:t>1. Commit to:</a:t>
            </a:r>
          </a:p>
          <a:p>
            <a:pPr marL="457200" lvl="1" indent="0">
              <a:buNone/>
            </a:pPr>
            <a:r>
              <a:rPr lang="en-AU" sz="1500" dirty="0">
                <a:latin typeface="MV Boli" panose="02000500030200090000" pitchFamily="2" charset="0"/>
                <a:cs typeface="MV Boli" panose="02000500030200090000" pitchFamily="2" charset="0"/>
              </a:rPr>
              <a:t>a. Adopting community behaviours by:</a:t>
            </a:r>
          </a:p>
          <a:p>
            <a:pPr marL="914400" lvl="2" indent="0">
              <a:buNone/>
            </a:pPr>
            <a:r>
              <a:rPr lang="en-AU" sz="1500" dirty="0" err="1">
                <a:latin typeface="MV Boli" panose="02000500030200090000" pitchFamily="2" charset="0"/>
                <a:cs typeface="MV Boli" panose="02000500030200090000" pitchFamily="2" charset="0"/>
              </a:rPr>
              <a:t>i</a:t>
            </a:r>
            <a:r>
              <a:rPr lang="en-AU" sz="1500" dirty="0">
                <a:latin typeface="MV Boli" panose="02000500030200090000" pitchFamily="2" charset="0"/>
                <a:cs typeface="MV Boli" panose="02000500030200090000" pitchFamily="2" charset="0"/>
              </a:rPr>
              <a:t>. Being willing to make compromises to take advantage of, and improve, existing services (where it is sensible to do so)</a:t>
            </a:r>
          </a:p>
          <a:p>
            <a:pPr marL="914400" lvl="2" indent="0">
              <a:buNone/>
            </a:pPr>
            <a:r>
              <a:rPr lang="en-AU" sz="1500" dirty="0">
                <a:latin typeface="MV Boli" panose="02000500030200090000" pitchFamily="2" charset="0"/>
                <a:cs typeface="MV Boli" panose="02000500030200090000" pitchFamily="2" charset="0"/>
              </a:rPr>
              <a:t>ii. Actively contributing to </a:t>
            </a:r>
            <a:r>
              <a:rPr lang="en-AU" sz="1500" dirty="0" smtClean="0">
                <a:latin typeface="MV Boli" panose="02000500030200090000" pitchFamily="2" charset="0"/>
                <a:cs typeface="MV Boli" panose="02000500030200090000" pitchFamily="2" charset="0"/>
              </a:rPr>
              <a:t>collaboration</a:t>
            </a:r>
            <a:endParaRPr lang="en-AU" sz="1500" dirty="0">
              <a:latin typeface="MV Boli" panose="02000500030200090000" pitchFamily="2" charset="0"/>
              <a:cs typeface="MV Boli" panose="02000500030200090000" pitchFamily="2" charset="0"/>
            </a:endParaRPr>
          </a:p>
          <a:p>
            <a:pPr marL="914400" lvl="2" indent="0">
              <a:buNone/>
            </a:pPr>
            <a:r>
              <a:rPr lang="en-AU" sz="1500" dirty="0">
                <a:latin typeface="MV Boli" panose="02000500030200090000" pitchFamily="2" charset="0"/>
                <a:cs typeface="MV Boli" panose="02000500030200090000" pitchFamily="2" charset="0"/>
              </a:rPr>
              <a:t>iii. Behaving as a trusted partner</a:t>
            </a:r>
          </a:p>
          <a:p>
            <a:pPr marL="914400" lvl="2" indent="0">
              <a:buNone/>
            </a:pPr>
            <a:r>
              <a:rPr lang="en-AU" sz="1500" dirty="0">
                <a:latin typeface="MV Boli" panose="02000500030200090000" pitchFamily="2" charset="0"/>
                <a:cs typeface="MV Boli" panose="02000500030200090000" pitchFamily="2" charset="0"/>
              </a:rPr>
              <a:t>iv. Sharing intellectual property and code with the community where possible.</a:t>
            </a:r>
          </a:p>
          <a:p>
            <a:pPr marL="457200" lvl="1" indent="0">
              <a:buNone/>
            </a:pPr>
            <a:r>
              <a:rPr lang="en-AU" sz="1500" dirty="0">
                <a:latin typeface="MV Boli" panose="02000500030200090000" pitchFamily="2" charset="0"/>
                <a:cs typeface="MV Boli" panose="02000500030200090000" pitchFamily="2" charset="0"/>
              </a:rPr>
              <a:t>b. Adopting an industry standard architecture in accordance with the CSPA, including the Generic Statistical Information Model (GSIM) and</a:t>
            </a:r>
          </a:p>
          <a:p>
            <a:pPr marL="457200" lvl="1" indent="0">
              <a:buNone/>
            </a:pPr>
            <a:r>
              <a:rPr lang="en-AU" sz="1500" dirty="0">
                <a:latin typeface="MV Boli" panose="02000500030200090000" pitchFamily="2" charset="0"/>
                <a:cs typeface="MV Boli" panose="02000500030200090000" pitchFamily="2" charset="0"/>
              </a:rPr>
              <a:t>the Generic Statistical Business Process Model (GSBPM).</a:t>
            </a:r>
          </a:p>
          <a:p>
            <a:pPr marL="457200" lvl="1" indent="0">
              <a:buNone/>
            </a:pPr>
            <a:r>
              <a:rPr lang="en-AU" sz="1500" dirty="0">
                <a:latin typeface="MV Boli" panose="02000500030200090000" pitchFamily="2" charset="0"/>
                <a:cs typeface="MV Boli" panose="02000500030200090000" pitchFamily="2" charset="0"/>
              </a:rPr>
              <a:t>c. Sharing information about investment plans and application portfolios, looking for opportunities to collaborate.</a:t>
            </a:r>
          </a:p>
          <a:p>
            <a:pPr marL="457200" lvl="1" indent="0">
              <a:buNone/>
            </a:pPr>
            <a:r>
              <a:rPr lang="en-AU" sz="1500" dirty="0">
                <a:latin typeface="MV Boli" panose="02000500030200090000" pitchFamily="2" charset="0"/>
                <a:cs typeface="MV Boli" panose="02000500030200090000" pitchFamily="2" charset="0"/>
              </a:rPr>
              <a:t>d. Identifying existing strong capabilities within each member organization, and seeking to make them available as CSPA compliant</a:t>
            </a:r>
          </a:p>
          <a:p>
            <a:pPr marL="457200" lvl="1" indent="0">
              <a:buNone/>
            </a:pPr>
            <a:r>
              <a:rPr lang="en-AU" sz="1500" dirty="0">
                <a:latin typeface="MV Boli" panose="02000500030200090000" pitchFamily="2" charset="0"/>
                <a:cs typeface="MV Boli" panose="02000500030200090000" pitchFamily="2" charset="0"/>
              </a:rPr>
              <a:t>services with appropriate documentation.</a:t>
            </a:r>
          </a:p>
          <a:p>
            <a:pPr marL="457200" lvl="1" indent="0">
              <a:buNone/>
            </a:pPr>
            <a:r>
              <a:rPr lang="en-AU" sz="1500" dirty="0">
                <a:latin typeface="MV Boli" panose="02000500030200090000" pitchFamily="2" charset="0"/>
                <a:cs typeface="MV Boli" panose="02000500030200090000" pitchFamily="2" charset="0"/>
              </a:rPr>
              <a:t>e. Producing (or commissioning from third parties) new and enhanced CSPA compliant statistical services in a manner that enables sharing</a:t>
            </a:r>
          </a:p>
          <a:p>
            <a:pPr marL="457200" lvl="1" indent="0">
              <a:buNone/>
            </a:pPr>
            <a:r>
              <a:rPr lang="en-AU" sz="1500" dirty="0">
                <a:latin typeface="MV Boli" panose="02000500030200090000" pitchFamily="2" charset="0"/>
                <a:cs typeface="MV Boli" panose="02000500030200090000" pitchFamily="2" charset="0"/>
              </a:rPr>
              <a:t>within the community</a:t>
            </a:r>
          </a:p>
          <a:p>
            <a:pPr marL="457200" lvl="1" indent="0">
              <a:buNone/>
            </a:pPr>
            <a:r>
              <a:rPr lang="en-AU" sz="1500" dirty="0">
                <a:latin typeface="MV Boli" panose="02000500030200090000" pitchFamily="2" charset="0"/>
                <a:cs typeface="MV Boli" panose="02000500030200090000" pitchFamily="2" charset="0"/>
              </a:rPr>
              <a:t>f. Prioritizing mechanisms that support and encourage community participation when sourcing statistical </a:t>
            </a:r>
            <a:r>
              <a:rPr lang="en-AU" sz="1500" dirty="0" smtClean="0">
                <a:latin typeface="MV Boli" panose="02000500030200090000" pitchFamily="2" charset="0"/>
                <a:cs typeface="MV Boli" panose="02000500030200090000" pitchFamily="2" charset="0"/>
              </a:rPr>
              <a:t>capabilities</a:t>
            </a:r>
          </a:p>
          <a:p>
            <a:pPr marL="0" indent="0">
              <a:buNone/>
            </a:pPr>
            <a:r>
              <a:rPr lang="en-AU" sz="1500" dirty="0" smtClean="0">
                <a:latin typeface="MV Boli" panose="02000500030200090000" pitchFamily="2" charset="0"/>
                <a:cs typeface="MV Boli" panose="02000500030200090000" pitchFamily="2" charset="0"/>
              </a:rPr>
              <a:t>2</a:t>
            </a:r>
            <a:r>
              <a:rPr lang="en-AU" sz="1500" dirty="0">
                <a:latin typeface="MV Boli" panose="02000500030200090000" pitchFamily="2" charset="0"/>
                <a:cs typeface="MV Boli" panose="02000500030200090000" pitchFamily="2" charset="0"/>
              </a:rPr>
              <a:t>. Affirm that the community will respect the individual sovereignty and requirements of member organizations and groups</a:t>
            </a:r>
          </a:p>
        </p:txBody>
      </p:sp>
      <p:sp>
        <p:nvSpPr>
          <p:cNvPr id="2" name="TextBox 1"/>
          <p:cNvSpPr txBox="1"/>
          <p:nvPr/>
        </p:nvSpPr>
        <p:spPr>
          <a:xfrm>
            <a:off x="8792628" y="2014152"/>
            <a:ext cx="2921577" cy="1569660"/>
          </a:xfrm>
          <a:prstGeom prst="rect">
            <a:avLst/>
          </a:prstGeom>
          <a:noFill/>
          <a:ln>
            <a:solidFill>
              <a:srgbClr val="C55A11"/>
            </a:solidFill>
          </a:ln>
        </p:spPr>
        <p:txBody>
          <a:bodyPr wrap="square" rtlCol="0">
            <a:spAutoFit/>
          </a:bodyPr>
          <a:lstStyle/>
          <a:p>
            <a:pPr algn="ctr"/>
            <a:r>
              <a:rPr lang="en-AU" sz="3200" dirty="0">
                <a:solidFill>
                  <a:srgbClr val="C55A11"/>
                </a:solidFill>
              </a:rPr>
              <a:t>Would </a:t>
            </a:r>
            <a:r>
              <a:rPr lang="en-AU" sz="3200" dirty="0" smtClean="0">
                <a:solidFill>
                  <a:srgbClr val="C55A11"/>
                </a:solidFill>
              </a:rPr>
              <a:t>you</a:t>
            </a:r>
            <a:r>
              <a:rPr lang="sl-SI" sz="3200" dirty="0" smtClean="0">
                <a:solidFill>
                  <a:srgbClr val="C55A11"/>
                </a:solidFill>
              </a:rPr>
              <a:t>r</a:t>
            </a:r>
            <a:endParaRPr lang="en-AU" sz="3200" dirty="0">
              <a:solidFill>
                <a:srgbClr val="C55A11"/>
              </a:solidFill>
            </a:endParaRPr>
          </a:p>
          <a:p>
            <a:pPr algn="ctr"/>
            <a:r>
              <a:rPr lang="en-AU" sz="3200" dirty="0" smtClean="0">
                <a:solidFill>
                  <a:srgbClr val="C55A11"/>
                </a:solidFill>
              </a:rPr>
              <a:t>organisation sign up to this? </a:t>
            </a:r>
            <a:endParaRPr lang="en-AU" sz="3200" dirty="0">
              <a:solidFill>
                <a:srgbClr val="C55A11"/>
              </a:solidFill>
            </a:endParaRPr>
          </a:p>
        </p:txBody>
      </p:sp>
    </p:spTree>
    <p:extLst>
      <p:ext uri="{BB962C8B-B14F-4D97-AF65-F5344CB8AC3E}">
        <p14:creationId xmlns:p14="http://schemas.microsoft.com/office/powerpoint/2010/main" val="334405667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smtClean="0"/>
              <a:t>Candidates identified so far</a:t>
            </a:r>
            <a:endParaRPr lang="en-US" dirty="0"/>
          </a:p>
        </p:txBody>
      </p:sp>
      <p:graphicFrame>
        <p:nvGraphicFramePr>
          <p:cNvPr id="8" name="Object 7"/>
          <p:cNvGraphicFramePr>
            <a:graphicFrameLocks noChangeAspect="1"/>
          </p:cNvGraphicFramePr>
          <p:nvPr>
            <p:extLst>
              <p:ext uri="{D42A27DB-BD31-4B8C-83A1-F6EECF244321}">
                <p14:modId xmlns:p14="http://schemas.microsoft.com/office/powerpoint/2010/main" val="1145739991"/>
              </p:ext>
            </p:extLst>
          </p:nvPr>
        </p:nvGraphicFramePr>
        <p:xfrm>
          <a:off x="992471" y="1449916"/>
          <a:ext cx="9231020" cy="4153959"/>
        </p:xfrm>
        <a:graphic>
          <a:graphicData uri="http://schemas.openxmlformats.org/presentationml/2006/ole">
            <mc:AlternateContent xmlns:mc="http://schemas.openxmlformats.org/markup-compatibility/2006">
              <mc:Choice xmlns:v="urn:schemas-microsoft-com:vml" Requires="v">
                <p:oleObj spid="_x0000_s1033" name="Document" r:id="rId4" imgW="12954000" imgH="5829300" progId="Word.Document.12">
                  <p:embed/>
                </p:oleObj>
              </mc:Choice>
              <mc:Fallback>
                <p:oleObj name="Document" r:id="rId4" imgW="12954000" imgH="5829300" progId="Word.Document.12">
                  <p:embed/>
                  <p:pic>
                    <p:nvPicPr>
                      <p:cNvPr id="0" name=""/>
                      <p:cNvPicPr/>
                      <p:nvPr/>
                    </p:nvPicPr>
                    <p:blipFill>
                      <a:blip r:embed="rId5"/>
                      <a:stretch>
                        <a:fillRect/>
                      </a:stretch>
                    </p:blipFill>
                    <p:spPr>
                      <a:xfrm>
                        <a:off x="992471" y="1449916"/>
                        <a:ext cx="9231020" cy="4153959"/>
                      </a:xfrm>
                      <a:prstGeom prst="rect">
                        <a:avLst/>
                      </a:prstGeom>
                    </p:spPr>
                  </p:pic>
                </p:oleObj>
              </mc:Fallback>
            </mc:AlternateContent>
          </a:graphicData>
        </a:graphic>
      </p:graphicFrame>
      <p:sp>
        <p:nvSpPr>
          <p:cNvPr id="9" name="TextBox 8"/>
          <p:cNvSpPr txBox="1"/>
          <p:nvPr/>
        </p:nvSpPr>
        <p:spPr>
          <a:xfrm>
            <a:off x="677333" y="5652573"/>
            <a:ext cx="10983955" cy="1077218"/>
          </a:xfrm>
          <a:prstGeom prst="rect">
            <a:avLst/>
          </a:prstGeom>
          <a:noFill/>
          <a:ln>
            <a:solidFill>
              <a:schemeClr val="accent2">
                <a:lumMod val="75000"/>
              </a:schemeClr>
            </a:solidFill>
          </a:ln>
        </p:spPr>
        <p:txBody>
          <a:bodyPr wrap="square" rtlCol="0">
            <a:spAutoFit/>
          </a:bodyPr>
          <a:lstStyle/>
          <a:p>
            <a:pPr algn="ctr"/>
            <a:r>
              <a:rPr lang="en-AU" sz="3200" dirty="0" smtClean="0">
                <a:solidFill>
                  <a:schemeClr val="accent2">
                    <a:lumMod val="75000"/>
                  </a:schemeClr>
                </a:solidFill>
              </a:rPr>
              <a:t>Is there anything that should be removed from the list?</a:t>
            </a:r>
          </a:p>
          <a:p>
            <a:pPr algn="ctr"/>
            <a:r>
              <a:rPr lang="en-AU" sz="3200" dirty="0" smtClean="0">
                <a:solidFill>
                  <a:schemeClr val="accent2">
                    <a:lumMod val="75000"/>
                  </a:schemeClr>
                </a:solidFill>
              </a:rPr>
              <a:t>Are these of interest to your organisation?</a:t>
            </a:r>
            <a:endParaRPr lang="en-AU" sz="3200" dirty="0">
              <a:solidFill>
                <a:schemeClr val="accent2">
                  <a:lumMod val="75000"/>
                </a:schemeClr>
              </a:solidFill>
            </a:endParaRPr>
          </a:p>
        </p:txBody>
      </p:sp>
    </p:spTree>
    <p:extLst>
      <p:ext uri="{BB962C8B-B14F-4D97-AF65-F5344CB8AC3E}">
        <p14:creationId xmlns:p14="http://schemas.microsoft.com/office/powerpoint/2010/main" val="249497791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Two key groups need members</a:t>
            </a:r>
            <a:endParaRPr lang="en-US" dirty="0"/>
          </a:p>
        </p:txBody>
      </p:sp>
      <p:sp>
        <p:nvSpPr>
          <p:cNvPr id="3" name="Content Placeholder 2"/>
          <p:cNvSpPr>
            <a:spLocks noGrp="1"/>
          </p:cNvSpPr>
          <p:nvPr>
            <p:ph idx="1"/>
          </p:nvPr>
        </p:nvSpPr>
        <p:spPr/>
        <p:txBody>
          <a:bodyPr/>
          <a:lstStyle/>
          <a:p>
            <a:r>
              <a:rPr lang="en-US" dirty="0" smtClean="0"/>
              <a:t>Architecture </a:t>
            </a:r>
            <a:r>
              <a:rPr lang="en-US" dirty="0"/>
              <a:t>Working Group </a:t>
            </a:r>
            <a:r>
              <a:rPr lang="en-US" dirty="0" smtClean="0"/>
              <a:t>(AWG)</a:t>
            </a:r>
            <a:endParaRPr lang="en-US" dirty="0"/>
          </a:p>
          <a:p>
            <a:pPr lvl="1"/>
            <a:r>
              <a:rPr lang="en-US" dirty="0"/>
              <a:t>E</a:t>
            </a:r>
            <a:r>
              <a:rPr lang="en-US" dirty="0" smtClean="0"/>
              <a:t>nforce </a:t>
            </a:r>
            <a:r>
              <a:rPr lang="en-US" dirty="0"/>
              <a:t>standards for </a:t>
            </a:r>
            <a:r>
              <a:rPr lang="en-US" dirty="0" smtClean="0"/>
              <a:t>definition, specification, implementation of services and their publishing </a:t>
            </a:r>
            <a:r>
              <a:rPr lang="en-US" dirty="0"/>
              <a:t>to </a:t>
            </a:r>
            <a:r>
              <a:rPr lang="en-US" dirty="0" smtClean="0"/>
              <a:t>the catalogue</a:t>
            </a:r>
          </a:p>
          <a:p>
            <a:pPr lvl="1"/>
            <a:r>
              <a:rPr lang="en-US" dirty="0" smtClean="0"/>
              <a:t>Maintenance and evolution </a:t>
            </a:r>
            <a:r>
              <a:rPr lang="en-US" dirty="0"/>
              <a:t>of </a:t>
            </a:r>
            <a:r>
              <a:rPr lang="en-US" dirty="0" smtClean="0"/>
              <a:t>CSPA</a:t>
            </a:r>
          </a:p>
          <a:p>
            <a:r>
              <a:rPr lang="en-US" dirty="0" smtClean="0"/>
              <a:t>Technical </a:t>
            </a:r>
            <a:r>
              <a:rPr lang="en-US" dirty="0"/>
              <a:t>Coordination </a:t>
            </a:r>
            <a:r>
              <a:rPr lang="en-US" dirty="0" smtClean="0"/>
              <a:t>Committee (TCC)</a:t>
            </a:r>
          </a:p>
          <a:p>
            <a:pPr lvl="1"/>
            <a:r>
              <a:rPr lang="en-US" dirty="0" smtClean="0"/>
              <a:t>elevating </a:t>
            </a:r>
            <a:r>
              <a:rPr lang="en-US" dirty="0"/>
              <a:t>and supporting </a:t>
            </a:r>
            <a:r>
              <a:rPr lang="en-US" dirty="0" smtClean="0"/>
              <a:t>service implementation </a:t>
            </a:r>
          </a:p>
          <a:p>
            <a:pPr lvl="1"/>
            <a:r>
              <a:rPr lang="en-US" dirty="0" smtClean="0"/>
              <a:t>Improve </a:t>
            </a:r>
            <a:endParaRPr lang="en-US" dirty="0"/>
          </a:p>
          <a:p>
            <a:endParaRPr lang="en-US" dirty="0"/>
          </a:p>
        </p:txBody>
      </p:sp>
    </p:spTree>
    <p:extLst>
      <p:ext uri="{BB962C8B-B14F-4D97-AF65-F5344CB8AC3E}">
        <p14:creationId xmlns:p14="http://schemas.microsoft.com/office/powerpoint/2010/main" val="359697103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981200" y="0"/>
            <a:ext cx="8229600" cy="1143000"/>
          </a:xfrm>
        </p:spPr>
        <p:txBody>
          <a:bodyPr>
            <a:noAutofit/>
          </a:bodyPr>
          <a:lstStyle/>
          <a:p>
            <a:r>
              <a:rPr lang="en-GB" sz="7200" dirty="0" smtClean="0"/>
              <a:t>Next steps</a:t>
            </a:r>
            <a:endParaRPr lang="en-GB" sz="7200" dirty="0"/>
          </a:p>
        </p:txBody>
      </p:sp>
      <p:sp>
        <p:nvSpPr>
          <p:cNvPr id="3" name="Content Placeholder 2"/>
          <p:cNvSpPr>
            <a:spLocks noGrp="1"/>
          </p:cNvSpPr>
          <p:nvPr>
            <p:ph idx="1"/>
          </p:nvPr>
        </p:nvSpPr>
        <p:spPr>
          <a:xfrm>
            <a:off x="152400" y="1236084"/>
            <a:ext cx="8430126" cy="5469516"/>
          </a:xfrm>
          <a:solidFill>
            <a:schemeClr val="bg1"/>
          </a:solidFill>
        </p:spPr>
        <p:txBody>
          <a:bodyPr>
            <a:noAutofit/>
          </a:bodyPr>
          <a:lstStyle/>
          <a:p>
            <a:r>
              <a:rPr lang="en-GB" sz="2400" dirty="0" smtClean="0"/>
              <a:t>Reviewing and “signing” the Manifest for each participating organization</a:t>
            </a:r>
          </a:p>
          <a:p>
            <a:r>
              <a:rPr lang="en-GB" sz="2400" dirty="0" smtClean="0"/>
              <a:t>Discussion at the Workshop on the Modernisation of Statistical Production to identify:</a:t>
            </a:r>
          </a:p>
          <a:p>
            <a:pPr lvl="1"/>
            <a:r>
              <a:rPr lang="en-GB" dirty="0" smtClean="0"/>
              <a:t>statistical organisation who will design and build, </a:t>
            </a:r>
          </a:p>
          <a:p>
            <a:pPr lvl="1"/>
            <a:r>
              <a:rPr lang="en-GB" dirty="0" smtClean="0"/>
              <a:t>collaboration partners and </a:t>
            </a:r>
          </a:p>
          <a:p>
            <a:pPr lvl="1"/>
            <a:r>
              <a:rPr lang="en-GB" dirty="0" smtClean="0"/>
              <a:t>implementing statistical organisations. </a:t>
            </a:r>
          </a:p>
          <a:p>
            <a:r>
              <a:rPr lang="en-GB" sz="2400" dirty="0" smtClean="0"/>
              <a:t>Assess individual organisation investment strategies, modernisation plans, common priority areas, planned projects</a:t>
            </a:r>
          </a:p>
          <a:p>
            <a:r>
              <a:rPr lang="en-GB" sz="2400" dirty="0" smtClean="0"/>
              <a:t>Use common portfolio management tool</a:t>
            </a:r>
          </a:p>
          <a:p>
            <a:r>
              <a:rPr lang="en-GB" sz="2400" dirty="0" smtClean="0"/>
              <a:t>Use ESS capability framework (levels 1, 2, partner on 3)</a:t>
            </a:r>
          </a:p>
          <a:p>
            <a:r>
              <a:rPr lang="en-GB" sz="2400" dirty="0" smtClean="0"/>
              <a:t>Evaluate the  SO SOA readiness,  use OSIMM model</a:t>
            </a:r>
          </a:p>
          <a:p>
            <a:pPr lvl="0"/>
            <a:r>
              <a:rPr lang="en-GB" sz="2400" dirty="0" smtClean="0"/>
              <a:t>Evaluate the candidate list</a:t>
            </a:r>
          </a:p>
          <a:p>
            <a:endParaRPr lang="en-GB" dirty="0" smtClean="0"/>
          </a:p>
          <a:p>
            <a:pPr marL="0" indent="0">
              <a:buNone/>
            </a:pPr>
            <a:endParaRPr lang="en-AU" sz="2400" dirty="0"/>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47078" y="4283242"/>
            <a:ext cx="3452153" cy="2157596"/>
          </a:xfrm>
          <a:prstGeom prst="rect">
            <a:avLst/>
          </a:prstGeom>
        </p:spPr>
      </p:pic>
    </p:spTree>
    <p:extLst>
      <p:ext uri="{BB962C8B-B14F-4D97-AF65-F5344CB8AC3E}">
        <p14:creationId xmlns:p14="http://schemas.microsoft.com/office/powerpoint/2010/main" val="28391610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GB"/>
          </a:p>
        </p:txBody>
      </p:sp>
      <p:sp>
        <p:nvSpPr>
          <p:cNvPr id="3" name="Content Placeholder 2"/>
          <p:cNvSpPr>
            <a:spLocks noGrp="1"/>
          </p:cNvSpPr>
          <p:nvPr>
            <p:ph idx="1"/>
          </p:nvPr>
        </p:nvSpPr>
        <p:spPr/>
        <p:txBody>
          <a:bodyPr/>
          <a:lstStyle/>
          <a:p>
            <a:endParaRPr lang="en-GB"/>
          </a:p>
        </p:txBody>
      </p:sp>
      <p:pic>
        <p:nvPicPr>
          <p:cNvPr id="4" name="Picture 3"/>
          <p:cNvPicPr>
            <a:picLocks noChangeAspect="1"/>
          </p:cNvPicPr>
          <p:nvPr/>
        </p:nvPicPr>
        <p:blipFill>
          <a:blip r:embed="rId3"/>
          <a:stretch>
            <a:fillRect/>
          </a:stretch>
        </p:blipFill>
        <p:spPr>
          <a:xfrm>
            <a:off x="2228850" y="1176337"/>
            <a:ext cx="7734300" cy="4505325"/>
          </a:xfrm>
          <a:prstGeom prst="rect">
            <a:avLst/>
          </a:prstGeom>
        </p:spPr>
      </p:pic>
    </p:spTree>
    <p:extLst>
      <p:ext uri="{BB962C8B-B14F-4D97-AF65-F5344CB8AC3E}">
        <p14:creationId xmlns:p14="http://schemas.microsoft.com/office/powerpoint/2010/main" val="4028568439"/>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Outcomes</a:t>
            </a:r>
            <a:endParaRPr lang="en-US" dirty="0"/>
          </a:p>
        </p:txBody>
      </p:sp>
      <p:sp>
        <p:nvSpPr>
          <p:cNvPr id="3" name="Content Placeholder 2"/>
          <p:cNvSpPr>
            <a:spLocks noGrp="1"/>
          </p:cNvSpPr>
          <p:nvPr>
            <p:ph idx="1"/>
          </p:nvPr>
        </p:nvSpPr>
        <p:spPr/>
        <p:txBody>
          <a:bodyPr/>
          <a:lstStyle/>
          <a:p>
            <a:r>
              <a:rPr lang="en-US" dirty="0" smtClean="0"/>
              <a:t>Communicate progress</a:t>
            </a:r>
          </a:p>
          <a:p>
            <a:pPr lvl="1"/>
            <a:r>
              <a:rPr lang="en-US" dirty="0" smtClean="0"/>
              <a:t>Getting more precise – </a:t>
            </a:r>
            <a:r>
              <a:rPr lang="en-US" dirty="0" err="1" smtClean="0"/>
              <a:t>Jakob</a:t>
            </a:r>
            <a:r>
              <a:rPr lang="en-US" dirty="0" smtClean="0"/>
              <a:t> / Ottawa sprint</a:t>
            </a:r>
          </a:p>
          <a:p>
            <a:pPr lvl="1"/>
            <a:r>
              <a:rPr lang="en-US" dirty="0" smtClean="0"/>
              <a:t>To get the investment – bunch of stuff you need – investment sprint</a:t>
            </a:r>
          </a:p>
          <a:p>
            <a:r>
              <a:rPr lang="en-US" dirty="0"/>
              <a:t>Get the Manifest signed</a:t>
            </a:r>
          </a:p>
          <a:p>
            <a:r>
              <a:rPr lang="en-US" dirty="0" smtClean="0"/>
              <a:t>Look at the candidate list and provide </a:t>
            </a:r>
            <a:r>
              <a:rPr lang="en-US" dirty="0" err="1" smtClean="0"/>
              <a:t>fb</a:t>
            </a:r>
            <a:r>
              <a:rPr lang="en-US" dirty="0" smtClean="0"/>
              <a:t> –use Therese’s new list</a:t>
            </a:r>
          </a:p>
          <a:p>
            <a:r>
              <a:rPr lang="en-US" dirty="0" smtClean="0"/>
              <a:t>Solicit participants for the Architecture Working Group (</a:t>
            </a:r>
            <a:r>
              <a:rPr lang="en-US" dirty="0" err="1" smtClean="0"/>
              <a:t>ToR</a:t>
            </a:r>
            <a:r>
              <a:rPr lang="en-US" dirty="0" smtClean="0"/>
              <a:t>: enforce standards for definition/specification/implementation/publishing to catalogue, maintenance of CSPA; Technical Coordination Committee (</a:t>
            </a:r>
            <a:r>
              <a:rPr lang="en-US" dirty="0" err="1" smtClean="0"/>
              <a:t>ToR</a:t>
            </a:r>
            <a:r>
              <a:rPr lang="en-US" dirty="0" smtClean="0"/>
              <a:t>: elevating and supporting implementation, improve)</a:t>
            </a:r>
          </a:p>
          <a:p>
            <a:endParaRPr lang="en-US" dirty="0"/>
          </a:p>
        </p:txBody>
      </p:sp>
    </p:spTree>
    <p:extLst>
      <p:ext uri="{BB962C8B-B14F-4D97-AF65-F5344CB8AC3E}">
        <p14:creationId xmlns:p14="http://schemas.microsoft.com/office/powerpoint/2010/main" val="8152409"/>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Brochure – SOA Transition</a:t>
            </a:r>
            <a:endParaRPr lang="en-US" dirty="0"/>
          </a:p>
        </p:txBody>
      </p:sp>
      <p:pic>
        <p:nvPicPr>
          <p:cNvPr id="3" name="Picture 2"/>
          <p:cNvPicPr>
            <a:picLocks noChangeAspect="1"/>
          </p:cNvPicPr>
          <p:nvPr/>
        </p:nvPicPr>
        <p:blipFill>
          <a:blip r:embed="rId2"/>
          <a:stretch>
            <a:fillRect/>
          </a:stretch>
        </p:blipFill>
        <p:spPr>
          <a:xfrm>
            <a:off x="2334683" y="1510427"/>
            <a:ext cx="7158133" cy="5061823"/>
          </a:xfrm>
          <a:prstGeom prst="rect">
            <a:avLst/>
          </a:prstGeom>
        </p:spPr>
      </p:pic>
    </p:spTree>
    <p:extLst>
      <p:ext uri="{BB962C8B-B14F-4D97-AF65-F5344CB8AC3E}">
        <p14:creationId xmlns:p14="http://schemas.microsoft.com/office/powerpoint/2010/main" val="10599910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AU" dirty="0" smtClean="0"/>
              <a:t>Sprint Outputs</a:t>
            </a:r>
            <a:endParaRPr lang="en-AU" dirty="0"/>
          </a:p>
        </p:txBody>
      </p:sp>
      <p:sp>
        <p:nvSpPr>
          <p:cNvPr id="5" name="Content Placeholder 4"/>
          <p:cNvSpPr>
            <a:spLocks noGrp="1"/>
          </p:cNvSpPr>
          <p:nvPr>
            <p:ph idx="1"/>
          </p:nvPr>
        </p:nvSpPr>
        <p:spPr/>
        <p:txBody>
          <a:bodyPr numCol="2">
            <a:normAutofit fontScale="92500" lnSpcReduction="10000"/>
          </a:bodyPr>
          <a:lstStyle/>
          <a:p>
            <a:r>
              <a:rPr lang="en-AU" dirty="0" smtClean="0"/>
              <a:t>Brochures </a:t>
            </a:r>
          </a:p>
          <a:p>
            <a:pPr lvl="1"/>
            <a:r>
              <a:rPr lang="en-AU" dirty="0" smtClean="0"/>
              <a:t>Benefits of CSPA and why you should invest</a:t>
            </a:r>
          </a:p>
          <a:p>
            <a:pPr lvl="1"/>
            <a:r>
              <a:rPr lang="en-AU" dirty="0" smtClean="0"/>
              <a:t>How statistical organisations can transition to CSPA</a:t>
            </a:r>
          </a:p>
          <a:p>
            <a:pPr lvl="1"/>
            <a:endParaRPr lang="en-AU" dirty="0" smtClean="0"/>
          </a:p>
          <a:p>
            <a:r>
              <a:rPr lang="en-AU" dirty="0" smtClean="0"/>
              <a:t>Presentations aimed at senior executives, methodologist, technologists and vendors</a:t>
            </a:r>
          </a:p>
          <a:p>
            <a:endParaRPr lang="en-AU" dirty="0" smtClean="0"/>
          </a:p>
          <a:p>
            <a:r>
              <a:rPr lang="en-AU" dirty="0"/>
              <a:t>2015 Candidate list</a:t>
            </a:r>
          </a:p>
          <a:p>
            <a:endParaRPr lang="en-AU" dirty="0" smtClean="0"/>
          </a:p>
          <a:p>
            <a:r>
              <a:rPr lang="en-AU" dirty="0" smtClean="0"/>
              <a:t>Papers</a:t>
            </a:r>
            <a:endParaRPr lang="en-AU" dirty="0"/>
          </a:p>
          <a:p>
            <a:pPr lvl="1"/>
            <a:r>
              <a:rPr lang="en-AU" dirty="0"/>
              <a:t>Manifest</a:t>
            </a:r>
          </a:p>
          <a:p>
            <a:pPr lvl="1"/>
            <a:r>
              <a:rPr lang="en-AU" dirty="0" smtClean="0"/>
              <a:t>Developing CSPA through a community approach</a:t>
            </a:r>
          </a:p>
          <a:p>
            <a:pPr lvl="1"/>
            <a:r>
              <a:rPr lang="en-AU" dirty="0" smtClean="0"/>
              <a:t>Guide to investment planning and alignment</a:t>
            </a:r>
          </a:p>
          <a:p>
            <a:pPr lvl="1"/>
            <a:r>
              <a:rPr lang="en-AU" dirty="0" smtClean="0"/>
              <a:t>CSPA: Taking sharing to the next level</a:t>
            </a:r>
          </a:p>
          <a:p>
            <a:pPr lvl="1"/>
            <a:r>
              <a:rPr lang="en-AU" dirty="0" smtClean="0"/>
              <a:t>Updated value statement in CSPA document  </a:t>
            </a:r>
          </a:p>
          <a:p>
            <a:endParaRPr lang="en-AU" dirty="0" smtClean="0"/>
          </a:p>
          <a:p>
            <a:r>
              <a:rPr lang="en-AU" dirty="0" smtClean="0"/>
              <a:t>Tools</a:t>
            </a:r>
          </a:p>
          <a:p>
            <a:pPr lvl="1"/>
            <a:r>
              <a:rPr lang="en-AU" dirty="0" smtClean="0"/>
              <a:t>Portfolio Management Tool</a:t>
            </a:r>
          </a:p>
          <a:p>
            <a:endParaRPr lang="en-AU" dirty="0" smtClean="0"/>
          </a:p>
        </p:txBody>
      </p:sp>
    </p:spTree>
    <p:extLst>
      <p:ext uri="{BB962C8B-B14F-4D97-AF65-F5344CB8AC3E}">
        <p14:creationId xmlns:p14="http://schemas.microsoft.com/office/powerpoint/2010/main" val="106463819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idx="1"/>
            <p:extLst/>
          </p:nvPr>
        </p:nvGraphicFramePr>
        <p:xfrm>
          <a:off x="324880" y="809626"/>
          <a:ext cx="8065358" cy="5882640"/>
        </p:xfrm>
        <a:graphic>
          <a:graphicData uri="http://schemas.openxmlformats.org/drawingml/2006/table">
            <a:tbl>
              <a:tblPr bandRow="1">
                <a:tableStyleId>{5C22544A-7EE6-4342-B048-85BDC9FD1C3A}</a:tableStyleId>
              </a:tblPr>
              <a:tblGrid>
                <a:gridCol w="8065358"/>
              </a:tblGrid>
              <a:tr h="370840">
                <a:tc>
                  <a:txBody>
                    <a:bodyPr/>
                    <a:lstStyle/>
                    <a:p>
                      <a:r>
                        <a:rPr lang="en-NZ" sz="1600" dirty="0" smtClean="0">
                          <a:solidFill>
                            <a:schemeClr val="bg1">
                              <a:lumMod val="50000"/>
                            </a:schemeClr>
                          </a:solidFill>
                        </a:rPr>
                        <a:t>Statistical Data Collection / Metadata collection and management</a:t>
                      </a:r>
                      <a:endParaRPr lang="en-AU" sz="1600" dirty="0" smtClean="0">
                        <a:solidFill>
                          <a:schemeClr val="bg1">
                            <a:lumMod val="50000"/>
                          </a:schemeClr>
                        </a:solidFill>
                      </a:endParaRPr>
                    </a:p>
                    <a:p>
                      <a:pPr lvl="1"/>
                      <a:r>
                        <a:rPr lang="en-NZ" sz="1800" dirty="0" smtClean="0">
                          <a:solidFill>
                            <a:schemeClr val="accent1">
                              <a:lumMod val="75000"/>
                            </a:schemeClr>
                          </a:solidFill>
                        </a:rPr>
                        <a:t>Coding / using machine learning</a:t>
                      </a:r>
                    </a:p>
                  </a:txBody>
                  <a:tcPr/>
                </a:tc>
              </a:tr>
              <a:tr h="370840">
                <a:tc>
                  <a:txBody>
                    <a:bodyPr/>
                    <a:lstStyle/>
                    <a:p>
                      <a:pPr marL="0" algn="l" defTabSz="914400" rtl="0" eaLnBrk="1" latinLnBrk="0" hangingPunct="1"/>
                      <a:r>
                        <a:rPr lang="en-NZ" sz="1600" kern="1200" dirty="0" smtClean="0">
                          <a:solidFill>
                            <a:schemeClr val="bg1">
                              <a:lumMod val="50000"/>
                            </a:schemeClr>
                          </a:solidFill>
                          <a:latin typeface="+mn-lt"/>
                          <a:ea typeface="+mn-ea"/>
                          <a:cs typeface="+mn-cs"/>
                        </a:rPr>
                        <a:t>Statistical Data Collection / Primary data collection</a:t>
                      </a:r>
                      <a:endParaRPr lang="en-AU" sz="1600" kern="1200" dirty="0" smtClean="0">
                        <a:solidFill>
                          <a:schemeClr val="bg1">
                            <a:lumMod val="50000"/>
                          </a:schemeClr>
                        </a:solidFill>
                        <a:latin typeface="+mn-lt"/>
                        <a:ea typeface="+mn-ea"/>
                        <a:cs typeface="+mn-cs"/>
                      </a:endParaRPr>
                    </a:p>
                    <a:p>
                      <a:pPr lvl="1"/>
                      <a:r>
                        <a:rPr lang="en-NZ" sz="1800" dirty="0" smtClean="0">
                          <a:solidFill>
                            <a:schemeClr val="accent1">
                              <a:lumMod val="75000"/>
                            </a:schemeClr>
                          </a:solidFill>
                        </a:rPr>
                        <a:t>Refactoring BLAISE</a:t>
                      </a:r>
                      <a:endParaRPr lang="en-AU" sz="1800" dirty="0" smtClean="0">
                        <a:solidFill>
                          <a:schemeClr val="accent1">
                            <a:lumMod val="75000"/>
                          </a:schemeClr>
                        </a:solidFill>
                      </a:endParaRPr>
                    </a:p>
                    <a:p>
                      <a:pPr lvl="1"/>
                      <a:r>
                        <a:rPr lang="en-NZ" sz="1800" dirty="0" smtClean="0">
                          <a:solidFill>
                            <a:schemeClr val="accent1">
                              <a:lumMod val="75000"/>
                            </a:schemeClr>
                          </a:solidFill>
                        </a:rPr>
                        <a:t>Interviewer workload management</a:t>
                      </a:r>
                    </a:p>
                  </a:txBody>
                  <a:tcPr/>
                </a:tc>
              </a:tr>
              <a:tr h="370840">
                <a:tc>
                  <a:txBody>
                    <a:bodyPr/>
                    <a:lstStyle/>
                    <a:p>
                      <a:pPr marL="0" algn="l" defTabSz="914400" rtl="0" eaLnBrk="1" latinLnBrk="0" hangingPunct="1"/>
                      <a:r>
                        <a:rPr lang="en-NZ" sz="1600" kern="1200" dirty="0" smtClean="0">
                          <a:solidFill>
                            <a:schemeClr val="bg1">
                              <a:lumMod val="50000"/>
                            </a:schemeClr>
                          </a:solidFill>
                          <a:latin typeface="+mn-lt"/>
                          <a:ea typeface="+mn-ea"/>
                          <a:cs typeface="+mn-cs"/>
                        </a:rPr>
                        <a:t>Statistical Data Collection / Collection of administrative and other data sources</a:t>
                      </a:r>
                      <a:endParaRPr lang="en-AU" sz="1600" kern="1200" dirty="0" smtClean="0">
                        <a:solidFill>
                          <a:schemeClr val="bg1">
                            <a:lumMod val="50000"/>
                          </a:schemeClr>
                        </a:solidFill>
                        <a:latin typeface="+mn-lt"/>
                        <a:ea typeface="+mn-ea"/>
                        <a:cs typeface="+mn-cs"/>
                      </a:endParaRPr>
                    </a:p>
                    <a:p>
                      <a:pPr lvl="1"/>
                      <a:r>
                        <a:rPr lang="en-NZ" sz="1800" dirty="0" smtClean="0">
                          <a:solidFill>
                            <a:schemeClr val="accent1">
                              <a:lumMod val="75000"/>
                            </a:schemeClr>
                          </a:solidFill>
                        </a:rPr>
                        <a:t>Web scraping</a:t>
                      </a:r>
                      <a:endParaRPr lang="en-AU" sz="1800" dirty="0" smtClean="0">
                        <a:solidFill>
                          <a:schemeClr val="accent1">
                            <a:lumMod val="75000"/>
                          </a:schemeClr>
                        </a:solidFill>
                      </a:endParaRPr>
                    </a:p>
                  </a:txBody>
                  <a:tcPr/>
                </a:tc>
              </a:tr>
              <a:tr h="370840">
                <a:tc>
                  <a:txBody>
                    <a:bodyPr/>
                    <a:lstStyle/>
                    <a:p>
                      <a:pPr marL="0" algn="l" defTabSz="914400" rtl="0" eaLnBrk="1" latinLnBrk="0" hangingPunct="1"/>
                      <a:r>
                        <a:rPr lang="en-NZ" sz="1600" kern="1200" dirty="0" smtClean="0">
                          <a:solidFill>
                            <a:schemeClr val="bg1">
                              <a:lumMod val="50000"/>
                            </a:schemeClr>
                          </a:solidFill>
                          <a:latin typeface="+mn-lt"/>
                          <a:ea typeface="+mn-ea"/>
                          <a:cs typeface="+mn-cs"/>
                        </a:rPr>
                        <a:t>Statistical Processing / Statistical data preparation</a:t>
                      </a:r>
                      <a:endParaRPr lang="en-AU" sz="1600" kern="1200" dirty="0" smtClean="0">
                        <a:solidFill>
                          <a:schemeClr val="bg1">
                            <a:lumMod val="50000"/>
                          </a:schemeClr>
                        </a:solidFill>
                        <a:latin typeface="+mn-lt"/>
                        <a:ea typeface="+mn-ea"/>
                        <a:cs typeface="+mn-cs"/>
                      </a:endParaRPr>
                    </a:p>
                    <a:p>
                      <a:pPr lvl="1"/>
                      <a:r>
                        <a:rPr lang="en-NZ" sz="1800" dirty="0" smtClean="0">
                          <a:solidFill>
                            <a:schemeClr val="accent1">
                              <a:lumMod val="75000"/>
                            </a:schemeClr>
                          </a:solidFill>
                        </a:rPr>
                        <a:t>Edit and checking - BANFF</a:t>
                      </a:r>
                      <a:endParaRPr lang="en-AU" sz="1800" dirty="0" smtClean="0">
                        <a:solidFill>
                          <a:schemeClr val="accent1">
                            <a:lumMod val="75000"/>
                          </a:schemeClr>
                        </a:solidFill>
                      </a:endParaRPr>
                    </a:p>
                    <a:p>
                      <a:pPr lvl="1"/>
                      <a:r>
                        <a:rPr lang="en-NZ" sz="1800" dirty="0" smtClean="0">
                          <a:solidFill>
                            <a:schemeClr val="accent1">
                              <a:lumMod val="75000"/>
                            </a:schemeClr>
                          </a:solidFill>
                        </a:rPr>
                        <a:t>Imputation – CANCEIS</a:t>
                      </a:r>
                      <a:endParaRPr lang="en-AU" sz="1800" dirty="0" smtClean="0">
                        <a:solidFill>
                          <a:schemeClr val="accent1">
                            <a:lumMod val="75000"/>
                          </a:schemeClr>
                        </a:solidFill>
                      </a:endParaRPr>
                    </a:p>
                    <a:p>
                      <a:pPr lvl="1"/>
                      <a:r>
                        <a:rPr lang="en-NZ" sz="1800" dirty="0" smtClean="0">
                          <a:solidFill>
                            <a:schemeClr val="accent1">
                              <a:lumMod val="75000"/>
                            </a:schemeClr>
                          </a:solidFill>
                        </a:rPr>
                        <a:t>Validation rules specification </a:t>
                      </a:r>
                      <a:endParaRPr lang="en-AU" sz="1800" dirty="0" smtClean="0">
                        <a:solidFill>
                          <a:schemeClr val="accent1">
                            <a:lumMod val="75000"/>
                          </a:schemeClr>
                        </a:solidFill>
                      </a:endParaRPr>
                    </a:p>
                    <a:p>
                      <a:pPr lvl="1"/>
                      <a:r>
                        <a:rPr lang="en-NZ" sz="1800" dirty="0" smtClean="0">
                          <a:solidFill>
                            <a:schemeClr val="accent1">
                              <a:lumMod val="75000"/>
                            </a:schemeClr>
                          </a:solidFill>
                        </a:rPr>
                        <a:t>Probabilistic record linking</a:t>
                      </a:r>
                      <a:endParaRPr lang="en-AU" sz="1800" dirty="0" smtClean="0">
                        <a:solidFill>
                          <a:schemeClr val="accent1">
                            <a:lumMod val="75000"/>
                          </a:schemeClr>
                        </a:solidFill>
                      </a:endParaRPr>
                    </a:p>
                    <a:p>
                      <a:pPr lvl="1"/>
                      <a:r>
                        <a:rPr lang="en-NZ" sz="1800" dirty="0" smtClean="0">
                          <a:solidFill>
                            <a:schemeClr val="accent1">
                              <a:lumMod val="75000"/>
                            </a:schemeClr>
                          </a:solidFill>
                        </a:rPr>
                        <a:t>Admin data classification (e.g. for scanner data)</a:t>
                      </a:r>
                    </a:p>
                  </a:txBody>
                  <a:tcPr/>
                </a:tc>
              </a:tr>
              <a:tr h="370840">
                <a:tc>
                  <a:txBody>
                    <a:bodyPr/>
                    <a:lstStyle/>
                    <a:p>
                      <a:pPr marL="0" algn="l" defTabSz="914400" rtl="0" eaLnBrk="1" latinLnBrk="0" hangingPunct="1"/>
                      <a:r>
                        <a:rPr lang="en-NZ" sz="1600" kern="1200" dirty="0" smtClean="0">
                          <a:solidFill>
                            <a:schemeClr val="bg1">
                              <a:lumMod val="50000"/>
                            </a:schemeClr>
                          </a:solidFill>
                          <a:latin typeface="+mn-lt"/>
                          <a:ea typeface="+mn-ea"/>
                          <a:cs typeface="+mn-cs"/>
                        </a:rPr>
                        <a:t>Statistical Processing / Calculation and finalisation of output</a:t>
                      </a:r>
                      <a:endParaRPr lang="en-AU" sz="1600" kern="1200" dirty="0" smtClean="0">
                        <a:solidFill>
                          <a:schemeClr val="bg1">
                            <a:lumMod val="50000"/>
                          </a:schemeClr>
                        </a:solidFill>
                        <a:latin typeface="+mn-lt"/>
                        <a:ea typeface="+mn-ea"/>
                        <a:cs typeface="+mn-cs"/>
                      </a:endParaRPr>
                    </a:p>
                    <a:p>
                      <a:pPr lvl="1"/>
                      <a:r>
                        <a:rPr lang="en-NZ" sz="1800" dirty="0" smtClean="0">
                          <a:solidFill>
                            <a:schemeClr val="accent1">
                              <a:lumMod val="75000"/>
                            </a:schemeClr>
                          </a:solidFill>
                        </a:rPr>
                        <a:t>FAME wrapped capabilities</a:t>
                      </a:r>
                    </a:p>
                  </a:txBody>
                  <a:tcPr/>
                </a:tc>
              </a:tr>
              <a:tr h="370840">
                <a:tc>
                  <a:txBody>
                    <a:bodyPr/>
                    <a:lstStyle/>
                    <a:p>
                      <a:pPr marL="0" algn="l" defTabSz="914400" rtl="0" eaLnBrk="1" latinLnBrk="0" hangingPunct="1"/>
                      <a:r>
                        <a:rPr lang="en-NZ" sz="1600" kern="1200" dirty="0" smtClean="0">
                          <a:solidFill>
                            <a:schemeClr val="bg1">
                              <a:lumMod val="50000"/>
                            </a:schemeClr>
                          </a:solidFill>
                          <a:latin typeface="+mn-lt"/>
                          <a:ea typeface="+mn-ea"/>
                          <a:cs typeface="+mn-cs"/>
                        </a:rPr>
                        <a:t>Statistical Dissemination / Flexible data access provisioning</a:t>
                      </a:r>
                      <a:endParaRPr lang="en-AU" sz="1600" kern="1200" dirty="0" smtClean="0">
                        <a:solidFill>
                          <a:schemeClr val="bg1">
                            <a:lumMod val="50000"/>
                          </a:schemeClr>
                        </a:solidFill>
                        <a:latin typeface="+mn-lt"/>
                        <a:ea typeface="+mn-ea"/>
                        <a:cs typeface="+mn-cs"/>
                      </a:endParaRPr>
                    </a:p>
                    <a:p>
                      <a:pPr lvl="1"/>
                      <a:r>
                        <a:rPr lang="en-NZ" sz="1800" dirty="0" err="1" smtClean="0">
                          <a:solidFill>
                            <a:schemeClr val="accent1">
                              <a:lumMod val="75000"/>
                            </a:schemeClr>
                          </a:solidFill>
                        </a:rPr>
                        <a:t>Microdata</a:t>
                      </a:r>
                      <a:r>
                        <a:rPr lang="en-NZ" sz="1800" dirty="0" smtClean="0">
                          <a:solidFill>
                            <a:schemeClr val="accent1">
                              <a:lumMod val="75000"/>
                            </a:schemeClr>
                          </a:solidFill>
                        </a:rPr>
                        <a:t> access (confidentiality on the fly)</a:t>
                      </a:r>
                    </a:p>
                  </a:txBody>
                  <a:tcPr/>
                </a:tc>
              </a:tr>
              <a:tr h="370840">
                <a:tc>
                  <a:txBody>
                    <a:bodyPr/>
                    <a:lstStyle/>
                    <a:p>
                      <a:pPr marL="0" algn="l" defTabSz="914400" rtl="0" eaLnBrk="1" latinLnBrk="0" hangingPunct="1"/>
                      <a:r>
                        <a:rPr lang="en-NZ" sz="1600" kern="1200" dirty="0" smtClean="0">
                          <a:solidFill>
                            <a:schemeClr val="bg1">
                              <a:lumMod val="50000"/>
                            </a:schemeClr>
                          </a:solidFill>
                          <a:latin typeface="+mn-lt"/>
                          <a:ea typeface="+mn-ea"/>
                          <a:cs typeface="+mn-cs"/>
                        </a:rPr>
                        <a:t>Statistical Analysis / Statistical output analysis &amp; Statistical Dissemination / Flexible data access provisioning</a:t>
                      </a:r>
                      <a:endParaRPr lang="en-AU" sz="1600" kern="1200" dirty="0" smtClean="0">
                        <a:solidFill>
                          <a:schemeClr val="bg1">
                            <a:lumMod val="50000"/>
                          </a:schemeClr>
                        </a:solidFill>
                        <a:latin typeface="+mn-lt"/>
                        <a:ea typeface="+mn-ea"/>
                        <a:cs typeface="+mn-cs"/>
                      </a:endParaRPr>
                    </a:p>
                    <a:p>
                      <a:pPr lvl="1"/>
                      <a:r>
                        <a:rPr lang="en-NZ" sz="1800" dirty="0" smtClean="0">
                          <a:solidFill>
                            <a:schemeClr val="accent1">
                              <a:lumMod val="75000"/>
                            </a:schemeClr>
                          </a:solidFill>
                        </a:rPr>
                        <a:t>Geospatial visualisation</a:t>
                      </a:r>
                    </a:p>
                  </a:txBody>
                  <a:tcPr/>
                </a:tc>
              </a:tr>
            </a:tbl>
          </a:graphicData>
        </a:graphic>
      </p:graphicFrame>
      <p:sp>
        <p:nvSpPr>
          <p:cNvPr id="4" name="Title 1"/>
          <p:cNvSpPr>
            <a:spLocks noGrp="1"/>
          </p:cNvSpPr>
          <p:nvPr>
            <p:ph type="title"/>
          </p:nvPr>
        </p:nvSpPr>
        <p:spPr>
          <a:xfrm>
            <a:off x="219075" y="66676"/>
            <a:ext cx="11763375" cy="742950"/>
          </a:xfrm>
        </p:spPr>
        <p:txBody>
          <a:bodyPr/>
          <a:lstStyle/>
          <a:p>
            <a:r>
              <a:rPr lang="en-NZ" dirty="0" smtClean="0"/>
              <a:t>List of candidate service </a:t>
            </a:r>
            <a:r>
              <a:rPr lang="sl-SI" dirty="0" smtClean="0"/>
              <a:t>– ESS CM</a:t>
            </a:r>
            <a:r>
              <a:rPr lang="en-NZ" dirty="0" smtClean="0"/>
              <a:t>	</a:t>
            </a:r>
            <a:endParaRPr lang="en-NZ" dirty="0"/>
          </a:p>
        </p:txBody>
      </p:sp>
      <p:sp>
        <p:nvSpPr>
          <p:cNvPr id="6" name="TextBox 5"/>
          <p:cNvSpPr txBox="1"/>
          <p:nvPr/>
        </p:nvSpPr>
        <p:spPr>
          <a:xfrm>
            <a:off x="8792628" y="1408671"/>
            <a:ext cx="2921577" cy="4524315"/>
          </a:xfrm>
          <a:prstGeom prst="rect">
            <a:avLst/>
          </a:prstGeom>
          <a:noFill/>
          <a:ln>
            <a:solidFill>
              <a:srgbClr val="FF0000"/>
            </a:solidFill>
          </a:ln>
        </p:spPr>
        <p:txBody>
          <a:bodyPr wrap="square" rtlCol="0">
            <a:spAutoFit/>
          </a:bodyPr>
          <a:lstStyle/>
          <a:p>
            <a:pPr algn="ctr"/>
            <a:r>
              <a:rPr lang="en-AU" sz="3200" dirty="0" smtClean="0">
                <a:solidFill>
                  <a:srgbClr val="FF0000"/>
                </a:solidFill>
              </a:rPr>
              <a:t>Is there anything that should be removed from the list?</a:t>
            </a:r>
          </a:p>
          <a:p>
            <a:pPr algn="ctr"/>
            <a:endParaRPr lang="en-AU" sz="3200" dirty="0" smtClean="0">
              <a:solidFill>
                <a:srgbClr val="FF0000"/>
              </a:solidFill>
            </a:endParaRPr>
          </a:p>
          <a:p>
            <a:pPr algn="ctr"/>
            <a:r>
              <a:rPr lang="en-AU" sz="3200" dirty="0" smtClean="0">
                <a:solidFill>
                  <a:srgbClr val="FF0000"/>
                </a:solidFill>
              </a:rPr>
              <a:t>Are these of interest to your organisation?</a:t>
            </a:r>
            <a:endParaRPr lang="en-AU" sz="3200" dirty="0">
              <a:solidFill>
                <a:srgbClr val="FF0000"/>
              </a:solidFill>
            </a:endParaRPr>
          </a:p>
        </p:txBody>
      </p:sp>
      <p:sp>
        <p:nvSpPr>
          <p:cNvPr id="2" name="TextBox 1"/>
          <p:cNvSpPr txBox="1"/>
          <p:nvPr/>
        </p:nvSpPr>
        <p:spPr>
          <a:xfrm>
            <a:off x="4984750" y="2730499"/>
            <a:ext cx="2926302" cy="1323439"/>
          </a:xfrm>
          <a:prstGeom prst="rect">
            <a:avLst/>
          </a:prstGeom>
          <a:noFill/>
        </p:spPr>
        <p:txBody>
          <a:bodyPr wrap="none" rtlCol="0">
            <a:spAutoFit/>
          </a:bodyPr>
          <a:lstStyle/>
          <a:p>
            <a:r>
              <a:rPr lang="en-US" sz="8000" dirty="0" smtClean="0"/>
              <a:t>Delete</a:t>
            </a:r>
            <a:endParaRPr lang="en-US" sz="8000" dirty="0"/>
          </a:p>
        </p:txBody>
      </p:sp>
    </p:spTree>
    <p:extLst>
      <p:ext uri="{BB962C8B-B14F-4D97-AF65-F5344CB8AC3E}">
        <p14:creationId xmlns:p14="http://schemas.microsoft.com/office/powerpoint/2010/main" val="101093451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Brochure – What is CSPA ?</a:t>
            </a:r>
            <a:endParaRPr lang="en-US" dirty="0"/>
          </a:p>
        </p:txBody>
      </p:sp>
      <p:pic>
        <p:nvPicPr>
          <p:cNvPr id="3" name="Picture 2"/>
          <p:cNvPicPr>
            <a:picLocks noChangeAspect="1"/>
          </p:cNvPicPr>
          <p:nvPr/>
        </p:nvPicPr>
        <p:blipFill>
          <a:blip r:embed="rId2"/>
          <a:stretch>
            <a:fillRect/>
          </a:stretch>
        </p:blipFill>
        <p:spPr>
          <a:xfrm>
            <a:off x="2537886" y="1421949"/>
            <a:ext cx="6616700" cy="5171474"/>
          </a:xfrm>
          <a:prstGeom prst="rect">
            <a:avLst/>
          </a:prstGeom>
        </p:spPr>
      </p:pic>
    </p:spTree>
    <p:extLst>
      <p:ext uri="{BB962C8B-B14F-4D97-AF65-F5344CB8AC3E}">
        <p14:creationId xmlns:p14="http://schemas.microsoft.com/office/powerpoint/2010/main" val="3042200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3"/>
          <a:stretch>
            <a:fillRect/>
          </a:stretch>
        </p:blipFill>
        <p:spPr>
          <a:xfrm>
            <a:off x="7959995" y="3133121"/>
            <a:ext cx="4055994" cy="3369369"/>
          </a:xfrm>
          <a:prstGeom prst="rect">
            <a:avLst/>
          </a:prstGeom>
        </p:spPr>
      </p:pic>
      <p:sp>
        <p:nvSpPr>
          <p:cNvPr id="2" name="Title 1"/>
          <p:cNvSpPr>
            <a:spLocks noGrp="1"/>
          </p:cNvSpPr>
          <p:nvPr>
            <p:ph type="title"/>
          </p:nvPr>
        </p:nvSpPr>
        <p:spPr>
          <a:xfrm>
            <a:off x="838200" y="133305"/>
            <a:ext cx="10515600" cy="1325563"/>
          </a:xfrm>
        </p:spPr>
        <p:txBody>
          <a:bodyPr/>
          <a:lstStyle/>
          <a:p>
            <a:r>
              <a:rPr lang="en-NZ" dirty="0" smtClean="0"/>
              <a:t>We need to modernise</a:t>
            </a:r>
            <a:endParaRPr lang="en-NZ" dirty="0"/>
          </a:p>
        </p:txBody>
      </p:sp>
      <p:sp>
        <p:nvSpPr>
          <p:cNvPr id="3" name="Content Placeholder 2"/>
          <p:cNvSpPr>
            <a:spLocks noGrp="1"/>
          </p:cNvSpPr>
          <p:nvPr>
            <p:ph idx="1"/>
          </p:nvPr>
        </p:nvSpPr>
        <p:spPr>
          <a:xfrm>
            <a:off x="838200" y="1458868"/>
            <a:ext cx="7571704" cy="5043622"/>
          </a:xfrm>
        </p:spPr>
        <p:txBody>
          <a:bodyPr>
            <a:normAutofit fontScale="92500" lnSpcReduction="10000"/>
          </a:bodyPr>
          <a:lstStyle/>
          <a:p>
            <a:pPr marL="0" indent="0">
              <a:buNone/>
            </a:pPr>
            <a:r>
              <a:rPr lang="en-US" sz="3300" dirty="0" smtClean="0"/>
              <a:t>We have a burning platform with:</a:t>
            </a:r>
            <a:r>
              <a:rPr lang="en-US" sz="3300" dirty="0"/>
              <a:t> </a:t>
            </a:r>
            <a:endParaRPr lang="en-AU" sz="3300" dirty="0"/>
          </a:p>
          <a:p>
            <a:pPr lvl="0"/>
            <a:r>
              <a:rPr lang="en-US" sz="2600" dirty="0"/>
              <a:t>rigid processes and methods;</a:t>
            </a:r>
            <a:endParaRPr lang="en-AU" sz="2600" dirty="0"/>
          </a:p>
          <a:p>
            <a:pPr lvl="0"/>
            <a:r>
              <a:rPr lang="en-US" sz="2600" dirty="0"/>
              <a:t>inflexible ageing technology;</a:t>
            </a:r>
            <a:endParaRPr lang="en-AU" sz="2600" dirty="0"/>
          </a:p>
          <a:p>
            <a:pPr lvl="0"/>
            <a:r>
              <a:rPr lang="en-US" sz="2600" dirty="0"/>
              <a:t>increasing cost of traditional data collection methods;</a:t>
            </a:r>
            <a:endParaRPr lang="en-AU" sz="2600" dirty="0"/>
          </a:p>
          <a:p>
            <a:pPr lvl="0"/>
            <a:r>
              <a:rPr lang="en-US" sz="2600" dirty="0"/>
              <a:t>inability to quickly respond to emerging information needs;</a:t>
            </a:r>
            <a:endParaRPr lang="en-AU" sz="2600" dirty="0"/>
          </a:p>
          <a:p>
            <a:pPr lvl="0"/>
            <a:r>
              <a:rPr lang="en-US" sz="2600" dirty="0"/>
              <a:t>slow to harness new and alternative sources of data (such as sensor, satellite); </a:t>
            </a:r>
            <a:endParaRPr lang="en-AU" sz="2600" dirty="0"/>
          </a:p>
          <a:p>
            <a:pPr lvl="0"/>
            <a:r>
              <a:rPr lang="en-US" sz="2600" dirty="0"/>
              <a:t>difficulty in attracting and retaining skilled staff in the competitive </a:t>
            </a:r>
            <a:r>
              <a:rPr lang="en-US" sz="2600" dirty="0" err="1"/>
              <a:t>labour</a:t>
            </a:r>
            <a:r>
              <a:rPr lang="en-US" sz="2600" dirty="0"/>
              <a:t> market.</a:t>
            </a:r>
            <a:endParaRPr lang="en-AU" sz="2600" dirty="0"/>
          </a:p>
          <a:p>
            <a:pPr marL="0" indent="0">
              <a:buNone/>
            </a:pPr>
            <a:r>
              <a:rPr lang="en-US" sz="3000" dirty="0"/>
              <a:t>In an increasingly digital and data rich environment statistical organizations are struggling to remain relevant.</a:t>
            </a:r>
            <a:endParaRPr lang="en-AU" sz="3000" dirty="0"/>
          </a:p>
        </p:txBody>
      </p:sp>
    </p:spTree>
    <p:extLst>
      <p:ext uri="{BB962C8B-B14F-4D97-AF65-F5344CB8AC3E}">
        <p14:creationId xmlns:p14="http://schemas.microsoft.com/office/powerpoint/2010/main" val="58209788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Modernisation blueprint exists</a:t>
            </a:r>
            <a:endParaRPr lang="en-NZ" dirty="0"/>
          </a:p>
        </p:txBody>
      </p:sp>
      <p:sp>
        <p:nvSpPr>
          <p:cNvPr id="3" name="Content Placeholder 2"/>
          <p:cNvSpPr>
            <a:spLocks noGrp="1"/>
          </p:cNvSpPr>
          <p:nvPr>
            <p:ph idx="1"/>
          </p:nvPr>
        </p:nvSpPr>
        <p:spPr>
          <a:xfrm>
            <a:off x="383519" y="1859552"/>
            <a:ext cx="5807299" cy="4351338"/>
          </a:xfrm>
        </p:spPr>
        <p:txBody>
          <a:bodyPr>
            <a:normAutofit lnSpcReduction="10000"/>
          </a:bodyPr>
          <a:lstStyle/>
          <a:p>
            <a:pPr marL="0" indent="0">
              <a:buNone/>
            </a:pPr>
            <a:r>
              <a:rPr lang="en-US" dirty="0"/>
              <a:t>CSPA provides a reference architecture </a:t>
            </a:r>
            <a:r>
              <a:rPr lang="sl-SI" dirty="0"/>
              <a:t>to help each agency </a:t>
            </a:r>
            <a:r>
              <a:rPr lang="sl-SI" dirty="0" smtClean="0"/>
              <a:t>modernisation, based on common standards:</a:t>
            </a:r>
          </a:p>
          <a:p>
            <a:r>
              <a:rPr lang="en-US" dirty="0" smtClean="0"/>
              <a:t>GSIM </a:t>
            </a:r>
            <a:endParaRPr lang="sl-SI" dirty="0" smtClean="0"/>
          </a:p>
          <a:p>
            <a:r>
              <a:rPr lang="sl-SI" dirty="0" smtClean="0"/>
              <a:t>GSBPM</a:t>
            </a:r>
          </a:p>
          <a:p>
            <a:r>
              <a:rPr lang="sl-SI" dirty="0" smtClean="0"/>
              <a:t>DDI / SDMX</a:t>
            </a:r>
            <a:endParaRPr lang="en-AU" dirty="0" smtClean="0"/>
          </a:p>
          <a:p>
            <a:pPr marL="0" indent="0">
              <a:buNone/>
            </a:pPr>
            <a:r>
              <a:rPr lang="en-AU" dirty="0" smtClean="0"/>
              <a:t>CSPA allows us to modernise our environment and use existing international solutions.</a:t>
            </a:r>
            <a:endParaRPr lang="sl-SI" dirty="0" smtClean="0"/>
          </a:p>
        </p:txBody>
      </p:sp>
      <p:pic>
        <p:nvPicPr>
          <p:cNvPr id="8" name="Picture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451830" y="5565884"/>
            <a:ext cx="1402525" cy="878148"/>
          </a:xfrm>
          <a:prstGeom prst="rect">
            <a:avLst/>
          </a:prstGeom>
        </p:spPr>
      </p:pic>
      <p:pic>
        <p:nvPicPr>
          <p:cNvPr id="9" name="Picture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56722" y="5492142"/>
            <a:ext cx="1412282" cy="969315"/>
          </a:xfrm>
          <a:prstGeom prst="rect">
            <a:avLst/>
          </a:prstGeom>
        </p:spPr>
      </p:pic>
      <p:pic>
        <p:nvPicPr>
          <p:cNvPr id="10" name="Picture 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072899" y="5503453"/>
            <a:ext cx="1200997" cy="707437"/>
          </a:xfrm>
          <a:prstGeom prst="rect">
            <a:avLst/>
          </a:prstGeom>
        </p:spPr>
      </p:pic>
      <p:pic>
        <p:nvPicPr>
          <p:cNvPr id="13" name="Picture 1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90818" y="5538166"/>
            <a:ext cx="1838325" cy="733425"/>
          </a:xfrm>
          <a:prstGeom prst="rect">
            <a:avLst/>
          </a:prstGeom>
        </p:spPr>
      </p:pic>
      <p:pic>
        <p:nvPicPr>
          <p:cNvPr id="4" name="Picture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67755" y="1859552"/>
            <a:ext cx="5686600" cy="3660749"/>
          </a:xfrm>
          <a:prstGeom prst="rect">
            <a:avLst/>
          </a:prstGeom>
        </p:spPr>
      </p:pic>
    </p:spTree>
    <p:extLst>
      <p:ext uri="{BB962C8B-B14F-4D97-AF65-F5344CB8AC3E}">
        <p14:creationId xmlns:p14="http://schemas.microsoft.com/office/powerpoint/2010/main" val="16086855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smtClean="0"/>
              <a:t>Current stat</a:t>
            </a:r>
            <a:r>
              <a:rPr lang="sl-SI" dirty="0" smtClean="0"/>
              <a:t>e</a:t>
            </a:r>
            <a:endParaRPr lang="en-GB" dirty="0"/>
          </a:p>
        </p:txBody>
      </p:sp>
      <p:sp>
        <p:nvSpPr>
          <p:cNvPr id="3" name="Content Placeholder 2"/>
          <p:cNvSpPr>
            <a:spLocks noGrp="1"/>
          </p:cNvSpPr>
          <p:nvPr>
            <p:ph idx="1"/>
          </p:nvPr>
        </p:nvSpPr>
        <p:spPr>
          <a:xfrm>
            <a:off x="838199" y="1825625"/>
            <a:ext cx="7311189" cy="4351338"/>
          </a:xfrm>
        </p:spPr>
        <p:txBody>
          <a:bodyPr>
            <a:normAutofit fontScale="85000" lnSpcReduction="20000"/>
          </a:bodyPr>
          <a:lstStyle/>
          <a:p>
            <a:r>
              <a:rPr lang="en-NZ" dirty="0"/>
              <a:t>Each year the HLG has approved a set of services to be produced within </a:t>
            </a:r>
            <a:r>
              <a:rPr lang="en-NZ" dirty="0" smtClean="0"/>
              <a:t>CSPA.</a:t>
            </a:r>
          </a:p>
          <a:p>
            <a:r>
              <a:rPr lang="en-NZ" dirty="0"/>
              <a:t>These lists have essentially been offers made by individual </a:t>
            </a:r>
            <a:r>
              <a:rPr lang="en-NZ" dirty="0" smtClean="0"/>
              <a:t>agencies.</a:t>
            </a:r>
          </a:p>
          <a:p>
            <a:r>
              <a:rPr lang="en-NZ" dirty="0"/>
              <a:t>The identified services have been delivered but not widely </a:t>
            </a:r>
            <a:r>
              <a:rPr lang="en-NZ" dirty="0" smtClean="0"/>
              <a:t>utilised.</a:t>
            </a:r>
          </a:p>
          <a:p>
            <a:r>
              <a:rPr lang="en-NZ" dirty="0"/>
              <a:t>T</a:t>
            </a:r>
            <a:r>
              <a:rPr lang="en-NZ" dirty="0" smtClean="0"/>
              <a:t>he </a:t>
            </a:r>
            <a:r>
              <a:rPr lang="en-NZ" dirty="0"/>
              <a:t>list of services has not been driven by the priorities of </a:t>
            </a:r>
            <a:r>
              <a:rPr lang="en-NZ" dirty="0" smtClean="0"/>
              <a:t>statistical organisations</a:t>
            </a:r>
            <a:r>
              <a:rPr lang="en-AU" dirty="0"/>
              <a:t> </a:t>
            </a:r>
            <a:endParaRPr lang="en-AU" dirty="0" smtClean="0"/>
          </a:p>
          <a:p>
            <a:r>
              <a:rPr lang="en-AU" dirty="0" smtClean="0"/>
              <a:t>Currently</a:t>
            </a:r>
            <a:r>
              <a:rPr lang="en-AU" dirty="0"/>
              <a:t>, there are a small number of individuals and organisations that are highly influential through existing HLG committee structures.  For organisations outside of these committee structures – it can be difficult to participate.</a:t>
            </a:r>
            <a:endParaRPr lang="en-NZ" dirty="0"/>
          </a:p>
        </p:txBody>
      </p:sp>
      <p:pic>
        <p:nvPicPr>
          <p:cNvPr id="5" name="Picture 4"/>
          <p:cNvPicPr>
            <a:picLocks noChangeAspect="1"/>
          </p:cNvPicPr>
          <p:nvPr/>
        </p:nvPicPr>
        <p:blipFill>
          <a:blip r:embed="rId3"/>
          <a:stretch>
            <a:fillRect/>
          </a:stretch>
        </p:blipFill>
        <p:spPr>
          <a:xfrm>
            <a:off x="8149388" y="1825625"/>
            <a:ext cx="3857625" cy="3905250"/>
          </a:xfrm>
          <a:prstGeom prst="rect">
            <a:avLst/>
          </a:prstGeom>
        </p:spPr>
      </p:pic>
    </p:spTree>
    <p:extLst>
      <p:ext uri="{BB962C8B-B14F-4D97-AF65-F5344CB8AC3E}">
        <p14:creationId xmlns:p14="http://schemas.microsoft.com/office/powerpoint/2010/main" val="53872814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Why aren’t existing services already being used? </a:t>
            </a:r>
            <a:endParaRPr lang="en-US" sz="4000" dirty="0"/>
          </a:p>
        </p:txBody>
      </p:sp>
      <p:sp>
        <p:nvSpPr>
          <p:cNvPr id="3" name="Content Placeholder 2"/>
          <p:cNvSpPr>
            <a:spLocks noGrp="1"/>
          </p:cNvSpPr>
          <p:nvPr>
            <p:ph idx="1"/>
          </p:nvPr>
        </p:nvSpPr>
        <p:spPr/>
        <p:txBody>
          <a:bodyPr>
            <a:normAutofit fontScale="92500" lnSpcReduction="10000"/>
          </a:bodyPr>
          <a:lstStyle/>
          <a:p>
            <a:r>
              <a:rPr lang="en-US" dirty="0" smtClean="0"/>
              <a:t>There </a:t>
            </a:r>
            <a:r>
              <a:rPr lang="en-US" dirty="0"/>
              <a:t>are people to convince (the who):</a:t>
            </a:r>
          </a:p>
          <a:p>
            <a:pPr lvl="1"/>
            <a:r>
              <a:rPr lang="en-US" dirty="0"/>
              <a:t>Business people</a:t>
            </a:r>
          </a:p>
          <a:p>
            <a:pPr lvl="1"/>
            <a:r>
              <a:rPr lang="en-US" dirty="0"/>
              <a:t>IT people</a:t>
            </a:r>
          </a:p>
          <a:p>
            <a:pPr lvl="1"/>
            <a:r>
              <a:rPr lang="en-US" dirty="0"/>
              <a:t>Enterprise Architect / the decision maker</a:t>
            </a:r>
          </a:p>
          <a:p>
            <a:r>
              <a:rPr lang="en-US" dirty="0"/>
              <a:t>We need to convince them to (the what - and then sharing will follow):</a:t>
            </a:r>
          </a:p>
          <a:p>
            <a:pPr lvl="1"/>
            <a:r>
              <a:rPr lang="en-US" dirty="0"/>
              <a:t>Sign on to CSPA (commit)</a:t>
            </a:r>
          </a:p>
          <a:p>
            <a:pPr lvl="1"/>
            <a:r>
              <a:rPr lang="en-US" dirty="0"/>
              <a:t>Commit to reuse as a principle</a:t>
            </a:r>
          </a:p>
          <a:p>
            <a:r>
              <a:rPr lang="en-US" dirty="0"/>
              <a:t>Other issues</a:t>
            </a:r>
          </a:p>
          <a:p>
            <a:r>
              <a:rPr lang="en-US" dirty="0"/>
              <a:t>History - What's already in place, legacy systems</a:t>
            </a:r>
          </a:p>
          <a:p>
            <a:r>
              <a:rPr lang="en-US" dirty="0"/>
              <a:t>Governance / control issues - People don't want to give up control of their systems</a:t>
            </a:r>
          </a:p>
        </p:txBody>
      </p:sp>
    </p:spTree>
    <p:extLst>
      <p:ext uri="{BB962C8B-B14F-4D97-AF65-F5344CB8AC3E}">
        <p14:creationId xmlns:p14="http://schemas.microsoft.com/office/powerpoint/2010/main" val="33947408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Picture 20"/>
          <p:cNvPicPr>
            <a:picLocks noChangeAspect="1"/>
          </p:cNvPicPr>
          <p:nvPr/>
        </p:nvPicPr>
        <p:blipFill>
          <a:blip r:embed="rId3"/>
          <a:stretch>
            <a:fillRect/>
          </a:stretch>
        </p:blipFill>
        <p:spPr>
          <a:xfrm>
            <a:off x="9554921" y="-38436"/>
            <a:ext cx="2357188" cy="2468676"/>
          </a:xfrm>
          <a:prstGeom prst="rect">
            <a:avLst/>
          </a:prstGeom>
        </p:spPr>
      </p:pic>
      <p:sp>
        <p:nvSpPr>
          <p:cNvPr id="22" name="TextBox 21"/>
          <p:cNvSpPr txBox="1"/>
          <p:nvPr/>
        </p:nvSpPr>
        <p:spPr>
          <a:xfrm rot="21196315">
            <a:off x="9650173" y="353449"/>
            <a:ext cx="1911014" cy="1077218"/>
          </a:xfrm>
          <a:prstGeom prst="rect">
            <a:avLst/>
          </a:prstGeom>
          <a:noFill/>
        </p:spPr>
        <p:txBody>
          <a:bodyPr wrap="square" rtlCol="0">
            <a:spAutoFit/>
          </a:bodyPr>
          <a:lstStyle/>
          <a:p>
            <a:r>
              <a:rPr lang="en-GB" sz="1600" b="1" dirty="0">
                <a:latin typeface="Bradley Hand ITC" panose="03070402050302030203" pitchFamily="66" charset="0"/>
              </a:rPr>
              <a:t>What is the right level of international collaboration?</a:t>
            </a:r>
          </a:p>
        </p:txBody>
      </p:sp>
      <p:sp>
        <p:nvSpPr>
          <p:cNvPr id="2" name="Title 1"/>
          <p:cNvSpPr>
            <a:spLocks noGrp="1"/>
          </p:cNvSpPr>
          <p:nvPr>
            <p:ph type="title"/>
          </p:nvPr>
        </p:nvSpPr>
        <p:spPr>
          <a:xfrm>
            <a:off x="1973178" y="-156915"/>
            <a:ext cx="8229600" cy="1143000"/>
          </a:xfrm>
        </p:spPr>
        <p:txBody>
          <a:bodyPr/>
          <a:lstStyle/>
          <a:p>
            <a:r>
              <a:rPr lang="sl-SI" dirty="0" err="1" smtClean="0"/>
              <a:t>Topics</a:t>
            </a:r>
            <a:r>
              <a:rPr lang="en-AU" dirty="0" smtClean="0"/>
              <a:t> discuss</a:t>
            </a:r>
            <a:r>
              <a:rPr lang="sl-SI" dirty="0" err="1" smtClean="0"/>
              <a:t>ed</a:t>
            </a:r>
            <a:r>
              <a:rPr lang="sl-SI" dirty="0" smtClean="0"/>
              <a:t> at sprint</a:t>
            </a:r>
            <a:endParaRPr lang="en-AU" dirty="0"/>
          </a:p>
        </p:txBody>
      </p:sp>
      <p:pic>
        <p:nvPicPr>
          <p:cNvPr id="3" name="Picture 2"/>
          <p:cNvPicPr>
            <a:picLocks noChangeAspect="1"/>
          </p:cNvPicPr>
          <p:nvPr/>
        </p:nvPicPr>
        <p:blipFill>
          <a:blip r:embed="rId3"/>
          <a:stretch>
            <a:fillRect/>
          </a:stretch>
        </p:blipFill>
        <p:spPr>
          <a:xfrm>
            <a:off x="1139991" y="1327233"/>
            <a:ext cx="2357188" cy="2468676"/>
          </a:xfrm>
          <a:prstGeom prst="rect">
            <a:avLst/>
          </a:prstGeom>
        </p:spPr>
      </p:pic>
      <p:sp>
        <p:nvSpPr>
          <p:cNvPr id="4" name="TextBox 3"/>
          <p:cNvSpPr txBox="1"/>
          <p:nvPr/>
        </p:nvSpPr>
        <p:spPr>
          <a:xfrm rot="21050674">
            <a:off x="1235242" y="1580620"/>
            <a:ext cx="2261937" cy="1569660"/>
          </a:xfrm>
          <a:prstGeom prst="rect">
            <a:avLst/>
          </a:prstGeom>
          <a:noFill/>
        </p:spPr>
        <p:txBody>
          <a:bodyPr wrap="square" rtlCol="0">
            <a:spAutoFit/>
          </a:bodyPr>
          <a:lstStyle/>
          <a:p>
            <a:r>
              <a:rPr lang="en-AU" sz="1600" b="1" dirty="0">
                <a:solidFill>
                  <a:schemeClr val="accent6">
                    <a:lumMod val="50000"/>
                  </a:schemeClr>
                </a:solidFill>
                <a:latin typeface="Bradley Hand ITC" panose="03070402050302030203" pitchFamily="66" charset="0"/>
              </a:rPr>
              <a:t>Compare individual organisation investment strategies</a:t>
            </a:r>
            <a:r>
              <a:rPr lang="sl-SI" sz="1600" b="1" dirty="0">
                <a:solidFill>
                  <a:schemeClr val="accent6">
                    <a:lumMod val="50000"/>
                  </a:schemeClr>
                </a:solidFill>
                <a:latin typeface="Bradley Hand ITC" panose="03070402050302030203" pitchFamily="66" charset="0"/>
              </a:rPr>
              <a:t>, </a:t>
            </a:r>
            <a:r>
              <a:rPr lang="sl-SI" sz="1600" b="1" dirty="0" err="1">
                <a:solidFill>
                  <a:schemeClr val="accent6">
                    <a:lumMod val="50000"/>
                  </a:schemeClr>
                </a:solidFill>
                <a:latin typeface="Bradley Hand ITC" panose="03070402050302030203" pitchFamily="66" charset="0"/>
              </a:rPr>
              <a:t>modernisation</a:t>
            </a:r>
            <a:r>
              <a:rPr lang="sl-SI" sz="1600" b="1" dirty="0">
                <a:solidFill>
                  <a:schemeClr val="accent6">
                    <a:lumMod val="50000"/>
                  </a:schemeClr>
                </a:solidFill>
                <a:latin typeface="Bradley Hand ITC" panose="03070402050302030203" pitchFamily="66" charset="0"/>
              </a:rPr>
              <a:t> </a:t>
            </a:r>
            <a:r>
              <a:rPr lang="sl-SI" sz="1600" b="1" dirty="0" err="1">
                <a:solidFill>
                  <a:schemeClr val="accent6">
                    <a:lumMod val="50000"/>
                  </a:schemeClr>
                </a:solidFill>
                <a:latin typeface="Bradley Hand ITC" panose="03070402050302030203" pitchFamily="66" charset="0"/>
              </a:rPr>
              <a:t>plans</a:t>
            </a:r>
            <a:r>
              <a:rPr lang="sl-SI" sz="1600" b="1" dirty="0">
                <a:solidFill>
                  <a:schemeClr val="accent6">
                    <a:lumMod val="50000"/>
                  </a:schemeClr>
                </a:solidFill>
                <a:latin typeface="Bradley Hand ITC" panose="03070402050302030203" pitchFamily="66" charset="0"/>
              </a:rPr>
              <a:t>, </a:t>
            </a:r>
            <a:r>
              <a:rPr lang="sl-SI" sz="1600" b="1" dirty="0" err="1">
                <a:solidFill>
                  <a:schemeClr val="accent6">
                    <a:lumMod val="50000"/>
                  </a:schemeClr>
                </a:solidFill>
                <a:latin typeface="Bradley Hand ITC" panose="03070402050302030203" pitchFamily="66" charset="0"/>
              </a:rPr>
              <a:t>common</a:t>
            </a:r>
            <a:r>
              <a:rPr lang="sl-SI" sz="1600" b="1" dirty="0">
                <a:solidFill>
                  <a:schemeClr val="accent6">
                    <a:lumMod val="50000"/>
                  </a:schemeClr>
                </a:solidFill>
                <a:latin typeface="Bradley Hand ITC" panose="03070402050302030203" pitchFamily="66" charset="0"/>
              </a:rPr>
              <a:t> </a:t>
            </a:r>
            <a:r>
              <a:rPr lang="sl-SI" sz="1600" b="1" dirty="0" err="1">
                <a:solidFill>
                  <a:schemeClr val="accent6">
                    <a:lumMod val="50000"/>
                  </a:schemeClr>
                </a:solidFill>
                <a:latin typeface="Bradley Hand ITC" panose="03070402050302030203" pitchFamily="66" charset="0"/>
              </a:rPr>
              <a:t>priority</a:t>
            </a:r>
            <a:r>
              <a:rPr lang="sl-SI" sz="1600" b="1" dirty="0">
                <a:solidFill>
                  <a:schemeClr val="accent6">
                    <a:lumMod val="50000"/>
                  </a:schemeClr>
                </a:solidFill>
                <a:latin typeface="Bradley Hand ITC" panose="03070402050302030203" pitchFamily="66" charset="0"/>
              </a:rPr>
              <a:t> </a:t>
            </a:r>
            <a:r>
              <a:rPr lang="sl-SI" sz="1600" b="1" dirty="0" err="1">
                <a:solidFill>
                  <a:schemeClr val="accent6">
                    <a:lumMod val="50000"/>
                  </a:schemeClr>
                </a:solidFill>
                <a:latin typeface="Bradley Hand ITC" panose="03070402050302030203" pitchFamily="66" charset="0"/>
              </a:rPr>
              <a:t>areas</a:t>
            </a:r>
            <a:r>
              <a:rPr lang="sl-SI" sz="1600" b="1" dirty="0">
                <a:solidFill>
                  <a:schemeClr val="accent6">
                    <a:lumMod val="50000"/>
                  </a:schemeClr>
                </a:solidFill>
                <a:latin typeface="Bradley Hand ITC" panose="03070402050302030203" pitchFamily="66" charset="0"/>
              </a:rPr>
              <a:t>, </a:t>
            </a:r>
            <a:r>
              <a:rPr lang="sl-SI" sz="1600" b="1" dirty="0" err="1">
                <a:solidFill>
                  <a:schemeClr val="accent6">
                    <a:lumMod val="50000"/>
                  </a:schemeClr>
                </a:solidFill>
                <a:latin typeface="Bradley Hand ITC" panose="03070402050302030203" pitchFamily="66" charset="0"/>
              </a:rPr>
              <a:t>planned</a:t>
            </a:r>
            <a:r>
              <a:rPr lang="sl-SI" sz="1600" b="1" dirty="0">
                <a:solidFill>
                  <a:schemeClr val="accent6">
                    <a:lumMod val="50000"/>
                  </a:schemeClr>
                </a:solidFill>
                <a:latin typeface="Bradley Hand ITC" panose="03070402050302030203" pitchFamily="66" charset="0"/>
              </a:rPr>
              <a:t> </a:t>
            </a:r>
            <a:r>
              <a:rPr lang="sl-SI" sz="1600" b="1" dirty="0" err="1">
                <a:solidFill>
                  <a:schemeClr val="accent6">
                    <a:lumMod val="50000"/>
                  </a:schemeClr>
                </a:solidFill>
                <a:latin typeface="Bradley Hand ITC" panose="03070402050302030203" pitchFamily="66" charset="0"/>
              </a:rPr>
              <a:t>projects</a:t>
            </a:r>
            <a:r>
              <a:rPr lang="sl-SI" sz="1600" b="1" dirty="0">
                <a:solidFill>
                  <a:schemeClr val="accent6">
                    <a:lumMod val="50000"/>
                  </a:schemeClr>
                </a:solidFill>
                <a:latin typeface="Bradley Hand ITC" panose="03070402050302030203" pitchFamily="66" charset="0"/>
              </a:rPr>
              <a:t>.</a:t>
            </a:r>
            <a:endParaRPr lang="en-GB" sz="1600" b="1" dirty="0">
              <a:solidFill>
                <a:schemeClr val="accent6">
                  <a:lumMod val="50000"/>
                </a:schemeClr>
              </a:solidFill>
              <a:latin typeface="Bradley Hand ITC" panose="03070402050302030203" pitchFamily="66" charset="0"/>
            </a:endParaRPr>
          </a:p>
        </p:txBody>
      </p:sp>
      <p:pic>
        <p:nvPicPr>
          <p:cNvPr id="7" name="Picture 6"/>
          <p:cNvPicPr>
            <a:picLocks noChangeAspect="1"/>
          </p:cNvPicPr>
          <p:nvPr/>
        </p:nvPicPr>
        <p:blipFill>
          <a:blip r:embed="rId3"/>
          <a:stretch>
            <a:fillRect/>
          </a:stretch>
        </p:blipFill>
        <p:spPr>
          <a:xfrm>
            <a:off x="3592430" y="773780"/>
            <a:ext cx="2357188" cy="2468676"/>
          </a:xfrm>
          <a:prstGeom prst="rect">
            <a:avLst/>
          </a:prstGeom>
        </p:spPr>
      </p:pic>
      <p:sp>
        <p:nvSpPr>
          <p:cNvPr id="8" name="TextBox 7"/>
          <p:cNvSpPr txBox="1"/>
          <p:nvPr/>
        </p:nvSpPr>
        <p:spPr>
          <a:xfrm rot="21196315">
            <a:off x="3687682" y="1042555"/>
            <a:ext cx="1911014" cy="1323439"/>
          </a:xfrm>
          <a:prstGeom prst="rect">
            <a:avLst/>
          </a:prstGeom>
          <a:noFill/>
        </p:spPr>
        <p:txBody>
          <a:bodyPr wrap="square" rtlCol="0">
            <a:spAutoFit/>
          </a:bodyPr>
          <a:lstStyle/>
          <a:p>
            <a:r>
              <a:rPr lang="en-AU" sz="1600" b="1" dirty="0" smtClean="0">
                <a:latin typeface="Bradley Hand ITC" panose="03070402050302030203" pitchFamily="66" charset="0"/>
              </a:rPr>
              <a:t>Which capability framework to use to discuss investments?</a:t>
            </a:r>
          </a:p>
          <a:p>
            <a:r>
              <a:rPr lang="sl-SI" sz="1600" b="1" dirty="0" smtClean="0">
                <a:latin typeface="Bradley Hand ITC" panose="03070402050302030203" pitchFamily="66" charset="0"/>
              </a:rPr>
              <a:t>.</a:t>
            </a:r>
            <a:endParaRPr lang="en-GB" sz="1600" b="1" dirty="0">
              <a:latin typeface="Bradley Hand ITC" panose="03070402050302030203" pitchFamily="66" charset="0"/>
            </a:endParaRPr>
          </a:p>
        </p:txBody>
      </p:sp>
      <p:pic>
        <p:nvPicPr>
          <p:cNvPr id="9" name="Picture 8"/>
          <p:cNvPicPr>
            <a:picLocks noChangeAspect="1"/>
          </p:cNvPicPr>
          <p:nvPr/>
        </p:nvPicPr>
        <p:blipFill>
          <a:blip r:embed="rId3"/>
          <a:stretch>
            <a:fillRect/>
          </a:stretch>
        </p:blipFill>
        <p:spPr>
          <a:xfrm rot="1726517">
            <a:off x="6751633" y="898872"/>
            <a:ext cx="2357188" cy="2468676"/>
          </a:xfrm>
          <a:prstGeom prst="rect">
            <a:avLst/>
          </a:prstGeom>
        </p:spPr>
      </p:pic>
      <p:sp>
        <p:nvSpPr>
          <p:cNvPr id="11" name="TextBox 10"/>
          <p:cNvSpPr txBox="1"/>
          <p:nvPr/>
        </p:nvSpPr>
        <p:spPr>
          <a:xfrm rot="1177191">
            <a:off x="7186753" y="1214161"/>
            <a:ext cx="1679209" cy="1569660"/>
          </a:xfrm>
          <a:prstGeom prst="rect">
            <a:avLst/>
          </a:prstGeom>
          <a:noFill/>
        </p:spPr>
        <p:txBody>
          <a:bodyPr wrap="square" rtlCol="0">
            <a:spAutoFit/>
          </a:bodyPr>
          <a:lstStyle/>
          <a:p>
            <a:r>
              <a:rPr lang="en-GB" sz="1600" b="1" dirty="0">
                <a:solidFill>
                  <a:schemeClr val="accent1">
                    <a:lumMod val="75000"/>
                  </a:schemeClr>
                </a:solidFill>
                <a:latin typeface="Bradley Hand ITC" panose="03070402050302030203" pitchFamily="66" charset="0"/>
              </a:rPr>
              <a:t>What is the agreed position on the expected value added of investing in CSPA?</a:t>
            </a:r>
          </a:p>
        </p:txBody>
      </p:sp>
      <p:pic>
        <p:nvPicPr>
          <p:cNvPr id="13" name="Picture 12"/>
          <p:cNvPicPr>
            <a:picLocks noChangeAspect="1"/>
          </p:cNvPicPr>
          <p:nvPr/>
        </p:nvPicPr>
        <p:blipFill>
          <a:blip r:embed="rId3"/>
          <a:stretch>
            <a:fillRect/>
          </a:stretch>
        </p:blipFill>
        <p:spPr>
          <a:xfrm>
            <a:off x="1044740" y="3956268"/>
            <a:ext cx="2357188" cy="2468676"/>
          </a:xfrm>
          <a:prstGeom prst="rect">
            <a:avLst/>
          </a:prstGeom>
        </p:spPr>
      </p:pic>
      <p:sp>
        <p:nvSpPr>
          <p:cNvPr id="14" name="TextBox 13"/>
          <p:cNvSpPr txBox="1"/>
          <p:nvPr/>
        </p:nvSpPr>
        <p:spPr>
          <a:xfrm rot="21050674">
            <a:off x="1142031" y="4235124"/>
            <a:ext cx="1941792" cy="1569660"/>
          </a:xfrm>
          <a:prstGeom prst="rect">
            <a:avLst/>
          </a:prstGeom>
          <a:noFill/>
        </p:spPr>
        <p:txBody>
          <a:bodyPr wrap="square" rtlCol="0">
            <a:spAutoFit/>
          </a:bodyPr>
          <a:lstStyle/>
          <a:p>
            <a:r>
              <a:rPr lang="en-GB" sz="1600" b="1" dirty="0">
                <a:solidFill>
                  <a:schemeClr val="accent6">
                    <a:lumMod val="50000"/>
                  </a:schemeClr>
                </a:solidFill>
                <a:latin typeface="Bradley Hand ITC" panose="03070402050302030203" pitchFamily="66" charset="0"/>
              </a:rPr>
              <a:t>How do we encourage statistical organisations to adopt CSPA, barriers?</a:t>
            </a:r>
          </a:p>
        </p:txBody>
      </p:sp>
      <p:pic>
        <p:nvPicPr>
          <p:cNvPr id="15" name="Picture 14"/>
          <p:cNvPicPr>
            <a:picLocks noChangeAspect="1"/>
          </p:cNvPicPr>
          <p:nvPr/>
        </p:nvPicPr>
        <p:blipFill>
          <a:blip r:embed="rId3"/>
          <a:stretch>
            <a:fillRect/>
          </a:stretch>
        </p:blipFill>
        <p:spPr>
          <a:xfrm>
            <a:off x="3497179" y="3402815"/>
            <a:ext cx="2357188" cy="2468676"/>
          </a:xfrm>
          <a:prstGeom prst="rect">
            <a:avLst/>
          </a:prstGeom>
        </p:spPr>
      </p:pic>
      <p:sp>
        <p:nvSpPr>
          <p:cNvPr id="16" name="TextBox 15"/>
          <p:cNvSpPr txBox="1"/>
          <p:nvPr/>
        </p:nvSpPr>
        <p:spPr>
          <a:xfrm rot="21196315">
            <a:off x="3592431" y="3917811"/>
            <a:ext cx="1911014" cy="830997"/>
          </a:xfrm>
          <a:prstGeom prst="rect">
            <a:avLst/>
          </a:prstGeom>
          <a:noFill/>
        </p:spPr>
        <p:txBody>
          <a:bodyPr wrap="square" rtlCol="0">
            <a:spAutoFit/>
          </a:bodyPr>
          <a:lstStyle/>
          <a:p>
            <a:r>
              <a:rPr lang="en-GB" sz="1600" b="1" dirty="0">
                <a:latin typeface="Bradley Hand ITC" panose="03070402050302030203" pitchFamily="66" charset="0"/>
              </a:rPr>
              <a:t>How do we collaborate to fill gaps?</a:t>
            </a:r>
          </a:p>
        </p:txBody>
      </p:sp>
      <p:pic>
        <p:nvPicPr>
          <p:cNvPr id="17" name="Picture 16"/>
          <p:cNvPicPr>
            <a:picLocks noChangeAspect="1"/>
          </p:cNvPicPr>
          <p:nvPr/>
        </p:nvPicPr>
        <p:blipFill>
          <a:blip r:embed="rId3"/>
          <a:stretch>
            <a:fillRect/>
          </a:stretch>
        </p:blipFill>
        <p:spPr>
          <a:xfrm rot="1726517">
            <a:off x="6075480" y="3043047"/>
            <a:ext cx="2357188" cy="2468676"/>
          </a:xfrm>
          <a:prstGeom prst="rect">
            <a:avLst/>
          </a:prstGeom>
        </p:spPr>
      </p:pic>
      <p:sp>
        <p:nvSpPr>
          <p:cNvPr id="18" name="TextBox 17"/>
          <p:cNvSpPr txBox="1"/>
          <p:nvPr/>
        </p:nvSpPr>
        <p:spPr>
          <a:xfrm rot="1177191">
            <a:off x="6542346" y="3483948"/>
            <a:ext cx="1679209" cy="830997"/>
          </a:xfrm>
          <a:prstGeom prst="rect">
            <a:avLst/>
          </a:prstGeom>
          <a:noFill/>
        </p:spPr>
        <p:txBody>
          <a:bodyPr wrap="square" rtlCol="0">
            <a:spAutoFit/>
          </a:bodyPr>
          <a:lstStyle/>
          <a:p>
            <a:r>
              <a:rPr lang="en-GB" sz="1600" b="1" dirty="0">
                <a:solidFill>
                  <a:schemeClr val="accent1">
                    <a:lumMod val="75000"/>
                  </a:schemeClr>
                </a:solidFill>
                <a:latin typeface="Bradley Hand ITC" panose="03070402050302030203" pitchFamily="66" charset="0"/>
              </a:rPr>
              <a:t>Level of modernisation maturity?</a:t>
            </a:r>
          </a:p>
        </p:txBody>
      </p:sp>
      <p:pic>
        <p:nvPicPr>
          <p:cNvPr id="19" name="Picture 18"/>
          <p:cNvPicPr>
            <a:picLocks noChangeAspect="1"/>
          </p:cNvPicPr>
          <p:nvPr/>
        </p:nvPicPr>
        <p:blipFill>
          <a:blip r:embed="rId3"/>
          <a:stretch>
            <a:fillRect/>
          </a:stretch>
        </p:blipFill>
        <p:spPr>
          <a:xfrm>
            <a:off x="8976559" y="2161624"/>
            <a:ext cx="2357188" cy="2468676"/>
          </a:xfrm>
          <a:prstGeom prst="rect">
            <a:avLst/>
          </a:prstGeom>
        </p:spPr>
      </p:pic>
      <p:sp>
        <p:nvSpPr>
          <p:cNvPr id="20" name="TextBox 19"/>
          <p:cNvSpPr txBox="1"/>
          <p:nvPr/>
        </p:nvSpPr>
        <p:spPr>
          <a:xfrm rot="21050674">
            <a:off x="9071810" y="2661231"/>
            <a:ext cx="2261937" cy="1077218"/>
          </a:xfrm>
          <a:prstGeom prst="rect">
            <a:avLst/>
          </a:prstGeom>
          <a:noFill/>
        </p:spPr>
        <p:txBody>
          <a:bodyPr wrap="square" rtlCol="0">
            <a:spAutoFit/>
          </a:bodyPr>
          <a:lstStyle/>
          <a:p>
            <a:r>
              <a:rPr lang="en-GB" sz="1600" b="1" dirty="0">
                <a:solidFill>
                  <a:schemeClr val="accent6">
                    <a:lumMod val="50000"/>
                  </a:schemeClr>
                </a:solidFill>
                <a:latin typeface="Bradley Hand ITC" panose="03070402050302030203" pitchFamily="66" charset="0"/>
              </a:rPr>
              <a:t>What are the different scenarios for collaboration? </a:t>
            </a:r>
          </a:p>
          <a:p>
            <a:r>
              <a:rPr lang="sl-SI" sz="1600" b="1" dirty="0" smtClean="0">
                <a:solidFill>
                  <a:schemeClr val="accent6">
                    <a:lumMod val="50000"/>
                  </a:schemeClr>
                </a:solidFill>
                <a:latin typeface="Bradley Hand ITC" panose="03070402050302030203" pitchFamily="66" charset="0"/>
              </a:rPr>
              <a:t>.</a:t>
            </a:r>
            <a:endParaRPr lang="en-GB" sz="1600" b="1" dirty="0">
              <a:solidFill>
                <a:schemeClr val="accent6">
                  <a:lumMod val="50000"/>
                </a:schemeClr>
              </a:solidFill>
              <a:latin typeface="Bradley Hand ITC" panose="03070402050302030203" pitchFamily="66" charset="0"/>
            </a:endParaRPr>
          </a:p>
        </p:txBody>
      </p:sp>
      <p:pic>
        <p:nvPicPr>
          <p:cNvPr id="24" name="Picture 23"/>
          <p:cNvPicPr>
            <a:picLocks noChangeAspect="1"/>
          </p:cNvPicPr>
          <p:nvPr/>
        </p:nvPicPr>
        <p:blipFill>
          <a:blip r:embed="rId3"/>
          <a:stretch>
            <a:fillRect/>
          </a:stretch>
        </p:blipFill>
        <p:spPr>
          <a:xfrm>
            <a:off x="5597528" y="5333822"/>
            <a:ext cx="2357188" cy="2468676"/>
          </a:xfrm>
          <a:prstGeom prst="rect">
            <a:avLst/>
          </a:prstGeom>
        </p:spPr>
      </p:pic>
      <p:sp>
        <p:nvSpPr>
          <p:cNvPr id="25" name="TextBox 24"/>
          <p:cNvSpPr txBox="1"/>
          <p:nvPr/>
        </p:nvSpPr>
        <p:spPr>
          <a:xfrm rot="21050674">
            <a:off x="5695918" y="5995733"/>
            <a:ext cx="1769293" cy="830997"/>
          </a:xfrm>
          <a:prstGeom prst="rect">
            <a:avLst/>
          </a:prstGeom>
          <a:noFill/>
        </p:spPr>
        <p:txBody>
          <a:bodyPr wrap="square" rtlCol="0">
            <a:spAutoFit/>
          </a:bodyPr>
          <a:lstStyle/>
          <a:p>
            <a:r>
              <a:rPr lang="en-GB" sz="1600" b="1" dirty="0">
                <a:solidFill>
                  <a:schemeClr val="accent6">
                    <a:lumMod val="50000"/>
                  </a:schemeClr>
                </a:solidFill>
                <a:latin typeface="Bradley Hand ITC" panose="03070402050302030203" pitchFamily="66" charset="0"/>
              </a:rPr>
              <a:t>What is the role of vendors? </a:t>
            </a:r>
          </a:p>
          <a:p>
            <a:r>
              <a:rPr lang="sl-SI" sz="1600" b="1" dirty="0" smtClean="0">
                <a:solidFill>
                  <a:schemeClr val="accent6">
                    <a:lumMod val="50000"/>
                  </a:schemeClr>
                </a:solidFill>
                <a:latin typeface="Bradley Hand ITC" panose="03070402050302030203" pitchFamily="66" charset="0"/>
              </a:rPr>
              <a:t>.</a:t>
            </a:r>
            <a:endParaRPr lang="en-GB" sz="1600" b="1" dirty="0">
              <a:solidFill>
                <a:schemeClr val="accent6">
                  <a:lumMod val="50000"/>
                </a:schemeClr>
              </a:solidFill>
              <a:latin typeface="Bradley Hand ITC" panose="03070402050302030203" pitchFamily="66" charset="0"/>
            </a:endParaRPr>
          </a:p>
        </p:txBody>
      </p:sp>
      <p:pic>
        <p:nvPicPr>
          <p:cNvPr id="26" name="Picture 25"/>
          <p:cNvPicPr>
            <a:picLocks noChangeAspect="1"/>
          </p:cNvPicPr>
          <p:nvPr/>
        </p:nvPicPr>
        <p:blipFill>
          <a:blip r:embed="rId3"/>
          <a:stretch>
            <a:fillRect/>
          </a:stretch>
        </p:blipFill>
        <p:spPr>
          <a:xfrm>
            <a:off x="8793923" y="4529256"/>
            <a:ext cx="2357188" cy="2468676"/>
          </a:xfrm>
          <a:prstGeom prst="rect">
            <a:avLst/>
          </a:prstGeom>
        </p:spPr>
      </p:pic>
      <p:sp>
        <p:nvSpPr>
          <p:cNvPr id="27" name="TextBox 26"/>
          <p:cNvSpPr txBox="1"/>
          <p:nvPr/>
        </p:nvSpPr>
        <p:spPr>
          <a:xfrm rot="21196315">
            <a:off x="8889175" y="4674921"/>
            <a:ext cx="1911014" cy="1569660"/>
          </a:xfrm>
          <a:prstGeom prst="rect">
            <a:avLst/>
          </a:prstGeom>
          <a:noFill/>
        </p:spPr>
        <p:txBody>
          <a:bodyPr wrap="square" rtlCol="0">
            <a:spAutoFit/>
          </a:bodyPr>
          <a:lstStyle/>
          <a:p>
            <a:r>
              <a:rPr lang="en-GB" sz="1600" b="1" dirty="0">
                <a:latin typeface="Bradley Hand ITC" panose="03070402050302030203" pitchFamily="66" charset="0"/>
              </a:rPr>
              <a:t>What sort of funding models and </a:t>
            </a:r>
          </a:p>
          <a:p>
            <a:r>
              <a:rPr lang="en-GB" sz="1600" b="1" dirty="0">
                <a:latin typeface="Bradley Hand ITC" panose="03070402050302030203" pitchFamily="66" charset="0"/>
              </a:rPr>
              <a:t>   governance arrangements are needed? </a:t>
            </a:r>
          </a:p>
        </p:txBody>
      </p:sp>
    </p:spTree>
    <p:extLst>
      <p:ext uri="{BB962C8B-B14F-4D97-AF65-F5344CB8AC3E}">
        <p14:creationId xmlns:p14="http://schemas.microsoft.com/office/powerpoint/2010/main" val="382896256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2477</TotalTime>
  <Words>2172</Words>
  <Application>Microsoft Office PowerPoint</Application>
  <PresentationFormat>Custom</PresentationFormat>
  <Paragraphs>335</Paragraphs>
  <Slides>30</Slides>
  <Notes>22</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30</vt:i4>
      </vt:variant>
    </vt:vector>
  </HeadingPairs>
  <TitlesOfParts>
    <vt:vector size="32" baseType="lpstr">
      <vt:lpstr>Office Theme</vt:lpstr>
      <vt:lpstr>Document</vt:lpstr>
      <vt:lpstr>PowerPoint Presentation</vt:lpstr>
      <vt:lpstr>PowerPoint Presentation</vt:lpstr>
      <vt:lpstr>Sprint Outputs</vt:lpstr>
      <vt:lpstr>Brochure – What is CSPA ?</vt:lpstr>
      <vt:lpstr>We need to modernise</vt:lpstr>
      <vt:lpstr>Modernisation blueprint exists</vt:lpstr>
      <vt:lpstr>Current state</vt:lpstr>
      <vt:lpstr>Why aren’t existing services already being used? </vt:lpstr>
      <vt:lpstr>Topics discussed at sprint</vt:lpstr>
      <vt:lpstr>Sharing before CSPA </vt:lpstr>
      <vt:lpstr>What does CSPA offer to sharing? </vt:lpstr>
      <vt:lpstr>Brochure – CSPA Community </vt:lpstr>
      <vt:lpstr>Building a Statistical Modernisation Community</vt:lpstr>
      <vt:lpstr>Benefits of the Community Approach</vt:lpstr>
      <vt:lpstr>Supporting the community</vt:lpstr>
      <vt:lpstr>Brochure – Taking sharing to the next level</vt:lpstr>
      <vt:lpstr>PowerPoint Presentation</vt:lpstr>
      <vt:lpstr>Using capability based investment planning</vt:lpstr>
      <vt:lpstr>PowerPoint Presentation</vt:lpstr>
      <vt:lpstr>How the type of investment changes sharing </vt:lpstr>
      <vt:lpstr>Vendors opportunities</vt:lpstr>
      <vt:lpstr>Committing to action</vt:lpstr>
      <vt:lpstr>PowerPoint Presentation</vt:lpstr>
      <vt:lpstr>Candidates identified so far</vt:lpstr>
      <vt:lpstr>Two key groups need members</vt:lpstr>
      <vt:lpstr>Next steps</vt:lpstr>
      <vt:lpstr>PowerPoint Presentation</vt:lpstr>
      <vt:lpstr>Outcomes</vt:lpstr>
      <vt:lpstr>Brochure – SOA Transition</vt:lpstr>
      <vt:lpstr>List of candidate service – ESS CM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Tomaz Speh</dc:creator>
  <cp:lastModifiedBy>ONU</cp:lastModifiedBy>
  <cp:revision>184</cp:revision>
  <cp:lastPrinted>2015-04-14T10:08:45Z</cp:lastPrinted>
  <dcterms:created xsi:type="dcterms:W3CDTF">2015-03-19T23:15:38Z</dcterms:created>
  <dcterms:modified xsi:type="dcterms:W3CDTF">2015-04-16T09:04:25Z</dcterms:modified>
</cp:coreProperties>
</file>