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8" r:id="rId2"/>
    <p:sldId id="425" r:id="rId3"/>
    <p:sldId id="424" r:id="rId4"/>
    <p:sldId id="426" r:id="rId5"/>
    <p:sldId id="427" r:id="rId6"/>
    <p:sldId id="428" r:id="rId7"/>
    <p:sldId id="429" r:id="rId8"/>
    <p:sldId id="402" r:id="rId9"/>
    <p:sldId id="432" r:id="rId10"/>
    <p:sldId id="431" r:id="rId11"/>
    <p:sldId id="434" r:id="rId12"/>
    <p:sldId id="435" r:id="rId13"/>
    <p:sldId id="436" r:id="rId14"/>
    <p:sldId id="440" r:id="rId15"/>
    <p:sldId id="445" r:id="rId16"/>
    <p:sldId id="447" r:id="rId17"/>
    <p:sldId id="448" r:id="rId18"/>
    <p:sldId id="449" r:id="rId19"/>
    <p:sldId id="451" r:id="rId20"/>
    <p:sldId id="456" r:id="rId21"/>
    <p:sldId id="452" r:id="rId22"/>
    <p:sldId id="450" r:id="rId23"/>
    <p:sldId id="453" r:id="rId24"/>
    <p:sldId id="413" r:id="rId25"/>
    <p:sldId id="455" r:id="rId26"/>
    <p:sldId id="457" r:id="rId27"/>
    <p:sldId id="458" r:id="rId28"/>
    <p:sldId id="422" r:id="rId29"/>
    <p:sldId id="459" r:id="rId30"/>
    <p:sldId id="460" r:id="rId31"/>
    <p:sldId id="461" r:id="rId32"/>
    <p:sldId id="462" r:id="rId33"/>
    <p:sldId id="463" r:id="rId34"/>
    <p:sldId id="464" r:id="rId35"/>
    <p:sldId id="465" r:id="rId36"/>
    <p:sldId id="466" r:id="rId37"/>
    <p:sldId id="467" r:id="rId38"/>
  </p:sldIdLst>
  <p:sldSz cx="9144000" cy="6858000" type="screen4x3"/>
  <p:notesSz cx="6797675" cy="9928225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244" autoAdjust="0"/>
    <p:restoredTop sz="75143" autoAdjust="0"/>
  </p:normalViewPr>
  <p:slideViewPr>
    <p:cSldViewPr>
      <p:cViewPr varScale="1">
        <p:scale>
          <a:sx n="89" d="100"/>
          <a:sy n="89" d="100"/>
        </p:scale>
        <p:origin x="-7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4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C8DAF8-0FB9-4274-A9B6-5F2C482B3DF1}" type="doc">
      <dgm:prSet loTypeId="urn:microsoft.com/office/officeart/2005/8/layout/arrow6" loCatId="process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tr-TR"/>
        </a:p>
      </dgm:t>
    </dgm:pt>
    <dgm:pt modelId="{53DDDC65-4BD1-4C17-B75B-312444E631D6}">
      <dgm:prSet phldrT="[Metin]"/>
      <dgm:spPr/>
      <dgm:t>
        <a:bodyPr/>
        <a:lstStyle/>
        <a:p>
          <a:r>
            <a:rPr lang="tr-TR" dirty="0" smtClean="0"/>
            <a:t>Central Dissemination Database</a:t>
          </a:r>
          <a:endParaRPr lang="tr-TR" dirty="0"/>
        </a:p>
      </dgm:t>
    </dgm:pt>
    <dgm:pt modelId="{FCC5FC53-833A-4C3F-B232-AD7274E038EE}" type="parTrans" cxnId="{E082C448-0103-4CF0-90BE-1700647F4EF4}">
      <dgm:prSet/>
      <dgm:spPr/>
      <dgm:t>
        <a:bodyPr/>
        <a:lstStyle/>
        <a:p>
          <a:endParaRPr lang="tr-TR"/>
        </a:p>
      </dgm:t>
    </dgm:pt>
    <dgm:pt modelId="{E5106D85-0482-47E4-9DD0-67305D98ECFE}" type="sibTrans" cxnId="{E082C448-0103-4CF0-90BE-1700647F4EF4}">
      <dgm:prSet/>
      <dgm:spPr/>
      <dgm:t>
        <a:bodyPr/>
        <a:lstStyle/>
        <a:p>
          <a:endParaRPr lang="tr-TR"/>
        </a:p>
      </dgm:t>
    </dgm:pt>
    <dgm:pt modelId="{AB7F2DE1-E833-4E8E-A6E0-281E5C29C06F}">
      <dgm:prSet phldrT="[Metin]"/>
      <dgm:spPr/>
      <dgm:t>
        <a:bodyPr/>
        <a:lstStyle/>
        <a:p>
          <a:r>
            <a:rPr lang="tr-TR" dirty="0" smtClean="0"/>
            <a:t>Comparability</a:t>
          </a:r>
          <a:endParaRPr lang="tr-TR" dirty="0"/>
        </a:p>
      </dgm:t>
    </dgm:pt>
    <dgm:pt modelId="{DE0B3EED-4920-4AC6-A614-FB8462F20B83}" type="parTrans" cxnId="{956AF778-EFE6-48CF-A804-B3E55051C026}">
      <dgm:prSet/>
      <dgm:spPr/>
      <dgm:t>
        <a:bodyPr/>
        <a:lstStyle/>
        <a:p>
          <a:endParaRPr lang="tr-TR"/>
        </a:p>
      </dgm:t>
    </dgm:pt>
    <dgm:pt modelId="{0362A413-AF84-440B-8A69-E9CCEB59AE94}" type="sibTrans" cxnId="{956AF778-EFE6-48CF-A804-B3E55051C026}">
      <dgm:prSet/>
      <dgm:spPr/>
      <dgm:t>
        <a:bodyPr/>
        <a:lstStyle/>
        <a:p>
          <a:endParaRPr lang="tr-TR"/>
        </a:p>
      </dgm:t>
    </dgm:pt>
    <dgm:pt modelId="{5C95DFB8-9EB7-41CE-8165-81D17B9AACB9}" type="pres">
      <dgm:prSet presAssocID="{1FC8DAF8-0FB9-4274-A9B6-5F2C482B3DF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77440764-A1CF-401A-ACC3-E05E7E8701CB}" type="pres">
      <dgm:prSet presAssocID="{1FC8DAF8-0FB9-4274-A9B6-5F2C482B3DF1}" presName="ribbon" presStyleLbl="node1" presStyleIdx="0" presStyleCnt="1"/>
      <dgm:spPr/>
    </dgm:pt>
    <dgm:pt modelId="{1FF079C2-577D-4286-90AC-B7485C814102}" type="pres">
      <dgm:prSet presAssocID="{1FC8DAF8-0FB9-4274-A9B6-5F2C482B3DF1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DA7AB96-4B2E-449C-81D6-2BA30397A866}" type="pres">
      <dgm:prSet presAssocID="{1FC8DAF8-0FB9-4274-A9B6-5F2C482B3DF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81CEF990-94C6-478E-A001-8E138EEE3F13}" type="presOf" srcId="{53DDDC65-4BD1-4C17-B75B-312444E631D6}" destId="{1FF079C2-577D-4286-90AC-B7485C814102}" srcOrd="0" destOrd="0" presId="urn:microsoft.com/office/officeart/2005/8/layout/arrow6"/>
    <dgm:cxn modelId="{E082C448-0103-4CF0-90BE-1700647F4EF4}" srcId="{1FC8DAF8-0FB9-4274-A9B6-5F2C482B3DF1}" destId="{53DDDC65-4BD1-4C17-B75B-312444E631D6}" srcOrd="0" destOrd="0" parTransId="{FCC5FC53-833A-4C3F-B232-AD7274E038EE}" sibTransId="{E5106D85-0482-47E4-9DD0-67305D98ECFE}"/>
    <dgm:cxn modelId="{58D1FD84-DC8B-46F9-99D3-8117E14556CE}" type="presOf" srcId="{AB7F2DE1-E833-4E8E-A6E0-281E5C29C06F}" destId="{EDA7AB96-4B2E-449C-81D6-2BA30397A866}" srcOrd="0" destOrd="0" presId="urn:microsoft.com/office/officeart/2005/8/layout/arrow6"/>
    <dgm:cxn modelId="{956AF778-EFE6-48CF-A804-B3E55051C026}" srcId="{1FC8DAF8-0FB9-4274-A9B6-5F2C482B3DF1}" destId="{AB7F2DE1-E833-4E8E-A6E0-281E5C29C06F}" srcOrd="1" destOrd="0" parTransId="{DE0B3EED-4920-4AC6-A614-FB8462F20B83}" sibTransId="{0362A413-AF84-440B-8A69-E9CCEB59AE94}"/>
    <dgm:cxn modelId="{DAC450BD-C048-4798-BBAA-814CF7177E1A}" type="presOf" srcId="{1FC8DAF8-0FB9-4274-A9B6-5F2C482B3DF1}" destId="{5C95DFB8-9EB7-41CE-8165-81D17B9AACB9}" srcOrd="0" destOrd="0" presId="urn:microsoft.com/office/officeart/2005/8/layout/arrow6"/>
    <dgm:cxn modelId="{563F40F2-0FA8-4AF4-A71E-7D32CF63C50C}" type="presParOf" srcId="{5C95DFB8-9EB7-41CE-8165-81D17B9AACB9}" destId="{77440764-A1CF-401A-ACC3-E05E7E8701CB}" srcOrd="0" destOrd="0" presId="urn:microsoft.com/office/officeart/2005/8/layout/arrow6"/>
    <dgm:cxn modelId="{E8E07482-7161-4122-AB05-06429BDE62B7}" type="presParOf" srcId="{5C95DFB8-9EB7-41CE-8165-81D17B9AACB9}" destId="{1FF079C2-577D-4286-90AC-B7485C814102}" srcOrd="1" destOrd="0" presId="urn:microsoft.com/office/officeart/2005/8/layout/arrow6"/>
    <dgm:cxn modelId="{4257D72D-9D54-4584-B428-1E2624CCA773}" type="presParOf" srcId="{5C95DFB8-9EB7-41CE-8165-81D17B9AACB9}" destId="{EDA7AB96-4B2E-449C-81D6-2BA30397A86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4271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body"/>
          </p:nvPr>
        </p:nvSpPr>
        <p:spPr>
          <a:xfrm>
            <a:off x="770403" y="5187302"/>
            <a:ext cx="6162869" cy="4914081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43172" cy="545662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 dirty="0"/>
              <a:t>&lt;header&gt;</a:t>
            </a:r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dt"/>
          </p:nvPr>
        </p:nvSpPr>
        <p:spPr>
          <a:xfrm>
            <a:off x="4360503" y="0"/>
            <a:ext cx="3343172" cy="545662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ftr"/>
          </p:nvPr>
        </p:nvSpPr>
        <p:spPr>
          <a:xfrm>
            <a:off x="0" y="10374995"/>
            <a:ext cx="3343172" cy="545662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en-US"/>
              <a:t>&lt;footer&gt;</a:t>
            </a:r>
            <a:endParaRPr/>
          </a:p>
        </p:txBody>
      </p:sp>
      <p:sp>
        <p:nvSpPr>
          <p:cNvPr id="87" name="PlaceHolder 5"/>
          <p:cNvSpPr>
            <a:spLocks noGrp="1"/>
          </p:cNvSpPr>
          <p:nvPr>
            <p:ph type="sldNum"/>
          </p:nvPr>
        </p:nvSpPr>
        <p:spPr>
          <a:xfrm>
            <a:off x="4360503" y="10374995"/>
            <a:ext cx="3343172" cy="545662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AE1E9DC9-203C-4C69-A036-5C20413A086F}" type="slidenum">
              <a:rPr lang="en-US"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8590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None/>
            </a:pPr>
            <a:endParaRPr lang="tr-TR" sz="1200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CustomShape 1"/>
          <p:cNvSpPr/>
          <p:nvPr/>
        </p:nvSpPr>
        <p:spPr>
          <a:xfrm>
            <a:off x="679479" y="4716803"/>
            <a:ext cx="5440150" cy="44677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Not Yer Tutucusu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96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="0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tr-TR" sz="1200" baseline="0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326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09600" indent="-609600"/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E1E9DC9-203C-4C69-A036-5C20413A086F}" type="slidenum">
              <a:rPr lang="en-US" smtClean="0"/>
              <a:pPr algn="r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0471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108000" y="176040"/>
            <a:ext cx="3236400" cy="3567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/>
          <a:p>
            <a:endParaRPr/>
          </a:p>
          <a:p>
            <a:pPr>
              <a:lnSpc>
                <a:spcPct val="100000"/>
              </a:lnSpc>
            </a:pPr>
            <a:r>
              <a:rPr lang="en-US" sz="1400" b="1" dirty="0" smtClean="0">
                <a:solidFill>
                  <a:srgbClr val="AB2328"/>
                </a:solidFill>
                <a:latin typeface="Calibri"/>
              </a:rPr>
              <a:t>T</a:t>
            </a:r>
            <a:r>
              <a:rPr lang="tr-TR" sz="1400" b="1" dirty="0" smtClean="0">
                <a:solidFill>
                  <a:srgbClr val="AB2328"/>
                </a:solidFill>
                <a:latin typeface="Calibri"/>
              </a:rPr>
              <a:t>URKISH</a:t>
            </a:r>
            <a:r>
              <a:rPr lang="tr-TR" sz="1400" b="1" baseline="0" dirty="0" smtClean="0">
                <a:solidFill>
                  <a:srgbClr val="AB2328"/>
                </a:solidFill>
                <a:latin typeface="Calibri"/>
              </a:rPr>
              <a:t> STATISTICAL INSTITUTE</a:t>
            </a:r>
            <a:endParaRPr/>
          </a:p>
        </p:txBody>
      </p:sp>
      <p:pic>
        <p:nvPicPr>
          <p:cNvPr id="2" name="Picture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247240" y="117360"/>
            <a:ext cx="675720" cy="399600"/>
          </a:xfrm>
          <a:prstGeom prst="rect">
            <a:avLst/>
          </a:prstGeom>
          <a:ln>
            <a:noFill/>
          </a:ln>
        </p:spPr>
      </p:pic>
      <p:sp>
        <p:nvSpPr>
          <p:cNvPr id="3" name="Line 3"/>
          <p:cNvSpPr/>
          <p:nvPr/>
        </p:nvSpPr>
        <p:spPr>
          <a:xfrm>
            <a:off x="0" y="647640"/>
            <a:ext cx="9144000" cy="1440"/>
          </a:xfrm>
          <a:prstGeom prst="line">
            <a:avLst/>
          </a:prstGeom>
          <a:ln w="19080">
            <a:solidFill>
              <a:srgbClr val="AB2328"/>
            </a:solidFill>
            <a:miter/>
          </a:ln>
        </p:spPr>
      </p:sp>
      <p:sp>
        <p:nvSpPr>
          <p:cNvPr id="4" name="Line 4"/>
          <p:cNvSpPr/>
          <p:nvPr/>
        </p:nvSpPr>
        <p:spPr>
          <a:xfrm>
            <a:off x="0" y="6286320"/>
            <a:ext cx="9144000" cy="1440"/>
          </a:xfrm>
          <a:prstGeom prst="line">
            <a:avLst/>
          </a:prstGeom>
          <a:ln w="19080">
            <a:solidFill>
              <a:srgbClr val="AB2328"/>
            </a:solidFill>
            <a:miter/>
          </a:ln>
        </p:spPr>
      </p:sp>
      <p:sp>
        <p:nvSpPr>
          <p:cNvPr id="7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dirty="0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dirty="0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dirty="0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dirty="0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dirty="0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dirty="0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 dirty="0"/>
              <a:t>Seventh Outline Level</a:t>
            </a:r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-32" y="6357958"/>
            <a:ext cx="30764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000" b="1" dirty="0" smtClean="0"/>
              <a:t>INFORMATION</a:t>
            </a:r>
            <a:r>
              <a:rPr lang="tr-TR" sz="1000" b="1" baseline="0" dirty="0" smtClean="0"/>
              <a:t> TECHNOLOGIES DEPARTMENT</a:t>
            </a:r>
            <a:endParaRPr lang="tr-TR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58246" y="6357958"/>
            <a:ext cx="642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214A31F-A0C0-452D-A7A2-16B0FA5E257F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4" r:id="rId3"/>
    <p:sldLayoutId id="2147483655" r:id="rId4"/>
  </p:sldLayoutIdLst>
  <p:transition spd="slow">
    <p:cover/>
  </p:transition>
  <p:hf sldNum="0" hdr="0" ftr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slamic_geography" TargetMode="External"/><Relationship Id="rId13" Type="http://schemas.openxmlformats.org/officeDocument/2006/relationships/hyperlink" Target="http://en.wikipedia.org/wiki/Spanish_language" TargetMode="External"/><Relationship Id="rId3" Type="http://schemas.openxmlformats.org/officeDocument/2006/relationships/hyperlink" Target="http://en.wikipedia.org/wiki/Latinization_of_names" TargetMode="External"/><Relationship Id="rId7" Type="http://schemas.openxmlformats.org/officeDocument/2006/relationships/hyperlink" Target="http://en.wikipedia.org/wiki/Islamic_astronomy" TargetMode="External"/><Relationship Id="rId12" Type="http://schemas.openxmlformats.org/officeDocument/2006/relationships/hyperlink" Target="http://en.wikipedia.org/wiki/Latin" TargetMode="External"/><Relationship Id="rId1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6" Type="http://schemas.openxmlformats.org/officeDocument/2006/relationships/hyperlink" Target="http://en.wikipedia.org/wiki/Numerical_digit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en.wikipedia.org/wiki/Islamic_mathematics" TargetMode="External"/><Relationship Id="rId11" Type="http://schemas.openxmlformats.org/officeDocument/2006/relationships/hyperlink" Target="http://en.wikipedia.org/wiki/Algorithm" TargetMode="External"/><Relationship Id="rId5" Type="http://schemas.openxmlformats.org/officeDocument/2006/relationships/hyperlink" Target="http://en.wikipedia.org/wiki/Mu%E1%B8%A5ammad_ibn_M%C5%ABs%C4%81_al-Khw%C4%81rizm%C4%AB" TargetMode="External"/><Relationship Id="rId15" Type="http://schemas.openxmlformats.org/officeDocument/2006/relationships/hyperlink" Target="http://en.wiktionary.org/wiki/pt:algarismo" TargetMode="External"/><Relationship Id="rId10" Type="http://schemas.openxmlformats.org/officeDocument/2006/relationships/hyperlink" Target="http://en.wikipedia.org/wiki/Algorism" TargetMode="External"/><Relationship Id="rId4" Type="http://schemas.openxmlformats.org/officeDocument/2006/relationships/hyperlink" Target="http://en.wikipedia.org/wiki/Persian_people" TargetMode="External"/><Relationship Id="rId9" Type="http://schemas.openxmlformats.org/officeDocument/2006/relationships/hyperlink" Target="http://en.wikipedia.org/wiki/Quadratic_equations" TargetMode="External"/><Relationship Id="rId14" Type="http://schemas.openxmlformats.org/officeDocument/2006/relationships/hyperlink" Target="http://en.wikipedia.org/wiki/Portuguese_langu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240" cy="1857388"/>
          </a:xfrm>
        </p:spPr>
        <p:txBody>
          <a:bodyPr/>
          <a:lstStyle/>
          <a:p>
            <a:r>
              <a:rPr lang="en-US" sz="3000" b="1" i="1" dirty="0" smtClean="0">
                <a:solidFill>
                  <a:srgbClr val="C00000"/>
                </a:solidFill>
              </a:rPr>
              <a:t>HARZEMLI</a:t>
            </a:r>
            <a:r>
              <a:rPr lang="en-US" sz="3000" b="1" i="1" dirty="0">
                <a:solidFill>
                  <a:srgbClr val="C00000"/>
                </a:solidFill>
              </a:rPr>
              <a:t>, </a:t>
            </a:r>
            <a:r>
              <a:rPr lang="en-US" sz="3000" b="1" i="1" dirty="0" smtClean="0">
                <a:solidFill>
                  <a:srgbClr val="C00000"/>
                </a:solidFill>
              </a:rPr>
              <a:t>T</a:t>
            </a:r>
            <a:r>
              <a:rPr lang="tr-TR" sz="3000" b="1" i="1" dirty="0" smtClean="0">
                <a:solidFill>
                  <a:srgbClr val="C00000"/>
                </a:solidFill>
              </a:rPr>
              <a:t>he</a:t>
            </a:r>
            <a:r>
              <a:rPr lang="en-US" sz="3000" b="1" i="1" dirty="0" smtClean="0">
                <a:solidFill>
                  <a:srgbClr val="C00000"/>
                </a:solidFill>
              </a:rPr>
              <a:t> </a:t>
            </a:r>
            <a:r>
              <a:rPr lang="en-US" sz="3000" b="1" i="1" dirty="0">
                <a:solidFill>
                  <a:srgbClr val="C00000"/>
                </a:solidFill>
              </a:rPr>
              <a:t>DDI </a:t>
            </a:r>
            <a:r>
              <a:rPr lang="en-US" sz="3000" b="1" i="1" dirty="0" smtClean="0">
                <a:solidFill>
                  <a:srgbClr val="C00000"/>
                </a:solidFill>
              </a:rPr>
              <a:t>B</a:t>
            </a:r>
            <a:r>
              <a:rPr lang="tr-TR" sz="3000" b="1" i="1" dirty="0" err="1" smtClean="0">
                <a:solidFill>
                  <a:srgbClr val="C00000"/>
                </a:solidFill>
              </a:rPr>
              <a:t>ased</a:t>
            </a:r>
            <a:r>
              <a:rPr lang="tr-TR" sz="3000" b="1" i="1" dirty="0" smtClean="0">
                <a:solidFill>
                  <a:srgbClr val="C00000"/>
                </a:solidFill>
              </a:rPr>
              <a:t> </a:t>
            </a:r>
            <a:r>
              <a:rPr lang="en-US" sz="3000" b="1" i="1" dirty="0" smtClean="0">
                <a:solidFill>
                  <a:srgbClr val="C00000"/>
                </a:solidFill>
              </a:rPr>
              <a:t>S</a:t>
            </a:r>
            <a:r>
              <a:rPr lang="tr-TR" sz="3000" b="1" i="1" dirty="0" err="1" smtClean="0">
                <a:solidFill>
                  <a:srgbClr val="C00000"/>
                </a:solidFill>
              </a:rPr>
              <a:t>tatistical</a:t>
            </a:r>
            <a:r>
              <a:rPr lang="tr-TR" sz="3000" b="1" i="1" dirty="0" smtClean="0">
                <a:solidFill>
                  <a:srgbClr val="C00000"/>
                </a:solidFill>
              </a:rPr>
              <a:t> </a:t>
            </a:r>
            <a:br>
              <a:rPr lang="tr-TR" sz="3000" b="1" i="1" dirty="0" smtClean="0">
                <a:solidFill>
                  <a:srgbClr val="C00000"/>
                </a:solidFill>
              </a:rPr>
            </a:br>
            <a:r>
              <a:rPr lang="en-US" sz="3000" b="1" i="1" dirty="0" smtClean="0">
                <a:solidFill>
                  <a:srgbClr val="C00000"/>
                </a:solidFill>
              </a:rPr>
              <a:t>P</a:t>
            </a:r>
            <a:r>
              <a:rPr lang="tr-TR" sz="3000" b="1" i="1" dirty="0" err="1" smtClean="0">
                <a:solidFill>
                  <a:srgbClr val="C00000"/>
                </a:solidFill>
              </a:rPr>
              <a:t>roduction</a:t>
            </a:r>
            <a:r>
              <a:rPr lang="tr-TR" sz="3000" b="1" i="1" dirty="0" smtClean="0">
                <a:solidFill>
                  <a:srgbClr val="C00000"/>
                </a:solidFill>
              </a:rPr>
              <a:t> Platform</a:t>
            </a:r>
            <a:endParaRPr lang="tr-TR" sz="3000" b="1" i="1" dirty="0">
              <a:solidFill>
                <a:srgbClr val="C00000"/>
              </a:solidFill>
            </a:endParaRPr>
          </a:p>
        </p:txBody>
      </p:sp>
      <p:sp>
        <p:nvSpPr>
          <p:cNvPr id="4" name="3 Metin kutusu"/>
          <p:cNvSpPr txBox="1"/>
          <p:nvPr/>
        </p:nvSpPr>
        <p:spPr>
          <a:xfrm>
            <a:off x="1310587" y="4214818"/>
            <a:ext cx="73333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1600" b="1" dirty="0" smtClean="0">
                <a:solidFill>
                  <a:srgbClr val="C00000"/>
                </a:solidFill>
              </a:rPr>
              <a:t>İlker GÜVEN</a:t>
            </a:r>
          </a:p>
          <a:p>
            <a:pPr algn="r"/>
            <a:endParaRPr lang="tr-TR" sz="1600" b="1" dirty="0" smtClean="0">
              <a:solidFill>
                <a:srgbClr val="C00000"/>
              </a:solidFill>
            </a:endParaRPr>
          </a:p>
          <a:p>
            <a:pPr algn="r"/>
            <a:r>
              <a:rPr lang="tr-TR" sz="1600" b="1" dirty="0" smtClean="0">
                <a:solidFill>
                  <a:srgbClr val="C00000"/>
                </a:solidFill>
              </a:rPr>
              <a:t>  </a:t>
            </a:r>
            <a:r>
              <a:rPr lang="tr-TR" sz="1600" b="1" dirty="0" err="1" smtClean="0">
                <a:solidFill>
                  <a:srgbClr val="C00000"/>
                </a:solidFill>
              </a:rPr>
              <a:t>Head</a:t>
            </a:r>
            <a:r>
              <a:rPr lang="tr-TR" sz="1600" b="1" dirty="0" smtClean="0">
                <a:solidFill>
                  <a:srgbClr val="C00000"/>
                </a:solidFill>
              </a:rPr>
              <a:t> of Data </a:t>
            </a:r>
            <a:r>
              <a:rPr lang="tr-TR" sz="1600" b="1" dirty="0" err="1" smtClean="0">
                <a:solidFill>
                  <a:srgbClr val="C00000"/>
                </a:solidFill>
              </a:rPr>
              <a:t>Management</a:t>
            </a:r>
            <a:r>
              <a:rPr lang="tr-TR" sz="1600" b="1" dirty="0" smtClean="0">
                <a:solidFill>
                  <a:srgbClr val="C00000"/>
                </a:solidFill>
              </a:rPr>
              <a:t> </a:t>
            </a:r>
            <a:r>
              <a:rPr lang="tr-TR" sz="1600" b="1" dirty="0" err="1" smtClean="0">
                <a:solidFill>
                  <a:srgbClr val="C00000"/>
                </a:solidFill>
              </a:rPr>
              <a:t>Group</a:t>
            </a:r>
            <a:endParaRPr lang="tr-TR" sz="1600" b="1" dirty="0" smtClean="0">
              <a:solidFill>
                <a:srgbClr val="C00000"/>
              </a:solidFill>
            </a:endParaRPr>
          </a:p>
          <a:p>
            <a:pPr algn="r"/>
            <a:endParaRPr lang="tr-TR" sz="1600" b="1" dirty="0" smtClean="0">
              <a:solidFill>
                <a:srgbClr val="C00000"/>
              </a:solidFill>
            </a:endParaRPr>
          </a:p>
          <a:p>
            <a:pPr algn="r"/>
            <a:r>
              <a:rPr lang="tr-TR" sz="1600" b="1" dirty="0" err="1" smtClean="0">
                <a:solidFill>
                  <a:srgbClr val="C00000"/>
                </a:solidFill>
              </a:rPr>
              <a:t>ilker</a:t>
            </a:r>
            <a:r>
              <a:rPr lang="tr-TR" sz="1600" b="1" dirty="0" smtClean="0">
                <a:solidFill>
                  <a:srgbClr val="C00000"/>
                </a:solidFill>
              </a:rPr>
              <a:t>.</a:t>
            </a:r>
            <a:r>
              <a:rPr lang="tr-TR" sz="1600" b="1" dirty="0" err="1" smtClean="0">
                <a:solidFill>
                  <a:srgbClr val="C00000"/>
                </a:solidFill>
              </a:rPr>
              <a:t>guven</a:t>
            </a:r>
            <a:r>
              <a:rPr lang="tr-TR" sz="1600" b="1" dirty="0" smtClean="0">
                <a:solidFill>
                  <a:srgbClr val="C00000"/>
                </a:solidFill>
              </a:rPr>
              <a:t>@</a:t>
            </a:r>
            <a:r>
              <a:rPr lang="tr-TR" sz="1600" b="1" dirty="0" err="1" smtClean="0">
                <a:solidFill>
                  <a:srgbClr val="C00000"/>
                </a:solidFill>
              </a:rPr>
              <a:t>tuik</a:t>
            </a:r>
            <a:r>
              <a:rPr lang="tr-TR" sz="1600" b="1" dirty="0" smtClean="0">
                <a:solidFill>
                  <a:srgbClr val="C00000"/>
                </a:solidFill>
              </a:rPr>
              <a:t>.gov.tr</a:t>
            </a:r>
            <a:endParaRPr lang="tr-TR" sz="1600" b="1" dirty="0">
              <a:solidFill>
                <a:srgbClr val="C00000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1928794" y="4088319"/>
            <a:ext cx="5286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sz="2200" b="1" i="1" dirty="0" smtClean="0">
                <a:solidFill>
                  <a:srgbClr val="C00000"/>
                </a:solidFill>
              </a:rPr>
              <a:t/>
            </a:r>
            <a:br>
              <a:rPr lang="tr-TR" sz="2200" b="1" i="1" dirty="0" smtClean="0">
                <a:solidFill>
                  <a:srgbClr val="C00000"/>
                </a:solidFill>
              </a:rPr>
            </a:br>
            <a:endParaRPr lang="tr-TR" sz="2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BEFORE HARZEMLI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1071538" y="2500306"/>
            <a:ext cx="757130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Different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en-US" kern="0" dirty="0" smtClean="0">
                <a:solidFill>
                  <a:schemeClr val="dk1"/>
                </a:solidFill>
              </a:rPr>
              <a:t> </a:t>
            </a:r>
            <a:r>
              <a:rPr lang="tr-TR" kern="0" dirty="0" smtClean="0">
                <a:solidFill>
                  <a:schemeClr val="dk1"/>
                </a:solidFill>
              </a:rPr>
              <a:t>J</a:t>
            </a:r>
            <a:r>
              <a:rPr lang="en-US" kern="0" dirty="0" err="1" smtClean="0">
                <a:solidFill>
                  <a:schemeClr val="dk1"/>
                </a:solidFill>
              </a:rPr>
              <a:t>ava</a:t>
            </a:r>
            <a:r>
              <a:rPr lang="en-US" kern="0" dirty="0" smtClean="0">
                <a:solidFill>
                  <a:schemeClr val="dk1"/>
                </a:solidFill>
              </a:rPr>
              <a:t> application</a:t>
            </a:r>
            <a:r>
              <a:rPr lang="tr-TR" kern="0" dirty="0" smtClean="0">
                <a:solidFill>
                  <a:schemeClr val="dk1"/>
                </a:solidFill>
              </a:rPr>
              <a:t>s</a:t>
            </a:r>
            <a:r>
              <a:rPr lang="en-US" kern="0" dirty="0" smtClean="0">
                <a:solidFill>
                  <a:schemeClr val="dk1"/>
                </a:solidFill>
              </a:rPr>
              <a:t> for </a:t>
            </a:r>
            <a:r>
              <a:rPr lang="tr-TR" kern="0" dirty="0" err="1" smtClean="0">
                <a:solidFill>
                  <a:schemeClr val="dk1"/>
                </a:solidFill>
              </a:rPr>
              <a:t>each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survey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Different</a:t>
            </a:r>
            <a:r>
              <a:rPr lang="tr-TR" kern="0" dirty="0" smtClean="0">
                <a:solidFill>
                  <a:schemeClr val="dk1"/>
                </a:solidFill>
              </a:rPr>
              <a:t> data </a:t>
            </a:r>
            <a:r>
              <a:rPr lang="tr-TR" kern="0" dirty="0" err="1" smtClean="0">
                <a:solidFill>
                  <a:schemeClr val="dk1"/>
                </a:solidFill>
              </a:rPr>
              <a:t>designs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for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each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survey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No </a:t>
            </a:r>
            <a:r>
              <a:rPr lang="tr-TR" kern="0" dirty="0" err="1" smtClean="0">
                <a:solidFill>
                  <a:schemeClr val="dk1"/>
                </a:solidFill>
              </a:rPr>
              <a:t>convention</a:t>
            </a:r>
            <a:r>
              <a:rPr lang="tr-TR" kern="0" dirty="0" smtClean="0">
                <a:solidFill>
                  <a:schemeClr val="dk1"/>
                </a:solidFill>
              </a:rPr>
              <a:t> in </a:t>
            </a:r>
            <a:r>
              <a:rPr lang="tr-TR" kern="0" dirty="0" err="1" smtClean="0">
                <a:solidFill>
                  <a:schemeClr val="dk1"/>
                </a:solidFill>
              </a:rPr>
              <a:t>metadata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between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subjects</a:t>
            </a:r>
            <a:r>
              <a:rPr lang="tr-TR" kern="0" dirty="0" smtClean="0">
                <a:solidFill>
                  <a:schemeClr val="dk1"/>
                </a:solidFill>
              </a:rPr>
              <a:t> =&gt; </a:t>
            </a:r>
            <a:r>
              <a:rPr lang="tr-TR" kern="0" dirty="0" err="1" smtClean="0">
                <a:solidFill>
                  <a:schemeClr val="dk1"/>
                </a:solidFill>
              </a:rPr>
              <a:t>lack</a:t>
            </a:r>
            <a:r>
              <a:rPr lang="tr-TR" kern="0" dirty="0" smtClean="0">
                <a:solidFill>
                  <a:schemeClr val="dk1"/>
                </a:solidFill>
              </a:rPr>
              <a:t> of data </a:t>
            </a:r>
            <a:r>
              <a:rPr lang="tr-TR" kern="0" dirty="0" err="1" smtClean="0">
                <a:solidFill>
                  <a:schemeClr val="dk1"/>
                </a:solidFill>
              </a:rPr>
              <a:t>integrity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Long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period</a:t>
            </a:r>
            <a:r>
              <a:rPr lang="tr-TR" kern="0" dirty="0" smtClean="0">
                <a:solidFill>
                  <a:schemeClr val="dk1"/>
                </a:solidFill>
              </a:rPr>
              <a:t> of time </a:t>
            </a:r>
            <a:r>
              <a:rPr lang="tr-TR" kern="0" dirty="0" err="1" smtClean="0">
                <a:solidFill>
                  <a:schemeClr val="dk1"/>
                </a:solidFill>
              </a:rPr>
              <a:t>for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the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completion</a:t>
            </a:r>
            <a:r>
              <a:rPr lang="tr-TR" kern="0" dirty="0" smtClean="0">
                <a:solidFill>
                  <a:schemeClr val="dk1"/>
                </a:solidFill>
              </a:rPr>
              <a:t> of </a:t>
            </a:r>
            <a:r>
              <a:rPr lang="tr-TR" kern="0" dirty="0" err="1" smtClean="0">
                <a:solidFill>
                  <a:schemeClr val="dk1"/>
                </a:solidFill>
              </a:rPr>
              <a:t>survey</a:t>
            </a:r>
            <a:r>
              <a:rPr lang="tr-TR" kern="0" dirty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due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to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papers</a:t>
            </a:r>
            <a:endParaRPr lang="tr-TR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WITH HARZEMLI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1071538" y="2500306"/>
            <a:ext cx="817403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No </a:t>
            </a:r>
            <a:r>
              <a:rPr lang="tr-TR" kern="0" dirty="0" err="1" smtClean="0">
                <a:solidFill>
                  <a:schemeClr val="dk1"/>
                </a:solidFill>
              </a:rPr>
              <a:t>need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to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write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new</a:t>
            </a:r>
            <a:r>
              <a:rPr lang="tr-TR" kern="0" dirty="0" smtClean="0">
                <a:solidFill>
                  <a:schemeClr val="dk1"/>
                </a:solidFill>
              </a:rPr>
              <a:t> Java </a:t>
            </a:r>
            <a:r>
              <a:rPr lang="tr-TR" kern="0" dirty="0" err="1" smtClean="0">
                <a:solidFill>
                  <a:schemeClr val="dk1"/>
                </a:solidFill>
              </a:rPr>
              <a:t>codes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Similar</a:t>
            </a:r>
            <a:r>
              <a:rPr lang="tr-TR" kern="0" dirty="0" smtClean="0">
                <a:solidFill>
                  <a:schemeClr val="dk1"/>
                </a:solidFill>
              </a:rPr>
              <a:t> data </a:t>
            </a:r>
            <a:r>
              <a:rPr lang="tr-TR" kern="0" dirty="0" err="1" smtClean="0">
                <a:solidFill>
                  <a:schemeClr val="dk1"/>
                </a:solidFill>
              </a:rPr>
              <a:t>design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for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each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Totally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metadata</a:t>
            </a:r>
            <a:r>
              <a:rPr lang="tr-TR" kern="0" dirty="0" smtClean="0">
                <a:solidFill>
                  <a:schemeClr val="dk1"/>
                </a:solidFill>
              </a:rPr>
              <a:t>-</a:t>
            </a:r>
            <a:r>
              <a:rPr lang="tr-TR" kern="0" dirty="0" err="1" smtClean="0">
                <a:solidFill>
                  <a:schemeClr val="dk1"/>
                </a:solidFill>
              </a:rPr>
              <a:t>driven</a:t>
            </a:r>
            <a:r>
              <a:rPr lang="tr-TR" kern="0" dirty="0" smtClean="0">
                <a:solidFill>
                  <a:schemeClr val="dk1"/>
                </a:solidFill>
              </a:rPr>
              <a:t>, </a:t>
            </a:r>
            <a:r>
              <a:rPr lang="tr-TR" kern="0" dirty="0" err="1" smtClean="0">
                <a:solidFill>
                  <a:schemeClr val="dk1"/>
                </a:solidFill>
              </a:rPr>
              <a:t>automatically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generated</a:t>
            </a:r>
            <a:r>
              <a:rPr lang="tr-TR" kern="0" dirty="0" smtClean="0">
                <a:solidFill>
                  <a:schemeClr val="dk1"/>
                </a:solidFill>
              </a:rPr>
              <a:t> web </a:t>
            </a:r>
            <a:r>
              <a:rPr lang="tr-TR" kern="0" dirty="0" err="1" smtClean="0">
                <a:solidFill>
                  <a:schemeClr val="dk1"/>
                </a:solidFill>
              </a:rPr>
              <a:t>applications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Shorter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period</a:t>
            </a:r>
            <a:r>
              <a:rPr lang="tr-TR" kern="0" dirty="0" smtClean="0">
                <a:solidFill>
                  <a:schemeClr val="dk1"/>
                </a:solidFill>
              </a:rPr>
              <a:t> of time </a:t>
            </a:r>
            <a:r>
              <a:rPr lang="tr-TR" kern="0" dirty="0" err="1" smtClean="0">
                <a:solidFill>
                  <a:schemeClr val="dk1"/>
                </a:solidFill>
              </a:rPr>
              <a:t>for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the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completion</a:t>
            </a:r>
            <a:r>
              <a:rPr lang="tr-TR" kern="0" dirty="0" smtClean="0">
                <a:solidFill>
                  <a:schemeClr val="dk1"/>
                </a:solidFill>
              </a:rPr>
              <a:t> of </a:t>
            </a:r>
            <a:r>
              <a:rPr lang="tr-TR" kern="0" dirty="0" err="1" smtClean="0">
                <a:solidFill>
                  <a:schemeClr val="dk1"/>
                </a:solidFill>
              </a:rPr>
              <a:t>survey</a:t>
            </a:r>
            <a:r>
              <a:rPr lang="tr-TR" kern="0" dirty="0" smtClean="0">
                <a:solidFill>
                  <a:schemeClr val="dk1"/>
                </a:solidFill>
              </a:rPr>
              <a:t>, since </a:t>
            </a:r>
            <a:r>
              <a:rPr lang="tr-TR" kern="0" dirty="0" err="1" smtClean="0">
                <a:solidFill>
                  <a:schemeClr val="dk1"/>
                </a:solidFill>
              </a:rPr>
              <a:t>there</a:t>
            </a:r>
            <a:r>
              <a:rPr lang="tr-TR" kern="0" dirty="0" smtClean="0">
                <a:solidFill>
                  <a:schemeClr val="dk1"/>
                </a:solidFill>
              </a:rPr>
              <a:t> is no </a:t>
            </a:r>
            <a:r>
              <a:rPr lang="tr-TR" kern="0" dirty="0" err="1" smtClean="0">
                <a:solidFill>
                  <a:schemeClr val="dk1"/>
                </a:solidFill>
              </a:rPr>
              <a:t>paper</a:t>
            </a:r>
            <a:endParaRPr lang="tr-TR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1071538" y="1857364"/>
            <a:ext cx="7237879" cy="2267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Consists</a:t>
            </a:r>
            <a:r>
              <a:rPr lang="tr-TR" kern="0" dirty="0" smtClean="0">
                <a:solidFill>
                  <a:schemeClr val="dk1"/>
                </a:solidFill>
              </a:rPr>
              <a:t> of:</a:t>
            </a: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Metadata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Editor</a:t>
            </a:r>
            <a:r>
              <a:rPr lang="tr-TR" kern="0" dirty="0" smtClean="0">
                <a:solidFill>
                  <a:schemeClr val="dk1"/>
                </a:solidFill>
              </a:rPr>
              <a:t> (</a:t>
            </a:r>
            <a:r>
              <a:rPr lang="tr-TR" kern="0" dirty="0" err="1" smtClean="0">
                <a:solidFill>
                  <a:schemeClr val="dk1"/>
                </a:solidFill>
              </a:rPr>
              <a:t>Nesstar</a:t>
            </a:r>
            <a:r>
              <a:rPr lang="tr-TR" kern="0" dirty="0" smtClean="0">
                <a:solidFill>
                  <a:schemeClr val="dk1"/>
                </a:solidFill>
              </a:rPr>
              <a:t>, </a:t>
            </a:r>
            <a:r>
              <a:rPr lang="tr-TR" kern="0" dirty="0" err="1" smtClean="0">
                <a:solidFill>
                  <a:schemeClr val="dk1"/>
                </a:solidFill>
              </a:rPr>
              <a:t>now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developing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our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own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editor</a:t>
            </a:r>
            <a:r>
              <a:rPr lang="tr-TR" kern="0" dirty="0" smtClean="0">
                <a:solidFill>
                  <a:schemeClr val="dk1"/>
                </a:solidFill>
              </a:rPr>
              <a:t>)</a:t>
            </a: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Rule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Editor</a:t>
            </a:r>
            <a:r>
              <a:rPr lang="tr-TR" kern="0" dirty="0" smtClean="0">
                <a:solidFill>
                  <a:schemeClr val="dk1"/>
                </a:solidFill>
              </a:rPr>
              <a:t> (</a:t>
            </a:r>
            <a:r>
              <a:rPr lang="tr-TR" kern="0" dirty="0" err="1" smtClean="0">
                <a:solidFill>
                  <a:schemeClr val="dk1"/>
                </a:solidFill>
              </a:rPr>
              <a:t>generates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Rule</a:t>
            </a:r>
            <a:r>
              <a:rPr lang="tr-TR" kern="0" dirty="0" smtClean="0">
                <a:solidFill>
                  <a:schemeClr val="dk1"/>
                </a:solidFill>
              </a:rPr>
              <a:t> XML </a:t>
            </a:r>
            <a:r>
              <a:rPr lang="tr-TR" kern="0" dirty="0" err="1" smtClean="0">
                <a:solidFill>
                  <a:schemeClr val="dk1"/>
                </a:solidFill>
              </a:rPr>
              <a:t>files</a:t>
            </a:r>
            <a:r>
              <a:rPr lang="tr-TR" kern="0" dirty="0" smtClean="0">
                <a:solidFill>
                  <a:schemeClr val="dk1"/>
                </a:solidFill>
              </a:rPr>
              <a:t>)</a:t>
            </a: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Desktop</a:t>
            </a:r>
            <a:r>
              <a:rPr lang="tr-TR" kern="0" dirty="0" smtClean="0">
                <a:solidFill>
                  <a:schemeClr val="dk1"/>
                </a:solidFill>
              </a:rPr>
              <a:t>, Mobile, </a:t>
            </a:r>
            <a:r>
              <a:rPr lang="tr-TR" kern="0" dirty="0" err="1" smtClean="0">
                <a:solidFill>
                  <a:schemeClr val="dk1"/>
                </a:solidFill>
              </a:rPr>
              <a:t>and</a:t>
            </a:r>
            <a:r>
              <a:rPr lang="tr-TR" kern="0" dirty="0" smtClean="0">
                <a:solidFill>
                  <a:schemeClr val="dk1"/>
                </a:solidFill>
              </a:rPr>
              <a:t> Web </a:t>
            </a:r>
            <a:r>
              <a:rPr lang="tr-TR" kern="0" dirty="0" err="1" smtClean="0">
                <a:solidFill>
                  <a:schemeClr val="dk1"/>
                </a:solidFill>
              </a:rPr>
              <a:t>editions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Management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Console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with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modules</a:t>
            </a:r>
            <a:r>
              <a:rPr lang="tr-TR" kern="0" dirty="0" smtClean="0">
                <a:solidFill>
                  <a:schemeClr val="dk1"/>
                </a:solidFill>
              </a:rPr>
              <a:t> (</a:t>
            </a:r>
            <a:r>
              <a:rPr lang="tr-TR" kern="0" dirty="0" err="1" smtClean="0">
                <a:solidFill>
                  <a:schemeClr val="dk1"/>
                </a:solidFill>
              </a:rPr>
              <a:t>Analysis</a:t>
            </a:r>
            <a:r>
              <a:rPr lang="tr-TR" kern="0" dirty="0" smtClean="0">
                <a:solidFill>
                  <a:schemeClr val="dk1"/>
                </a:solidFill>
              </a:rPr>
              <a:t>,</a:t>
            </a:r>
            <a:r>
              <a:rPr lang="tr-TR" kern="0" dirty="0" err="1" smtClean="0">
                <a:solidFill>
                  <a:schemeClr val="dk1"/>
                </a:solidFill>
              </a:rPr>
              <a:t>Visualization</a:t>
            </a:r>
            <a:r>
              <a:rPr lang="tr-TR" kern="0" dirty="0" smtClean="0">
                <a:solidFill>
                  <a:schemeClr val="dk1"/>
                </a:solidFill>
              </a:rPr>
              <a:t>, </a:t>
            </a:r>
            <a:r>
              <a:rPr lang="tr-TR" kern="0" dirty="0" err="1" smtClean="0">
                <a:solidFill>
                  <a:schemeClr val="dk1"/>
                </a:solidFill>
              </a:rPr>
              <a:t>etc</a:t>
            </a:r>
            <a:r>
              <a:rPr lang="tr-TR" kern="0" dirty="0" smtClean="0">
                <a:solidFill>
                  <a:schemeClr val="dk1"/>
                </a:solidFill>
              </a:rPr>
              <a:t>. )</a:t>
            </a: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MEDAS</a:t>
            </a:r>
            <a:endParaRPr lang="tr-TR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457200" y="665176"/>
            <a:ext cx="8229600" cy="76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/>
            <a:r>
              <a:rPr lang="tr-TR" b="1" dirty="0" smtClean="0">
                <a:solidFill>
                  <a:srgbClr val="C00000"/>
                </a:solidFill>
              </a:rPr>
              <a:t>HARZEMLI (SURVEY PART)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158" name="CustomShape 10"/>
          <p:cNvSpPr/>
          <p:nvPr/>
        </p:nvSpPr>
        <p:spPr>
          <a:xfrm>
            <a:off x="4508640" y="2017546"/>
            <a:ext cx="172800" cy="482760"/>
          </a:xfrm>
          <a:prstGeom prst="downArrow">
            <a:avLst>
              <a:gd name="adj1" fmla="val 17318"/>
              <a:gd name="adj2" fmla="val 5400"/>
            </a:avLst>
          </a:prstGeom>
          <a:gradFill>
            <a:gsLst>
              <a:gs pos="0">
                <a:srgbClr val="8D080D"/>
              </a:gs>
              <a:gs pos="100000">
                <a:srgbClr val="BD0B11"/>
              </a:gs>
            </a:gsLst>
            <a:lin ang="16200000"/>
          </a:gradFill>
          <a:ln w="9360">
            <a:solidFill>
              <a:srgbClr val="AA1F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12"/>
          <p:cNvSpPr/>
          <p:nvPr/>
        </p:nvSpPr>
        <p:spPr>
          <a:xfrm>
            <a:off x="7983360" y="1946108"/>
            <a:ext cx="174960" cy="482760"/>
          </a:xfrm>
          <a:prstGeom prst="downArrow">
            <a:avLst>
              <a:gd name="adj1" fmla="val 17318"/>
              <a:gd name="adj2" fmla="val 5400"/>
            </a:avLst>
          </a:prstGeom>
          <a:gradFill>
            <a:gsLst>
              <a:gs pos="0">
                <a:srgbClr val="8D080D"/>
              </a:gs>
              <a:gs pos="100000">
                <a:srgbClr val="BD0B11"/>
              </a:gs>
            </a:gsLst>
            <a:lin ang="16200000"/>
          </a:gradFill>
          <a:ln w="9360">
            <a:solidFill>
              <a:srgbClr val="AA1F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15"/>
          <p:cNvSpPr/>
          <p:nvPr/>
        </p:nvSpPr>
        <p:spPr>
          <a:xfrm>
            <a:off x="4508640" y="4875066"/>
            <a:ext cx="172800" cy="482760"/>
          </a:xfrm>
          <a:prstGeom prst="downArrow">
            <a:avLst>
              <a:gd name="adj1" fmla="val 17318"/>
              <a:gd name="adj2" fmla="val 5400"/>
            </a:avLst>
          </a:prstGeom>
          <a:gradFill>
            <a:gsLst>
              <a:gs pos="0">
                <a:srgbClr val="8D080D"/>
              </a:gs>
              <a:gs pos="100000">
                <a:srgbClr val="BD0B11"/>
              </a:gs>
            </a:gsLst>
            <a:lin ang="16200000"/>
          </a:gradFill>
          <a:ln w="9360">
            <a:solidFill>
              <a:srgbClr val="AA1F24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164" name="Line 16"/>
          <p:cNvCxnSpPr/>
          <p:nvPr/>
        </p:nvCxnSpPr>
        <p:spPr>
          <a:xfrm>
            <a:off x="4573080" y="3153960"/>
            <a:ext cx="3960" cy="678600"/>
          </a:xfrm>
          <a:prstGeom prst="straightConnector1">
            <a:avLst/>
          </a:prstGeom>
          <a:ln w="15840">
            <a:solidFill>
              <a:srgbClr val="AA1F24"/>
            </a:solidFill>
            <a:miter/>
            <a:tailEnd type="arrow" w="med" len="med"/>
          </a:ln>
        </p:spPr>
      </p:cxnSp>
      <p:grpSp>
        <p:nvGrpSpPr>
          <p:cNvPr id="20" name="19 Grup"/>
          <p:cNvGrpSpPr/>
          <p:nvPr/>
        </p:nvGrpSpPr>
        <p:grpSpPr>
          <a:xfrm>
            <a:off x="287280" y="1190774"/>
            <a:ext cx="8590046" cy="5095746"/>
            <a:chOff x="287280" y="936720"/>
            <a:chExt cx="8590046" cy="5095746"/>
          </a:xfrm>
        </p:grpSpPr>
        <p:sp>
          <p:nvSpPr>
            <p:cNvPr id="150" name="CustomShape 2"/>
            <p:cNvSpPr/>
            <p:nvPr/>
          </p:nvSpPr>
          <p:spPr>
            <a:xfrm>
              <a:off x="287280" y="936720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en-US" sz="1400" dirty="0" smtClean="0">
                  <a:solidFill>
                    <a:srgbClr val="FFFFFF"/>
                  </a:solidFill>
                  <a:latin typeface="Arial"/>
                </a:rPr>
                <a:t>Meta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data</a:t>
              </a:r>
              <a:r>
                <a:rPr lang="en-US" sz="1400" dirty="0" smtClean="0">
                  <a:solidFill>
                    <a:srgbClr val="FFFFFF"/>
                  </a:solidFill>
                  <a:latin typeface="Arial"/>
                </a:rPr>
                <a:t>Edit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o</a:t>
              </a:r>
              <a:r>
                <a:rPr lang="en-US" sz="1400" dirty="0" smtClean="0">
                  <a:solidFill>
                    <a:srgbClr val="FFFFFF"/>
                  </a:solidFill>
                  <a:latin typeface="Arial"/>
                </a:rPr>
                <a:t>r</a:t>
              </a:r>
              <a:endParaRPr/>
            </a:p>
          </p:txBody>
        </p:sp>
        <p:sp>
          <p:nvSpPr>
            <p:cNvPr id="151" name="CustomShape 3"/>
            <p:cNvSpPr/>
            <p:nvPr/>
          </p:nvSpPr>
          <p:spPr>
            <a:xfrm>
              <a:off x="7194600" y="936720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Classification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 Server</a:t>
              </a:r>
              <a:endParaRPr/>
            </a:p>
          </p:txBody>
        </p:sp>
        <p:sp>
          <p:nvSpPr>
            <p:cNvPr id="152" name="CustomShape 4"/>
            <p:cNvSpPr/>
            <p:nvPr/>
          </p:nvSpPr>
          <p:spPr>
            <a:xfrm>
              <a:off x="3763800" y="936720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Rule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en-US" sz="1400" dirty="0" smtClean="0">
                  <a:solidFill>
                    <a:srgbClr val="FFFFFF"/>
                  </a:solidFill>
                  <a:latin typeface="Arial"/>
                </a:rPr>
                <a:t>Edit</a:t>
              </a:r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or</a:t>
              </a:r>
              <a:endParaRPr/>
            </a:p>
          </p:txBody>
        </p:sp>
        <p:sp>
          <p:nvSpPr>
            <p:cNvPr id="153" name="CustomShape 5"/>
            <p:cNvSpPr/>
            <p:nvPr/>
          </p:nvSpPr>
          <p:spPr>
            <a:xfrm>
              <a:off x="287280" y="2479680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latin typeface="Arial"/>
                </a:rPr>
                <a:t>DDI </a:t>
              </a:r>
              <a:r>
                <a:rPr lang="en-US" sz="1400" dirty="0" smtClean="0">
                  <a:solidFill>
                    <a:srgbClr val="FFFFFF"/>
                  </a:solidFill>
                  <a:latin typeface="Arial"/>
                </a:rPr>
                <a:t>Do</a:t>
              </a:r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cument</a:t>
              </a:r>
              <a:endParaRPr/>
            </a:p>
          </p:txBody>
        </p:sp>
        <p:sp>
          <p:nvSpPr>
            <p:cNvPr id="154" name="CustomShape 6"/>
            <p:cNvSpPr/>
            <p:nvPr/>
          </p:nvSpPr>
          <p:spPr>
            <a:xfrm>
              <a:off x="3763800" y="2479680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tr-TR" sz="1400" dirty="0" err="1" smtClean="0">
                  <a:solidFill>
                    <a:srgbClr val="FFFFFF"/>
                  </a:solidFill>
                </a:rPr>
                <a:t>Rule</a:t>
              </a:r>
              <a:r>
                <a:rPr lang="tr-TR" sz="1400" dirty="0" smtClean="0">
                  <a:solidFill>
                    <a:srgbClr val="FFFFFF"/>
                  </a:solidFill>
                </a:rPr>
                <a:t> </a:t>
              </a:r>
              <a:r>
                <a:rPr lang="en-US" sz="1400" dirty="0" smtClean="0">
                  <a:solidFill>
                    <a:srgbClr val="FFFFFF"/>
                  </a:solidFill>
                  <a:latin typeface="Arial"/>
                </a:rPr>
                <a:t>XML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 File</a:t>
              </a:r>
              <a:endParaRPr/>
            </a:p>
          </p:txBody>
        </p:sp>
        <p:sp>
          <p:nvSpPr>
            <p:cNvPr id="156" name="CustomShape 8"/>
            <p:cNvSpPr/>
            <p:nvPr/>
          </p:nvSpPr>
          <p:spPr>
            <a:xfrm>
              <a:off x="3763800" y="3925800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  <a:latin typeface="Arial"/>
                </a:rPr>
                <a:t>Harzemli </a:t>
              </a:r>
              <a:r>
                <a:rPr lang="tr-TR" sz="1200" dirty="0" err="1" smtClean="0">
                  <a:solidFill>
                    <a:srgbClr val="FFFFFF"/>
                  </a:solidFill>
                  <a:latin typeface="Arial"/>
                </a:rPr>
                <a:t>Application</a:t>
              </a:r>
              <a:endParaRPr/>
            </a:p>
          </p:txBody>
        </p:sp>
        <p:sp>
          <p:nvSpPr>
            <p:cNvPr id="157" name="CustomShape 9"/>
            <p:cNvSpPr/>
            <p:nvPr/>
          </p:nvSpPr>
          <p:spPr>
            <a:xfrm>
              <a:off x="1074600" y="1803240"/>
              <a:ext cx="174600" cy="482760"/>
            </a:xfrm>
            <a:prstGeom prst="downArrow">
              <a:avLst>
                <a:gd name="adj1" fmla="val 17270"/>
                <a:gd name="adj2" fmla="val 54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cxnSp>
          <p:nvCxnSpPr>
            <p:cNvPr id="161" name="Line 13"/>
            <p:cNvCxnSpPr/>
            <p:nvPr/>
          </p:nvCxnSpPr>
          <p:spPr>
            <a:xfrm>
              <a:off x="2123640" y="3057480"/>
              <a:ext cx="2018160" cy="775440"/>
            </a:xfrm>
            <a:prstGeom prst="straightConnector1">
              <a:avLst/>
            </a:prstGeom>
            <a:ln w="15840">
              <a:solidFill>
                <a:srgbClr val="AA1F24"/>
              </a:solidFill>
              <a:miter/>
              <a:tailEnd type="arrow" w="med" len="med"/>
            </a:ln>
          </p:spPr>
        </p:cxnSp>
        <p:cxnSp>
          <p:nvCxnSpPr>
            <p:cNvPr id="162" name="Line 14"/>
            <p:cNvCxnSpPr/>
            <p:nvPr/>
          </p:nvCxnSpPr>
          <p:spPr>
            <a:xfrm flipH="1">
              <a:off x="5007960" y="3057480"/>
              <a:ext cx="2013480" cy="775440"/>
            </a:xfrm>
            <a:prstGeom prst="straightConnector1">
              <a:avLst/>
            </a:prstGeom>
            <a:ln w="15840">
              <a:solidFill>
                <a:srgbClr val="AA1F24"/>
              </a:solidFill>
              <a:miter/>
              <a:tailEnd type="arrow" w="med" len="med"/>
            </a:ln>
          </p:spPr>
        </p:cxnSp>
        <p:sp>
          <p:nvSpPr>
            <p:cNvPr id="18" name="CustomShape 3"/>
            <p:cNvSpPr/>
            <p:nvPr/>
          </p:nvSpPr>
          <p:spPr>
            <a:xfrm>
              <a:off x="7215206" y="2428868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Code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Lists</a:t>
              </a:r>
              <a:endParaRPr lang="tr-TR" sz="1400" dirty="0" smtClean="0">
                <a:solidFill>
                  <a:srgbClr val="FFFFFF"/>
                </a:solidFill>
                <a:latin typeface="Arial"/>
              </a:endParaRPr>
            </a:p>
            <a:p>
              <a:pPr algn="ctr"/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Variables</a:t>
              </a:r>
              <a:endParaRPr/>
            </a:p>
          </p:txBody>
        </p:sp>
        <p:sp>
          <p:nvSpPr>
            <p:cNvPr id="19" name="CustomShape 3"/>
            <p:cNvSpPr/>
            <p:nvPr/>
          </p:nvSpPr>
          <p:spPr>
            <a:xfrm>
              <a:off x="3786182" y="5357826"/>
              <a:ext cx="1662120" cy="674640"/>
            </a:xfrm>
            <a:prstGeom prst="roundRect">
              <a:avLst>
                <a:gd name="adj" fmla="val 3600"/>
              </a:avLst>
            </a:prstGeom>
            <a:gradFill>
              <a:gsLst>
                <a:gs pos="0">
                  <a:srgbClr val="8D080D"/>
                </a:gs>
                <a:gs pos="100000">
                  <a:srgbClr val="BD0B11"/>
                </a:gs>
              </a:gsLst>
              <a:lin ang="16200000"/>
            </a:gradFill>
            <a:ln w="9360">
              <a:solidFill>
                <a:srgbClr val="AA1F24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ctr"/>
            <a:lstStyle/>
            <a:p>
              <a:pPr algn="ctr"/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Web </a:t>
              </a:r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based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survey</a:t>
              </a:r>
              <a:r>
                <a:rPr lang="tr-TR" sz="1400" dirty="0" smtClean="0">
                  <a:solidFill>
                    <a:srgbClr val="FFFFFF"/>
                  </a:solidFill>
                  <a:latin typeface="Arial"/>
                </a:rPr>
                <a:t> </a:t>
              </a:r>
              <a:r>
                <a:rPr lang="tr-TR" sz="1400" dirty="0" err="1" smtClean="0">
                  <a:solidFill>
                    <a:srgbClr val="FFFFFF"/>
                  </a:solidFill>
                  <a:latin typeface="Arial"/>
                </a:rPr>
                <a:t>interface</a:t>
              </a:r>
              <a:endParaRPr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MILESTONES</a:t>
            </a:r>
            <a:endParaRPr lang="tr-TR" sz="30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599871"/>
              </p:ext>
            </p:extLst>
          </p:nvPr>
        </p:nvGraphicFramePr>
        <p:xfrm>
          <a:off x="1462087" y="2060847"/>
          <a:ext cx="6219825" cy="3384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810"/>
                <a:gridCol w="3817620"/>
                <a:gridCol w="1890395"/>
              </a:tblGrid>
              <a:tr h="5342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Milestones of the project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Development dates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Desktop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Rule Editor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Management Console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IDM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Web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MEDAS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Mobile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Analysis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2014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4869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Metin kutusu"/>
          <p:cNvSpPr txBox="1"/>
          <p:nvPr/>
        </p:nvSpPr>
        <p:spPr>
          <a:xfrm>
            <a:off x="428596" y="93078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err="1" smtClean="0">
                <a:solidFill>
                  <a:srgbClr val="C00000"/>
                </a:solidFill>
              </a:rPr>
              <a:t>Survey</a:t>
            </a:r>
            <a:r>
              <a:rPr lang="tr-TR" sz="3000" b="1" dirty="0" smtClean="0">
                <a:solidFill>
                  <a:srgbClr val="C00000"/>
                </a:solidFill>
              </a:rPr>
              <a:t> Migration </a:t>
            </a:r>
            <a:r>
              <a:rPr lang="tr-TR" sz="3000" b="1" dirty="0" err="1" smtClean="0">
                <a:solidFill>
                  <a:srgbClr val="C00000"/>
                </a:solidFill>
              </a:rPr>
              <a:t>to</a:t>
            </a:r>
            <a:r>
              <a:rPr lang="tr-TR" sz="3000" b="1" dirty="0" smtClean="0">
                <a:solidFill>
                  <a:srgbClr val="C00000"/>
                </a:solidFill>
              </a:rPr>
              <a:t> HARZEMLI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827584" y="1425550"/>
            <a:ext cx="7776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endParaRPr lang="tr-TR" i="1" dirty="0"/>
          </a:p>
        </p:txBody>
      </p:sp>
      <p:graphicFrame>
        <p:nvGraphicFramePr>
          <p:cNvPr id="7" name="Tabl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443721"/>
              </p:ext>
            </p:extLst>
          </p:nvPr>
        </p:nvGraphicFramePr>
        <p:xfrm>
          <a:off x="1115615" y="2276870"/>
          <a:ext cx="7416825" cy="33843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3365"/>
                <a:gridCol w="1483365"/>
                <a:gridCol w="1483365"/>
                <a:gridCol w="1483365"/>
                <a:gridCol w="1483365"/>
              </a:tblGrid>
              <a:tr h="1273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tr-TR" sz="11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 err="1">
                          <a:effectLst/>
                        </a:rPr>
                        <a:t>Harzemli</a:t>
                      </a:r>
                      <a:endParaRPr lang="tr-TR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Desktop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</a:t>
                      </a:r>
                      <a:endParaRPr lang="tr-T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Web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Harzemli </a:t>
                      </a:r>
                      <a:endParaRPr lang="tr-T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Mobile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tr-TR" sz="1100" dirty="0" smtClean="0">
                          <a:effectLst/>
                          <a:latin typeface="Calibri"/>
                        </a:rPr>
                        <a:t>TOTAL</a:t>
                      </a:r>
                      <a:endParaRPr lang="tr-TR" sz="1100" dirty="0">
                        <a:effectLst/>
                        <a:latin typeface="Calibri"/>
                      </a:endParaRPr>
                    </a:p>
                  </a:txBody>
                  <a:tcPr marL="44450" marR="44450" marT="0" marB="0" anchor="ctr"/>
                </a:tc>
              </a:tr>
              <a:tr h="533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*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33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46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*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33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2015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094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TOTAL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 85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tr-T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104</a:t>
                      </a:r>
                      <a:endParaRPr lang="tr-T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6382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PRODUCTIVITY GAINS (Time)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428596" y="1907540"/>
            <a:ext cx="8247860" cy="4411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en-US" b="1" dirty="0"/>
              <a:t>Decreased time for software engineers to develop data entry </a:t>
            </a:r>
            <a:r>
              <a:rPr lang="en-US" b="1" dirty="0" smtClean="0"/>
              <a:t>applications</a:t>
            </a:r>
            <a:endParaRPr lang="tr-TR" dirty="0"/>
          </a:p>
          <a:p>
            <a:pPr lvl="0" eaLnBrk="0" hangingPunct="0">
              <a:spcBef>
                <a:spcPts val="800"/>
              </a:spcBef>
              <a:defRPr/>
            </a:pPr>
            <a:r>
              <a:rPr lang="tr-TR" dirty="0" smtClean="0"/>
              <a:t>			4 WEEKS </a:t>
            </a:r>
            <a:r>
              <a:rPr lang="tr-TR" dirty="0" smtClean="0">
                <a:sym typeface="Wingdings" pitchFamily="2" charset="2"/>
              </a:rPr>
              <a:t> 1 WEEK</a:t>
            </a:r>
            <a:endParaRPr lang="tr-TR" u="sng" dirty="0">
              <a:sym typeface="Wingdings" pitchFamily="2" charset="2"/>
            </a:endParaRPr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en-US" b="1" dirty="0"/>
              <a:t>Decreased time for </a:t>
            </a:r>
            <a:r>
              <a:rPr lang="tr-TR" b="1" dirty="0" smtClean="0"/>
              <a:t>data </a:t>
            </a:r>
            <a:r>
              <a:rPr lang="tr-TR" b="1" dirty="0" err="1" smtClean="0"/>
              <a:t>collection</a:t>
            </a:r>
            <a:endParaRPr lang="tr-TR" b="1" dirty="0" smtClean="0"/>
          </a:p>
          <a:p>
            <a:pPr lvl="0" eaLnBrk="0" hangingPunct="0">
              <a:spcBef>
                <a:spcPts val="800"/>
              </a:spcBef>
              <a:defRPr/>
            </a:pPr>
            <a:r>
              <a:rPr lang="tr-TR" dirty="0" smtClean="0"/>
              <a:t>8% </a:t>
            </a:r>
            <a:r>
              <a:rPr lang="tr-TR" dirty="0" err="1" smtClean="0"/>
              <a:t>decrease</a:t>
            </a:r>
            <a:r>
              <a:rPr lang="tr-TR" dirty="0" smtClean="0"/>
              <a:t> in data </a:t>
            </a:r>
            <a:r>
              <a:rPr lang="tr-TR" dirty="0" err="1" smtClean="0"/>
              <a:t>collection</a:t>
            </a:r>
            <a:r>
              <a:rPr lang="tr-TR" dirty="0" smtClean="0"/>
              <a:t> time</a:t>
            </a:r>
          </a:p>
          <a:p>
            <a:pPr lvl="0" eaLnBrk="0" hangingPunct="0">
              <a:spcBef>
                <a:spcPts val="800"/>
              </a:spcBef>
              <a:defRPr/>
            </a:pPr>
            <a:r>
              <a:rPr lang="tr-TR" dirty="0" smtClean="0"/>
              <a:t>50% </a:t>
            </a:r>
            <a:r>
              <a:rPr lang="tr-TR" dirty="0" err="1" smtClean="0"/>
              <a:t>increase</a:t>
            </a:r>
            <a:r>
              <a:rPr lang="tr-TR" dirty="0" smtClean="0"/>
              <a:t> in time </a:t>
            </a:r>
            <a:r>
              <a:rPr lang="tr-TR" dirty="0" err="1" smtClean="0"/>
              <a:t>available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regional</a:t>
            </a:r>
            <a:r>
              <a:rPr lang="tr-TR" dirty="0" smtClean="0"/>
              <a:t> </a:t>
            </a:r>
            <a:r>
              <a:rPr lang="tr-TR" dirty="0" err="1" smtClean="0"/>
              <a:t>offices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analyze</a:t>
            </a:r>
            <a:r>
              <a:rPr lang="tr-TR" dirty="0" smtClean="0"/>
              <a:t> </a:t>
            </a:r>
            <a:r>
              <a:rPr lang="tr-TR" dirty="0" err="1" smtClean="0"/>
              <a:t>their</a:t>
            </a:r>
            <a:r>
              <a:rPr lang="tr-TR" dirty="0" smtClean="0"/>
              <a:t> data, </a:t>
            </a:r>
            <a:r>
              <a:rPr lang="tr-TR" dirty="0" err="1" smtClean="0"/>
              <a:t>thanks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instant</a:t>
            </a:r>
            <a:r>
              <a:rPr lang="tr-TR" dirty="0" smtClean="0"/>
              <a:t> </a:t>
            </a:r>
            <a:r>
              <a:rPr lang="tr-TR" dirty="0" err="1" smtClean="0"/>
              <a:t>access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data</a:t>
            </a:r>
          </a:p>
          <a:p>
            <a:pPr lvl="0" eaLnBrk="0" hangingPunct="0">
              <a:spcBef>
                <a:spcPts val="800"/>
              </a:spcBef>
              <a:defRPr/>
            </a:pPr>
            <a:r>
              <a:rPr lang="en-US" dirty="0" smtClean="0"/>
              <a:t>12</a:t>
            </a:r>
            <a:r>
              <a:rPr lang="tr-TR" dirty="0" smtClean="0"/>
              <a:t>%</a:t>
            </a:r>
            <a:r>
              <a:rPr lang="en-US" dirty="0" smtClean="0"/>
              <a:t> </a:t>
            </a:r>
            <a:r>
              <a:rPr lang="tr-TR" dirty="0" err="1" smtClean="0"/>
              <a:t>decrease</a:t>
            </a:r>
            <a:r>
              <a:rPr lang="tr-TR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analysis time that is necessary for the </a:t>
            </a:r>
            <a:r>
              <a:rPr lang="tr-TR" dirty="0" err="1" smtClean="0"/>
              <a:t>staff</a:t>
            </a:r>
            <a:r>
              <a:rPr lang="en-US" dirty="0" smtClean="0"/>
              <a:t> </a:t>
            </a:r>
            <a:r>
              <a:rPr lang="en-US" dirty="0"/>
              <a:t>of central office</a:t>
            </a:r>
            <a:r>
              <a:rPr lang="en-US" dirty="0" smtClean="0"/>
              <a:t>.</a:t>
            </a:r>
            <a:endParaRPr lang="tr-TR" dirty="0" smtClean="0"/>
          </a:p>
          <a:p>
            <a:pPr eaLnBrk="0" hangingPunct="0">
              <a:spcBef>
                <a:spcPts val="800"/>
              </a:spcBef>
              <a:defRPr/>
            </a:pPr>
            <a:r>
              <a:rPr lang="tr-TR" dirty="0" smtClean="0"/>
              <a:t>T</a:t>
            </a:r>
            <a:r>
              <a:rPr lang="en-US" dirty="0" err="1" smtClean="0"/>
              <a:t>ime</a:t>
            </a:r>
            <a:r>
              <a:rPr lang="en-US" dirty="0" smtClean="0"/>
              <a:t> </a:t>
            </a:r>
            <a:r>
              <a:rPr lang="en-US" dirty="0"/>
              <a:t>period necessary to prepare the press releases has been shortened</a:t>
            </a:r>
            <a:r>
              <a:rPr lang="en-US" dirty="0" smtClean="0"/>
              <a:t>.</a:t>
            </a:r>
            <a:r>
              <a:rPr lang="tr-TR" dirty="0" smtClean="0"/>
              <a:t> </a:t>
            </a:r>
            <a:r>
              <a:rPr lang="en-US" dirty="0"/>
              <a:t>For example, the time period that is necessary for the preparation of the monthly Labor Statistics press releases has been shortened by 4 days.</a:t>
            </a:r>
            <a:endParaRPr lang="tr-TR" dirty="0"/>
          </a:p>
          <a:p>
            <a:pPr lvl="0" eaLnBrk="0" hangingPunct="0">
              <a:spcBef>
                <a:spcPts val="800"/>
              </a:spcBef>
              <a:defRPr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402584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PRODUCTIVITY GAINS (</a:t>
            </a:r>
            <a:r>
              <a:rPr lang="tr-TR" sz="3000" b="1" dirty="0" err="1" smtClean="0">
                <a:solidFill>
                  <a:srgbClr val="C00000"/>
                </a:solidFill>
              </a:rPr>
              <a:t>Quality</a:t>
            </a:r>
            <a:r>
              <a:rPr lang="tr-TR" sz="3000" b="1" dirty="0" smtClean="0">
                <a:solidFill>
                  <a:srgbClr val="C00000"/>
                </a:solidFill>
              </a:rPr>
              <a:t>)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428596" y="1992903"/>
            <a:ext cx="824786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en-US" b="1" dirty="0"/>
              <a:t>Software Process </a:t>
            </a:r>
            <a:r>
              <a:rPr lang="en-US" b="1" dirty="0" smtClean="0"/>
              <a:t>Standardization</a:t>
            </a:r>
            <a:endParaRPr lang="tr-TR" b="1" dirty="0" smtClean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b="1" dirty="0" smtClean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b="1" dirty="0" smtClean="0"/>
              <a:t>Data </a:t>
            </a:r>
            <a:r>
              <a:rPr lang="tr-TR" b="1" dirty="0" err="1" smtClean="0"/>
              <a:t>Integrity</a:t>
            </a:r>
            <a:endParaRPr lang="tr-TR" b="1" dirty="0" smtClean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b="1" dirty="0" smtClean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b="1" dirty="0" err="1" smtClean="0"/>
              <a:t>Common</a:t>
            </a:r>
            <a:r>
              <a:rPr lang="tr-TR" b="1" dirty="0" smtClean="0"/>
              <a:t> </a:t>
            </a:r>
            <a:r>
              <a:rPr lang="tr-TR" b="1" dirty="0" err="1" smtClean="0"/>
              <a:t>code</a:t>
            </a:r>
            <a:r>
              <a:rPr lang="tr-TR" b="1" dirty="0" smtClean="0"/>
              <a:t> </a:t>
            </a:r>
            <a:r>
              <a:rPr lang="tr-TR" b="1" dirty="0" err="1" smtClean="0"/>
              <a:t>development</a:t>
            </a:r>
            <a:endParaRPr lang="tr-TR" b="1" dirty="0" smtClean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b="1" dirty="0" smtClean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b="1" dirty="0" err="1" smtClean="0"/>
              <a:t>Common</a:t>
            </a:r>
            <a:r>
              <a:rPr lang="tr-TR" b="1" dirty="0" smtClean="0"/>
              <a:t> </a:t>
            </a:r>
            <a:r>
              <a:rPr lang="tr-TR" b="1" dirty="0" err="1" smtClean="0"/>
              <a:t>Components</a:t>
            </a:r>
            <a:r>
              <a:rPr lang="tr-TR" b="1" dirty="0" smtClean="0"/>
              <a:t> </a:t>
            </a:r>
            <a:r>
              <a:rPr lang="tr-TR" b="1" dirty="0" err="1" smtClean="0"/>
              <a:t>Available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426833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PRODUCTIVITY GAINS (</a:t>
            </a:r>
            <a:r>
              <a:rPr lang="tr-TR" sz="3000" b="1" dirty="0" err="1" smtClean="0">
                <a:solidFill>
                  <a:srgbClr val="C00000"/>
                </a:solidFill>
              </a:rPr>
              <a:t>Costs</a:t>
            </a:r>
            <a:r>
              <a:rPr lang="tr-TR" sz="3000" b="1" dirty="0" smtClean="0">
                <a:solidFill>
                  <a:srgbClr val="C00000"/>
                </a:solidFill>
              </a:rPr>
              <a:t>)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428596" y="1992903"/>
            <a:ext cx="82478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b="1" dirty="0" smtClean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b="1" dirty="0" smtClean="0"/>
              <a:t>870 </a:t>
            </a:r>
            <a:r>
              <a:rPr lang="tr-TR" b="1" dirty="0" err="1" smtClean="0"/>
              <a:t>trees</a:t>
            </a:r>
            <a:r>
              <a:rPr lang="tr-TR" b="1" dirty="0" smtClean="0"/>
              <a:t> </a:t>
            </a:r>
            <a:r>
              <a:rPr lang="tr-TR" b="1" dirty="0" err="1" smtClean="0"/>
              <a:t>would</a:t>
            </a:r>
            <a:r>
              <a:rPr lang="tr-TR" b="1" dirty="0" smtClean="0"/>
              <a:t> be </a:t>
            </a:r>
            <a:r>
              <a:rPr lang="tr-TR" b="1" dirty="0" err="1" smtClean="0"/>
              <a:t>cut</a:t>
            </a:r>
            <a:r>
              <a:rPr lang="tr-TR" b="1" dirty="0" smtClean="0"/>
              <a:t> </a:t>
            </a:r>
            <a:r>
              <a:rPr lang="tr-TR" b="1" dirty="0" err="1" smtClean="0"/>
              <a:t>to</a:t>
            </a:r>
            <a:r>
              <a:rPr lang="tr-TR" b="1" dirty="0" smtClean="0"/>
              <a:t> </a:t>
            </a:r>
            <a:r>
              <a:rPr lang="tr-TR" b="1" dirty="0" err="1" smtClean="0"/>
              <a:t>produce</a:t>
            </a:r>
            <a:r>
              <a:rPr lang="tr-TR" b="1" dirty="0" smtClean="0"/>
              <a:t> 10 </a:t>
            </a:r>
            <a:r>
              <a:rPr lang="tr-TR" b="1" dirty="0" err="1" smtClean="0"/>
              <a:t>Million</a:t>
            </a:r>
            <a:r>
              <a:rPr lang="tr-TR" b="1" dirty="0" smtClean="0"/>
              <a:t> A4 </a:t>
            </a:r>
            <a:r>
              <a:rPr lang="tr-TR" b="1" dirty="0" err="1" smtClean="0"/>
              <a:t>papers</a:t>
            </a:r>
            <a:r>
              <a:rPr lang="tr-TR" b="1" dirty="0" smtClean="0"/>
              <a:t> </a:t>
            </a:r>
            <a:r>
              <a:rPr lang="tr-TR" b="1" dirty="0" err="1" smtClean="0"/>
              <a:t>only</a:t>
            </a:r>
            <a:r>
              <a:rPr lang="tr-TR" b="1" dirty="0" smtClean="0"/>
              <a:t> in 2015 </a:t>
            </a:r>
            <a:r>
              <a:rPr lang="tr-TR" b="1" dirty="0" err="1" smtClean="0"/>
              <a:t>if</a:t>
            </a:r>
            <a:r>
              <a:rPr lang="tr-TR" b="1" dirty="0" smtClean="0"/>
              <a:t> </a:t>
            </a:r>
            <a:r>
              <a:rPr lang="tr-TR" b="1" dirty="0" err="1" smtClean="0"/>
              <a:t>the</a:t>
            </a:r>
            <a:r>
              <a:rPr lang="tr-TR" b="1" dirty="0" smtClean="0"/>
              <a:t> </a:t>
            </a:r>
            <a:r>
              <a:rPr lang="tr-TR" b="1" dirty="0" err="1" smtClean="0"/>
              <a:t>paper</a:t>
            </a:r>
            <a:r>
              <a:rPr lang="tr-TR" b="1" dirty="0" smtClean="0"/>
              <a:t> </a:t>
            </a:r>
            <a:r>
              <a:rPr lang="tr-TR" b="1" dirty="0" err="1" smtClean="0"/>
              <a:t>editions</a:t>
            </a:r>
            <a:r>
              <a:rPr lang="tr-TR" b="1" dirty="0" smtClean="0"/>
              <a:t> of </a:t>
            </a:r>
            <a:r>
              <a:rPr lang="tr-TR" b="1" dirty="0" err="1" smtClean="0"/>
              <a:t>surveys</a:t>
            </a:r>
            <a:r>
              <a:rPr lang="tr-TR" b="1" dirty="0" smtClean="0"/>
              <a:t> had </a:t>
            </a:r>
            <a:r>
              <a:rPr lang="tr-TR" b="1" dirty="0" err="1" smtClean="0"/>
              <a:t>continued</a:t>
            </a:r>
            <a:r>
              <a:rPr lang="tr-TR" b="1" dirty="0" smtClean="0"/>
              <a:t>.</a:t>
            </a:r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b="1" dirty="0"/>
          </a:p>
          <a:p>
            <a:pPr marL="285750" lvl="0" indent="-28575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b="1" dirty="0" smtClean="0"/>
              <a:t>58% </a:t>
            </a:r>
            <a:r>
              <a:rPr lang="tr-TR" b="1" dirty="0" err="1" smtClean="0"/>
              <a:t>reduction</a:t>
            </a:r>
            <a:r>
              <a:rPr lang="tr-TR" b="1" dirty="0" smtClean="0"/>
              <a:t> in </a:t>
            </a:r>
            <a:r>
              <a:rPr lang="tr-TR" b="1" dirty="0" err="1" smtClean="0"/>
              <a:t>the</a:t>
            </a:r>
            <a:r>
              <a:rPr lang="tr-TR" b="1" dirty="0" smtClean="0"/>
              <a:t> </a:t>
            </a:r>
            <a:r>
              <a:rPr lang="tr-TR" b="1" dirty="0" err="1" smtClean="0"/>
              <a:t>cost</a:t>
            </a:r>
            <a:r>
              <a:rPr lang="tr-TR" b="1" dirty="0" smtClean="0"/>
              <a:t> of </a:t>
            </a:r>
            <a:r>
              <a:rPr lang="tr-TR" b="1" dirty="0" err="1" smtClean="0"/>
              <a:t>pollsters</a:t>
            </a:r>
            <a:r>
              <a:rPr lang="tr-TR" b="1" dirty="0" smtClean="0"/>
              <a:t>’ </a:t>
            </a:r>
            <a:r>
              <a:rPr lang="tr-TR" b="1" dirty="0" err="1" smtClean="0"/>
              <a:t>travelling</a:t>
            </a:r>
            <a:r>
              <a:rPr lang="tr-TR" b="1" dirty="0" smtClean="0"/>
              <a:t> </a:t>
            </a:r>
            <a:r>
              <a:rPr lang="tr-TR" b="1" dirty="0" err="1" smtClean="0"/>
              <a:t>expenses</a:t>
            </a:r>
            <a:endParaRPr lang="tr-TR" b="1" dirty="0" smtClean="0"/>
          </a:p>
        </p:txBody>
      </p:sp>
    </p:spTree>
    <p:extLst>
      <p:ext uri="{BB962C8B-B14F-4D97-AF65-F5344CB8AC3E}">
        <p14:creationId xmlns:p14="http://schemas.microsoft.com/office/powerpoint/2010/main" val="23440699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6856" y="1844824"/>
            <a:ext cx="8229600" cy="25299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err="1" smtClean="0">
                <a:solidFill>
                  <a:schemeClr val="dk1"/>
                </a:solidFill>
              </a:rPr>
              <a:t>Dissemination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>
                <a:solidFill>
                  <a:schemeClr val="dk1"/>
                </a:solidFill>
              </a:rPr>
              <a:t>System</a:t>
            </a:r>
            <a:r>
              <a:rPr lang="tr-TR" sz="2400" kern="0" dirty="0">
                <a:solidFill>
                  <a:schemeClr val="dk1"/>
                </a:solidFill>
              </a:rPr>
              <a:t> of </a:t>
            </a:r>
            <a:r>
              <a:rPr lang="tr-TR" sz="2400" kern="0" dirty="0" err="1">
                <a:solidFill>
                  <a:schemeClr val="dk1"/>
                </a:solidFill>
              </a:rPr>
              <a:t>Harzemli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smtClean="0">
                <a:solidFill>
                  <a:schemeClr val="dk1"/>
                </a:solidFill>
              </a:rPr>
              <a:t>Platform</a:t>
            </a:r>
          </a:p>
          <a:p>
            <a:pPr marL="342900" lvl="0" indent="-3429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endParaRPr lang="tr-TR" sz="2400" kern="0" dirty="0" smtClean="0">
              <a:solidFill>
                <a:schemeClr val="dk1"/>
              </a:solidFill>
            </a:endParaRPr>
          </a:p>
          <a:p>
            <a:pPr lvl="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tr-TR" sz="2400" kern="0" dirty="0" smtClean="0">
                <a:solidFill>
                  <a:schemeClr val="dk1"/>
                </a:solidFill>
              </a:rPr>
              <a:t>(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Just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like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survey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part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) 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Before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MEDAS, 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dissemination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databases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:</a:t>
            </a:r>
            <a:endParaRPr kumimoji="0" lang="tr-TR" sz="3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lnSpc>
                <a:spcPct val="17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err="1">
                <a:solidFill>
                  <a:schemeClr val="dk1"/>
                </a:solidFill>
              </a:rPr>
              <a:t>Different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>
                <a:solidFill>
                  <a:schemeClr val="dk1"/>
                </a:solidFill>
              </a:rPr>
              <a:t>database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>
                <a:solidFill>
                  <a:schemeClr val="dk1"/>
                </a:solidFill>
              </a:rPr>
              <a:t>designs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</a:p>
          <a:p>
            <a:pPr marL="457200" lvl="0" indent="-457200" defTabSz="457200" eaLnBrk="0" fontAlgn="base" hangingPunct="0">
              <a:lnSpc>
                <a:spcPct val="17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err="1">
                <a:solidFill>
                  <a:schemeClr val="dk1"/>
                </a:solidFill>
              </a:rPr>
              <a:t>Different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>
                <a:solidFill>
                  <a:schemeClr val="dk1"/>
                </a:solidFill>
              </a:rPr>
              <a:t>applications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>
                <a:solidFill>
                  <a:schemeClr val="dk1"/>
                </a:solidFill>
              </a:rPr>
              <a:t>for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>
                <a:solidFill>
                  <a:schemeClr val="dk1"/>
                </a:solidFill>
              </a:rPr>
              <a:t>each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>
                <a:solidFill>
                  <a:schemeClr val="dk1"/>
                </a:solidFill>
              </a:rPr>
              <a:t>statistical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subject</a:t>
            </a:r>
            <a:endParaRPr lang="tr-TR" sz="2400" kern="0" dirty="0" smtClean="0">
              <a:solidFill>
                <a:schemeClr val="dk1"/>
              </a:solidFill>
            </a:endParaRPr>
          </a:p>
          <a:p>
            <a:pPr marL="457200" lvl="0" indent="-457200" defTabSz="457200" eaLnBrk="0" fontAlgn="base" hangingPunct="0">
              <a:lnSpc>
                <a:spcPct val="17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Lack</a:t>
            </a:r>
            <a:r>
              <a:rPr kumimoji="0" lang="tr-T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</a:t>
            </a: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standard</a:t>
            </a:r>
            <a:r>
              <a:rPr kumimoji="0" lang="tr-T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codes</a:t>
            </a:r>
            <a:endParaRPr kumimoji="0" lang="tr-TR" sz="24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lnSpc>
                <a:spcPct val="17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No data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integrity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, hard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to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detect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correlations</a:t>
            </a:r>
            <a:endParaRPr kumimoji="0" lang="tr-TR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1 Metin kutusu"/>
          <p:cNvSpPr txBox="1">
            <a:spLocks/>
          </p:cNvSpPr>
          <p:nvPr/>
        </p:nvSpPr>
        <p:spPr>
          <a:xfrm>
            <a:off x="457200" y="777478"/>
            <a:ext cx="82292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 MEDAS (Central </a:t>
            </a:r>
            <a:r>
              <a:rPr lang="tr-TR" sz="3000" b="1" dirty="0" err="1" smtClean="0">
                <a:solidFill>
                  <a:srgbClr val="C00000"/>
                </a:solidFill>
              </a:rPr>
              <a:t>Dissemination</a:t>
            </a:r>
            <a:r>
              <a:rPr lang="tr-TR" sz="3000" b="1" dirty="0" smtClean="0">
                <a:solidFill>
                  <a:srgbClr val="C00000"/>
                </a:solidFill>
              </a:rPr>
              <a:t> Project)</a:t>
            </a:r>
            <a:br>
              <a:rPr lang="tr-TR" sz="3000" b="1" dirty="0" smtClean="0">
                <a:solidFill>
                  <a:srgbClr val="C00000"/>
                </a:solidFill>
              </a:rPr>
            </a:br>
            <a:endParaRPr lang="tr-TR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368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7"/>
            <a:ext cx="8215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err="1" smtClean="0">
                <a:solidFill>
                  <a:srgbClr val="C00000"/>
                </a:solidFill>
              </a:rPr>
              <a:t>The</a:t>
            </a:r>
            <a:r>
              <a:rPr lang="tr-TR" sz="3000" b="1" dirty="0" smtClean="0">
                <a:solidFill>
                  <a:srgbClr val="C00000"/>
                </a:solidFill>
              </a:rPr>
              <a:t> QUESTION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6760" y="1285860"/>
            <a:ext cx="8302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 Is there a way to generate a standardized approach to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statistics production with an increased level of quality and decreased workload</a:t>
            </a:r>
            <a:r>
              <a:rPr lang="tr-TR" dirty="0" smtClean="0"/>
              <a:t>?</a:t>
            </a:r>
            <a:endParaRPr lang="en-US" dirty="0"/>
          </a:p>
        </p:txBody>
      </p:sp>
      <p:sp>
        <p:nvSpPr>
          <p:cNvPr id="4" name="TextBox 1"/>
          <p:cNvSpPr txBox="1"/>
          <p:nvPr/>
        </p:nvSpPr>
        <p:spPr>
          <a:xfrm>
            <a:off x="438120" y="2446374"/>
            <a:ext cx="8215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err="1" smtClean="0">
                <a:solidFill>
                  <a:srgbClr val="C00000"/>
                </a:solidFill>
              </a:rPr>
              <a:t>Why</a:t>
            </a:r>
            <a:r>
              <a:rPr lang="tr-TR" sz="3000" b="1" dirty="0" smtClean="0">
                <a:solidFill>
                  <a:srgbClr val="C00000"/>
                </a:solidFill>
              </a:rPr>
              <a:t> </a:t>
            </a:r>
            <a:r>
              <a:rPr lang="tr-TR" sz="3000" b="1" dirty="0" err="1" smtClean="0">
                <a:solidFill>
                  <a:srgbClr val="C00000"/>
                </a:solidFill>
              </a:rPr>
              <a:t>this</a:t>
            </a:r>
            <a:r>
              <a:rPr lang="tr-TR" sz="3000" b="1" dirty="0" smtClean="0">
                <a:solidFill>
                  <a:srgbClr val="C00000"/>
                </a:solidFill>
              </a:rPr>
              <a:t> QUESTION </a:t>
            </a:r>
            <a:r>
              <a:rPr lang="tr-TR" sz="3000" b="1" dirty="0" err="1" smtClean="0">
                <a:solidFill>
                  <a:srgbClr val="C00000"/>
                </a:solidFill>
              </a:rPr>
              <a:t>should</a:t>
            </a:r>
            <a:r>
              <a:rPr lang="tr-TR" sz="3000" b="1" dirty="0" smtClean="0">
                <a:solidFill>
                  <a:srgbClr val="C00000"/>
                </a:solidFill>
              </a:rPr>
              <a:t> be </a:t>
            </a:r>
            <a:r>
              <a:rPr lang="tr-TR" sz="3000" b="1" dirty="0" err="1" smtClean="0">
                <a:solidFill>
                  <a:srgbClr val="C00000"/>
                </a:solidFill>
              </a:rPr>
              <a:t>handled</a:t>
            </a:r>
            <a:r>
              <a:rPr lang="tr-TR" sz="3000" b="1" dirty="0" smtClean="0">
                <a:solidFill>
                  <a:srgbClr val="C00000"/>
                </a:solidFill>
              </a:rPr>
              <a:t>?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785786" y="3110773"/>
            <a:ext cx="7715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 The role of Statistical Institutes include</a:t>
            </a:r>
            <a:r>
              <a:rPr lang="tr-TR" dirty="0" smtClean="0"/>
              <a:t>s</a:t>
            </a:r>
            <a:r>
              <a:rPr lang="en-US" dirty="0" smtClean="0"/>
              <a:t> making surveys and disseminating data for statistical subjects.</a:t>
            </a:r>
            <a:endParaRPr lang="tr-TR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r-TR" dirty="0" smtClean="0"/>
              <a:t> </a:t>
            </a:r>
            <a:r>
              <a:rPr lang="en-US" dirty="0" smtClean="0"/>
              <a:t>Statistical Institutes</a:t>
            </a:r>
            <a:r>
              <a:rPr lang="tr-TR" dirty="0" smtClean="0"/>
              <a:t> </a:t>
            </a:r>
            <a:r>
              <a:rPr lang="en-US" dirty="0" smtClean="0"/>
              <a:t>need to integrate the data of different subject-matter units with each other.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 Usage of common/standardized classification brings benefits for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implementing GSBPM</a:t>
            </a:r>
            <a:r>
              <a:rPr lang="tr-TR" dirty="0"/>
              <a:t> &amp; </a:t>
            </a:r>
            <a:r>
              <a:rPr lang="tr-TR" dirty="0" smtClean="0"/>
              <a:t>GSIM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BEFORE MEDAS</a:t>
            </a:r>
            <a:endParaRPr lang="tr-TR" sz="3000" b="1" dirty="0">
              <a:solidFill>
                <a:srgbClr val="C00000"/>
              </a:solidFill>
            </a:endParaRPr>
          </a:p>
        </p:txBody>
      </p:sp>
      <p:pic>
        <p:nvPicPr>
          <p:cNvPr id="62466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2390783"/>
            <a:ext cx="1962150" cy="2324101"/>
          </a:xfrm>
          <a:prstGeom prst="rect">
            <a:avLst/>
          </a:prstGeom>
          <a:noFill/>
        </p:spPr>
      </p:pic>
      <p:pic>
        <p:nvPicPr>
          <p:cNvPr id="5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8412" y="2357430"/>
            <a:ext cx="1962150" cy="2324101"/>
          </a:xfrm>
          <a:prstGeom prst="rect">
            <a:avLst/>
          </a:prstGeom>
          <a:noFill/>
        </p:spPr>
      </p:pic>
      <p:pic>
        <p:nvPicPr>
          <p:cNvPr id="6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0"/>
            <a:ext cx="1962150" cy="2324101"/>
          </a:xfrm>
          <a:prstGeom prst="rect">
            <a:avLst/>
          </a:prstGeom>
          <a:noFill/>
        </p:spPr>
      </p:pic>
      <p:pic>
        <p:nvPicPr>
          <p:cNvPr id="7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7568" y="2357430"/>
            <a:ext cx="1962150" cy="2324101"/>
          </a:xfrm>
          <a:prstGeom prst="rect">
            <a:avLst/>
          </a:prstGeom>
          <a:noFill/>
        </p:spPr>
      </p:pic>
      <p:sp>
        <p:nvSpPr>
          <p:cNvPr id="8" name="7 Metin kutusu"/>
          <p:cNvSpPr txBox="1"/>
          <p:nvPr/>
        </p:nvSpPr>
        <p:spPr>
          <a:xfrm>
            <a:off x="71406" y="479168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Database </a:t>
            </a:r>
            <a:r>
              <a:rPr lang="tr-TR" kern="0" dirty="0" err="1" smtClean="0">
                <a:solidFill>
                  <a:schemeClr val="dk1"/>
                </a:solidFill>
              </a:rPr>
              <a:t>specialist</a:t>
            </a:r>
            <a:r>
              <a:rPr lang="tr-TR" kern="0" dirty="0" smtClean="0">
                <a:solidFill>
                  <a:schemeClr val="dk1"/>
                </a:solidFill>
              </a:rPr>
              <a:t> 1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1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  <p:sp>
        <p:nvSpPr>
          <p:cNvPr id="9" name="8 Metin kutusu"/>
          <p:cNvSpPr txBox="1"/>
          <p:nvPr/>
        </p:nvSpPr>
        <p:spPr>
          <a:xfrm>
            <a:off x="2357422" y="479168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Database </a:t>
            </a:r>
            <a:r>
              <a:rPr lang="tr-TR" kern="0" dirty="0" err="1" smtClean="0">
                <a:solidFill>
                  <a:schemeClr val="dk1"/>
                </a:solidFill>
              </a:rPr>
              <a:t>Specialist</a:t>
            </a:r>
            <a:r>
              <a:rPr lang="tr-TR" kern="0" dirty="0" smtClean="0">
                <a:solidFill>
                  <a:schemeClr val="dk1"/>
                </a:solidFill>
              </a:rPr>
              <a:t> 2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2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  <p:sp>
        <p:nvSpPr>
          <p:cNvPr id="10" name="9 Metin kutusu"/>
          <p:cNvSpPr txBox="1"/>
          <p:nvPr/>
        </p:nvSpPr>
        <p:spPr>
          <a:xfrm>
            <a:off x="4643438" y="479168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Database </a:t>
            </a:r>
            <a:r>
              <a:rPr lang="tr-TR" kern="0" dirty="0" err="1" smtClean="0">
                <a:solidFill>
                  <a:schemeClr val="dk1"/>
                </a:solidFill>
              </a:rPr>
              <a:t>Specialist</a:t>
            </a:r>
            <a:r>
              <a:rPr lang="tr-TR" kern="0" dirty="0" smtClean="0">
                <a:solidFill>
                  <a:schemeClr val="dk1"/>
                </a:solidFill>
              </a:rPr>
              <a:t> 3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3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7000892" y="479168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>
                <a:solidFill>
                  <a:schemeClr val="dk1"/>
                </a:solidFill>
              </a:rPr>
              <a:t>Database </a:t>
            </a:r>
            <a:r>
              <a:rPr lang="tr-TR" kern="0" dirty="0" err="1">
                <a:solidFill>
                  <a:schemeClr val="dk1"/>
                </a:solidFill>
              </a:rPr>
              <a:t>Specialist</a:t>
            </a:r>
            <a:r>
              <a:rPr lang="tr-TR" kern="0" dirty="0">
                <a:solidFill>
                  <a:schemeClr val="dk1"/>
                </a:solidFill>
              </a:rPr>
              <a:t> </a:t>
            </a:r>
            <a:r>
              <a:rPr lang="tr-TR" kern="0" dirty="0" smtClean="0">
                <a:solidFill>
                  <a:schemeClr val="dk1"/>
                </a:solidFill>
              </a:rPr>
              <a:t>n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n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06939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6856" y="1556792"/>
            <a:ext cx="8229600" cy="25299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tr-TR" sz="3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Before</a:t>
            </a:r>
            <a:r>
              <a:rPr lang="tr-TR" sz="3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MEDAS:</a:t>
            </a:r>
            <a:endParaRPr kumimoji="0" lang="tr-TR" sz="3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smtClean="0">
                <a:solidFill>
                  <a:schemeClr val="dk1"/>
                </a:solidFill>
              </a:rPr>
              <a:t>IT </a:t>
            </a:r>
            <a:r>
              <a:rPr lang="tr-TR" sz="2400" kern="0" dirty="0" err="1" smtClean="0">
                <a:solidFill>
                  <a:schemeClr val="dk1"/>
                </a:solidFill>
              </a:rPr>
              <a:t>involved</a:t>
            </a:r>
            <a:r>
              <a:rPr lang="tr-TR" sz="2400" kern="0" dirty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too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much</a:t>
            </a:r>
            <a:r>
              <a:rPr lang="tr-TR" sz="2400" kern="0" dirty="0" smtClean="0">
                <a:solidFill>
                  <a:schemeClr val="dk1"/>
                </a:solidFill>
              </a:rPr>
              <a:t> in data </a:t>
            </a:r>
            <a:r>
              <a:rPr lang="tr-TR" sz="2400" kern="0" dirty="0" err="1" smtClean="0">
                <a:solidFill>
                  <a:schemeClr val="dk1"/>
                </a:solidFill>
              </a:rPr>
              <a:t>dissemination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because</a:t>
            </a:r>
            <a:r>
              <a:rPr lang="tr-TR" sz="2400" kern="0" dirty="0" smtClean="0">
                <a:solidFill>
                  <a:schemeClr val="dk1"/>
                </a:solidFill>
              </a:rPr>
              <a:t> of </a:t>
            </a:r>
            <a:r>
              <a:rPr lang="tr-TR" sz="2400" kern="0" dirty="0" err="1" smtClean="0">
                <a:solidFill>
                  <a:schemeClr val="dk1"/>
                </a:solidFill>
              </a:rPr>
              <a:t>manual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processes</a:t>
            </a:r>
            <a:endParaRPr lang="tr-TR" sz="2400" kern="0" dirty="0" smtClean="0">
              <a:solidFill>
                <a:schemeClr val="dk1"/>
              </a:solidFill>
            </a:endParaRPr>
          </a:p>
          <a:p>
            <a:pPr marL="457200" lvl="0" indent="-457200" defTabSz="457200" eaLnBrk="0" fontAlgn="base" hangingPunct="0">
              <a:lnSpc>
                <a:spcPct val="17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Our</a:t>
            </a:r>
            <a:r>
              <a:rPr kumimoji="0" lang="tr-T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old</a:t>
            </a:r>
            <a:r>
              <a:rPr kumimoji="0" lang="tr-T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dissemination</a:t>
            </a:r>
            <a:r>
              <a:rPr kumimoji="0" lang="tr-T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technology</a:t>
            </a:r>
            <a:r>
              <a:rPr kumimoji="0" lang="tr-T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brings</a:t>
            </a:r>
            <a:r>
              <a:rPr kumimoji="0" lang="tr-TR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security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threats</a:t>
            </a:r>
            <a:endParaRPr kumimoji="0" lang="tr-TR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1 Metin kutusu"/>
          <p:cNvSpPr txBox="1">
            <a:spLocks/>
          </p:cNvSpPr>
          <p:nvPr/>
        </p:nvSpPr>
        <p:spPr>
          <a:xfrm>
            <a:off x="457200" y="777478"/>
            <a:ext cx="8229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 MEDAS</a:t>
            </a:r>
            <a:endParaRPr lang="tr-TR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368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836712"/>
            <a:ext cx="8605018" cy="4824536"/>
          </a:xfrm>
          <a:prstGeom prst="rect">
            <a:avLst/>
          </a:prstGeom>
        </p:spPr>
        <p:txBody>
          <a:bodyPr/>
          <a:lstStyle/>
          <a:p>
            <a:pPr algn="ctr">
              <a:buNone/>
            </a:pPr>
            <a:r>
              <a:rPr lang="tr-TR" sz="2800" b="1" dirty="0" smtClean="0">
                <a:solidFill>
                  <a:srgbClr val="C00000"/>
                </a:solidFill>
              </a:rPr>
              <a:t>MEDAS</a:t>
            </a:r>
            <a:endParaRPr lang="tr-TR" sz="2600" b="1" dirty="0" smtClean="0"/>
          </a:p>
          <a:p>
            <a:pPr>
              <a:buNone/>
            </a:pPr>
            <a:endParaRPr lang="tr-TR" sz="2400" b="1" dirty="0"/>
          </a:p>
          <a:p>
            <a:pPr>
              <a:buFont typeface="Wingdings" pitchFamily="2" charset="2"/>
              <a:buChar char="v"/>
            </a:pPr>
            <a:r>
              <a:rPr lang="tr-TR" sz="2400" dirty="0" smtClean="0"/>
              <a:t> </a:t>
            </a:r>
            <a:r>
              <a:rPr lang="tr-TR" sz="2400" dirty="0"/>
              <a:t>D</a:t>
            </a:r>
            <a:r>
              <a:rPr lang="en-US" sz="2400" dirty="0" err="1" smtClean="0"/>
              <a:t>isseminat</a:t>
            </a:r>
            <a:r>
              <a:rPr lang="tr-TR" sz="2400" dirty="0" err="1" smtClean="0"/>
              <a:t>ion</a:t>
            </a:r>
            <a:r>
              <a:rPr lang="tr-TR" sz="2400" dirty="0" smtClean="0"/>
              <a:t> of</a:t>
            </a:r>
            <a:r>
              <a:rPr lang="en-US" sz="2400" dirty="0" smtClean="0"/>
              <a:t> different statistical subjects</a:t>
            </a:r>
            <a:endParaRPr lang="tr-TR" sz="2400" dirty="0" smtClean="0"/>
          </a:p>
          <a:p>
            <a:pPr>
              <a:buNone/>
            </a:pPr>
            <a:r>
              <a:rPr lang="en-US" sz="2400" dirty="0" smtClean="0"/>
              <a:t> through </a:t>
            </a:r>
            <a:r>
              <a:rPr lang="tr-TR" sz="2400" dirty="0" err="1" smtClean="0"/>
              <a:t>generic</a:t>
            </a:r>
            <a:r>
              <a:rPr lang="tr-TR" sz="2400" dirty="0" smtClean="0"/>
              <a:t> data model - </a:t>
            </a:r>
            <a:r>
              <a:rPr lang="en-US" sz="2400" dirty="0" smtClean="0"/>
              <a:t>single </a:t>
            </a:r>
            <a:r>
              <a:rPr lang="tr-TR" sz="2400" dirty="0" smtClean="0"/>
              <a:t>data </a:t>
            </a:r>
            <a:r>
              <a:rPr lang="en-US" sz="2400" dirty="0" smtClean="0"/>
              <a:t>source </a:t>
            </a:r>
            <a:endParaRPr lang="tr-TR" sz="2400" dirty="0" smtClean="0"/>
          </a:p>
          <a:p>
            <a:pPr>
              <a:buNone/>
            </a:pP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single</a:t>
            </a:r>
            <a:r>
              <a:rPr lang="tr-TR" sz="2400" dirty="0" smtClean="0"/>
              <a:t> </a:t>
            </a:r>
            <a:r>
              <a:rPr lang="tr-TR" sz="2400" dirty="0" err="1" smtClean="0"/>
              <a:t>application</a:t>
            </a:r>
            <a:endParaRPr lang="tr-TR" sz="2400" dirty="0" smtClean="0"/>
          </a:p>
          <a:p>
            <a:pPr>
              <a:buNone/>
            </a:pPr>
            <a:endParaRPr lang="tr-TR" sz="2400" dirty="0" smtClean="0"/>
          </a:p>
          <a:p>
            <a:pPr>
              <a:buFont typeface="Wingdings" pitchFamily="2" charset="2"/>
              <a:buChar char="v"/>
            </a:pPr>
            <a:r>
              <a:rPr lang="tr-TR" sz="2400" dirty="0" smtClean="0"/>
              <a:t> </a:t>
            </a:r>
            <a:r>
              <a:rPr lang="en-US" sz="2400" dirty="0" smtClean="0"/>
              <a:t>enables to compare</a:t>
            </a:r>
            <a:r>
              <a:rPr lang="tr-TR" sz="2400" dirty="0" smtClean="0"/>
              <a:t> </a:t>
            </a:r>
            <a:r>
              <a:rPr lang="tr-TR" sz="2400" dirty="0" err="1" smtClean="0"/>
              <a:t>any</a:t>
            </a:r>
            <a:r>
              <a:rPr lang="tr-TR" sz="2400" dirty="0" smtClean="0"/>
              <a:t> </a:t>
            </a:r>
            <a:r>
              <a:rPr lang="tr-TR" sz="2400" dirty="0" err="1" smtClean="0"/>
              <a:t>number</a:t>
            </a:r>
            <a:r>
              <a:rPr lang="tr-TR" sz="2400" dirty="0" smtClean="0"/>
              <a:t> of </a:t>
            </a:r>
            <a:r>
              <a:rPr lang="tr-TR" sz="2400" dirty="0" err="1" smtClean="0"/>
              <a:t>subjects</a:t>
            </a:r>
            <a:r>
              <a:rPr lang="en-US" sz="2400" dirty="0" smtClean="0"/>
              <a:t> </a:t>
            </a:r>
            <a:endParaRPr lang="tr-TR" sz="2400" dirty="0" smtClean="0"/>
          </a:p>
          <a:p>
            <a:r>
              <a:rPr lang="tr-TR" sz="2400" dirty="0" smtClean="0"/>
              <a:t>in </a:t>
            </a:r>
            <a:r>
              <a:rPr lang="tr-TR" sz="2400" dirty="0" err="1" smtClean="0"/>
              <a:t>the</a:t>
            </a:r>
            <a:r>
              <a:rPr lang="tr-TR" sz="2400" dirty="0" smtClean="0"/>
              <a:t> </a:t>
            </a:r>
            <a:r>
              <a:rPr lang="tr-TR" sz="2400" dirty="0" err="1" smtClean="0"/>
              <a:t>same</a:t>
            </a:r>
            <a:r>
              <a:rPr lang="tr-TR" sz="2400" dirty="0" smtClean="0"/>
              <a:t> </a:t>
            </a:r>
            <a:r>
              <a:rPr lang="tr-TR" sz="2400" dirty="0" err="1" smtClean="0"/>
              <a:t>report</a:t>
            </a:r>
            <a:r>
              <a:rPr lang="tr-TR" sz="2400" dirty="0" smtClean="0"/>
              <a:t> =&gt; </a:t>
            </a:r>
          </a:p>
          <a:p>
            <a:r>
              <a:rPr lang="tr-TR" sz="2400" dirty="0" err="1" smtClean="0"/>
              <a:t>usage</a:t>
            </a:r>
            <a:r>
              <a:rPr lang="tr-TR" sz="2400" dirty="0" smtClean="0"/>
              <a:t> of </a:t>
            </a:r>
            <a:r>
              <a:rPr lang="tr-TR" sz="2400" dirty="0" err="1" smtClean="0"/>
              <a:t>classification</a:t>
            </a:r>
            <a:r>
              <a:rPr lang="tr-TR" sz="2400" dirty="0" smtClean="0"/>
              <a:t> server has a </a:t>
            </a:r>
            <a:r>
              <a:rPr lang="tr-TR" sz="2400" dirty="0" err="1" smtClean="0"/>
              <a:t>major</a:t>
            </a:r>
            <a:r>
              <a:rPr lang="tr-TR" sz="2400" dirty="0" smtClean="0"/>
              <a:t> role</a:t>
            </a:r>
          </a:p>
          <a:p>
            <a:endParaRPr lang="tr-TR" sz="2400" dirty="0"/>
          </a:p>
          <a:p>
            <a:pPr marL="342900" indent="-342900">
              <a:buFont typeface="Wingdings" pitchFamily="2" charset="2"/>
              <a:buChar char="v"/>
            </a:pPr>
            <a:r>
              <a:rPr lang="tr-TR" sz="2400" dirty="0" err="1" smtClean="0"/>
              <a:t>Reduced</a:t>
            </a:r>
            <a:r>
              <a:rPr lang="tr-TR" sz="2400" dirty="0" smtClean="0"/>
              <a:t> </a:t>
            </a:r>
            <a:r>
              <a:rPr lang="tr-TR" sz="2400" dirty="0" err="1" smtClean="0"/>
              <a:t>reporting</a:t>
            </a:r>
            <a:r>
              <a:rPr lang="tr-TR" sz="2400" dirty="0" smtClean="0"/>
              <a:t> </a:t>
            </a:r>
            <a:r>
              <a:rPr lang="tr-TR" sz="2400" dirty="0" err="1" smtClean="0"/>
              <a:t>burden</a:t>
            </a:r>
            <a:r>
              <a:rPr lang="tr-TR" sz="2400" dirty="0" smtClean="0"/>
              <a:t> </a:t>
            </a:r>
            <a:r>
              <a:rPr lang="tr-TR" sz="2400" dirty="0" err="1" smtClean="0"/>
              <a:t>thanks</a:t>
            </a:r>
            <a:r>
              <a:rPr lang="tr-TR" sz="2400" dirty="0" smtClean="0"/>
              <a:t> </a:t>
            </a:r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tr-TR" sz="2400" dirty="0" err="1" smtClean="0"/>
              <a:t>single</a:t>
            </a:r>
            <a:r>
              <a:rPr lang="tr-TR" sz="2400" dirty="0" smtClean="0"/>
              <a:t> </a:t>
            </a:r>
            <a:r>
              <a:rPr lang="tr-TR" sz="2400" dirty="0" err="1" smtClean="0"/>
              <a:t>application</a:t>
            </a:r>
            <a:endParaRPr lang="tr-TR" sz="2400" dirty="0" smtClean="0"/>
          </a:p>
          <a:p>
            <a:endParaRPr lang="tr-TR" sz="2400" dirty="0"/>
          </a:p>
          <a:p>
            <a:pPr marL="342900" indent="-342900">
              <a:buFont typeface="Wingdings" pitchFamily="2" charset="2"/>
              <a:buChar char="v"/>
            </a:pPr>
            <a:r>
              <a:rPr lang="tr-TR" sz="2400" dirty="0" smtClean="0"/>
              <a:t>Modern pivot </a:t>
            </a:r>
            <a:r>
              <a:rPr lang="tr-TR" sz="2400" dirty="0" err="1" smtClean="0"/>
              <a:t>tables</a:t>
            </a:r>
            <a:endParaRPr lang="tr-TR" sz="2400" dirty="0" smtClean="0"/>
          </a:p>
        </p:txBody>
      </p:sp>
      <p:graphicFrame>
        <p:nvGraphicFramePr>
          <p:cNvPr id="9" name="8 Diyagram"/>
          <p:cNvGraphicFramePr/>
          <p:nvPr>
            <p:extLst>
              <p:ext uri="{D42A27DB-BD31-4B8C-83A1-F6EECF244321}">
                <p14:modId xmlns:p14="http://schemas.microsoft.com/office/powerpoint/2010/main" val="530267667"/>
              </p:ext>
            </p:extLst>
          </p:nvPr>
        </p:nvGraphicFramePr>
        <p:xfrm>
          <a:off x="3131840" y="4797152"/>
          <a:ext cx="6048672" cy="1699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54843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6856" y="1556792"/>
            <a:ext cx="8229600" cy="25299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tr-TR" sz="3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smtClean="0">
                <a:solidFill>
                  <a:schemeClr val="dk1"/>
                </a:solidFill>
              </a:rPr>
              <a:t>IT </a:t>
            </a:r>
            <a:r>
              <a:rPr lang="tr-TR" sz="2400" kern="0" dirty="0" err="1" smtClean="0">
                <a:solidFill>
                  <a:schemeClr val="dk1"/>
                </a:solidFill>
              </a:rPr>
              <a:t>just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builds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the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pipeline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and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the</a:t>
            </a:r>
            <a:r>
              <a:rPr lang="tr-TR" sz="2400" kern="0" dirty="0" smtClean="0">
                <a:solidFill>
                  <a:schemeClr val="dk1"/>
                </a:solidFill>
              </a:rPr>
              <a:t> data is </a:t>
            </a:r>
            <a:r>
              <a:rPr lang="tr-TR" sz="2400" kern="0" dirty="0" err="1" smtClean="0">
                <a:solidFill>
                  <a:schemeClr val="dk1"/>
                </a:solidFill>
              </a:rPr>
              <a:t>filled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with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the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related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units</a:t>
            </a:r>
            <a:endParaRPr lang="tr-TR" sz="2400" kern="0" dirty="0" smtClean="0">
              <a:solidFill>
                <a:schemeClr val="dk1"/>
              </a:solidFill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Reduction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person-dependency</a:t>
            </a:r>
            <a:r>
              <a:rPr lang="tr-TR" sz="2400" kern="0" dirty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=&gt;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good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managers</a:t>
            </a:r>
            <a:endParaRPr lang="tr-TR" sz="2400" kern="0" dirty="0">
              <a:solidFill>
                <a:schemeClr val="dk1"/>
              </a:solidFill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kumimoji="0" lang="tr-TR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Easy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web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services</a:t>
            </a:r>
            <a:r>
              <a:rPr kumimoji="0" lang="tr-TR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tr-TR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thanks</a:t>
            </a:r>
            <a:r>
              <a:rPr lang="tr-TR" sz="2400" kern="0" dirty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to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generic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data model</a:t>
            </a: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Easier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database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administration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since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number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of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schemas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(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workspaces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)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reduces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dramatically</a:t>
            </a:r>
            <a:endParaRPr lang="tr-TR" sz="2400" kern="0" dirty="0" smtClean="0">
              <a:solidFill>
                <a:schemeClr val="dk1"/>
              </a:solidFill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endParaRPr kumimoji="0" lang="tr-TR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1 Metin kutusu"/>
          <p:cNvSpPr txBox="1">
            <a:spLocks/>
          </p:cNvSpPr>
          <p:nvPr/>
        </p:nvSpPr>
        <p:spPr>
          <a:xfrm>
            <a:off x="457200" y="777478"/>
            <a:ext cx="8229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 MEDAS</a:t>
            </a:r>
            <a:endParaRPr lang="tr-TR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405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9" y="721979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C00000"/>
                </a:solidFill>
              </a:rPr>
              <a:t>MEDAS</a:t>
            </a:r>
            <a:endParaRPr lang="tr-TR" sz="2400" b="1" dirty="0">
              <a:solidFill>
                <a:srgbClr val="C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874862"/>
            <a:ext cx="94297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46856" y="764704"/>
            <a:ext cx="8229600" cy="11101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endParaRPr kumimoji="0" lang="tr-TR" sz="24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MEDAS Report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Screen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See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results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for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different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subjects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on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same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report</a:t>
            </a:r>
            <a:endParaRPr kumimoji="0" lang="tr-TR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9" y="721979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>
                <a:solidFill>
                  <a:srgbClr val="C00000"/>
                </a:solidFill>
              </a:rPr>
              <a:t>MEDAS</a:t>
            </a:r>
            <a:endParaRPr lang="tr-TR" sz="2400" b="1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311871"/>
            <a:ext cx="9353550" cy="37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46856" y="950690"/>
            <a:ext cx="8229600" cy="11101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endParaRPr kumimoji="0" lang="tr-TR" sz="240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MEDAS Report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Screen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See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results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for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different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subjects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on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same</a:t>
            </a:r>
            <a:r>
              <a:rPr lang="tr-TR" sz="2000" kern="0" dirty="0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000" kern="0" dirty="0" err="1" smtClean="0">
                <a:solidFill>
                  <a:srgbClr val="262626"/>
                </a:solidFill>
                <a:latin typeface="+mj-lt"/>
                <a:ea typeface="+mj-ea"/>
                <a:cs typeface="+mj-cs"/>
              </a:rPr>
              <a:t>report</a:t>
            </a:r>
            <a:endParaRPr kumimoji="0" lang="tr-TR" sz="2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380482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6856" y="1556792"/>
            <a:ext cx="8229600" cy="25299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tr-TR" sz="30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err="1" smtClean="0">
                <a:solidFill>
                  <a:schemeClr val="dk1"/>
                </a:solidFill>
              </a:rPr>
              <a:t>In</a:t>
            </a:r>
            <a:r>
              <a:rPr lang="tr-TR" sz="2400" kern="0" dirty="0" smtClean="0">
                <a:solidFill>
                  <a:schemeClr val="dk1"/>
                </a:solidFill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</a:rPr>
              <a:t>use</a:t>
            </a:r>
            <a:r>
              <a:rPr lang="tr-TR" sz="2400" kern="0" dirty="0" smtClean="0">
                <a:solidFill>
                  <a:schemeClr val="dk1"/>
                </a:solidFill>
              </a:rPr>
              <a:t> since April 2014</a:t>
            </a: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26 / 62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statistical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subjects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have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been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migrated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to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MEDAS</a:t>
            </a: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46 at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end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of 2015 &amp; 62 at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</a:t>
            </a:r>
            <a:r>
              <a:rPr lang="tr-TR" sz="2400" kern="0" dirty="0" err="1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end</a:t>
            </a:r>
            <a:r>
              <a:rPr lang="tr-TR" sz="2400" kern="0" dirty="0" smtClean="0">
                <a:solidFill>
                  <a:schemeClr val="dk1"/>
                </a:solidFill>
                <a:latin typeface="+mj-lt"/>
                <a:ea typeface="+mj-ea"/>
                <a:cs typeface="+mj-cs"/>
              </a:rPr>
              <a:t> of 2016</a:t>
            </a:r>
          </a:p>
          <a:p>
            <a:pPr marL="457200" lvl="0" indent="-457200" defTabSz="45720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v"/>
              <a:defRPr/>
            </a:pPr>
            <a:endParaRPr kumimoji="0" lang="tr-TR" sz="24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1 Metin kutusu"/>
          <p:cNvSpPr txBox="1">
            <a:spLocks/>
          </p:cNvSpPr>
          <p:nvPr/>
        </p:nvSpPr>
        <p:spPr>
          <a:xfrm>
            <a:off x="457200" y="777478"/>
            <a:ext cx="8229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 MEDAS</a:t>
            </a:r>
            <a:endParaRPr lang="tr-TR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664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67544" y="2136339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400" dirty="0"/>
              <a:t>So far, </a:t>
            </a:r>
            <a:r>
              <a:rPr lang="en-US" sz="2400" dirty="0" err="1"/>
              <a:t>Harzemli</a:t>
            </a:r>
            <a:r>
              <a:rPr lang="en-US" sz="2400" dirty="0"/>
              <a:t> Platform has had great success and has seen great support by </a:t>
            </a:r>
            <a:r>
              <a:rPr lang="en-US" sz="2400" dirty="0" smtClean="0"/>
              <a:t>both</a:t>
            </a:r>
            <a:r>
              <a:rPr lang="tr-TR" sz="2400" dirty="0" smtClean="0"/>
              <a:t> </a:t>
            </a:r>
            <a:r>
              <a:rPr lang="en-US" sz="2400" dirty="0" smtClean="0"/>
              <a:t>the </a:t>
            </a:r>
            <a:r>
              <a:rPr lang="en-US" sz="2400" dirty="0"/>
              <a:t>presidency and staff from the units. </a:t>
            </a:r>
            <a:endParaRPr lang="tr-TR" sz="2400" dirty="0" smtClean="0"/>
          </a:p>
          <a:p>
            <a:pPr marL="285750" indent="-285750">
              <a:buFont typeface="Wingdings" pitchFamily="2" charset="2"/>
              <a:buChar char="v"/>
            </a:pPr>
            <a:endParaRPr lang="tr-TR" sz="2400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err="1" smtClean="0"/>
              <a:t>Harzemli</a:t>
            </a:r>
            <a:r>
              <a:rPr lang="en-US" sz="2400" dirty="0" smtClean="0"/>
              <a:t> </a:t>
            </a:r>
            <a:r>
              <a:rPr lang="en-US" sz="2400" dirty="0"/>
              <a:t>Platform is going </a:t>
            </a:r>
            <a:r>
              <a:rPr lang="en-US" sz="2400" dirty="0" smtClean="0"/>
              <a:t>to</a:t>
            </a:r>
            <a:r>
              <a:rPr lang="tr-TR" sz="2400" dirty="0" smtClean="0"/>
              <a:t> </a:t>
            </a:r>
            <a:r>
              <a:rPr lang="en-US" sz="2400" dirty="0" smtClean="0"/>
              <a:t>enlarge </a:t>
            </a:r>
            <a:r>
              <a:rPr lang="en-US" sz="2400" dirty="0"/>
              <a:t>by the new modules that are currently being developed to be added in the near future.</a:t>
            </a:r>
            <a:endParaRPr lang="tr-TR" sz="2400" dirty="0"/>
          </a:p>
        </p:txBody>
      </p:sp>
      <p:sp>
        <p:nvSpPr>
          <p:cNvPr id="3" name="1 Metin kutusu"/>
          <p:cNvSpPr txBox="1">
            <a:spLocks/>
          </p:cNvSpPr>
          <p:nvPr/>
        </p:nvSpPr>
        <p:spPr>
          <a:xfrm>
            <a:off x="457200" y="1074802"/>
            <a:ext cx="8229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 FINAL WORDS</a:t>
            </a:r>
            <a:endParaRPr lang="tr-TR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4379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123677"/>
            <a:ext cx="3571875" cy="367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Rectangle 7"/>
          <p:cNvSpPr/>
          <p:nvPr/>
        </p:nvSpPr>
        <p:spPr>
          <a:xfrm>
            <a:off x="179512" y="3212455"/>
            <a:ext cx="5328592" cy="120032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tr-TR" sz="7200" b="1" dirty="0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AB2328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</a:rPr>
              <a:t>Thank you</a:t>
            </a:r>
            <a:endParaRPr lang="en-US" sz="7200" b="1" dirty="0">
              <a:ln w="31550" cmpd="sng">
                <a:solidFill>
                  <a:srgbClr val="C00000"/>
                </a:solidFill>
                <a:prstDash val="solid"/>
              </a:ln>
              <a:solidFill>
                <a:srgbClr val="AB2328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/>
          </p:nvPr>
        </p:nvSpPr>
        <p:spPr>
          <a:xfrm>
            <a:off x="428596" y="2285992"/>
            <a:ext cx="8229240" cy="1145160"/>
          </a:xfrm>
        </p:spPr>
        <p:txBody>
          <a:bodyPr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</a:rPr>
              <a:t>APPENDIX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642910" y="2661676"/>
            <a:ext cx="7558479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r-TR" dirty="0" smtClean="0"/>
              <a:t> </a:t>
            </a:r>
            <a:r>
              <a:rPr lang="tr-TR" dirty="0" err="1" smtClean="0"/>
              <a:t>Standardized</a:t>
            </a:r>
            <a:r>
              <a:rPr lang="tr-TR" dirty="0" smtClean="0"/>
              <a:t> data </a:t>
            </a:r>
            <a:r>
              <a:rPr lang="tr-TR" dirty="0" err="1" smtClean="0"/>
              <a:t>entry</a:t>
            </a:r>
            <a:r>
              <a:rPr lang="tr-TR" dirty="0" smtClean="0"/>
              <a:t> </a:t>
            </a:r>
            <a:r>
              <a:rPr lang="tr-TR" dirty="0" err="1" smtClean="0"/>
              <a:t>screens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standardized</a:t>
            </a:r>
            <a:r>
              <a:rPr lang="tr-TR" dirty="0" smtClean="0"/>
              <a:t> data </a:t>
            </a:r>
            <a:r>
              <a:rPr lang="tr-TR" dirty="0" err="1" smtClean="0"/>
              <a:t>send</a:t>
            </a:r>
            <a:r>
              <a:rPr lang="tr-TR" dirty="0" smtClean="0"/>
              <a:t>/</a:t>
            </a:r>
            <a:r>
              <a:rPr lang="tr-TR" dirty="0" err="1" smtClean="0"/>
              <a:t>receive</a:t>
            </a:r>
            <a:r>
              <a:rPr lang="tr-TR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tr-TR" dirty="0" err="1" smtClean="0"/>
              <a:t>methods</a:t>
            </a:r>
            <a:r>
              <a:rPr lang="tr-TR" dirty="0" smtClean="0"/>
              <a:t> in data </a:t>
            </a:r>
            <a:r>
              <a:rPr lang="tr-TR" dirty="0" err="1" smtClean="0"/>
              <a:t>collection</a:t>
            </a:r>
            <a:r>
              <a:rPr lang="tr-TR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tr-TR" dirty="0" smtClean="0"/>
              <a:t> </a:t>
            </a:r>
            <a:r>
              <a:rPr lang="tr-TR" dirty="0" err="1" smtClean="0"/>
              <a:t>Standardized</a:t>
            </a:r>
            <a:r>
              <a:rPr lang="tr-TR" dirty="0" smtClean="0"/>
              <a:t> data model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dissemination</a:t>
            </a:r>
            <a:r>
              <a:rPr lang="tr-TR" dirty="0" smtClean="0"/>
              <a:t>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38120" y="1142984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err="1" smtClean="0">
                <a:solidFill>
                  <a:srgbClr val="C00000"/>
                </a:solidFill>
              </a:rPr>
              <a:t>Why</a:t>
            </a:r>
            <a:r>
              <a:rPr lang="tr-TR" sz="3000" b="1" dirty="0" smtClean="0">
                <a:solidFill>
                  <a:srgbClr val="C00000"/>
                </a:solidFill>
              </a:rPr>
              <a:t> </a:t>
            </a:r>
            <a:r>
              <a:rPr lang="tr-TR" sz="3000" b="1" dirty="0" err="1" smtClean="0">
                <a:solidFill>
                  <a:srgbClr val="C00000"/>
                </a:solidFill>
              </a:rPr>
              <a:t>this</a:t>
            </a:r>
            <a:r>
              <a:rPr lang="tr-TR" sz="3000" b="1" dirty="0" smtClean="0">
                <a:solidFill>
                  <a:srgbClr val="C00000"/>
                </a:solidFill>
              </a:rPr>
              <a:t> QUESTION </a:t>
            </a:r>
            <a:r>
              <a:rPr lang="tr-TR" sz="3000" b="1" dirty="0" err="1" smtClean="0">
                <a:solidFill>
                  <a:srgbClr val="C00000"/>
                </a:solidFill>
              </a:rPr>
              <a:t>should</a:t>
            </a:r>
            <a:r>
              <a:rPr lang="tr-TR" sz="3000" b="1" dirty="0" smtClean="0">
                <a:solidFill>
                  <a:srgbClr val="C00000"/>
                </a:solidFill>
              </a:rPr>
              <a:t> be </a:t>
            </a:r>
            <a:r>
              <a:rPr lang="tr-TR" sz="3000" b="1" dirty="0" err="1" smtClean="0">
                <a:solidFill>
                  <a:srgbClr val="C00000"/>
                </a:solidFill>
              </a:rPr>
              <a:t>handled</a:t>
            </a:r>
            <a:r>
              <a:rPr lang="tr-TR" sz="3000" b="1" dirty="0" smtClean="0">
                <a:solidFill>
                  <a:srgbClr val="C00000"/>
                </a:solidFill>
              </a:rPr>
              <a:t>? (</a:t>
            </a:r>
            <a:r>
              <a:rPr lang="tr-TR" sz="3000" b="1" dirty="0" err="1" smtClean="0">
                <a:solidFill>
                  <a:srgbClr val="C00000"/>
                </a:solidFill>
              </a:rPr>
              <a:t>cont’d</a:t>
            </a:r>
            <a:r>
              <a:rPr lang="tr-TR" sz="3000" b="1" dirty="0" smtClean="0">
                <a:solidFill>
                  <a:srgbClr val="C00000"/>
                </a:solidFill>
              </a:rPr>
              <a:t>…)</a:t>
            </a:r>
            <a:endParaRPr lang="tr-T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WEB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1071538" y="1857364"/>
            <a:ext cx="723787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Mainly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used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for</a:t>
            </a:r>
            <a:r>
              <a:rPr lang="tr-TR" kern="0" dirty="0" smtClean="0">
                <a:solidFill>
                  <a:schemeClr val="dk1"/>
                </a:solidFill>
              </a:rPr>
              <a:t>;</a:t>
            </a: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Business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surveys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algn="just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Surveys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applied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to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public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bodies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and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universities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algn="just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algn="just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No </a:t>
            </a:r>
            <a:r>
              <a:rPr lang="tr-TR" kern="0" dirty="0" err="1" smtClean="0">
                <a:solidFill>
                  <a:schemeClr val="dk1"/>
                </a:solidFill>
              </a:rPr>
              <a:t>paper-based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businesses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survey</a:t>
            </a:r>
            <a:r>
              <a:rPr lang="tr-TR" kern="0" dirty="0" smtClean="0">
                <a:solidFill>
                  <a:schemeClr val="dk1"/>
                </a:solidFill>
              </a:rPr>
              <a:t> since 2014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17700"/>
            <a:ext cx="5483225" cy="2735263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000" dirty="0" err="1" smtClean="0"/>
              <a:t>Applying</a:t>
            </a:r>
            <a:r>
              <a:rPr lang="tr-TR" sz="2000" dirty="0" smtClean="0"/>
              <a:t> </a:t>
            </a:r>
            <a:r>
              <a:rPr lang="tr-TR" sz="2000" dirty="0" err="1" smtClean="0"/>
              <a:t>survey</a:t>
            </a:r>
            <a:r>
              <a:rPr lang="tr-TR" sz="2000" dirty="0" smtClean="0"/>
              <a:t> (</a:t>
            </a:r>
            <a:r>
              <a:rPr lang="tr-TR" sz="2000" dirty="0" err="1" smtClean="0"/>
              <a:t>e.g</a:t>
            </a:r>
            <a:r>
              <a:rPr lang="tr-TR" sz="2000" dirty="0" smtClean="0"/>
              <a:t>, </a:t>
            </a:r>
            <a:r>
              <a:rPr lang="tr-TR" sz="2000" dirty="0" err="1" smtClean="0"/>
              <a:t>household</a:t>
            </a:r>
            <a:r>
              <a:rPr lang="tr-TR" sz="2000" dirty="0" smtClean="0"/>
              <a:t> </a:t>
            </a:r>
            <a:r>
              <a:rPr lang="tr-TR" sz="2000" dirty="0" err="1" smtClean="0"/>
              <a:t>surveys</a:t>
            </a:r>
            <a:r>
              <a:rPr lang="tr-TR" sz="2000" dirty="0" smtClean="0"/>
              <a:t>) </a:t>
            </a:r>
            <a:r>
              <a:rPr lang="tr-TR" sz="2000" dirty="0" err="1" smtClean="0"/>
              <a:t>without</a:t>
            </a:r>
            <a:r>
              <a:rPr lang="tr-TR" sz="2000" dirty="0" smtClean="0"/>
              <a:t> an internet </a:t>
            </a:r>
            <a:r>
              <a:rPr lang="tr-TR" sz="2000" dirty="0" err="1" smtClean="0"/>
              <a:t>connection</a:t>
            </a:r>
            <a:endParaRPr lang="tr-TR" sz="2000" dirty="0" smtClean="0"/>
          </a:p>
          <a:p>
            <a:pPr marL="342900" indent="-342900">
              <a:buFont typeface="Wingdings" pitchFamily="2" charset="2"/>
              <a:buChar char="v"/>
            </a:pPr>
            <a:endParaRPr lang="tr-TR" sz="20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tr-TR" sz="2000" dirty="0" err="1" smtClean="0"/>
              <a:t>Designed</a:t>
            </a:r>
            <a:r>
              <a:rPr lang="tr-TR" sz="2000" dirty="0" smtClean="0"/>
              <a:t> </a:t>
            </a:r>
            <a:r>
              <a:rPr lang="tr-TR" sz="2000" dirty="0" err="1" smtClean="0"/>
              <a:t>for</a:t>
            </a:r>
            <a:r>
              <a:rPr lang="tr-TR" sz="2000" dirty="0" smtClean="0"/>
              <a:t> </a:t>
            </a:r>
            <a:r>
              <a:rPr lang="tr-TR" sz="2000" dirty="0" err="1" smtClean="0"/>
              <a:t>netbooks</a:t>
            </a:r>
            <a:r>
              <a:rPr lang="tr-TR" sz="2000" dirty="0"/>
              <a:t> </a:t>
            </a:r>
            <a:r>
              <a:rPr lang="tr-TR" sz="2000" dirty="0" smtClean="0"/>
              <a:t>/ mini </a:t>
            </a:r>
            <a:r>
              <a:rPr lang="tr-TR" sz="2000" dirty="0" err="1" smtClean="0"/>
              <a:t>laptops</a:t>
            </a:r>
            <a:endParaRPr lang="tr-TR" sz="2000" dirty="0" smtClean="0"/>
          </a:p>
          <a:p>
            <a:pPr marL="342900" indent="-342900">
              <a:buFont typeface="Wingdings" pitchFamily="2" charset="2"/>
              <a:buChar char="v"/>
            </a:pPr>
            <a:endParaRPr lang="tr-TR" sz="20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tr-TR" sz="2000" dirty="0" err="1" smtClean="0"/>
              <a:t>Extra</a:t>
            </a:r>
            <a:r>
              <a:rPr lang="tr-TR" sz="2000" dirty="0" smtClean="0"/>
              <a:t> </a:t>
            </a:r>
            <a:r>
              <a:rPr lang="tr-TR" sz="2000" dirty="0" err="1" smtClean="0"/>
              <a:t>control</a:t>
            </a:r>
            <a:r>
              <a:rPr lang="tr-TR" sz="2000" dirty="0" smtClean="0"/>
              <a:t> </a:t>
            </a:r>
            <a:r>
              <a:rPr lang="tr-TR" sz="2000" dirty="0" err="1" smtClean="0"/>
              <a:t>mechanisms</a:t>
            </a:r>
            <a:r>
              <a:rPr lang="tr-TR" sz="2000" dirty="0" smtClean="0"/>
              <a:t> </a:t>
            </a:r>
            <a:r>
              <a:rPr lang="tr-TR" sz="2000" dirty="0" err="1" smtClean="0"/>
              <a:t>for</a:t>
            </a:r>
            <a:r>
              <a:rPr lang="tr-TR" sz="2000" dirty="0" smtClean="0"/>
              <a:t> data </a:t>
            </a:r>
            <a:r>
              <a:rPr lang="tr-TR" sz="2000" dirty="0" err="1" smtClean="0"/>
              <a:t>integrity</a:t>
            </a:r>
            <a:r>
              <a:rPr lang="tr-TR" sz="2000" dirty="0" smtClean="0"/>
              <a:t> (</a:t>
            </a:r>
            <a:r>
              <a:rPr lang="tr-TR" sz="2000" dirty="0" err="1" smtClean="0"/>
              <a:t>we</a:t>
            </a:r>
            <a:r>
              <a:rPr lang="tr-TR" sz="2000" dirty="0" smtClean="0"/>
              <a:t> </a:t>
            </a:r>
            <a:r>
              <a:rPr lang="tr-TR" sz="2000" dirty="0" err="1" smtClean="0"/>
              <a:t>call</a:t>
            </a:r>
            <a:r>
              <a:rPr lang="tr-TR" sz="2000" dirty="0" smtClean="0"/>
              <a:t> </a:t>
            </a:r>
            <a:r>
              <a:rPr lang="tr-TR" sz="2000" dirty="0" err="1" smtClean="0"/>
              <a:t>them</a:t>
            </a:r>
            <a:r>
              <a:rPr lang="tr-TR" sz="2000" dirty="0" smtClean="0"/>
              <a:t> </a:t>
            </a:r>
            <a:r>
              <a:rPr lang="tr-TR" sz="2000" dirty="0" err="1" smtClean="0"/>
              <a:t>edit</a:t>
            </a:r>
            <a:r>
              <a:rPr lang="tr-TR" sz="2000" dirty="0" smtClean="0"/>
              <a:t> </a:t>
            </a:r>
            <a:r>
              <a:rPr lang="tr-TR" sz="2000" dirty="0" err="1" smtClean="0"/>
              <a:t>codes</a:t>
            </a:r>
            <a:r>
              <a:rPr lang="tr-TR" sz="2000" dirty="0" smtClean="0"/>
              <a:t>)</a:t>
            </a:r>
          </a:p>
          <a:p>
            <a:pPr marL="342900" indent="-342900">
              <a:buFont typeface="Wingdings" pitchFamily="2" charset="2"/>
              <a:buChar char="v"/>
            </a:pPr>
            <a:endParaRPr lang="tr-TR" sz="20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tr-TR" sz="2000" dirty="0" err="1" smtClean="0"/>
              <a:t>Sending</a:t>
            </a:r>
            <a:r>
              <a:rPr lang="tr-TR" sz="2000" dirty="0" smtClean="0"/>
              <a:t> / </a:t>
            </a:r>
            <a:r>
              <a:rPr lang="tr-TR" sz="2000" dirty="0" err="1" smtClean="0"/>
              <a:t>receiving</a:t>
            </a:r>
            <a:r>
              <a:rPr lang="tr-TR" sz="2000" dirty="0" smtClean="0"/>
              <a:t> data </a:t>
            </a:r>
            <a:r>
              <a:rPr lang="tr-TR" sz="2000" dirty="0" err="1" smtClean="0"/>
              <a:t>to</a:t>
            </a:r>
            <a:r>
              <a:rPr lang="tr-TR" sz="2000" dirty="0" smtClean="0"/>
              <a:t> </a:t>
            </a:r>
            <a:r>
              <a:rPr lang="tr-TR" sz="2000" dirty="0" err="1" smtClean="0"/>
              <a:t>central</a:t>
            </a:r>
            <a:r>
              <a:rPr lang="tr-TR" sz="2000" dirty="0" smtClean="0"/>
              <a:t> </a:t>
            </a:r>
            <a:r>
              <a:rPr lang="tr-TR" sz="2000" dirty="0" err="1" smtClean="0"/>
              <a:t>databases</a:t>
            </a:r>
            <a:r>
              <a:rPr lang="tr-TR" sz="2000" dirty="0" smtClean="0"/>
              <a:t> </a:t>
            </a:r>
            <a:r>
              <a:rPr lang="tr-TR" sz="2000" dirty="0" err="1" smtClean="0"/>
              <a:t>via</a:t>
            </a:r>
            <a:r>
              <a:rPr lang="tr-TR" sz="2000" dirty="0" smtClean="0"/>
              <a:t> web </a:t>
            </a:r>
            <a:r>
              <a:rPr lang="tr-TR" sz="2000" dirty="0" err="1" smtClean="0"/>
              <a:t>services</a:t>
            </a:r>
            <a:r>
              <a:rPr lang="tr-TR" sz="2000" dirty="0" smtClean="0"/>
              <a:t> </a:t>
            </a:r>
            <a:r>
              <a:rPr lang="tr-TR" sz="2000" dirty="0" err="1" smtClean="0"/>
              <a:t>when</a:t>
            </a:r>
            <a:r>
              <a:rPr lang="tr-TR" sz="2000" dirty="0" smtClean="0"/>
              <a:t> </a:t>
            </a:r>
            <a:r>
              <a:rPr lang="tr-TR" sz="2000" dirty="0" err="1" smtClean="0"/>
              <a:t>connected</a:t>
            </a:r>
            <a:r>
              <a:rPr lang="tr-TR" sz="2000" dirty="0" smtClean="0"/>
              <a:t> </a:t>
            </a:r>
            <a:r>
              <a:rPr lang="tr-TR" sz="2000" dirty="0" err="1" smtClean="0"/>
              <a:t>to</a:t>
            </a:r>
            <a:r>
              <a:rPr lang="tr-TR" sz="2000" dirty="0" smtClean="0"/>
              <a:t> Internet</a:t>
            </a:r>
          </a:p>
          <a:p>
            <a:pPr marL="342900" indent="-342900">
              <a:buFont typeface="Wingdings" pitchFamily="2" charset="2"/>
              <a:buChar char="v"/>
            </a:pPr>
            <a:endParaRPr lang="tr-TR" sz="2000" dirty="0" smtClean="0"/>
          </a:p>
        </p:txBody>
      </p:sp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844675"/>
            <a:ext cx="3168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DESKTOP</a:t>
            </a:r>
            <a:endParaRPr lang="tr-TR" sz="3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199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AutoShape 4" descr="data:image/jpeg;base64,/9j/4AAQSkZJRgABAQAAAQABAAD/2wCEAAkGBxETEBQTEhMVFhQXEBcSFhQXFxQVFBQVGRQWGBcaFBQYHSggGBolGxcUITEiJSkrLi4uFx8zODMsNygtLisBCgoKDg0OGxAQGzIkICQsNC8vLCwvLywsLC8sLCwsLCwvLCwsLCwsLC8sLCwsLCwsLCwsLCwsLCwsLCwsLCwsLP/AABEIALQA4gMBEQACEQEDEQH/xAAcAAEAAgMBAQEAAAAAAAAAAAAABQYDBAcCAQj/xABHEAACAQMCAwUFBAgCBgsAAAABAgADBBESIQUGMUFRYXGRBxMiMoEjUqGxFDNCYnKSwdEWsqLC0uHi8BdDRFNUY2RzdIKT/8QAGwEBAAIDAQEAAAAAAAAAAAAAAAQFAgMGAQf/xAA4EQACAQMCAwQIBgEEAwAAAAAAAQIDBBEhMQUSQRNRYXEGFCKBkaGxwRVCUtHh8DI0cuLxJGKC/9oADAMBAAIRAxEAPwDuMAQBAEAQBAEAQBAEAQBAEAQBAEAQBAEAQBAEAQBAEAQBAEAQBAEAQBAEAQBAEAQBAEAQBAEAQBAEAQBAEAQBAEAQBAEAQBAEAQBAEAQBAEAQBAEAQBAEAQBAEAQBAEAQBAEAQBAEAQBAEAQBAEAQBAEAQBAEAQBAEAQBAEAQBAEAQBAEAQBANCtxq2T5qyeoP5SLK9oR0c0SYWdeW0GaNbmy0X9st5KTNEuKW62bfuJEeF3L6Y95JcN4hTrprpnI6HsIPiJKt7mFePNAiV7edGXLNG3N5pEAQBAEAQBAEAQBAEAQBAEAQBAEAQBAEAQCr81c2forilTph306mJJCqDnHQbnaRLi57N8qWWXPDeFetQdScsLOPFldrc6X5XWtJVQ9H0OV+jE4MjO6rYzjTyLSHBrJS5XJt92Vn4H229olWmhFakKj9V0nQP8A7bHbyl1we0rX2XJ4iuvj3YKHj0LexcVSzzP8vh35NWt7TLk/LQpL5lm/tOkjwGit5t/Bfucy7+p3Ii7/AJ4v6qMhZFVhg6Vwcd2cza+CWbjyyTefExjf3EZKUXhrwPXLdRK1RaNVijuSqELqBbqMjsGMzmOL+i1GmnWt24x6rfrjPl3ov+H+kNdvs6yUn0e3u8+5+436tphmXrpOMjcdfDynFyo8smu46uNbmin3mKvxOtajVRbSW+E7A7bd8uuA0ou4kpLTl+5zvpPVmrWLg8Pm3Picx3b4Pv3+mB+AE7KNGj+lHz6dW4b1qP4nReWOJtXoBnHxA6WPfsDn8ZUXdFUqmI7M6PhtxOtRzPdPHmS8jE8QBAEAQBAEAQBAEAQBAEAQBAEAQBAEA57zPTRuI6SMkhfh+8RTyF+pAH1ldXw6yR03DpSjZNrTXfu2y/ctTUpXDmnbPnJq1aqvtjKKwD6z2qFzt0AEwUm1F9+TfKEFOrD9KWPNrTHc8/Eq9dA9R2UfDsB5b4nZejk16o8fqf2OR9JYv11Z/QvuSdG0p0qRJNP3hQnU6ltG4UBVIxsdW/evpYyqTqz0zy52Txnr59xTqMYR8T3d06NVCRp1hQwZKYQEFC+Gw37rb47pjSlUpSw9ttXnrjTTy+Z7NRmvEjbFdFei4ONNYHIzsMEHpv0JmrjNXlsqj20+6N3DqfNdQXj9mdA4tf0xSq5qU2plFFFFGXUldiwJ/GcHcVY9nLMk017K6rQ6e3py7SOItSTfM+j1KNeVNSMOpCMwHXcYO34zXwObVzv0+57x+KnaNY1z9j3RohKOo7nCnrgfEC23fgYGe/M7CnUcp48/kcNWt1Cm5PfT56/x55Lhyhx+2p0StRwrFs6dycaQM7CVvFrmnQqJTfTu8yZwupFUpZ7yzWHG6FZtNN8t3EEZ8s9ZWUeIUKs+SL18VgtI1Iy2JGTTMQBAEAQCv8a504fa1Pd17hVftUZYj+LHSAfLXnnhlT5byj9W0/nAJa24nQqfq61N/wCF1b8jANuAIAgCAIAgCAIAgCAc69oHB7n9I9/SpvUQoufdjLoy7fKN+4gjxkC5oTlPmiX3Db+jSounU01+OSvVKfFaq6f0W4IPX4Kaat8/ESQTvNTo15LDJCvrKm8x+/3Ie7W4oO1OshpNgNoJUnSQQCSvkdvCdt6O0OS0alvzP7HJccuVcXXPHblS+pYUZq1FqlGoxxT3SnTVqiEOXwRkE7Fh9PGSXy0qijOK33b0emPEg6yjmL+Rrcauvc0yrVajVWQIEJHwj3egs6hjgnLnB8Jst4dpNSUUknnPvzhaLwPJ+ysN6lYtqxNVACoy3V20p0PzNg4E94zQdaxqU1u190beGcyu6bisvO3uZv8AEq1SmAUqW1Qk4IR3Yr4klQJ8+hwCT3lg7fN29qfxZXr27qK4NVsFh8OPlI/dx13l5Y2FKzWr1ZyXGZ3c59nUg4pfP3mWhxakABq37gCTLH1mlFayKL1So3sWPgKvU+IjSMdvYOzPid9pynFqquq+VsljPxf/AET7W3dKOH5lq4amKqFcjDbHtlIoLnTj3r6m/Guh02dUThAEAQCH5vv3oWNerT2dafwn7pJC5+mc/SAfl29Ymo5PUu2c7nqepgGE0z3SR6pWxnlZh2ke8xPQB6qPSa3RqR3i/ge8yfU27bidxT/V16yfwVKiD0Bmt6bmRMW3PvFKfy3lUjubS/8AmBMZBL2vtc4qnV6Tj96mM+oIgEtb+2+8Hz2tB/J3Q/k0AlrP250z+tsqg/8AbqpU/wAypAJq39snDDjWK9PP3qer8UJnmTJwaJi19pXCX6XaLnscMp/ET0xJm15ksqn6u6oN4ComfTMAkkcEZBBHeDkQD1AMdxWVFLN0AyYMKtSNODnLZLJX6nNJ7KXq39MTzmRz8uOz/LT+L/j7nPefKNa5ri4p08/ZCmyA7/CWIYZxnZsY8BLrhfE6dCLp1Ns5yYR4h20s1Fy/Qq9rwO/qqHpWddl3w2FA2ODgsw7QZbPjFsurLCFu5rmjjB7u+WeI0k1vaOq5A3al1PgGMx/GaLeEmzfR4dVqS5Y7njhfLtw766pWmqqWwTq0joWcjzwANySJAub6VXpp3F/w/hjtJqtV1a2S6t/TqSVThaaGanV16cFlKGm2M41L8RyMkSHzvOGi+V1NSUZxxnbDz7tkWj2Z3IpVn1uEQ0z8xAGrK43Pb1mi6mlBZfUicTTqUVyrLz9ijXFizXlVsDSbioQTjSQWYg+InPSrR59/2OedncN6QZabaovuwM4OkttuRjOzgfNnv7BItacJ6Z+vwffno+iNdWzrwhzSi0v7uZOH3f2qb/tj85FgvaXmvqQVudgnVFgIAgCAQ/OFDXw+6X/07n0Ut/SAfmDiI+1f+LPrv/WAfU6DynVW3tUYvwIE9JM+4klI15Gme4zuMnk0RkEjI7QDgnyPZIta1hPovgZRqtHlqCahgNp7mIJ9QBIdXh6cXha+BJoXEVUTnqjNVtaOMgnPdjGPrnf0kB8PqIs+2tJdMe8x24Y4y6Dfoyj1zib58NXTJWwr6rJ94gGqEZ0AjO4AQH0/56SPLh7Wz+Rv7bJHtRYHTtnboQRv4zH1KeNzW6iyea9oynDpjuyBv5TBWtR7HvaIUw9JsqWpt3qWQ+q4mDt6i6HvOid4JzzxG1qK6XNVwrAmlUqNURx2qdROM946TW4Sjuj1NM/R1XiSXPDluE+SpTp1B4AspmDI17/p5+RB0bM1FJTDENgqPmwe3ymODnKNo6sc09Xnbr5+RqX/ALtPgByRnUw6E9yjuHfGD2tGlBqEdWt30b8PIn+S7yktjS1VEXep1YD/AK1++bFFtbHS8OpTnbxcE2vBeJrc9cVom1wlWmze9XYMrHGD2AzdRhLm2L3h1rWVdNweNejKhww0alC5NWto+zACgfEfiDal7zkAaZvqcyawiyvVWhOmoQzr7vL4dSt1LlKaOtNqlR3GkuUNNUTIJCqSSWJA36T3VvLM+SdSSc0klrjOcv4I1AWqKEP3i3xdAAu5Mh8QjzU0vE9uGoU8+Jnt7HDKykMMkEgEYOO0GU0qeFlPJEjVzLDWGS1CiQQR1BkeUNCQpl75b5Joq1O5epUqHAqKh0qisRkbAZbGdsnsEsre1pxSl1OXq0oxqya72XSTDwQBAEAxXdHXTdD0ZGX1BEA/J/E1w+/UopPnpAP5QBbjKidPw6XNbxIFfSbMwWTjRk+6J6Y5PuiDzJ80QMnkpAyeCk8wZKR4r5OBMOU3dpoYGSYuCPEzEUE0SgZpniq7dST6mRZwRmmdY5b9mVo9tTqXBqVKjoKhw7Iq5GQoC9cDtPWfPuI8duXWlCjiMU8bZenXUtqNrHlTluX/AIdZrRtVtaY+xVdKqSWIGrONR36ysfF739XyRsqWdGcXGS0ZAcxuaGk0Equx2ZEDsQD2/CCcdkt+E8RrXEpU6qzhZT29zOe4hwjsMTt866YIA3lcoxNrcLhScmlV0jbqSVGBL5J5K+24fUlWhGUdHJZ8s6kf+ieH1knJ9ijNRSjHRLRLuJXhXK9esNQARP8AvH2GPAdTMXNIh3HFaVH2c80u5EfWs23RepbQCdt9WkHwmyM3FMnOqnTcn3ErR9mPEh81e3Pman+zNfbeBzH4v/6/P+Cp17OtSuatJmBam7UiVyFwDvjO5zKy7uZSfL3G1VnWipS27i/ctW9H9GTWKZOWJ1ack6iMnPhM6Ci6azgrLmU1VfLk8cz1Kae691oHzZCafDriRr1xSXKS7DnbfPnpuXbhfHbUUKQavSDCmoI1rkHAztmWlGhVdOLUXsU1xc0o1ZJyW7Ji2uUqKGRgynoVII9REoSi8SWDynUhUWYPJlmJmIAgCAflvnG30XdRe6pUX6LVcD8MQDQsflPnOh4RLNFruZAutJryNoLLUiNkzZct1alNagKgNuM5zOdvfSa1tK8qM4ybju1jHzaLe24LXuKSqRkkn35MPE+CVaADPggnGR2HxkrhvHLa/m4U8ppZw108NWR77hla0ipzaafcZeDcu17rUKIX4QCxY4G/THpPeK8atuGRjK4bxJ4WFnbcjULedbSPQ2OK8m3dCkatRVKL1Ktkgd+MdJGsPSjh19WVClJqT2ysZ8MmVayrUo8zWi8SHseG1Kzaaa6iBk9Bt9Zfyko7lfVuIUo802bF5wC4pIWqUyF6ZyCAezpMFUjJ4TNNO9pVp8sWRFOzd86VJx16TGdSEP8AJl5Z2NzdJujDmxvt9zXurZkOGBG2d5gpxmvZZlcWle2ko1ouLZ7bgl0U1ihUKldQYKSCMdRKqpxKzjUdN1YqSeMZ6mtH6J5YI/RaO2fsKefAaRkz55Hlder7OcPXPRZeX12+exe68q1JNR16Hr2YwMHfp1/KexXsvCUtHnTGFh4e2769wfwIu24nQo3TNVqJTX3IGXYKCc9N5u9H4OrWlyLOguItxSRm4xzXYtbVlW5oszUKgVQ4JY6CMCdd6pWWri9DTRoz7SOnVfU5mtdmOlFJJ6KoLE+QEwydfiMdZPT4FjWoruRcXPulo+700iuScKrdPPbtMwzjZFYlKEE6NLmc85lnvbX96Ffq8TAfURt70N4415nspYi2W0qeKL1/L9joC+0S0P7FX+Uf3lK+LQX5X8v3OB5ymcb4ZTuLmpcW9TSKp1MlRSMP0JVlzseuMbHPftW3HE4SllQfyJ1G9UI8skeqvI10tFq2u3KqjOcM+cKufuSwtaMbqCnCW+m2z7je+IKPT5lXs1rVQdIVBtliS3zMFAAA65MsPwdxa5pZXh4akX8bU0+SOH4+OiPtPg7L8TY/WMveW07Mc92dp09KoliEVokv4Ry9aEnmcnq2/wCWXz2XFluKiZOk0ixXs1BlAP4maeIYdJPrn9zZw5YrPxX3R0yUpeCAIAgH5y9q1vp4hV8arH1VG/qYBWOHH5vofzl5wV554+T+pBvdOVkggzLzGCvydK5G4mKdsnwg4LKc92r+2J839IKnq3EpPGeZJ/Ffwdjwik7iySzs2vgeufkom3IpENgq+c5xhsd3dvjsjgdSlT4lTVN6NNfX++B5xSnVlYzlNYxg0PZlcBa7qf2qWf5WH95Z+m1OKtKdVrPLNfB/9FDwmTdRx719C88yotWyuEGMtQcDzCkj8QJxFje29O6oyh0qR6Y0z9PAt69KTpyT7jlvs+rBboM3ymmy+fQ/0M+xXqbjhbnFXCThmSyky9c53NtUs66UiCdGobEH4fi7fL8ZW29KvGSlMwqO0VSLo9/itzm/KdZRUdWAwxXGTgDJxknsG838S9lKR3nopUlmrTXdnx0MvtAelUKtRUfCdB0KQvTcAb5Gw37c5kSwrJScW+nUl+kFvUVvTnPVpvffDX8bdC3cncWoGxpCqhLCloB3B1Lld/DYTiOKUqFO9rKazl5Tz3rPwOai1jVH2254s6YNN6vu3Q6CpDdnTGOzGJX/AITfSSqUotqWqaZbU7mm4Lm+Zu2HONtcVVo0axqVGzpQatTYBY4B8AT9Jrlw2/2lGXvf8mxVqfQpPtGrVnr+6ei1PCq41Y1FfiUNgHYEhvSdZ6NcOqWzlVn10wZKpzarYhOGcMUE5YhxSNTGkacac4znOcb9Mdk6ntJSTWNHp492TKFVqSeOpYOC8Yr06o9xqFV/swAurUSeg7OuJT1LepD/ACWiLirWtK8MVXpubtxwniDuzvb1yxOWJXcmaMo20760hFRjJJLzNG64TdhlVqDoCclnGBgEZwM5J/vI13cxpU3nd7Gi74vRjTcaby2iXtuElvlyMdcrn8jKajY07iOYSax3rP3OUSTJulw/3dMZbJ7sY6+OZpu+GqhDnc8+GP5PJRLCuRwy6/8Aj1Mf/jLDgUeWm/8Ad+xj+VnGOD3rA7VCmcAsOwdpnauEWtVkpIuSejwWOjxK3IbVjA1KoIJYoEITQextfxHPeZq7KqmuX3+edc+7RG/tKTTz/VjTHv1Jz2WXBN24J/7Ox/00nvEYpUc+K+jMeHt9t7n9UdUlGXYgCAIBwj22W+Lwt3qjeqlT/lgFB4YPiI/dlzwWWK0l3og3y9hPxJK3HZOhkirySfD7gpke8dFO/wAIB38j+crb7hlvd4dWCk139xLtb+vbZVObSfd/JnvLjUmBWqt8Q+FgoBHmJotOD21vVVSFJJrqjZc8VuK9NwnUbXdp9jBZOyVFZWZSDnKnS2O3BllcW1O4punUipJ9HqiBQqunJSTxg3rjizsGQ17k6gVwWTGD34GcSop+j1lTmpxowynnZkypxCrJNOT+Ro2y6RscEbgjv8JbzWWV6eVhnm/uVII11iSO1xp8cjGcfWaoQnnV6e8yUaC1UdfcRTNjoceRx+M21KSnHEkSqFepRlz05NPvTwdU4VbHQiodI0AjLYHQdvaZ8cqW8rm4m3jOXv57HeSr8sFKWXt4sz1qNRDhiwPXqd/IyNVsnSlyzjgyp1oTWYlO9pVP3qUfhBq+8VFbbUQxIwT3ZxOg9Foyp15wi/Za26Z01Kvi0acaPP3fQ1+V+WDaXVC6NYl6VQPoWmNLbEMustncEjOPpOzq8P7SXNzYOKfHZLSNPTxl/wASa51tRf3S3GtqWKK0tGkPnS7tnVqH3+mOySKFr2UXHOTdT9JKkFjsU/8A7/4kql0lOiXdjoXYnG48wJWS4bOL9l5+RvsOMetVlRnDlb21yn4bIpXKVcniNoBne7Tbw1Z/KWt3jsZeR1dZLkZ+i5zZWFN5/bDUc9MOP8speMp8sX4muoVyheBVOnIYnrkYx3Y75UUbqVGDUG1JvfpjyNalgy1b3Uq5yWBOScYx2YE8r3Uq0Iqbbaz5fAOWS48okPQcHca9JHUfIuRLrgmewf8AuZsp7EDW9lNiXLJUrUwTnQrIVHgNSk4+s6SN7VisGiVnTk8nn/optf8AxFx60v8AYmf4jV7kYeoU+9lh5Z5Ut7IMaWpnbZncgtgdgwAAPISPWuJ1v8iRRoQpf4k9NBuEAQBAOOe3a3+0pP30cfyVP+OAcq4e+Kg8iPwljwqXLdR8coi3izRZMWy75nVMpMlm5T4ZTrVHVxnCagPrgyr4nXq0oRdN4yyLcymkuQtQ5TosCBT7OozkZ6SlXELlPPORoK4eudjn9NSGwe/B9cGdbCSaUixbSZZaPLKv8RYDc4XGQcd7Z2mmV4o6cpJ7DPUrt1R93UZOwNjzHUR/msojyfLLUuFvwWk6F/pkLlQdJb427BgSjdVxlhn1WM6UVHlpxw1nZbbaaalFr0Vp3QH7Irr5aSw/vLmnU5qaZ874rQVO4q00sLL+ep0ewqZBOkMqpqIJ07eHjPkkcyqVJOKajltPTr08TsG8Qik8N4+hIVamEqp1FPS6k9QGxt+IkiomqdSm9eTDWeifQ1Rl7cZ/qyn7upS+Zqod7fbf9Loj/Tk30dl/5L8v2InGv9LLyLdw7goqKWLMMuUGlQwBwDqc56b9ndOxr3bpywkts6v6HF2vDo1oczb3wsLOPF+B7/w+Nen3wzq05902nV93Vqxnp6zH158vNyfPXHwMvwpc3L2nXH+Lxnuzk0aXCUq1FoVASjVPdtglcjcHBHSb6tZqk5LuNNnTcLuHepfQt3AeSLC0qe9o0vtACA7Mzlc7HTqO23dKSpcVKmkmdjOrKe7LHNJrNTifDqVdNFVcjOR1BB7wR0MwqU41I8s1lHjWSF/wTaf+b/OZD/DLb9PzZj2cR/gq2+9V/n/3TH8Ltv0/Njs4k7YWVOjTFOmulR0HnuST2kntk+EIwjyxWEZpYNiZAQBAEAQBAEA5l7crfNvRfuNRPVVb/UgHEbRsVE/iH47SRaS5a8H4o1V1mnJeBZlWdkc62TXLN4KVYljgFCueg7Dv6Su4pSlUoewstPJGuE3D2S13HNVM4DVU28RknplsdTjac1G3rvaD+BHnO5qpKS2/uX3so16wNVmXoXZh5FiZ2NvGSoxUt8E2T01Nyz4hcqGVEyCSQdOrBOx0mZ1XQynLOSXTq5joaF1TcH4wQ3Qg9R5zxSUm5R2I1Z5kbaXldkKr8u2oF9K5xsSD12lVWtEqmc7+B19p6TKNCMXSzKKxnOPtkr3Eq7FzqxqBxsc9NtjJFKPZwwU97c+tV5VWsZ6bk3bcwgU116S2nfBIP1Gnr9ZxN36M1J1pSpSWG86+JcUOLxUEprXwB5uTtWoM9dwfXeR36M3cdpL4s3Li1F9GQlfjTVrmltpQV0OO3Zh1l5wrhPqkuebzLwK3iN521KSS0wzq/L/M1KhSKOrk+8LZXSRggd58JZXdnOtPmi1sUdjfwt6fJJPfOhsnmC0NQMTVA1a9OhTvkN8wOQuoA475h6rXUeXTuzn3bd+NDb67bOfM84znGPfv3Z1x3kbwa91XtLBOGugQPAkyVXhi3eeiIFtLN3FrrI6pOeOsEAQBAEAQBAEAQBAEAQBAKR7XrfVw/P3ao/FWX+sA/OynBB7iDPU8NPuPGsrBblnc5zqcuzPSOCD3EHfpt3w1lYMM4eSRp37di0x5Is1xt4dc/E8qXE1sajLlsnrnP1m7GFhEbmecmylVwMBiB3AkCYShF641MlUa0ya9wpO5z5ntmMUloeueWalZdoZsi8kVd0ySTjYdTjYSLV3JlLVGswmgkow1BDM0zWqCYNG1EinMtdRghW8TnJ84dSaIz4fSb3aLt7OrB+JrWPvVotSZRp0GpqDAnOda43BHbIC4nLrH5mT4PDpN/A6Py5yOlvWWtUqmq650DToRSRjOnJJOCRkmR7i8nVWNkSrWwhQfNuy3SGTxAEAQBAEAQBAEAQBAEAQCte0Wjq4dW/dCt6MIB+ZKi4JHiRDBbLRsop71H5TtaEualF+COZrLlnJeJtIJuIzNq36z01SFb5tpl0NOTOFmAbPDrPManqZsWzppAOP2lJx1XKnGe8gsB9JGrJ5yv7/dCdQksYZH3d0ppFSck0yPBcKAAMnYZBPqO2RJxxLJNhLMcFXqMJ45JGcUzEoLnCKWOlmwOuFUsx+gBP0mudeMVlm6EG9jWrbHfA+swlXijdGmzVcrkZbbO5AzgdpGcZkaV3HvN6ps6J7Bb4JxGtTycVLckHp+rcYJHYSHlXJ5baN6O+iqO+eHp61CAMwD7AEAQBAEAQBAEA+EwDBUuAIBq1b6AQPM11rtK6d9F/wGf6QD86XgxUb+KAWHhNQe5Tyx6Gdbw+adtDyOevI4rSN5aokznRDcWZBcrPO1SMHSbPn6WM5mLroxVuw/EwOpAmqVzGO7Mlat7I0bjjqfeH03kWfEaS/MS6fDqj/KR1fjwwQMn8JDqcTh0TZNp8Okt8EfX4q57PxkOd/J7ImQs4rdmm9yxmiV1UfU3KhBGIsT2manUk92bFGK2RsUOG1n+Smx+mB6zAyJW05Pun/ZC+f+6AdH9nvK36Ez1WbXVZdA20qi5yQNySSe3wgF+S9MAzremAZFvjAMyXpgGzTuoBs06mYBkgCAIAgCAYq/SARF25gELd3BEAhLy6JBHeCPUYgHGeJLiofp+UA2OHcQSmuHVmwcgA4HUH4j3YyNu+WFve9lS5CHWtu0nzH274xqdmSmEUnITUSFHcDjeZPiU8YS+Jj6jHOWzVfiNQ9oE0yvqz6mxWdJdDC9y56sfXE0Sr1JbyZtjRpx2ijDjPiZqNptUOG1n+Wmx+kAl7Pku8qfsY84BO2Xsurt87H6DH5wCds/ZdTX5t/OATtnyRQp9EHoIBKUeCU16KIBsLZAdBAMq2kAyrZmAZlsjAMq2JgGWnZGAbVO0gGwlLEAyQBAEAQBAPhEA1a9oDAIa+4WYBVuKWDL2QDmHMvCWDllG2SfXsMAhKXDazHZDAJWz5Pu6nRMepgFi4f7Lbh/mJH0xALRw72RIN3PrvALPw/2eWlPsB+ggE9bcAt06UxAN5LdB0UD6QD3oHdAPDUBAMTWggGM2UA+rZCAZVtRAMgoiAegogH3EA+4gCAIAgCAIAgCAIAgHwiAYK1mjdRAIytyvbMclIBmt+XbZOlMQCQp2yL8qgfSAZYAgCAIAgCAIAgCAIAgCAIAgCAIAgCAIAgCAIAgCAIAgCAIAgCAIAgCAIAgCAIAgCAIAgCAIAgCAIAgCAIAgCAIAgCAIAgCAIAgCAIAgCAIAgCAIAgCAIAgCAIAgCAIAgCAIAg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6628" name="AutoShape 6" descr="data:image/jpeg;base64,/9j/4AAQSkZJRgABAQAAAQABAAD/2wCEAAkGBxETEBQTEhMVFhQXEBcSFhQXFxQVFBQVGRQWGBcaFBQYHSggGBolGxcUITEiJSkrLi4uFx8zODMsNygtLisBCgoKDg0OGxAQGzIkICQsNC8vLCwvLywsLC8sLCwsLCwvLCwsLCwsLC8sLCwsLCwsLCwsLCwsLCwsLCwsLCwsLP/AABEIALQA4gMBEQACEQEDEQH/xAAcAAEAAgMBAQEAAAAAAAAAAAAABQYDBAcCAQj/xABHEAACAQMCAwUFBAgCBgsAAAABAgADBBESIQUGMUFRYXGRBxMiMoEjUqGxFDNCYnKSwdEWsqLC0uHi8BdDRFNUY2RzdIKT/8QAGwEBAAIDAQEAAAAAAAAAAAAAAAQFAgMGAQf/xAA4EQACAQMCAwQIBgEEAwAAAAAAAQIDBBEhMQUSQRNRYXEGFCKBkaGxwRVCUtHh8DI0cuLxJGKC/9oADAMBAAIRAxEAPwDuMAQBAEAQBAEAQBAEAQBAEAQBAEAQBAEAQBAEAQBAEAQBAEAQBAEAQBAEAQBAEAQBAEAQBAEAQBAEAQBAEAQBAEAQBAEAQBAEAQBAEAQBAEAQBAEAQBAEAQBAEAQBAEAQBAEAQBAEAQBAEAQBAEAQBAEAQBAEAQBAEAQBAEAQBAEAQBAEAQBANCtxq2T5qyeoP5SLK9oR0c0SYWdeW0GaNbmy0X9st5KTNEuKW62bfuJEeF3L6Y95JcN4hTrprpnI6HsIPiJKt7mFePNAiV7edGXLNG3N5pEAQBAEAQBAEAQBAEAQBAEAQBAEAQBAEAQCr81c2forilTph306mJJCqDnHQbnaRLi57N8qWWXPDeFetQdScsLOPFldrc6X5XWtJVQ9H0OV+jE4MjO6rYzjTyLSHBrJS5XJt92Vn4H229olWmhFakKj9V0nQP8A7bHbyl1we0rX2XJ4iuvj3YKHj0LexcVSzzP8vh35NWt7TLk/LQpL5lm/tOkjwGit5t/Bfucy7+p3Ii7/AJ4v6qMhZFVhg6Vwcd2cza+CWbjyyTefExjf3EZKUXhrwPXLdRK1RaNVijuSqELqBbqMjsGMzmOL+i1GmnWt24x6rfrjPl3ov+H+kNdvs6yUn0e3u8+5+436tphmXrpOMjcdfDynFyo8smu46uNbmin3mKvxOtajVRbSW+E7A7bd8uuA0ou4kpLTl+5zvpPVmrWLg8Pm3Picx3b4Pv3+mB+AE7KNGj+lHz6dW4b1qP4nReWOJtXoBnHxA6WPfsDn8ZUXdFUqmI7M6PhtxOtRzPdPHmS8jE8QBAEAQBAEAQBAEAQBAEAQBAEAQBAEA57zPTRuI6SMkhfh+8RTyF+pAH1ldXw6yR03DpSjZNrTXfu2y/ctTUpXDmnbPnJq1aqvtjKKwD6z2qFzt0AEwUm1F9+TfKEFOrD9KWPNrTHc8/Eq9dA9R2UfDsB5b4nZejk16o8fqf2OR9JYv11Z/QvuSdG0p0qRJNP3hQnU6ltG4UBVIxsdW/evpYyqTqz0zy52Txnr59xTqMYR8T3d06NVCRp1hQwZKYQEFC+Gw37rb47pjSlUpSw9ttXnrjTTy+Z7NRmvEjbFdFei4ONNYHIzsMEHpv0JmrjNXlsqj20+6N3DqfNdQXj9mdA4tf0xSq5qU2plFFFFGXUldiwJ/GcHcVY9nLMk017K6rQ6e3py7SOItSTfM+j1KNeVNSMOpCMwHXcYO34zXwObVzv0+57x+KnaNY1z9j3RohKOo7nCnrgfEC23fgYGe/M7CnUcp48/kcNWt1Cm5PfT56/x55Lhyhx+2p0StRwrFs6dycaQM7CVvFrmnQqJTfTu8yZwupFUpZ7yzWHG6FZtNN8t3EEZ8s9ZWUeIUKs+SL18VgtI1Iy2JGTTMQBAEAQCv8a504fa1Pd17hVftUZYj+LHSAfLXnnhlT5byj9W0/nAJa24nQqfq61N/wCF1b8jANuAIAgCAIAgCAIAgCAc69oHB7n9I9/SpvUQoufdjLoy7fKN+4gjxkC5oTlPmiX3Db+jSounU01+OSvVKfFaq6f0W4IPX4Kaat8/ESQTvNTo15LDJCvrKm8x+/3Ie7W4oO1OshpNgNoJUnSQQCSvkdvCdt6O0OS0alvzP7HJccuVcXXPHblS+pYUZq1FqlGoxxT3SnTVqiEOXwRkE7Fh9PGSXy0qijOK33b0emPEg6yjmL+Rrcauvc0yrVajVWQIEJHwj3egs6hjgnLnB8Jst4dpNSUUknnPvzhaLwPJ+ysN6lYtqxNVACoy3V20p0PzNg4E94zQdaxqU1u190beGcyu6bisvO3uZv8AEq1SmAUqW1Qk4IR3Yr4klQJ8+hwCT3lg7fN29qfxZXr27qK4NVsFh8OPlI/dx13l5Y2FKzWr1ZyXGZ3c59nUg4pfP3mWhxakABq37gCTLH1mlFayKL1So3sWPgKvU+IjSMdvYOzPid9pynFqquq+VsljPxf/AET7W3dKOH5lq4amKqFcjDbHtlIoLnTj3r6m/Guh02dUThAEAQCH5vv3oWNerT2dafwn7pJC5+mc/SAfl29Ymo5PUu2c7nqepgGE0z3SR6pWxnlZh2ke8xPQB6qPSa3RqR3i/ge8yfU27bidxT/V16yfwVKiD0Bmt6bmRMW3PvFKfy3lUjubS/8AmBMZBL2vtc4qnV6Tj96mM+oIgEtb+2+8Hz2tB/J3Q/k0AlrP250z+tsqg/8AbqpU/wAypAJq39snDDjWK9PP3qer8UJnmTJwaJi19pXCX6XaLnscMp/ET0xJm15ksqn6u6oN4ComfTMAkkcEZBBHeDkQD1AMdxWVFLN0AyYMKtSNODnLZLJX6nNJ7KXq39MTzmRz8uOz/LT+L/j7nPefKNa5ri4p08/ZCmyA7/CWIYZxnZsY8BLrhfE6dCLp1Ns5yYR4h20s1Fy/Qq9rwO/qqHpWddl3w2FA2ODgsw7QZbPjFsurLCFu5rmjjB7u+WeI0k1vaOq5A3al1PgGMx/GaLeEmzfR4dVqS5Y7njhfLtw766pWmqqWwTq0joWcjzwANySJAub6VXpp3F/w/hjtJqtV1a2S6t/TqSVThaaGanV16cFlKGm2M41L8RyMkSHzvOGi+V1NSUZxxnbDz7tkWj2Z3IpVn1uEQ0z8xAGrK43Pb1mi6mlBZfUicTTqUVyrLz9ijXFizXlVsDSbioQTjSQWYg+InPSrR59/2OedncN6QZabaovuwM4OkttuRjOzgfNnv7BItacJ6Z+vwffno+iNdWzrwhzSi0v7uZOH3f2qb/tj85FgvaXmvqQVudgnVFgIAgCAQ/OFDXw+6X/07n0Ut/SAfmDiI+1f+LPrv/WAfU6DynVW3tUYvwIE9JM+4klI15Gme4zuMnk0RkEjI7QDgnyPZIta1hPovgZRqtHlqCahgNp7mIJ9QBIdXh6cXha+BJoXEVUTnqjNVtaOMgnPdjGPrnf0kB8PqIs+2tJdMe8x24Y4y6Dfoyj1zib58NXTJWwr6rJ94gGqEZ0AjO4AQH0/56SPLh7Wz+Rv7bJHtRYHTtnboQRv4zH1KeNzW6iyea9oynDpjuyBv5TBWtR7HvaIUw9JsqWpt3qWQ+q4mDt6i6HvOid4JzzxG1qK6XNVwrAmlUqNURx2qdROM946TW4Sjuj1NM/R1XiSXPDluE+SpTp1B4AspmDI17/p5+RB0bM1FJTDENgqPmwe3ymODnKNo6sc09Xnbr5+RqX/ALtPgByRnUw6E9yjuHfGD2tGlBqEdWt30b8PIn+S7yktjS1VEXep1YD/AK1++bFFtbHS8OpTnbxcE2vBeJrc9cVom1wlWmze9XYMrHGD2AzdRhLm2L3h1rWVdNweNejKhww0alC5NWto+zACgfEfiDal7zkAaZvqcyawiyvVWhOmoQzr7vL4dSt1LlKaOtNqlR3GkuUNNUTIJCqSSWJA36T3VvLM+SdSSc0klrjOcv4I1AWqKEP3i3xdAAu5Mh8QjzU0vE9uGoU8+Jnt7HDKykMMkEgEYOO0GU0qeFlPJEjVzLDWGS1CiQQR1BkeUNCQpl75b5Joq1O5epUqHAqKh0qisRkbAZbGdsnsEsre1pxSl1OXq0oxqya72XSTDwQBAEAxXdHXTdD0ZGX1BEA/J/E1w+/UopPnpAP5QBbjKidPw6XNbxIFfSbMwWTjRk+6J6Y5PuiDzJ80QMnkpAyeCk8wZKR4r5OBMOU3dpoYGSYuCPEzEUE0SgZpniq7dST6mRZwRmmdY5b9mVo9tTqXBqVKjoKhw7Iq5GQoC9cDtPWfPuI8duXWlCjiMU8bZenXUtqNrHlTluX/AIdZrRtVtaY+xVdKqSWIGrONR36ysfF739XyRsqWdGcXGS0ZAcxuaGk0Equx2ZEDsQD2/CCcdkt+E8RrXEpU6qzhZT29zOe4hwjsMTt866YIA3lcoxNrcLhScmlV0jbqSVGBL5J5K+24fUlWhGUdHJZ8s6kf+ieH1knJ9ijNRSjHRLRLuJXhXK9esNQARP8AvH2GPAdTMXNIh3HFaVH2c80u5EfWs23RepbQCdt9WkHwmyM3FMnOqnTcn3ErR9mPEh81e3Pman+zNfbeBzH4v/6/P+Cp17OtSuatJmBam7UiVyFwDvjO5zKy7uZSfL3G1VnWipS27i/ctW9H9GTWKZOWJ1ack6iMnPhM6Ci6azgrLmU1VfLk8cz1Kae691oHzZCafDriRr1xSXKS7DnbfPnpuXbhfHbUUKQavSDCmoI1rkHAztmWlGhVdOLUXsU1xc0o1ZJyW7Ji2uUqKGRgynoVII9REoSi8SWDynUhUWYPJlmJmIAgCAflvnG30XdRe6pUX6LVcD8MQDQsflPnOh4RLNFruZAutJryNoLLUiNkzZct1alNagKgNuM5zOdvfSa1tK8qM4ybju1jHzaLe24LXuKSqRkkn35MPE+CVaADPggnGR2HxkrhvHLa/m4U8ppZw108NWR77hla0ipzaafcZeDcu17rUKIX4QCxY4G/THpPeK8atuGRjK4bxJ4WFnbcjULedbSPQ2OK8m3dCkatRVKL1Ktkgd+MdJGsPSjh19WVClJqT2ysZ8MmVayrUo8zWi8SHseG1Kzaaa6iBk9Bt9Zfyko7lfVuIUo802bF5wC4pIWqUyF6ZyCAezpMFUjJ4TNNO9pVp8sWRFOzd86VJx16TGdSEP8AJl5Z2NzdJujDmxvt9zXurZkOGBG2d5gpxmvZZlcWle2ko1ouLZ7bgl0U1ihUKldQYKSCMdRKqpxKzjUdN1YqSeMZ6mtH6J5YI/RaO2fsKefAaRkz55Hlder7OcPXPRZeX12+exe68q1JNR16Hr2YwMHfp1/KexXsvCUtHnTGFh4e2769wfwIu24nQo3TNVqJTX3IGXYKCc9N5u9H4OrWlyLOguItxSRm4xzXYtbVlW5oszUKgVQ4JY6CMCdd6pWWri9DTRoz7SOnVfU5mtdmOlFJJ6KoLE+QEwydfiMdZPT4FjWoruRcXPulo+700iuScKrdPPbtMwzjZFYlKEE6NLmc85lnvbX96Ffq8TAfURt70N4415nspYi2W0qeKL1/L9joC+0S0P7FX+Uf3lK+LQX5X8v3OB5ymcb4ZTuLmpcW9TSKp1MlRSMP0JVlzseuMbHPftW3HE4SllQfyJ1G9UI8skeqvI10tFq2u3KqjOcM+cKufuSwtaMbqCnCW+m2z7je+IKPT5lXs1rVQdIVBtliS3zMFAAA65MsPwdxa5pZXh4akX8bU0+SOH4+OiPtPg7L8TY/WMveW07Mc92dp09KoliEVokv4Ry9aEnmcnq2/wCWXz2XFluKiZOk0ixXs1BlAP4maeIYdJPrn9zZw5YrPxX3R0yUpeCAIAgH5y9q1vp4hV8arH1VG/qYBWOHH5vofzl5wV554+T+pBvdOVkggzLzGCvydK5G4mKdsnwg4LKc92r+2J839IKnq3EpPGeZJ/Ffwdjwik7iySzs2vgeufkom3IpENgq+c5xhsd3dvjsjgdSlT4lTVN6NNfX++B5xSnVlYzlNYxg0PZlcBa7qf2qWf5WH95Z+m1OKtKdVrPLNfB/9FDwmTdRx719C88yotWyuEGMtQcDzCkj8QJxFje29O6oyh0qR6Y0z9PAt69KTpyT7jlvs+rBboM3ymmy+fQ/0M+xXqbjhbnFXCThmSyky9c53NtUs66UiCdGobEH4fi7fL8ZW29KvGSlMwqO0VSLo9/itzm/KdZRUdWAwxXGTgDJxknsG838S9lKR3nopUlmrTXdnx0MvtAelUKtRUfCdB0KQvTcAb5Gw37c5kSwrJScW+nUl+kFvUVvTnPVpvffDX8bdC3cncWoGxpCqhLCloB3B1Lld/DYTiOKUqFO9rKazl5Tz3rPwOai1jVH2254s6YNN6vu3Q6CpDdnTGOzGJX/AITfSSqUotqWqaZbU7mm4Lm+Zu2HONtcVVo0axqVGzpQatTYBY4B8AT9Jrlw2/2lGXvf8mxVqfQpPtGrVnr+6ei1PCq41Y1FfiUNgHYEhvSdZ6NcOqWzlVn10wZKpzarYhOGcMUE5YhxSNTGkacac4znOcb9Mdk6ntJSTWNHp492TKFVqSeOpYOC8Yr06o9xqFV/swAurUSeg7OuJT1LepD/ACWiLirWtK8MVXpubtxwniDuzvb1yxOWJXcmaMo20760hFRjJJLzNG64TdhlVqDoCclnGBgEZwM5J/vI13cxpU3nd7Gi74vRjTcaby2iXtuElvlyMdcrn8jKajY07iOYSax3rP3OUSTJulw/3dMZbJ7sY6+OZpu+GqhDnc8+GP5PJRLCuRwy6/8Aj1Mf/jLDgUeWm/8Ad+xj+VnGOD3rA7VCmcAsOwdpnauEWtVkpIuSejwWOjxK3IbVjA1KoIJYoEITQextfxHPeZq7KqmuX3+edc+7RG/tKTTz/VjTHv1Jz2WXBN24J/7Ox/00nvEYpUc+K+jMeHt9t7n9UdUlGXYgCAIBwj22W+Lwt3qjeqlT/lgFB4YPiI/dlzwWWK0l3og3y9hPxJK3HZOhkirySfD7gpke8dFO/wAIB38j+crb7hlvd4dWCk139xLtb+vbZVObSfd/JnvLjUmBWqt8Q+FgoBHmJotOD21vVVSFJJrqjZc8VuK9NwnUbXdp9jBZOyVFZWZSDnKnS2O3BllcW1O4punUipJ9HqiBQqunJSTxg3rjizsGQ17k6gVwWTGD34GcSop+j1lTmpxowynnZkypxCrJNOT+Ro2y6RscEbgjv8JbzWWV6eVhnm/uVII11iSO1xp8cjGcfWaoQnnV6e8yUaC1UdfcRTNjoceRx+M21KSnHEkSqFepRlz05NPvTwdU4VbHQiodI0AjLYHQdvaZ8cqW8rm4m3jOXv57HeSr8sFKWXt4sz1qNRDhiwPXqd/IyNVsnSlyzjgyp1oTWYlO9pVP3qUfhBq+8VFbbUQxIwT3ZxOg9Foyp15wi/Za26Z01Kvi0acaPP3fQ1+V+WDaXVC6NYl6VQPoWmNLbEMustncEjOPpOzq8P7SXNzYOKfHZLSNPTxl/wASa51tRf3S3GtqWKK0tGkPnS7tnVqH3+mOySKFr2UXHOTdT9JKkFjsU/8A7/4kql0lOiXdjoXYnG48wJWS4bOL9l5+RvsOMetVlRnDlb21yn4bIpXKVcniNoBne7Tbw1Z/KWt3jsZeR1dZLkZ+i5zZWFN5/bDUc9MOP8speMp8sX4muoVyheBVOnIYnrkYx3Y75UUbqVGDUG1JvfpjyNalgy1b3Uq5yWBOScYx2YE8r3Uq0Iqbbaz5fAOWS48okPQcHca9JHUfIuRLrgmewf8AuZsp7EDW9lNiXLJUrUwTnQrIVHgNSk4+s6SN7VisGiVnTk8nn/optf8AxFx60v8AYmf4jV7kYeoU+9lh5Z5Ut7IMaWpnbZncgtgdgwAAPISPWuJ1v8iRRoQpf4k9NBuEAQBAOOe3a3+0pP30cfyVP+OAcq4e+Kg8iPwljwqXLdR8coi3izRZMWy75nVMpMlm5T4ZTrVHVxnCagPrgyr4nXq0oRdN4yyLcymkuQtQ5TosCBT7OozkZ6SlXELlPPORoK4eudjn9NSGwe/B9cGdbCSaUixbSZZaPLKv8RYDc4XGQcd7Z2mmV4o6cpJ7DPUrt1R93UZOwNjzHUR/msojyfLLUuFvwWk6F/pkLlQdJb427BgSjdVxlhn1WM6UVHlpxw1nZbbaaalFr0Vp3QH7Irr5aSw/vLmnU5qaZ874rQVO4q00sLL+ep0ewqZBOkMqpqIJ07eHjPkkcyqVJOKajltPTr08TsG8Qik8N4+hIVamEqp1FPS6k9QGxt+IkiomqdSm9eTDWeifQ1Rl7cZ/qyn7upS+Zqod7fbf9Loj/Tk30dl/5L8v2InGv9LLyLdw7goqKWLMMuUGlQwBwDqc56b9ndOxr3bpywkts6v6HF2vDo1oczb3wsLOPF+B7/w+Nen3wzq05902nV93Vqxnp6zH158vNyfPXHwMvwpc3L2nXH+Lxnuzk0aXCUq1FoVASjVPdtglcjcHBHSb6tZqk5LuNNnTcLuHepfQt3AeSLC0qe9o0vtACA7Mzlc7HTqO23dKSpcVKmkmdjOrKe7LHNJrNTifDqVdNFVcjOR1BB7wR0MwqU41I8s1lHjWSF/wTaf+b/OZD/DLb9PzZj2cR/gq2+9V/n/3TH8Ltv0/Njs4k7YWVOjTFOmulR0HnuST2kntk+EIwjyxWEZpYNiZAQBAEAQBAEA5l7crfNvRfuNRPVVb/UgHEbRsVE/iH47SRaS5a8H4o1V1mnJeBZlWdkc62TXLN4KVYljgFCueg7Dv6Su4pSlUoewstPJGuE3D2S13HNVM4DVU28RknplsdTjac1G3rvaD+BHnO5qpKS2/uX3so16wNVmXoXZh5FiZ2NvGSoxUt8E2T01Nyz4hcqGVEyCSQdOrBOx0mZ1XQynLOSXTq5joaF1TcH4wQ3Qg9R5zxSUm5R2I1Z5kbaXldkKr8u2oF9K5xsSD12lVWtEqmc7+B19p6TKNCMXSzKKxnOPtkr3Eq7FzqxqBxsc9NtjJFKPZwwU97c+tV5VWsZ6bk3bcwgU116S2nfBIP1Gnr9ZxN36M1J1pSpSWG86+JcUOLxUEprXwB5uTtWoM9dwfXeR36M3cdpL4s3Li1F9GQlfjTVrmltpQV0OO3Zh1l5wrhPqkuebzLwK3iN521KSS0wzq/L/M1KhSKOrk+8LZXSRggd58JZXdnOtPmi1sUdjfwt6fJJPfOhsnmC0NQMTVA1a9OhTvkN8wOQuoA475h6rXUeXTuzn3bd+NDb67bOfM84znGPfv3Z1x3kbwa91XtLBOGugQPAkyVXhi3eeiIFtLN3FrrI6pOeOsEAQBAEAQBAEAQBAEAQBAKR7XrfVw/P3ao/FWX+sA/OynBB7iDPU8NPuPGsrBblnc5zqcuzPSOCD3EHfpt3w1lYMM4eSRp37di0x5Is1xt4dc/E8qXE1sajLlsnrnP1m7GFhEbmecmylVwMBiB3AkCYShF641MlUa0ya9wpO5z5ntmMUloeueWalZdoZsi8kVd0ySTjYdTjYSLV3JlLVGswmgkow1BDM0zWqCYNG1EinMtdRghW8TnJ84dSaIz4fSb3aLt7OrB+JrWPvVotSZRp0GpqDAnOda43BHbIC4nLrH5mT4PDpN/A6Py5yOlvWWtUqmq650DToRSRjOnJJOCRkmR7i8nVWNkSrWwhQfNuy3SGTxAEAQBAEAQBAEAQBAEAQCte0Wjq4dW/dCt6MIB+ZKi4JHiRDBbLRsop71H5TtaEualF+COZrLlnJeJtIJuIzNq36z01SFb5tpl0NOTOFmAbPDrPManqZsWzppAOP2lJx1XKnGe8gsB9JGrJ5yv7/dCdQksYZH3d0ppFSck0yPBcKAAMnYZBPqO2RJxxLJNhLMcFXqMJ45JGcUzEoLnCKWOlmwOuFUsx+gBP0mudeMVlm6EG9jWrbHfA+swlXijdGmzVcrkZbbO5AzgdpGcZkaV3HvN6ps6J7Bb4JxGtTycVLckHp+rcYJHYSHlXJ5baN6O+iqO+eHp61CAMwD7AEAQBAEAQBAEA+EwDBUuAIBq1b6AQPM11rtK6d9F/wGf6QD86XgxUb+KAWHhNQe5Tyx6Gdbw+adtDyOevI4rSN5aokznRDcWZBcrPO1SMHSbPn6WM5mLroxVuw/EwOpAmqVzGO7Mlat7I0bjjqfeH03kWfEaS/MS6fDqj/KR1fjwwQMn8JDqcTh0TZNp8Okt8EfX4q57PxkOd/J7ImQs4rdmm9yxmiV1UfU3KhBGIsT2manUk92bFGK2RsUOG1n+Smx+mB6zAyJW05Pun/ZC+f+6AdH9nvK36Ez1WbXVZdA20qi5yQNySSe3wgF+S9MAzremAZFvjAMyXpgGzTuoBs06mYBkgCAIAgCAYq/SARF25gELd3BEAhLy6JBHeCPUYgHGeJLiofp+UA2OHcQSmuHVmwcgA4HUH4j3YyNu+WFve9lS5CHWtu0nzH274xqdmSmEUnITUSFHcDjeZPiU8YS+Jj6jHOWzVfiNQ9oE0yvqz6mxWdJdDC9y56sfXE0Sr1JbyZtjRpx2ijDjPiZqNptUOG1n+Wmx+kAl7Pku8qfsY84BO2Xsurt87H6DH5wCds/ZdTX5t/OATtnyRQp9EHoIBKUeCU16KIBsLZAdBAMq2kAyrZmAZlsjAMq2JgGWnZGAbVO0gGwlLEAyQBAEAQBAPhEA1a9oDAIa+4WYBVuKWDL2QDmHMvCWDllG2SfXsMAhKXDazHZDAJWz5Pu6nRMepgFi4f7Lbh/mJH0xALRw72RIN3PrvALPw/2eWlPsB+ggE9bcAt06UxAN5LdB0UD6QD3oHdAPDUBAMTWggGM2UA+rZCAZVtRAMgoiAegogH3EA+4gCAIAgCAIAgCAIAgHwiAYK1mjdRAIytyvbMclIBmt+XbZOlMQCQp2yL8qgfSAZYAgCAIAgCAIAgCAIAgCAIAgCAIAgCAIAgCAIAgCAIAgCAIAgCAIAgCAIAgCAIAgCAIAgCAIAgCAIAgCAIAgCAIAgCAIAgCAIAgCAIAgCAIAgCAIAgCAIAgCAIAgCAIAgCAIAg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/>
          </a:p>
        </p:txBody>
      </p:sp>
      <p:pic>
        <p:nvPicPr>
          <p:cNvPr id="26629" name="Picture 8" descr="http://www.orden.com.tr/images/anasayfa/services-mobile-developm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00" y="1125538"/>
            <a:ext cx="34417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79388" y="2707977"/>
            <a:ext cx="7993062" cy="38893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tr-TR" sz="2400" dirty="0">
              <a:latin typeface="Calibri" pitchFamily="34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400" dirty="0" err="1" smtClean="0">
                <a:latin typeface="Calibri" pitchFamily="34" charset="0"/>
              </a:rPr>
              <a:t>Android</a:t>
            </a:r>
            <a:r>
              <a:rPr lang="tr-TR" sz="2400" dirty="0" smtClean="0">
                <a:latin typeface="Calibri" pitchFamily="34" charset="0"/>
              </a:rPr>
              <a:t> </a:t>
            </a:r>
            <a:r>
              <a:rPr lang="tr-TR" sz="2400" dirty="0" err="1" smtClean="0">
                <a:latin typeface="Calibri" pitchFamily="34" charset="0"/>
              </a:rPr>
              <a:t>application</a:t>
            </a:r>
            <a:r>
              <a:rPr lang="tr-TR" sz="2400" dirty="0" smtClean="0">
                <a:latin typeface="Calibri" pitchFamily="34" charset="0"/>
              </a:rPr>
              <a:t> </a:t>
            </a:r>
            <a:r>
              <a:rPr lang="tr-TR" sz="2400" dirty="0" err="1" smtClean="0">
                <a:latin typeface="Calibri" pitchFamily="34" charset="0"/>
              </a:rPr>
              <a:t>designed</a:t>
            </a:r>
            <a:r>
              <a:rPr lang="tr-TR" sz="2400" dirty="0" smtClean="0">
                <a:latin typeface="Calibri" pitchFamily="34" charset="0"/>
              </a:rPr>
              <a:t> </a:t>
            </a:r>
            <a:r>
              <a:rPr lang="tr-TR" sz="2400" dirty="0" err="1" smtClean="0">
                <a:latin typeface="Calibri" pitchFamily="34" charset="0"/>
              </a:rPr>
              <a:t>for</a:t>
            </a:r>
            <a:r>
              <a:rPr lang="tr-TR" sz="2400" dirty="0" smtClean="0">
                <a:latin typeface="Calibri" pitchFamily="34" charset="0"/>
              </a:rPr>
              <a:t> </a:t>
            </a:r>
            <a:r>
              <a:rPr lang="tr-TR" sz="2400" dirty="0" err="1" smtClean="0">
                <a:latin typeface="Calibri" pitchFamily="34" charset="0"/>
              </a:rPr>
              <a:t>tablets</a:t>
            </a:r>
            <a:endParaRPr lang="tr-TR" sz="2400" dirty="0" smtClean="0">
              <a:latin typeface="Calibri" pitchFamily="34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tr-TR" sz="2400" dirty="0" smtClean="0">
              <a:latin typeface="Calibri" pitchFamily="34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400" dirty="0" err="1" smtClean="0">
                <a:latin typeface="Calibri" pitchFamily="34" charset="0"/>
              </a:rPr>
              <a:t>Similar</a:t>
            </a:r>
            <a:r>
              <a:rPr lang="tr-TR" sz="2400" dirty="0" smtClean="0">
                <a:latin typeface="Calibri" pitchFamily="34" charset="0"/>
              </a:rPr>
              <a:t> </a:t>
            </a:r>
            <a:r>
              <a:rPr lang="tr-TR" sz="2400" dirty="0" err="1" smtClean="0">
                <a:latin typeface="Calibri" pitchFamily="34" charset="0"/>
              </a:rPr>
              <a:t>mechanisms</a:t>
            </a:r>
            <a:r>
              <a:rPr lang="tr-TR" sz="2400" dirty="0" smtClean="0">
                <a:latin typeface="Calibri" pitchFamily="34" charset="0"/>
              </a:rPr>
              <a:t> </a:t>
            </a:r>
            <a:r>
              <a:rPr lang="tr-TR" sz="2400" dirty="0" err="1" smtClean="0">
                <a:latin typeface="Calibri" pitchFamily="34" charset="0"/>
              </a:rPr>
              <a:t>with</a:t>
            </a:r>
            <a:r>
              <a:rPr lang="tr-TR" sz="2400" dirty="0" smtClean="0">
                <a:latin typeface="Calibri" pitchFamily="34" charset="0"/>
              </a:rPr>
              <a:t> </a:t>
            </a:r>
            <a:r>
              <a:rPr lang="tr-TR" sz="2400" dirty="0" err="1" smtClean="0">
                <a:latin typeface="Calibri" pitchFamily="34" charset="0"/>
              </a:rPr>
              <a:t>Harzemli</a:t>
            </a:r>
            <a:r>
              <a:rPr lang="tr-TR" sz="2400" dirty="0" smtClean="0">
                <a:latin typeface="Calibri" pitchFamily="34" charset="0"/>
              </a:rPr>
              <a:t> Desktop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tr-TR" sz="2400" dirty="0">
              <a:latin typeface="Calibri" pitchFamily="34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400" dirty="0" smtClean="0"/>
              <a:t>T</a:t>
            </a:r>
            <a:r>
              <a:rPr lang="en-US" sz="2400" dirty="0" err="1" smtClean="0"/>
              <a:t>ake</a:t>
            </a:r>
            <a:r>
              <a:rPr lang="en-US" sz="2400" dirty="0" smtClean="0"/>
              <a:t> </a:t>
            </a:r>
            <a:r>
              <a:rPr lang="en-US" sz="2400" dirty="0"/>
              <a:t>advantage of mobile </a:t>
            </a:r>
            <a:r>
              <a:rPr lang="en-US" sz="2400" dirty="0" smtClean="0"/>
              <a:t>operating</a:t>
            </a:r>
            <a:r>
              <a:rPr lang="tr-TR" sz="2400" dirty="0" smtClean="0"/>
              <a:t> </a:t>
            </a:r>
            <a:r>
              <a:rPr lang="en-US" sz="2400" dirty="0" smtClean="0"/>
              <a:t>systems </a:t>
            </a:r>
            <a:r>
              <a:rPr lang="en-US" sz="2400" dirty="0"/>
              <a:t>and </a:t>
            </a:r>
            <a:r>
              <a:rPr lang="en-US" sz="2400" dirty="0" err="1"/>
              <a:t>leightweight</a:t>
            </a:r>
            <a:r>
              <a:rPr lang="en-US" sz="2400" dirty="0"/>
              <a:t> devices </a:t>
            </a:r>
            <a:r>
              <a:rPr lang="tr-TR" sz="2400" dirty="0" smtClean="0"/>
              <a:t>on</a:t>
            </a:r>
            <a:r>
              <a:rPr lang="en-US" sz="2400" dirty="0" smtClean="0"/>
              <a:t> </a:t>
            </a:r>
            <a:r>
              <a:rPr lang="en-US" sz="2400" dirty="0"/>
              <a:t>the </a:t>
            </a:r>
            <a:r>
              <a:rPr lang="en-US" sz="2400" dirty="0" smtClean="0"/>
              <a:t>field</a:t>
            </a:r>
            <a:endParaRPr lang="tr-TR" sz="2400" dirty="0">
              <a:latin typeface="Calibri" pitchFamily="34" charset="0"/>
            </a:endParaRPr>
          </a:p>
        </p:txBody>
      </p:sp>
      <p:sp>
        <p:nvSpPr>
          <p:cNvPr id="8" name="1 Metin kutusu"/>
          <p:cNvSpPr txBox="1"/>
          <p:nvPr/>
        </p:nvSpPr>
        <p:spPr>
          <a:xfrm>
            <a:off x="428596" y="714762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MOBILE</a:t>
            </a:r>
            <a:endParaRPr lang="tr-TR" sz="3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8374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9144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468313" y="5732463"/>
            <a:ext cx="4143375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sz="1400" i="1"/>
              <a:t>Harzemli sistemine yeni bir </a:t>
            </a:r>
            <a:r>
              <a:rPr lang="tr-TR" sz="1400" b="1" i="1"/>
              <a:t>çalışma</a:t>
            </a:r>
            <a:r>
              <a:rPr lang="tr-TR" sz="1400" i="1"/>
              <a:t> eklemeye yarayan menü</a:t>
            </a:r>
          </a:p>
        </p:txBody>
      </p:sp>
      <p:cxnSp>
        <p:nvCxnSpPr>
          <p:cNvPr id="19" name="Elbow Connector 18"/>
          <p:cNvCxnSpPr>
            <a:endCxn id="30724" idx="1"/>
          </p:cNvCxnSpPr>
          <p:nvPr/>
        </p:nvCxnSpPr>
        <p:spPr>
          <a:xfrm rot="16200000" flipH="1">
            <a:off x="-1499394" y="4026694"/>
            <a:ext cx="3717925" cy="217488"/>
          </a:xfrm>
          <a:prstGeom prst="bentConnector2">
            <a:avLst/>
          </a:prstGeom>
          <a:ln w="38100" cap="flat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16013" y="5157788"/>
            <a:ext cx="5256212" cy="5222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tr-TR" sz="1400" i="1" dirty="0" err="1">
                <a:latin typeface="Arial" pitchFamily="34" charset="0"/>
                <a:cs typeface="Arial" pitchFamily="34" charset="0"/>
              </a:rPr>
              <a:t>Harzemlide</a:t>
            </a:r>
            <a:r>
              <a:rPr lang="tr-TR" sz="1400" i="1" dirty="0">
                <a:latin typeface="Arial" pitchFamily="34" charset="0"/>
                <a:cs typeface="Arial" pitchFamily="34" charset="0"/>
              </a:rPr>
              <a:t> yapılan bütün çalışmaların mevcut </a:t>
            </a:r>
            <a:r>
              <a:rPr lang="tr-TR" sz="1400" b="1" i="1" dirty="0">
                <a:latin typeface="Arial" pitchFamily="34" charset="0"/>
                <a:cs typeface="Arial" pitchFamily="34" charset="0"/>
              </a:rPr>
              <a:t>durum ve analiz raporlarının</a:t>
            </a:r>
            <a:r>
              <a:rPr lang="tr-TR" sz="1400" i="1" dirty="0">
                <a:latin typeface="Arial" pitchFamily="34" charset="0"/>
                <a:cs typeface="Arial" pitchFamily="34" charset="0"/>
              </a:rPr>
              <a:t> oluşturulduğu, eklendiği ve gösterildiği menü </a:t>
            </a:r>
          </a:p>
        </p:txBody>
      </p:sp>
      <p:cxnSp>
        <p:nvCxnSpPr>
          <p:cNvPr id="22" name="Elbow Connector 18"/>
          <p:cNvCxnSpPr>
            <a:endCxn id="21" idx="1"/>
          </p:cNvCxnSpPr>
          <p:nvPr/>
        </p:nvCxnSpPr>
        <p:spPr>
          <a:xfrm rot="16200000" flipH="1">
            <a:off x="-599281" y="3702844"/>
            <a:ext cx="3141663" cy="288925"/>
          </a:xfrm>
          <a:prstGeom prst="bentConnector2">
            <a:avLst/>
          </a:prstGeom>
          <a:ln w="38100" cap="flat">
            <a:solidFill>
              <a:schemeClr val="accent2">
                <a:lumMod val="40000"/>
                <a:lumOff val="6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8" name="TextBox 24"/>
          <p:cNvSpPr txBox="1">
            <a:spLocks noChangeArrowheads="1"/>
          </p:cNvSpPr>
          <p:nvPr/>
        </p:nvSpPr>
        <p:spPr bwMode="auto">
          <a:xfrm>
            <a:off x="1835150" y="4581525"/>
            <a:ext cx="5040313" cy="522288"/>
          </a:xfrm>
          <a:prstGeom prst="rect">
            <a:avLst/>
          </a:prstGeom>
          <a:solidFill>
            <a:srgbClr val="CC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sz="1400"/>
              <a:t>Bölge müdürlükleri tarafından yürütülen araştırmaların alan ve masabaşı iş yükünün raporlandığı ekran</a:t>
            </a:r>
          </a:p>
        </p:txBody>
      </p:sp>
      <p:cxnSp>
        <p:nvCxnSpPr>
          <p:cNvPr id="26" name="Elbow Connector 18"/>
          <p:cNvCxnSpPr>
            <a:endCxn id="30728" idx="1"/>
          </p:cNvCxnSpPr>
          <p:nvPr/>
        </p:nvCxnSpPr>
        <p:spPr>
          <a:xfrm rot="16200000" flipH="1">
            <a:off x="443706" y="3452019"/>
            <a:ext cx="2566988" cy="215900"/>
          </a:xfrm>
          <a:prstGeom prst="bentConnector2">
            <a:avLst/>
          </a:prstGeom>
          <a:ln w="38100" cap="flat">
            <a:solidFill>
              <a:srgbClr val="CCFF99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0" name="TextBox 28"/>
          <p:cNvSpPr txBox="1">
            <a:spLocks noChangeArrowheads="1"/>
          </p:cNvSpPr>
          <p:nvPr/>
        </p:nvSpPr>
        <p:spPr bwMode="auto">
          <a:xfrm>
            <a:off x="2627313" y="4005263"/>
            <a:ext cx="4392612" cy="522287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sz="1400"/>
              <a:t>Sms modülü hanelerin ve firmaların araştırmalar konusunda bilgilendirildiği menü</a:t>
            </a:r>
          </a:p>
        </p:txBody>
      </p:sp>
      <p:cxnSp>
        <p:nvCxnSpPr>
          <p:cNvPr id="30" name="Elbow Connector 18"/>
          <p:cNvCxnSpPr/>
          <p:nvPr/>
        </p:nvCxnSpPr>
        <p:spPr>
          <a:xfrm rot="16200000" flipH="1">
            <a:off x="1603375" y="3157538"/>
            <a:ext cx="1976438" cy="214312"/>
          </a:xfrm>
          <a:prstGeom prst="bentConnector2">
            <a:avLst/>
          </a:prstGeom>
          <a:ln w="38100" cap="flat">
            <a:solidFill>
              <a:srgbClr val="CCECFF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2" name="TextBox 41"/>
          <p:cNvSpPr txBox="1">
            <a:spLocks noChangeArrowheads="1"/>
          </p:cNvSpPr>
          <p:nvPr/>
        </p:nvSpPr>
        <p:spPr bwMode="auto">
          <a:xfrm>
            <a:off x="3276600" y="3429000"/>
            <a:ext cx="4967288" cy="52387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sz="1400" i="1"/>
              <a:t>Harzemli masaüstü ve mobilde yapılan çalışmalar için </a:t>
            </a:r>
            <a:r>
              <a:rPr lang="tr-TR" sz="1400" b="1" i="1"/>
              <a:t>kimlik doğrulama işleminin</a:t>
            </a:r>
            <a:r>
              <a:rPr lang="tr-TR" sz="1400" i="1"/>
              <a:t> gerçekleştirildiği menü</a:t>
            </a:r>
          </a:p>
        </p:txBody>
      </p:sp>
      <p:cxnSp>
        <p:nvCxnSpPr>
          <p:cNvPr id="43" name="Elbow Connector 18"/>
          <p:cNvCxnSpPr/>
          <p:nvPr/>
        </p:nvCxnSpPr>
        <p:spPr>
          <a:xfrm rot="16200000" flipH="1">
            <a:off x="2439987" y="2824163"/>
            <a:ext cx="1381125" cy="285750"/>
          </a:xfrm>
          <a:prstGeom prst="bentConnector2">
            <a:avLst/>
          </a:prstGeom>
          <a:ln w="38100" cap="flat">
            <a:solidFill>
              <a:srgbClr val="FFFFCC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4" name="TextBox 45"/>
          <p:cNvSpPr txBox="1">
            <a:spLocks noChangeArrowheads="1"/>
          </p:cNvSpPr>
          <p:nvPr/>
        </p:nvSpPr>
        <p:spPr bwMode="auto">
          <a:xfrm>
            <a:off x="4067175" y="2852738"/>
            <a:ext cx="4897438" cy="523875"/>
          </a:xfrm>
          <a:prstGeom prst="rect">
            <a:avLst/>
          </a:prstGeom>
          <a:solidFill>
            <a:srgbClr val="ECC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sz="1400" i="1"/>
              <a:t>Harzemli sistemindeki çalışmaların bilgi işlem tarafından yönetimini sağlar(veritabanı tablolarının oluşturulması gibi)</a:t>
            </a:r>
          </a:p>
        </p:txBody>
      </p:sp>
      <p:cxnSp>
        <p:nvCxnSpPr>
          <p:cNvPr id="47" name="Elbow Connector 18"/>
          <p:cNvCxnSpPr>
            <a:endCxn id="30734" idx="1"/>
          </p:cNvCxnSpPr>
          <p:nvPr/>
        </p:nvCxnSpPr>
        <p:spPr>
          <a:xfrm rot="16200000" flipH="1">
            <a:off x="3510756" y="2558257"/>
            <a:ext cx="903287" cy="209550"/>
          </a:xfrm>
          <a:prstGeom prst="bentConnector2">
            <a:avLst/>
          </a:prstGeom>
          <a:ln w="38100" cap="flat">
            <a:solidFill>
              <a:srgbClr val="ECC6D9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36" name="TextBox 24"/>
          <p:cNvSpPr txBox="1">
            <a:spLocks noChangeArrowheads="1"/>
          </p:cNvSpPr>
          <p:nvPr/>
        </p:nvSpPr>
        <p:spPr bwMode="auto">
          <a:xfrm>
            <a:off x="4103688" y="2276475"/>
            <a:ext cx="4860925" cy="523875"/>
          </a:xfrm>
          <a:prstGeom prst="rect">
            <a:avLst/>
          </a:prstGeom>
          <a:solidFill>
            <a:srgbClr val="CC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r-TR" sz="1400"/>
              <a:t>Harzemli masaüstü ve mobilde gerçekleştirilen çalışmaların kullanıcı ve form yetkilendirilmesinin yapıldığı menü</a:t>
            </a:r>
          </a:p>
        </p:txBody>
      </p:sp>
      <p:cxnSp>
        <p:nvCxnSpPr>
          <p:cNvPr id="81" name="Elbow Connector 18"/>
          <p:cNvCxnSpPr/>
          <p:nvPr/>
        </p:nvCxnSpPr>
        <p:spPr>
          <a:xfrm rot="5400000">
            <a:off x="5514181" y="2270919"/>
            <a:ext cx="280988" cy="6350"/>
          </a:xfrm>
          <a:prstGeom prst="bentConnector3">
            <a:avLst>
              <a:gd name="adj1" fmla="val 59690"/>
            </a:avLst>
          </a:prstGeom>
          <a:ln w="38100" cap="flat">
            <a:solidFill>
              <a:srgbClr val="CCFF99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 Metin kutusu"/>
          <p:cNvSpPr txBox="1"/>
          <p:nvPr/>
        </p:nvSpPr>
        <p:spPr>
          <a:xfrm>
            <a:off x="428596" y="69269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MANAGEMENT CONSOLE</a:t>
            </a:r>
            <a:endParaRPr lang="tr-TR" sz="3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680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ANALYSIS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428596" y="1857364"/>
            <a:ext cx="8247860" cy="282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Users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create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and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run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their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own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error-finder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rules</a:t>
            </a:r>
            <a:r>
              <a:rPr lang="tr-TR" kern="0" dirty="0" smtClean="0">
                <a:solidFill>
                  <a:schemeClr val="dk1"/>
                </a:solidFill>
              </a:rPr>
              <a:t>, </a:t>
            </a:r>
            <a:r>
              <a:rPr lang="tr-TR" kern="0" dirty="0" err="1" smtClean="0">
                <a:solidFill>
                  <a:schemeClr val="dk1"/>
                </a:solidFill>
              </a:rPr>
              <a:t>run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special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rules</a:t>
            </a:r>
            <a:r>
              <a:rPr lang="tr-TR" kern="0" dirty="0" smtClean="0">
                <a:solidFill>
                  <a:schemeClr val="dk1"/>
                </a:solidFill>
              </a:rPr>
              <a:t>, </a:t>
            </a:r>
            <a:r>
              <a:rPr lang="tr-TR" kern="0" dirty="0" err="1" smtClean="0">
                <a:solidFill>
                  <a:schemeClr val="dk1"/>
                </a:solidFill>
              </a:rPr>
              <a:t>or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trigger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and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run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analyses</a:t>
            </a:r>
            <a:r>
              <a:rPr lang="tr-TR" kern="0" dirty="0" smtClean="0">
                <a:solidFill>
                  <a:schemeClr val="dk1"/>
                </a:solidFill>
              </a:rPr>
              <a:t> on </a:t>
            </a:r>
            <a:r>
              <a:rPr lang="tr-TR" kern="0" dirty="0" err="1" smtClean="0">
                <a:solidFill>
                  <a:schemeClr val="dk1"/>
                </a:solidFill>
              </a:rPr>
              <a:t>streams</a:t>
            </a:r>
            <a:r>
              <a:rPr lang="tr-TR" kern="0" dirty="0" smtClean="0">
                <a:solidFill>
                  <a:schemeClr val="dk1"/>
                </a:solidFill>
              </a:rPr>
              <a:t>/</a:t>
            </a:r>
            <a:r>
              <a:rPr lang="tr-TR" kern="0" dirty="0" err="1" smtClean="0">
                <a:solidFill>
                  <a:schemeClr val="dk1"/>
                </a:solidFill>
              </a:rPr>
              <a:t>files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from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other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statistical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systems</a:t>
            </a:r>
            <a:r>
              <a:rPr lang="tr-TR" kern="0" dirty="0" smtClean="0">
                <a:solidFill>
                  <a:schemeClr val="dk1"/>
                </a:solidFill>
              </a:rPr>
              <a:t> ( SPSS, SAS, R)</a:t>
            </a: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Backstage</a:t>
            </a:r>
            <a:r>
              <a:rPr lang="tr-TR" kern="0" dirty="0" smtClean="0">
                <a:solidFill>
                  <a:schemeClr val="dk1"/>
                </a:solidFill>
              </a:rPr>
              <a:t> data </a:t>
            </a:r>
            <a:r>
              <a:rPr lang="tr-TR" kern="0" dirty="0" err="1" smtClean="0">
                <a:solidFill>
                  <a:schemeClr val="dk1"/>
                </a:solidFill>
              </a:rPr>
              <a:t>mining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techniques</a:t>
            </a:r>
            <a:r>
              <a:rPr lang="tr-TR" kern="0" dirty="0" smtClean="0">
                <a:solidFill>
                  <a:schemeClr val="dk1"/>
                </a:solidFill>
              </a:rPr>
              <a:t> =&gt; </a:t>
            </a:r>
            <a:r>
              <a:rPr lang="tr-TR" kern="0" dirty="0" err="1" smtClean="0">
                <a:solidFill>
                  <a:schemeClr val="dk1"/>
                </a:solidFill>
              </a:rPr>
              <a:t>Suspicious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records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database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smtClean="0">
                <a:solidFill>
                  <a:schemeClr val="dk1"/>
                </a:solidFill>
              </a:rPr>
              <a:t>Smart </a:t>
            </a:r>
            <a:r>
              <a:rPr lang="tr-TR" kern="0" dirty="0" err="1" smtClean="0">
                <a:solidFill>
                  <a:schemeClr val="dk1"/>
                </a:solidFill>
              </a:rPr>
              <a:t>reports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provide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the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users</a:t>
            </a:r>
            <a:r>
              <a:rPr lang="tr-TR" kern="0" dirty="0" smtClean="0">
                <a:solidFill>
                  <a:schemeClr val="dk1"/>
                </a:solidFill>
              </a:rPr>
              <a:t>(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r>
              <a:rPr lang="tr-TR" kern="0" dirty="0" smtClean="0">
                <a:solidFill>
                  <a:schemeClr val="dk1"/>
                </a:solidFill>
              </a:rPr>
              <a:t>) </a:t>
            </a:r>
            <a:r>
              <a:rPr lang="tr-TR" kern="0" dirty="0" err="1" smtClean="0">
                <a:solidFill>
                  <a:schemeClr val="dk1"/>
                </a:solidFill>
              </a:rPr>
              <a:t>with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the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reasons</a:t>
            </a: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endParaRPr lang="tr-TR" kern="0" dirty="0" smtClean="0">
              <a:solidFill>
                <a:schemeClr val="dk1"/>
              </a:solidFill>
            </a:endParaRPr>
          </a:p>
          <a:p>
            <a:pPr marL="342900" lvl="0" indent="-342900" eaLnBrk="0" hangingPunct="0">
              <a:spcBef>
                <a:spcPts val="800"/>
              </a:spcBef>
              <a:buFont typeface="Wingdings" pitchFamily="2" charset="2"/>
              <a:buChar char="v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approves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if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the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reason</a:t>
            </a:r>
            <a:r>
              <a:rPr lang="tr-TR" kern="0" dirty="0" smtClean="0">
                <a:solidFill>
                  <a:schemeClr val="dk1"/>
                </a:solidFill>
              </a:rPr>
              <a:t> is </a:t>
            </a:r>
            <a:r>
              <a:rPr lang="tr-TR" kern="0" dirty="0" err="1" smtClean="0">
                <a:solidFill>
                  <a:schemeClr val="dk1"/>
                </a:solidFill>
              </a:rPr>
              <a:t>satisfactory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13351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3 Resi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0728"/>
            <a:ext cx="799306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Metin kutusu"/>
          <p:cNvSpPr txBox="1"/>
          <p:nvPr/>
        </p:nvSpPr>
        <p:spPr>
          <a:xfrm>
            <a:off x="428596" y="980728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ANALYSIS</a:t>
            </a:r>
            <a:endParaRPr lang="tr-TR" sz="3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6556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6 Resim" descr="C:\Users\49849784160\Downloads\Yıllık sanayi vergi alınan-bolge k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48880"/>
            <a:ext cx="806450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Metin kutusu"/>
          <p:cNvSpPr txBox="1"/>
          <p:nvPr/>
        </p:nvSpPr>
        <p:spPr>
          <a:xfrm>
            <a:off x="428596" y="69269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ANALYSIS – Data </a:t>
            </a:r>
            <a:r>
              <a:rPr lang="tr-TR" sz="3000" b="1" dirty="0" err="1" smtClean="0">
                <a:solidFill>
                  <a:srgbClr val="C00000"/>
                </a:solidFill>
              </a:rPr>
              <a:t>Visualization</a:t>
            </a:r>
            <a:endParaRPr lang="tr-TR" sz="3000" b="1" dirty="0">
              <a:solidFill>
                <a:srgbClr val="C00000"/>
              </a:solidFill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827584" y="1196752"/>
            <a:ext cx="77766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Visual Analysis </a:t>
            </a:r>
            <a:r>
              <a:rPr lang="tr-TR" dirty="0" err="1"/>
              <a:t>m</a:t>
            </a:r>
            <a:r>
              <a:rPr lang="tr-TR" dirty="0" err="1" smtClean="0"/>
              <a:t>odule</a:t>
            </a:r>
            <a:r>
              <a:rPr lang="tr-TR" dirty="0" smtClean="0"/>
              <a:t> </a:t>
            </a:r>
            <a:r>
              <a:rPr lang="tr-TR" dirty="0" err="1" smtClean="0"/>
              <a:t>prepared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R software </a:t>
            </a:r>
            <a:r>
              <a:rPr lang="tr-TR" dirty="0" err="1" smtClean="0"/>
              <a:t>contributes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effective</a:t>
            </a:r>
            <a:r>
              <a:rPr lang="tr-TR" dirty="0" smtClean="0"/>
              <a:t> </a:t>
            </a:r>
            <a:r>
              <a:rPr lang="tr-TR" dirty="0" err="1" smtClean="0"/>
              <a:t>analysis</a:t>
            </a:r>
            <a:r>
              <a:rPr lang="tr-TR" dirty="0" smtClean="0"/>
              <a:t>. </a:t>
            </a:r>
            <a:r>
              <a:rPr lang="en-US" dirty="0" smtClean="0"/>
              <a:t>SQL </a:t>
            </a:r>
            <a:r>
              <a:rPr lang="en-US" dirty="0"/>
              <a:t>sentence </a:t>
            </a:r>
            <a:r>
              <a:rPr lang="en-US" dirty="0" smtClean="0"/>
              <a:t>generated </a:t>
            </a:r>
            <a:r>
              <a:rPr lang="en-US" dirty="0"/>
              <a:t>according to the</a:t>
            </a:r>
          </a:p>
          <a:p>
            <a:r>
              <a:rPr lang="en-US" dirty="0"/>
              <a:t>table selected by the user and column values of this table are sent to R server.</a:t>
            </a:r>
            <a:endParaRPr lang="tr-TR" i="1" dirty="0"/>
          </a:p>
        </p:txBody>
      </p:sp>
    </p:spTree>
    <p:extLst>
      <p:ext uri="{BB962C8B-B14F-4D97-AF65-F5344CB8AC3E}">
        <p14:creationId xmlns:p14="http://schemas.microsoft.com/office/powerpoint/2010/main" val="8405253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428596" y="824195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400" b="1" kern="0" dirty="0" smtClean="0">
                <a:solidFill>
                  <a:srgbClr val="C00000"/>
                </a:solidFill>
                <a:latin typeface="+mj-lt"/>
              </a:rPr>
              <a:t>Data </a:t>
            </a:r>
            <a:r>
              <a:rPr lang="tr-TR" sz="2400" b="1" kern="0" dirty="0" err="1" smtClean="0">
                <a:solidFill>
                  <a:srgbClr val="C00000"/>
                </a:solidFill>
                <a:latin typeface="+mj-lt"/>
              </a:rPr>
              <a:t>Process</a:t>
            </a:r>
            <a:r>
              <a:rPr lang="tr-TR" sz="2400" b="1" kern="0" dirty="0" smtClean="0">
                <a:solidFill>
                  <a:srgbClr val="C00000"/>
                </a:solidFill>
                <a:latin typeface="+mj-lt"/>
              </a:rPr>
              <a:t> of MEDAS</a:t>
            </a:r>
            <a:endParaRPr lang="tr-TR" sz="2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3794" name="Picture 2" descr="D:\gosterge_ortak\MerkeziDagitimVeritabani\sunumlar\dissemination proces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517" y="1285860"/>
            <a:ext cx="8839201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90819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142845" y="2071678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dirty="0" smtClean="0"/>
              <a:t>DDI</a:t>
            </a:r>
            <a:r>
              <a:rPr lang="tr-TR" dirty="0" smtClean="0"/>
              <a:t> + </a:t>
            </a:r>
            <a:r>
              <a:rPr lang="tr-TR" dirty="0" err="1" smtClean="0"/>
              <a:t>Rule</a:t>
            </a:r>
            <a:r>
              <a:rPr lang="tr-TR" dirty="0" smtClean="0"/>
              <a:t> </a:t>
            </a:r>
            <a:r>
              <a:rPr lang="tr-TR" dirty="0" err="1" smtClean="0"/>
              <a:t>Files</a:t>
            </a:r>
            <a:r>
              <a:rPr lang="tr-TR" dirty="0" smtClean="0"/>
              <a:t> + </a:t>
            </a:r>
            <a:r>
              <a:rPr lang="tr-TR" dirty="0" err="1" smtClean="0"/>
              <a:t>Classification</a:t>
            </a:r>
            <a:r>
              <a:rPr lang="tr-TR" dirty="0" smtClean="0"/>
              <a:t> Server =&gt;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survey</a:t>
            </a:r>
            <a:r>
              <a:rPr lang="tr-TR" dirty="0" smtClean="0"/>
              <a:t> </a:t>
            </a:r>
            <a:r>
              <a:rPr lang="tr-TR" dirty="0" err="1" smtClean="0"/>
              <a:t>part</a:t>
            </a:r>
            <a:endParaRPr lang="tr-TR" dirty="0" smtClean="0"/>
          </a:p>
          <a:p>
            <a:pPr lvl="0">
              <a:buFont typeface="Wingdings" pitchFamily="2" charset="2"/>
              <a:buChar char="v"/>
            </a:pPr>
            <a:endParaRPr lang="tr-TR" dirty="0" smtClean="0"/>
          </a:p>
          <a:p>
            <a:pPr lvl="0">
              <a:buFont typeface="Wingdings" pitchFamily="2" charset="2"/>
              <a:buChar char="v"/>
            </a:pPr>
            <a:r>
              <a:rPr lang="tr-TR" dirty="0" err="1" smtClean="0"/>
              <a:t>Uniform</a:t>
            </a:r>
            <a:r>
              <a:rPr lang="tr-TR" dirty="0" smtClean="0"/>
              <a:t> data model + </a:t>
            </a:r>
            <a:r>
              <a:rPr lang="tr-TR" dirty="0" err="1" smtClean="0"/>
              <a:t>Classification</a:t>
            </a:r>
            <a:r>
              <a:rPr lang="tr-TR" dirty="0" smtClean="0"/>
              <a:t> Server  =&gt;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dissemination</a:t>
            </a:r>
            <a:r>
              <a:rPr lang="tr-TR" dirty="0" smtClean="0"/>
              <a:t> </a:t>
            </a:r>
            <a:r>
              <a:rPr lang="tr-TR" dirty="0" err="1" smtClean="0"/>
              <a:t>part</a:t>
            </a:r>
            <a:endParaRPr lang="tr-TR" dirty="0" smtClean="0"/>
          </a:p>
        </p:txBody>
      </p:sp>
      <p:sp>
        <p:nvSpPr>
          <p:cNvPr id="6" name="TextBox 1"/>
          <p:cNvSpPr txBox="1"/>
          <p:nvPr/>
        </p:nvSpPr>
        <p:spPr>
          <a:xfrm>
            <a:off x="438120" y="1142984"/>
            <a:ext cx="8215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err="1" smtClean="0">
                <a:solidFill>
                  <a:srgbClr val="C00000"/>
                </a:solidFill>
              </a:rPr>
              <a:t>The</a:t>
            </a:r>
            <a:r>
              <a:rPr lang="tr-TR" sz="3000" b="1" dirty="0" smtClean="0">
                <a:solidFill>
                  <a:srgbClr val="C00000"/>
                </a:solidFill>
              </a:rPr>
              <a:t> SOLUTION</a:t>
            </a:r>
            <a:endParaRPr lang="tr-T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142844" y="1412776"/>
            <a:ext cx="97000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tr-TR" dirty="0" smtClean="0"/>
              <a:t>HARZEMLI,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DDI-based statistical production platform</a:t>
            </a:r>
            <a:endParaRPr lang="tr-TR" dirty="0" smtClean="0"/>
          </a:p>
          <a:p>
            <a:pPr lvl="0"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Metadata</a:t>
            </a:r>
            <a:r>
              <a:rPr lang="tr-TR" dirty="0" smtClean="0"/>
              <a:t>-</a:t>
            </a:r>
            <a:r>
              <a:rPr lang="tr-TR" dirty="0" err="1" smtClean="0"/>
              <a:t>driven</a:t>
            </a:r>
            <a:r>
              <a:rPr lang="tr-TR" dirty="0" smtClean="0"/>
              <a:t>, </a:t>
            </a:r>
            <a:r>
              <a:rPr lang="tr-TR" dirty="0" err="1" smtClean="0"/>
              <a:t>dynamically</a:t>
            </a:r>
            <a:r>
              <a:rPr lang="tr-TR" dirty="0" smtClean="0"/>
              <a:t> </a:t>
            </a:r>
            <a:r>
              <a:rPr lang="tr-TR" dirty="0" err="1" smtClean="0"/>
              <a:t>created</a:t>
            </a:r>
            <a:r>
              <a:rPr lang="tr-TR" dirty="0" smtClean="0"/>
              <a:t> web-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tr-TR" dirty="0" err="1" smtClean="0"/>
              <a:t>surveys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similar</a:t>
            </a:r>
            <a:r>
              <a:rPr lang="tr-TR" dirty="0" smtClean="0"/>
              <a:t> </a:t>
            </a:r>
            <a:r>
              <a:rPr lang="tr-TR" dirty="0" err="1" smtClean="0"/>
              <a:t>look</a:t>
            </a:r>
            <a:r>
              <a:rPr lang="tr-TR" dirty="0" smtClean="0"/>
              <a:t>-</a:t>
            </a:r>
            <a:r>
              <a:rPr lang="tr-TR" dirty="0" err="1" smtClean="0"/>
              <a:t>and</a:t>
            </a:r>
            <a:r>
              <a:rPr lang="tr-TR" dirty="0" smtClean="0"/>
              <a:t>-</a:t>
            </a:r>
            <a:r>
              <a:rPr lang="tr-TR" dirty="0" err="1" smtClean="0"/>
              <a:t>feels</a:t>
            </a:r>
            <a:endParaRPr lang="tr-TR" dirty="0" smtClean="0"/>
          </a:p>
          <a:p>
            <a:pPr lvl="0"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Shorten</a:t>
            </a:r>
            <a:r>
              <a:rPr lang="tr-TR" dirty="0" smtClean="0"/>
              <a:t>ed</a:t>
            </a:r>
            <a:r>
              <a:rPr lang="en-US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standardized</a:t>
            </a:r>
            <a:r>
              <a:rPr lang="tr-TR" dirty="0" smtClean="0"/>
              <a:t> IT </a:t>
            </a:r>
            <a:r>
              <a:rPr lang="en-US" dirty="0" smtClean="0"/>
              <a:t>process</a:t>
            </a:r>
            <a:r>
              <a:rPr lang="tr-TR" dirty="0" smtClean="0"/>
              <a:t>es</a:t>
            </a:r>
            <a:r>
              <a:rPr lang="en-US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respect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metadata</a:t>
            </a:r>
            <a:endParaRPr lang="tr-TR" dirty="0" smtClean="0"/>
          </a:p>
          <a:p>
            <a:pPr lvl="1"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Metadata</a:t>
            </a:r>
            <a:r>
              <a:rPr lang="tr-TR" dirty="0" smtClean="0"/>
              <a:t> is </a:t>
            </a:r>
            <a:r>
              <a:rPr lang="tr-TR" dirty="0" err="1" smtClean="0"/>
              <a:t>actively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in </a:t>
            </a:r>
            <a:r>
              <a:rPr lang="tr-TR" dirty="0" err="1" smtClean="0"/>
              <a:t>phases</a:t>
            </a:r>
            <a:r>
              <a:rPr lang="tr-TR" dirty="0" smtClean="0"/>
              <a:t> of GSBPM</a:t>
            </a:r>
          </a:p>
          <a:p>
            <a:pPr lvl="1"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smtClean="0"/>
              <a:t>S</a:t>
            </a:r>
            <a:r>
              <a:rPr lang="en-US" dirty="0" err="1" smtClean="0"/>
              <a:t>tandar</a:t>
            </a:r>
            <a:r>
              <a:rPr lang="tr-TR" dirty="0" smtClean="0"/>
              <a:t>d </a:t>
            </a:r>
            <a:r>
              <a:rPr lang="en-US" dirty="0" smtClean="0"/>
              <a:t>names of all the variables in terms of data integrity</a:t>
            </a:r>
            <a:endParaRPr lang="tr-TR" dirty="0" smtClean="0"/>
          </a:p>
          <a:p>
            <a:pPr lvl="1"/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Shortened</a:t>
            </a:r>
            <a:r>
              <a:rPr lang="tr-TR" dirty="0" smtClean="0"/>
              <a:t> </a:t>
            </a:r>
            <a:r>
              <a:rPr lang="tr-TR" dirty="0" err="1" smtClean="0"/>
              <a:t>duration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data </a:t>
            </a:r>
            <a:r>
              <a:rPr lang="tr-TR" dirty="0" err="1" smtClean="0"/>
              <a:t>collection</a:t>
            </a:r>
            <a:r>
              <a:rPr lang="tr-TR" dirty="0" smtClean="0"/>
              <a:t>, </a:t>
            </a:r>
            <a:r>
              <a:rPr lang="tr-TR" dirty="0" err="1" smtClean="0"/>
              <a:t>more</a:t>
            </a:r>
            <a:r>
              <a:rPr lang="tr-TR" dirty="0" smtClean="0"/>
              <a:t> time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analyze</a:t>
            </a:r>
            <a:endParaRPr lang="tr-TR" dirty="0" smtClean="0"/>
          </a:p>
          <a:p>
            <a:pPr lvl="1"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Easy</a:t>
            </a:r>
            <a:r>
              <a:rPr lang="tr-TR" dirty="0" smtClean="0"/>
              <a:t> </a:t>
            </a:r>
            <a:r>
              <a:rPr lang="tr-TR" dirty="0" err="1" smtClean="0"/>
              <a:t>integration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en-US" dirty="0" smtClean="0"/>
              <a:t>compilation of private sector data </a:t>
            </a:r>
            <a:r>
              <a:rPr lang="tr-TR" dirty="0" smtClean="0"/>
              <a:t>in </a:t>
            </a:r>
            <a:r>
              <a:rPr lang="tr-TR" dirty="0" err="1" smtClean="0"/>
              <a:t>related</a:t>
            </a:r>
            <a:r>
              <a:rPr lang="tr-TR" dirty="0" smtClean="0"/>
              <a:t> </a:t>
            </a:r>
            <a:r>
              <a:rPr lang="tr-TR" dirty="0" err="1" smtClean="0"/>
              <a:t>surveys</a:t>
            </a:r>
            <a:endParaRPr lang="tr-TR" dirty="0" smtClean="0"/>
          </a:p>
          <a:p>
            <a:pPr lvl="1">
              <a:buFont typeface="Wingdings" pitchFamily="2" charset="2"/>
              <a:buChar char="v"/>
            </a:pPr>
            <a:endParaRPr lang="tr-TR" dirty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Similar</a:t>
            </a:r>
            <a:r>
              <a:rPr lang="tr-TR" dirty="0" smtClean="0"/>
              <a:t> </a:t>
            </a:r>
            <a:r>
              <a:rPr lang="tr-TR" dirty="0" err="1" smtClean="0"/>
              <a:t>database</a:t>
            </a:r>
            <a:r>
              <a:rPr lang="tr-TR" dirty="0" smtClean="0"/>
              <a:t> </a:t>
            </a:r>
            <a:r>
              <a:rPr lang="tr-TR" dirty="0" err="1" smtClean="0"/>
              <a:t>tables</a:t>
            </a:r>
            <a:r>
              <a:rPr lang="tr-TR" dirty="0" smtClean="0"/>
              <a:t> </a:t>
            </a:r>
            <a:r>
              <a:rPr lang="tr-TR" dirty="0" err="1" smtClean="0"/>
              <a:t>whose</a:t>
            </a:r>
            <a:r>
              <a:rPr lang="tr-TR" dirty="0" smtClean="0"/>
              <a:t> </a:t>
            </a:r>
            <a:r>
              <a:rPr lang="tr-TR" dirty="0" err="1" smtClean="0"/>
              <a:t>structures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generated</a:t>
            </a:r>
            <a:r>
              <a:rPr lang="tr-TR" dirty="0" smtClean="0"/>
              <a:t> </a:t>
            </a:r>
            <a:r>
              <a:rPr lang="tr-TR" dirty="0" err="1" smtClean="0"/>
              <a:t>automatically</a:t>
            </a:r>
            <a:endParaRPr lang="tr-TR" dirty="0"/>
          </a:p>
        </p:txBody>
      </p:sp>
      <p:sp>
        <p:nvSpPr>
          <p:cNvPr id="6" name="TextBox 1"/>
          <p:cNvSpPr txBox="1"/>
          <p:nvPr/>
        </p:nvSpPr>
        <p:spPr>
          <a:xfrm>
            <a:off x="438120" y="764704"/>
            <a:ext cx="8215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err="1" smtClean="0">
                <a:solidFill>
                  <a:srgbClr val="C00000"/>
                </a:solidFill>
              </a:rPr>
              <a:t>The</a:t>
            </a:r>
            <a:r>
              <a:rPr lang="tr-TR" sz="3000" b="1" dirty="0" smtClean="0">
                <a:solidFill>
                  <a:srgbClr val="C00000"/>
                </a:solidFill>
              </a:rPr>
              <a:t> RESULT</a:t>
            </a:r>
            <a:endParaRPr lang="tr-T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/>
        </p:nvSpPr>
        <p:spPr>
          <a:xfrm>
            <a:off x="142844" y="1785926"/>
            <a:ext cx="97000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tr-TR" dirty="0" smtClean="0"/>
              <a:t> MEDAS (</a:t>
            </a:r>
            <a:r>
              <a:rPr lang="tr-TR" dirty="0" err="1" smtClean="0"/>
              <a:t>Central</a:t>
            </a:r>
            <a:r>
              <a:rPr lang="tr-TR" dirty="0" smtClean="0"/>
              <a:t> </a:t>
            </a:r>
            <a:r>
              <a:rPr lang="tr-TR" dirty="0" err="1" smtClean="0"/>
              <a:t>Dissemination</a:t>
            </a:r>
            <a:r>
              <a:rPr lang="tr-TR" dirty="0" smtClean="0"/>
              <a:t> </a:t>
            </a:r>
            <a:r>
              <a:rPr lang="tr-TR" dirty="0" err="1" smtClean="0"/>
              <a:t>System</a:t>
            </a:r>
            <a:r>
              <a:rPr lang="tr-TR" dirty="0" smtClean="0"/>
              <a:t> – A </a:t>
            </a:r>
            <a:r>
              <a:rPr lang="tr-TR" dirty="0" err="1" smtClean="0"/>
              <a:t>subsystem</a:t>
            </a:r>
            <a:r>
              <a:rPr lang="tr-TR" dirty="0" smtClean="0"/>
              <a:t> of </a:t>
            </a:r>
            <a:r>
              <a:rPr lang="tr-TR" dirty="0" err="1" smtClean="0"/>
              <a:t>Harzemli</a:t>
            </a:r>
            <a:r>
              <a:rPr lang="tr-TR" dirty="0" smtClean="0"/>
              <a:t> Platform)</a:t>
            </a:r>
          </a:p>
          <a:p>
            <a:pPr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Reduced</a:t>
            </a:r>
            <a:r>
              <a:rPr lang="tr-TR" dirty="0" smtClean="0"/>
              <a:t> </a:t>
            </a:r>
            <a:r>
              <a:rPr lang="tr-TR" dirty="0" err="1" smtClean="0"/>
              <a:t>reporting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interface</a:t>
            </a:r>
            <a:r>
              <a:rPr lang="tr-TR" dirty="0" smtClean="0"/>
              <a:t> </a:t>
            </a:r>
            <a:r>
              <a:rPr lang="tr-TR" dirty="0" err="1" smtClean="0"/>
              <a:t>burden</a:t>
            </a:r>
            <a:r>
              <a:rPr lang="tr-TR" dirty="0" smtClean="0"/>
              <a:t> in </a:t>
            </a:r>
            <a:r>
              <a:rPr lang="tr-TR" dirty="0" err="1" smtClean="0"/>
              <a:t>dissemination</a:t>
            </a:r>
            <a:endParaRPr lang="tr-TR" dirty="0" smtClean="0"/>
          </a:p>
          <a:p>
            <a:pPr lvl="1"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Much</a:t>
            </a:r>
            <a:r>
              <a:rPr lang="tr-TR" dirty="0" smtClean="0"/>
              <a:t> </a:t>
            </a:r>
            <a:r>
              <a:rPr lang="tr-TR" dirty="0" err="1" smtClean="0"/>
              <a:t>easier</a:t>
            </a:r>
            <a:r>
              <a:rPr lang="tr-TR" dirty="0" smtClean="0"/>
              <a:t> </a:t>
            </a:r>
            <a:r>
              <a:rPr lang="tr-TR" dirty="0" err="1" smtClean="0"/>
              <a:t>comparability</a:t>
            </a:r>
            <a:r>
              <a:rPr lang="tr-TR" dirty="0" smtClean="0"/>
              <a:t> of data</a:t>
            </a:r>
          </a:p>
          <a:p>
            <a:pPr lvl="1">
              <a:buFont typeface="Wingdings" pitchFamily="2" charset="2"/>
              <a:buChar char="v"/>
            </a:pPr>
            <a:endParaRPr lang="tr-TR" dirty="0" smtClean="0"/>
          </a:p>
          <a:p>
            <a:pPr lvl="1">
              <a:buFont typeface="Wingdings" pitchFamily="2" charset="2"/>
              <a:buChar char="v"/>
            </a:pPr>
            <a:r>
              <a:rPr lang="tr-TR" dirty="0" err="1" smtClean="0"/>
              <a:t>Correlation</a:t>
            </a:r>
            <a:r>
              <a:rPr lang="tr-TR" dirty="0" smtClean="0"/>
              <a:t> </a:t>
            </a:r>
            <a:r>
              <a:rPr lang="tr-TR" dirty="0" err="1" smtClean="0"/>
              <a:t>detection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any</a:t>
            </a:r>
            <a:r>
              <a:rPr lang="tr-TR" dirty="0" smtClean="0"/>
              <a:t> </a:t>
            </a:r>
            <a:r>
              <a:rPr lang="tr-TR" dirty="0" err="1" smtClean="0"/>
              <a:t>subjects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any</a:t>
            </a:r>
            <a:r>
              <a:rPr lang="tr-TR" dirty="0" smtClean="0"/>
              <a:t> </a:t>
            </a:r>
            <a:r>
              <a:rPr lang="tr-TR" dirty="0" err="1" smtClean="0"/>
              <a:t>end</a:t>
            </a:r>
            <a:r>
              <a:rPr lang="tr-TR" dirty="0" smtClean="0"/>
              <a:t> </a:t>
            </a:r>
            <a:r>
              <a:rPr lang="tr-TR" dirty="0" err="1" smtClean="0"/>
              <a:t>user</a:t>
            </a:r>
            <a:endParaRPr lang="tr-TR" dirty="0"/>
          </a:p>
        </p:txBody>
      </p:sp>
      <p:sp>
        <p:nvSpPr>
          <p:cNvPr id="6" name="TextBox 1"/>
          <p:cNvSpPr txBox="1"/>
          <p:nvPr/>
        </p:nvSpPr>
        <p:spPr>
          <a:xfrm>
            <a:off x="438120" y="1142984"/>
            <a:ext cx="8215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err="1" smtClean="0">
                <a:solidFill>
                  <a:srgbClr val="C00000"/>
                </a:solidFill>
              </a:rPr>
              <a:t>The</a:t>
            </a:r>
            <a:r>
              <a:rPr lang="tr-TR" sz="3000" b="1" dirty="0" smtClean="0">
                <a:solidFill>
                  <a:srgbClr val="C00000"/>
                </a:solidFill>
              </a:rPr>
              <a:t> RESULT (</a:t>
            </a:r>
            <a:r>
              <a:rPr lang="tr-TR" sz="3000" b="1" dirty="0" err="1" smtClean="0">
                <a:solidFill>
                  <a:srgbClr val="C00000"/>
                </a:solidFill>
              </a:rPr>
              <a:t>cont’d</a:t>
            </a:r>
            <a:r>
              <a:rPr lang="tr-TR" sz="3000" b="1" dirty="0" smtClean="0">
                <a:solidFill>
                  <a:srgbClr val="C00000"/>
                </a:solidFill>
              </a:rPr>
              <a:t>…)</a:t>
            </a:r>
            <a:endParaRPr lang="tr-TR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714356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HARZEMLI </a:t>
            </a:r>
            <a:r>
              <a:rPr lang="tr-TR" sz="3200" dirty="0" smtClean="0"/>
              <a:t> (al-</a:t>
            </a:r>
            <a:r>
              <a:rPr lang="tr-TR" sz="3200" dirty="0" err="1" smtClean="0"/>
              <a:t>Khwarizmi</a:t>
            </a:r>
            <a:r>
              <a:rPr lang="tr-TR" sz="3200" dirty="0" smtClean="0"/>
              <a:t>)</a:t>
            </a:r>
          </a:p>
        </p:txBody>
      </p:sp>
      <p:sp>
        <p:nvSpPr>
          <p:cNvPr id="5" name="4 Dikdörtgen"/>
          <p:cNvSpPr/>
          <p:nvPr/>
        </p:nvSpPr>
        <p:spPr>
          <a:xfrm>
            <a:off x="857224" y="3714752"/>
            <a:ext cx="7143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(</a:t>
            </a:r>
            <a:r>
              <a:rPr lang="en-US" dirty="0" smtClean="0"/>
              <a:t> c. 780 – c. 850), formerly </a:t>
            </a:r>
            <a:r>
              <a:rPr lang="en-US" dirty="0" smtClean="0">
                <a:hlinkClick r:id="rId3" tooltip="Latinization of names"/>
              </a:rPr>
              <a:t>Latinized</a:t>
            </a:r>
            <a:r>
              <a:rPr lang="tr-TR" dirty="0" smtClean="0"/>
              <a:t> </a:t>
            </a:r>
            <a:r>
              <a:rPr lang="en-US" dirty="0" smtClean="0"/>
              <a:t>as </a:t>
            </a:r>
            <a:r>
              <a:rPr lang="en-US" b="1" dirty="0" err="1" smtClean="0"/>
              <a:t>Algoritmi</a:t>
            </a:r>
            <a:r>
              <a:rPr lang="en-US" dirty="0" smtClean="0"/>
              <a:t> or </a:t>
            </a:r>
            <a:r>
              <a:rPr lang="en-US" b="1" dirty="0" err="1" smtClean="0"/>
              <a:t>Algaurizin</a:t>
            </a:r>
            <a:r>
              <a:rPr lang="en-US" dirty="0" smtClean="0"/>
              <a:t>, was a </a:t>
            </a:r>
            <a:r>
              <a:rPr lang="en-US" dirty="0" smtClean="0">
                <a:hlinkClick r:id="rId4" tooltip="Persian people"/>
              </a:rPr>
              <a:t>Persian</a:t>
            </a:r>
            <a:r>
              <a:rPr lang="en-US" baseline="30000" dirty="0" smtClean="0">
                <a:hlinkClick r:id="rId5"/>
              </a:rPr>
              <a:t>[1][5]</a:t>
            </a:r>
            <a:r>
              <a:rPr lang="en-US" dirty="0" smtClean="0"/>
              <a:t> </a:t>
            </a:r>
            <a:r>
              <a:rPr lang="en-US" dirty="0" smtClean="0">
                <a:hlinkClick r:id="rId6" tooltip="Islamic mathematics"/>
              </a:rPr>
              <a:t>mathematician</a:t>
            </a:r>
            <a:r>
              <a:rPr lang="en-US" dirty="0" smtClean="0"/>
              <a:t>, </a:t>
            </a:r>
            <a:r>
              <a:rPr lang="en-US" dirty="0" smtClean="0">
                <a:hlinkClick r:id="rId7" tooltip="Islamic astronomy"/>
              </a:rPr>
              <a:t>astronomer</a:t>
            </a:r>
            <a:r>
              <a:rPr lang="en-US" dirty="0" smtClean="0"/>
              <a:t> and </a:t>
            </a:r>
            <a:r>
              <a:rPr lang="en-US" dirty="0" smtClean="0">
                <a:hlinkClick r:id="rId8" tooltip="Islamic geography"/>
              </a:rPr>
              <a:t>geographer</a:t>
            </a:r>
            <a:endParaRPr lang="tr-TR" dirty="0" smtClean="0"/>
          </a:p>
          <a:p>
            <a:endParaRPr lang="tr-TR" dirty="0" smtClean="0"/>
          </a:p>
          <a:p>
            <a:r>
              <a:rPr lang="en-US" dirty="0" smtClean="0"/>
              <a:t> "Algebra" is derived from </a:t>
            </a:r>
            <a:r>
              <a:rPr lang="en-US" i="1" dirty="0" smtClean="0"/>
              <a:t>al-</a:t>
            </a:r>
            <a:r>
              <a:rPr lang="en-US" i="1" dirty="0" err="1" smtClean="0"/>
              <a:t>jabr</a:t>
            </a:r>
            <a:r>
              <a:rPr lang="en-US" dirty="0" smtClean="0"/>
              <a:t>, one of the two operations he used to solve </a:t>
            </a:r>
            <a:r>
              <a:rPr lang="en-US" dirty="0" smtClean="0">
                <a:hlinkClick r:id="rId9" tooltip="Quadratic equations"/>
              </a:rPr>
              <a:t>quadratic equations</a:t>
            </a:r>
            <a:r>
              <a:rPr lang="en-US" dirty="0" smtClean="0"/>
              <a:t>. </a:t>
            </a:r>
            <a:endParaRPr lang="tr-TR" dirty="0" smtClean="0"/>
          </a:p>
          <a:p>
            <a:endParaRPr lang="tr-TR" i="1" dirty="0" smtClean="0">
              <a:hlinkClick r:id="rId10" tooltip="Algorism"/>
            </a:endParaRPr>
          </a:p>
          <a:p>
            <a:r>
              <a:rPr lang="en-US" i="1" dirty="0" smtClean="0">
                <a:hlinkClick r:id="rId10" tooltip="Algorism"/>
              </a:rPr>
              <a:t>Algorism</a:t>
            </a:r>
            <a:r>
              <a:rPr lang="en-US" dirty="0" smtClean="0"/>
              <a:t> and </a:t>
            </a:r>
            <a:r>
              <a:rPr lang="en-US" i="1" dirty="0" smtClean="0">
                <a:hlinkClick r:id="rId11" tooltip="Algorithm"/>
              </a:rPr>
              <a:t>algorithm</a:t>
            </a:r>
            <a:r>
              <a:rPr lang="en-US" dirty="0" smtClean="0"/>
              <a:t> stem from </a:t>
            </a:r>
            <a:r>
              <a:rPr lang="en-US" i="1" dirty="0" err="1" smtClean="0"/>
              <a:t>Algoritmi</a:t>
            </a:r>
            <a:r>
              <a:rPr lang="en-US" dirty="0" smtClean="0"/>
              <a:t>, the </a:t>
            </a:r>
            <a:r>
              <a:rPr lang="en-US" dirty="0" smtClean="0">
                <a:hlinkClick r:id="rId12" tooltip="Latin"/>
              </a:rPr>
              <a:t>Latin</a:t>
            </a:r>
            <a:r>
              <a:rPr lang="en-US" dirty="0" smtClean="0"/>
              <a:t> form of his name.</a:t>
            </a:r>
            <a:r>
              <a:rPr lang="en-US" baseline="30000" dirty="0" smtClean="0">
                <a:hlinkClick r:id="rId5"/>
              </a:rPr>
              <a:t>[7]</a:t>
            </a:r>
            <a:r>
              <a:rPr lang="en-US" dirty="0" smtClean="0"/>
              <a:t> His name is also the origin of (</a:t>
            </a:r>
            <a:r>
              <a:rPr lang="en-US" dirty="0" smtClean="0">
                <a:hlinkClick r:id="rId13" tooltip="Spanish language"/>
              </a:rPr>
              <a:t>Spanish</a:t>
            </a:r>
            <a:r>
              <a:rPr lang="en-US" dirty="0" smtClean="0"/>
              <a:t>) </a:t>
            </a:r>
            <a:r>
              <a:rPr lang="en-US" i="1" dirty="0" err="1" smtClean="0"/>
              <a:t>guarismo</a:t>
            </a:r>
            <a:r>
              <a:rPr lang="en-US" baseline="30000" dirty="0" smtClean="0">
                <a:hlinkClick r:id="rId5"/>
              </a:rPr>
              <a:t>[8]</a:t>
            </a:r>
            <a:r>
              <a:rPr lang="en-US" dirty="0" smtClean="0"/>
              <a:t> and of (</a:t>
            </a:r>
            <a:r>
              <a:rPr lang="en-US" dirty="0" smtClean="0">
                <a:hlinkClick r:id="rId14" tooltip="Portuguese language"/>
              </a:rPr>
              <a:t>Portuguese</a:t>
            </a:r>
            <a:r>
              <a:rPr lang="en-US" dirty="0" smtClean="0"/>
              <a:t>) </a:t>
            </a:r>
            <a:r>
              <a:rPr lang="en-US" i="1" dirty="0" err="1" smtClean="0">
                <a:hlinkClick r:id="rId15" tooltip="wikt:pt:algarismo"/>
              </a:rPr>
              <a:t>algarismo</a:t>
            </a:r>
            <a:r>
              <a:rPr lang="en-US" dirty="0" smtClean="0"/>
              <a:t>, both meaning </a:t>
            </a:r>
            <a:r>
              <a:rPr lang="en-US" dirty="0" smtClean="0">
                <a:hlinkClick r:id="rId16" tooltip="Numerical digit"/>
              </a:rPr>
              <a:t>digit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7410" name="Picture 2" descr="http://4.bp.blogspot.com/-pd4ykZux6qk/VF4ukR3u4SI/AAAAAAAAPj8/TTG4jh0lKvY/s1600/algebra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820904" y="1242553"/>
            <a:ext cx="4822798" cy="24007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BEFORE HARZEMLI</a:t>
            </a:r>
            <a:endParaRPr lang="tr-TR" sz="30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s://encrypted-tbn3.gstatic.com/images?q=tbn:ANd9GcThe22GM75BISsLAHoGd4laCqG32ZM-GwZlbbIC2BFP4KJxCRkp4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1871677"/>
            <a:ext cx="3133725" cy="3771901"/>
          </a:xfrm>
          <a:prstGeom prst="rect">
            <a:avLst/>
          </a:prstGeom>
          <a:noFill/>
        </p:spPr>
      </p:pic>
      <p:sp>
        <p:nvSpPr>
          <p:cNvPr id="3076" name="AutoShape 4" descr="data entry ile ilgili görsel sonuc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data entry ile ilgili görsel sonuc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785927"/>
            <a:ext cx="5054786" cy="37862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71546"/>
            <a:ext cx="85011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000" b="1" dirty="0" smtClean="0">
                <a:solidFill>
                  <a:srgbClr val="C00000"/>
                </a:solidFill>
              </a:rPr>
              <a:t>BEFORE HARZEMLI</a:t>
            </a:r>
            <a:endParaRPr lang="tr-TR" sz="3000" b="1" dirty="0">
              <a:solidFill>
                <a:srgbClr val="C00000"/>
              </a:solidFill>
            </a:endParaRPr>
          </a:p>
        </p:txBody>
      </p:sp>
      <p:pic>
        <p:nvPicPr>
          <p:cNvPr id="62466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2390783"/>
            <a:ext cx="1962150" cy="2324101"/>
          </a:xfrm>
          <a:prstGeom prst="rect">
            <a:avLst/>
          </a:prstGeom>
          <a:noFill/>
        </p:spPr>
      </p:pic>
      <p:pic>
        <p:nvPicPr>
          <p:cNvPr id="5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8412" y="2357430"/>
            <a:ext cx="1962150" cy="2324101"/>
          </a:xfrm>
          <a:prstGeom prst="rect">
            <a:avLst/>
          </a:prstGeom>
          <a:noFill/>
        </p:spPr>
      </p:pic>
      <p:pic>
        <p:nvPicPr>
          <p:cNvPr id="6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0"/>
            <a:ext cx="1962150" cy="2324101"/>
          </a:xfrm>
          <a:prstGeom prst="rect">
            <a:avLst/>
          </a:prstGeom>
          <a:noFill/>
        </p:spPr>
      </p:pic>
      <p:pic>
        <p:nvPicPr>
          <p:cNvPr id="7" name="Picture 2" descr="business analyst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7568" y="2357430"/>
            <a:ext cx="1962150" cy="2324101"/>
          </a:xfrm>
          <a:prstGeom prst="rect">
            <a:avLst/>
          </a:prstGeom>
          <a:noFill/>
        </p:spPr>
      </p:pic>
      <p:sp>
        <p:nvSpPr>
          <p:cNvPr id="8" name="7 Metin kutusu"/>
          <p:cNvSpPr txBox="1"/>
          <p:nvPr/>
        </p:nvSpPr>
        <p:spPr>
          <a:xfrm>
            <a:off x="71406" y="479168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Developer</a:t>
            </a:r>
            <a:r>
              <a:rPr lang="tr-TR" kern="0" dirty="0" smtClean="0">
                <a:solidFill>
                  <a:schemeClr val="dk1"/>
                </a:solidFill>
              </a:rPr>
              <a:t> 1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1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  <p:sp>
        <p:nvSpPr>
          <p:cNvPr id="9" name="8 Metin kutusu"/>
          <p:cNvSpPr txBox="1"/>
          <p:nvPr/>
        </p:nvSpPr>
        <p:spPr>
          <a:xfrm>
            <a:off x="2357422" y="479168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Developer</a:t>
            </a:r>
            <a:r>
              <a:rPr lang="tr-TR" kern="0" dirty="0" smtClean="0">
                <a:solidFill>
                  <a:schemeClr val="dk1"/>
                </a:solidFill>
              </a:rPr>
              <a:t> 2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2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  <p:sp>
        <p:nvSpPr>
          <p:cNvPr id="10" name="9 Metin kutusu"/>
          <p:cNvSpPr txBox="1"/>
          <p:nvPr/>
        </p:nvSpPr>
        <p:spPr>
          <a:xfrm>
            <a:off x="4643438" y="479168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Developer</a:t>
            </a:r>
            <a:r>
              <a:rPr lang="tr-TR" kern="0" dirty="0" smtClean="0">
                <a:solidFill>
                  <a:schemeClr val="dk1"/>
                </a:solidFill>
              </a:rPr>
              <a:t> 3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3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7000892" y="479168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800"/>
              </a:spcBef>
              <a:buFont typeface="Times New Roman" pitchFamily="16" charset="0"/>
              <a:buChar char="•"/>
              <a:defRPr/>
            </a:pPr>
            <a:r>
              <a:rPr lang="tr-TR" kern="0" dirty="0" err="1" smtClean="0">
                <a:solidFill>
                  <a:schemeClr val="dk1"/>
                </a:solidFill>
              </a:rPr>
              <a:t>Developer</a:t>
            </a:r>
            <a:r>
              <a:rPr lang="tr-TR" kern="0" dirty="0" smtClean="0">
                <a:solidFill>
                  <a:schemeClr val="dk1"/>
                </a:solidFill>
              </a:rPr>
              <a:t> n + </a:t>
            </a:r>
            <a:r>
              <a:rPr lang="tr-TR" kern="0" dirty="0" err="1" smtClean="0">
                <a:solidFill>
                  <a:schemeClr val="dk1"/>
                </a:solidFill>
              </a:rPr>
              <a:t>Subject</a:t>
            </a:r>
            <a:r>
              <a:rPr lang="tr-TR" kern="0" dirty="0" smtClean="0">
                <a:solidFill>
                  <a:schemeClr val="dk1"/>
                </a:solidFill>
              </a:rPr>
              <a:t> </a:t>
            </a:r>
            <a:r>
              <a:rPr lang="tr-TR" kern="0" dirty="0" err="1" smtClean="0">
                <a:solidFill>
                  <a:schemeClr val="dk1"/>
                </a:solidFill>
              </a:rPr>
              <a:t>matter</a:t>
            </a:r>
            <a:r>
              <a:rPr lang="tr-TR" kern="0" dirty="0" smtClean="0">
                <a:solidFill>
                  <a:schemeClr val="dk1"/>
                </a:solidFill>
              </a:rPr>
              <a:t>  </a:t>
            </a:r>
            <a:r>
              <a:rPr lang="tr-TR" kern="0" dirty="0" err="1" smtClean="0">
                <a:solidFill>
                  <a:schemeClr val="dk1"/>
                </a:solidFill>
              </a:rPr>
              <a:t>unit</a:t>
            </a:r>
            <a:r>
              <a:rPr lang="tr-TR" kern="0" dirty="0" smtClean="0">
                <a:solidFill>
                  <a:schemeClr val="dk1"/>
                </a:solidFill>
              </a:rPr>
              <a:t> n </a:t>
            </a:r>
            <a:r>
              <a:rPr lang="tr-TR" kern="0" dirty="0" err="1" smtClean="0">
                <a:solidFill>
                  <a:schemeClr val="dk1"/>
                </a:solidFill>
              </a:rPr>
              <a:t>staff</a:t>
            </a:r>
            <a:endParaRPr lang="tr-TR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1228</Words>
  <Application>Microsoft Office PowerPoint</Application>
  <PresentationFormat>On-screen Show (4:3)</PresentationFormat>
  <Paragraphs>296</Paragraphs>
  <Slides>37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HARZEMLI, The DDI Based Statistical  Production Platform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2015-04-15T08:31:23Z</dcterms:modified>
</cp:coreProperties>
</file>