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81800" cy="98806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CB8"/>
    <a:srgbClr val="549C54"/>
    <a:srgbClr val="2680D6"/>
    <a:srgbClr val="2340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25" autoAdjust="0"/>
  </p:normalViewPr>
  <p:slideViewPr>
    <p:cSldViewPr>
      <p:cViewPr>
        <p:scale>
          <a:sx n="107" d="100"/>
          <a:sy n="107" d="100"/>
        </p:scale>
        <p:origin x="-68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2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074FEAC-C588-4436-A553-C15AFB708B33}" type="datetimeFigureOut">
              <a:rPr lang="sl-SI"/>
              <a:pPr>
                <a:defRPr/>
              </a:pPr>
              <a:t>10.4.2015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4855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1451" y="9384855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37054D-CA9B-4DCA-8C7B-66ED464DB48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80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EF7B9DB-4562-444E-BB4F-94DD3835D6A4}" type="datetimeFigureOut">
              <a:rPr lang="sl-SI"/>
              <a:pPr>
                <a:defRPr/>
              </a:pPr>
              <a:t>10.4.2015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1363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693285"/>
            <a:ext cx="5425440" cy="4446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4855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384855"/>
            <a:ext cx="2938780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DCD5F97-E235-49F0-970B-F1392629D549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33848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l-SI" altLang="sl-SI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EC6C6E-D51D-411B-A5A9-26778E0D431C}" type="slidenum">
              <a:rPr lang="sl-SI" altLang="sl-SI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sl-SI" altLang="sl-SI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19088"/>
            <a:ext cx="180816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2244725"/>
            <a:ext cx="91440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908721"/>
            <a:ext cx="6882399" cy="23042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3212976"/>
            <a:ext cx="5804512" cy="1053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331913" y="6381750"/>
            <a:ext cx="1196975" cy="365125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68213F7-D816-475D-B19C-41DA6A8629EB}" type="datetime1">
              <a:rPr lang="sl-SI"/>
              <a:pPr>
                <a:defRPr/>
              </a:pPr>
              <a:t>10.4.2015</a:t>
            </a:fld>
            <a:endParaRPr lang="sl-SI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2F8D04A-2C10-4B93-AB09-78D9EE8D3C4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36942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A0D517A2-F355-4F98-A496-9F702149E052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242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433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433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72938D8B-F0EA-472C-A9AE-3D4BCA2D52E3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03539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68313" y="2060575"/>
            <a:ext cx="8207375" cy="40327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D2942ABA-56A9-4218-88C8-9498FDAB10CA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6880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E44052BE-D19B-47CE-9BD7-E5753217378B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38219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324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324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D3058A09-2EEB-42B7-AE2E-66C5A5E7B31E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110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08920"/>
            <a:ext cx="4040188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888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08920"/>
            <a:ext cx="4041775" cy="341724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37D69F6-4839-45DE-A3B9-A75B463BB280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12177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8021008C-5B66-4A1D-9F81-EDAEEABA2FCF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4999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940A9EDD-49C0-4A78-BE44-D5C477AC95F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779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3008313" cy="11521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92696"/>
            <a:ext cx="5111750" cy="54334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41A74BE6-5519-4C55-951A-A6F1A09BA836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2281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92695"/>
            <a:ext cx="5486400" cy="403487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476375" y="6376988"/>
            <a:ext cx="6119813" cy="365125"/>
          </a:xfrm>
        </p:spPr>
        <p:txBody>
          <a:bodyPr/>
          <a:lstStyle>
            <a:lvl1pPr>
              <a:defRPr dirty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6550" y="6356350"/>
            <a:ext cx="730250" cy="365125"/>
          </a:xfrm>
        </p:spPr>
        <p:txBody>
          <a:bodyPr/>
          <a:lstStyle>
            <a:lvl1pPr>
              <a:defRPr smtClean="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CC99AD8F-4D99-4F96-B9A2-13242D24BADB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4696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319088"/>
            <a:ext cx="18065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384175"/>
            <a:ext cx="868362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92150"/>
            <a:ext cx="82296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title style</a:t>
            </a:r>
            <a:endParaRPr lang="sl-SI" altLang="sl-SI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060575"/>
            <a:ext cx="8229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  <a:endParaRPr lang="sl-SI" alt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869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DE8668-E6CA-41CA-8841-378A554C42E0}" type="datetime1">
              <a:rPr lang="sl-SI"/>
              <a:pPr>
                <a:defRPr/>
              </a:pPr>
              <a:t>10.4.2015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9250" y="6356350"/>
            <a:ext cx="590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6356350"/>
            <a:ext cx="801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09B360-E2A1-4BF8-AD5F-0304464CF8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763688" y="1844824"/>
            <a:ext cx="6883400" cy="2305050"/>
          </a:xfrm>
        </p:spPr>
        <p:txBody>
          <a:bodyPr/>
          <a:lstStyle/>
          <a:p>
            <a:r>
              <a:rPr lang="en-GB" altLang="sl-SI" b="1" noProof="0" dirty="0" smtClean="0"/>
              <a:t>Modernisation of Statistical </a:t>
            </a:r>
            <a:r>
              <a:rPr lang="en-GB" altLang="sl-SI" b="1" dirty="0" smtClean="0"/>
              <a:t>Processing</a:t>
            </a:r>
            <a:r>
              <a:rPr lang="en-GB" altLang="sl-SI" b="1" noProof="0" dirty="0" smtClean="0"/>
              <a:t> at SURS </a:t>
            </a:r>
            <a:endParaRPr lang="en-GB" altLang="sl-SI" b="1" noProof="0" dirty="0" smtClean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619672" y="4653136"/>
            <a:ext cx="7344543" cy="1584176"/>
          </a:xfrm>
        </p:spPr>
        <p:txBody>
          <a:bodyPr/>
          <a:lstStyle/>
          <a:p>
            <a:pPr algn="r"/>
            <a:r>
              <a:rPr lang="en-GB" altLang="sl-SI" sz="2000" noProof="0" dirty="0" smtClean="0"/>
              <a:t>Andreja  </a:t>
            </a:r>
            <a:r>
              <a:rPr lang="en-GB" altLang="sl-SI" sz="2000" noProof="0" dirty="0" err="1" smtClean="0"/>
              <a:t>Smukavec</a:t>
            </a:r>
            <a:r>
              <a:rPr lang="en-GB" altLang="sl-SI" sz="2000" noProof="0" dirty="0" smtClean="0"/>
              <a:t>, SURS</a:t>
            </a:r>
          </a:p>
          <a:p>
            <a:pPr algn="r"/>
            <a:r>
              <a:rPr lang="en-GB" altLang="sl-SI" sz="2000" dirty="0" smtClean="0"/>
              <a:t>Rudi </a:t>
            </a:r>
            <a:r>
              <a:rPr lang="en-GB" altLang="sl-SI" sz="2000" dirty="0" err="1" smtClean="0"/>
              <a:t>Seljak</a:t>
            </a:r>
            <a:r>
              <a:rPr lang="en-GB" altLang="sl-SI" sz="2000" dirty="0" smtClean="0"/>
              <a:t>, SURS</a:t>
            </a:r>
          </a:p>
          <a:p>
            <a:pPr algn="r"/>
            <a:r>
              <a:rPr lang="en-GB" altLang="sl-SI" sz="2000" b="1" noProof="0" dirty="0" smtClean="0"/>
              <a:t>Workshop on Modernisation of Statistical Production</a:t>
            </a:r>
          </a:p>
          <a:p>
            <a:pPr algn="r"/>
            <a:r>
              <a:rPr lang="en-GB" altLang="sl-SI" sz="2000" b="1" dirty="0" smtClean="0"/>
              <a:t>Geneva, 15–17 April 2015 </a:t>
            </a:r>
            <a:endParaRPr lang="en-GB" altLang="sl-SI" sz="2000" b="1" noProof="0" dirty="0" smtClean="0"/>
          </a:p>
          <a:p>
            <a:pPr algn="r"/>
            <a:endParaRPr lang="en-GB" sz="1600" b="1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Thank you for attention.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00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23963"/>
          </a:xfrm>
        </p:spPr>
        <p:txBody>
          <a:bodyPr/>
          <a:lstStyle/>
          <a:p>
            <a:r>
              <a:rPr lang="en-GB" dirty="0" smtClean="0"/>
              <a:t>Old system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1628801"/>
            <a:ext cx="8352159" cy="4752528"/>
          </a:xfrm>
        </p:spPr>
        <p:txBody>
          <a:bodyPr/>
          <a:lstStyle/>
          <a:p>
            <a:r>
              <a:rPr lang="en-GB" dirty="0" smtClean="0"/>
              <a:t>Stove-pipe oriented production</a:t>
            </a:r>
          </a:p>
          <a:p>
            <a:pPr lvl="1"/>
            <a:r>
              <a:rPr lang="en-GB" dirty="0" smtClean="0"/>
              <a:t>Ad-hoc solutions were developed for a particular survey</a:t>
            </a:r>
          </a:p>
          <a:p>
            <a:r>
              <a:rPr lang="en-GB" dirty="0" smtClean="0"/>
              <a:t>Survey methodologist‘s skills were crucial</a:t>
            </a:r>
          </a:p>
          <a:p>
            <a:pPr lvl="1"/>
            <a:r>
              <a:rPr lang="en-GB" dirty="0" smtClean="0"/>
              <a:t>Quality of results depended much more on survey methodologist‘s strive for improvement</a:t>
            </a:r>
          </a:p>
          <a:p>
            <a:r>
              <a:rPr lang="en-GB" dirty="0" smtClean="0"/>
              <a:t>Process metadata were</a:t>
            </a:r>
            <a:r>
              <a:rPr lang="sl-SI" dirty="0" smtClean="0"/>
              <a:t> </a:t>
            </a:r>
            <a:r>
              <a:rPr lang="en-GB" dirty="0" smtClean="0"/>
              <a:t>not organized</a:t>
            </a:r>
          </a:p>
          <a:p>
            <a:pPr lvl="1"/>
            <a:r>
              <a:rPr lang="en-GB" dirty="0" smtClean="0"/>
              <a:t>Difficulties when a survey methodologist resigns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917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060"/>
            <a:ext cx="8229600" cy="1223963"/>
          </a:xfrm>
        </p:spPr>
        <p:txBody>
          <a:bodyPr/>
          <a:lstStyle/>
          <a:p>
            <a:r>
              <a:rPr lang="en-GB" dirty="0" smtClean="0"/>
              <a:t>Renovation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39552" y="1124744"/>
            <a:ext cx="8207375" cy="4608511"/>
          </a:xfrm>
        </p:spPr>
        <p:txBody>
          <a:bodyPr/>
          <a:lstStyle/>
          <a:p>
            <a:r>
              <a:rPr lang="en-GB" dirty="0" smtClean="0"/>
              <a:t>An internal project started in 2012 </a:t>
            </a:r>
          </a:p>
          <a:p>
            <a:pPr lvl="1"/>
            <a:r>
              <a:rPr lang="en-GB" dirty="0" smtClean="0"/>
              <a:t>IT, General Methodology and subject-matter specialists</a:t>
            </a:r>
          </a:p>
          <a:p>
            <a:pPr lvl="1"/>
            <a:r>
              <a:rPr lang="en-GB" dirty="0" smtClean="0"/>
              <a:t>Build </a:t>
            </a:r>
            <a:r>
              <a:rPr lang="sl-SI" dirty="0" smtClean="0"/>
              <a:t>a</a:t>
            </a:r>
            <a:r>
              <a:rPr lang="en-GB" dirty="0" smtClean="0"/>
              <a:t> global solution appropriate for most of the surveys</a:t>
            </a:r>
          </a:p>
          <a:p>
            <a:pPr lvl="1"/>
            <a:r>
              <a:rPr lang="en-GB" dirty="0" smtClean="0"/>
              <a:t>Solution which covers most of the parts of statistical production:</a:t>
            </a:r>
          </a:p>
          <a:p>
            <a:pPr lvl="2"/>
            <a:r>
              <a:rPr lang="en-GB" dirty="0" smtClean="0"/>
              <a:t>Data validation </a:t>
            </a:r>
          </a:p>
          <a:p>
            <a:pPr lvl="2"/>
            <a:r>
              <a:rPr lang="en-GB" dirty="0" smtClean="0"/>
              <a:t>Data correction and imputation</a:t>
            </a:r>
          </a:p>
          <a:p>
            <a:pPr lvl="2"/>
            <a:r>
              <a:rPr lang="en-GB" dirty="0" smtClean="0"/>
              <a:t>Aggregation and standard error estimation </a:t>
            </a:r>
          </a:p>
          <a:p>
            <a:pPr lvl="2"/>
            <a:r>
              <a:rPr lang="en-GB" dirty="0" smtClean="0"/>
              <a:t>Statistical disclosure control </a:t>
            </a:r>
          </a:p>
          <a:p>
            <a:pPr lvl="2"/>
            <a:r>
              <a:rPr lang="en-GB" dirty="0" smtClean="0"/>
              <a:t>Tabulation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599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23963"/>
          </a:xfrm>
        </p:spPr>
        <p:txBody>
          <a:bodyPr/>
          <a:lstStyle/>
          <a:p>
            <a:r>
              <a:rPr lang="en-GB" dirty="0" smtClean="0"/>
              <a:t>Renewed system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1700809"/>
            <a:ext cx="8207375" cy="4392488"/>
          </a:xfrm>
        </p:spPr>
        <p:txBody>
          <a:bodyPr/>
          <a:lstStyle/>
          <a:p>
            <a:r>
              <a:rPr lang="en-GB" dirty="0" smtClean="0"/>
              <a:t>Generalised metadata driven application</a:t>
            </a:r>
          </a:p>
          <a:p>
            <a:pPr lvl="1"/>
            <a:r>
              <a:rPr lang="en-GB" dirty="0" smtClean="0"/>
              <a:t>Database of process metadata </a:t>
            </a:r>
          </a:p>
          <a:p>
            <a:pPr lvl="2"/>
            <a:r>
              <a:rPr lang="en-GB" dirty="0" smtClean="0"/>
              <a:t>Access -&gt; ORACLE</a:t>
            </a:r>
          </a:p>
          <a:p>
            <a:pPr lvl="2"/>
            <a:r>
              <a:rPr lang="en-GB" dirty="0" smtClean="0"/>
              <a:t>For each survey instance</a:t>
            </a:r>
          </a:p>
          <a:p>
            <a:pPr lvl="1"/>
            <a:r>
              <a:rPr lang="en-GB" dirty="0" smtClean="0"/>
              <a:t>General SAS code</a:t>
            </a:r>
          </a:p>
          <a:p>
            <a:pPr lvl="1"/>
            <a:r>
              <a:rPr lang="en-GB" dirty="0" smtClean="0"/>
              <a:t>Different microdata environments allowed, just some basic rules for the structure of bases</a:t>
            </a:r>
          </a:p>
          <a:p>
            <a:r>
              <a:rPr lang="en-GB" dirty="0" smtClean="0"/>
              <a:t>Ad hoc SAS program for preparation of microdata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803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967" y="980728"/>
            <a:ext cx="8229600" cy="648618"/>
          </a:xfrm>
        </p:spPr>
        <p:txBody>
          <a:bodyPr/>
          <a:lstStyle/>
          <a:p>
            <a:r>
              <a:rPr lang="en-GB" dirty="0" smtClean="0"/>
              <a:t>Schematic presentation of the renewed system </a:t>
            </a:r>
            <a:endParaRPr lang="en-GB" dirty="0"/>
          </a:p>
        </p:txBody>
      </p:sp>
      <p:sp>
        <p:nvSpPr>
          <p:cNvPr id="2" name="Rectangle 10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899592" y="2120557"/>
            <a:ext cx="7344816" cy="4296333"/>
            <a:chOff x="2" y="-10"/>
            <a:chExt cx="7398" cy="4877"/>
          </a:xfrm>
        </p:grpSpPr>
        <p:sp>
          <p:nvSpPr>
            <p:cNvPr id="5" name="AutoShape 107"/>
            <p:cNvSpPr>
              <a:spLocks noChangeAspect="1" noChangeArrowheads="1" noTextEdit="1"/>
            </p:cNvSpPr>
            <p:nvPr/>
          </p:nvSpPr>
          <p:spPr bwMode="auto">
            <a:xfrm>
              <a:off x="10" y="-10"/>
              <a:ext cx="7373" cy="4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6" name="Rectangle 106"/>
            <p:cNvSpPr>
              <a:spLocks noChangeArrowheads="1"/>
            </p:cNvSpPr>
            <p:nvPr/>
          </p:nvSpPr>
          <p:spPr bwMode="auto">
            <a:xfrm>
              <a:off x="2" y="2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105"/>
            <p:cNvSpPr>
              <a:spLocks noChangeArrowheads="1"/>
            </p:cNvSpPr>
            <p:nvPr/>
          </p:nvSpPr>
          <p:spPr bwMode="auto">
            <a:xfrm>
              <a:off x="413" y="1741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04"/>
            <p:cNvSpPr>
              <a:spLocks noChangeArrowheads="1"/>
            </p:cNvSpPr>
            <p:nvPr/>
          </p:nvSpPr>
          <p:spPr bwMode="auto">
            <a:xfrm>
              <a:off x="946" y="2371"/>
              <a:ext cx="7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03"/>
            <p:cNvSpPr>
              <a:spLocks noChangeArrowheads="1"/>
            </p:cNvSpPr>
            <p:nvPr/>
          </p:nvSpPr>
          <p:spPr bwMode="auto">
            <a:xfrm>
              <a:off x="319" y="810"/>
              <a:ext cx="851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Different </a:t>
              </a:r>
              <a:endParaRPr kumimoji="0" lang="en-US" altLang="sl-SI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02"/>
            <p:cNvSpPr>
              <a:spLocks noChangeArrowheads="1"/>
            </p:cNvSpPr>
            <p:nvPr/>
          </p:nvSpPr>
          <p:spPr bwMode="auto">
            <a:xfrm>
              <a:off x="287" y="1035"/>
              <a:ext cx="955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microdata</a:t>
              </a:r>
              <a:r>
                <a:rPr kumimoji="0" lang="en-US" altLang="sl-SI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01"/>
            <p:cNvSpPr>
              <a:spLocks noChangeArrowheads="1"/>
            </p:cNvSpPr>
            <p:nvPr/>
          </p:nvSpPr>
          <p:spPr bwMode="auto">
            <a:xfrm>
              <a:off x="303" y="1260"/>
              <a:ext cx="86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databases</a:t>
              </a:r>
              <a:endParaRPr kumimoji="0" lang="en-US" altLang="sl-SI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00"/>
            <p:cNvSpPr>
              <a:spLocks noChangeArrowheads="1"/>
            </p:cNvSpPr>
            <p:nvPr/>
          </p:nvSpPr>
          <p:spPr bwMode="auto">
            <a:xfrm>
              <a:off x="1050" y="1260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" name="Group 97"/>
            <p:cNvGrpSpPr>
              <a:grpSpLocks/>
            </p:cNvGrpSpPr>
            <p:nvPr/>
          </p:nvGrpSpPr>
          <p:grpSpPr bwMode="auto">
            <a:xfrm>
              <a:off x="3321" y="2199"/>
              <a:ext cx="1447" cy="745"/>
              <a:chOff x="3321" y="2199"/>
              <a:chExt cx="1447" cy="745"/>
            </a:xfrm>
          </p:grpSpPr>
          <p:sp>
            <p:nvSpPr>
              <p:cNvPr id="1102" name="Freeform 99"/>
              <p:cNvSpPr>
                <a:spLocks/>
              </p:cNvSpPr>
              <p:nvPr/>
            </p:nvSpPr>
            <p:spPr bwMode="auto">
              <a:xfrm>
                <a:off x="3321" y="2199"/>
                <a:ext cx="1434" cy="734"/>
              </a:xfrm>
              <a:custGeom>
                <a:avLst/>
                <a:gdLst>
                  <a:gd name="T0" fmla="*/ 375 w 5867"/>
                  <a:gd name="T1" fmla="*/ 0 h 3000"/>
                  <a:gd name="T2" fmla="*/ 0 w 5867"/>
                  <a:gd name="T3" fmla="*/ 375 h 3000"/>
                  <a:gd name="T4" fmla="*/ 0 w 5867"/>
                  <a:gd name="T5" fmla="*/ 2625 h 3000"/>
                  <a:gd name="T6" fmla="*/ 375 w 5867"/>
                  <a:gd name="T7" fmla="*/ 3000 h 3000"/>
                  <a:gd name="T8" fmla="*/ 5492 w 5867"/>
                  <a:gd name="T9" fmla="*/ 3000 h 3000"/>
                  <a:gd name="T10" fmla="*/ 5867 w 5867"/>
                  <a:gd name="T11" fmla="*/ 2625 h 3000"/>
                  <a:gd name="T12" fmla="*/ 5867 w 5867"/>
                  <a:gd name="T13" fmla="*/ 375 h 3000"/>
                  <a:gd name="T14" fmla="*/ 5492 w 5867"/>
                  <a:gd name="T15" fmla="*/ 0 h 3000"/>
                  <a:gd name="T16" fmla="*/ 375 w 5867"/>
                  <a:gd name="T17" fmla="*/ 0 h 3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67" h="3000">
                    <a:moveTo>
                      <a:pt x="375" y="0"/>
                    </a:moveTo>
                    <a:cubicBezTo>
                      <a:pt x="168" y="0"/>
                      <a:pt x="0" y="168"/>
                      <a:pt x="0" y="375"/>
                    </a:cubicBezTo>
                    <a:lnTo>
                      <a:pt x="0" y="2625"/>
                    </a:lnTo>
                    <a:cubicBezTo>
                      <a:pt x="0" y="2832"/>
                      <a:pt x="168" y="3000"/>
                      <a:pt x="375" y="3000"/>
                    </a:cubicBezTo>
                    <a:lnTo>
                      <a:pt x="5492" y="3000"/>
                    </a:lnTo>
                    <a:cubicBezTo>
                      <a:pt x="5699" y="3000"/>
                      <a:pt x="5867" y="2832"/>
                      <a:pt x="5867" y="2625"/>
                    </a:cubicBezTo>
                    <a:lnTo>
                      <a:pt x="5867" y="375"/>
                    </a:lnTo>
                    <a:cubicBezTo>
                      <a:pt x="5867" y="168"/>
                      <a:pt x="5699" y="0"/>
                      <a:pt x="5492" y="0"/>
                    </a:cubicBez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103" name="Freeform 98"/>
              <p:cNvSpPr>
                <a:spLocks/>
              </p:cNvSpPr>
              <p:nvPr/>
            </p:nvSpPr>
            <p:spPr bwMode="auto">
              <a:xfrm>
                <a:off x="3334" y="2210"/>
                <a:ext cx="1434" cy="734"/>
              </a:xfrm>
              <a:custGeom>
                <a:avLst/>
                <a:gdLst>
                  <a:gd name="T0" fmla="*/ 375 w 5867"/>
                  <a:gd name="T1" fmla="*/ 0 h 3000"/>
                  <a:gd name="T2" fmla="*/ 0 w 5867"/>
                  <a:gd name="T3" fmla="*/ 375 h 3000"/>
                  <a:gd name="T4" fmla="*/ 0 w 5867"/>
                  <a:gd name="T5" fmla="*/ 2625 h 3000"/>
                  <a:gd name="T6" fmla="*/ 375 w 5867"/>
                  <a:gd name="T7" fmla="*/ 3000 h 3000"/>
                  <a:gd name="T8" fmla="*/ 5492 w 5867"/>
                  <a:gd name="T9" fmla="*/ 3000 h 3000"/>
                  <a:gd name="T10" fmla="*/ 5867 w 5867"/>
                  <a:gd name="T11" fmla="*/ 2625 h 3000"/>
                  <a:gd name="T12" fmla="*/ 5867 w 5867"/>
                  <a:gd name="T13" fmla="*/ 375 h 3000"/>
                  <a:gd name="T14" fmla="*/ 5492 w 5867"/>
                  <a:gd name="T15" fmla="*/ 0 h 3000"/>
                  <a:gd name="T16" fmla="*/ 375 w 5867"/>
                  <a:gd name="T17" fmla="*/ 0 h 3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67" h="3000">
                    <a:moveTo>
                      <a:pt x="375" y="0"/>
                    </a:moveTo>
                    <a:cubicBezTo>
                      <a:pt x="168" y="0"/>
                      <a:pt x="0" y="168"/>
                      <a:pt x="0" y="375"/>
                    </a:cubicBezTo>
                    <a:lnTo>
                      <a:pt x="0" y="2625"/>
                    </a:lnTo>
                    <a:cubicBezTo>
                      <a:pt x="0" y="2832"/>
                      <a:pt x="168" y="3000"/>
                      <a:pt x="375" y="3000"/>
                    </a:cubicBezTo>
                    <a:lnTo>
                      <a:pt x="5492" y="3000"/>
                    </a:lnTo>
                    <a:cubicBezTo>
                      <a:pt x="5699" y="3000"/>
                      <a:pt x="5867" y="2832"/>
                      <a:pt x="5867" y="2625"/>
                    </a:cubicBezTo>
                    <a:lnTo>
                      <a:pt x="5867" y="375"/>
                    </a:lnTo>
                    <a:cubicBezTo>
                      <a:pt x="5867" y="168"/>
                      <a:pt x="5699" y="0"/>
                      <a:pt x="5492" y="0"/>
                    </a:cubicBezTo>
                    <a:lnTo>
                      <a:pt x="375" y="0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</p:grpSp>
        <p:sp>
          <p:nvSpPr>
            <p:cNvPr id="14" name="Rectangle 96"/>
            <p:cNvSpPr>
              <a:spLocks noChangeArrowheads="1"/>
            </p:cNvSpPr>
            <p:nvPr/>
          </p:nvSpPr>
          <p:spPr bwMode="auto">
            <a:xfrm>
              <a:off x="3547" y="2331"/>
              <a:ext cx="1366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General SAS </a:t>
              </a:r>
              <a:endParaRPr kumimoji="0" lang="en-US" altLang="sl-SI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95"/>
            <p:cNvSpPr>
              <a:spLocks noChangeArrowheads="1"/>
            </p:cNvSpPr>
            <p:nvPr/>
          </p:nvSpPr>
          <p:spPr bwMode="auto">
            <a:xfrm>
              <a:off x="4562" y="2541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94"/>
            <p:cNvSpPr>
              <a:spLocks noChangeArrowheads="1"/>
            </p:cNvSpPr>
            <p:nvPr/>
          </p:nvSpPr>
          <p:spPr bwMode="auto">
            <a:xfrm>
              <a:off x="327" y="2034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93"/>
            <p:cNvSpPr>
              <a:spLocks noChangeArrowheads="1"/>
            </p:cNvSpPr>
            <p:nvPr/>
          </p:nvSpPr>
          <p:spPr bwMode="auto">
            <a:xfrm>
              <a:off x="327" y="2328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92"/>
            <p:cNvSpPr>
              <a:spLocks noChangeArrowheads="1"/>
            </p:cNvSpPr>
            <p:nvPr/>
          </p:nvSpPr>
          <p:spPr bwMode="auto">
            <a:xfrm>
              <a:off x="413" y="2915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Group 66"/>
            <p:cNvGrpSpPr>
              <a:grpSpLocks/>
            </p:cNvGrpSpPr>
            <p:nvPr/>
          </p:nvGrpSpPr>
          <p:grpSpPr bwMode="auto">
            <a:xfrm>
              <a:off x="197" y="1631"/>
              <a:ext cx="806" cy="1761"/>
              <a:chOff x="197" y="1631"/>
              <a:chExt cx="806" cy="1761"/>
            </a:xfrm>
          </p:grpSpPr>
          <p:grpSp>
            <p:nvGrpSpPr>
              <p:cNvPr id="1077" name="Group 87"/>
              <p:cNvGrpSpPr>
                <a:grpSpLocks/>
              </p:cNvGrpSpPr>
              <p:nvPr/>
            </p:nvGrpSpPr>
            <p:grpSpPr bwMode="auto">
              <a:xfrm>
                <a:off x="197" y="1631"/>
                <a:ext cx="806" cy="294"/>
                <a:chOff x="197" y="1631"/>
                <a:chExt cx="806" cy="294"/>
              </a:xfrm>
            </p:grpSpPr>
            <p:sp>
              <p:nvSpPr>
                <p:cNvPr id="1098" name="Freeform 91"/>
                <p:cNvSpPr>
                  <a:spLocks/>
                </p:cNvSpPr>
                <p:nvPr/>
              </p:nvSpPr>
              <p:spPr bwMode="auto">
                <a:xfrm>
                  <a:off x="197" y="1631"/>
                  <a:ext cx="806" cy="294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99" name="Oval 90"/>
                <p:cNvSpPr>
                  <a:spLocks noChangeArrowheads="1"/>
                </p:cNvSpPr>
                <p:nvPr/>
              </p:nvSpPr>
              <p:spPr bwMode="auto">
                <a:xfrm>
                  <a:off x="197" y="1631"/>
                  <a:ext cx="806" cy="74"/>
                </a:xfrm>
                <a:prstGeom prst="ellipse">
                  <a:avLst/>
                </a:prstGeom>
                <a:solidFill>
                  <a:srgbClr val="CDCDCD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100" name="Freeform 89"/>
                <p:cNvSpPr>
                  <a:spLocks/>
                </p:cNvSpPr>
                <p:nvPr/>
              </p:nvSpPr>
              <p:spPr bwMode="auto">
                <a:xfrm>
                  <a:off x="197" y="1631"/>
                  <a:ext cx="806" cy="294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101" name="Freeform 88"/>
                <p:cNvSpPr>
                  <a:spLocks/>
                </p:cNvSpPr>
                <p:nvPr/>
              </p:nvSpPr>
              <p:spPr bwMode="auto">
                <a:xfrm>
                  <a:off x="197" y="1668"/>
                  <a:ext cx="806" cy="37"/>
                </a:xfrm>
                <a:custGeom>
                  <a:avLst/>
                  <a:gdLst>
                    <a:gd name="T0" fmla="*/ 0 w 806"/>
                    <a:gd name="T1" fmla="*/ 0 h 37"/>
                    <a:gd name="T2" fmla="*/ 403 w 806"/>
                    <a:gd name="T3" fmla="*/ 37 h 37"/>
                    <a:gd name="T4" fmla="*/ 806 w 806"/>
                    <a:gd name="T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06" h="37">
                      <a:moveTo>
                        <a:pt x="0" y="0"/>
                      </a:moveTo>
                      <a:cubicBezTo>
                        <a:pt x="0" y="20"/>
                        <a:pt x="180" y="37"/>
                        <a:pt x="403" y="37"/>
                      </a:cubicBezTo>
                      <a:cubicBezTo>
                        <a:pt x="626" y="37"/>
                        <a:pt x="806" y="20"/>
                        <a:pt x="806" y="0"/>
                      </a:cubicBez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</p:grpSp>
          <p:grpSp>
            <p:nvGrpSpPr>
              <p:cNvPr id="1078" name="Group 82"/>
              <p:cNvGrpSpPr>
                <a:grpSpLocks/>
              </p:cNvGrpSpPr>
              <p:nvPr/>
            </p:nvGrpSpPr>
            <p:grpSpPr bwMode="auto">
              <a:xfrm>
                <a:off x="197" y="1925"/>
                <a:ext cx="806" cy="293"/>
                <a:chOff x="197" y="1925"/>
                <a:chExt cx="806" cy="293"/>
              </a:xfrm>
            </p:grpSpPr>
            <p:sp>
              <p:nvSpPr>
                <p:cNvPr id="1094" name="Freeform 86"/>
                <p:cNvSpPr>
                  <a:spLocks/>
                </p:cNvSpPr>
                <p:nvPr/>
              </p:nvSpPr>
              <p:spPr bwMode="auto">
                <a:xfrm>
                  <a:off x="197" y="1925"/>
                  <a:ext cx="806" cy="293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95" name="Oval 85"/>
                <p:cNvSpPr>
                  <a:spLocks noChangeArrowheads="1"/>
                </p:cNvSpPr>
                <p:nvPr/>
              </p:nvSpPr>
              <p:spPr bwMode="auto">
                <a:xfrm>
                  <a:off x="197" y="1925"/>
                  <a:ext cx="806" cy="73"/>
                </a:xfrm>
                <a:prstGeom prst="ellipse">
                  <a:avLst/>
                </a:prstGeom>
                <a:solidFill>
                  <a:srgbClr val="CDCDCD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96" name="Freeform 84"/>
                <p:cNvSpPr>
                  <a:spLocks/>
                </p:cNvSpPr>
                <p:nvPr/>
              </p:nvSpPr>
              <p:spPr bwMode="auto">
                <a:xfrm>
                  <a:off x="197" y="1925"/>
                  <a:ext cx="806" cy="293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97" name="Freeform 83"/>
                <p:cNvSpPr>
                  <a:spLocks/>
                </p:cNvSpPr>
                <p:nvPr/>
              </p:nvSpPr>
              <p:spPr bwMode="auto">
                <a:xfrm>
                  <a:off x="197" y="1961"/>
                  <a:ext cx="806" cy="37"/>
                </a:xfrm>
                <a:custGeom>
                  <a:avLst/>
                  <a:gdLst>
                    <a:gd name="T0" fmla="*/ 0 w 806"/>
                    <a:gd name="T1" fmla="*/ 0 h 37"/>
                    <a:gd name="T2" fmla="*/ 403 w 806"/>
                    <a:gd name="T3" fmla="*/ 37 h 37"/>
                    <a:gd name="T4" fmla="*/ 806 w 806"/>
                    <a:gd name="T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06" h="37">
                      <a:moveTo>
                        <a:pt x="0" y="0"/>
                      </a:moveTo>
                      <a:cubicBezTo>
                        <a:pt x="0" y="20"/>
                        <a:pt x="180" y="37"/>
                        <a:pt x="403" y="37"/>
                      </a:cubicBezTo>
                      <a:cubicBezTo>
                        <a:pt x="626" y="37"/>
                        <a:pt x="806" y="20"/>
                        <a:pt x="806" y="0"/>
                      </a:cubicBez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</p:grpSp>
          <p:grpSp>
            <p:nvGrpSpPr>
              <p:cNvPr id="1079" name="Group 77"/>
              <p:cNvGrpSpPr>
                <a:grpSpLocks/>
              </p:cNvGrpSpPr>
              <p:nvPr/>
            </p:nvGrpSpPr>
            <p:grpSpPr bwMode="auto">
              <a:xfrm>
                <a:off x="197" y="2218"/>
                <a:ext cx="806" cy="293"/>
                <a:chOff x="197" y="2218"/>
                <a:chExt cx="806" cy="293"/>
              </a:xfrm>
            </p:grpSpPr>
            <p:sp>
              <p:nvSpPr>
                <p:cNvPr id="1090" name="Freeform 81"/>
                <p:cNvSpPr>
                  <a:spLocks/>
                </p:cNvSpPr>
                <p:nvPr/>
              </p:nvSpPr>
              <p:spPr bwMode="auto">
                <a:xfrm>
                  <a:off x="197" y="2218"/>
                  <a:ext cx="806" cy="293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91" name="Oval 80"/>
                <p:cNvSpPr>
                  <a:spLocks noChangeArrowheads="1"/>
                </p:cNvSpPr>
                <p:nvPr/>
              </p:nvSpPr>
              <p:spPr bwMode="auto">
                <a:xfrm>
                  <a:off x="197" y="2218"/>
                  <a:ext cx="806" cy="73"/>
                </a:xfrm>
                <a:prstGeom prst="ellipse">
                  <a:avLst/>
                </a:prstGeom>
                <a:solidFill>
                  <a:srgbClr val="CDCDCD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92" name="Freeform 79"/>
                <p:cNvSpPr>
                  <a:spLocks/>
                </p:cNvSpPr>
                <p:nvPr/>
              </p:nvSpPr>
              <p:spPr bwMode="auto">
                <a:xfrm>
                  <a:off x="197" y="2218"/>
                  <a:ext cx="806" cy="293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93" name="Freeform 78"/>
                <p:cNvSpPr>
                  <a:spLocks/>
                </p:cNvSpPr>
                <p:nvPr/>
              </p:nvSpPr>
              <p:spPr bwMode="auto">
                <a:xfrm>
                  <a:off x="197" y="2255"/>
                  <a:ext cx="806" cy="36"/>
                </a:xfrm>
                <a:custGeom>
                  <a:avLst/>
                  <a:gdLst>
                    <a:gd name="T0" fmla="*/ 0 w 806"/>
                    <a:gd name="T1" fmla="*/ 0 h 36"/>
                    <a:gd name="T2" fmla="*/ 403 w 806"/>
                    <a:gd name="T3" fmla="*/ 36 h 36"/>
                    <a:gd name="T4" fmla="*/ 806 w 806"/>
                    <a:gd name="T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06" h="36">
                      <a:moveTo>
                        <a:pt x="0" y="0"/>
                      </a:moveTo>
                      <a:cubicBezTo>
                        <a:pt x="0" y="20"/>
                        <a:pt x="180" y="36"/>
                        <a:pt x="403" y="36"/>
                      </a:cubicBezTo>
                      <a:cubicBezTo>
                        <a:pt x="626" y="36"/>
                        <a:pt x="806" y="20"/>
                        <a:pt x="806" y="0"/>
                      </a:cubicBez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</p:grpSp>
          <p:grpSp>
            <p:nvGrpSpPr>
              <p:cNvPr id="1080" name="Group 72"/>
              <p:cNvGrpSpPr>
                <a:grpSpLocks/>
              </p:cNvGrpSpPr>
              <p:nvPr/>
            </p:nvGrpSpPr>
            <p:grpSpPr bwMode="auto">
              <a:xfrm>
                <a:off x="197" y="2805"/>
                <a:ext cx="806" cy="293"/>
                <a:chOff x="197" y="2805"/>
                <a:chExt cx="806" cy="293"/>
              </a:xfrm>
            </p:grpSpPr>
            <p:sp>
              <p:nvSpPr>
                <p:cNvPr id="1086" name="Freeform 76"/>
                <p:cNvSpPr>
                  <a:spLocks/>
                </p:cNvSpPr>
                <p:nvPr/>
              </p:nvSpPr>
              <p:spPr bwMode="auto">
                <a:xfrm>
                  <a:off x="197" y="2805"/>
                  <a:ext cx="806" cy="293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87" name="Oval 75"/>
                <p:cNvSpPr>
                  <a:spLocks noChangeArrowheads="1"/>
                </p:cNvSpPr>
                <p:nvPr/>
              </p:nvSpPr>
              <p:spPr bwMode="auto">
                <a:xfrm>
                  <a:off x="197" y="2805"/>
                  <a:ext cx="806" cy="73"/>
                </a:xfrm>
                <a:prstGeom prst="ellipse">
                  <a:avLst/>
                </a:prstGeom>
                <a:solidFill>
                  <a:srgbClr val="CDCDCD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88" name="Freeform 74"/>
                <p:cNvSpPr>
                  <a:spLocks/>
                </p:cNvSpPr>
                <p:nvPr/>
              </p:nvSpPr>
              <p:spPr bwMode="auto">
                <a:xfrm>
                  <a:off x="197" y="2805"/>
                  <a:ext cx="806" cy="293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89" name="Freeform 73"/>
                <p:cNvSpPr>
                  <a:spLocks/>
                </p:cNvSpPr>
                <p:nvPr/>
              </p:nvSpPr>
              <p:spPr bwMode="auto">
                <a:xfrm>
                  <a:off x="197" y="2842"/>
                  <a:ext cx="806" cy="36"/>
                </a:xfrm>
                <a:custGeom>
                  <a:avLst/>
                  <a:gdLst>
                    <a:gd name="T0" fmla="*/ 0 w 806"/>
                    <a:gd name="T1" fmla="*/ 0 h 36"/>
                    <a:gd name="T2" fmla="*/ 403 w 806"/>
                    <a:gd name="T3" fmla="*/ 36 h 36"/>
                    <a:gd name="T4" fmla="*/ 806 w 806"/>
                    <a:gd name="T5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06" h="36">
                      <a:moveTo>
                        <a:pt x="0" y="0"/>
                      </a:moveTo>
                      <a:cubicBezTo>
                        <a:pt x="0" y="20"/>
                        <a:pt x="180" y="36"/>
                        <a:pt x="403" y="36"/>
                      </a:cubicBezTo>
                      <a:cubicBezTo>
                        <a:pt x="626" y="36"/>
                        <a:pt x="806" y="20"/>
                        <a:pt x="806" y="0"/>
                      </a:cubicBez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</p:grpSp>
          <p:grpSp>
            <p:nvGrpSpPr>
              <p:cNvPr id="1081" name="Group 67"/>
              <p:cNvGrpSpPr>
                <a:grpSpLocks/>
              </p:cNvGrpSpPr>
              <p:nvPr/>
            </p:nvGrpSpPr>
            <p:grpSpPr bwMode="auto">
              <a:xfrm>
                <a:off x="197" y="3098"/>
                <a:ext cx="806" cy="294"/>
                <a:chOff x="197" y="3098"/>
                <a:chExt cx="806" cy="294"/>
              </a:xfrm>
            </p:grpSpPr>
            <p:sp>
              <p:nvSpPr>
                <p:cNvPr id="1082" name="Freeform 71"/>
                <p:cNvSpPr>
                  <a:spLocks/>
                </p:cNvSpPr>
                <p:nvPr/>
              </p:nvSpPr>
              <p:spPr bwMode="auto">
                <a:xfrm>
                  <a:off x="197" y="3098"/>
                  <a:ext cx="806" cy="294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83" name="Oval 70"/>
                <p:cNvSpPr>
                  <a:spLocks noChangeArrowheads="1"/>
                </p:cNvSpPr>
                <p:nvPr/>
              </p:nvSpPr>
              <p:spPr bwMode="auto">
                <a:xfrm>
                  <a:off x="197" y="3098"/>
                  <a:ext cx="806" cy="74"/>
                </a:xfrm>
                <a:prstGeom prst="ellipse">
                  <a:avLst/>
                </a:prstGeom>
                <a:solidFill>
                  <a:srgbClr val="CDCDCD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84" name="Freeform 69"/>
                <p:cNvSpPr>
                  <a:spLocks/>
                </p:cNvSpPr>
                <p:nvPr/>
              </p:nvSpPr>
              <p:spPr bwMode="auto">
                <a:xfrm>
                  <a:off x="197" y="3098"/>
                  <a:ext cx="806" cy="294"/>
                </a:xfrm>
                <a:custGeom>
                  <a:avLst/>
                  <a:gdLst>
                    <a:gd name="T0" fmla="*/ 3300 w 6600"/>
                    <a:gd name="T1" fmla="*/ 0 h 2400"/>
                    <a:gd name="T2" fmla="*/ 0 w 6600"/>
                    <a:gd name="T3" fmla="*/ 300 h 2400"/>
                    <a:gd name="T4" fmla="*/ 0 w 6600"/>
                    <a:gd name="T5" fmla="*/ 2100 h 2400"/>
                    <a:gd name="T6" fmla="*/ 3300 w 6600"/>
                    <a:gd name="T7" fmla="*/ 2400 h 2400"/>
                    <a:gd name="T8" fmla="*/ 6600 w 6600"/>
                    <a:gd name="T9" fmla="*/ 2100 h 2400"/>
                    <a:gd name="T10" fmla="*/ 6600 w 6600"/>
                    <a:gd name="T11" fmla="*/ 300 h 2400"/>
                    <a:gd name="T12" fmla="*/ 3300 w 6600"/>
                    <a:gd name="T13" fmla="*/ 0 h 2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00" h="2400">
                      <a:moveTo>
                        <a:pt x="3300" y="0"/>
                      </a:moveTo>
                      <a:cubicBezTo>
                        <a:pt x="1478" y="0"/>
                        <a:pt x="0" y="134"/>
                        <a:pt x="0" y="300"/>
                      </a:cubicBezTo>
                      <a:lnTo>
                        <a:pt x="0" y="2100"/>
                      </a:lnTo>
                      <a:cubicBezTo>
                        <a:pt x="0" y="2265"/>
                        <a:pt x="1478" y="2400"/>
                        <a:pt x="3300" y="2400"/>
                      </a:cubicBezTo>
                      <a:cubicBezTo>
                        <a:pt x="5123" y="2400"/>
                        <a:pt x="6600" y="2265"/>
                        <a:pt x="6600" y="2100"/>
                      </a:cubicBezTo>
                      <a:lnTo>
                        <a:pt x="6600" y="300"/>
                      </a:lnTo>
                      <a:cubicBezTo>
                        <a:pt x="6600" y="134"/>
                        <a:pt x="5123" y="0"/>
                        <a:pt x="3300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85" name="Freeform 68"/>
                <p:cNvSpPr>
                  <a:spLocks/>
                </p:cNvSpPr>
                <p:nvPr/>
              </p:nvSpPr>
              <p:spPr bwMode="auto">
                <a:xfrm>
                  <a:off x="197" y="3135"/>
                  <a:ext cx="806" cy="37"/>
                </a:xfrm>
                <a:custGeom>
                  <a:avLst/>
                  <a:gdLst>
                    <a:gd name="T0" fmla="*/ 0 w 806"/>
                    <a:gd name="T1" fmla="*/ 0 h 37"/>
                    <a:gd name="T2" fmla="*/ 403 w 806"/>
                    <a:gd name="T3" fmla="*/ 37 h 37"/>
                    <a:gd name="T4" fmla="*/ 806 w 806"/>
                    <a:gd name="T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06" h="37">
                      <a:moveTo>
                        <a:pt x="0" y="0"/>
                      </a:moveTo>
                      <a:cubicBezTo>
                        <a:pt x="0" y="20"/>
                        <a:pt x="180" y="37"/>
                        <a:pt x="403" y="37"/>
                      </a:cubicBezTo>
                      <a:cubicBezTo>
                        <a:pt x="626" y="37"/>
                        <a:pt x="806" y="20"/>
                        <a:pt x="806" y="0"/>
                      </a:cubicBezTo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</p:grpSp>
        </p:grpSp>
        <p:sp>
          <p:nvSpPr>
            <p:cNvPr id="20" name="Rectangle 65"/>
            <p:cNvSpPr>
              <a:spLocks noChangeArrowheads="1"/>
            </p:cNvSpPr>
            <p:nvPr/>
          </p:nvSpPr>
          <p:spPr bwMode="auto">
            <a:xfrm>
              <a:off x="413" y="3208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64"/>
            <p:cNvSpPr>
              <a:spLocks noChangeArrowheads="1"/>
            </p:cNvSpPr>
            <p:nvPr/>
          </p:nvSpPr>
          <p:spPr bwMode="auto">
            <a:xfrm>
              <a:off x="1613" y="2400"/>
              <a:ext cx="21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Ad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63"/>
            <p:cNvSpPr>
              <a:spLocks noChangeArrowheads="1"/>
            </p:cNvSpPr>
            <p:nvPr/>
          </p:nvSpPr>
          <p:spPr bwMode="auto">
            <a:xfrm>
              <a:off x="1813" y="2400"/>
              <a:ext cx="6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-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62"/>
            <p:cNvSpPr>
              <a:spLocks noChangeArrowheads="1"/>
            </p:cNvSpPr>
            <p:nvPr/>
          </p:nvSpPr>
          <p:spPr bwMode="auto">
            <a:xfrm>
              <a:off x="2141" y="2400"/>
              <a:ext cx="4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61"/>
            <p:cNvSpPr>
              <a:spLocks noChangeArrowheads="1"/>
            </p:cNvSpPr>
            <p:nvPr/>
          </p:nvSpPr>
          <p:spPr bwMode="auto">
            <a:xfrm>
              <a:off x="2132" y="2590"/>
              <a:ext cx="4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60"/>
            <p:cNvSpPr>
              <a:spLocks noEditPoints="1"/>
            </p:cNvSpPr>
            <p:nvPr/>
          </p:nvSpPr>
          <p:spPr bwMode="auto">
            <a:xfrm>
              <a:off x="4112" y="3326"/>
              <a:ext cx="98" cy="595"/>
            </a:xfrm>
            <a:custGeom>
              <a:avLst/>
              <a:gdLst>
                <a:gd name="T0" fmla="*/ 230 w 400"/>
                <a:gd name="T1" fmla="*/ 33 h 2433"/>
                <a:gd name="T2" fmla="*/ 233 w 400"/>
                <a:gd name="T3" fmla="*/ 2100 h 2433"/>
                <a:gd name="T4" fmla="*/ 200 w 400"/>
                <a:gd name="T5" fmla="*/ 2133 h 2433"/>
                <a:gd name="T6" fmla="*/ 166 w 400"/>
                <a:gd name="T7" fmla="*/ 2100 h 2433"/>
                <a:gd name="T8" fmla="*/ 163 w 400"/>
                <a:gd name="T9" fmla="*/ 33 h 2433"/>
                <a:gd name="T10" fmla="*/ 197 w 400"/>
                <a:gd name="T11" fmla="*/ 0 h 2433"/>
                <a:gd name="T12" fmla="*/ 230 w 400"/>
                <a:gd name="T13" fmla="*/ 33 h 2433"/>
                <a:gd name="T14" fmla="*/ 400 w 400"/>
                <a:gd name="T15" fmla="*/ 2033 h 2433"/>
                <a:gd name="T16" fmla="*/ 200 w 400"/>
                <a:gd name="T17" fmla="*/ 2433 h 2433"/>
                <a:gd name="T18" fmla="*/ 0 w 400"/>
                <a:gd name="T19" fmla="*/ 2033 h 2433"/>
                <a:gd name="T20" fmla="*/ 400 w 400"/>
                <a:gd name="T21" fmla="*/ 2033 h 2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0" h="2433">
                  <a:moveTo>
                    <a:pt x="230" y="33"/>
                  </a:moveTo>
                  <a:lnTo>
                    <a:pt x="233" y="2100"/>
                  </a:lnTo>
                  <a:cubicBezTo>
                    <a:pt x="233" y="2118"/>
                    <a:pt x="218" y="2133"/>
                    <a:pt x="200" y="2133"/>
                  </a:cubicBezTo>
                  <a:cubicBezTo>
                    <a:pt x="181" y="2133"/>
                    <a:pt x="166" y="2118"/>
                    <a:pt x="166" y="2100"/>
                  </a:cubicBezTo>
                  <a:lnTo>
                    <a:pt x="163" y="33"/>
                  </a:lnTo>
                  <a:cubicBezTo>
                    <a:pt x="163" y="15"/>
                    <a:pt x="178" y="0"/>
                    <a:pt x="197" y="0"/>
                  </a:cubicBezTo>
                  <a:cubicBezTo>
                    <a:pt x="215" y="0"/>
                    <a:pt x="230" y="15"/>
                    <a:pt x="230" y="33"/>
                  </a:cubicBezTo>
                  <a:close/>
                  <a:moveTo>
                    <a:pt x="400" y="2033"/>
                  </a:moveTo>
                  <a:lnTo>
                    <a:pt x="200" y="2433"/>
                  </a:lnTo>
                  <a:lnTo>
                    <a:pt x="0" y="2033"/>
                  </a:lnTo>
                  <a:lnTo>
                    <a:pt x="400" y="2033"/>
                  </a:lnTo>
                  <a:close/>
                </a:path>
              </a:pathLst>
            </a:custGeom>
            <a:solidFill>
              <a:srgbClr val="000000"/>
            </a:solidFill>
            <a:ln w="1270">
              <a:solidFill>
                <a:srgbClr val="00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grpSp>
          <p:nvGrpSpPr>
            <p:cNvPr id="26" name="Group 56"/>
            <p:cNvGrpSpPr>
              <a:grpSpLocks/>
            </p:cNvGrpSpPr>
            <p:nvPr/>
          </p:nvGrpSpPr>
          <p:grpSpPr bwMode="auto">
            <a:xfrm>
              <a:off x="3154" y="604"/>
              <a:ext cx="1551" cy="1027"/>
              <a:chOff x="3154" y="604"/>
              <a:chExt cx="1551" cy="1027"/>
            </a:xfrm>
          </p:grpSpPr>
          <p:sp>
            <p:nvSpPr>
              <p:cNvPr id="1074" name="Freeform 59"/>
              <p:cNvSpPr>
                <a:spLocks/>
              </p:cNvSpPr>
              <p:nvPr/>
            </p:nvSpPr>
            <p:spPr bwMode="auto">
              <a:xfrm>
                <a:off x="3154" y="604"/>
                <a:ext cx="1528" cy="1027"/>
              </a:xfrm>
              <a:custGeom>
                <a:avLst/>
                <a:gdLst>
                  <a:gd name="T0" fmla="*/ 2934 w 5867"/>
                  <a:gd name="T1" fmla="*/ 0 h 4200"/>
                  <a:gd name="T2" fmla="*/ 0 w 5867"/>
                  <a:gd name="T3" fmla="*/ 659 h 4200"/>
                  <a:gd name="T4" fmla="*/ 0 w 5867"/>
                  <a:gd name="T5" fmla="*/ 3541 h 4200"/>
                  <a:gd name="T6" fmla="*/ 2934 w 5867"/>
                  <a:gd name="T7" fmla="*/ 4200 h 4200"/>
                  <a:gd name="T8" fmla="*/ 5867 w 5867"/>
                  <a:gd name="T9" fmla="*/ 3541 h 4200"/>
                  <a:gd name="T10" fmla="*/ 5867 w 5867"/>
                  <a:gd name="T11" fmla="*/ 659 h 4200"/>
                  <a:gd name="T12" fmla="*/ 2934 w 5867"/>
                  <a:gd name="T13" fmla="*/ 0 h 4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67" h="4200">
                    <a:moveTo>
                      <a:pt x="2934" y="0"/>
                    </a:moveTo>
                    <a:cubicBezTo>
                      <a:pt x="1314" y="0"/>
                      <a:pt x="0" y="295"/>
                      <a:pt x="0" y="659"/>
                    </a:cubicBezTo>
                    <a:lnTo>
                      <a:pt x="0" y="3541"/>
                    </a:lnTo>
                    <a:cubicBezTo>
                      <a:pt x="0" y="3905"/>
                      <a:pt x="1314" y="4200"/>
                      <a:pt x="2934" y="4200"/>
                    </a:cubicBezTo>
                    <a:cubicBezTo>
                      <a:pt x="4554" y="4200"/>
                      <a:pt x="5867" y="3905"/>
                      <a:pt x="5867" y="3541"/>
                    </a:cubicBezTo>
                    <a:lnTo>
                      <a:pt x="5867" y="659"/>
                    </a:lnTo>
                    <a:cubicBezTo>
                      <a:pt x="5867" y="295"/>
                      <a:pt x="4554" y="0"/>
                      <a:pt x="2934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75" name="Freeform 58"/>
              <p:cNvSpPr>
                <a:spLocks/>
              </p:cNvSpPr>
              <p:nvPr/>
            </p:nvSpPr>
            <p:spPr bwMode="auto">
              <a:xfrm>
                <a:off x="3154" y="604"/>
                <a:ext cx="1551" cy="1027"/>
              </a:xfrm>
              <a:custGeom>
                <a:avLst/>
                <a:gdLst>
                  <a:gd name="T0" fmla="*/ 2934 w 5867"/>
                  <a:gd name="T1" fmla="*/ 0 h 4200"/>
                  <a:gd name="T2" fmla="*/ 0 w 5867"/>
                  <a:gd name="T3" fmla="*/ 659 h 4200"/>
                  <a:gd name="T4" fmla="*/ 0 w 5867"/>
                  <a:gd name="T5" fmla="*/ 3541 h 4200"/>
                  <a:gd name="T6" fmla="*/ 2934 w 5867"/>
                  <a:gd name="T7" fmla="*/ 4200 h 4200"/>
                  <a:gd name="T8" fmla="*/ 5867 w 5867"/>
                  <a:gd name="T9" fmla="*/ 3541 h 4200"/>
                  <a:gd name="T10" fmla="*/ 5867 w 5867"/>
                  <a:gd name="T11" fmla="*/ 659 h 4200"/>
                  <a:gd name="T12" fmla="*/ 2934 w 5867"/>
                  <a:gd name="T13" fmla="*/ 0 h 4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67" h="4200">
                    <a:moveTo>
                      <a:pt x="2934" y="0"/>
                    </a:moveTo>
                    <a:cubicBezTo>
                      <a:pt x="1314" y="0"/>
                      <a:pt x="0" y="295"/>
                      <a:pt x="0" y="659"/>
                    </a:cubicBezTo>
                    <a:lnTo>
                      <a:pt x="0" y="3541"/>
                    </a:lnTo>
                    <a:cubicBezTo>
                      <a:pt x="0" y="3905"/>
                      <a:pt x="1314" y="4200"/>
                      <a:pt x="2934" y="4200"/>
                    </a:cubicBezTo>
                    <a:cubicBezTo>
                      <a:pt x="4554" y="4200"/>
                      <a:pt x="5867" y="3905"/>
                      <a:pt x="5867" y="3541"/>
                    </a:cubicBezTo>
                    <a:lnTo>
                      <a:pt x="5867" y="659"/>
                    </a:lnTo>
                    <a:cubicBezTo>
                      <a:pt x="5867" y="295"/>
                      <a:pt x="4554" y="0"/>
                      <a:pt x="2934" y="0"/>
                    </a:cubicBezTo>
                    <a:close/>
                  </a:path>
                </a:pathLst>
              </a:custGeom>
              <a:noFill/>
              <a:ln w="2095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76" name="Freeform 57"/>
              <p:cNvSpPr>
                <a:spLocks/>
              </p:cNvSpPr>
              <p:nvPr/>
            </p:nvSpPr>
            <p:spPr bwMode="auto">
              <a:xfrm>
                <a:off x="3154" y="765"/>
                <a:ext cx="1528" cy="162"/>
              </a:xfrm>
              <a:custGeom>
                <a:avLst/>
                <a:gdLst>
                  <a:gd name="T0" fmla="*/ 0 w 1435"/>
                  <a:gd name="T1" fmla="*/ 0 h 162"/>
                  <a:gd name="T2" fmla="*/ 718 w 1435"/>
                  <a:gd name="T3" fmla="*/ 162 h 162"/>
                  <a:gd name="T4" fmla="*/ 1435 w 1435"/>
                  <a:gd name="T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5" h="162">
                    <a:moveTo>
                      <a:pt x="0" y="0"/>
                    </a:moveTo>
                    <a:cubicBezTo>
                      <a:pt x="0" y="90"/>
                      <a:pt x="322" y="162"/>
                      <a:pt x="718" y="162"/>
                    </a:cubicBezTo>
                    <a:cubicBezTo>
                      <a:pt x="1114" y="162"/>
                      <a:pt x="1435" y="90"/>
                      <a:pt x="1435" y="0"/>
                    </a:cubicBezTo>
                  </a:path>
                </a:pathLst>
              </a:custGeom>
              <a:noFill/>
              <a:ln w="2095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</p:grpSp>
        <p:sp>
          <p:nvSpPr>
            <p:cNvPr id="27" name="Rectangle 55"/>
            <p:cNvSpPr>
              <a:spLocks noChangeArrowheads="1"/>
            </p:cNvSpPr>
            <p:nvPr/>
          </p:nvSpPr>
          <p:spPr bwMode="auto">
            <a:xfrm>
              <a:off x="3357" y="909"/>
              <a:ext cx="1248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Database of</a:t>
              </a:r>
              <a:r>
                <a:rPr kumimoji="0" lang="en-US" altLang="sl-SI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54"/>
            <p:cNvSpPr>
              <a:spLocks noChangeArrowheads="1"/>
            </p:cNvSpPr>
            <p:nvPr/>
          </p:nvSpPr>
          <p:spPr bwMode="auto">
            <a:xfrm>
              <a:off x="3449" y="1111"/>
              <a:ext cx="828" cy="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 </a:t>
              </a: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process</a:t>
              </a:r>
              <a:endParaRPr kumimoji="0" lang="sl-SI" altLang="sl-SI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metadata</a:t>
              </a:r>
              <a:endParaRPr kumimoji="0" lang="en-US" altLang="sl-SI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53"/>
            <p:cNvSpPr>
              <a:spLocks noChangeArrowheads="1"/>
            </p:cNvSpPr>
            <p:nvPr/>
          </p:nvSpPr>
          <p:spPr bwMode="auto">
            <a:xfrm>
              <a:off x="4535" y="1128"/>
              <a:ext cx="4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 49"/>
            <p:cNvGrpSpPr>
              <a:grpSpLocks/>
            </p:cNvGrpSpPr>
            <p:nvPr/>
          </p:nvGrpSpPr>
          <p:grpSpPr bwMode="auto">
            <a:xfrm>
              <a:off x="5819" y="604"/>
              <a:ext cx="1436" cy="1027"/>
              <a:chOff x="5843" y="604"/>
              <a:chExt cx="1436" cy="1027"/>
            </a:xfrm>
          </p:grpSpPr>
          <p:sp>
            <p:nvSpPr>
              <p:cNvPr id="1071" name="Freeform 52"/>
              <p:cNvSpPr>
                <a:spLocks/>
              </p:cNvSpPr>
              <p:nvPr/>
            </p:nvSpPr>
            <p:spPr bwMode="auto">
              <a:xfrm>
                <a:off x="5843" y="604"/>
                <a:ext cx="1436" cy="1027"/>
              </a:xfrm>
              <a:custGeom>
                <a:avLst/>
                <a:gdLst>
                  <a:gd name="T0" fmla="*/ 2937 w 5874"/>
                  <a:gd name="T1" fmla="*/ 0 h 4200"/>
                  <a:gd name="T2" fmla="*/ 0 w 5874"/>
                  <a:gd name="T3" fmla="*/ 659 h 4200"/>
                  <a:gd name="T4" fmla="*/ 0 w 5874"/>
                  <a:gd name="T5" fmla="*/ 3541 h 4200"/>
                  <a:gd name="T6" fmla="*/ 2937 w 5874"/>
                  <a:gd name="T7" fmla="*/ 4200 h 4200"/>
                  <a:gd name="T8" fmla="*/ 5874 w 5874"/>
                  <a:gd name="T9" fmla="*/ 3541 h 4200"/>
                  <a:gd name="T10" fmla="*/ 5874 w 5874"/>
                  <a:gd name="T11" fmla="*/ 659 h 4200"/>
                  <a:gd name="T12" fmla="*/ 2937 w 5874"/>
                  <a:gd name="T13" fmla="*/ 0 h 4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74" h="4200">
                    <a:moveTo>
                      <a:pt x="2937" y="0"/>
                    </a:moveTo>
                    <a:cubicBezTo>
                      <a:pt x="1315" y="0"/>
                      <a:pt x="0" y="295"/>
                      <a:pt x="0" y="659"/>
                    </a:cubicBezTo>
                    <a:lnTo>
                      <a:pt x="0" y="3541"/>
                    </a:lnTo>
                    <a:cubicBezTo>
                      <a:pt x="0" y="3905"/>
                      <a:pt x="1315" y="4200"/>
                      <a:pt x="2937" y="4200"/>
                    </a:cubicBezTo>
                    <a:cubicBezTo>
                      <a:pt x="4559" y="4200"/>
                      <a:pt x="5874" y="3905"/>
                      <a:pt x="5874" y="3541"/>
                    </a:cubicBezTo>
                    <a:lnTo>
                      <a:pt x="5874" y="659"/>
                    </a:lnTo>
                    <a:cubicBezTo>
                      <a:pt x="5874" y="295"/>
                      <a:pt x="4559" y="0"/>
                      <a:pt x="2937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72" name="Freeform 51"/>
              <p:cNvSpPr>
                <a:spLocks/>
              </p:cNvSpPr>
              <p:nvPr/>
            </p:nvSpPr>
            <p:spPr bwMode="auto">
              <a:xfrm>
                <a:off x="5843" y="604"/>
                <a:ext cx="1436" cy="1027"/>
              </a:xfrm>
              <a:custGeom>
                <a:avLst/>
                <a:gdLst>
                  <a:gd name="T0" fmla="*/ 2937 w 5874"/>
                  <a:gd name="T1" fmla="*/ 0 h 4200"/>
                  <a:gd name="T2" fmla="*/ 0 w 5874"/>
                  <a:gd name="T3" fmla="*/ 659 h 4200"/>
                  <a:gd name="T4" fmla="*/ 0 w 5874"/>
                  <a:gd name="T5" fmla="*/ 3541 h 4200"/>
                  <a:gd name="T6" fmla="*/ 2937 w 5874"/>
                  <a:gd name="T7" fmla="*/ 4200 h 4200"/>
                  <a:gd name="T8" fmla="*/ 5874 w 5874"/>
                  <a:gd name="T9" fmla="*/ 3541 h 4200"/>
                  <a:gd name="T10" fmla="*/ 5874 w 5874"/>
                  <a:gd name="T11" fmla="*/ 659 h 4200"/>
                  <a:gd name="T12" fmla="*/ 2937 w 5874"/>
                  <a:gd name="T13" fmla="*/ 0 h 4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74" h="4200">
                    <a:moveTo>
                      <a:pt x="2937" y="0"/>
                    </a:moveTo>
                    <a:cubicBezTo>
                      <a:pt x="1315" y="0"/>
                      <a:pt x="0" y="295"/>
                      <a:pt x="0" y="659"/>
                    </a:cubicBezTo>
                    <a:lnTo>
                      <a:pt x="0" y="3541"/>
                    </a:lnTo>
                    <a:cubicBezTo>
                      <a:pt x="0" y="3905"/>
                      <a:pt x="1315" y="4200"/>
                      <a:pt x="2937" y="4200"/>
                    </a:cubicBezTo>
                    <a:cubicBezTo>
                      <a:pt x="4559" y="4200"/>
                      <a:pt x="5874" y="3905"/>
                      <a:pt x="5874" y="3541"/>
                    </a:cubicBezTo>
                    <a:lnTo>
                      <a:pt x="5874" y="659"/>
                    </a:lnTo>
                    <a:cubicBezTo>
                      <a:pt x="5874" y="295"/>
                      <a:pt x="4559" y="0"/>
                      <a:pt x="2937" y="0"/>
                    </a:cubicBezTo>
                    <a:close/>
                  </a:path>
                </a:pathLst>
              </a:custGeom>
              <a:noFill/>
              <a:ln w="2095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73" name="Freeform 50"/>
              <p:cNvSpPr>
                <a:spLocks/>
              </p:cNvSpPr>
              <p:nvPr/>
            </p:nvSpPr>
            <p:spPr bwMode="auto">
              <a:xfrm>
                <a:off x="5843" y="765"/>
                <a:ext cx="1436" cy="162"/>
              </a:xfrm>
              <a:custGeom>
                <a:avLst/>
                <a:gdLst>
                  <a:gd name="T0" fmla="*/ 0 w 1436"/>
                  <a:gd name="T1" fmla="*/ 0 h 162"/>
                  <a:gd name="T2" fmla="*/ 718 w 1436"/>
                  <a:gd name="T3" fmla="*/ 162 h 162"/>
                  <a:gd name="T4" fmla="*/ 1436 w 1436"/>
                  <a:gd name="T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6" h="162">
                    <a:moveTo>
                      <a:pt x="0" y="0"/>
                    </a:moveTo>
                    <a:cubicBezTo>
                      <a:pt x="0" y="90"/>
                      <a:pt x="322" y="162"/>
                      <a:pt x="718" y="162"/>
                    </a:cubicBezTo>
                    <a:cubicBezTo>
                      <a:pt x="1115" y="162"/>
                      <a:pt x="1436" y="90"/>
                      <a:pt x="1436" y="0"/>
                    </a:cubicBezTo>
                  </a:path>
                </a:pathLst>
              </a:custGeom>
              <a:noFill/>
              <a:ln w="2095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</p:grpSp>
        <p:sp>
          <p:nvSpPr>
            <p:cNvPr id="31" name="Rectangle 48"/>
            <p:cNvSpPr>
              <a:spLocks noChangeArrowheads="1"/>
            </p:cNvSpPr>
            <p:nvPr/>
          </p:nvSpPr>
          <p:spPr bwMode="auto">
            <a:xfrm>
              <a:off x="6085" y="969"/>
              <a:ext cx="1032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Metadata </a:t>
              </a:r>
              <a:endParaRPr kumimoji="0" lang="en-US" altLang="sl-SI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47"/>
            <p:cNvSpPr>
              <a:spLocks noChangeArrowheads="1"/>
            </p:cNvSpPr>
            <p:nvPr/>
          </p:nvSpPr>
          <p:spPr bwMode="auto">
            <a:xfrm>
              <a:off x="6047" y="1148"/>
              <a:ext cx="1035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repository</a:t>
              </a:r>
              <a:endParaRPr kumimoji="0" lang="en-US" altLang="sl-SI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46"/>
            <p:cNvSpPr>
              <a:spLocks noChangeArrowheads="1"/>
            </p:cNvSpPr>
            <p:nvPr/>
          </p:nvSpPr>
          <p:spPr bwMode="auto">
            <a:xfrm>
              <a:off x="6891" y="1148"/>
              <a:ext cx="4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Freeform 45"/>
            <p:cNvSpPr>
              <a:spLocks noEditPoints="1"/>
            </p:cNvSpPr>
            <p:nvPr/>
          </p:nvSpPr>
          <p:spPr bwMode="auto">
            <a:xfrm>
              <a:off x="4768" y="1143"/>
              <a:ext cx="986" cy="98"/>
            </a:xfrm>
            <a:custGeom>
              <a:avLst/>
              <a:gdLst>
                <a:gd name="T0" fmla="*/ 986 w 986"/>
                <a:gd name="T1" fmla="*/ 56 h 98"/>
                <a:gd name="T2" fmla="*/ 81 w 986"/>
                <a:gd name="T3" fmla="*/ 57 h 98"/>
                <a:gd name="T4" fmla="*/ 81 w 986"/>
                <a:gd name="T5" fmla="*/ 41 h 98"/>
                <a:gd name="T6" fmla="*/ 986 w 986"/>
                <a:gd name="T7" fmla="*/ 40 h 98"/>
                <a:gd name="T8" fmla="*/ 986 w 986"/>
                <a:gd name="T9" fmla="*/ 56 h 98"/>
                <a:gd name="T10" fmla="*/ 98 w 986"/>
                <a:gd name="T11" fmla="*/ 98 h 98"/>
                <a:gd name="T12" fmla="*/ 0 w 986"/>
                <a:gd name="T13" fmla="*/ 49 h 98"/>
                <a:gd name="T14" fmla="*/ 97 w 986"/>
                <a:gd name="T15" fmla="*/ 0 h 98"/>
                <a:gd name="T16" fmla="*/ 98 w 986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" h="98">
                  <a:moveTo>
                    <a:pt x="986" y="56"/>
                  </a:moveTo>
                  <a:lnTo>
                    <a:pt x="81" y="57"/>
                  </a:lnTo>
                  <a:lnTo>
                    <a:pt x="81" y="41"/>
                  </a:lnTo>
                  <a:lnTo>
                    <a:pt x="986" y="40"/>
                  </a:lnTo>
                  <a:lnTo>
                    <a:pt x="986" y="56"/>
                  </a:lnTo>
                  <a:close/>
                  <a:moveTo>
                    <a:pt x="98" y="98"/>
                  </a:moveTo>
                  <a:lnTo>
                    <a:pt x="0" y="49"/>
                  </a:lnTo>
                  <a:lnTo>
                    <a:pt x="97" y="0"/>
                  </a:lnTo>
                  <a:lnTo>
                    <a:pt x="98" y="98"/>
                  </a:lnTo>
                  <a:close/>
                </a:path>
              </a:pathLst>
            </a:custGeom>
            <a:solidFill>
              <a:srgbClr val="000000"/>
            </a:solidFill>
            <a:ln w="1270">
              <a:solidFill>
                <a:srgbClr val="00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grpSp>
          <p:nvGrpSpPr>
            <p:cNvPr id="1028" name="Group 42"/>
            <p:cNvGrpSpPr>
              <a:grpSpLocks/>
            </p:cNvGrpSpPr>
            <p:nvPr/>
          </p:nvGrpSpPr>
          <p:grpSpPr bwMode="auto">
            <a:xfrm>
              <a:off x="3375" y="3979"/>
              <a:ext cx="1572" cy="586"/>
              <a:chOff x="3782" y="3979"/>
              <a:chExt cx="807" cy="586"/>
            </a:xfrm>
          </p:grpSpPr>
          <p:sp>
            <p:nvSpPr>
              <p:cNvPr id="1069" name="Freeform 44"/>
              <p:cNvSpPr>
                <a:spLocks/>
              </p:cNvSpPr>
              <p:nvPr/>
            </p:nvSpPr>
            <p:spPr bwMode="auto">
              <a:xfrm>
                <a:off x="3782" y="3979"/>
                <a:ext cx="807" cy="586"/>
              </a:xfrm>
              <a:custGeom>
                <a:avLst/>
                <a:gdLst>
                  <a:gd name="T0" fmla="*/ 300 w 3300"/>
                  <a:gd name="T1" fmla="*/ 0 h 2400"/>
                  <a:gd name="T2" fmla="*/ 0 w 3300"/>
                  <a:gd name="T3" fmla="*/ 300 h 2400"/>
                  <a:gd name="T4" fmla="*/ 0 w 3300"/>
                  <a:gd name="T5" fmla="*/ 2100 h 2400"/>
                  <a:gd name="T6" fmla="*/ 300 w 3300"/>
                  <a:gd name="T7" fmla="*/ 2400 h 2400"/>
                  <a:gd name="T8" fmla="*/ 3000 w 3300"/>
                  <a:gd name="T9" fmla="*/ 2400 h 2400"/>
                  <a:gd name="T10" fmla="*/ 3300 w 3300"/>
                  <a:gd name="T11" fmla="*/ 2100 h 2400"/>
                  <a:gd name="T12" fmla="*/ 3300 w 3300"/>
                  <a:gd name="T13" fmla="*/ 300 h 2400"/>
                  <a:gd name="T14" fmla="*/ 3000 w 3300"/>
                  <a:gd name="T15" fmla="*/ 0 h 2400"/>
                  <a:gd name="T16" fmla="*/ 300 w 3300"/>
                  <a:gd name="T17" fmla="*/ 0 h 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0" h="2400">
                    <a:moveTo>
                      <a:pt x="300" y="0"/>
                    </a:moveTo>
                    <a:cubicBezTo>
                      <a:pt x="134" y="0"/>
                      <a:pt x="0" y="134"/>
                      <a:pt x="0" y="300"/>
                    </a:cubicBezTo>
                    <a:lnTo>
                      <a:pt x="0" y="2100"/>
                    </a:lnTo>
                    <a:cubicBezTo>
                      <a:pt x="0" y="2266"/>
                      <a:pt x="134" y="2400"/>
                      <a:pt x="300" y="2400"/>
                    </a:cubicBezTo>
                    <a:lnTo>
                      <a:pt x="3000" y="2400"/>
                    </a:lnTo>
                    <a:cubicBezTo>
                      <a:pt x="3166" y="2400"/>
                      <a:pt x="3300" y="2266"/>
                      <a:pt x="3300" y="2100"/>
                    </a:cubicBezTo>
                    <a:lnTo>
                      <a:pt x="3300" y="300"/>
                    </a:lnTo>
                    <a:cubicBezTo>
                      <a:pt x="3300" y="134"/>
                      <a:pt x="3166" y="0"/>
                      <a:pt x="3000" y="0"/>
                    </a:cubicBez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70" name="Freeform 43"/>
              <p:cNvSpPr>
                <a:spLocks/>
              </p:cNvSpPr>
              <p:nvPr/>
            </p:nvSpPr>
            <p:spPr bwMode="auto">
              <a:xfrm>
                <a:off x="3782" y="3979"/>
                <a:ext cx="807" cy="586"/>
              </a:xfrm>
              <a:custGeom>
                <a:avLst/>
                <a:gdLst>
                  <a:gd name="T0" fmla="*/ 300 w 3300"/>
                  <a:gd name="T1" fmla="*/ 0 h 2400"/>
                  <a:gd name="T2" fmla="*/ 0 w 3300"/>
                  <a:gd name="T3" fmla="*/ 300 h 2400"/>
                  <a:gd name="T4" fmla="*/ 0 w 3300"/>
                  <a:gd name="T5" fmla="*/ 2100 h 2400"/>
                  <a:gd name="T6" fmla="*/ 300 w 3300"/>
                  <a:gd name="T7" fmla="*/ 2400 h 2400"/>
                  <a:gd name="T8" fmla="*/ 3000 w 3300"/>
                  <a:gd name="T9" fmla="*/ 2400 h 2400"/>
                  <a:gd name="T10" fmla="*/ 3300 w 3300"/>
                  <a:gd name="T11" fmla="*/ 2100 h 2400"/>
                  <a:gd name="T12" fmla="*/ 3300 w 3300"/>
                  <a:gd name="T13" fmla="*/ 300 h 2400"/>
                  <a:gd name="T14" fmla="*/ 3000 w 3300"/>
                  <a:gd name="T15" fmla="*/ 0 h 2400"/>
                  <a:gd name="T16" fmla="*/ 300 w 3300"/>
                  <a:gd name="T17" fmla="*/ 0 h 2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0" h="2400">
                    <a:moveTo>
                      <a:pt x="300" y="0"/>
                    </a:moveTo>
                    <a:cubicBezTo>
                      <a:pt x="134" y="0"/>
                      <a:pt x="0" y="134"/>
                      <a:pt x="0" y="300"/>
                    </a:cubicBezTo>
                    <a:lnTo>
                      <a:pt x="0" y="2100"/>
                    </a:lnTo>
                    <a:cubicBezTo>
                      <a:pt x="0" y="2266"/>
                      <a:pt x="134" y="2400"/>
                      <a:pt x="300" y="2400"/>
                    </a:cubicBezTo>
                    <a:lnTo>
                      <a:pt x="3000" y="2400"/>
                    </a:lnTo>
                    <a:cubicBezTo>
                      <a:pt x="3166" y="2400"/>
                      <a:pt x="3300" y="2266"/>
                      <a:pt x="3300" y="2100"/>
                    </a:cubicBezTo>
                    <a:lnTo>
                      <a:pt x="3300" y="300"/>
                    </a:lnTo>
                    <a:cubicBezTo>
                      <a:pt x="3300" y="134"/>
                      <a:pt x="3166" y="0"/>
                      <a:pt x="3000" y="0"/>
                    </a:cubicBezTo>
                    <a:lnTo>
                      <a:pt x="300" y="0"/>
                    </a:lnTo>
                    <a:close/>
                  </a:path>
                </a:pathLst>
              </a:custGeom>
              <a:noFill/>
              <a:ln w="1270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</p:grpSp>
        <p:sp>
          <p:nvSpPr>
            <p:cNvPr id="1029" name="Rectangle 41"/>
            <p:cNvSpPr>
              <a:spLocks noChangeArrowheads="1"/>
            </p:cNvSpPr>
            <p:nvPr/>
          </p:nvSpPr>
          <p:spPr bwMode="auto">
            <a:xfrm>
              <a:off x="3375" y="4014"/>
              <a:ext cx="157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Different kind of output</a:t>
              </a:r>
              <a:endParaRPr kumimoji="0" lang="en-US" altLang="sl-SI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40"/>
            <p:cNvSpPr>
              <a:spLocks noChangeArrowheads="1"/>
            </p:cNvSpPr>
            <p:nvPr/>
          </p:nvSpPr>
          <p:spPr bwMode="auto">
            <a:xfrm>
              <a:off x="4472" y="4014"/>
              <a:ext cx="4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39"/>
            <p:cNvSpPr>
              <a:spLocks noChangeArrowheads="1"/>
            </p:cNvSpPr>
            <p:nvPr/>
          </p:nvSpPr>
          <p:spPr bwMode="auto">
            <a:xfrm>
              <a:off x="4463" y="4203"/>
              <a:ext cx="45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Freeform 38"/>
            <p:cNvSpPr>
              <a:spLocks noEditPoints="1"/>
            </p:cNvSpPr>
            <p:nvPr/>
          </p:nvSpPr>
          <p:spPr bwMode="auto">
            <a:xfrm>
              <a:off x="4678" y="1484"/>
              <a:ext cx="1354" cy="1183"/>
            </a:xfrm>
            <a:custGeom>
              <a:avLst/>
              <a:gdLst>
                <a:gd name="T0" fmla="*/ 5478 w 5537"/>
                <a:gd name="T1" fmla="*/ 4825 h 4837"/>
                <a:gd name="T2" fmla="*/ 229 w 5537"/>
                <a:gd name="T3" fmla="*/ 244 h 4837"/>
                <a:gd name="T4" fmla="*/ 226 w 5537"/>
                <a:gd name="T5" fmla="*/ 197 h 4837"/>
                <a:gd name="T6" fmla="*/ 273 w 5537"/>
                <a:gd name="T7" fmla="*/ 194 h 4837"/>
                <a:gd name="T8" fmla="*/ 5522 w 5537"/>
                <a:gd name="T9" fmla="*/ 4775 h 4837"/>
                <a:gd name="T10" fmla="*/ 5525 w 5537"/>
                <a:gd name="T11" fmla="*/ 4822 h 4837"/>
                <a:gd name="T12" fmla="*/ 5478 w 5537"/>
                <a:gd name="T13" fmla="*/ 4825 h 4837"/>
                <a:gd name="T14" fmla="*/ 170 w 5537"/>
                <a:gd name="T15" fmla="*/ 414 h 4837"/>
                <a:gd name="T16" fmla="*/ 0 w 5537"/>
                <a:gd name="T17" fmla="*/ 0 h 4837"/>
                <a:gd name="T18" fmla="*/ 433 w 5537"/>
                <a:gd name="T19" fmla="*/ 112 h 4837"/>
                <a:gd name="T20" fmla="*/ 170 w 5537"/>
                <a:gd name="T21" fmla="*/ 414 h 4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37" h="4837">
                  <a:moveTo>
                    <a:pt x="5478" y="4825"/>
                  </a:moveTo>
                  <a:lnTo>
                    <a:pt x="229" y="244"/>
                  </a:lnTo>
                  <a:cubicBezTo>
                    <a:pt x="215" y="232"/>
                    <a:pt x="214" y="211"/>
                    <a:pt x="226" y="197"/>
                  </a:cubicBezTo>
                  <a:cubicBezTo>
                    <a:pt x="238" y="184"/>
                    <a:pt x="259" y="182"/>
                    <a:pt x="273" y="194"/>
                  </a:cubicBezTo>
                  <a:lnTo>
                    <a:pt x="5522" y="4775"/>
                  </a:lnTo>
                  <a:cubicBezTo>
                    <a:pt x="5536" y="4787"/>
                    <a:pt x="5537" y="4808"/>
                    <a:pt x="5525" y="4822"/>
                  </a:cubicBezTo>
                  <a:cubicBezTo>
                    <a:pt x="5513" y="4836"/>
                    <a:pt x="5492" y="4837"/>
                    <a:pt x="5478" y="4825"/>
                  </a:cubicBezTo>
                  <a:close/>
                  <a:moveTo>
                    <a:pt x="170" y="414"/>
                  </a:moveTo>
                  <a:lnTo>
                    <a:pt x="0" y="0"/>
                  </a:lnTo>
                  <a:lnTo>
                    <a:pt x="433" y="112"/>
                  </a:lnTo>
                  <a:lnTo>
                    <a:pt x="170" y="414"/>
                  </a:lnTo>
                  <a:close/>
                </a:path>
              </a:pathLst>
            </a:custGeom>
            <a:solidFill>
              <a:srgbClr val="000000"/>
            </a:solidFill>
            <a:ln w="1270">
              <a:solidFill>
                <a:srgbClr val="00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grpSp>
          <p:nvGrpSpPr>
            <p:cNvPr id="1033" name="Group 24"/>
            <p:cNvGrpSpPr>
              <a:grpSpLocks/>
            </p:cNvGrpSpPr>
            <p:nvPr/>
          </p:nvGrpSpPr>
          <p:grpSpPr bwMode="auto">
            <a:xfrm>
              <a:off x="653" y="457"/>
              <a:ext cx="4921" cy="3228"/>
              <a:chOff x="653" y="457"/>
              <a:chExt cx="4921" cy="3228"/>
            </a:xfrm>
          </p:grpSpPr>
          <p:sp>
            <p:nvSpPr>
              <p:cNvPr id="1056" name="Rectangle 37"/>
              <p:cNvSpPr>
                <a:spLocks noChangeArrowheads="1"/>
              </p:cNvSpPr>
              <p:nvPr/>
            </p:nvSpPr>
            <p:spPr bwMode="auto">
              <a:xfrm>
                <a:off x="653" y="2371"/>
                <a:ext cx="300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sl-SI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…</a:t>
                </a:r>
                <a:endParaRPr kumimoji="0" lang="en-US" altLang="sl-SI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Freeform 36"/>
              <p:cNvSpPr>
                <a:spLocks noEditPoints="1"/>
              </p:cNvSpPr>
              <p:nvPr/>
            </p:nvSpPr>
            <p:spPr bwMode="auto">
              <a:xfrm>
                <a:off x="1003" y="2610"/>
                <a:ext cx="446" cy="98"/>
              </a:xfrm>
              <a:custGeom>
                <a:avLst/>
                <a:gdLst>
                  <a:gd name="T0" fmla="*/ 0 w 446"/>
                  <a:gd name="T1" fmla="*/ 40 h 98"/>
                  <a:gd name="T2" fmla="*/ 365 w 446"/>
                  <a:gd name="T3" fmla="*/ 41 h 98"/>
                  <a:gd name="T4" fmla="*/ 364 w 446"/>
                  <a:gd name="T5" fmla="*/ 57 h 98"/>
                  <a:gd name="T6" fmla="*/ 0 w 446"/>
                  <a:gd name="T7" fmla="*/ 56 h 98"/>
                  <a:gd name="T8" fmla="*/ 0 w 446"/>
                  <a:gd name="T9" fmla="*/ 40 h 98"/>
                  <a:gd name="T10" fmla="*/ 348 w 446"/>
                  <a:gd name="T11" fmla="*/ 0 h 98"/>
                  <a:gd name="T12" fmla="*/ 446 w 446"/>
                  <a:gd name="T13" fmla="*/ 49 h 98"/>
                  <a:gd name="T14" fmla="*/ 348 w 446"/>
                  <a:gd name="T15" fmla="*/ 98 h 98"/>
                  <a:gd name="T16" fmla="*/ 348 w 446"/>
                  <a:gd name="T1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6" h="98">
                    <a:moveTo>
                      <a:pt x="0" y="40"/>
                    </a:moveTo>
                    <a:lnTo>
                      <a:pt x="365" y="41"/>
                    </a:lnTo>
                    <a:lnTo>
                      <a:pt x="364" y="57"/>
                    </a:lnTo>
                    <a:lnTo>
                      <a:pt x="0" y="56"/>
                    </a:lnTo>
                    <a:lnTo>
                      <a:pt x="0" y="40"/>
                    </a:lnTo>
                    <a:close/>
                    <a:moveTo>
                      <a:pt x="348" y="0"/>
                    </a:moveTo>
                    <a:lnTo>
                      <a:pt x="446" y="49"/>
                    </a:lnTo>
                    <a:lnTo>
                      <a:pt x="348" y="98"/>
                    </a:lnTo>
                    <a:lnTo>
                      <a:pt x="348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grpSp>
            <p:nvGrpSpPr>
              <p:cNvPr id="1058" name="Group 33"/>
              <p:cNvGrpSpPr>
                <a:grpSpLocks/>
              </p:cNvGrpSpPr>
              <p:nvPr/>
            </p:nvGrpSpPr>
            <p:grpSpPr bwMode="auto">
              <a:xfrm>
                <a:off x="1451" y="2365"/>
                <a:ext cx="807" cy="587"/>
                <a:chOff x="1451" y="2365"/>
                <a:chExt cx="807" cy="587"/>
              </a:xfrm>
            </p:grpSpPr>
            <p:sp>
              <p:nvSpPr>
                <p:cNvPr id="1067" name="Freeform 35"/>
                <p:cNvSpPr>
                  <a:spLocks/>
                </p:cNvSpPr>
                <p:nvPr/>
              </p:nvSpPr>
              <p:spPr bwMode="auto">
                <a:xfrm>
                  <a:off x="1451" y="2365"/>
                  <a:ext cx="807" cy="587"/>
                </a:xfrm>
                <a:custGeom>
                  <a:avLst/>
                  <a:gdLst>
                    <a:gd name="T0" fmla="*/ 600 w 6600"/>
                    <a:gd name="T1" fmla="*/ 0 h 4800"/>
                    <a:gd name="T2" fmla="*/ 0 w 6600"/>
                    <a:gd name="T3" fmla="*/ 600 h 4800"/>
                    <a:gd name="T4" fmla="*/ 0 w 6600"/>
                    <a:gd name="T5" fmla="*/ 4200 h 4800"/>
                    <a:gd name="T6" fmla="*/ 600 w 6600"/>
                    <a:gd name="T7" fmla="*/ 4800 h 4800"/>
                    <a:gd name="T8" fmla="*/ 6000 w 6600"/>
                    <a:gd name="T9" fmla="*/ 4800 h 4800"/>
                    <a:gd name="T10" fmla="*/ 6600 w 6600"/>
                    <a:gd name="T11" fmla="*/ 4200 h 4800"/>
                    <a:gd name="T12" fmla="*/ 6600 w 6600"/>
                    <a:gd name="T13" fmla="*/ 600 h 4800"/>
                    <a:gd name="T14" fmla="*/ 6000 w 6600"/>
                    <a:gd name="T15" fmla="*/ 0 h 4800"/>
                    <a:gd name="T16" fmla="*/ 600 w 6600"/>
                    <a:gd name="T17" fmla="*/ 0 h 4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00" h="4800">
                      <a:moveTo>
                        <a:pt x="600" y="0"/>
                      </a:moveTo>
                      <a:cubicBezTo>
                        <a:pt x="269" y="0"/>
                        <a:pt x="0" y="268"/>
                        <a:pt x="0" y="600"/>
                      </a:cubicBezTo>
                      <a:lnTo>
                        <a:pt x="0" y="4200"/>
                      </a:lnTo>
                      <a:cubicBezTo>
                        <a:pt x="0" y="4531"/>
                        <a:pt x="269" y="4800"/>
                        <a:pt x="600" y="4800"/>
                      </a:cubicBezTo>
                      <a:lnTo>
                        <a:pt x="6000" y="4800"/>
                      </a:lnTo>
                      <a:cubicBezTo>
                        <a:pt x="6331" y="4800"/>
                        <a:pt x="6600" y="4531"/>
                        <a:pt x="6600" y="4200"/>
                      </a:cubicBezTo>
                      <a:lnTo>
                        <a:pt x="6600" y="600"/>
                      </a:lnTo>
                      <a:cubicBezTo>
                        <a:pt x="6600" y="268"/>
                        <a:pt x="6331" y="0"/>
                        <a:pt x="6000" y="0"/>
                      </a:cubicBezTo>
                      <a:lnTo>
                        <a:pt x="60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sp>
              <p:nvSpPr>
                <p:cNvPr id="1068" name="Freeform 34"/>
                <p:cNvSpPr>
                  <a:spLocks/>
                </p:cNvSpPr>
                <p:nvPr/>
              </p:nvSpPr>
              <p:spPr bwMode="auto">
                <a:xfrm>
                  <a:off x="1451" y="2365"/>
                  <a:ext cx="807" cy="587"/>
                </a:xfrm>
                <a:custGeom>
                  <a:avLst/>
                  <a:gdLst>
                    <a:gd name="T0" fmla="*/ 600 w 6600"/>
                    <a:gd name="T1" fmla="*/ 0 h 4800"/>
                    <a:gd name="T2" fmla="*/ 0 w 6600"/>
                    <a:gd name="T3" fmla="*/ 600 h 4800"/>
                    <a:gd name="T4" fmla="*/ 0 w 6600"/>
                    <a:gd name="T5" fmla="*/ 4200 h 4800"/>
                    <a:gd name="T6" fmla="*/ 600 w 6600"/>
                    <a:gd name="T7" fmla="*/ 4800 h 4800"/>
                    <a:gd name="T8" fmla="*/ 6000 w 6600"/>
                    <a:gd name="T9" fmla="*/ 4800 h 4800"/>
                    <a:gd name="T10" fmla="*/ 6600 w 6600"/>
                    <a:gd name="T11" fmla="*/ 4200 h 4800"/>
                    <a:gd name="T12" fmla="*/ 6600 w 6600"/>
                    <a:gd name="T13" fmla="*/ 600 h 4800"/>
                    <a:gd name="T14" fmla="*/ 6000 w 6600"/>
                    <a:gd name="T15" fmla="*/ 0 h 4800"/>
                    <a:gd name="T16" fmla="*/ 600 w 6600"/>
                    <a:gd name="T17" fmla="*/ 0 h 48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600" h="4800">
                      <a:moveTo>
                        <a:pt x="600" y="0"/>
                      </a:moveTo>
                      <a:cubicBezTo>
                        <a:pt x="269" y="0"/>
                        <a:pt x="0" y="268"/>
                        <a:pt x="0" y="600"/>
                      </a:cubicBezTo>
                      <a:lnTo>
                        <a:pt x="0" y="4200"/>
                      </a:lnTo>
                      <a:cubicBezTo>
                        <a:pt x="0" y="4531"/>
                        <a:pt x="269" y="4800"/>
                        <a:pt x="600" y="4800"/>
                      </a:cubicBezTo>
                      <a:lnTo>
                        <a:pt x="6000" y="4800"/>
                      </a:lnTo>
                      <a:cubicBezTo>
                        <a:pt x="6331" y="4800"/>
                        <a:pt x="6600" y="4531"/>
                        <a:pt x="6600" y="4200"/>
                      </a:cubicBezTo>
                      <a:lnTo>
                        <a:pt x="6600" y="600"/>
                      </a:lnTo>
                      <a:cubicBezTo>
                        <a:pt x="6600" y="268"/>
                        <a:pt x="6331" y="0"/>
                        <a:pt x="6000" y="0"/>
                      </a:cubicBezTo>
                      <a:lnTo>
                        <a:pt x="600" y="0"/>
                      </a:lnTo>
                      <a:close/>
                    </a:path>
                  </a:pathLst>
                </a:custGeom>
                <a:noFill/>
                <a:ln w="12700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</p:grpSp>
          <p:grpSp>
            <p:nvGrpSpPr>
              <p:cNvPr id="1059" name="Group 25"/>
              <p:cNvGrpSpPr>
                <a:grpSpLocks/>
              </p:cNvGrpSpPr>
              <p:nvPr/>
            </p:nvGrpSpPr>
            <p:grpSpPr bwMode="auto">
              <a:xfrm>
                <a:off x="1454" y="457"/>
                <a:ext cx="4120" cy="3228"/>
                <a:chOff x="1454" y="457"/>
                <a:chExt cx="4120" cy="3228"/>
              </a:xfrm>
            </p:grpSpPr>
            <p:sp>
              <p:nvSpPr>
                <p:cNvPr id="1060" name="Rectangle 32"/>
                <p:cNvSpPr>
                  <a:spLocks noChangeArrowheads="1"/>
                </p:cNvSpPr>
                <p:nvPr/>
              </p:nvSpPr>
              <p:spPr bwMode="auto">
                <a:xfrm>
                  <a:off x="1454" y="2577"/>
                  <a:ext cx="777" cy="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sl-SI" sz="14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itchFamily="18" charset="0"/>
                      <a:ea typeface="Times New Roman" pitchFamily="18" charset="0"/>
                      <a:cs typeface="Times New Roman" pitchFamily="18" charset="0"/>
                    </a:rPr>
                    <a:t>program</a:t>
                  </a:r>
                  <a:endParaRPr kumimoji="0" lang="en-US" altLang="sl-SI" sz="4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1" name="Freeform 31"/>
                <p:cNvSpPr>
                  <a:spLocks noEditPoints="1"/>
                </p:cNvSpPr>
                <p:nvPr/>
              </p:nvSpPr>
              <p:spPr bwMode="auto">
                <a:xfrm>
                  <a:off x="2348" y="2610"/>
                  <a:ext cx="627" cy="98"/>
                </a:xfrm>
                <a:custGeom>
                  <a:avLst/>
                  <a:gdLst>
                    <a:gd name="T0" fmla="*/ 0 w 627"/>
                    <a:gd name="T1" fmla="*/ 40 h 98"/>
                    <a:gd name="T2" fmla="*/ 546 w 627"/>
                    <a:gd name="T3" fmla="*/ 41 h 98"/>
                    <a:gd name="T4" fmla="*/ 546 w 627"/>
                    <a:gd name="T5" fmla="*/ 57 h 98"/>
                    <a:gd name="T6" fmla="*/ 0 w 627"/>
                    <a:gd name="T7" fmla="*/ 56 h 98"/>
                    <a:gd name="T8" fmla="*/ 0 w 627"/>
                    <a:gd name="T9" fmla="*/ 40 h 98"/>
                    <a:gd name="T10" fmla="*/ 529 w 627"/>
                    <a:gd name="T11" fmla="*/ 0 h 98"/>
                    <a:gd name="T12" fmla="*/ 627 w 627"/>
                    <a:gd name="T13" fmla="*/ 49 h 98"/>
                    <a:gd name="T14" fmla="*/ 529 w 627"/>
                    <a:gd name="T15" fmla="*/ 98 h 98"/>
                    <a:gd name="T16" fmla="*/ 529 w 627"/>
                    <a:gd name="T17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7" h="98">
                      <a:moveTo>
                        <a:pt x="0" y="40"/>
                      </a:moveTo>
                      <a:lnTo>
                        <a:pt x="546" y="41"/>
                      </a:lnTo>
                      <a:lnTo>
                        <a:pt x="546" y="57"/>
                      </a:lnTo>
                      <a:lnTo>
                        <a:pt x="0" y="56"/>
                      </a:lnTo>
                      <a:lnTo>
                        <a:pt x="0" y="40"/>
                      </a:lnTo>
                      <a:close/>
                      <a:moveTo>
                        <a:pt x="529" y="0"/>
                      </a:moveTo>
                      <a:lnTo>
                        <a:pt x="627" y="49"/>
                      </a:lnTo>
                      <a:lnTo>
                        <a:pt x="529" y="98"/>
                      </a:lnTo>
                      <a:lnTo>
                        <a:pt x="52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">
                  <a:solidFill>
                    <a:srgbClr val="000000"/>
                  </a:solidFill>
                  <a:bevel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sl-SI"/>
                </a:p>
              </p:txBody>
            </p:sp>
            <p:grpSp>
              <p:nvGrpSpPr>
                <p:cNvPr id="1062" name="Group 26"/>
                <p:cNvGrpSpPr>
                  <a:grpSpLocks/>
                </p:cNvGrpSpPr>
                <p:nvPr/>
              </p:nvGrpSpPr>
              <p:grpSpPr bwMode="auto">
                <a:xfrm>
                  <a:off x="2527" y="457"/>
                  <a:ext cx="3047" cy="3228"/>
                  <a:chOff x="2527" y="457"/>
                  <a:chExt cx="3047" cy="3228"/>
                </a:xfrm>
              </p:grpSpPr>
              <p:sp>
                <p:nvSpPr>
                  <p:cNvPr id="1063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3703" y="2551"/>
                    <a:ext cx="889" cy="2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altLang="sl-SI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rPr>
                      <a:t>program</a:t>
                    </a:r>
                    <a:endParaRPr kumimoji="0" lang="en-US" altLang="sl-SI" sz="36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064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2527" y="457"/>
                    <a:ext cx="3047" cy="3228"/>
                    <a:chOff x="2527" y="457"/>
                    <a:chExt cx="3047" cy="3228"/>
                  </a:xfrm>
                </p:grpSpPr>
                <p:sp>
                  <p:nvSpPr>
                    <p:cNvPr id="1065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17" y="1966"/>
                      <a:ext cx="2151" cy="1320"/>
                    </a:xfrm>
                    <a:prstGeom prst="rect">
                      <a:avLst/>
                    </a:prstGeom>
                    <a:noFill/>
                    <a:ln w="1524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sl-SI"/>
                    </a:p>
                  </p:txBody>
                </p:sp>
                <p:sp>
                  <p:nvSpPr>
                    <p:cNvPr id="1066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27" y="457"/>
                      <a:ext cx="3047" cy="3228"/>
                    </a:xfrm>
                    <a:prstGeom prst="rect">
                      <a:avLst/>
                    </a:prstGeom>
                    <a:noFill/>
                    <a:ln w="12700" cap="rnd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sl-SI"/>
                    </a:p>
                  </p:txBody>
                </p:sp>
              </p:grpSp>
            </p:grpSp>
          </p:grpSp>
        </p:grpSp>
        <p:sp>
          <p:nvSpPr>
            <p:cNvPr id="1034" name="Freeform 23"/>
            <p:cNvSpPr>
              <a:spLocks noEditPoints="1"/>
            </p:cNvSpPr>
            <p:nvPr/>
          </p:nvSpPr>
          <p:spPr bwMode="auto">
            <a:xfrm>
              <a:off x="3912" y="1623"/>
              <a:ext cx="98" cy="302"/>
            </a:xfrm>
            <a:custGeom>
              <a:avLst/>
              <a:gdLst>
                <a:gd name="T0" fmla="*/ 234 w 400"/>
                <a:gd name="T1" fmla="*/ 33 h 1233"/>
                <a:gd name="T2" fmla="*/ 234 w 400"/>
                <a:gd name="T3" fmla="*/ 900 h 1233"/>
                <a:gd name="T4" fmla="*/ 200 w 400"/>
                <a:gd name="T5" fmla="*/ 933 h 1233"/>
                <a:gd name="T6" fmla="*/ 167 w 400"/>
                <a:gd name="T7" fmla="*/ 900 h 1233"/>
                <a:gd name="T8" fmla="*/ 167 w 400"/>
                <a:gd name="T9" fmla="*/ 33 h 1233"/>
                <a:gd name="T10" fmla="*/ 200 w 400"/>
                <a:gd name="T11" fmla="*/ 0 h 1233"/>
                <a:gd name="T12" fmla="*/ 234 w 400"/>
                <a:gd name="T13" fmla="*/ 33 h 1233"/>
                <a:gd name="T14" fmla="*/ 400 w 400"/>
                <a:gd name="T15" fmla="*/ 833 h 1233"/>
                <a:gd name="T16" fmla="*/ 200 w 400"/>
                <a:gd name="T17" fmla="*/ 1233 h 1233"/>
                <a:gd name="T18" fmla="*/ 0 w 400"/>
                <a:gd name="T19" fmla="*/ 833 h 1233"/>
                <a:gd name="T20" fmla="*/ 400 w 400"/>
                <a:gd name="T21" fmla="*/ 8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0" h="1233">
                  <a:moveTo>
                    <a:pt x="234" y="33"/>
                  </a:moveTo>
                  <a:lnTo>
                    <a:pt x="234" y="900"/>
                  </a:lnTo>
                  <a:cubicBezTo>
                    <a:pt x="234" y="918"/>
                    <a:pt x="219" y="933"/>
                    <a:pt x="200" y="933"/>
                  </a:cubicBezTo>
                  <a:cubicBezTo>
                    <a:pt x="182" y="933"/>
                    <a:pt x="167" y="918"/>
                    <a:pt x="167" y="900"/>
                  </a:cubicBezTo>
                  <a:lnTo>
                    <a:pt x="167" y="33"/>
                  </a:lnTo>
                  <a:cubicBezTo>
                    <a:pt x="167" y="15"/>
                    <a:pt x="182" y="0"/>
                    <a:pt x="200" y="0"/>
                  </a:cubicBezTo>
                  <a:cubicBezTo>
                    <a:pt x="219" y="0"/>
                    <a:pt x="234" y="15"/>
                    <a:pt x="234" y="33"/>
                  </a:cubicBezTo>
                  <a:close/>
                  <a:moveTo>
                    <a:pt x="400" y="833"/>
                  </a:moveTo>
                  <a:lnTo>
                    <a:pt x="200" y="1233"/>
                  </a:lnTo>
                  <a:lnTo>
                    <a:pt x="0" y="833"/>
                  </a:lnTo>
                  <a:lnTo>
                    <a:pt x="400" y="833"/>
                  </a:lnTo>
                  <a:close/>
                </a:path>
              </a:pathLst>
            </a:custGeom>
            <a:solidFill>
              <a:srgbClr val="000000"/>
            </a:solidFill>
            <a:ln w="1270">
              <a:solidFill>
                <a:srgbClr val="00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grpSp>
          <p:nvGrpSpPr>
            <p:cNvPr id="1035" name="Group 20"/>
            <p:cNvGrpSpPr>
              <a:grpSpLocks/>
            </p:cNvGrpSpPr>
            <p:nvPr/>
          </p:nvGrpSpPr>
          <p:grpSpPr bwMode="auto">
            <a:xfrm>
              <a:off x="49" y="8"/>
              <a:ext cx="7351" cy="4859"/>
              <a:chOff x="49" y="8"/>
              <a:chExt cx="7351" cy="4859"/>
            </a:xfrm>
          </p:grpSpPr>
          <p:sp>
            <p:nvSpPr>
              <p:cNvPr id="1054" name="Rectangle 22"/>
              <p:cNvSpPr>
                <a:spLocks noChangeArrowheads="1"/>
              </p:cNvSpPr>
              <p:nvPr/>
            </p:nvSpPr>
            <p:spPr bwMode="auto">
              <a:xfrm>
                <a:off x="49" y="8"/>
                <a:ext cx="7351" cy="4859"/>
              </a:xfrm>
              <a:prstGeom prst="rect">
                <a:avLst/>
              </a:prstGeom>
              <a:noFill/>
              <a:ln w="1016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55" name="Rectangle 21"/>
              <p:cNvSpPr>
                <a:spLocks noChangeArrowheads="1"/>
              </p:cNvSpPr>
              <p:nvPr/>
            </p:nvSpPr>
            <p:spPr bwMode="auto">
              <a:xfrm>
                <a:off x="2324" y="57"/>
                <a:ext cx="3633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sl-SI" sz="2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Application for management</a:t>
                </a:r>
                <a:endParaRPr kumimoji="0" lang="en-US" altLang="sl-SI" sz="4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36" name="Rectangle 19"/>
            <p:cNvSpPr>
              <a:spLocks noChangeArrowheads="1"/>
            </p:cNvSpPr>
            <p:nvPr/>
          </p:nvSpPr>
          <p:spPr bwMode="auto">
            <a:xfrm>
              <a:off x="4682" y="173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37" name="Group 14"/>
            <p:cNvGrpSpPr>
              <a:grpSpLocks/>
            </p:cNvGrpSpPr>
            <p:nvPr/>
          </p:nvGrpSpPr>
          <p:grpSpPr bwMode="auto">
            <a:xfrm>
              <a:off x="6112" y="2511"/>
              <a:ext cx="905" cy="294"/>
              <a:chOff x="6112" y="2511"/>
              <a:chExt cx="905" cy="294"/>
            </a:xfrm>
          </p:grpSpPr>
          <p:sp>
            <p:nvSpPr>
              <p:cNvPr id="1050" name="Freeform 18"/>
              <p:cNvSpPr>
                <a:spLocks/>
              </p:cNvSpPr>
              <p:nvPr/>
            </p:nvSpPr>
            <p:spPr bwMode="auto">
              <a:xfrm>
                <a:off x="6112" y="2511"/>
                <a:ext cx="905" cy="294"/>
              </a:xfrm>
              <a:custGeom>
                <a:avLst/>
                <a:gdLst>
                  <a:gd name="T0" fmla="*/ 1850 w 3700"/>
                  <a:gd name="T1" fmla="*/ 0 h 1200"/>
                  <a:gd name="T2" fmla="*/ 0 w 3700"/>
                  <a:gd name="T3" fmla="*/ 150 h 1200"/>
                  <a:gd name="T4" fmla="*/ 0 w 3700"/>
                  <a:gd name="T5" fmla="*/ 1050 h 1200"/>
                  <a:gd name="T6" fmla="*/ 1850 w 3700"/>
                  <a:gd name="T7" fmla="*/ 1200 h 1200"/>
                  <a:gd name="T8" fmla="*/ 3700 w 3700"/>
                  <a:gd name="T9" fmla="*/ 1050 h 1200"/>
                  <a:gd name="T10" fmla="*/ 3700 w 3700"/>
                  <a:gd name="T11" fmla="*/ 150 h 1200"/>
                  <a:gd name="T12" fmla="*/ 1850 w 3700"/>
                  <a:gd name="T13" fmla="*/ 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00" h="1200">
                    <a:moveTo>
                      <a:pt x="1850" y="0"/>
                    </a:moveTo>
                    <a:cubicBezTo>
                      <a:pt x="829" y="0"/>
                      <a:pt x="0" y="67"/>
                      <a:pt x="0" y="150"/>
                    </a:cubicBezTo>
                    <a:lnTo>
                      <a:pt x="0" y="1050"/>
                    </a:lnTo>
                    <a:cubicBezTo>
                      <a:pt x="0" y="1133"/>
                      <a:pt x="829" y="1200"/>
                      <a:pt x="1850" y="1200"/>
                    </a:cubicBezTo>
                    <a:cubicBezTo>
                      <a:pt x="2872" y="1200"/>
                      <a:pt x="3700" y="1133"/>
                      <a:pt x="3700" y="1050"/>
                    </a:cubicBezTo>
                    <a:lnTo>
                      <a:pt x="3700" y="150"/>
                    </a:lnTo>
                    <a:cubicBezTo>
                      <a:pt x="3700" y="67"/>
                      <a:pt x="2872" y="0"/>
                      <a:pt x="185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51" name="Oval 17"/>
              <p:cNvSpPr>
                <a:spLocks noChangeArrowheads="1"/>
              </p:cNvSpPr>
              <p:nvPr/>
            </p:nvSpPr>
            <p:spPr bwMode="auto">
              <a:xfrm>
                <a:off x="6112" y="2511"/>
                <a:ext cx="905" cy="74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52" name="Freeform 16"/>
              <p:cNvSpPr>
                <a:spLocks/>
              </p:cNvSpPr>
              <p:nvPr/>
            </p:nvSpPr>
            <p:spPr bwMode="auto">
              <a:xfrm>
                <a:off x="6112" y="2511"/>
                <a:ext cx="905" cy="294"/>
              </a:xfrm>
              <a:custGeom>
                <a:avLst/>
                <a:gdLst>
                  <a:gd name="T0" fmla="*/ 1850 w 3700"/>
                  <a:gd name="T1" fmla="*/ 0 h 1200"/>
                  <a:gd name="T2" fmla="*/ 0 w 3700"/>
                  <a:gd name="T3" fmla="*/ 150 h 1200"/>
                  <a:gd name="T4" fmla="*/ 0 w 3700"/>
                  <a:gd name="T5" fmla="*/ 1050 h 1200"/>
                  <a:gd name="T6" fmla="*/ 1850 w 3700"/>
                  <a:gd name="T7" fmla="*/ 1200 h 1200"/>
                  <a:gd name="T8" fmla="*/ 3700 w 3700"/>
                  <a:gd name="T9" fmla="*/ 1050 h 1200"/>
                  <a:gd name="T10" fmla="*/ 3700 w 3700"/>
                  <a:gd name="T11" fmla="*/ 150 h 1200"/>
                  <a:gd name="T12" fmla="*/ 1850 w 3700"/>
                  <a:gd name="T13" fmla="*/ 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00" h="1200">
                    <a:moveTo>
                      <a:pt x="1850" y="0"/>
                    </a:moveTo>
                    <a:cubicBezTo>
                      <a:pt x="829" y="0"/>
                      <a:pt x="0" y="67"/>
                      <a:pt x="0" y="150"/>
                    </a:cubicBezTo>
                    <a:lnTo>
                      <a:pt x="0" y="1050"/>
                    </a:lnTo>
                    <a:cubicBezTo>
                      <a:pt x="0" y="1133"/>
                      <a:pt x="829" y="1200"/>
                      <a:pt x="1850" y="1200"/>
                    </a:cubicBezTo>
                    <a:cubicBezTo>
                      <a:pt x="2872" y="1200"/>
                      <a:pt x="3700" y="1133"/>
                      <a:pt x="3700" y="1050"/>
                    </a:cubicBezTo>
                    <a:lnTo>
                      <a:pt x="3700" y="150"/>
                    </a:lnTo>
                    <a:cubicBezTo>
                      <a:pt x="3700" y="67"/>
                      <a:pt x="2872" y="0"/>
                      <a:pt x="1850" y="0"/>
                    </a:cubicBez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53" name="Freeform 15"/>
              <p:cNvSpPr>
                <a:spLocks/>
              </p:cNvSpPr>
              <p:nvPr/>
            </p:nvSpPr>
            <p:spPr bwMode="auto">
              <a:xfrm>
                <a:off x="6112" y="2548"/>
                <a:ext cx="905" cy="37"/>
              </a:xfrm>
              <a:custGeom>
                <a:avLst/>
                <a:gdLst>
                  <a:gd name="T0" fmla="*/ 0 w 905"/>
                  <a:gd name="T1" fmla="*/ 0 h 37"/>
                  <a:gd name="T2" fmla="*/ 452 w 905"/>
                  <a:gd name="T3" fmla="*/ 37 h 37"/>
                  <a:gd name="T4" fmla="*/ 905 w 905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5" h="37">
                    <a:moveTo>
                      <a:pt x="0" y="0"/>
                    </a:moveTo>
                    <a:cubicBezTo>
                      <a:pt x="0" y="20"/>
                      <a:pt x="203" y="37"/>
                      <a:pt x="452" y="37"/>
                    </a:cubicBezTo>
                    <a:cubicBezTo>
                      <a:pt x="702" y="37"/>
                      <a:pt x="905" y="20"/>
                      <a:pt x="905" y="0"/>
                    </a:cubicBez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</p:grpSp>
        <p:sp>
          <p:nvSpPr>
            <p:cNvPr id="1038" name="Rectangle 13"/>
            <p:cNvSpPr>
              <a:spLocks noChangeArrowheads="1"/>
            </p:cNvSpPr>
            <p:nvPr/>
          </p:nvSpPr>
          <p:spPr bwMode="auto">
            <a:xfrm>
              <a:off x="6328" y="2621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39" name="Group 8"/>
            <p:cNvGrpSpPr>
              <a:grpSpLocks/>
            </p:cNvGrpSpPr>
            <p:nvPr/>
          </p:nvGrpSpPr>
          <p:grpSpPr bwMode="auto">
            <a:xfrm>
              <a:off x="6112" y="2805"/>
              <a:ext cx="905" cy="293"/>
              <a:chOff x="6112" y="2805"/>
              <a:chExt cx="905" cy="293"/>
            </a:xfrm>
          </p:grpSpPr>
          <p:sp>
            <p:nvSpPr>
              <p:cNvPr id="1046" name="Freeform 12"/>
              <p:cNvSpPr>
                <a:spLocks/>
              </p:cNvSpPr>
              <p:nvPr/>
            </p:nvSpPr>
            <p:spPr bwMode="auto">
              <a:xfrm>
                <a:off x="6112" y="2805"/>
                <a:ext cx="905" cy="293"/>
              </a:xfrm>
              <a:custGeom>
                <a:avLst/>
                <a:gdLst>
                  <a:gd name="T0" fmla="*/ 1850 w 3700"/>
                  <a:gd name="T1" fmla="*/ 0 h 1200"/>
                  <a:gd name="T2" fmla="*/ 0 w 3700"/>
                  <a:gd name="T3" fmla="*/ 150 h 1200"/>
                  <a:gd name="T4" fmla="*/ 0 w 3700"/>
                  <a:gd name="T5" fmla="*/ 1050 h 1200"/>
                  <a:gd name="T6" fmla="*/ 1850 w 3700"/>
                  <a:gd name="T7" fmla="*/ 1200 h 1200"/>
                  <a:gd name="T8" fmla="*/ 3700 w 3700"/>
                  <a:gd name="T9" fmla="*/ 1050 h 1200"/>
                  <a:gd name="T10" fmla="*/ 3700 w 3700"/>
                  <a:gd name="T11" fmla="*/ 150 h 1200"/>
                  <a:gd name="T12" fmla="*/ 1850 w 3700"/>
                  <a:gd name="T13" fmla="*/ 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00" h="1200">
                    <a:moveTo>
                      <a:pt x="1850" y="0"/>
                    </a:moveTo>
                    <a:cubicBezTo>
                      <a:pt x="829" y="0"/>
                      <a:pt x="0" y="67"/>
                      <a:pt x="0" y="150"/>
                    </a:cubicBezTo>
                    <a:lnTo>
                      <a:pt x="0" y="1050"/>
                    </a:lnTo>
                    <a:cubicBezTo>
                      <a:pt x="0" y="1133"/>
                      <a:pt x="829" y="1200"/>
                      <a:pt x="1850" y="1200"/>
                    </a:cubicBezTo>
                    <a:cubicBezTo>
                      <a:pt x="2872" y="1200"/>
                      <a:pt x="3700" y="1133"/>
                      <a:pt x="3700" y="1050"/>
                    </a:cubicBezTo>
                    <a:lnTo>
                      <a:pt x="3700" y="150"/>
                    </a:lnTo>
                    <a:cubicBezTo>
                      <a:pt x="3700" y="67"/>
                      <a:pt x="2872" y="0"/>
                      <a:pt x="1850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47" name="Oval 11"/>
              <p:cNvSpPr>
                <a:spLocks noChangeArrowheads="1"/>
              </p:cNvSpPr>
              <p:nvPr/>
            </p:nvSpPr>
            <p:spPr bwMode="auto">
              <a:xfrm>
                <a:off x="6112" y="2805"/>
                <a:ext cx="905" cy="73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48" name="Freeform 10"/>
              <p:cNvSpPr>
                <a:spLocks/>
              </p:cNvSpPr>
              <p:nvPr/>
            </p:nvSpPr>
            <p:spPr bwMode="auto">
              <a:xfrm>
                <a:off x="6112" y="2805"/>
                <a:ext cx="905" cy="293"/>
              </a:xfrm>
              <a:custGeom>
                <a:avLst/>
                <a:gdLst>
                  <a:gd name="T0" fmla="*/ 1850 w 3700"/>
                  <a:gd name="T1" fmla="*/ 0 h 1200"/>
                  <a:gd name="T2" fmla="*/ 0 w 3700"/>
                  <a:gd name="T3" fmla="*/ 150 h 1200"/>
                  <a:gd name="T4" fmla="*/ 0 w 3700"/>
                  <a:gd name="T5" fmla="*/ 1050 h 1200"/>
                  <a:gd name="T6" fmla="*/ 1850 w 3700"/>
                  <a:gd name="T7" fmla="*/ 1200 h 1200"/>
                  <a:gd name="T8" fmla="*/ 3700 w 3700"/>
                  <a:gd name="T9" fmla="*/ 1050 h 1200"/>
                  <a:gd name="T10" fmla="*/ 3700 w 3700"/>
                  <a:gd name="T11" fmla="*/ 150 h 1200"/>
                  <a:gd name="T12" fmla="*/ 1850 w 3700"/>
                  <a:gd name="T13" fmla="*/ 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00" h="1200">
                    <a:moveTo>
                      <a:pt x="1850" y="0"/>
                    </a:moveTo>
                    <a:cubicBezTo>
                      <a:pt x="829" y="0"/>
                      <a:pt x="0" y="67"/>
                      <a:pt x="0" y="150"/>
                    </a:cubicBezTo>
                    <a:lnTo>
                      <a:pt x="0" y="1050"/>
                    </a:lnTo>
                    <a:cubicBezTo>
                      <a:pt x="0" y="1133"/>
                      <a:pt x="829" y="1200"/>
                      <a:pt x="1850" y="1200"/>
                    </a:cubicBezTo>
                    <a:cubicBezTo>
                      <a:pt x="2872" y="1200"/>
                      <a:pt x="3700" y="1133"/>
                      <a:pt x="3700" y="1050"/>
                    </a:cubicBezTo>
                    <a:lnTo>
                      <a:pt x="3700" y="150"/>
                    </a:lnTo>
                    <a:cubicBezTo>
                      <a:pt x="3700" y="67"/>
                      <a:pt x="2872" y="0"/>
                      <a:pt x="1850" y="0"/>
                    </a:cubicBez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  <p:sp>
            <p:nvSpPr>
              <p:cNvPr id="1049" name="Freeform 9"/>
              <p:cNvSpPr>
                <a:spLocks/>
              </p:cNvSpPr>
              <p:nvPr/>
            </p:nvSpPr>
            <p:spPr bwMode="auto">
              <a:xfrm>
                <a:off x="6112" y="2842"/>
                <a:ext cx="905" cy="36"/>
              </a:xfrm>
              <a:custGeom>
                <a:avLst/>
                <a:gdLst>
                  <a:gd name="T0" fmla="*/ 0 w 905"/>
                  <a:gd name="T1" fmla="*/ 0 h 36"/>
                  <a:gd name="T2" fmla="*/ 452 w 905"/>
                  <a:gd name="T3" fmla="*/ 36 h 36"/>
                  <a:gd name="T4" fmla="*/ 905 w 90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5" h="36">
                    <a:moveTo>
                      <a:pt x="0" y="0"/>
                    </a:moveTo>
                    <a:cubicBezTo>
                      <a:pt x="0" y="20"/>
                      <a:pt x="203" y="36"/>
                      <a:pt x="452" y="36"/>
                    </a:cubicBezTo>
                    <a:cubicBezTo>
                      <a:pt x="702" y="36"/>
                      <a:pt x="905" y="20"/>
                      <a:pt x="905" y="0"/>
                    </a:cubicBez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l-SI"/>
              </a:p>
            </p:txBody>
          </p:sp>
        </p:grpSp>
        <p:sp>
          <p:nvSpPr>
            <p:cNvPr id="1040" name="Rectangle 7"/>
            <p:cNvSpPr>
              <a:spLocks noChangeArrowheads="1"/>
            </p:cNvSpPr>
            <p:nvPr/>
          </p:nvSpPr>
          <p:spPr bwMode="auto">
            <a:xfrm>
              <a:off x="6242" y="2915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6"/>
            <p:cNvSpPr>
              <a:spLocks noChangeArrowheads="1"/>
            </p:cNvSpPr>
            <p:nvPr/>
          </p:nvSpPr>
          <p:spPr bwMode="auto">
            <a:xfrm>
              <a:off x="6141" y="1837"/>
              <a:ext cx="853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Data on </a:t>
              </a:r>
              <a:endParaRPr kumimoji="0" lang="en-US" altLang="sl-SI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5"/>
            <p:cNvSpPr>
              <a:spLocks noChangeArrowheads="1"/>
            </p:cNvSpPr>
            <p:nvPr/>
          </p:nvSpPr>
          <p:spPr bwMode="auto">
            <a:xfrm>
              <a:off x="6056" y="2031"/>
              <a:ext cx="1091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tables and </a:t>
              </a:r>
              <a:endParaRPr kumimoji="0" lang="en-US" altLang="sl-SI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Rectangle 4"/>
            <p:cNvSpPr>
              <a:spLocks noChangeArrowheads="1"/>
            </p:cNvSpPr>
            <p:nvPr/>
          </p:nvSpPr>
          <p:spPr bwMode="auto">
            <a:xfrm>
              <a:off x="6141" y="2223"/>
              <a:ext cx="921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variables</a:t>
              </a:r>
              <a:endParaRPr kumimoji="0" lang="en-US" altLang="sl-SI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Rectangle 3"/>
            <p:cNvSpPr>
              <a:spLocks noChangeArrowheads="1"/>
            </p:cNvSpPr>
            <p:nvPr/>
          </p:nvSpPr>
          <p:spPr bwMode="auto">
            <a:xfrm>
              <a:off x="6981" y="2287"/>
              <a:ext cx="45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sl-S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Rectangle 2"/>
            <p:cNvSpPr>
              <a:spLocks noChangeArrowheads="1"/>
            </p:cNvSpPr>
            <p:nvPr/>
          </p:nvSpPr>
          <p:spPr bwMode="auto">
            <a:xfrm>
              <a:off x="1543" y="2399"/>
              <a:ext cx="643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l-SI" altLang="sl-SI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Ad-hoc</a:t>
              </a:r>
              <a:endParaRPr kumimoji="0" lang="sl-SI" altLang="sl-SI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507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223963"/>
          </a:xfrm>
        </p:spPr>
        <p:txBody>
          <a:bodyPr/>
          <a:lstStyle/>
          <a:p>
            <a:r>
              <a:rPr lang="en-GB" dirty="0" smtClean="0"/>
              <a:t>New organization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07375" cy="4752529"/>
          </a:xfrm>
        </p:spPr>
        <p:txBody>
          <a:bodyPr/>
          <a:lstStyle/>
          <a:p>
            <a:r>
              <a:rPr lang="en-GB" dirty="0" smtClean="0"/>
              <a:t>Old system:</a:t>
            </a:r>
          </a:p>
          <a:p>
            <a:pPr lvl="1"/>
            <a:r>
              <a:rPr lang="en-GB" dirty="0" smtClean="0"/>
              <a:t>Every survey had its own programmer and its own general methodologist </a:t>
            </a:r>
          </a:p>
          <a:p>
            <a:r>
              <a:rPr lang="en-GB" dirty="0" smtClean="0"/>
              <a:t>Renewed system:</a:t>
            </a:r>
          </a:p>
          <a:p>
            <a:pPr lvl="1"/>
            <a:r>
              <a:rPr lang="en-GB" dirty="0" smtClean="0"/>
              <a:t>General methodologist and IT expert („support team“) help subject-matter specialist to</a:t>
            </a:r>
          </a:p>
          <a:p>
            <a:pPr lvl="2"/>
            <a:r>
              <a:rPr lang="en-GB" dirty="0" smtClean="0"/>
              <a:t>insert and edit the process metadata (except for SDC) into the application</a:t>
            </a:r>
          </a:p>
          <a:p>
            <a:pPr lvl="2"/>
            <a:r>
              <a:rPr lang="en-GB" dirty="0" smtClean="0"/>
              <a:t>run particular parts of </a:t>
            </a:r>
            <a:r>
              <a:rPr lang="sl-SI" dirty="0" smtClean="0"/>
              <a:t>the </a:t>
            </a:r>
            <a:r>
              <a:rPr lang="en-GB" dirty="0" smtClean="0"/>
              <a:t>statistical process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18676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Advantages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Subject-matter personnel is much more independent (better knowledge)</a:t>
            </a:r>
          </a:p>
          <a:p>
            <a:r>
              <a:rPr lang="en-GB" dirty="0" smtClean="0"/>
              <a:t>The process metadata can be changed easily and </a:t>
            </a:r>
            <a:r>
              <a:rPr lang="sl-SI" dirty="0" smtClean="0"/>
              <a:t>the </a:t>
            </a:r>
            <a:r>
              <a:rPr lang="en-GB" dirty="0" smtClean="0"/>
              <a:t>procedure can be repeated in short time (flexibility)</a:t>
            </a:r>
          </a:p>
          <a:p>
            <a:r>
              <a:rPr lang="en-GB" dirty="0" smtClean="0"/>
              <a:t>The rules for data processing are gathered in one place (transparency)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432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Drawbacks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High risk of syntax errors in the process of the insertion</a:t>
            </a:r>
            <a:r>
              <a:rPr lang="sl-SI" dirty="0" smtClean="0"/>
              <a:t> of</a:t>
            </a:r>
            <a:r>
              <a:rPr lang="en-GB" dirty="0" smtClean="0"/>
              <a:t> metadata expressions</a:t>
            </a:r>
          </a:p>
          <a:p>
            <a:r>
              <a:rPr lang="en-GB" dirty="0" smtClean="0"/>
              <a:t>Subject-matter personnel has to learn some new skills </a:t>
            </a:r>
          </a:p>
          <a:p>
            <a:r>
              <a:rPr lang="en-GB" dirty="0" smtClean="0"/>
              <a:t>An error during the execution can cause problem if the support team is busy or not available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926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Challenges for the future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Introduce the application successfully into the production</a:t>
            </a:r>
          </a:p>
          <a:p>
            <a:pPr lvl="1"/>
            <a:r>
              <a:rPr lang="en-GB" dirty="0" smtClean="0"/>
              <a:t>Changing the thinking of general methodologists to more general level</a:t>
            </a:r>
          </a:p>
          <a:p>
            <a:pPr lvl="1"/>
            <a:r>
              <a:rPr lang="en-GB" dirty="0" smtClean="0"/>
              <a:t>Adjusting to changes by the subject-matter specialists</a:t>
            </a:r>
          </a:p>
          <a:p>
            <a:pPr lvl="1"/>
            <a:r>
              <a:rPr lang="en-GB" dirty="0" smtClean="0"/>
              <a:t>Building a qualified support team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360442"/>
      </p:ext>
    </p:extLst>
  </p:cSld>
  <p:clrMapOvr>
    <a:masterClrMapping/>
  </p:clrMapOvr>
</p:sld>
</file>

<file path=ppt/theme/theme1.xml><?xml version="1.0" encoding="utf-8"?>
<a:theme xmlns:a="http://schemas.openxmlformats.org/drawingml/2006/main" name="ppt_predloga_SURS_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ppt_predloga_SURS_Eng</Template>
  <TotalTime>3086</TotalTime>
  <Words>388</Words>
  <Application>Microsoft Office PowerPoint</Application>
  <PresentationFormat>On-screen Show (4:3)</PresentationFormat>
  <Paragraphs>94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ppt_predloga_SURS_Eng</vt:lpstr>
      <vt:lpstr>Modernisation of Statistical Processing at SURS </vt:lpstr>
      <vt:lpstr>Old system</vt:lpstr>
      <vt:lpstr>Renovation</vt:lpstr>
      <vt:lpstr>Renewed system</vt:lpstr>
      <vt:lpstr>Schematic presentation of the renewed system </vt:lpstr>
      <vt:lpstr>New organization</vt:lpstr>
      <vt:lpstr>Advantages</vt:lpstr>
      <vt:lpstr>Drawbacks</vt:lpstr>
      <vt:lpstr>Challenges for the future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PUFs and LFS/EU-SILC at SURS</dc:title>
  <dc:creator>Andreja Smukavec</dc:creator>
  <cp:lastModifiedBy>Boris Panič</cp:lastModifiedBy>
  <cp:revision>98</cp:revision>
  <cp:lastPrinted>2015-02-24T12:45:33Z</cp:lastPrinted>
  <dcterms:created xsi:type="dcterms:W3CDTF">2015-02-23T15:48:43Z</dcterms:created>
  <dcterms:modified xsi:type="dcterms:W3CDTF">2015-04-10T06:56:27Z</dcterms:modified>
</cp:coreProperties>
</file>