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diagrams/data1.xml" ContentType="application/vnd.openxmlformats-officedocument.drawingml.diagramData+xml"/>
  <Override PartName="/ppt/diagrams/data2.xml" ContentType="application/vnd.openxmlformats-officedocument.drawingml.diagramData+xml"/>
  <Override PartName="/ppt/presentation.xml" ContentType="application/vnd.openxmlformats-officedocument.presentationml.presentation.main+xml"/>
  <Override PartName="/ppt/slides/slide11.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5.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10.xml" ContentType="application/vnd.openxmlformats-officedocument.presentationml.slide+xml"/>
  <Override PartName="/ppt/slideMasters/slideMaster2.xml" ContentType="application/vnd.openxmlformats-officedocument.presentationml.slideMaster+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slideMasters/slideMaster1.xml" ContentType="application/vnd.openxmlformats-officedocument.presentationml.slideMaster+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6.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4.xml" ContentType="application/vnd.openxmlformats-officedocument.presentationml.notesSlide+xml"/>
  <Override PartName="/ppt/slideLayouts/slideLayout13.xml" ContentType="application/vnd.openxmlformats-officedocument.presentationml.slideLayout+xml"/>
  <Override PartName="/ppt/notesSlides/notesSlide3.xml" ContentType="application/vnd.openxmlformats-officedocument.presentationml.notesSlide+xml"/>
  <Override PartName="/ppt/notesSlides/notesSlide5.xml" ContentType="application/vnd.openxmlformats-officedocument.presentationml.notesSlide+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theme/theme1.xml" ContentType="application/vnd.openxmlformats-officedocument.theme+xml"/>
  <Override PartName="/ppt/theme/theme2.xml" ContentType="application/vnd.openxmlformats-officedocument.theme+xml"/>
  <Override PartName="/ppt/theme/theme4.xml" ContentType="application/vnd.openxmlformats-officedocument.theme+xml"/>
  <Override PartName="/ppt/handoutMasters/handoutMaster1.xml" ContentType="application/vnd.openxmlformats-officedocument.presentationml.handoutMaster+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layout1.xml" ContentType="application/vnd.openxmlformats-officedocument.drawingml.diagramLayout+xml"/>
  <Override PartName="/ppt/diagrams/drawing1.xml" ContentType="application/vnd.ms-office.drawingml.diagramDrawing+xml"/>
  <Override PartName="/ppt/diagrams/colors1.xml" ContentType="application/vnd.openxmlformats-officedocument.drawingml.diagramColors+xml"/>
  <Override PartName="/ppt/diagrams/quickStyle1.xml" ContentType="application/vnd.openxmlformats-officedocument.drawingml.diagramStyle+xml"/>
  <Override PartName="/ppt/diagrams/drawing2.xml" ContentType="application/vnd.ms-office.drawingml.diagramDrawing+xml"/>
  <Override PartName="/ppt/notesMasters/notesMaster1.xml" ContentType="application/vnd.openxmlformats-officedocument.presentationml.notesMaster+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8" r:id="rId1"/>
    <p:sldMasterId id="2147483783" r:id="rId2"/>
  </p:sldMasterIdLst>
  <p:notesMasterIdLst>
    <p:notesMasterId r:id="rId18"/>
  </p:notesMasterIdLst>
  <p:handoutMasterIdLst>
    <p:handoutMasterId r:id="rId19"/>
  </p:handoutMasterIdLst>
  <p:sldIdLst>
    <p:sldId id="293" r:id="rId3"/>
    <p:sldId id="294" r:id="rId4"/>
    <p:sldId id="295" r:id="rId5"/>
    <p:sldId id="296" r:id="rId6"/>
    <p:sldId id="306" r:id="rId7"/>
    <p:sldId id="308" r:id="rId8"/>
    <p:sldId id="310" r:id="rId9"/>
    <p:sldId id="312" r:id="rId10"/>
    <p:sldId id="316" r:id="rId11"/>
    <p:sldId id="319" r:id="rId12"/>
    <p:sldId id="320" r:id="rId13"/>
    <p:sldId id="322" r:id="rId14"/>
    <p:sldId id="318" r:id="rId15"/>
    <p:sldId id="323" r:id="rId16"/>
    <p:sldId id="324" r:id="rId17"/>
  </p:sldIdLst>
  <p:sldSz cx="9144000" cy="6858000" type="screen4x3"/>
  <p:notesSz cx="6797675" cy="9926638"/>
  <p:defaultTextStyle>
    <a:defPPr>
      <a:defRPr lang="en-NZ"/>
    </a:defPPr>
    <a:lvl1pPr algn="l" defTabSz="457200" rtl="0" fontAlgn="base">
      <a:spcBef>
        <a:spcPct val="0"/>
      </a:spcBef>
      <a:spcAft>
        <a:spcPct val="0"/>
      </a:spcAft>
      <a:defRPr kern="1200">
        <a:solidFill>
          <a:schemeClr val="tx1"/>
        </a:solidFill>
        <a:latin typeface="Arial" charset="0"/>
        <a:ea typeface="ＭＳ Ｐゴシック" pitchFamily="108"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108"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108"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108"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108" charset="-128"/>
        <a:cs typeface="+mn-cs"/>
      </a:defRPr>
    </a:lvl5pPr>
    <a:lvl6pPr marL="2286000" algn="l" defTabSz="914400" rtl="0" eaLnBrk="1" latinLnBrk="0" hangingPunct="1">
      <a:defRPr kern="1200">
        <a:solidFill>
          <a:schemeClr val="tx1"/>
        </a:solidFill>
        <a:latin typeface="Arial" charset="0"/>
        <a:ea typeface="ＭＳ Ｐゴシック" pitchFamily="108" charset="-128"/>
        <a:cs typeface="+mn-cs"/>
      </a:defRPr>
    </a:lvl6pPr>
    <a:lvl7pPr marL="2743200" algn="l" defTabSz="914400" rtl="0" eaLnBrk="1" latinLnBrk="0" hangingPunct="1">
      <a:defRPr kern="1200">
        <a:solidFill>
          <a:schemeClr val="tx1"/>
        </a:solidFill>
        <a:latin typeface="Arial" charset="0"/>
        <a:ea typeface="ＭＳ Ｐゴシック" pitchFamily="108" charset="-128"/>
        <a:cs typeface="+mn-cs"/>
      </a:defRPr>
    </a:lvl7pPr>
    <a:lvl8pPr marL="3200400" algn="l" defTabSz="914400" rtl="0" eaLnBrk="1" latinLnBrk="0" hangingPunct="1">
      <a:defRPr kern="1200">
        <a:solidFill>
          <a:schemeClr val="tx1"/>
        </a:solidFill>
        <a:latin typeface="Arial" charset="0"/>
        <a:ea typeface="ＭＳ Ｐゴシック" pitchFamily="108" charset="-128"/>
        <a:cs typeface="+mn-cs"/>
      </a:defRPr>
    </a:lvl8pPr>
    <a:lvl9pPr marL="3657600" algn="l" defTabSz="914400" rtl="0" eaLnBrk="1" latinLnBrk="0" hangingPunct="1">
      <a:defRPr kern="1200">
        <a:solidFill>
          <a:schemeClr val="tx1"/>
        </a:solidFill>
        <a:latin typeface="Arial" charset="0"/>
        <a:ea typeface="ＭＳ Ｐゴシック" pitchFamily="108"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346666"/>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5AB1C69-6EDB-4FF4-983F-18BD219EF32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71659" autoAdjust="0"/>
  </p:normalViewPr>
  <p:slideViewPr>
    <p:cSldViewPr snapToObjects="1">
      <p:cViewPr>
        <p:scale>
          <a:sx n="60" d="100"/>
          <a:sy n="60" d="100"/>
        </p:scale>
        <p:origin x="2196" y="1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BA3FF1F-E9EA-4293-878C-889D1E5D5EA3}" type="doc">
      <dgm:prSet loTypeId="urn:microsoft.com/office/officeart/2009/3/layout/IncreasingArrowsProcess" loCatId="process" qsTypeId="urn:microsoft.com/office/officeart/2005/8/quickstyle/simple1" qsCatId="simple" csTypeId="urn:microsoft.com/office/officeart/2005/8/colors/colorful1" csCatId="colorful" phldr="1"/>
      <dgm:spPr/>
      <dgm:t>
        <a:bodyPr/>
        <a:lstStyle/>
        <a:p>
          <a:endParaRPr lang="en-NZ"/>
        </a:p>
      </dgm:t>
    </dgm:pt>
    <dgm:pt modelId="{B22500CC-82AB-4E07-A20E-2D8768FF8B84}">
      <dgm:prSet phldrT="[Text]"/>
      <dgm:spPr>
        <a:solidFill>
          <a:srgbClr val="599CA5"/>
        </a:solidFill>
      </dgm:spPr>
      <dgm:t>
        <a:bodyPr/>
        <a:lstStyle/>
        <a:p>
          <a:r>
            <a:rPr lang="en-NZ" dirty="0" smtClean="0"/>
            <a:t>Context - why</a:t>
          </a:r>
          <a:endParaRPr lang="en-NZ" dirty="0"/>
        </a:p>
      </dgm:t>
    </dgm:pt>
    <dgm:pt modelId="{70A1A12B-9A34-4726-95D5-55D9CE64D322}" type="parTrans" cxnId="{61C33FD4-63B0-4CEF-BA14-53AD5EAEBE8E}">
      <dgm:prSet/>
      <dgm:spPr/>
      <dgm:t>
        <a:bodyPr/>
        <a:lstStyle/>
        <a:p>
          <a:endParaRPr lang="en-NZ"/>
        </a:p>
      </dgm:t>
    </dgm:pt>
    <dgm:pt modelId="{381239CA-0DBC-4A28-9DF6-44994FE15D41}" type="sibTrans" cxnId="{61C33FD4-63B0-4CEF-BA14-53AD5EAEBE8E}">
      <dgm:prSet/>
      <dgm:spPr/>
      <dgm:t>
        <a:bodyPr/>
        <a:lstStyle/>
        <a:p>
          <a:endParaRPr lang="en-NZ"/>
        </a:p>
      </dgm:t>
    </dgm:pt>
    <dgm:pt modelId="{B8191F73-BEAD-4EDA-BC37-F316B75D1A58}">
      <dgm:prSet phldrT="[Text]"/>
      <dgm:spPr/>
      <dgm:t>
        <a:bodyPr/>
        <a:lstStyle/>
        <a:p>
          <a:r>
            <a:rPr lang="en-NZ" dirty="0" smtClean="0"/>
            <a:t>Vision</a:t>
          </a:r>
        </a:p>
        <a:p>
          <a:r>
            <a:rPr lang="en-NZ" dirty="0" smtClean="0"/>
            <a:t>Strategic </a:t>
          </a:r>
          <a:br>
            <a:rPr lang="en-NZ" dirty="0" smtClean="0"/>
          </a:br>
          <a:r>
            <a:rPr lang="en-NZ" dirty="0" smtClean="0"/>
            <a:t>goals</a:t>
          </a:r>
          <a:endParaRPr lang="en-NZ" dirty="0"/>
        </a:p>
      </dgm:t>
    </dgm:pt>
    <dgm:pt modelId="{5F1A2BA4-BA3F-47F9-A5BD-5354937D8527}" type="parTrans" cxnId="{53F8CC71-DA96-4F62-90E9-1C755593C01D}">
      <dgm:prSet/>
      <dgm:spPr/>
      <dgm:t>
        <a:bodyPr/>
        <a:lstStyle/>
        <a:p>
          <a:endParaRPr lang="en-NZ"/>
        </a:p>
      </dgm:t>
    </dgm:pt>
    <dgm:pt modelId="{ED6E736F-52B4-4AF6-98E8-5203F987F6B8}" type="sibTrans" cxnId="{53F8CC71-DA96-4F62-90E9-1C755593C01D}">
      <dgm:prSet/>
      <dgm:spPr/>
      <dgm:t>
        <a:bodyPr/>
        <a:lstStyle/>
        <a:p>
          <a:endParaRPr lang="en-NZ"/>
        </a:p>
      </dgm:t>
    </dgm:pt>
    <dgm:pt modelId="{26544312-235B-4E7D-B186-F06A42626653}">
      <dgm:prSet phldrT="[Text]"/>
      <dgm:spPr>
        <a:solidFill>
          <a:srgbClr val="9BBB59"/>
        </a:solidFill>
      </dgm:spPr>
      <dgm:t>
        <a:bodyPr/>
        <a:lstStyle/>
        <a:p>
          <a:r>
            <a:rPr lang="en-NZ" dirty="0" smtClean="0"/>
            <a:t>Conceptual - what</a:t>
          </a:r>
          <a:endParaRPr lang="en-NZ" dirty="0"/>
        </a:p>
      </dgm:t>
    </dgm:pt>
    <dgm:pt modelId="{44D0BDEE-30F5-4A1A-A083-D522A08A64CF}" type="parTrans" cxnId="{92FF4795-FE5B-467E-BC48-759D413C7233}">
      <dgm:prSet/>
      <dgm:spPr/>
      <dgm:t>
        <a:bodyPr/>
        <a:lstStyle/>
        <a:p>
          <a:endParaRPr lang="en-NZ"/>
        </a:p>
      </dgm:t>
    </dgm:pt>
    <dgm:pt modelId="{C3975286-82C3-409A-8EDF-4E31920B64F7}" type="sibTrans" cxnId="{92FF4795-FE5B-467E-BC48-759D413C7233}">
      <dgm:prSet/>
      <dgm:spPr/>
      <dgm:t>
        <a:bodyPr/>
        <a:lstStyle/>
        <a:p>
          <a:endParaRPr lang="en-NZ"/>
        </a:p>
      </dgm:t>
    </dgm:pt>
    <dgm:pt modelId="{C7CA4FC1-FE79-4368-A080-EABACFCC5763}">
      <dgm:prSet phldrT="[Text]"/>
      <dgm:spPr/>
      <dgm:t>
        <a:bodyPr/>
        <a:lstStyle/>
        <a:p>
          <a:r>
            <a:rPr lang="en-NZ" dirty="0" smtClean="0"/>
            <a:t>Operating </a:t>
          </a:r>
          <a:br>
            <a:rPr lang="en-NZ" dirty="0" smtClean="0"/>
          </a:br>
          <a:r>
            <a:rPr lang="en-NZ" dirty="0" smtClean="0"/>
            <a:t>model</a:t>
          </a:r>
        </a:p>
        <a:p>
          <a:r>
            <a:rPr lang="en-NZ" dirty="0" smtClean="0"/>
            <a:t>Activity model (GAMSO)</a:t>
          </a:r>
        </a:p>
        <a:p>
          <a:r>
            <a:rPr lang="en-NZ" dirty="0" smtClean="0"/>
            <a:t>Information model (GSIM)</a:t>
          </a:r>
        </a:p>
        <a:p>
          <a:r>
            <a:rPr lang="en-NZ" dirty="0" smtClean="0"/>
            <a:t>Business services</a:t>
          </a:r>
        </a:p>
        <a:p>
          <a:r>
            <a:rPr lang="en-NZ" dirty="0" smtClean="0"/>
            <a:t>Capability reference architecture</a:t>
          </a:r>
        </a:p>
      </dgm:t>
    </dgm:pt>
    <dgm:pt modelId="{A3499CD6-8480-4A54-BC90-8CCC5638EF34}" type="parTrans" cxnId="{834A9E62-F8DC-4216-9CE1-42BA48F9782A}">
      <dgm:prSet/>
      <dgm:spPr/>
      <dgm:t>
        <a:bodyPr/>
        <a:lstStyle/>
        <a:p>
          <a:endParaRPr lang="en-NZ"/>
        </a:p>
      </dgm:t>
    </dgm:pt>
    <dgm:pt modelId="{2A991FC0-2A5A-4809-A638-C5DF5C63BCC6}" type="sibTrans" cxnId="{834A9E62-F8DC-4216-9CE1-42BA48F9782A}">
      <dgm:prSet/>
      <dgm:spPr/>
      <dgm:t>
        <a:bodyPr/>
        <a:lstStyle/>
        <a:p>
          <a:endParaRPr lang="en-NZ"/>
        </a:p>
      </dgm:t>
    </dgm:pt>
    <dgm:pt modelId="{1D6CF477-575D-4A82-A216-7EA4359DB728}">
      <dgm:prSet phldrT="[Text]"/>
      <dgm:spPr>
        <a:solidFill>
          <a:srgbClr val="8064A2"/>
        </a:solidFill>
      </dgm:spPr>
      <dgm:t>
        <a:bodyPr/>
        <a:lstStyle/>
        <a:p>
          <a:r>
            <a:rPr lang="en-NZ" dirty="0" smtClean="0"/>
            <a:t>Logical - how</a:t>
          </a:r>
          <a:endParaRPr lang="en-NZ" dirty="0"/>
        </a:p>
      </dgm:t>
    </dgm:pt>
    <dgm:pt modelId="{DB7F301F-97FE-49C8-B5F0-1DE9D45DFAB1}" type="parTrans" cxnId="{D2CBEAAE-8934-4D64-B7DA-EF6470438B67}">
      <dgm:prSet/>
      <dgm:spPr/>
      <dgm:t>
        <a:bodyPr/>
        <a:lstStyle/>
        <a:p>
          <a:endParaRPr lang="en-NZ"/>
        </a:p>
      </dgm:t>
    </dgm:pt>
    <dgm:pt modelId="{B6F3E77D-4EFE-4D0D-96FB-082D00220651}" type="sibTrans" cxnId="{D2CBEAAE-8934-4D64-B7DA-EF6470438B67}">
      <dgm:prSet/>
      <dgm:spPr/>
      <dgm:t>
        <a:bodyPr/>
        <a:lstStyle/>
        <a:p>
          <a:endParaRPr lang="en-NZ"/>
        </a:p>
      </dgm:t>
    </dgm:pt>
    <dgm:pt modelId="{5AED6E46-4A33-44C6-BA6F-6A32DC9A246C}">
      <dgm:prSet phldrT="[Text]"/>
      <dgm:spPr/>
      <dgm:t>
        <a:bodyPr/>
        <a:lstStyle/>
        <a:p>
          <a:r>
            <a:rPr lang="en-NZ" dirty="0" smtClean="0"/>
            <a:t>Process models (</a:t>
          </a:r>
          <a:r>
            <a:rPr lang="en-NZ" dirty="0" err="1" smtClean="0"/>
            <a:t>gBPM</a:t>
          </a:r>
          <a:r>
            <a:rPr lang="en-NZ" dirty="0" smtClean="0"/>
            <a:t> or GSBPM (Int’l))</a:t>
          </a:r>
        </a:p>
        <a:p>
          <a:r>
            <a:rPr lang="en-NZ" dirty="0" smtClean="0"/>
            <a:t>Information architecture</a:t>
          </a:r>
        </a:p>
        <a:p>
          <a:r>
            <a:rPr lang="en-NZ" dirty="0" smtClean="0"/>
            <a:t>Data architecture</a:t>
          </a:r>
        </a:p>
        <a:p>
          <a:r>
            <a:rPr lang="en-NZ" dirty="0" smtClean="0"/>
            <a:t>Integration architecture</a:t>
          </a:r>
        </a:p>
        <a:p>
          <a:r>
            <a:rPr lang="en-NZ" dirty="0" smtClean="0"/>
            <a:t>Security architecture</a:t>
          </a:r>
        </a:p>
        <a:p>
          <a:r>
            <a:rPr lang="en-NZ" dirty="0" smtClean="0"/>
            <a:t>Solution architecture</a:t>
          </a:r>
        </a:p>
        <a:p>
          <a:r>
            <a:rPr lang="en-NZ" dirty="0" smtClean="0"/>
            <a:t>Industry Reference Architecture (CSPA)</a:t>
          </a:r>
        </a:p>
        <a:p>
          <a:endParaRPr lang="en-NZ" dirty="0"/>
        </a:p>
      </dgm:t>
    </dgm:pt>
    <dgm:pt modelId="{96D8FE09-3888-40AB-82A5-0AE432F428B7}" type="parTrans" cxnId="{9DBC5D57-F136-456C-A241-5EA1E588C68C}">
      <dgm:prSet/>
      <dgm:spPr/>
      <dgm:t>
        <a:bodyPr/>
        <a:lstStyle/>
        <a:p>
          <a:endParaRPr lang="en-NZ"/>
        </a:p>
      </dgm:t>
    </dgm:pt>
    <dgm:pt modelId="{F16069CD-FD5C-475F-88D6-12C972D264E4}" type="sibTrans" cxnId="{9DBC5D57-F136-456C-A241-5EA1E588C68C}">
      <dgm:prSet/>
      <dgm:spPr/>
      <dgm:t>
        <a:bodyPr/>
        <a:lstStyle/>
        <a:p>
          <a:endParaRPr lang="en-NZ"/>
        </a:p>
      </dgm:t>
    </dgm:pt>
    <dgm:pt modelId="{956750D5-8676-41A4-8A49-CDD877BB7717}">
      <dgm:prSet phldrT="[Text]"/>
      <dgm:spPr>
        <a:solidFill>
          <a:srgbClr val="4BACC6"/>
        </a:solidFill>
      </dgm:spPr>
      <dgm:t>
        <a:bodyPr/>
        <a:lstStyle/>
        <a:p>
          <a:r>
            <a:rPr lang="en-NZ" dirty="0" smtClean="0"/>
            <a:t>Physical – with </a:t>
          </a:r>
          <a:endParaRPr lang="en-NZ" dirty="0"/>
        </a:p>
      </dgm:t>
    </dgm:pt>
    <dgm:pt modelId="{8F709B9C-3C23-4D2A-AC29-66197E70F316}" type="parTrans" cxnId="{D6B285D3-9748-4696-A48A-94EBB2F9CAB4}">
      <dgm:prSet/>
      <dgm:spPr/>
      <dgm:t>
        <a:bodyPr/>
        <a:lstStyle/>
        <a:p>
          <a:endParaRPr lang="en-NZ"/>
        </a:p>
      </dgm:t>
    </dgm:pt>
    <dgm:pt modelId="{805C7DBE-DDB3-4095-A410-99FECD423DFF}" type="sibTrans" cxnId="{D6B285D3-9748-4696-A48A-94EBB2F9CAB4}">
      <dgm:prSet/>
      <dgm:spPr/>
      <dgm:t>
        <a:bodyPr/>
        <a:lstStyle/>
        <a:p>
          <a:endParaRPr lang="en-NZ"/>
        </a:p>
      </dgm:t>
    </dgm:pt>
    <dgm:pt modelId="{0B64260F-E838-40CE-B001-C9D53D635025}">
      <dgm:prSet phldrT="[Text]"/>
      <dgm:spPr/>
      <dgm:t>
        <a:bodyPr/>
        <a:lstStyle/>
        <a:p>
          <a:r>
            <a:rPr lang="en-NZ" dirty="0" smtClean="0"/>
            <a:t>Organisation structure</a:t>
          </a:r>
        </a:p>
        <a:p>
          <a:r>
            <a:rPr lang="en-NZ" dirty="0" smtClean="0"/>
            <a:t>Skills/Capability</a:t>
          </a:r>
        </a:p>
        <a:p>
          <a:r>
            <a:rPr lang="en-NZ" dirty="0" smtClean="0"/>
            <a:t>Applications/Software</a:t>
          </a:r>
        </a:p>
        <a:p>
          <a:r>
            <a:rPr lang="en-NZ" dirty="0" smtClean="0"/>
            <a:t>Infrastructure</a:t>
          </a:r>
        </a:p>
        <a:p>
          <a:r>
            <a:rPr lang="en-NZ" dirty="0" smtClean="0"/>
            <a:t>Data</a:t>
          </a:r>
          <a:endParaRPr lang="en-NZ" dirty="0"/>
        </a:p>
      </dgm:t>
    </dgm:pt>
    <dgm:pt modelId="{064DAD8F-0D2F-4B58-AFE2-4EA291813074}" type="parTrans" cxnId="{0EE65FE2-67D8-49E8-833A-33F1D3089B09}">
      <dgm:prSet/>
      <dgm:spPr/>
      <dgm:t>
        <a:bodyPr/>
        <a:lstStyle/>
        <a:p>
          <a:endParaRPr lang="en-NZ"/>
        </a:p>
      </dgm:t>
    </dgm:pt>
    <dgm:pt modelId="{206643EB-1480-438F-BECF-A6DB7AA1D6AD}" type="sibTrans" cxnId="{0EE65FE2-67D8-49E8-833A-33F1D3089B09}">
      <dgm:prSet/>
      <dgm:spPr/>
      <dgm:t>
        <a:bodyPr/>
        <a:lstStyle/>
        <a:p>
          <a:endParaRPr lang="en-NZ"/>
        </a:p>
      </dgm:t>
    </dgm:pt>
    <dgm:pt modelId="{5436E829-38DA-46EA-8399-74A7D25DED71}">
      <dgm:prSet phldrT="[Text]"/>
      <dgm:spPr/>
      <dgm:t>
        <a:bodyPr/>
        <a:lstStyle/>
        <a:p>
          <a:r>
            <a:rPr lang="en-NZ" dirty="0" smtClean="0"/>
            <a:t>Benefit realisation</a:t>
          </a:r>
          <a:endParaRPr lang="en-NZ" dirty="0"/>
        </a:p>
      </dgm:t>
    </dgm:pt>
    <dgm:pt modelId="{1B2AFC5B-6BB4-4018-90D2-9983184834C0}" type="parTrans" cxnId="{788C0DC9-D511-4D37-B775-71327140F537}">
      <dgm:prSet/>
      <dgm:spPr/>
      <dgm:t>
        <a:bodyPr/>
        <a:lstStyle/>
        <a:p>
          <a:endParaRPr lang="en-NZ"/>
        </a:p>
      </dgm:t>
    </dgm:pt>
    <dgm:pt modelId="{5A86BC42-5503-4C74-BD99-BA60E92695FD}" type="sibTrans" cxnId="{788C0DC9-D511-4D37-B775-71327140F537}">
      <dgm:prSet/>
      <dgm:spPr/>
      <dgm:t>
        <a:bodyPr/>
        <a:lstStyle/>
        <a:p>
          <a:endParaRPr lang="en-NZ"/>
        </a:p>
      </dgm:t>
    </dgm:pt>
    <dgm:pt modelId="{9895BE59-7D58-470B-93E3-EDFE73B05440}" type="pres">
      <dgm:prSet presAssocID="{9BA3FF1F-E9EA-4293-878C-889D1E5D5EA3}" presName="Name0" presStyleCnt="0">
        <dgm:presLayoutVars>
          <dgm:chMax val="5"/>
          <dgm:chPref val="5"/>
          <dgm:dir/>
          <dgm:animLvl val="lvl"/>
        </dgm:presLayoutVars>
      </dgm:prSet>
      <dgm:spPr/>
      <dgm:t>
        <a:bodyPr/>
        <a:lstStyle/>
        <a:p>
          <a:endParaRPr lang="en-NZ"/>
        </a:p>
      </dgm:t>
    </dgm:pt>
    <dgm:pt modelId="{85DD3FF9-3DE8-493B-A4F7-EF63001C5A69}" type="pres">
      <dgm:prSet presAssocID="{B22500CC-82AB-4E07-A20E-2D8768FF8B84}" presName="parentText1" presStyleLbl="node1" presStyleIdx="0" presStyleCnt="4">
        <dgm:presLayoutVars>
          <dgm:chMax/>
          <dgm:chPref val="3"/>
          <dgm:bulletEnabled val="1"/>
        </dgm:presLayoutVars>
      </dgm:prSet>
      <dgm:spPr/>
      <dgm:t>
        <a:bodyPr/>
        <a:lstStyle/>
        <a:p>
          <a:endParaRPr lang="en-NZ"/>
        </a:p>
      </dgm:t>
    </dgm:pt>
    <dgm:pt modelId="{4B14F34C-9782-47C5-B3A9-FB8356D98227}" type="pres">
      <dgm:prSet presAssocID="{B22500CC-82AB-4E07-A20E-2D8768FF8B84}" presName="childText1" presStyleLbl="solidAlignAcc1" presStyleIdx="0" presStyleCnt="4">
        <dgm:presLayoutVars>
          <dgm:chMax val="0"/>
          <dgm:chPref val="0"/>
          <dgm:bulletEnabled val="1"/>
        </dgm:presLayoutVars>
      </dgm:prSet>
      <dgm:spPr/>
      <dgm:t>
        <a:bodyPr/>
        <a:lstStyle/>
        <a:p>
          <a:endParaRPr lang="en-NZ"/>
        </a:p>
      </dgm:t>
    </dgm:pt>
    <dgm:pt modelId="{7C5DA348-893B-4FA2-AC91-E9CBB595CA6C}" type="pres">
      <dgm:prSet presAssocID="{26544312-235B-4E7D-B186-F06A42626653}" presName="parentText2" presStyleLbl="node1" presStyleIdx="1" presStyleCnt="4">
        <dgm:presLayoutVars>
          <dgm:chMax/>
          <dgm:chPref val="3"/>
          <dgm:bulletEnabled val="1"/>
        </dgm:presLayoutVars>
      </dgm:prSet>
      <dgm:spPr/>
      <dgm:t>
        <a:bodyPr/>
        <a:lstStyle/>
        <a:p>
          <a:endParaRPr lang="en-NZ"/>
        </a:p>
      </dgm:t>
    </dgm:pt>
    <dgm:pt modelId="{3F259D96-F6C9-4206-9B3C-486DCBF78EBA}" type="pres">
      <dgm:prSet presAssocID="{26544312-235B-4E7D-B186-F06A42626653}" presName="childText2" presStyleLbl="solidAlignAcc1" presStyleIdx="1" presStyleCnt="4">
        <dgm:presLayoutVars>
          <dgm:chMax val="0"/>
          <dgm:chPref val="0"/>
          <dgm:bulletEnabled val="1"/>
        </dgm:presLayoutVars>
      </dgm:prSet>
      <dgm:spPr/>
      <dgm:t>
        <a:bodyPr/>
        <a:lstStyle/>
        <a:p>
          <a:endParaRPr lang="en-NZ"/>
        </a:p>
      </dgm:t>
    </dgm:pt>
    <dgm:pt modelId="{7B61B135-F668-4D5A-9F27-C1B75A4F64DD}" type="pres">
      <dgm:prSet presAssocID="{1D6CF477-575D-4A82-A216-7EA4359DB728}" presName="parentText3" presStyleLbl="node1" presStyleIdx="2" presStyleCnt="4">
        <dgm:presLayoutVars>
          <dgm:chMax/>
          <dgm:chPref val="3"/>
          <dgm:bulletEnabled val="1"/>
        </dgm:presLayoutVars>
      </dgm:prSet>
      <dgm:spPr/>
      <dgm:t>
        <a:bodyPr/>
        <a:lstStyle/>
        <a:p>
          <a:endParaRPr lang="en-NZ"/>
        </a:p>
      </dgm:t>
    </dgm:pt>
    <dgm:pt modelId="{C6160560-63F1-41A6-B502-82CC74D030F3}" type="pres">
      <dgm:prSet presAssocID="{1D6CF477-575D-4A82-A216-7EA4359DB728}" presName="childText3" presStyleLbl="solidAlignAcc1" presStyleIdx="2" presStyleCnt="4">
        <dgm:presLayoutVars>
          <dgm:chMax val="0"/>
          <dgm:chPref val="0"/>
          <dgm:bulletEnabled val="1"/>
        </dgm:presLayoutVars>
      </dgm:prSet>
      <dgm:spPr/>
      <dgm:t>
        <a:bodyPr/>
        <a:lstStyle/>
        <a:p>
          <a:endParaRPr lang="en-NZ"/>
        </a:p>
      </dgm:t>
    </dgm:pt>
    <dgm:pt modelId="{A4918E00-E93F-4501-B4F5-FFCC9EE81B84}" type="pres">
      <dgm:prSet presAssocID="{956750D5-8676-41A4-8A49-CDD877BB7717}" presName="parentText4" presStyleLbl="node1" presStyleIdx="3" presStyleCnt="4">
        <dgm:presLayoutVars>
          <dgm:chMax/>
          <dgm:chPref val="3"/>
          <dgm:bulletEnabled val="1"/>
        </dgm:presLayoutVars>
      </dgm:prSet>
      <dgm:spPr/>
      <dgm:t>
        <a:bodyPr/>
        <a:lstStyle/>
        <a:p>
          <a:endParaRPr lang="en-NZ"/>
        </a:p>
      </dgm:t>
    </dgm:pt>
    <dgm:pt modelId="{2A02ADDE-65F2-46D9-AC80-9138E3ABE500}" type="pres">
      <dgm:prSet presAssocID="{956750D5-8676-41A4-8A49-CDD877BB7717}" presName="childText4" presStyleLbl="solidAlignAcc1" presStyleIdx="3" presStyleCnt="4">
        <dgm:presLayoutVars>
          <dgm:chMax val="0"/>
          <dgm:chPref val="0"/>
          <dgm:bulletEnabled val="1"/>
        </dgm:presLayoutVars>
      </dgm:prSet>
      <dgm:spPr/>
      <dgm:t>
        <a:bodyPr/>
        <a:lstStyle/>
        <a:p>
          <a:endParaRPr lang="en-NZ"/>
        </a:p>
      </dgm:t>
    </dgm:pt>
  </dgm:ptLst>
  <dgm:cxnLst>
    <dgm:cxn modelId="{0EE65FE2-67D8-49E8-833A-33F1D3089B09}" srcId="{956750D5-8676-41A4-8A49-CDD877BB7717}" destId="{0B64260F-E838-40CE-B001-C9D53D635025}" srcOrd="0" destOrd="0" parTransId="{064DAD8F-0D2F-4B58-AFE2-4EA291813074}" sibTransId="{206643EB-1480-438F-BECF-A6DB7AA1D6AD}"/>
    <dgm:cxn modelId="{26FA2D11-522F-4FF1-B629-48501A6AFC26}" type="presOf" srcId="{C7CA4FC1-FE79-4368-A080-EABACFCC5763}" destId="{3F259D96-F6C9-4206-9B3C-486DCBF78EBA}" srcOrd="0" destOrd="0" presId="urn:microsoft.com/office/officeart/2009/3/layout/IncreasingArrowsProcess"/>
    <dgm:cxn modelId="{61C33FD4-63B0-4CEF-BA14-53AD5EAEBE8E}" srcId="{9BA3FF1F-E9EA-4293-878C-889D1E5D5EA3}" destId="{B22500CC-82AB-4E07-A20E-2D8768FF8B84}" srcOrd="0" destOrd="0" parTransId="{70A1A12B-9A34-4726-95D5-55D9CE64D322}" sibTransId="{381239CA-0DBC-4A28-9DF6-44994FE15D41}"/>
    <dgm:cxn modelId="{834A9E62-F8DC-4216-9CE1-42BA48F9782A}" srcId="{26544312-235B-4E7D-B186-F06A42626653}" destId="{C7CA4FC1-FE79-4368-A080-EABACFCC5763}" srcOrd="0" destOrd="0" parTransId="{A3499CD6-8480-4A54-BC90-8CCC5638EF34}" sibTransId="{2A991FC0-2A5A-4809-A638-C5DF5C63BCC6}"/>
    <dgm:cxn modelId="{DAB3576B-90F1-424E-A9DA-C301FE5C4C17}" type="presOf" srcId="{5AED6E46-4A33-44C6-BA6F-6A32DC9A246C}" destId="{C6160560-63F1-41A6-B502-82CC74D030F3}" srcOrd="0" destOrd="0" presId="urn:microsoft.com/office/officeart/2009/3/layout/IncreasingArrowsProcess"/>
    <dgm:cxn modelId="{92FF4795-FE5B-467E-BC48-759D413C7233}" srcId="{9BA3FF1F-E9EA-4293-878C-889D1E5D5EA3}" destId="{26544312-235B-4E7D-B186-F06A42626653}" srcOrd="1" destOrd="0" parTransId="{44D0BDEE-30F5-4A1A-A083-D522A08A64CF}" sibTransId="{C3975286-82C3-409A-8EDF-4E31920B64F7}"/>
    <dgm:cxn modelId="{D2CBEAAE-8934-4D64-B7DA-EF6470438B67}" srcId="{9BA3FF1F-E9EA-4293-878C-889D1E5D5EA3}" destId="{1D6CF477-575D-4A82-A216-7EA4359DB728}" srcOrd="2" destOrd="0" parTransId="{DB7F301F-97FE-49C8-B5F0-1DE9D45DFAB1}" sibTransId="{B6F3E77D-4EFE-4D0D-96FB-082D00220651}"/>
    <dgm:cxn modelId="{53BEA87A-55AC-46BC-AA12-9729B18CBB3C}" type="presOf" srcId="{956750D5-8676-41A4-8A49-CDD877BB7717}" destId="{A4918E00-E93F-4501-B4F5-FFCC9EE81B84}" srcOrd="0" destOrd="0" presId="urn:microsoft.com/office/officeart/2009/3/layout/IncreasingArrowsProcess"/>
    <dgm:cxn modelId="{9E6C28B9-4A12-4227-8643-8E7987636E0F}" type="presOf" srcId="{26544312-235B-4E7D-B186-F06A42626653}" destId="{7C5DA348-893B-4FA2-AC91-E9CBB595CA6C}" srcOrd="0" destOrd="0" presId="urn:microsoft.com/office/officeart/2009/3/layout/IncreasingArrowsProcess"/>
    <dgm:cxn modelId="{DDFD11F3-9BA6-4005-BA3A-3DBED1879053}" type="presOf" srcId="{9BA3FF1F-E9EA-4293-878C-889D1E5D5EA3}" destId="{9895BE59-7D58-470B-93E3-EDFE73B05440}" srcOrd="0" destOrd="0" presId="urn:microsoft.com/office/officeart/2009/3/layout/IncreasingArrowsProcess"/>
    <dgm:cxn modelId="{9DBC5D57-F136-456C-A241-5EA1E588C68C}" srcId="{1D6CF477-575D-4A82-A216-7EA4359DB728}" destId="{5AED6E46-4A33-44C6-BA6F-6A32DC9A246C}" srcOrd="0" destOrd="0" parTransId="{96D8FE09-3888-40AB-82A5-0AE432F428B7}" sibTransId="{F16069CD-FD5C-475F-88D6-12C972D264E4}"/>
    <dgm:cxn modelId="{62D87C93-B73B-41AF-A02B-0626CB9BD82A}" type="presOf" srcId="{5436E829-38DA-46EA-8399-74A7D25DED71}" destId="{4B14F34C-9782-47C5-B3A9-FB8356D98227}" srcOrd="0" destOrd="1" presId="urn:microsoft.com/office/officeart/2009/3/layout/IncreasingArrowsProcess"/>
    <dgm:cxn modelId="{53F8CC71-DA96-4F62-90E9-1C755593C01D}" srcId="{B22500CC-82AB-4E07-A20E-2D8768FF8B84}" destId="{B8191F73-BEAD-4EDA-BC37-F316B75D1A58}" srcOrd="0" destOrd="0" parTransId="{5F1A2BA4-BA3F-47F9-A5BD-5354937D8527}" sibTransId="{ED6E736F-52B4-4AF6-98E8-5203F987F6B8}"/>
    <dgm:cxn modelId="{1494CE5E-14B8-46CF-94B9-C6C482CBEFD9}" type="presOf" srcId="{0B64260F-E838-40CE-B001-C9D53D635025}" destId="{2A02ADDE-65F2-46D9-AC80-9138E3ABE500}" srcOrd="0" destOrd="0" presId="urn:microsoft.com/office/officeart/2009/3/layout/IncreasingArrowsProcess"/>
    <dgm:cxn modelId="{D6B285D3-9748-4696-A48A-94EBB2F9CAB4}" srcId="{9BA3FF1F-E9EA-4293-878C-889D1E5D5EA3}" destId="{956750D5-8676-41A4-8A49-CDD877BB7717}" srcOrd="3" destOrd="0" parTransId="{8F709B9C-3C23-4D2A-AC29-66197E70F316}" sibTransId="{805C7DBE-DDB3-4095-A410-99FECD423DFF}"/>
    <dgm:cxn modelId="{79089935-692A-42C2-BECA-F45090F91D6A}" type="presOf" srcId="{B8191F73-BEAD-4EDA-BC37-F316B75D1A58}" destId="{4B14F34C-9782-47C5-B3A9-FB8356D98227}" srcOrd="0" destOrd="0" presId="urn:microsoft.com/office/officeart/2009/3/layout/IncreasingArrowsProcess"/>
    <dgm:cxn modelId="{F1089F20-7E90-4204-893B-F1FD5DC2991D}" type="presOf" srcId="{1D6CF477-575D-4A82-A216-7EA4359DB728}" destId="{7B61B135-F668-4D5A-9F27-C1B75A4F64DD}" srcOrd="0" destOrd="0" presId="urn:microsoft.com/office/officeart/2009/3/layout/IncreasingArrowsProcess"/>
    <dgm:cxn modelId="{F4165F56-4D15-4852-82F1-1A9490F70A57}" type="presOf" srcId="{B22500CC-82AB-4E07-A20E-2D8768FF8B84}" destId="{85DD3FF9-3DE8-493B-A4F7-EF63001C5A69}" srcOrd="0" destOrd="0" presId="urn:microsoft.com/office/officeart/2009/3/layout/IncreasingArrowsProcess"/>
    <dgm:cxn modelId="{788C0DC9-D511-4D37-B775-71327140F537}" srcId="{B22500CC-82AB-4E07-A20E-2D8768FF8B84}" destId="{5436E829-38DA-46EA-8399-74A7D25DED71}" srcOrd="1" destOrd="0" parTransId="{1B2AFC5B-6BB4-4018-90D2-9983184834C0}" sibTransId="{5A86BC42-5503-4C74-BD99-BA60E92695FD}"/>
    <dgm:cxn modelId="{1A5A5374-0A5F-4B7D-94D0-700DF8001E2D}" type="presParOf" srcId="{9895BE59-7D58-470B-93E3-EDFE73B05440}" destId="{85DD3FF9-3DE8-493B-A4F7-EF63001C5A69}" srcOrd="0" destOrd="0" presId="urn:microsoft.com/office/officeart/2009/3/layout/IncreasingArrowsProcess"/>
    <dgm:cxn modelId="{FF63B372-3E38-405D-9211-9BF0A147E6D6}" type="presParOf" srcId="{9895BE59-7D58-470B-93E3-EDFE73B05440}" destId="{4B14F34C-9782-47C5-B3A9-FB8356D98227}" srcOrd="1" destOrd="0" presId="urn:microsoft.com/office/officeart/2009/3/layout/IncreasingArrowsProcess"/>
    <dgm:cxn modelId="{6C3398A4-A73A-4032-9010-C7C80ED1CB37}" type="presParOf" srcId="{9895BE59-7D58-470B-93E3-EDFE73B05440}" destId="{7C5DA348-893B-4FA2-AC91-E9CBB595CA6C}" srcOrd="2" destOrd="0" presId="urn:microsoft.com/office/officeart/2009/3/layout/IncreasingArrowsProcess"/>
    <dgm:cxn modelId="{05A7B779-6AA4-4197-A34A-558F11F479E7}" type="presParOf" srcId="{9895BE59-7D58-470B-93E3-EDFE73B05440}" destId="{3F259D96-F6C9-4206-9B3C-486DCBF78EBA}" srcOrd="3" destOrd="0" presId="urn:microsoft.com/office/officeart/2009/3/layout/IncreasingArrowsProcess"/>
    <dgm:cxn modelId="{2E402B06-DA76-48B8-B82D-CF2D0DE84FBA}" type="presParOf" srcId="{9895BE59-7D58-470B-93E3-EDFE73B05440}" destId="{7B61B135-F668-4D5A-9F27-C1B75A4F64DD}" srcOrd="4" destOrd="0" presId="urn:microsoft.com/office/officeart/2009/3/layout/IncreasingArrowsProcess"/>
    <dgm:cxn modelId="{C3A13E96-DAB5-4EF0-8C31-CFD894CBC1D1}" type="presParOf" srcId="{9895BE59-7D58-470B-93E3-EDFE73B05440}" destId="{C6160560-63F1-41A6-B502-82CC74D030F3}" srcOrd="5" destOrd="0" presId="urn:microsoft.com/office/officeart/2009/3/layout/IncreasingArrowsProcess"/>
    <dgm:cxn modelId="{CAD4C29C-EA87-43AF-9ADE-20D888D33E49}" type="presParOf" srcId="{9895BE59-7D58-470B-93E3-EDFE73B05440}" destId="{A4918E00-E93F-4501-B4F5-FFCC9EE81B84}" srcOrd="6" destOrd="0" presId="urn:microsoft.com/office/officeart/2009/3/layout/IncreasingArrowsProcess"/>
    <dgm:cxn modelId="{3FB9C75F-78C2-452C-931C-C5A89F228FD1}" type="presParOf" srcId="{9895BE59-7D58-470B-93E3-EDFE73B05440}" destId="{2A02ADDE-65F2-46D9-AC80-9138E3ABE500}" srcOrd="7" destOrd="0" presId="urn:microsoft.com/office/officeart/2009/3/layout/IncreasingArrows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B6EB69B-7064-426A-8A15-C9772A5E09D6}" type="doc">
      <dgm:prSet loTypeId="urn:microsoft.com/office/officeart/2005/8/layout/vList5" loCatId="list" qsTypeId="urn:microsoft.com/office/officeart/2005/8/quickstyle/simple1" qsCatId="simple" csTypeId="urn:microsoft.com/office/officeart/2005/8/colors/colorful5" csCatId="colorful" phldr="1"/>
      <dgm:spPr/>
      <dgm:t>
        <a:bodyPr/>
        <a:lstStyle/>
        <a:p>
          <a:endParaRPr lang="en-NZ"/>
        </a:p>
      </dgm:t>
    </dgm:pt>
    <dgm:pt modelId="{A9D3A090-5AF8-4CA0-9C3B-A706669F6AA0}">
      <dgm:prSet phldrT="[Text]"/>
      <dgm:spPr/>
      <dgm:t>
        <a:bodyPr/>
        <a:lstStyle/>
        <a:p>
          <a:r>
            <a:rPr lang="en-NZ" dirty="0" smtClean="0"/>
            <a:t>Successful Transformation</a:t>
          </a:r>
          <a:endParaRPr lang="en-NZ" dirty="0"/>
        </a:p>
      </dgm:t>
    </dgm:pt>
    <dgm:pt modelId="{949466C8-9485-4478-A612-E857795B5C0A}" type="parTrans" cxnId="{0718710B-BCD0-4921-8B0D-1E5A775A6C77}">
      <dgm:prSet/>
      <dgm:spPr/>
      <dgm:t>
        <a:bodyPr/>
        <a:lstStyle/>
        <a:p>
          <a:endParaRPr lang="en-NZ"/>
        </a:p>
      </dgm:t>
    </dgm:pt>
    <dgm:pt modelId="{52215167-4385-435A-9977-4875E6A17830}" type="sibTrans" cxnId="{0718710B-BCD0-4921-8B0D-1E5A775A6C77}">
      <dgm:prSet/>
      <dgm:spPr/>
      <dgm:t>
        <a:bodyPr/>
        <a:lstStyle/>
        <a:p>
          <a:endParaRPr lang="en-NZ"/>
        </a:p>
      </dgm:t>
    </dgm:pt>
    <dgm:pt modelId="{439883CF-C8F1-437F-AA88-4B3BB2AA468C}">
      <dgm:prSet phldrT="[Text]"/>
      <dgm:spPr/>
      <dgm:t>
        <a:bodyPr/>
        <a:lstStyle/>
        <a:p>
          <a:r>
            <a:rPr lang="en-NZ" dirty="0" smtClean="0"/>
            <a:t>Keep the focus on the strategic outcomes</a:t>
          </a:r>
          <a:endParaRPr lang="en-NZ" dirty="0"/>
        </a:p>
      </dgm:t>
    </dgm:pt>
    <dgm:pt modelId="{46F885C2-8772-4C73-B1F6-FFDDA61EF494}" type="parTrans" cxnId="{46BB94F3-9A76-4F41-9CEB-DABE8D739F58}">
      <dgm:prSet/>
      <dgm:spPr/>
      <dgm:t>
        <a:bodyPr/>
        <a:lstStyle/>
        <a:p>
          <a:endParaRPr lang="en-NZ"/>
        </a:p>
      </dgm:t>
    </dgm:pt>
    <dgm:pt modelId="{78E98126-329C-4C17-930C-137FAAC56643}" type="sibTrans" cxnId="{46BB94F3-9A76-4F41-9CEB-DABE8D739F58}">
      <dgm:prSet/>
      <dgm:spPr/>
      <dgm:t>
        <a:bodyPr/>
        <a:lstStyle/>
        <a:p>
          <a:endParaRPr lang="en-NZ"/>
        </a:p>
      </dgm:t>
    </dgm:pt>
    <dgm:pt modelId="{DE7F5D0D-2D11-4F2E-8005-55E579BB56CE}">
      <dgm:prSet phldrT="[Text]"/>
      <dgm:spPr/>
      <dgm:t>
        <a:bodyPr/>
        <a:lstStyle/>
        <a:p>
          <a:r>
            <a:rPr lang="en-NZ" dirty="0" smtClean="0"/>
            <a:t>Control the scope (work in capabilities not monoliths)</a:t>
          </a:r>
          <a:endParaRPr lang="en-NZ" dirty="0"/>
        </a:p>
      </dgm:t>
    </dgm:pt>
    <dgm:pt modelId="{23C47D25-F4E3-419D-9066-C681558F7822}" type="parTrans" cxnId="{DB51B04B-7D94-48B5-B5C8-0817D7145337}">
      <dgm:prSet/>
      <dgm:spPr/>
      <dgm:t>
        <a:bodyPr/>
        <a:lstStyle/>
        <a:p>
          <a:endParaRPr lang="en-NZ"/>
        </a:p>
      </dgm:t>
    </dgm:pt>
    <dgm:pt modelId="{93377998-7B4A-4118-9311-C3018458FB02}" type="sibTrans" cxnId="{DB51B04B-7D94-48B5-B5C8-0817D7145337}">
      <dgm:prSet/>
      <dgm:spPr/>
      <dgm:t>
        <a:bodyPr/>
        <a:lstStyle/>
        <a:p>
          <a:endParaRPr lang="en-NZ"/>
        </a:p>
      </dgm:t>
    </dgm:pt>
    <dgm:pt modelId="{8A9D73D8-CFB0-41D1-A4C0-6186FBE62783}">
      <dgm:prSet phldrT="[Text]"/>
      <dgm:spPr/>
      <dgm:t>
        <a:bodyPr/>
        <a:lstStyle/>
        <a:p>
          <a:r>
            <a:rPr lang="en-NZ" dirty="0" smtClean="0"/>
            <a:t>The expectations and needs of our customers are changing</a:t>
          </a:r>
          <a:endParaRPr lang="en-NZ" dirty="0"/>
        </a:p>
      </dgm:t>
    </dgm:pt>
    <dgm:pt modelId="{46DCB9D8-4905-4DF0-965E-8D6A3C97BE2E}" type="parTrans" cxnId="{338FAA8A-7AA4-4DB1-BFBE-E3AB11E4B641}">
      <dgm:prSet/>
      <dgm:spPr/>
      <dgm:t>
        <a:bodyPr/>
        <a:lstStyle/>
        <a:p>
          <a:endParaRPr lang="en-NZ"/>
        </a:p>
      </dgm:t>
    </dgm:pt>
    <dgm:pt modelId="{123F821A-4CD6-4554-A8AC-9C24E6D15F6B}" type="sibTrans" cxnId="{338FAA8A-7AA4-4DB1-BFBE-E3AB11E4B641}">
      <dgm:prSet/>
      <dgm:spPr/>
      <dgm:t>
        <a:bodyPr/>
        <a:lstStyle/>
        <a:p>
          <a:endParaRPr lang="en-NZ"/>
        </a:p>
      </dgm:t>
    </dgm:pt>
    <dgm:pt modelId="{245F2F6D-A5E7-42AC-B726-E163FB4AEAA4}">
      <dgm:prSet phldrT="[Text]"/>
      <dgm:spPr/>
      <dgm:t>
        <a:bodyPr/>
        <a:lstStyle/>
        <a:p>
          <a:r>
            <a:rPr lang="en-NZ" dirty="0" smtClean="0"/>
            <a:t>Customer expectations are being set by accelerating advances in technology and their experiences with the private sector</a:t>
          </a:r>
          <a:endParaRPr lang="en-NZ" dirty="0"/>
        </a:p>
      </dgm:t>
    </dgm:pt>
    <dgm:pt modelId="{126A248C-BC97-4F79-81B6-BF5DF0702B61}" type="parTrans" cxnId="{1DC76E43-19E7-4939-A347-FB638BB522AD}">
      <dgm:prSet/>
      <dgm:spPr/>
      <dgm:t>
        <a:bodyPr/>
        <a:lstStyle/>
        <a:p>
          <a:endParaRPr lang="en-NZ"/>
        </a:p>
      </dgm:t>
    </dgm:pt>
    <dgm:pt modelId="{51ECF0CD-D693-43DE-84C9-1B6B0728C6AC}" type="sibTrans" cxnId="{1DC76E43-19E7-4939-A347-FB638BB522AD}">
      <dgm:prSet/>
      <dgm:spPr/>
      <dgm:t>
        <a:bodyPr/>
        <a:lstStyle/>
        <a:p>
          <a:endParaRPr lang="en-NZ"/>
        </a:p>
      </dgm:t>
    </dgm:pt>
    <dgm:pt modelId="{11B480A4-B8D2-4488-818A-681B9F6F136A}">
      <dgm:prSet phldrT="[Text]"/>
      <dgm:spPr/>
      <dgm:t>
        <a:bodyPr/>
        <a:lstStyle/>
        <a:p>
          <a:r>
            <a:rPr lang="en-NZ" dirty="0" smtClean="0"/>
            <a:t>Customers expect immediate access to our services via any channel and any device</a:t>
          </a:r>
          <a:endParaRPr lang="en-NZ" dirty="0"/>
        </a:p>
      </dgm:t>
    </dgm:pt>
    <dgm:pt modelId="{BC9ACA34-4EBD-4851-8174-10185B0BD2D1}" type="parTrans" cxnId="{34399A6A-0420-4006-B0D0-986237AA2E13}">
      <dgm:prSet/>
      <dgm:spPr/>
      <dgm:t>
        <a:bodyPr/>
        <a:lstStyle/>
        <a:p>
          <a:endParaRPr lang="en-NZ"/>
        </a:p>
      </dgm:t>
    </dgm:pt>
    <dgm:pt modelId="{38FB5366-9BFA-44D6-A188-363A3D7CF6CA}" type="sibTrans" cxnId="{34399A6A-0420-4006-B0D0-986237AA2E13}">
      <dgm:prSet/>
      <dgm:spPr/>
      <dgm:t>
        <a:bodyPr/>
        <a:lstStyle/>
        <a:p>
          <a:endParaRPr lang="en-NZ"/>
        </a:p>
      </dgm:t>
    </dgm:pt>
    <dgm:pt modelId="{BF0562DD-3C66-49AF-A6D7-8BA9651D78DB}">
      <dgm:prSet phldrT="[Text]"/>
      <dgm:spPr/>
      <dgm:t>
        <a:bodyPr/>
        <a:lstStyle/>
        <a:p>
          <a:r>
            <a:rPr lang="en-NZ" dirty="0" smtClean="0"/>
            <a:t>Right Size Enterprise Architecture</a:t>
          </a:r>
          <a:endParaRPr lang="en-NZ" dirty="0"/>
        </a:p>
      </dgm:t>
    </dgm:pt>
    <dgm:pt modelId="{5159585A-0EE5-460F-9F55-B9710FAD58F2}" type="parTrans" cxnId="{B2A2033C-CFDA-4ABA-9FDA-2A5BAC09AA46}">
      <dgm:prSet/>
      <dgm:spPr/>
      <dgm:t>
        <a:bodyPr/>
        <a:lstStyle/>
        <a:p>
          <a:endParaRPr lang="en-NZ"/>
        </a:p>
      </dgm:t>
    </dgm:pt>
    <dgm:pt modelId="{A37AF691-AF77-458C-83E7-6F8B50710444}" type="sibTrans" cxnId="{B2A2033C-CFDA-4ABA-9FDA-2A5BAC09AA46}">
      <dgm:prSet/>
      <dgm:spPr/>
      <dgm:t>
        <a:bodyPr/>
        <a:lstStyle/>
        <a:p>
          <a:endParaRPr lang="en-NZ"/>
        </a:p>
      </dgm:t>
    </dgm:pt>
    <dgm:pt modelId="{14EC7C68-C664-4351-91EA-004716C39D51}">
      <dgm:prSet phldrT="[Text]"/>
      <dgm:spPr/>
      <dgm:t>
        <a:bodyPr/>
        <a:lstStyle/>
        <a:p>
          <a:r>
            <a:rPr lang="en-NZ" dirty="0" smtClean="0"/>
            <a:t>Shift in focus: from monolithic big-bang implementation to iterative capability development</a:t>
          </a:r>
          <a:endParaRPr lang="en-NZ" dirty="0"/>
        </a:p>
      </dgm:t>
    </dgm:pt>
    <dgm:pt modelId="{6386E135-2ACF-43C6-BDAB-4EF0065BAC4B}" type="parTrans" cxnId="{80681F51-11DD-48B5-8232-5E3EECDBAD91}">
      <dgm:prSet/>
      <dgm:spPr/>
      <dgm:t>
        <a:bodyPr/>
        <a:lstStyle/>
        <a:p>
          <a:endParaRPr lang="en-NZ"/>
        </a:p>
      </dgm:t>
    </dgm:pt>
    <dgm:pt modelId="{EB400EEC-674B-4A27-855C-1F1A154E71B9}" type="sibTrans" cxnId="{80681F51-11DD-48B5-8232-5E3EECDBAD91}">
      <dgm:prSet/>
      <dgm:spPr/>
      <dgm:t>
        <a:bodyPr/>
        <a:lstStyle/>
        <a:p>
          <a:endParaRPr lang="en-NZ"/>
        </a:p>
      </dgm:t>
    </dgm:pt>
    <dgm:pt modelId="{B7D29D5B-3CF2-405F-BFE5-EBA83E643A86}">
      <dgm:prSet phldrT="[Text]"/>
      <dgm:spPr/>
      <dgm:t>
        <a:bodyPr/>
        <a:lstStyle/>
        <a:p>
          <a:r>
            <a:rPr lang="en-NZ" dirty="0" smtClean="0"/>
            <a:t>Services orchestration over systems replacements</a:t>
          </a:r>
          <a:endParaRPr lang="en-NZ" dirty="0"/>
        </a:p>
      </dgm:t>
    </dgm:pt>
    <dgm:pt modelId="{C481A365-7F18-4B61-A772-3C4DC43C87DB}" type="parTrans" cxnId="{D4F833E5-B813-436C-8F83-DAC36CEC6704}">
      <dgm:prSet/>
      <dgm:spPr/>
      <dgm:t>
        <a:bodyPr/>
        <a:lstStyle/>
        <a:p>
          <a:endParaRPr lang="en-NZ"/>
        </a:p>
      </dgm:t>
    </dgm:pt>
    <dgm:pt modelId="{5B1B4F1F-D1EF-494E-A728-6BB49840D20C}" type="sibTrans" cxnId="{D4F833E5-B813-436C-8F83-DAC36CEC6704}">
      <dgm:prSet/>
      <dgm:spPr/>
      <dgm:t>
        <a:bodyPr/>
        <a:lstStyle/>
        <a:p>
          <a:endParaRPr lang="en-NZ"/>
        </a:p>
      </dgm:t>
    </dgm:pt>
    <dgm:pt modelId="{54CECD0E-7638-4E9D-8365-DB6AE4905190}">
      <dgm:prSet phldrT="[Text]"/>
      <dgm:spPr/>
      <dgm:t>
        <a:bodyPr/>
        <a:lstStyle/>
        <a:p>
          <a:r>
            <a:rPr lang="en-NZ" dirty="0" smtClean="0"/>
            <a:t>Don’t do ICT for the sake of ICT</a:t>
          </a:r>
          <a:endParaRPr lang="en-NZ" dirty="0"/>
        </a:p>
      </dgm:t>
    </dgm:pt>
    <dgm:pt modelId="{20769C11-8674-4A63-A194-665F5EF83F42}" type="parTrans" cxnId="{589F627E-12F3-4C04-9D26-024E1A98D397}">
      <dgm:prSet/>
      <dgm:spPr/>
      <dgm:t>
        <a:bodyPr/>
        <a:lstStyle/>
        <a:p>
          <a:endParaRPr lang="en-NZ"/>
        </a:p>
      </dgm:t>
    </dgm:pt>
    <dgm:pt modelId="{18D7AB5D-7044-4307-A9B7-ABC1A3C84657}" type="sibTrans" cxnId="{589F627E-12F3-4C04-9D26-024E1A98D397}">
      <dgm:prSet/>
      <dgm:spPr/>
      <dgm:t>
        <a:bodyPr/>
        <a:lstStyle/>
        <a:p>
          <a:endParaRPr lang="en-NZ"/>
        </a:p>
      </dgm:t>
    </dgm:pt>
    <dgm:pt modelId="{F8608A50-A18B-49AF-984B-65DDEAF6FA59}">
      <dgm:prSet phldrT="[Text]"/>
      <dgm:spPr/>
      <dgm:t>
        <a:bodyPr/>
        <a:lstStyle/>
        <a:p>
          <a:r>
            <a:rPr lang="en-NZ" dirty="0" smtClean="0"/>
            <a:t>Lean Enterprise Architecture</a:t>
          </a:r>
          <a:endParaRPr lang="en-NZ" dirty="0"/>
        </a:p>
      </dgm:t>
    </dgm:pt>
    <dgm:pt modelId="{1114767F-CB73-4457-9B28-FC900EE815A0}" type="parTrans" cxnId="{7DF6C2E9-7DDE-4A22-959E-8259F4938BFF}">
      <dgm:prSet/>
      <dgm:spPr/>
      <dgm:t>
        <a:bodyPr/>
        <a:lstStyle/>
        <a:p>
          <a:endParaRPr lang="en-NZ"/>
        </a:p>
      </dgm:t>
    </dgm:pt>
    <dgm:pt modelId="{7EBA2DC4-62F8-4E4A-ABD6-613BA367CCE4}" type="sibTrans" cxnId="{7DF6C2E9-7DDE-4A22-959E-8259F4938BFF}">
      <dgm:prSet/>
      <dgm:spPr/>
      <dgm:t>
        <a:bodyPr/>
        <a:lstStyle/>
        <a:p>
          <a:endParaRPr lang="en-NZ"/>
        </a:p>
      </dgm:t>
    </dgm:pt>
    <dgm:pt modelId="{EC53D258-7569-4703-A466-F1C4DECCD385}">
      <dgm:prSet phldrT="[Text]"/>
      <dgm:spPr/>
      <dgm:t>
        <a:bodyPr/>
        <a:lstStyle/>
        <a:p>
          <a:r>
            <a:rPr lang="en-NZ" dirty="0" smtClean="0"/>
            <a:t>Apply agile methodology and techniques to EA delivery</a:t>
          </a:r>
          <a:endParaRPr lang="en-NZ" dirty="0"/>
        </a:p>
      </dgm:t>
    </dgm:pt>
    <dgm:pt modelId="{7F6982C8-58A4-4D83-AD5B-AD1AC6F19B23}" type="parTrans" cxnId="{02C762A8-2834-40E1-81F8-163CA41A7A06}">
      <dgm:prSet/>
      <dgm:spPr/>
      <dgm:t>
        <a:bodyPr/>
        <a:lstStyle/>
        <a:p>
          <a:endParaRPr lang="en-NZ"/>
        </a:p>
      </dgm:t>
    </dgm:pt>
    <dgm:pt modelId="{E6FC1FAC-4EFA-466A-9FF6-6B004A61148A}" type="sibTrans" cxnId="{02C762A8-2834-40E1-81F8-163CA41A7A06}">
      <dgm:prSet/>
      <dgm:spPr/>
      <dgm:t>
        <a:bodyPr/>
        <a:lstStyle/>
        <a:p>
          <a:endParaRPr lang="en-NZ"/>
        </a:p>
      </dgm:t>
    </dgm:pt>
    <dgm:pt modelId="{7F1AEE64-7622-449D-8801-D01F3BFEA7A7}">
      <dgm:prSet phldrT="[Text]"/>
      <dgm:spPr/>
      <dgm:t>
        <a:bodyPr/>
        <a:lstStyle/>
        <a:p>
          <a:r>
            <a:rPr lang="en-NZ" dirty="0" smtClean="0"/>
            <a:t>Top-down and Bottom-up Architectures</a:t>
          </a:r>
          <a:endParaRPr lang="en-NZ" dirty="0"/>
        </a:p>
      </dgm:t>
    </dgm:pt>
    <dgm:pt modelId="{D8C9CD02-0C76-4614-AF31-7B33CFFBD07E}" type="parTrans" cxnId="{AA20DB28-3E48-4B9C-80ED-88CEC6E3E39F}">
      <dgm:prSet/>
      <dgm:spPr/>
      <dgm:t>
        <a:bodyPr/>
        <a:lstStyle/>
        <a:p>
          <a:endParaRPr lang="en-NZ"/>
        </a:p>
      </dgm:t>
    </dgm:pt>
    <dgm:pt modelId="{985DE061-2BB8-4D11-8056-2B3DEAC097CB}" type="sibTrans" cxnId="{AA20DB28-3E48-4B9C-80ED-88CEC6E3E39F}">
      <dgm:prSet/>
      <dgm:spPr/>
      <dgm:t>
        <a:bodyPr/>
        <a:lstStyle/>
        <a:p>
          <a:endParaRPr lang="en-NZ"/>
        </a:p>
      </dgm:t>
    </dgm:pt>
    <dgm:pt modelId="{01569E55-54C5-4AD0-A2C3-239B00411D01}">
      <dgm:prSet phldrT="[Text]"/>
      <dgm:spPr/>
      <dgm:t>
        <a:bodyPr/>
        <a:lstStyle/>
        <a:p>
          <a:r>
            <a:rPr lang="en-NZ" dirty="0" smtClean="0"/>
            <a:t>In order to embrace agile EA combine top-down strategic architectures with bottom-up capability architectures</a:t>
          </a:r>
          <a:endParaRPr lang="en-NZ" dirty="0"/>
        </a:p>
      </dgm:t>
    </dgm:pt>
    <dgm:pt modelId="{DA9958C6-4EBA-4A45-B13F-EE0B029BFEC8}" type="parTrans" cxnId="{40EF528B-B7F5-46FC-BB8A-759B3DC23F94}">
      <dgm:prSet/>
      <dgm:spPr/>
      <dgm:t>
        <a:bodyPr/>
        <a:lstStyle/>
        <a:p>
          <a:endParaRPr lang="en-NZ"/>
        </a:p>
      </dgm:t>
    </dgm:pt>
    <dgm:pt modelId="{504FDC10-CD71-4B90-924E-1235B6675171}" type="sibTrans" cxnId="{40EF528B-B7F5-46FC-BB8A-759B3DC23F94}">
      <dgm:prSet/>
      <dgm:spPr/>
      <dgm:t>
        <a:bodyPr/>
        <a:lstStyle/>
        <a:p>
          <a:endParaRPr lang="en-NZ"/>
        </a:p>
      </dgm:t>
    </dgm:pt>
    <dgm:pt modelId="{03325DBF-B4AE-4F80-A791-8E069A07E2D9}">
      <dgm:prSet phldrT="[Text]"/>
      <dgm:spPr/>
      <dgm:t>
        <a:bodyPr/>
        <a:lstStyle/>
        <a:p>
          <a:r>
            <a:rPr lang="en-NZ" dirty="0" smtClean="0"/>
            <a:t>Key components include partitioning, architecture sprints, close customer collaboration and national and international collaboration and integration</a:t>
          </a:r>
          <a:endParaRPr lang="en-NZ" dirty="0"/>
        </a:p>
      </dgm:t>
    </dgm:pt>
    <dgm:pt modelId="{FBFD851C-4B27-43ED-888F-F9F1A669E0D8}" type="parTrans" cxnId="{60035DD5-5077-478C-8412-BD326D46F1AC}">
      <dgm:prSet/>
      <dgm:spPr/>
      <dgm:t>
        <a:bodyPr/>
        <a:lstStyle/>
        <a:p>
          <a:endParaRPr lang="en-NZ"/>
        </a:p>
      </dgm:t>
    </dgm:pt>
    <dgm:pt modelId="{79BBCC2C-0002-4B6F-9770-3BE6295037F9}" type="sibTrans" cxnId="{60035DD5-5077-478C-8412-BD326D46F1AC}">
      <dgm:prSet/>
      <dgm:spPr/>
      <dgm:t>
        <a:bodyPr/>
        <a:lstStyle/>
        <a:p>
          <a:endParaRPr lang="en-NZ"/>
        </a:p>
      </dgm:t>
    </dgm:pt>
    <dgm:pt modelId="{70869615-3468-4C55-B4B1-F99072E85A83}" type="pres">
      <dgm:prSet presAssocID="{0B6EB69B-7064-426A-8A15-C9772A5E09D6}" presName="Name0" presStyleCnt="0">
        <dgm:presLayoutVars>
          <dgm:dir/>
          <dgm:animLvl val="lvl"/>
          <dgm:resizeHandles val="exact"/>
        </dgm:presLayoutVars>
      </dgm:prSet>
      <dgm:spPr/>
    </dgm:pt>
    <dgm:pt modelId="{23260716-7D27-4407-B484-EEB0FE6DFD6B}" type="pres">
      <dgm:prSet presAssocID="{A9D3A090-5AF8-4CA0-9C3B-A706669F6AA0}" presName="linNode" presStyleCnt="0"/>
      <dgm:spPr/>
    </dgm:pt>
    <dgm:pt modelId="{A9DB4226-E4DF-448D-9577-5061A8DABFA0}" type="pres">
      <dgm:prSet presAssocID="{A9D3A090-5AF8-4CA0-9C3B-A706669F6AA0}" presName="parentText" presStyleLbl="node1" presStyleIdx="0" presStyleCnt="5">
        <dgm:presLayoutVars>
          <dgm:chMax val="1"/>
          <dgm:bulletEnabled val="1"/>
        </dgm:presLayoutVars>
      </dgm:prSet>
      <dgm:spPr/>
    </dgm:pt>
    <dgm:pt modelId="{AF86E309-8CFC-4AAB-9978-E96F93CBC993}" type="pres">
      <dgm:prSet presAssocID="{A9D3A090-5AF8-4CA0-9C3B-A706669F6AA0}" presName="descendantText" presStyleLbl="alignAccFollowNode1" presStyleIdx="0" presStyleCnt="5">
        <dgm:presLayoutVars>
          <dgm:bulletEnabled val="1"/>
        </dgm:presLayoutVars>
      </dgm:prSet>
      <dgm:spPr/>
    </dgm:pt>
    <dgm:pt modelId="{1808B3D2-3355-46F3-AD9C-B6B2D0F6DFD4}" type="pres">
      <dgm:prSet presAssocID="{52215167-4385-435A-9977-4875E6A17830}" presName="sp" presStyleCnt="0"/>
      <dgm:spPr/>
    </dgm:pt>
    <dgm:pt modelId="{61C0F056-51A3-4995-BCF8-6D66A1F20B36}" type="pres">
      <dgm:prSet presAssocID="{8A9D73D8-CFB0-41D1-A4C0-6186FBE62783}" presName="linNode" presStyleCnt="0"/>
      <dgm:spPr/>
    </dgm:pt>
    <dgm:pt modelId="{1EE6D284-E816-47F9-9BCE-C54CA73532CF}" type="pres">
      <dgm:prSet presAssocID="{8A9D73D8-CFB0-41D1-A4C0-6186FBE62783}" presName="parentText" presStyleLbl="node1" presStyleIdx="1" presStyleCnt="5">
        <dgm:presLayoutVars>
          <dgm:chMax val="1"/>
          <dgm:bulletEnabled val="1"/>
        </dgm:presLayoutVars>
      </dgm:prSet>
      <dgm:spPr/>
      <dgm:t>
        <a:bodyPr/>
        <a:lstStyle/>
        <a:p>
          <a:endParaRPr lang="en-NZ"/>
        </a:p>
      </dgm:t>
    </dgm:pt>
    <dgm:pt modelId="{23D2E87B-5C85-45D1-A2A0-50C55EFD87DD}" type="pres">
      <dgm:prSet presAssocID="{8A9D73D8-CFB0-41D1-A4C0-6186FBE62783}" presName="descendantText" presStyleLbl="alignAccFollowNode1" presStyleIdx="1" presStyleCnt="5">
        <dgm:presLayoutVars>
          <dgm:bulletEnabled val="1"/>
        </dgm:presLayoutVars>
      </dgm:prSet>
      <dgm:spPr/>
      <dgm:t>
        <a:bodyPr/>
        <a:lstStyle/>
        <a:p>
          <a:endParaRPr lang="en-NZ"/>
        </a:p>
      </dgm:t>
    </dgm:pt>
    <dgm:pt modelId="{ACCAEA08-A0B8-4BA1-A170-0AF3B2EA26BB}" type="pres">
      <dgm:prSet presAssocID="{123F821A-4CD6-4554-A8AC-9C24E6D15F6B}" presName="sp" presStyleCnt="0"/>
      <dgm:spPr/>
    </dgm:pt>
    <dgm:pt modelId="{4A229167-C665-4A85-A0D5-F333DBBDD988}" type="pres">
      <dgm:prSet presAssocID="{BF0562DD-3C66-49AF-A6D7-8BA9651D78DB}" presName="linNode" presStyleCnt="0"/>
      <dgm:spPr/>
    </dgm:pt>
    <dgm:pt modelId="{6683BB51-0174-40F8-B2E8-5521E3367AA6}" type="pres">
      <dgm:prSet presAssocID="{BF0562DD-3C66-49AF-A6D7-8BA9651D78DB}" presName="parentText" presStyleLbl="node1" presStyleIdx="2" presStyleCnt="5">
        <dgm:presLayoutVars>
          <dgm:chMax val="1"/>
          <dgm:bulletEnabled val="1"/>
        </dgm:presLayoutVars>
      </dgm:prSet>
      <dgm:spPr/>
      <dgm:t>
        <a:bodyPr/>
        <a:lstStyle/>
        <a:p>
          <a:endParaRPr lang="en-NZ"/>
        </a:p>
      </dgm:t>
    </dgm:pt>
    <dgm:pt modelId="{DD175CFB-62AF-4700-9E7F-8BCE93AEDAAD}" type="pres">
      <dgm:prSet presAssocID="{BF0562DD-3C66-49AF-A6D7-8BA9651D78DB}" presName="descendantText" presStyleLbl="alignAccFollowNode1" presStyleIdx="2" presStyleCnt="5">
        <dgm:presLayoutVars>
          <dgm:bulletEnabled val="1"/>
        </dgm:presLayoutVars>
      </dgm:prSet>
      <dgm:spPr/>
      <dgm:t>
        <a:bodyPr/>
        <a:lstStyle/>
        <a:p>
          <a:endParaRPr lang="en-NZ"/>
        </a:p>
      </dgm:t>
    </dgm:pt>
    <dgm:pt modelId="{B4233F14-E100-4721-BE1E-94ECFA886A37}" type="pres">
      <dgm:prSet presAssocID="{A37AF691-AF77-458C-83E7-6F8B50710444}" presName="sp" presStyleCnt="0"/>
      <dgm:spPr/>
    </dgm:pt>
    <dgm:pt modelId="{A6736693-CCE7-4972-A9A8-EEE9A1EC5AF6}" type="pres">
      <dgm:prSet presAssocID="{F8608A50-A18B-49AF-984B-65DDEAF6FA59}" presName="linNode" presStyleCnt="0"/>
      <dgm:spPr/>
    </dgm:pt>
    <dgm:pt modelId="{3874BC10-19EA-46EC-B408-91424C6E220D}" type="pres">
      <dgm:prSet presAssocID="{F8608A50-A18B-49AF-984B-65DDEAF6FA59}" presName="parentText" presStyleLbl="node1" presStyleIdx="3" presStyleCnt="5">
        <dgm:presLayoutVars>
          <dgm:chMax val="1"/>
          <dgm:bulletEnabled val="1"/>
        </dgm:presLayoutVars>
      </dgm:prSet>
      <dgm:spPr/>
    </dgm:pt>
    <dgm:pt modelId="{696357DD-79A9-434C-BA9D-1085778417D5}" type="pres">
      <dgm:prSet presAssocID="{F8608A50-A18B-49AF-984B-65DDEAF6FA59}" presName="descendantText" presStyleLbl="alignAccFollowNode1" presStyleIdx="3" presStyleCnt="5">
        <dgm:presLayoutVars>
          <dgm:bulletEnabled val="1"/>
        </dgm:presLayoutVars>
      </dgm:prSet>
      <dgm:spPr/>
      <dgm:t>
        <a:bodyPr/>
        <a:lstStyle/>
        <a:p>
          <a:endParaRPr lang="en-NZ"/>
        </a:p>
      </dgm:t>
    </dgm:pt>
    <dgm:pt modelId="{47312C33-31E7-4368-9EB3-FFF8CD1517E9}" type="pres">
      <dgm:prSet presAssocID="{7EBA2DC4-62F8-4E4A-ABD6-613BA367CCE4}" presName="sp" presStyleCnt="0"/>
      <dgm:spPr/>
    </dgm:pt>
    <dgm:pt modelId="{952C4FD1-20E7-440A-AC7C-89A37FCEB830}" type="pres">
      <dgm:prSet presAssocID="{7F1AEE64-7622-449D-8801-D01F3BFEA7A7}" presName="linNode" presStyleCnt="0"/>
      <dgm:spPr/>
    </dgm:pt>
    <dgm:pt modelId="{E50F5E65-BEBE-4CE7-8500-9A783CB03C4A}" type="pres">
      <dgm:prSet presAssocID="{7F1AEE64-7622-449D-8801-D01F3BFEA7A7}" presName="parentText" presStyleLbl="node1" presStyleIdx="4" presStyleCnt="5">
        <dgm:presLayoutVars>
          <dgm:chMax val="1"/>
          <dgm:bulletEnabled val="1"/>
        </dgm:presLayoutVars>
      </dgm:prSet>
      <dgm:spPr/>
    </dgm:pt>
    <dgm:pt modelId="{8DC3E237-15B6-4B9D-8CC7-6B4D7D9EC46C}" type="pres">
      <dgm:prSet presAssocID="{7F1AEE64-7622-449D-8801-D01F3BFEA7A7}" presName="descendantText" presStyleLbl="alignAccFollowNode1" presStyleIdx="4" presStyleCnt="5">
        <dgm:presLayoutVars>
          <dgm:bulletEnabled val="1"/>
        </dgm:presLayoutVars>
      </dgm:prSet>
      <dgm:spPr/>
      <dgm:t>
        <a:bodyPr/>
        <a:lstStyle/>
        <a:p>
          <a:endParaRPr lang="en-NZ"/>
        </a:p>
      </dgm:t>
    </dgm:pt>
  </dgm:ptLst>
  <dgm:cxnLst>
    <dgm:cxn modelId="{338FAA8A-7AA4-4DB1-BFBE-E3AB11E4B641}" srcId="{0B6EB69B-7064-426A-8A15-C9772A5E09D6}" destId="{8A9D73D8-CFB0-41D1-A4C0-6186FBE62783}" srcOrd="1" destOrd="0" parTransId="{46DCB9D8-4905-4DF0-965E-8D6A3C97BE2E}" sibTransId="{123F821A-4CD6-4554-A8AC-9C24E6D15F6B}"/>
    <dgm:cxn modelId="{1DC76E43-19E7-4939-A347-FB638BB522AD}" srcId="{8A9D73D8-CFB0-41D1-A4C0-6186FBE62783}" destId="{245F2F6D-A5E7-42AC-B726-E163FB4AEAA4}" srcOrd="0" destOrd="0" parTransId="{126A248C-BC97-4F79-81B6-BF5DF0702B61}" sibTransId="{51ECF0CD-D693-43DE-84C9-1B6B0728C6AC}"/>
    <dgm:cxn modelId="{AA20DB28-3E48-4B9C-80ED-88CEC6E3E39F}" srcId="{0B6EB69B-7064-426A-8A15-C9772A5E09D6}" destId="{7F1AEE64-7622-449D-8801-D01F3BFEA7A7}" srcOrd="4" destOrd="0" parTransId="{D8C9CD02-0C76-4614-AF31-7B33CFFBD07E}" sibTransId="{985DE061-2BB8-4D11-8056-2B3DEAC097CB}"/>
    <dgm:cxn modelId="{BED66FAC-E0E0-4C3E-8E15-3C509EE187EB}" type="presOf" srcId="{245F2F6D-A5E7-42AC-B726-E163FB4AEAA4}" destId="{23D2E87B-5C85-45D1-A2A0-50C55EFD87DD}" srcOrd="0" destOrd="0" presId="urn:microsoft.com/office/officeart/2005/8/layout/vList5"/>
    <dgm:cxn modelId="{1B1F234C-4AB2-46E5-BAF7-7A430F4A1D74}" type="presOf" srcId="{A9D3A090-5AF8-4CA0-9C3B-A706669F6AA0}" destId="{A9DB4226-E4DF-448D-9577-5061A8DABFA0}" srcOrd="0" destOrd="0" presId="urn:microsoft.com/office/officeart/2005/8/layout/vList5"/>
    <dgm:cxn modelId="{826F8200-29FF-482C-A810-FF3E36ACE4FE}" type="presOf" srcId="{439883CF-C8F1-437F-AA88-4B3BB2AA468C}" destId="{AF86E309-8CFC-4AAB-9978-E96F93CBC993}" srcOrd="0" destOrd="0" presId="urn:microsoft.com/office/officeart/2005/8/layout/vList5"/>
    <dgm:cxn modelId="{CD382784-EF47-452F-9C1B-4419CEE0B38B}" type="presOf" srcId="{7F1AEE64-7622-449D-8801-D01F3BFEA7A7}" destId="{E50F5E65-BEBE-4CE7-8500-9A783CB03C4A}" srcOrd="0" destOrd="0" presId="urn:microsoft.com/office/officeart/2005/8/layout/vList5"/>
    <dgm:cxn modelId="{63F8DA9A-DBB5-421A-9B9A-496B85F654C7}" type="presOf" srcId="{BF0562DD-3C66-49AF-A6D7-8BA9651D78DB}" destId="{6683BB51-0174-40F8-B2E8-5521E3367AA6}" srcOrd="0" destOrd="0" presId="urn:microsoft.com/office/officeart/2005/8/layout/vList5"/>
    <dgm:cxn modelId="{D00A963E-BBF8-4DCF-A4E6-EB5FECD483DF}" type="presOf" srcId="{8A9D73D8-CFB0-41D1-A4C0-6186FBE62783}" destId="{1EE6D284-E816-47F9-9BCE-C54CA73532CF}" srcOrd="0" destOrd="0" presId="urn:microsoft.com/office/officeart/2005/8/layout/vList5"/>
    <dgm:cxn modelId="{60035DD5-5077-478C-8412-BD326D46F1AC}" srcId="{F8608A50-A18B-49AF-984B-65DDEAF6FA59}" destId="{03325DBF-B4AE-4F80-A791-8E069A07E2D9}" srcOrd="1" destOrd="0" parTransId="{FBFD851C-4B27-43ED-888F-F9F1A669E0D8}" sibTransId="{79BBCC2C-0002-4B6F-9770-3BE6295037F9}"/>
    <dgm:cxn modelId="{0718710B-BCD0-4921-8B0D-1E5A775A6C77}" srcId="{0B6EB69B-7064-426A-8A15-C9772A5E09D6}" destId="{A9D3A090-5AF8-4CA0-9C3B-A706669F6AA0}" srcOrd="0" destOrd="0" parTransId="{949466C8-9485-4478-A612-E857795B5C0A}" sibTransId="{52215167-4385-435A-9977-4875E6A17830}"/>
    <dgm:cxn modelId="{B2A2033C-CFDA-4ABA-9FDA-2A5BAC09AA46}" srcId="{0B6EB69B-7064-426A-8A15-C9772A5E09D6}" destId="{BF0562DD-3C66-49AF-A6D7-8BA9651D78DB}" srcOrd="2" destOrd="0" parTransId="{5159585A-0EE5-460F-9F55-B9710FAD58F2}" sibTransId="{A37AF691-AF77-458C-83E7-6F8B50710444}"/>
    <dgm:cxn modelId="{02C762A8-2834-40E1-81F8-163CA41A7A06}" srcId="{F8608A50-A18B-49AF-984B-65DDEAF6FA59}" destId="{EC53D258-7569-4703-A466-F1C4DECCD385}" srcOrd="0" destOrd="0" parTransId="{7F6982C8-58A4-4D83-AD5B-AD1AC6F19B23}" sibTransId="{E6FC1FAC-4EFA-466A-9FF6-6B004A61148A}"/>
    <dgm:cxn modelId="{46BB94F3-9A76-4F41-9CEB-DABE8D739F58}" srcId="{A9D3A090-5AF8-4CA0-9C3B-A706669F6AA0}" destId="{439883CF-C8F1-437F-AA88-4B3BB2AA468C}" srcOrd="0" destOrd="0" parTransId="{46F885C2-8772-4C73-B1F6-FFDDA61EF494}" sibTransId="{78E98126-329C-4C17-930C-137FAAC56643}"/>
    <dgm:cxn modelId="{589F627E-12F3-4C04-9D26-024E1A98D397}" srcId="{A9D3A090-5AF8-4CA0-9C3B-A706669F6AA0}" destId="{54CECD0E-7638-4E9D-8365-DB6AE4905190}" srcOrd="2" destOrd="0" parTransId="{20769C11-8674-4A63-A194-665F5EF83F42}" sibTransId="{18D7AB5D-7044-4307-A9B7-ABC1A3C84657}"/>
    <dgm:cxn modelId="{0463E744-0DED-4254-A454-4E451175B753}" type="presOf" srcId="{11B480A4-B8D2-4488-818A-681B9F6F136A}" destId="{23D2E87B-5C85-45D1-A2A0-50C55EFD87DD}" srcOrd="0" destOrd="1" presId="urn:microsoft.com/office/officeart/2005/8/layout/vList5"/>
    <dgm:cxn modelId="{40EF528B-B7F5-46FC-BB8A-759B3DC23F94}" srcId="{7F1AEE64-7622-449D-8801-D01F3BFEA7A7}" destId="{01569E55-54C5-4AD0-A2C3-239B00411D01}" srcOrd="0" destOrd="0" parTransId="{DA9958C6-4EBA-4A45-B13F-EE0B029BFEC8}" sibTransId="{504FDC10-CD71-4B90-924E-1235B6675171}"/>
    <dgm:cxn modelId="{34399A6A-0420-4006-B0D0-986237AA2E13}" srcId="{8A9D73D8-CFB0-41D1-A4C0-6186FBE62783}" destId="{11B480A4-B8D2-4488-818A-681B9F6F136A}" srcOrd="1" destOrd="0" parTransId="{BC9ACA34-4EBD-4851-8174-10185B0BD2D1}" sibTransId="{38FB5366-9BFA-44D6-A188-363A3D7CF6CA}"/>
    <dgm:cxn modelId="{9C736918-209E-4DCA-860B-CB3B96DF0EAA}" type="presOf" srcId="{54CECD0E-7638-4E9D-8365-DB6AE4905190}" destId="{AF86E309-8CFC-4AAB-9978-E96F93CBC993}" srcOrd="0" destOrd="2" presId="urn:microsoft.com/office/officeart/2005/8/layout/vList5"/>
    <dgm:cxn modelId="{7DF6C2E9-7DDE-4A22-959E-8259F4938BFF}" srcId="{0B6EB69B-7064-426A-8A15-C9772A5E09D6}" destId="{F8608A50-A18B-49AF-984B-65DDEAF6FA59}" srcOrd="3" destOrd="0" parTransId="{1114767F-CB73-4457-9B28-FC900EE815A0}" sibTransId="{7EBA2DC4-62F8-4E4A-ABD6-613BA367CCE4}"/>
    <dgm:cxn modelId="{3CC14294-61A0-43CB-814C-671F7CC468F0}" type="presOf" srcId="{EC53D258-7569-4703-A466-F1C4DECCD385}" destId="{696357DD-79A9-434C-BA9D-1085778417D5}" srcOrd="0" destOrd="0" presId="urn:microsoft.com/office/officeart/2005/8/layout/vList5"/>
    <dgm:cxn modelId="{BF33170A-129B-43B3-B3FA-F214C9E26C0B}" type="presOf" srcId="{0B6EB69B-7064-426A-8A15-C9772A5E09D6}" destId="{70869615-3468-4C55-B4B1-F99072E85A83}" srcOrd="0" destOrd="0" presId="urn:microsoft.com/office/officeart/2005/8/layout/vList5"/>
    <dgm:cxn modelId="{A6DF0AED-83FF-48BA-BFB0-EE939D4E8812}" type="presOf" srcId="{03325DBF-B4AE-4F80-A791-8E069A07E2D9}" destId="{696357DD-79A9-434C-BA9D-1085778417D5}" srcOrd="0" destOrd="1" presId="urn:microsoft.com/office/officeart/2005/8/layout/vList5"/>
    <dgm:cxn modelId="{3C802970-B3C5-42F7-9436-7C6F4344B0F3}" type="presOf" srcId="{14EC7C68-C664-4351-91EA-004716C39D51}" destId="{DD175CFB-62AF-4700-9E7F-8BCE93AEDAAD}" srcOrd="0" destOrd="0" presId="urn:microsoft.com/office/officeart/2005/8/layout/vList5"/>
    <dgm:cxn modelId="{D4F833E5-B813-436C-8F83-DAC36CEC6704}" srcId="{BF0562DD-3C66-49AF-A6D7-8BA9651D78DB}" destId="{B7D29D5B-3CF2-405F-BFE5-EBA83E643A86}" srcOrd="1" destOrd="0" parTransId="{C481A365-7F18-4B61-A772-3C4DC43C87DB}" sibTransId="{5B1B4F1F-D1EF-494E-A728-6BB49840D20C}"/>
    <dgm:cxn modelId="{390CCBE8-876C-426C-B49B-6E307A9D8624}" type="presOf" srcId="{B7D29D5B-3CF2-405F-BFE5-EBA83E643A86}" destId="{DD175CFB-62AF-4700-9E7F-8BCE93AEDAAD}" srcOrd="0" destOrd="1" presId="urn:microsoft.com/office/officeart/2005/8/layout/vList5"/>
    <dgm:cxn modelId="{5A0E6551-3CF9-49F6-B52F-EB93A2BE0AF2}" type="presOf" srcId="{01569E55-54C5-4AD0-A2C3-239B00411D01}" destId="{8DC3E237-15B6-4B9D-8CC7-6B4D7D9EC46C}" srcOrd="0" destOrd="0" presId="urn:microsoft.com/office/officeart/2005/8/layout/vList5"/>
    <dgm:cxn modelId="{19C02F44-7523-4057-9C49-1C87807057EC}" type="presOf" srcId="{DE7F5D0D-2D11-4F2E-8005-55E579BB56CE}" destId="{AF86E309-8CFC-4AAB-9978-E96F93CBC993}" srcOrd="0" destOrd="1" presId="urn:microsoft.com/office/officeart/2005/8/layout/vList5"/>
    <dgm:cxn modelId="{DB51B04B-7D94-48B5-B5C8-0817D7145337}" srcId="{A9D3A090-5AF8-4CA0-9C3B-A706669F6AA0}" destId="{DE7F5D0D-2D11-4F2E-8005-55E579BB56CE}" srcOrd="1" destOrd="0" parTransId="{23C47D25-F4E3-419D-9066-C681558F7822}" sibTransId="{93377998-7B4A-4118-9311-C3018458FB02}"/>
    <dgm:cxn modelId="{80681F51-11DD-48B5-8232-5E3EECDBAD91}" srcId="{BF0562DD-3C66-49AF-A6D7-8BA9651D78DB}" destId="{14EC7C68-C664-4351-91EA-004716C39D51}" srcOrd="0" destOrd="0" parTransId="{6386E135-2ACF-43C6-BDAB-4EF0065BAC4B}" sibTransId="{EB400EEC-674B-4A27-855C-1F1A154E71B9}"/>
    <dgm:cxn modelId="{8E0BED6D-3144-4139-A9B6-9F135E297D0A}" type="presOf" srcId="{F8608A50-A18B-49AF-984B-65DDEAF6FA59}" destId="{3874BC10-19EA-46EC-B408-91424C6E220D}" srcOrd="0" destOrd="0" presId="urn:microsoft.com/office/officeart/2005/8/layout/vList5"/>
    <dgm:cxn modelId="{4DD8F1E6-8A5B-4224-B869-CC5C2D126047}" type="presParOf" srcId="{70869615-3468-4C55-B4B1-F99072E85A83}" destId="{23260716-7D27-4407-B484-EEB0FE6DFD6B}" srcOrd="0" destOrd="0" presId="urn:microsoft.com/office/officeart/2005/8/layout/vList5"/>
    <dgm:cxn modelId="{02D95E5F-1EB6-4D16-A489-8DC5576AF5C4}" type="presParOf" srcId="{23260716-7D27-4407-B484-EEB0FE6DFD6B}" destId="{A9DB4226-E4DF-448D-9577-5061A8DABFA0}" srcOrd="0" destOrd="0" presId="urn:microsoft.com/office/officeart/2005/8/layout/vList5"/>
    <dgm:cxn modelId="{5C1A8A34-5560-4C83-9743-7B4D6F53E49D}" type="presParOf" srcId="{23260716-7D27-4407-B484-EEB0FE6DFD6B}" destId="{AF86E309-8CFC-4AAB-9978-E96F93CBC993}" srcOrd="1" destOrd="0" presId="urn:microsoft.com/office/officeart/2005/8/layout/vList5"/>
    <dgm:cxn modelId="{C0C88637-F052-4127-9002-2EB46507BC62}" type="presParOf" srcId="{70869615-3468-4C55-B4B1-F99072E85A83}" destId="{1808B3D2-3355-46F3-AD9C-B6B2D0F6DFD4}" srcOrd="1" destOrd="0" presId="urn:microsoft.com/office/officeart/2005/8/layout/vList5"/>
    <dgm:cxn modelId="{33A92DAB-D4BD-46A6-8BFB-BCB0C42E2936}" type="presParOf" srcId="{70869615-3468-4C55-B4B1-F99072E85A83}" destId="{61C0F056-51A3-4995-BCF8-6D66A1F20B36}" srcOrd="2" destOrd="0" presId="urn:microsoft.com/office/officeart/2005/8/layout/vList5"/>
    <dgm:cxn modelId="{03175A0E-DF75-4ED1-90ED-257937A7DA9E}" type="presParOf" srcId="{61C0F056-51A3-4995-BCF8-6D66A1F20B36}" destId="{1EE6D284-E816-47F9-9BCE-C54CA73532CF}" srcOrd="0" destOrd="0" presId="urn:microsoft.com/office/officeart/2005/8/layout/vList5"/>
    <dgm:cxn modelId="{03258953-A61F-495B-9902-36E1F16E7490}" type="presParOf" srcId="{61C0F056-51A3-4995-BCF8-6D66A1F20B36}" destId="{23D2E87B-5C85-45D1-A2A0-50C55EFD87DD}" srcOrd="1" destOrd="0" presId="urn:microsoft.com/office/officeart/2005/8/layout/vList5"/>
    <dgm:cxn modelId="{FDFC4E57-2621-4B6F-B35B-34116ABCA3D3}" type="presParOf" srcId="{70869615-3468-4C55-B4B1-F99072E85A83}" destId="{ACCAEA08-A0B8-4BA1-A170-0AF3B2EA26BB}" srcOrd="3" destOrd="0" presId="urn:microsoft.com/office/officeart/2005/8/layout/vList5"/>
    <dgm:cxn modelId="{0A67AD52-F3EC-49AB-B592-AA097A855374}" type="presParOf" srcId="{70869615-3468-4C55-B4B1-F99072E85A83}" destId="{4A229167-C665-4A85-A0D5-F333DBBDD988}" srcOrd="4" destOrd="0" presId="urn:microsoft.com/office/officeart/2005/8/layout/vList5"/>
    <dgm:cxn modelId="{07A2F5F7-83E3-4FD8-999C-469EEC31BB56}" type="presParOf" srcId="{4A229167-C665-4A85-A0D5-F333DBBDD988}" destId="{6683BB51-0174-40F8-B2E8-5521E3367AA6}" srcOrd="0" destOrd="0" presId="urn:microsoft.com/office/officeart/2005/8/layout/vList5"/>
    <dgm:cxn modelId="{101A9621-A58E-4793-B273-7160B9B23271}" type="presParOf" srcId="{4A229167-C665-4A85-A0D5-F333DBBDD988}" destId="{DD175CFB-62AF-4700-9E7F-8BCE93AEDAAD}" srcOrd="1" destOrd="0" presId="urn:microsoft.com/office/officeart/2005/8/layout/vList5"/>
    <dgm:cxn modelId="{78CA92F6-2E28-4C82-B6EA-F95205AECC0F}" type="presParOf" srcId="{70869615-3468-4C55-B4B1-F99072E85A83}" destId="{B4233F14-E100-4721-BE1E-94ECFA886A37}" srcOrd="5" destOrd="0" presId="urn:microsoft.com/office/officeart/2005/8/layout/vList5"/>
    <dgm:cxn modelId="{007E2CDE-0327-4964-93AD-E6916BFEB8D9}" type="presParOf" srcId="{70869615-3468-4C55-B4B1-F99072E85A83}" destId="{A6736693-CCE7-4972-A9A8-EEE9A1EC5AF6}" srcOrd="6" destOrd="0" presId="urn:microsoft.com/office/officeart/2005/8/layout/vList5"/>
    <dgm:cxn modelId="{47522DE6-38F7-4FDF-97F9-29DE67F65416}" type="presParOf" srcId="{A6736693-CCE7-4972-A9A8-EEE9A1EC5AF6}" destId="{3874BC10-19EA-46EC-B408-91424C6E220D}" srcOrd="0" destOrd="0" presId="urn:microsoft.com/office/officeart/2005/8/layout/vList5"/>
    <dgm:cxn modelId="{4DAC5C28-7A31-44F7-A8BA-B4506E2E5115}" type="presParOf" srcId="{A6736693-CCE7-4972-A9A8-EEE9A1EC5AF6}" destId="{696357DD-79A9-434C-BA9D-1085778417D5}" srcOrd="1" destOrd="0" presId="urn:microsoft.com/office/officeart/2005/8/layout/vList5"/>
    <dgm:cxn modelId="{7BEC09CB-0753-4233-BF64-46C90827F0FB}" type="presParOf" srcId="{70869615-3468-4C55-B4B1-F99072E85A83}" destId="{47312C33-31E7-4368-9EB3-FFF8CD1517E9}" srcOrd="7" destOrd="0" presId="urn:microsoft.com/office/officeart/2005/8/layout/vList5"/>
    <dgm:cxn modelId="{46FEC0E3-F358-489B-AE6B-182B50A1BE5E}" type="presParOf" srcId="{70869615-3468-4C55-B4B1-F99072E85A83}" destId="{952C4FD1-20E7-440A-AC7C-89A37FCEB830}" srcOrd="8" destOrd="0" presId="urn:microsoft.com/office/officeart/2005/8/layout/vList5"/>
    <dgm:cxn modelId="{15B4F423-04BF-4802-987C-71DD629262CB}" type="presParOf" srcId="{952C4FD1-20E7-440A-AC7C-89A37FCEB830}" destId="{E50F5E65-BEBE-4CE7-8500-9A783CB03C4A}" srcOrd="0" destOrd="0" presId="urn:microsoft.com/office/officeart/2005/8/layout/vList5"/>
    <dgm:cxn modelId="{70ABBF78-462E-4254-911E-9A4D4F686A40}" type="presParOf" srcId="{952C4FD1-20E7-440A-AC7C-89A37FCEB830}" destId="{8DC3E237-15B6-4B9D-8CC7-6B4D7D9EC46C}"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DD3FF9-3DE8-493B-A4F7-EF63001C5A69}">
      <dsp:nvSpPr>
        <dsp:cNvPr id="0" name=""/>
        <dsp:cNvSpPr/>
      </dsp:nvSpPr>
      <dsp:spPr>
        <a:xfrm>
          <a:off x="0" y="47416"/>
          <a:ext cx="4754218" cy="692142"/>
        </a:xfrm>
        <a:prstGeom prst="rightArrow">
          <a:avLst>
            <a:gd name="adj1" fmla="val 50000"/>
            <a:gd name="adj2" fmla="val 50000"/>
          </a:avLst>
        </a:prstGeom>
        <a:solidFill>
          <a:srgbClr val="599CA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254000" bIns="109878" numCol="1" spcCol="1270" anchor="ctr" anchorCtr="0">
          <a:noAutofit/>
        </a:bodyPr>
        <a:lstStyle/>
        <a:p>
          <a:pPr lvl="0" algn="l" defTabSz="577850">
            <a:lnSpc>
              <a:spcPct val="90000"/>
            </a:lnSpc>
            <a:spcBef>
              <a:spcPct val="0"/>
            </a:spcBef>
            <a:spcAft>
              <a:spcPct val="35000"/>
            </a:spcAft>
          </a:pPr>
          <a:r>
            <a:rPr lang="en-NZ" sz="1300" kern="1200" dirty="0" smtClean="0"/>
            <a:t>Context - why</a:t>
          </a:r>
          <a:endParaRPr lang="en-NZ" sz="1300" kern="1200" dirty="0"/>
        </a:p>
      </dsp:txBody>
      <dsp:txXfrm>
        <a:off x="0" y="220452"/>
        <a:ext cx="4581183" cy="346071"/>
      </dsp:txXfrm>
    </dsp:sp>
    <dsp:sp modelId="{4B14F34C-9782-47C5-B3A9-FB8356D98227}">
      <dsp:nvSpPr>
        <dsp:cNvPr id="0" name=""/>
        <dsp:cNvSpPr/>
      </dsp:nvSpPr>
      <dsp:spPr>
        <a:xfrm>
          <a:off x="0" y="582287"/>
          <a:ext cx="1095847" cy="1280255"/>
        </a:xfrm>
        <a:prstGeom prst="rect">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t" anchorCtr="0">
          <a:noAutofit/>
        </a:bodyPr>
        <a:lstStyle/>
        <a:p>
          <a:pPr lvl="0" algn="l" defTabSz="266700">
            <a:lnSpc>
              <a:spcPct val="90000"/>
            </a:lnSpc>
            <a:spcBef>
              <a:spcPct val="0"/>
            </a:spcBef>
            <a:spcAft>
              <a:spcPct val="35000"/>
            </a:spcAft>
          </a:pPr>
          <a:r>
            <a:rPr lang="en-NZ" sz="600" kern="1200" dirty="0" smtClean="0"/>
            <a:t>Vision</a:t>
          </a:r>
        </a:p>
        <a:p>
          <a:pPr lvl="0" algn="l" defTabSz="266700">
            <a:lnSpc>
              <a:spcPct val="90000"/>
            </a:lnSpc>
            <a:spcBef>
              <a:spcPct val="0"/>
            </a:spcBef>
            <a:spcAft>
              <a:spcPct val="35000"/>
            </a:spcAft>
          </a:pPr>
          <a:r>
            <a:rPr lang="en-NZ" sz="600" kern="1200" dirty="0" smtClean="0"/>
            <a:t>Strategic </a:t>
          </a:r>
          <a:br>
            <a:rPr lang="en-NZ" sz="600" kern="1200" dirty="0" smtClean="0"/>
          </a:br>
          <a:r>
            <a:rPr lang="en-NZ" sz="600" kern="1200" dirty="0" smtClean="0"/>
            <a:t>goals</a:t>
          </a:r>
          <a:endParaRPr lang="en-NZ" sz="600" kern="1200" dirty="0"/>
        </a:p>
        <a:p>
          <a:pPr lvl="0" algn="l" defTabSz="266700">
            <a:lnSpc>
              <a:spcPct val="90000"/>
            </a:lnSpc>
            <a:spcBef>
              <a:spcPct val="0"/>
            </a:spcBef>
            <a:spcAft>
              <a:spcPct val="35000"/>
            </a:spcAft>
          </a:pPr>
          <a:r>
            <a:rPr lang="en-NZ" sz="600" kern="1200" dirty="0" smtClean="0"/>
            <a:t>Benefit realisation</a:t>
          </a:r>
          <a:endParaRPr lang="en-NZ" sz="600" kern="1200" dirty="0"/>
        </a:p>
      </dsp:txBody>
      <dsp:txXfrm>
        <a:off x="0" y="582287"/>
        <a:ext cx="1095847" cy="1280255"/>
      </dsp:txXfrm>
    </dsp:sp>
    <dsp:sp modelId="{7C5DA348-893B-4FA2-AC91-E9CBB595CA6C}">
      <dsp:nvSpPr>
        <dsp:cNvPr id="0" name=""/>
        <dsp:cNvSpPr/>
      </dsp:nvSpPr>
      <dsp:spPr>
        <a:xfrm>
          <a:off x="1095847" y="278048"/>
          <a:ext cx="3658370" cy="692142"/>
        </a:xfrm>
        <a:prstGeom prst="rightArrow">
          <a:avLst>
            <a:gd name="adj1" fmla="val 50000"/>
            <a:gd name="adj2" fmla="val 50000"/>
          </a:avLst>
        </a:prstGeom>
        <a:solidFill>
          <a:srgbClr val="9BBB59"/>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254000" bIns="109878" numCol="1" spcCol="1270" anchor="ctr" anchorCtr="0">
          <a:noAutofit/>
        </a:bodyPr>
        <a:lstStyle/>
        <a:p>
          <a:pPr lvl="0" algn="l" defTabSz="577850">
            <a:lnSpc>
              <a:spcPct val="90000"/>
            </a:lnSpc>
            <a:spcBef>
              <a:spcPct val="0"/>
            </a:spcBef>
            <a:spcAft>
              <a:spcPct val="35000"/>
            </a:spcAft>
          </a:pPr>
          <a:r>
            <a:rPr lang="en-NZ" sz="1300" kern="1200" dirty="0" smtClean="0"/>
            <a:t>Conceptual - what</a:t>
          </a:r>
          <a:endParaRPr lang="en-NZ" sz="1300" kern="1200" dirty="0"/>
        </a:p>
      </dsp:txBody>
      <dsp:txXfrm>
        <a:off x="1095847" y="451084"/>
        <a:ext cx="3485335" cy="346071"/>
      </dsp:txXfrm>
    </dsp:sp>
    <dsp:sp modelId="{3F259D96-F6C9-4206-9B3C-486DCBF78EBA}">
      <dsp:nvSpPr>
        <dsp:cNvPr id="0" name=""/>
        <dsp:cNvSpPr/>
      </dsp:nvSpPr>
      <dsp:spPr>
        <a:xfrm>
          <a:off x="1095847" y="812919"/>
          <a:ext cx="1095847" cy="1247623"/>
        </a:xfrm>
        <a:prstGeom prst="rect">
          <a:avLst/>
        </a:prstGeom>
        <a:solidFill>
          <a:schemeClr val="lt1">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t" anchorCtr="0">
          <a:noAutofit/>
        </a:bodyPr>
        <a:lstStyle/>
        <a:p>
          <a:pPr lvl="0" algn="l" defTabSz="266700">
            <a:lnSpc>
              <a:spcPct val="90000"/>
            </a:lnSpc>
            <a:spcBef>
              <a:spcPct val="0"/>
            </a:spcBef>
            <a:spcAft>
              <a:spcPct val="35000"/>
            </a:spcAft>
          </a:pPr>
          <a:r>
            <a:rPr lang="en-NZ" sz="600" kern="1200" dirty="0" smtClean="0"/>
            <a:t>Operating </a:t>
          </a:r>
          <a:br>
            <a:rPr lang="en-NZ" sz="600" kern="1200" dirty="0" smtClean="0"/>
          </a:br>
          <a:r>
            <a:rPr lang="en-NZ" sz="600" kern="1200" dirty="0" smtClean="0"/>
            <a:t>model</a:t>
          </a:r>
        </a:p>
        <a:p>
          <a:pPr lvl="0" algn="l" defTabSz="266700">
            <a:lnSpc>
              <a:spcPct val="90000"/>
            </a:lnSpc>
            <a:spcBef>
              <a:spcPct val="0"/>
            </a:spcBef>
            <a:spcAft>
              <a:spcPct val="35000"/>
            </a:spcAft>
          </a:pPr>
          <a:r>
            <a:rPr lang="en-NZ" sz="600" kern="1200" dirty="0" smtClean="0"/>
            <a:t>Activity model (GAMSO)</a:t>
          </a:r>
        </a:p>
        <a:p>
          <a:pPr lvl="0" algn="l" defTabSz="266700">
            <a:lnSpc>
              <a:spcPct val="90000"/>
            </a:lnSpc>
            <a:spcBef>
              <a:spcPct val="0"/>
            </a:spcBef>
            <a:spcAft>
              <a:spcPct val="35000"/>
            </a:spcAft>
          </a:pPr>
          <a:r>
            <a:rPr lang="en-NZ" sz="600" kern="1200" dirty="0" smtClean="0"/>
            <a:t>Information model (GSIM)</a:t>
          </a:r>
        </a:p>
        <a:p>
          <a:pPr lvl="0" algn="l" defTabSz="266700">
            <a:lnSpc>
              <a:spcPct val="90000"/>
            </a:lnSpc>
            <a:spcBef>
              <a:spcPct val="0"/>
            </a:spcBef>
            <a:spcAft>
              <a:spcPct val="35000"/>
            </a:spcAft>
          </a:pPr>
          <a:r>
            <a:rPr lang="en-NZ" sz="600" kern="1200" dirty="0" smtClean="0"/>
            <a:t>Business services</a:t>
          </a:r>
        </a:p>
        <a:p>
          <a:pPr lvl="0" algn="l" defTabSz="266700">
            <a:lnSpc>
              <a:spcPct val="90000"/>
            </a:lnSpc>
            <a:spcBef>
              <a:spcPct val="0"/>
            </a:spcBef>
            <a:spcAft>
              <a:spcPct val="35000"/>
            </a:spcAft>
          </a:pPr>
          <a:r>
            <a:rPr lang="en-NZ" sz="600" kern="1200" dirty="0" smtClean="0"/>
            <a:t>Capability reference architecture</a:t>
          </a:r>
        </a:p>
      </dsp:txBody>
      <dsp:txXfrm>
        <a:off x="1095847" y="812919"/>
        <a:ext cx="1095847" cy="1247623"/>
      </dsp:txXfrm>
    </dsp:sp>
    <dsp:sp modelId="{7B61B135-F668-4D5A-9F27-C1B75A4F64DD}">
      <dsp:nvSpPr>
        <dsp:cNvPr id="0" name=""/>
        <dsp:cNvSpPr/>
      </dsp:nvSpPr>
      <dsp:spPr>
        <a:xfrm>
          <a:off x="2191694" y="508681"/>
          <a:ext cx="2562523" cy="692142"/>
        </a:xfrm>
        <a:prstGeom prst="rightArrow">
          <a:avLst>
            <a:gd name="adj1" fmla="val 50000"/>
            <a:gd name="adj2" fmla="val 50000"/>
          </a:avLst>
        </a:prstGeom>
        <a:solidFill>
          <a:srgbClr val="8064A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254000" bIns="109878" numCol="1" spcCol="1270" anchor="ctr" anchorCtr="0">
          <a:noAutofit/>
        </a:bodyPr>
        <a:lstStyle/>
        <a:p>
          <a:pPr lvl="0" algn="l" defTabSz="577850">
            <a:lnSpc>
              <a:spcPct val="90000"/>
            </a:lnSpc>
            <a:spcBef>
              <a:spcPct val="0"/>
            </a:spcBef>
            <a:spcAft>
              <a:spcPct val="35000"/>
            </a:spcAft>
          </a:pPr>
          <a:r>
            <a:rPr lang="en-NZ" sz="1300" kern="1200" dirty="0" smtClean="0"/>
            <a:t>Logical - how</a:t>
          </a:r>
          <a:endParaRPr lang="en-NZ" sz="1300" kern="1200" dirty="0"/>
        </a:p>
      </dsp:txBody>
      <dsp:txXfrm>
        <a:off x="2191694" y="681717"/>
        <a:ext cx="2389488" cy="346071"/>
      </dsp:txXfrm>
    </dsp:sp>
    <dsp:sp modelId="{C6160560-63F1-41A6-B502-82CC74D030F3}">
      <dsp:nvSpPr>
        <dsp:cNvPr id="0" name=""/>
        <dsp:cNvSpPr/>
      </dsp:nvSpPr>
      <dsp:spPr>
        <a:xfrm>
          <a:off x="2191694" y="1043552"/>
          <a:ext cx="1095847" cy="1255965"/>
        </a:xfrm>
        <a:prstGeom prst="rect">
          <a:avLst/>
        </a:prstGeom>
        <a:solidFill>
          <a:schemeClr val="lt1">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t" anchorCtr="0">
          <a:noAutofit/>
        </a:bodyPr>
        <a:lstStyle/>
        <a:p>
          <a:pPr lvl="0" algn="l" defTabSz="266700">
            <a:lnSpc>
              <a:spcPct val="90000"/>
            </a:lnSpc>
            <a:spcBef>
              <a:spcPct val="0"/>
            </a:spcBef>
            <a:spcAft>
              <a:spcPct val="35000"/>
            </a:spcAft>
          </a:pPr>
          <a:r>
            <a:rPr lang="en-NZ" sz="600" kern="1200" dirty="0" smtClean="0"/>
            <a:t>Process models (</a:t>
          </a:r>
          <a:r>
            <a:rPr lang="en-NZ" sz="600" kern="1200" dirty="0" err="1" smtClean="0"/>
            <a:t>gBPM</a:t>
          </a:r>
          <a:r>
            <a:rPr lang="en-NZ" sz="600" kern="1200" dirty="0" smtClean="0"/>
            <a:t> or GSBPM (Int’l))</a:t>
          </a:r>
        </a:p>
        <a:p>
          <a:pPr lvl="0" algn="l" defTabSz="266700">
            <a:lnSpc>
              <a:spcPct val="90000"/>
            </a:lnSpc>
            <a:spcBef>
              <a:spcPct val="0"/>
            </a:spcBef>
            <a:spcAft>
              <a:spcPct val="35000"/>
            </a:spcAft>
          </a:pPr>
          <a:r>
            <a:rPr lang="en-NZ" sz="600" kern="1200" dirty="0" smtClean="0"/>
            <a:t>Information architecture</a:t>
          </a:r>
        </a:p>
        <a:p>
          <a:pPr lvl="0" algn="l" defTabSz="266700">
            <a:lnSpc>
              <a:spcPct val="90000"/>
            </a:lnSpc>
            <a:spcBef>
              <a:spcPct val="0"/>
            </a:spcBef>
            <a:spcAft>
              <a:spcPct val="35000"/>
            </a:spcAft>
          </a:pPr>
          <a:r>
            <a:rPr lang="en-NZ" sz="600" kern="1200" dirty="0" smtClean="0"/>
            <a:t>Data architecture</a:t>
          </a:r>
        </a:p>
        <a:p>
          <a:pPr lvl="0" algn="l" defTabSz="266700">
            <a:lnSpc>
              <a:spcPct val="90000"/>
            </a:lnSpc>
            <a:spcBef>
              <a:spcPct val="0"/>
            </a:spcBef>
            <a:spcAft>
              <a:spcPct val="35000"/>
            </a:spcAft>
          </a:pPr>
          <a:r>
            <a:rPr lang="en-NZ" sz="600" kern="1200" dirty="0" smtClean="0"/>
            <a:t>Integration architecture</a:t>
          </a:r>
        </a:p>
        <a:p>
          <a:pPr lvl="0" algn="l" defTabSz="266700">
            <a:lnSpc>
              <a:spcPct val="90000"/>
            </a:lnSpc>
            <a:spcBef>
              <a:spcPct val="0"/>
            </a:spcBef>
            <a:spcAft>
              <a:spcPct val="35000"/>
            </a:spcAft>
          </a:pPr>
          <a:r>
            <a:rPr lang="en-NZ" sz="600" kern="1200" dirty="0" smtClean="0"/>
            <a:t>Security architecture</a:t>
          </a:r>
        </a:p>
        <a:p>
          <a:pPr lvl="0" algn="l" defTabSz="266700">
            <a:lnSpc>
              <a:spcPct val="90000"/>
            </a:lnSpc>
            <a:spcBef>
              <a:spcPct val="0"/>
            </a:spcBef>
            <a:spcAft>
              <a:spcPct val="35000"/>
            </a:spcAft>
          </a:pPr>
          <a:r>
            <a:rPr lang="en-NZ" sz="600" kern="1200" dirty="0" smtClean="0"/>
            <a:t>Solution architecture</a:t>
          </a:r>
        </a:p>
        <a:p>
          <a:pPr lvl="0" algn="l" defTabSz="266700">
            <a:lnSpc>
              <a:spcPct val="90000"/>
            </a:lnSpc>
            <a:spcBef>
              <a:spcPct val="0"/>
            </a:spcBef>
            <a:spcAft>
              <a:spcPct val="35000"/>
            </a:spcAft>
          </a:pPr>
          <a:r>
            <a:rPr lang="en-NZ" sz="600" kern="1200" dirty="0" smtClean="0"/>
            <a:t>Industry Reference Architecture (CSPA)</a:t>
          </a:r>
        </a:p>
        <a:p>
          <a:pPr lvl="0" algn="l" defTabSz="266700">
            <a:lnSpc>
              <a:spcPct val="90000"/>
            </a:lnSpc>
            <a:spcBef>
              <a:spcPct val="0"/>
            </a:spcBef>
            <a:spcAft>
              <a:spcPct val="35000"/>
            </a:spcAft>
          </a:pPr>
          <a:endParaRPr lang="en-NZ" sz="600" kern="1200" dirty="0"/>
        </a:p>
      </dsp:txBody>
      <dsp:txXfrm>
        <a:off x="2191694" y="1043552"/>
        <a:ext cx="1095847" cy="1255965"/>
      </dsp:txXfrm>
    </dsp:sp>
    <dsp:sp modelId="{A4918E00-E93F-4501-B4F5-FFCC9EE81B84}">
      <dsp:nvSpPr>
        <dsp:cNvPr id="0" name=""/>
        <dsp:cNvSpPr/>
      </dsp:nvSpPr>
      <dsp:spPr>
        <a:xfrm>
          <a:off x="3287541" y="739313"/>
          <a:ext cx="1466676" cy="692142"/>
        </a:xfrm>
        <a:prstGeom prst="rightArrow">
          <a:avLst>
            <a:gd name="adj1" fmla="val 50000"/>
            <a:gd name="adj2" fmla="val 50000"/>
          </a:avLst>
        </a:prstGeom>
        <a:solidFill>
          <a:srgbClr val="4BACC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254000" bIns="109878" numCol="1" spcCol="1270" anchor="ctr" anchorCtr="0">
          <a:noAutofit/>
        </a:bodyPr>
        <a:lstStyle/>
        <a:p>
          <a:pPr lvl="0" algn="l" defTabSz="577850">
            <a:lnSpc>
              <a:spcPct val="90000"/>
            </a:lnSpc>
            <a:spcBef>
              <a:spcPct val="0"/>
            </a:spcBef>
            <a:spcAft>
              <a:spcPct val="35000"/>
            </a:spcAft>
          </a:pPr>
          <a:r>
            <a:rPr lang="en-NZ" sz="1300" kern="1200" dirty="0" smtClean="0"/>
            <a:t>Physical – with </a:t>
          </a:r>
          <a:endParaRPr lang="en-NZ" sz="1300" kern="1200" dirty="0"/>
        </a:p>
      </dsp:txBody>
      <dsp:txXfrm>
        <a:off x="3287541" y="912349"/>
        <a:ext cx="1293641" cy="346071"/>
      </dsp:txXfrm>
    </dsp:sp>
    <dsp:sp modelId="{2A02ADDE-65F2-46D9-AC80-9138E3ABE500}">
      <dsp:nvSpPr>
        <dsp:cNvPr id="0" name=""/>
        <dsp:cNvSpPr/>
      </dsp:nvSpPr>
      <dsp:spPr>
        <a:xfrm>
          <a:off x="3287541" y="1274184"/>
          <a:ext cx="1105831" cy="1270686"/>
        </a:xfrm>
        <a:prstGeom prst="rect">
          <a:avLst/>
        </a:prstGeom>
        <a:solidFill>
          <a:schemeClr val="lt1">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t" anchorCtr="0">
          <a:noAutofit/>
        </a:bodyPr>
        <a:lstStyle/>
        <a:p>
          <a:pPr lvl="0" algn="l" defTabSz="266700">
            <a:lnSpc>
              <a:spcPct val="90000"/>
            </a:lnSpc>
            <a:spcBef>
              <a:spcPct val="0"/>
            </a:spcBef>
            <a:spcAft>
              <a:spcPct val="35000"/>
            </a:spcAft>
          </a:pPr>
          <a:r>
            <a:rPr lang="en-NZ" sz="600" kern="1200" dirty="0" smtClean="0"/>
            <a:t>Organisation structure</a:t>
          </a:r>
        </a:p>
        <a:p>
          <a:pPr lvl="0" algn="l" defTabSz="266700">
            <a:lnSpc>
              <a:spcPct val="90000"/>
            </a:lnSpc>
            <a:spcBef>
              <a:spcPct val="0"/>
            </a:spcBef>
            <a:spcAft>
              <a:spcPct val="35000"/>
            </a:spcAft>
          </a:pPr>
          <a:r>
            <a:rPr lang="en-NZ" sz="600" kern="1200" dirty="0" smtClean="0"/>
            <a:t>Skills/Capability</a:t>
          </a:r>
        </a:p>
        <a:p>
          <a:pPr lvl="0" algn="l" defTabSz="266700">
            <a:lnSpc>
              <a:spcPct val="90000"/>
            </a:lnSpc>
            <a:spcBef>
              <a:spcPct val="0"/>
            </a:spcBef>
            <a:spcAft>
              <a:spcPct val="35000"/>
            </a:spcAft>
          </a:pPr>
          <a:r>
            <a:rPr lang="en-NZ" sz="600" kern="1200" dirty="0" smtClean="0"/>
            <a:t>Applications/Software</a:t>
          </a:r>
        </a:p>
        <a:p>
          <a:pPr lvl="0" algn="l" defTabSz="266700">
            <a:lnSpc>
              <a:spcPct val="90000"/>
            </a:lnSpc>
            <a:spcBef>
              <a:spcPct val="0"/>
            </a:spcBef>
            <a:spcAft>
              <a:spcPct val="35000"/>
            </a:spcAft>
          </a:pPr>
          <a:r>
            <a:rPr lang="en-NZ" sz="600" kern="1200" dirty="0" smtClean="0"/>
            <a:t>Infrastructure</a:t>
          </a:r>
        </a:p>
        <a:p>
          <a:pPr lvl="0" algn="l" defTabSz="266700">
            <a:lnSpc>
              <a:spcPct val="90000"/>
            </a:lnSpc>
            <a:spcBef>
              <a:spcPct val="0"/>
            </a:spcBef>
            <a:spcAft>
              <a:spcPct val="35000"/>
            </a:spcAft>
          </a:pPr>
          <a:r>
            <a:rPr lang="en-NZ" sz="600" kern="1200" dirty="0" smtClean="0"/>
            <a:t>Data</a:t>
          </a:r>
          <a:endParaRPr lang="en-NZ" sz="600" kern="1200" dirty="0"/>
        </a:p>
      </dsp:txBody>
      <dsp:txXfrm>
        <a:off x="3287541" y="1274184"/>
        <a:ext cx="1105831" cy="127068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86E309-8CFC-4AAB-9978-E96F93CBC993}">
      <dsp:nvSpPr>
        <dsp:cNvPr id="0" name=""/>
        <dsp:cNvSpPr/>
      </dsp:nvSpPr>
      <dsp:spPr>
        <a:xfrm rot="5400000">
          <a:off x="4993828" y="-2048152"/>
          <a:ext cx="769005" cy="5061959"/>
        </a:xfrm>
        <a:prstGeom prst="round2SameRect">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20955" rIns="41910" bIns="20955" numCol="1" spcCol="1270" anchor="ctr" anchorCtr="0">
          <a:noAutofit/>
        </a:bodyPr>
        <a:lstStyle/>
        <a:p>
          <a:pPr marL="57150" lvl="1" indent="-57150" algn="l" defTabSz="488950">
            <a:lnSpc>
              <a:spcPct val="90000"/>
            </a:lnSpc>
            <a:spcBef>
              <a:spcPct val="0"/>
            </a:spcBef>
            <a:spcAft>
              <a:spcPct val="15000"/>
            </a:spcAft>
            <a:buChar char="••"/>
          </a:pPr>
          <a:r>
            <a:rPr lang="en-NZ" sz="1100" kern="1200" dirty="0" smtClean="0"/>
            <a:t>Keep the focus on the strategic outcomes</a:t>
          </a:r>
          <a:endParaRPr lang="en-NZ" sz="1100" kern="1200" dirty="0"/>
        </a:p>
        <a:p>
          <a:pPr marL="57150" lvl="1" indent="-57150" algn="l" defTabSz="488950">
            <a:lnSpc>
              <a:spcPct val="90000"/>
            </a:lnSpc>
            <a:spcBef>
              <a:spcPct val="0"/>
            </a:spcBef>
            <a:spcAft>
              <a:spcPct val="15000"/>
            </a:spcAft>
            <a:buChar char="••"/>
          </a:pPr>
          <a:r>
            <a:rPr lang="en-NZ" sz="1100" kern="1200" dirty="0" smtClean="0"/>
            <a:t>Control the scope (work in capabilities not monoliths)</a:t>
          </a:r>
          <a:endParaRPr lang="en-NZ" sz="1100" kern="1200" dirty="0"/>
        </a:p>
        <a:p>
          <a:pPr marL="57150" lvl="1" indent="-57150" algn="l" defTabSz="488950">
            <a:lnSpc>
              <a:spcPct val="90000"/>
            </a:lnSpc>
            <a:spcBef>
              <a:spcPct val="0"/>
            </a:spcBef>
            <a:spcAft>
              <a:spcPct val="15000"/>
            </a:spcAft>
            <a:buChar char="••"/>
          </a:pPr>
          <a:r>
            <a:rPr lang="en-NZ" sz="1100" kern="1200" dirty="0" smtClean="0"/>
            <a:t>Don’t do ICT for the sake of ICT</a:t>
          </a:r>
          <a:endParaRPr lang="en-NZ" sz="1100" kern="1200" dirty="0"/>
        </a:p>
      </dsp:txBody>
      <dsp:txXfrm rot="-5400000">
        <a:off x="2847351" y="135865"/>
        <a:ext cx="5024419" cy="693925"/>
      </dsp:txXfrm>
    </dsp:sp>
    <dsp:sp modelId="{A9DB4226-E4DF-448D-9577-5061A8DABFA0}">
      <dsp:nvSpPr>
        <dsp:cNvPr id="0" name=""/>
        <dsp:cNvSpPr/>
      </dsp:nvSpPr>
      <dsp:spPr>
        <a:xfrm>
          <a:off x="0" y="2198"/>
          <a:ext cx="2847351" cy="961256"/>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NZ" sz="1800" kern="1200" dirty="0" smtClean="0"/>
            <a:t>Successful Transformation</a:t>
          </a:r>
          <a:endParaRPr lang="en-NZ" sz="1800" kern="1200" dirty="0"/>
        </a:p>
      </dsp:txBody>
      <dsp:txXfrm>
        <a:off x="46925" y="49123"/>
        <a:ext cx="2753501" cy="867406"/>
      </dsp:txXfrm>
    </dsp:sp>
    <dsp:sp modelId="{23D2E87B-5C85-45D1-A2A0-50C55EFD87DD}">
      <dsp:nvSpPr>
        <dsp:cNvPr id="0" name=""/>
        <dsp:cNvSpPr/>
      </dsp:nvSpPr>
      <dsp:spPr>
        <a:xfrm rot="5400000">
          <a:off x="4993828" y="-1038833"/>
          <a:ext cx="769005" cy="5061959"/>
        </a:xfrm>
        <a:prstGeom prst="round2SameRect">
          <a:avLst/>
        </a:prstGeom>
        <a:solidFill>
          <a:schemeClr val="accent5">
            <a:tint val="40000"/>
            <a:alpha val="90000"/>
            <a:hueOff val="-2685120"/>
            <a:satOff val="12063"/>
            <a:lumOff val="829"/>
            <a:alphaOff val="0"/>
          </a:schemeClr>
        </a:solidFill>
        <a:ln w="25400" cap="flat" cmpd="sng" algn="ctr">
          <a:solidFill>
            <a:schemeClr val="accent5">
              <a:tint val="40000"/>
              <a:alpha val="90000"/>
              <a:hueOff val="-2685120"/>
              <a:satOff val="12063"/>
              <a:lumOff val="82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20955" rIns="41910" bIns="20955" numCol="1" spcCol="1270" anchor="ctr" anchorCtr="0">
          <a:noAutofit/>
        </a:bodyPr>
        <a:lstStyle/>
        <a:p>
          <a:pPr marL="57150" lvl="1" indent="-57150" algn="l" defTabSz="488950">
            <a:lnSpc>
              <a:spcPct val="90000"/>
            </a:lnSpc>
            <a:spcBef>
              <a:spcPct val="0"/>
            </a:spcBef>
            <a:spcAft>
              <a:spcPct val="15000"/>
            </a:spcAft>
            <a:buChar char="••"/>
          </a:pPr>
          <a:r>
            <a:rPr lang="en-NZ" sz="1100" kern="1200" dirty="0" smtClean="0"/>
            <a:t>Customer expectations are being set by accelerating advances in technology and their experiences with the private sector</a:t>
          </a:r>
          <a:endParaRPr lang="en-NZ" sz="1100" kern="1200" dirty="0"/>
        </a:p>
        <a:p>
          <a:pPr marL="57150" lvl="1" indent="-57150" algn="l" defTabSz="488950">
            <a:lnSpc>
              <a:spcPct val="90000"/>
            </a:lnSpc>
            <a:spcBef>
              <a:spcPct val="0"/>
            </a:spcBef>
            <a:spcAft>
              <a:spcPct val="15000"/>
            </a:spcAft>
            <a:buChar char="••"/>
          </a:pPr>
          <a:r>
            <a:rPr lang="en-NZ" sz="1100" kern="1200" dirty="0" smtClean="0"/>
            <a:t>Customers expect immediate access to our services via any channel and any device</a:t>
          </a:r>
          <a:endParaRPr lang="en-NZ" sz="1100" kern="1200" dirty="0"/>
        </a:p>
      </dsp:txBody>
      <dsp:txXfrm rot="-5400000">
        <a:off x="2847351" y="1145184"/>
        <a:ext cx="5024419" cy="693925"/>
      </dsp:txXfrm>
    </dsp:sp>
    <dsp:sp modelId="{1EE6D284-E816-47F9-9BCE-C54CA73532CF}">
      <dsp:nvSpPr>
        <dsp:cNvPr id="0" name=""/>
        <dsp:cNvSpPr/>
      </dsp:nvSpPr>
      <dsp:spPr>
        <a:xfrm>
          <a:off x="0" y="1011518"/>
          <a:ext cx="2847351" cy="961256"/>
        </a:xfrm>
        <a:prstGeom prst="roundRect">
          <a:avLst/>
        </a:prstGeom>
        <a:solidFill>
          <a:schemeClr val="accent5">
            <a:hueOff val="-2483469"/>
            <a:satOff val="9953"/>
            <a:lumOff val="215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NZ" sz="1800" kern="1200" dirty="0" smtClean="0"/>
            <a:t>The expectations and needs of our customers are changing</a:t>
          </a:r>
          <a:endParaRPr lang="en-NZ" sz="1800" kern="1200" dirty="0"/>
        </a:p>
      </dsp:txBody>
      <dsp:txXfrm>
        <a:off x="46925" y="1058443"/>
        <a:ext cx="2753501" cy="867406"/>
      </dsp:txXfrm>
    </dsp:sp>
    <dsp:sp modelId="{DD175CFB-62AF-4700-9E7F-8BCE93AEDAAD}">
      <dsp:nvSpPr>
        <dsp:cNvPr id="0" name=""/>
        <dsp:cNvSpPr/>
      </dsp:nvSpPr>
      <dsp:spPr>
        <a:xfrm rot="5400000">
          <a:off x="4993828" y="-29513"/>
          <a:ext cx="769005" cy="5061959"/>
        </a:xfrm>
        <a:prstGeom prst="round2SameRect">
          <a:avLst/>
        </a:prstGeom>
        <a:solidFill>
          <a:schemeClr val="accent5">
            <a:tint val="40000"/>
            <a:alpha val="90000"/>
            <a:hueOff val="-5370241"/>
            <a:satOff val="24126"/>
            <a:lumOff val="1658"/>
            <a:alphaOff val="0"/>
          </a:schemeClr>
        </a:solidFill>
        <a:ln w="25400" cap="flat" cmpd="sng" algn="ctr">
          <a:solidFill>
            <a:schemeClr val="accent5">
              <a:tint val="40000"/>
              <a:alpha val="90000"/>
              <a:hueOff val="-5370241"/>
              <a:satOff val="24126"/>
              <a:lumOff val="165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20955" rIns="41910" bIns="20955" numCol="1" spcCol="1270" anchor="ctr" anchorCtr="0">
          <a:noAutofit/>
        </a:bodyPr>
        <a:lstStyle/>
        <a:p>
          <a:pPr marL="57150" lvl="1" indent="-57150" algn="l" defTabSz="488950">
            <a:lnSpc>
              <a:spcPct val="90000"/>
            </a:lnSpc>
            <a:spcBef>
              <a:spcPct val="0"/>
            </a:spcBef>
            <a:spcAft>
              <a:spcPct val="15000"/>
            </a:spcAft>
            <a:buChar char="••"/>
          </a:pPr>
          <a:r>
            <a:rPr lang="en-NZ" sz="1100" kern="1200" dirty="0" smtClean="0"/>
            <a:t>Shift in focus: from monolithic big-bang implementation to iterative capability development</a:t>
          </a:r>
          <a:endParaRPr lang="en-NZ" sz="1100" kern="1200" dirty="0"/>
        </a:p>
        <a:p>
          <a:pPr marL="57150" lvl="1" indent="-57150" algn="l" defTabSz="488950">
            <a:lnSpc>
              <a:spcPct val="90000"/>
            </a:lnSpc>
            <a:spcBef>
              <a:spcPct val="0"/>
            </a:spcBef>
            <a:spcAft>
              <a:spcPct val="15000"/>
            </a:spcAft>
            <a:buChar char="••"/>
          </a:pPr>
          <a:r>
            <a:rPr lang="en-NZ" sz="1100" kern="1200" dirty="0" smtClean="0"/>
            <a:t>Services orchestration over systems replacements</a:t>
          </a:r>
          <a:endParaRPr lang="en-NZ" sz="1100" kern="1200" dirty="0"/>
        </a:p>
      </dsp:txBody>
      <dsp:txXfrm rot="-5400000">
        <a:off x="2847351" y="2154504"/>
        <a:ext cx="5024419" cy="693925"/>
      </dsp:txXfrm>
    </dsp:sp>
    <dsp:sp modelId="{6683BB51-0174-40F8-B2E8-5521E3367AA6}">
      <dsp:nvSpPr>
        <dsp:cNvPr id="0" name=""/>
        <dsp:cNvSpPr/>
      </dsp:nvSpPr>
      <dsp:spPr>
        <a:xfrm>
          <a:off x="0" y="2020837"/>
          <a:ext cx="2847351" cy="961256"/>
        </a:xfrm>
        <a:prstGeom prst="roundRect">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NZ" sz="1800" kern="1200" dirty="0" smtClean="0"/>
            <a:t>Right Size Enterprise Architecture</a:t>
          </a:r>
          <a:endParaRPr lang="en-NZ" sz="1800" kern="1200" dirty="0"/>
        </a:p>
      </dsp:txBody>
      <dsp:txXfrm>
        <a:off x="46925" y="2067762"/>
        <a:ext cx="2753501" cy="867406"/>
      </dsp:txXfrm>
    </dsp:sp>
    <dsp:sp modelId="{696357DD-79A9-434C-BA9D-1085778417D5}">
      <dsp:nvSpPr>
        <dsp:cNvPr id="0" name=""/>
        <dsp:cNvSpPr/>
      </dsp:nvSpPr>
      <dsp:spPr>
        <a:xfrm rot="5400000">
          <a:off x="4993828" y="979806"/>
          <a:ext cx="769005" cy="5061959"/>
        </a:xfrm>
        <a:prstGeom prst="round2SameRect">
          <a:avLst/>
        </a:prstGeom>
        <a:solidFill>
          <a:schemeClr val="accent5">
            <a:tint val="40000"/>
            <a:alpha val="90000"/>
            <a:hueOff val="-8055361"/>
            <a:satOff val="36190"/>
            <a:lumOff val="2488"/>
            <a:alphaOff val="0"/>
          </a:schemeClr>
        </a:solidFill>
        <a:ln w="25400" cap="flat" cmpd="sng" algn="ctr">
          <a:solidFill>
            <a:schemeClr val="accent5">
              <a:tint val="40000"/>
              <a:alpha val="90000"/>
              <a:hueOff val="-8055361"/>
              <a:satOff val="36190"/>
              <a:lumOff val="248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20955" rIns="41910" bIns="20955" numCol="1" spcCol="1270" anchor="ctr" anchorCtr="0">
          <a:noAutofit/>
        </a:bodyPr>
        <a:lstStyle/>
        <a:p>
          <a:pPr marL="57150" lvl="1" indent="-57150" algn="l" defTabSz="488950">
            <a:lnSpc>
              <a:spcPct val="90000"/>
            </a:lnSpc>
            <a:spcBef>
              <a:spcPct val="0"/>
            </a:spcBef>
            <a:spcAft>
              <a:spcPct val="15000"/>
            </a:spcAft>
            <a:buChar char="••"/>
          </a:pPr>
          <a:r>
            <a:rPr lang="en-NZ" sz="1100" kern="1200" dirty="0" smtClean="0"/>
            <a:t>Apply agile methodology and techniques to EA delivery</a:t>
          </a:r>
          <a:endParaRPr lang="en-NZ" sz="1100" kern="1200" dirty="0"/>
        </a:p>
        <a:p>
          <a:pPr marL="57150" lvl="1" indent="-57150" algn="l" defTabSz="488950">
            <a:lnSpc>
              <a:spcPct val="90000"/>
            </a:lnSpc>
            <a:spcBef>
              <a:spcPct val="0"/>
            </a:spcBef>
            <a:spcAft>
              <a:spcPct val="15000"/>
            </a:spcAft>
            <a:buChar char="••"/>
          </a:pPr>
          <a:r>
            <a:rPr lang="en-NZ" sz="1100" kern="1200" dirty="0" smtClean="0"/>
            <a:t>Key components include partitioning, architecture sprints, close customer collaboration and national and international collaboration and integration</a:t>
          </a:r>
          <a:endParaRPr lang="en-NZ" sz="1100" kern="1200" dirty="0"/>
        </a:p>
      </dsp:txBody>
      <dsp:txXfrm rot="-5400000">
        <a:off x="2847351" y="3163823"/>
        <a:ext cx="5024419" cy="693925"/>
      </dsp:txXfrm>
    </dsp:sp>
    <dsp:sp modelId="{3874BC10-19EA-46EC-B408-91424C6E220D}">
      <dsp:nvSpPr>
        <dsp:cNvPr id="0" name=""/>
        <dsp:cNvSpPr/>
      </dsp:nvSpPr>
      <dsp:spPr>
        <a:xfrm>
          <a:off x="0" y="3030157"/>
          <a:ext cx="2847351" cy="961256"/>
        </a:xfrm>
        <a:prstGeom prst="roundRect">
          <a:avLst/>
        </a:prstGeom>
        <a:solidFill>
          <a:schemeClr val="accent5">
            <a:hueOff val="-7450407"/>
            <a:satOff val="29858"/>
            <a:lumOff val="647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NZ" sz="1800" kern="1200" dirty="0" smtClean="0"/>
            <a:t>Lean Enterprise Architecture</a:t>
          </a:r>
          <a:endParaRPr lang="en-NZ" sz="1800" kern="1200" dirty="0"/>
        </a:p>
      </dsp:txBody>
      <dsp:txXfrm>
        <a:off x="46925" y="3077082"/>
        <a:ext cx="2753501" cy="867406"/>
      </dsp:txXfrm>
    </dsp:sp>
    <dsp:sp modelId="{8DC3E237-15B6-4B9D-8CC7-6B4D7D9EC46C}">
      <dsp:nvSpPr>
        <dsp:cNvPr id="0" name=""/>
        <dsp:cNvSpPr/>
      </dsp:nvSpPr>
      <dsp:spPr>
        <a:xfrm rot="5400000">
          <a:off x="4993828" y="1989125"/>
          <a:ext cx="769005" cy="5061959"/>
        </a:xfrm>
        <a:prstGeom prst="round2SameRect">
          <a:avLst/>
        </a:prstGeom>
        <a:solidFill>
          <a:schemeClr val="accent5">
            <a:tint val="40000"/>
            <a:alpha val="90000"/>
            <a:hueOff val="-10740482"/>
            <a:satOff val="48253"/>
            <a:lumOff val="3317"/>
            <a:alphaOff val="0"/>
          </a:schemeClr>
        </a:solidFill>
        <a:ln w="25400" cap="flat" cmpd="sng" algn="ctr">
          <a:solidFill>
            <a:schemeClr val="accent5">
              <a:tint val="40000"/>
              <a:alpha val="90000"/>
              <a:hueOff val="-10740482"/>
              <a:satOff val="48253"/>
              <a:lumOff val="331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20955" rIns="41910" bIns="20955" numCol="1" spcCol="1270" anchor="ctr" anchorCtr="0">
          <a:noAutofit/>
        </a:bodyPr>
        <a:lstStyle/>
        <a:p>
          <a:pPr marL="57150" lvl="1" indent="-57150" algn="l" defTabSz="488950">
            <a:lnSpc>
              <a:spcPct val="90000"/>
            </a:lnSpc>
            <a:spcBef>
              <a:spcPct val="0"/>
            </a:spcBef>
            <a:spcAft>
              <a:spcPct val="15000"/>
            </a:spcAft>
            <a:buChar char="••"/>
          </a:pPr>
          <a:r>
            <a:rPr lang="en-NZ" sz="1100" kern="1200" dirty="0" smtClean="0"/>
            <a:t>In order to embrace agile EA combine top-down strategic architectures with bottom-up capability architectures</a:t>
          </a:r>
          <a:endParaRPr lang="en-NZ" sz="1100" kern="1200" dirty="0"/>
        </a:p>
      </dsp:txBody>
      <dsp:txXfrm rot="-5400000">
        <a:off x="2847351" y="4173142"/>
        <a:ext cx="5024419" cy="693925"/>
      </dsp:txXfrm>
    </dsp:sp>
    <dsp:sp modelId="{E50F5E65-BEBE-4CE7-8500-9A783CB03C4A}">
      <dsp:nvSpPr>
        <dsp:cNvPr id="0" name=""/>
        <dsp:cNvSpPr/>
      </dsp:nvSpPr>
      <dsp:spPr>
        <a:xfrm>
          <a:off x="0" y="4039476"/>
          <a:ext cx="2847351" cy="961256"/>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NZ" sz="1800" kern="1200" dirty="0" smtClean="0"/>
            <a:t>Top-down and Bottom-up Architectures</a:t>
          </a:r>
          <a:endParaRPr lang="en-NZ" sz="1800" kern="1200" dirty="0"/>
        </a:p>
      </dsp:txBody>
      <dsp:txXfrm>
        <a:off x="46925" y="4086401"/>
        <a:ext cx="2753501" cy="867406"/>
      </dsp:txXfrm>
    </dsp:sp>
  </dsp:spTree>
</dsp:drawing>
</file>

<file path=ppt/diagrams/layout1.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 name="Date Placeholder 2"/>
          <p:cNvSpPr>
            <a:spLocks noGrp="1"/>
          </p:cNvSpPr>
          <p:nvPr>
            <p:ph type="dt" sz="quarter" idx="1"/>
          </p:nvPr>
        </p:nvSpPr>
        <p:spPr>
          <a:xfrm>
            <a:off x="3850443" y="0"/>
            <a:ext cx="2945659" cy="496332"/>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FC4378DB-4FEF-4BDB-BA54-87A11C7C15A9}" type="datetime1">
              <a:rPr lang="en-NZ"/>
              <a:pPr>
                <a:defRPr/>
              </a:pPr>
              <a:t>8/04/2015</a:t>
            </a:fld>
            <a:endParaRPr lang="en-NZ"/>
          </a:p>
        </p:txBody>
      </p:sp>
      <p:sp>
        <p:nvSpPr>
          <p:cNvPr id="4" name="Footer Placeholder 3"/>
          <p:cNvSpPr>
            <a:spLocks noGrp="1"/>
          </p:cNvSpPr>
          <p:nvPr>
            <p:ph type="ftr" sz="quarter" idx="2"/>
          </p:nvPr>
        </p:nvSpPr>
        <p:spPr>
          <a:xfrm>
            <a:off x="0" y="9428583"/>
            <a:ext cx="2945659" cy="496332"/>
          </a:xfrm>
          <a:prstGeom prst="rect">
            <a:avLst/>
          </a:prstGeom>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6F776D23-06DE-4F60-81E5-B535036D46BC}" type="slidenum">
              <a:rPr lang="en-NZ"/>
              <a:pPr>
                <a:defRPr/>
              </a:pPr>
              <a:t>‹#›</a:t>
            </a:fld>
            <a:endParaRPr lang="en-NZ"/>
          </a:p>
        </p:txBody>
      </p:sp>
    </p:spTree>
    <p:extLst>
      <p:ext uri="{BB962C8B-B14F-4D97-AF65-F5344CB8AC3E}">
        <p14:creationId xmlns:p14="http://schemas.microsoft.com/office/powerpoint/2010/main" val="416240518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 name="Date Placeholder 2"/>
          <p:cNvSpPr>
            <a:spLocks noGrp="1"/>
          </p:cNvSpPr>
          <p:nvPr>
            <p:ph type="dt" idx="1"/>
          </p:nvPr>
        </p:nvSpPr>
        <p:spPr>
          <a:xfrm>
            <a:off x="3850443" y="0"/>
            <a:ext cx="2945659" cy="496332"/>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C7DF6385-E0E9-4550-A46D-030F16DE32E0}" type="datetime1">
              <a:rPr lang="en-NZ"/>
              <a:pPr>
                <a:defRPr/>
              </a:pPr>
              <a:t>8/04/2015</a:t>
            </a:fld>
            <a:endParaRPr lang="en-NZ"/>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smtClean="0"/>
          </a:p>
        </p:txBody>
      </p:sp>
      <p:sp>
        <p:nvSpPr>
          <p:cNvPr id="5" name="Notes Placeholder 4"/>
          <p:cNvSpPr>
            <a:spLocks noGrp="1"/>
          </p:cNvSpPr>
          <p:nvPr>
            <p:ph type="body" sz="quarter" idx="3"/>
          </p:nvPr>
        </p:nvSpPr>
        <p:spPr>
          <a:xfrm>
            <a:off x="679768" y="4715153"/>
            <a:ext cx="5438140" cy="4466987"/>
          </a:xfrm>
          <a:prstGeom prst="rect">
            <a:avLst/>
          </a:prstGeom>
        </p:spPr>
        <p:txBody>
          <a:bodyPr vert="horz" wrap="square" lIns="91440" tIns="45720" rIns="91440" bIns="45720" numCol="1" anchor="t" anchorCtr="0" compatLnSpc="1">
            <a:prstTxWarp prst="textNoShape">
              <a:avLst/>
            </a:prstTxWarp>
            <a:normAutofit/>
          </a:bodyPr>
          <a:lstStyle/>
          <a:p>
            <a:pPr lvl="0"/>
            <a:r>
              <a:rPr lang="en-AU" noProof="0" smtClean="0"/>
              <a:t>Click to edit Master text styles</a:t>
            </a:r>
          </a:p>
          <a:p>
            <a:pPr lvl="1"/>
            <a:r>
              <a:rPr lang="en-AU" noProof="0" smtClean="0"/>
              <a:t>Second level</a:t>
            </a:r>
          </a:p>
          <a:p>
            <a:pPr lvl="2"/>
            <a:r>
              <a:rPr lang="en-AU" noProof="0" smtClean="0"/>
              <a:t>Third level</a:t>
            </a:r>
          </a:p>
          <a:p>
            <a:pPr lvl="3"/>
            <a:r>
              <a:rPr lang="en-AU" noProof="0" smtClean="0"/>
              <a:t>Fourth level</a:t>
            </a:r>
          </a:p>
          <a:p>
            <a:pPr lvl="4"/>
            <a:r>
              <a:rPr lang="en-AU" noProof="0" smtClean="0"/>
              <a:t>Fifth level</a:t>
            </a:r>
            <a:endParaRPr lang="en-NZ" noProof="0" smtClean="0"/>
          </a:p>
        </p:txBody>
      </p:sp>
      <p:sp>
        <p:nvSpPr>
          <p:cNvPr id="6" name="Footer Placeholder 5"/>
          <p:cNvSpPr>
            <a:spLocks noGrp="1"/>
          </p:cNvSpPr>
          <p:nvPr>
            <p:ph type="ftr" sz="quarter" idx="4"/>
          </p:nvPr>
        </p:nvSpPr>
        <p:spPr>
          <a:xfrm>
            <a:off x="0" y="9428583"/>
            <a:ext cx="2945659" cy="496332"/>
          </a:xfrm>
          <a:prstGeom prst="rect">
            <a:avLst/>
          </a:prstGeom>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275EB9E9-CCD6-4B85-A05D-DDA679ADA5EA}" type="slidenum">
              <a:rPr lang="en-NZ"/>
              <a:pPr>
                <a:defRPr/>
              </a:pPr>
              <a:t>‹#›</a:t>
            </a:fld>
            <a:endParaRPr lang="en-NZ"/>
          </a:p>
        </p:txBody>
      </p:sp>
    </p:spTree>
    <p:extLst>
      <p:ext uri="{BB962C8B-B14F-4D97-AF65-F5344CB8AC3E}">
        <p14:creationId xmlns:p14="http://schemas.microsoft.com/office/powerpoint/2010/main" val="4251854271"/>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pitchFamily="-60" charset="-128"/>
        <a:cs typeface="ＭＳ Ｐゴシック" pitchFamily="-60"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0"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0"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0"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0"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pPr>
              <a:defRPr/>
            </a:pPr>
            <a:fld id="{275EB9E9-CCD6-4B85-A05D-DDA679ADA5EA}" type="slidenum">
              <a:rPr lang="en-NZ" smtClean="0"/>
              <a:pPr>
                <a:defRPr/>
              </a:pPr>
              <a:t>1</a:t>
            </a:fld>
            <a:endParaRPr lang="en-NZ"/>
          </a:p>
        </p:txBody>
      </p:sp>
    </p:spTree>
    <p:extLst>
      <p:ext uri="{BB962C8B-B14F-4D97-AF65-F5344CB8AC3E}">
        <p14:creationId xmlns:p14="http://schemas.microsoft.com/office/powerpoint/2010/main" val="27966199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Time was right</a:t>
            </a:r>
            <a:r>
              <a:rPr lang="en-NZ" baseline="0" dirty="0"/>
              <a:t> </a:t>
            </a:r>
            <a:r>
              <a:rPr lang="en-NZ" baseline="0" dirty="0" smtClean="0"/>
              <a:t> - easier than for social.</a:t>
            </a:r>
          </a:p>
          <a:p>
            <a:r>
              <a:rPr lang="en-NZ" baseline="0" dirty="0" smtClean="0"/>
              <a:t>While we had not done a lot of customer work, we had been told what we were not doing, that we should be doing.</a:t>
            </a:r>
          </a:p>
          <a:p>
            <a:r>
              <a:rPr lang="en-NZ" baseline="0" dirty="0" smtClean="0"/>
              <a:t>Strong international frameworks, like SNA and Balance of Payments.  Coherence.  Thought about filling emerging statistical gaps.</a:t>
            </a:r>
          </a:p>
          <a:p>
            <a:r>
              <a:rPr lang="en-NZ" baseline="0" dirty="0" smtClean="0"/>
              <a:t>Already had a good BF.  Knew who the population was.  </a:t>
            </a:r>
          </a:p>
          <a:p>
            <a:endParaRPr lang="en-NZ" baseline="0" dirty="0" smtClean="0"/>
          </a:p>
          <a:p>
            <a:r>
              <a:rPr lang="en-NZ" baseline="0" dirty="0" smtClean="0"/>
              <a:t>Implementation strategy</a:t>
            </a:r>
          </a:p>
          <a:p>
            <a:r>
              <a:rPr lang="en-NZ" baseline="0" dirty="0" smtClean="0"/>
              <a:t>Use of admin data for small units.  Low risk.</a:t>
            </a:r>
          </a:p>
          <a:p>
            <a:r>
              <a:rPr lang="en-NZ" baseline="0" dirty="0" smtClean="0"/>
              <a:t>Waiting on IR to make improvements </a:t>
            </a:r>
          </a:p>
          <a:p>
            <a:r>
              <a:rPr lang="en-NZ" baseline="0" dirty="0" smtClean="0"/>
              <a:t>Legacy systems for processing surveys, not suited to admin data.</a:t>
            </a:r>
          </a:p>
          <a:p>
            <a:r>
              <a:rPr lang="en-NZ" baseline="0" dirty="0" smtClean="0"/>
              <a:t>Decided to develop MEP first, for admin data</a:t>
            </a:r>
          </a:p>
          <a:p>
            <a:r>
              <a:rPr lang="en-NZ" baseline="0" dirty="0" smtClean="0"/>
              <a:t>Then implement admin data first strategy fully on the new platform.</a:t>
            </a:r>
            <a:endParaRPr lang="en-NZ" dirty="0" smtClean="0"/>
          </a:p>
        </p:txBody>
      </p:sp>
      <p:sp>
        <p:nvSpPr>
          <p:cNvPr id="4" name="Slide Number Placeholder 3"/>
          <p:cNvSpPr>
            <a:spLocks noGrp="1"/>
          </p:cNvSpPr>
          <p:nvPr>
            <p:ph type="sldNum" sz="quarter" idx="10"/>
          </p:nvPr>
        </p:nvSpPr>
        <p:spPr/>
        <p:txBody>
          <a:bodyPr/>
          <a:lstStyle/>
          <a:p>
            <a:pPr>
              <a:defRPr/>
            </a:pPr>
            <a:fld id="{275EB9E9-CCD6-4B85-A05D-DDA679ADA5EA}" type="slidenum">
              <a:rPr lang="en-NZ" smtClean="0"/>
              <a:pPr>
                <a:defRPr/>
              </a:pPr>
              <a:t>10</a:t>
            </a:fld>
            <a:endParaRPr lang="en-NZ"/>
          </a:p>
        </p:txBody>
      </p:sp>
    </p:spTree>
    <p:extLst>
      <p:ext uri="{BB962C8B-B14F-4D97-AF65-F5344CB8AC3E}">
        <p14:creationId xmlns:p14="http://schemas.microsoft.com/office/powerpoint/2010/main" val="30685202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Issues making it harder</a:t>
            </a:r>
          </a:p>
          <a:p>
            <a:r>
              <a:rPr lang="en-NZ" dirty="0" smtClean="0"/>
              <a:t>No population register</a:t>
            </a:r>
          </a:p>
          <a:p>
            <a:r>
              <a:rPr lang="en-NZ" dirty="0" smtClean="0"/>
              <a:t>International frameworks are not as well developed</a:t>
            </a:r>
          </a:p>
          <a:p>
            <a:r>
              <a:rPr lang="en-NZ" dirty="0" smtClean="0"/>
              <a:t>Customer needs are more fluid,</a:t>
            </a:r>
            <a:r>
              <a:rPr lang="en-NZ" baseline="0" dirty="0" smtClean="0"/>
              <a:t> as the focus of social policy can change quite quickly.</a:t>
            </a:r>
          </a:p>
          <a:p>
            <a:endParaRPr lang="en-NZ" baseline="0" dirty="0" smtClean="0"/>
          </a:p>
          <a:p>
            <a:r>
              <a:rPr lang="en-NZ" baseline="0" dirty="0" smtClean="0"/>
              <a:t>Programme of supplements mapped out</a:t>
            </a:r>
          </a:p>
          <a:p>
            <a:r>
              <a:rPr lang="en-NZ" baseline="0" dirty="0" smtClean="0"/>
              <a:t>Household platform developed to support the three survey vehicle.</a:t>
            </a:r>
          </a:p>
          <a:p>
            <a:endParaRPr lang="en-NZ" baseline="0" dirty="0" smtClean="0"/>
          </a:p>
          <a:p>
            <a:r>
              <a:rPr lang="en-NZ" baseline="0" dirty="0" smtClean="0"/>
              <a:t>Analysis for Outcomes funding advanced the growth of the IDI.</a:t>
            </a:r>
            <a:endParaRPr lang="en-NZ" dirty="0"/>
          </a:p>
        </p:txBody>
      </p:sp>
      <p:sp>
        <p:nvSpPr>
          <p:cNvPr id="4" name="Slide Number Placeholder 3"/>
          <p:cNvSpPr>
            <a:spLocks noGrp="1"/>
          </p:cNvSpPr>
          <p:nvPr>
            <p:ph type="sldNum" sz="quarter" idx="10"/>
          </p:nvPr>
        </p:nvSpPr>
        <p:spPr/>
        <p:txBody>
          <a:bodyPr/>
          <a:lstStyle/>
          <a:p>
            <a:pPr>
              <a:defRPr/>
            </a:pPr>
            <a:fld id="{275EB9E9-CCD6-4B85-A05D-DDA679ADA5EA}" type="slidenum">
              <a:rPr lang="en-NZ" smtClean="0"/>
              <a:pPr>
                <a:defRPr/>
              </a:pPr>
              <a:t>11</a:t>
            </a:fld>
            <a:endParaRPr lang="en-NZ"/>
          </a:p>
        </p:txBody>
      </p:sp>
    </p:spTree>
    <p:extLst>
      <p:ext uri="{BB962C8B-B14F-4D97-AF65-F5344CB8AC3E}">
        <p14:creationId xmlns:p14="http://schemas.microsoft.com/office/powerpoint/2010/main" val="18075679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Part of the Regroup</a:t>
            </a:r>
            <a:r>
              <a:rPr lang="en-NZ" baseline="0" dirty="0" smtClean="0"/>
              <a:t> was to move processing from Customer to Operations Group</a:t>
            </a:r>
          </a:p>
          <a:p>
            <a:r>
              <a:rPr lang="en-NZ" baseline="0" dirty="0" smtClean="0"/>
              <a:t>To achieve that change we need to understand the what our future Operating Model should be.</a:t>
            </a:r>
          </a:p>
          <a:p>
            <a:endParaRPr lang="en-NZ" baseline="0" dirty="0" smtClean="0"/>
          </a:p>
          <a:p>
            <a:r>
              <a:rPr lang="en-NZ" baseline="0" dirty="0" smtClean="0"/>
              <a:t>Why does something done in Blaise  effect the cost of non-response imputation later in the process.</a:t>
            </a:r>
            <a:endParaRPr lang="en-NZ" dirty="0"/>
          </a:p>
        </p:txBody>
      </p:sp>
      <p:sp>
        <p:nvSpPr>
          <p:cNvPr id="4" name="Slide Number Placeholder 3"/>
          <p:cNvSpPr>
            <a:spLocks noGrp="1"/>
          </p:cNvSpPr>
          <p:nvPr>
            <p:ph type="sldNum" sz="quarter" idx="10"/>
          </p:nvPr>
        </p:nvSpPr>
        <p:spPr/>
        <p:txBody>
          <a:bodyPr/>
          <a:lstStyle/>
          <a:p>
            <a:pPr>
              <a:defRPr/>
            </a:pPr>
            <a:fld id="{275EB9E9-CCD6-4B85-A05D-DDA679ADA5EA}" type="slidenum">
              <a:rPr lang="en-NZ" smtClean="0"/>
              <a:pPr>
                <a:defRPr/>
              </a:pPr>
              <a:t>13</a:t>
            </a:fld>
            <a:endParaRPr lang="en-NZ"/>
          </a:p>
        </p:txBody>
      </p:sp>
    </p:spTree>
    <p:extLst>
      <p:ext uri="{BB962C8B-B14F-4D97-AF65-F5344CB8AC3E}">
        <p14:creationId xmlns:p14="http://schemas.microsoft.com/office/powerpoint/2010/main" val="36676657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200" b="0" i="0" u="none" strike="noStrike" kern="1200" baseline="0" dirty="0" smtClean="0">
                <a:solidFill>
                  <a:schemeClr val="tx1"/>
                </a:solidFill>
                <a:latin typeface="+mn-lt"/>
                <a:ea typeface="ＭＳ Ｐゴシック" pitchFamily="-60" charset="-128"/>
                <a:cs typeface="ＭＳ Ｐゴシック" pitchFamily="-60" charset="-128"/>
              </a:rPr>
              <a:t>There are some key focus areas  Enterprise Architecture and Architects need to consider if there input is to be valuable everyday. </a:t>
            </a:r>
          </a:p>
          <a:p>
            <a:endParaRPr lang="en-NZ" sz="1200" b="0" i="0" u="none" strike="noStrike" kern="1200" baseline="0" dirty="0" smtClean="0">
              <a:solidFill>
                <a:schemeClr val="tx1"/>
              </a:solidFill>
              <a:latin typeface="+mn-lt"/>
              <a:ea typeface="ＭＳ Ｐゴシック" pitchFamily="-60" charset="-128"/>
              <a:cs typeface="ＭＳ Ｐゴシック" pitchFamily="-60" charset="-128"/>
            </a:endParaRPr>
          </a:p>
          <a:p>
            <a:r>
              <a:rPr lang="en-NZ" sz="1200" b="0" i="0" u="none" strike="noStrike" kern="1200" baseline="0" dirty="0" smtClean="0">
                <a:solidFill>
                  <a:schemeClr val="tx1"/>
                </a:solidFill>
                <a:latin typeface="+mn-lt"/>
                <a:ea typeface="ＭＳ Ｐゴシック" pitchFamily="-60" charset="-128"/>
                <a:cs typeface="ＭＳ Ｐゴシック" pitchFamily="-60" charset="-128"/>
              </a:rPr>
              <a:t>The key challenges for a successful transformation are: </a:t>
            </a:r>
          </a:p>
          <a:p>
            <a:r>
              <a:rPr lang="en-NZ" sz="1200" b="0" i="0" u="none" strike="noStrike" kern="1200" baseline="0" dirty="0" smtClean="0">
                <a:solidFill>
                  <a:schemeClr val="tx1"/>
                </a:solidFill>
                <a:latin typeface="+mn-lt"/>
                <a:ea typeface="ＭＳ Ｐゴシック" pitchFamily="-60" charset="-128"/>
                <a:cs typeface="ＭＳ Ｐゴシック" pitchFamily="-60" charset="-128"/>
              </a:rPr>
              <a:t>•Keep the focus on the outcome -&gt;</a:t>
            </a:r>
          </a:p>
          <a:p>
            <a:r>
              <a:rPr lang="en-NZ" sz="1200" b="0" i="0" u="none" strike="noStrike" kern="1200" baseline="0" dirty="0" smtClean="0">
                <a:solidFill>
                  <a:schemeClr val="tx1"/>
                </a:solidFill>
                <a:latin typeface="+mn-lt"/>
                <a:ea typeface="ＭＳ Ｐゴシック" pitchFamily="-60" charset="-128"/>
                <a:cs typeface="ＭＳ Ｐゴシック" pitchFamily="-60" charset="-128"/>
              </a:rPr>
              <a:t>•Control scope changes </a:t>
            </a:r>
          </a:p>
          <a:p>
            <a:r>
              <a:rPr lang="en-NZ" sz="1200" b="0" i="0" u="none" strike="noStrike" kern="1200" baseline="0" dirty="0" smtClean="0">
                <a:solidFill>
                  <a:schemeClr val="tx1"/>
                </a:solidFill>
                <a:latin typeface="+mn-lt"/>
                <a:ea typeface="ＭＳ Ｐゴシック" pitchFamily="-60" charset="-128"/>
                <a:cs typeface="ＭＳ Ｐゴシック" pitchFamily="-60" charset="-128"/>
              </a:rPr>
              <a:t>•Do not do ICT for the sake of ICT Another focus area is the needs and expectations of the customer, which will change overtime. Then we have the impact on our enterprise architecture and how it will be delivered. Lean Enterprise Architecture is all about delivering the architecture in an agile way, by partitioning the architecture, having architecture sprints, close collaboration with the customer and system-wide integration. To transform any other organisation, we need to know the baseline architecture which is done in a bottom-up approach, and the target architecture which is done in a top-down approach. </a:t>
            </a:r>
          </a:p>
          <a:p>
            <a:endParaRPr lang="en-NZ" dirty="0"/>
          </a:p>
        </p:txBody>
      </p:sp>
      <p:sp>
        <p:nvSpPr>
          <p:cNvPr id="4" name="Slide Number Placeholder 3"/>
          <p:cNvSpPr>
            <a:spLocks noGrp="1"/>
          </p:cNvSpPr>
          <p:nvPr>
            <p:ph type="sldNum" sz="quarter" idx="10"/>
          </p:nvPr>
        </p:nvSpPr>
        <p:spPr/>
        <p:txBody>
          <a:bodyPr/>
          <a:lstStyle/>
          <a:p>
            <a:pPr>
              <a:defRPr/>
            </a:pPr>
            <a:fld id="{275EB9E9-CCD6-4B85-A05D-DDA679ADA5EA}" type="slidenum">
              <a:rPr lang="en-NZ" smtClean="0"/>
              <a:pPr>
                <a:defRPr/>
              </a:pPr>
              <a:t>14</a:t>
            </a:fld>
            <a:endParaRPr lang="en-NZ"/>
          </a:p>
        </p:txBody>
      </p:sp>
    </p:spTree>
    <p:extLst>
      <p:ext uri="{BB962C8B-B14F-4D97-AF65-F5344CB8AC3E}">
        <p14:creationId xmlns:p14="http://schemas.microsoft.com/office/powerpoint/2010/main" val="3236399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pPr>
              <a:defRPr/>
            </a:pPr>
            <a:fld id="{275EB9E9-CCD6-4B85-A05D-DDA679ADA5EA}" type="slidenum">
              <a:rPr lang="en-NZ" smtClean="0"/>
              <a:pPr>
                <a:defRPr/>
              </a:pPr>
              <a:t>2</a:t>
            </a:fld>
            <a:endParaRPr lang="en-NZ"/>
          </a:p>
        </p:txBody>
      </p:sp>
    </p:spTree>
    <p:extLst>
      <p:ext uri="{BB962C8B-B14F-4D97-AF65-F5344CB8AC3E}">
        <p14:creationId xmlns:p14="http://schemas.microsoft.com/office/powerpoint/2010/main" val="3266440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pPr>
              <a:defRPr/>
            </a:pPr>
            <a:fld id="{275EB9E9-CCD6-4B85-A05D-DDA679ADA5EA}" type="slidenum">
              <a:rPr lang="en-NZ" smtClean="0"/>
              <a:pPr>
                <a:defRPr/>
              </a:pPr>
              <a:t>3</a:t>
            </a:fld>
            <a:endParaRPr lang="en-NZ"/>
          </a:p>
        </p:txBody>
      </p:sp>
    </p:spTree>
    <p:extLst>
      <p:ext uri="{BB962C8B-B14F-4D97-AF65-F5344CB8AC3E}">
        <p14:creationId xmlns:p14="http://schemas.microsoft.com/office/powerpoint/2010/main" val="41924614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pPr>
              <a:defRPr/>
            </a:pPr>
            <a:fld id="{275EB9E9-CCD6-4B85-A05D-DDA679ADA5EA}" type="slidenum">
              <a:rPr lang="en-NZ" smtClean="0"/>
              <a:pPr>
                <a:defRPr/>
              </a:pPr>
              <a:t>4</a:t>
            </a:fld>
            <a:endParaRPr lang="en-NZ"/>
          </a:p>
        </p:txBody>
      </p:sp>
    </p:spTree>
    <p:extLst>
      <p:ext uri="{BB962C8B-B14F-4D97-AF65-F5344CB8AC3E}">
        <p14:creationId xmlns:p14="http://schemas.microsoft.com/office/powerpoint/2010/main" val="14291929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NZ" dirty="0" smtClean="0"/>
              <a:t>There are many, many frameworks</a:t>
            </a:r>
            <a:r>
              <a:rPr lang="en-NZ" baseline="0" dirty="0" smtClean="0"/>
              <a:t> out there.  </a:t>
            </a:r>
          </a:p>
          <a:p>
            <a:pPr lvl="0"/>
            <a:endParaRPr lang="en-NZ" baseline="0" dirty="0" smtClean="0"/>
          </a:p>
          <a:p>
            <a:pPr lvl="1"/>
            <a:r>
              <a:rPr lang="en-NZ" dirty="0" err="1" smtClean="0"/>
              <a:t>Zachman</a:t>
            </a:r>
            <a:r>
              <a:rPr lang="en-NZ" dirty="0" smtClean="0"/>
              <a:t>              TOGAF (Open Group)</a:t>
            </a:r>
          </a:p>
          <a:p>
            <a:pPr lvl="1"/>
            <a:r>
              <a:rPr lang="en-NZ" dirty="0" smtClean="0"/>
              <a:t>Military – </a:t>
            </a:r>
            <a:r>
              <a:rPr lang="en-NZ" dirty="0" err="1" smtClean="0"/>
              <a:t>DoDAF</a:t>
            </a:r>
            <a:r>
              <a:rPr lang="en-NZ" dirty="0" smtClean="0"/>
              <a:t>, MODAF, DNDAF, AGATE, NAF… </a:t>
            </a:r>
          </a:p>
          <a:p>
            <a:pPr lvl="1"/>
            <a:r>
              <a:rPr lang="en-NZ" dirty="0" smtClean="0"/>
              <a:t>Proprietary – Gartner, </a:t>
            </a:r>
            <a:r>
              <a:rPr lang="en-NZ" dirty="0" err="1" smtClean="0"/>
              <a:t>CapGemini</a:t>
            </a:r>
            <a:r>
              <a:rPr lang="en-NZ" dirty="0" smtClean="0"/>
              <a:t>, others… </a:t>
            </a:r>
          </a:p>
          <a:p>
            <a:pPr lvl="1"/>
            <a:r>
              <a:rPr lang="en-NZ" dirty="0" smtClean="0"/>
              <a:t>Specialised – SABSA, lots more…….</a:t>
            </a:r>
          </a:p>
          <a:p>
            <a:pPr lvl="0"/>
            <a:endParaRPr lang="en-NZ" baseline="0" dirty="0" smtClean="0"/>
          </a:p>
          <a:p>
            <a:pPr lvl="0"/>
            <a:r>
              <a:rPr lang="en-NZ" baseline="0" dirty="0" smtClean="0"/>
              <a:t>We have taken the best out of the ‘industry type frameworks’ and have worked very hard with those developing the NZ Government Enterprise Architecture and the Common Statistical Production Architecture to ensure that we will be aligned across all 3 of these.</a:t>
            </a:r>
            <a:endParaRPr lang="en-NZ" dirty="0" smtClean="0"/>
          </a:p>
          <a:p>
            <a:pPr lvl="1"/>
            <a:endParaRPr lang="en-NZ" dirty="0" smtClean="0"/>
          </a:p>
          <a:p>
            <a:pPr lvl="1"/>
            <a:r>
              <a:rPr lang="en-NZ" dirty="0" smtClean="0"/>
              <a:t>Government – Government Enterprise Architecture for NZ (GEA-NZ)</a:t>
            </a:r>
          </a:p>
          <a:p>
            <a:pPr lvl="1"/>
            <a:r>
              <a:rPr lang="en-NZ" dirty="0" smtClean="0"/>
              <a:t>International – Common Statistical Production Architecture (CSPA)</a:t>
            </a:r>
          </a:p>
          <a:p>
            <a:pPr lvl="1"/>
            <a:endParaRPr lang="en-NZ" dirty="0" smtClean="0"/>
          </a:p>
          <a:p>
            <a:pPr lvl="0"/>
            <a:r>
              <a:rPr lang="en-NZ" dirty="0" smtClean="0"/>
              <a:t>Customer</a:t>
            </a:r>
          </a:p>
          <a:p>
            <a:endParaRPr lang="en-NZ" dirty="0"/>
          </a:p>
        </p:txBody>
      </p:sp>
      <p:sp>
        <p:nvSpPr>
          <p:cNvPr id="4" name="Slide Number Placeholder 3"/>
          <p:cNvSpPr>
            <a:spLocks noGrp="1"/>
          </p:cNvSpPr>
          <p:nvPr>
            <p:ph type="sldNum" sz="quarter" idx="10"/>
          </p:nvPr>
        </p:nvSpPr>
        <p:spPr/>
        <p:txBody>
          <a:bodyPr/>
          <a:lstStyle/>
          <a:p>
            <a:pPr>
              <a:defRPr/>
            </a:pPr>
            <a:fld id="{275EB9E9-CCD6-4B85-A05D-DDA679ADA5EA}" type="slidenum">
              <a:rPr lang="en-NZ" smtClean="0"/>
              <a:pPr>
                <a:defRPr/>
              </a:pPr>
              <a:t>5</a:t>
            </a:fld>
            <a:endParaRPr lang="en-NZ"/>
          </a:p>
        </p:txBody>
      </p:sp>
    </p:spTree>
    <p:extLst>
      <p:ext uri="{BB962C8B-B14F-4D97-AF65-F5344CB8AC3E}">
        <p14:creationId xmlns:p14="http://schemas.microsoft.com/office/powerpoint/2010/main" val="16001249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457200" rtl="0" eaLnBrk="0" fontAlgn="base" latinLnBrk="0" hangingPunct="0">
              <a:lnSpc>
                <a:spcPct val="100000"/>
              </a:lnSpc>
              <a:spcBef>
                <a:spcPct val="30000"/>
              </a:spcBef>
              <a:spcAft>
                <a:spcPct val="0"/>
              </a:spcAft>
              <a:buClrTx/>
              <a:buSzTx/>
              <a:buFontTx/>
              <a:buNone/>
              <a:tabLst/>
              <a:defRPr/>
            </a:pPr>
            <a:endParaRPr lang="en-NZ" dirty="0" smtClean="0"/>
          </a:p>
          <a:p>
            <a:r>
              <a:rPr lang="en-NZ" dirty="0" smtClean="0"/>
              <a:t/>
            </a:r>
            <a:br>
              <a:rPr lang="en-NZ" dirty="0" smtClean="0"/>
            </a:br>
            <a:endParaRPr lang="en-NZ" dirty="0"/>
          </a:p>
        </p:txBody>
      </p:sp>
      <p:sp>
        <p:nvSpPr>
          <p:cNvPr id="4" name="Slide Number Placeholder 3"/>
          <p:cNvSpPr>
            <a:spLocks noGrp="1"/>
          </p:cNvSpPr>
          <p:nvPr>
            <p:ph type="sldNum" sz="quarter" idx="10"/>
          </p:nvPr>
        </p:nvSpPr>
        <p:spPr/>
        <p:txBody>
          <a:bodyPr/>
          <a:lstStyle/>
          <a:p>
            <a:pPr>
              <a:defRPr/>
            </a:pPr>
            <a:fld id="{275EB9E9-CCD6-4B85-A05D-DDA679ADA5EA}" type="slidenum">
              <a:rPr lang="en-NZ" smtClean="0"/>
              <a:pPr>
                <a:defRPr/>
              </a:pPr>
              <a:t>6</a:t>
            </a:fld>
            <a:endParaRPr lang="en-NZ"/>
          </a:p>
        </p:txBody>
      </p:sp>
    </p:spTree>
    <p:extLst>
      <p:ext uri="{BB962C8B-B14F-4D97-AF65-F5344CB8AC3E}">
        <p14:creationId xmlns:p14="http://schemas.microsoft.com/office/powerpoint/2010/main" val="32601472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pPr>
              <a:defRPr/>
            </a:pPr>
            <a:fld id="{275EB9E9-CCD6-4B85-A05D-DDA679ADA5EA}" type="slidenum">
              <a:rPr lang="en-NZ" smtClean="0"/>
              <a:pPr>
                <a:defRPr/>
              </a:pPr>
              <a:t>7</a:t>
            </a:fld>
            <a:endParaRPr lang="en-NZ"/>
          </a:p>
        </p:txBody>
      </p:sp>
    </p:spTree>
    <p:extLst>
      <p:ext uri="{BB962C8B-B14F-4D97-AF65-F5344CB8AC3E}">
        <p14:creationId xmlns:p14="http://schemas.microsoft.com/office/powerpoint/2010/main" val="20214198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Green light</a:t>
            </a:r>
          </a:p>
          <a:p>
            <a:endParaRPr lang="en-NZ" dirty="0" smtClean="0"/>
          </a:p>
          <a:p>
            <a:r>
              <a:rPr lang="en-NZ" dirty="0" smtClean="0"/>
              <a:t>Channels will need to change,  Deliver</a:t>
            </a:r>
            <a:r>
              <a:rPr lang="en-NZ" baseline="0" dirty="0" smtClean="0"/>
              <a:t> as a result of customer focus.</a:t>
            </a:r>
          </a:p>
          <a:p>
            <a:r>
              <a:rPr lang="en-NZ" baseline="0" dirty="0" smtClean="0"/>
              <a:t>Suppler channels need to be developed as well.  Especially internet collections and admin data.</a:t>
            </a:r>
          </a:p>
          <a:p>
            <a:endParaRPr lang="en-NZ" baseline="0" dirty="0" smtClean="0"/>
          </a:p>
          <a:p>
            <a:endParaRPr lang="en-NZ" baseline="0" dirty="0" smtClean="0"/>
          </a:p>
          <a:p>
            <a:r>
              <a:rPr lang="en-NZ" baseline="0" dirty="0" smtClean="0"/>
              <a:t>Red light is in the line labelled business.</a:t>
            </a:r>
          </a:p>
          <a:p>
            <a:endParaRPr lang="en-NZ" baseline="0" dirty="0" smtClean="0"/>
          </a:p>
          <a:p>
            <a:r>
              <a:rPr lang="en-NZ" baseline="0" dirty="0" smtClean="0"/>
              <a:t>Coherence across and up and down is important.</a:t>
            </a:r>
            <a:endParaRPr lang="en-NZ" dirty="0"/>
          </a:p>
        </p:txBody>
      </p:sp>
      <p:sp>
        <p:nvSpPr>
          <p:cNvPr id="4" name="Slide Number Placeholder 3"/>
          <p:cNvSpPr>
            <a:spLocks noGrp="1"/>
          </p:cNvSpPr>
          <p:nvPr>
            <p:ph type="sldNum" sz="quarter" idx="10"/>
          </p:nvPr>
        </p:nvSpPr>
        <p:spPr/>
        <p:txBody>
          <a:bodyPr/>
          <a:lstStyle/>
          <a:p>
            <a:pPr>
              <a:defRPr/>
            </a:pPr>
            <a:fld id="{275EB9E9-CCD6-4B85-A05D-DDA679ADA5EA}" type="slidenum">
              <a:rPr lang="en-NZ" smtClean="0"/>
              <a:pPr>
                <a:defRPr/>
              </a:pPr>
              <a:t>8</a:t>
            </a:fld>
            <a:endParaRPr lang="en-NZ"/>
          </a:p>
        </p:txBody>
      </p:sp>
    </p:spTree>
    <p:extLst>
      <p:ext uri="{BB962C8B-B14F-4D97-AF65-F5344CB8AC3E}">
        <p14:creationId xmlns:p14="http://schemas.microsoft.com/office/powerpoint/2010/main" val="76475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In the past, surveys matched needs.  New need – new survey</a:t>
            </a:r>
          </a:p>
          <a:p>
            <a:endParaRPr lang="en-NZ" dirty="0" smtClean="0"/>
          </a:p>
          <a:p>
            <a:r>
              <a:rPr lang="en-NZ" dirty="0" smtClean="0"/>
              <a:t>Benefits of frameworks</a:t>
            </a:r>
          </a:p>
          <a:p>
            <a:r>
              <a:rPr lang="en-NZ" dirty="0" smtClean="0"/>
              <a:t>Expert</a:t>
            </a:r>
            <a:r>
              <a:rPr lang="en-NZ" baseline="0" dirty="0" smtClean="0"/>
              <a:t> resources – we do not have to reinvent the wheel</a:t>
            </a:r>
          </a:p>
          <a:p>
            <a:endParaRPr lang="en-NZ" baseline="0" dirty="0" smtClean="0"/>
          </a:p>
          <a:p>
            <a:r>
              <a:rPr lang="en-NZ" baseline="0" dirty="0" smtClean="0"/>
              <a:t>Based on known customer needs</a:t>
            </a:r>
          </a:p>
          <a:p>
            <a:endParaRPr lang="en-NZ" baseline="0" dirty="0" smtClean="0"/>
          </a:p>
          <a:p>
            <a:r>
              <a:rPr lang="en-NZ" baseline="0" dirty="0" smtClean="0"/>
              <a:t>I will explain why separate.  Maybe the time has come for an integrated statistical architecture.</a:t>
            </a:r>
            <a:endParaRPr lang="en-NZ" dirty="0"/>
          </a:p>
        </p:txBody>
      </p:sp>
      <p:sp>
        <p:nvSpPr>
          <p:cNvPr id="4" name="Slide Number Placeholder 3"/>
          <p:cNvSpPr>
            <a:spLocks noGrp="1"/>
          </p:cNvSpPr>
          <p:nvPr>
            <p:ph type="sldNum" sz="quarter" idx="10"/>
          </p:nvPr>
        </p:nvSpPr>
        <p:spPr/>
        <p:txBody>
          <a:bodyPr/>
          <a:lstStyle/>
          <a:p>
            <a:pPr>
              <a:defRPr/>
            </a:pPr>
            <a:fld id="{275EB9E9-CCD6-4B85-A05D-DDA679ADA5EA}" type="slidenum">
              <a:rPr lang="en-NZ" smtClean="0"/>
              <a:pPr>
                <a:defRPr/>
              </a:pPr>
              <a:t>9</a:t>
            </a:fld>
            <a:endParaRPr lang="en-NZ"/>
          </a:p>
        </p:txBody>
      </p:sp>
    </p:spTree>
    <p:extLst>
      <p:ext uri="{BB962C8B-B14F-4D97-AF65-F5344CB8AC3E}">
        <p14:creationId xmlns:p14="http://schemas.microsoft.com/office/powerpoint/2010/main" val="391514238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descr="6206 Tier 1 light green cvr-ff.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2962276"/>
            <a:ext cx="7772400" cy="609600"/>
          </a:xfrm>
          <a:prstGeom prst="rect">
            <a:avLst/>
          </a:prstGeom>
        </p:spPr>
        <p:txBody>
          <a:bodyPr/>
          <a:lstStyle>
            <a:lvl1pPr>
              <a:defRPr sz="3600" baseline="0">
                <a:solidFill>
                  <a:srgbClr val="346666"/>
                </a:solidFill>
                <a:latin typeface="Arial"/>
                <a:cs typeface="Aria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3714752"/>
            <a:ext cx="7772400" cy="1905000"/>
          </a:xfrm>
          <a:prstGeom prst="rect">
            <a:avLst/>
          </a:prstGeom>
        </p:spPr>
        <p:txBody>
          <a:bodyPr/>
          <a:lstStyle>
            <a:lvl1pPr marL="0" indent="0" algn="ctr">
              <a:buSzPct val="100000"/>
              <a:buFontTx/>
              <a:buNone/>
              <a:defRPr i="1">
                <a:solidFill>
                  <a:schemeClr val="bg1"/>
                </a:solidFill>
                <a:latin typeface="Arial"/>
                <a:cs typeface="Arial"/>
              </a:defRPr>
            </a:lvl1pPr>
            <a:lvl2pPr marL="457200" indent="0" algn="l">
              <a:buFont typeface="Arial"/>
              <a:buChar char="•"/>
              <a:defRPr>
                <a:solidFill>
                  <a:srgbClr val="000000"/>
                </a:solidFill>
                <a:latin typeface="Arial"/>
                <a:cs typeface="Arial"/>
              </a:defRPr>
            </a:lvl2pPr>
            <a:lvl3pPr marL="914400" indent="0" algn="l">
              <a:buFont typeface="Lucida Grande"/>
              <a:buChar char="–"/>
              <a:defRPr baseline="0">
                <a:solidFill>
                  <a:srgbClr val="000000"/>
                </a:solidFill>
                <a:latin typeface="Arial"/>
                <a:cs typeface="Arial"/>
              </a:defRPr>
            </a:lvl3pPr>
            <a:lvl4pPr marL="1371600" indent="0" algn="l">
              <a:buFont typeface="Lucida Grande"/>
              <a:buChar char="»"/>
              <a:defRPr baseline="0">
                <a:solidFill>
                  <a:srgbClr val="000000"/>
                </a:solidFill>
                <a:latin typeface="Arial"/>
                <a:cs typeface="Arial"/>
              </a:defRPr>
            </a:lvl4pPr>
            <a:lvl5pPr marL="1828800" indent="0" algn="l">
              <a:buFont typeface="Arial"/>
              <a:buChar char="•"/>
              <a:defRPr sz="1600" baseline="0">
                <a:solidFill>
                  <a:srgbClr val="000000"/>
                </a:solidFill>
                <a:latin typeface="Arial"/>
                <a:cs typeface="Aria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AU" dirty="0" smtClean="0"/>
          </a:p>
        </p:txBody>
      </p:sp>
    </p:spTree>
    <p:extLst>
      <p:ext uri="{BB962C8B-B14F-4D97-AF65-F5344CB8AC3E}">
        <p14:creationId xmlns:p14="http://schemas.microsoft.com/office/powerpoint/2010/main" val="10900297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ltLang="en-US"/>
          </a:p>
        </p:txBody>
      </p:sp>
      <p:sp>
        <p:nvSpPr>
          <p:cNvPr id="3" name="Rectangle 5"/>
          <p:cNvSpPr>
            <a:spLocks noGrp="1" noChangeArrowheads="1"/>
          </p:cNvSpPr>
          <p:nvPr>
            <p:ph type="ftr" sz="quarter" idx="11"/>
          </p:nvPr>
        </p:nvSpPr>
        <p:spPr/>
        <p:txBody>
          <a:bodyPr/>
          <a:lstStyle>
            <a:lvl1pPr>
              <a:defRPr/>
            </a:lvl1pPr>
          </a:lstStyle>
          <a:p>
            <a:pPr>
              <a:defRPr/>
            </a:pPr>
            <a:endParaRPr lang="en-US" altLang="en-US"/>
          </a:p>
        </p:txBody>
      </p:sp>
      <p:sp>
        <p:nvSpPr>
          <p:cNvPr id="4" name="Rectangle 6"/>
          <p:cNvSpPr>
            <a:spLocks noGrp="1" noChangeArrowheads="1"/>
          </p:cNvSpPr>
          <p:nvPr>
            <p:ph type="sldNum" sz="quarter" idx="12"/>
          </p:nvPr>
        </p:nvSpPr>
        <p:spPr/>
        <p:txBody>
          <a:bodyPr/>
          <a:lstStyle>
            <a:lvl1pPr>
              <a:defRPr/>
            </a:lvl1pPr>
          </a:lstStyle>
          <a:p>
            <a:pPr>
              <a:defRPr/>
            </a:pPr>
            <a:fld id="{2BFADB6C-7938-4A02-BD3E-A858995A3745}" type="slidenum">
              <a:rPr lang="en-US" altLang="en-US"/>
              <a:pPr>
                <a:defRPr/>
              </a:pPr>
              <a:t>‹#›</a:t>
            </a:fld>
            <a:endParaRPr lang="en-US" altLang="en-US"/>
          </a:p>
        </p:txBody>
      </p:sp>
    </p:spTree>
    <p:extLst>
      <p:ext uri="{BB962C8B-B14F-4D97-AF65-F5344CB8AC3E}">
        <p14:creationId xmlns:p14="http://schemas.microsoft.com/office/powerpoint/2010/main" val="15289451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dirty="0" smtClean="0"/>
              <a:t>Click to edit Master title style</a:t>
            </a:r>
            <a:endParaRPr lang="en-NZ" dirty="0"/>
          </a:p>
        </p:txBody>
      </p:sp>
      <p:sp>
        <p:nvSpPr>
          <p:cNvPr id="3" name="Content Placeholder 2"/>
          <p:cNvSpPr>
            <a:spLocks noGrp="1"/>
          </p:cNvSpPr>
          <p:nvPr>
            <p:ph idx="1"/>
          </p:nvPr>
        </p:nvSpPr>
        <p:spPr>
          <a:xfrm>
            <a:off x="3575050" y="273050"/>
            <a:ext cx="5111750" cy="5853113"/>
          </a:xfrm>
        </p:spPr>
        <p:txBody>
          <a:bodyPr/>
          <a:lstStyle>
            <a:lvl1pPr>
              <a:defRPr sz="2800" baseline="0"/>
            </a:lvl1pPr>
            <a:lvl2pPr>
              <a:defRPr sz="2400" baseline="0"/>
            </a:lvl2pPr>
            <a:lvl3pPr>
              <a:defRPr sz="2000" baseline="0"/>
            </a:lvl3pPr>
            <a:lvl4pPr>
              <a:defRPr sz="1800" baseline="0"/>
            </a:lvl4pPr>
            <a:lvl5pPr>
              <a:defRPr sz="1600" baseline="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NZ"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p:txBody>
          <a:bodyPr/>
          <a:lstStyle>
            <a:lvl1pPr>
              <a:defRPr/>
            </a:lvl1pPr>
          </a:lstStyle>
          <a:p>
            <a:pPr>
              <a:defRPr/>
            </a:pPr>
            <a:fld id="{5A8D94DF-04DD-4AFD-B5F4-6FA3FF5D7AA2}" type="slidenum">
              <a:rPr lang="en-US" altLang="en-US"/>
              <a:pPr>
                <a:defRPr/>
              </a:pPr>
              <a:t>‹#›</a:t>
            </a:fld>
            <a:endParaRPr lang="en-US" altLang="en-US"/>
          </a:p>
        </p:txBody>
      </p:sp>
    </p:spTree>
    <p:extLst>
      <p:ext uri="{BB962C8B-B14F-4D97-AF65-F5344CB8AC3E}">
        <p14:creationId xmlns:p14="http://schemas.microsoft.com/office/powerpoint/2010/main" val="1736497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NZ"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p:txBody>
          <a:bodyPr/>
          <a:lstStyle>
            <a:lvl1pPr>
              <a:defRPr/>
            </a:lvl1pPr>
          </a:lstStyle>
          <a:p>
            <a:pPr>
              <a:defRPr/>
            </a:pPr>
            <a:fld id="{EBABE191-094A-4AA3-BBBE-C4163D691486}" type="slidenum">
              <a:rPr lang="en-US" altLang="en-US"/>
              <a:pPr>
                <a:defRPr/>
              </a:pPr>
              <a:t>‹#›</a:t>
            </a:fld>
            <a:endParaRPr lang="en-US" altLang="en-US"/>
          </a:p>
        </p:txBody>
      </p:sp>
    </p:spTree>
    <p:extLst>
      <p:ext uri="{BB962C8B-B14F-4D97-AF65-F5344CB8AC3E}">
        <p14:creationId xmlns:p14="http://schemas.microsoft.com/office/powerpoint/2010/main" val="14711346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928934"/>
            <a:ext cx="7772400" cy="609600"/>
          </a:xfrm>
          <a:prstGeom prst="rect">
            <a:avLst/>
          </a:prstGeom>
        </p:spPr>
        <p:txBody>
          <a:bodyPr/>
          <a:lstStyle>
            <a:lvl1pPr>
              <a:defRPr sz="3600" baseline="0">
                <a:solidFill>
                  <a:srgbClr val="346666"/>
                </a:solidFill>
                <a:latin typeface="Arial"/>
                <a:cs typeface="Aria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3714752"/>
            <a:ext cx="7772400" cy="1905000"/>
          </a:xfrm>
          <a:prstGeom prst="rect">
            <a:avLst/>
          </a:prstGeom>
        </p:spPr>
        <p:txBody>
          <a:bodyPr/>
          <a:lstStyle>
            <a:lvl1pPr marL="0" indent="0" algn="ctr">
              <a:buSzPct val="100000"/>
              <a:buFontTx/>
              <a:buNone/>
              <a:defRPr i="1">
                <a:solidFill>
                  <a:schemeClr val="bg1"/>
                </a:solidFill>
                <a:latin typeface="Arial"/>
                <a:cs typeface="Arial"/>
              </a:defRPr>
            </a:lvl1pPr>
            <a:lvl2pPr marL="457200" indent="0" algn="l">
              <a:buFont typeface="Arial"/>
              <a:buChar char="•"/>
              <a:defRPr>
                <a:solidFill>
                  <a:srgbClr val="000000"/>
                </a:solidFill>
                <a:latin typeface="Arial"/>
                <a:cs typeface="Arial"/>
              </a:defRPr>
            </a:lvl2pPr>
            <a:lvl3pPr marL="914400" indent="0" algn="l">
              <a:buFont typeface="Lucida Grande"/>
              <a:buChar char="–"/>
              <a:defRPr baseline="0">
                <a:solidFill>
                  <a:srgbClr val="000000"/>
                </a:solidFill>
                <a:latin typeface="Arial"/>
                <a:cs typeface="Arial"/>
              </a:defRPr>
            </a:lvl3pPr>
            <a:lvl4pPr marL="1371600" indent="0" algn="l">
              <a:buFont typeface="Lucida Grande"/>
              <a:buChar char="»"/>
              <a:defRPr baseline="0">
                <a:solidFill>
                  <a:srgbClr val="000000"/>
                </a:solidFill>
                <a:latin typeface="Arial"/>
                <a:cs typeface="Arial"/>
              </a:defRPr>
            </a:lvl4pPr>
            <a:lvl5pPr marL="1828800" indent="0" algn="l">
              <a:buFont typeface="Arial"/>
              <a:buChar char="•"/>
              <a:defRPr sz="1600" baseline="0">
                <a:solidFill>
                  <a:srgbClr val="000000"/>
                </a:solidFill>
                <a:latin typeface="Arial"/>
                <a:cs typeface="Aria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AU" dirty="0" smtClean="0"/>
          </a:p>
        </p:txBody>
      </p:sp>
    </p:spTree>
    <p:extLst>
      <p:ext uri="{BB962C8B-B14F-4D97-AF65-F5344CB8AC3E}">
        <p14:creationId xmlns:p14="http://schemas.microsoft.com/office/powerpoint/2010/main" val="20190542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31896" y="332656"/>
            <a:ext cx="8229600" cy="838200"/>
          </a:xfrm>
        </p:spPr>
        <p:txBody>
          <a:bodyPr/>
          <a:lstStyle>
            <a:lvl1pPr>
              <a:defRPr sz="2800"/>
            </a:lvl1pPr>
          </a:lstStyle>
          <a:p>
            <a:r>
              <a:rPr lang="en-US" dirty="0" smtClean="0"/>
              <a:t>Click to edit Master title style</a:t>
            </a:r>
            <a:endParaRPr lang="en-US" dirty="0"/>
          </a:p>
        </p:txBody>
      </p:sp>
      <p:sp>
        <p:nvSpPr>
          <p:cNvPr id="9" name="Text Placeholder 8"/>
          <p:cNvSpPr>
            <a:spLocks noGrp="1"/>
          </p:cNvSpPr>
          <p:nvPr>
            <p:ph type="body" idx="13"/>
          </p:nvPr>
        </p:nvSpPr>
        <p:spPr>
          <a:xfrm>
            <a:off x="457200" y="1340768"/>
            <a:ext cx="8229600" cy="4526632"/>
          </a:xfrm>
        </p:spPr>
        <p:txBody>
          <a:bodyPr/>
          <a:lstStyle>
            <a:lvl1pPr>
              <a:buSzPct val="100000"/>
              <a:buFontTx/>
              <a:buBlip>
                <a:blip r:embed="rId2"/>
              </a:buBlip>
              <a:defRPr sz="2400" baseline="0"/>
            </a:lvl1pPr>
            <a:lvl2pPr>
              <a:defRPr sz="2000" baseline="0"/>
            </a:lvl2pPr>
            <a:lvl3pPr>
              <a:defRPr sz="1800" baseline="0"/>
            </a:lvl3pPr>
            <a:lvl4pPr>
              <a:defRPr sz="1600" baseline="0"/>
            </a:lvl4pPr>
            <a:lvl5pPr>
              <a:buFont typeface="Lucida Grande"/>
              <a:buChar char="–"/>
              <a:defRPr sz="1400"/>
            </a:lvl5pPr>
          </a:lstStyle>
          <a:p>
            <a:pPr lvl="0"/>
            <a:r>
              <a:rPr lang="en-AU" dirty="0" smtClean="0"/>
              <a:t>Click to edit Master text styles</a:t>
            </a:r>
          </a:p>
          <a:p>
            <a:pPr lvl="1"/>
            <a:r>
              <a:rPr lang="en-AU" dirty="0" smtClean="0"/>
              <a:t>Second level</a:t>
            </a:r>
          </a:p>
          <a:p>
            <a:pPr lvl="2"/>
            <a:r>
              <a:rPr lang="en-AU" dirty="0" smtClean="0"/>
              <a:t>Third level</a:t>
            </a:r>
          </a:p>
          <a:p>
            <a:pPr lvl="3"/>
            <a:r>
              <a:rPr lang="en-AU" dirty="0" smtClean="0"/>
              <a:t>Fourth level</a:t>
            </a:r>
          </a:p>
          <a:p>
            <a:pPr lvl="4"/>
            <a:r>
              <a:rPr lang="en-AU" dirty="0" smtClean="0"/>
              <a:t>Fifth level</a:t>
            </a:r>
            <a:endParaRPr lang="en-US" dirty="0"/>
          </a:p>
        </p:txBody>
      </p:sp>
      <p:sp>
        <p:nvSpPr>
          <p:cNvPr id="4" name="Date Placeholder 3"/>
          <p:cNvSpPr>
            <a:spLocks noGrp="1"/>
          </p:cNvSpPr>
          <p:nvPr>
            <p:ph type="dt" sz="half" idx="14"/>
          </p:nvPr>
        </p:nvSpPr>
        <p:spPr/>
        <p:txBody>
          <a:bodyPr/>
          <a:lstStyle>
            <a:lvl1pPr>
              <a:defRPr sz="1000"/>
            </a:lvl1pPr>
          </a:lstStyle>
          <a:p>
            <a:pPr>
              <a:defRPr/>
            </a:pPr>
            <a:endParaRPr lang="en-NZ" dirty="0"/>
          </a:p>
        </p:txBody>
      </p:sp>
      <p:sp>
        <p:nvSpPr>
          <p:cNvPr id="5" name="Footer Placeholder 4"/>
          <p:cNvSpPr>
            <a:spLocks noGrp="1"/>
          </p:cNvSpPr>
          <p:nvPr>
            <p:ph type="ftr" sz="quarter" idx="15"/>
          </p:nvPr>
        </p:nvSpPr>
        <p:spPr/>
        <p:txBody>
          <a:bodyPr/>
          <a:lstStyle>
            <a:lvl1pPr>
              <a:defRPr sz="1000"/>
            </a:lvl1pPr>
          </a:lstStyle>
          <a:p>
            <a:pPr>
              <a:defRPr/>
            </a:pPr>
            <a:endParaRPr lang="en-US"/>
          </a:p>
        </p:txBody>
      </p:sp>
      <p:sp>
        <p:nvSpPr>
          <p:cNvPr id="6" name="Slide Number Placeholder 5"/>
          <p:cNvSpPr>
            <a:spLocks noGrp="1"/>
          </p:cNvSpPr>
          <p:nvPr>
            <p:ph type="sldNum" sz="quarter" idx="16"/>
          </p:nvPr>
        </p:nvSpPr>
        <p:spPr/>
        <p:txBody>
          <a:bodyPr/>
          <a:lstStyle>
            <a:lvl1pPr>
              <a:defRPr sz="1000"/>
            </a:lvl1pPr>
          </a:lstStyle>
          <a:p>
            <a:pPr>
              <a:defRPr/>
            </a:pPr>
            <a:fld id="{7AEBB268-5249-4784-916D-BAE57D430101}" type="slidenum">
              <a:rPr lang="en-NZ" smtClean="0"/>
              <a:pPr>
                <a:defRPr/>
              </a:pPr>
              <a:t>‹#›</a:t>
            </a:fld>
            <a:endParaRPr lang="en-NZ"/>
          </a:p>
        </p:txBody>
      </p:sp>
    </p:spTree>
    <p:extLst>
      <p:ext uri="{BB962C8B-B14F-4D97-AF65-F5344CB8AC3E}">
        <p14:creationId xmlns:p14="http://schemas.microsoft.com/office/powerpoint/2010/main" val="7329686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only">
    <p:spTree>
      <p:nvGrpSpPr>
        <p:cNvPr id="1" name=""/>
        <p:cNvGrpSpPr/>
        <p:nvPr/>
      </p:nvGrpSpPr>
      <p:grpSpPr>
        <a:xfrm>
          <a:off x="0" y="0"/>
          <a:ext cx="0" cy="0"/>
          <a:chOff x="0" y="0"/>
          <a:chExt cx="0" cy="0"/>
        </a:xfrm>
      </p:grpSpPr>
      <p:sp>
        <p:nvSpPr>
          <p:cNvPr id="9" name="Text Placeholder 8"/>
          <p:cNvSpPr>
            <a:spLocks noGrp="1"/>
          </p:cNvSpPr>
          <p:nvPr>
            <p:ph type="body" idx="13"/>
          </p:nvPr>
        </p:nvSpPr>
        <p:spPr>
          <a:xfrm>
            <a:off x="485804" y="1295400"/>
            <a:ext cx="8229600" cy="4572000"/>
          </a:xfrm>
        </p:spPr>
        <p:txBody>
          <a:bodyPr/>
          <a:lstStyle>
            <a:lvl1pPr>
              <a:buSzPct val="100000"/>
              <a:buFontTx/>
              <a:buBlip>
                <a:blip r:embed="rId2"/>
              </a:buBlip>
              <a:defRPr sz="2400" baseline="0"/>
            </a:lvl1pPr>
            <a:lvl2pPr>
              <a:defRPr sz="2000" baseline="0"/>
            </a:lvl2pPr>
            <a:lvl3pPr>
              <a:defRPr sz="1800" baseline="0"/>
            </a:lvl3pPr>
            <a:lvl4pPr>
              <a:defRPr sz="1600" baseline="0"/>
            </a:lvl4pPr>
            <a:lvl5pPr>
              <a:buFont typeface="Lucida Grande"/>
              <a:buChar char="–"/>
              <a:defRPr sz="1400"/>
            </a:lvl5pPr>
          </a:lstStyle>
          <a:p>
            <a:pPr lvl="0"/>
            <a:r>
              <a:rPr lang="en-AU" dirty="0" smtClean="0"/>
              <a:t>Click to edit Master text styles</a:t>
            </a:r>
          </a:p>
          <a:p>
            <a:pPr lvl="1"/>
            <a:r>
              <a:rPr lang="en-AU" dirty="0" smtClean="0"/>
              <a:t>Second level</a:t>
            </a:r>
          </a:p>
          <a:p>
            <a:pPr lvl="2"/>
            <a:r>
              <a:rPr lang="en-AU" dirty="0" smtClean="0"/>
              <a:t>Third level</a:t>
            </a:r>
          </a:p>
          <a:p>
            <a:pPr lvl="3"/>
            <a:r>
              <a:rPr lang="en-AU" dirty="0" smtClean="0"/>
              <a:t>Fourth level</a:t>
            </a:r>
          </a:p>
          <a:p>
            <a:pPr lvl="4"/>
            <a:r>
              <a:rPr lang="en-AU" dirty="0" smtClean="0"/>
              <a:t>Fifth level</a:t>
            </a:r>
            <a:endParaRPr lang="en-US" dirty="0"/>
          </a:p>
        </p:txBody>
      </p:sp>
      <p:sp>
        <p:nvSpPr>
          <p:cNvPr id="3" name="Date Placeholder 3"/>
          <p:cNvSpPr>
            <a:spLocks noGrp="1"/>
          </p:cNvSpPr>
          <p:nvPr>
            <p:ph type="dt" sz="half" idx="14"/>
          </p:nvPr>
        </p:nvSpPr>
        <p:spPr/>
        <p:txBody>
          <a:bodyPr/>
          <a:lstStyle>
            <a:lvl1pPr>
              <a:defRPr/>
            </a:lvl1pPr>
          </a:lstStyle>
          <a:p>
            <a:pPr>
              <a:defRPr/>
            </a:pPr>
            <a:endParaRPr lang="en-NZ"/>
          </a:p>
        </p:txBody>
      </p:sp>
      <p:sp>
        <p:nvSpPr>
          <p:cNvPr id="4" name="Footer Placeholder 4"/>
          <p:cNvSpPr>
            <a:spLocks noGrp="1"/>
          </p:cNvSpPr>
          <p:nvPr>
            <p:ph type="ftr" sz="quarter" idx="15"/>
          </p:nvPr>
        </p:nvSpPr>
        <p:spPr/>
        <p:txBody>
          <a:bodyPr/>
          <a:lstStyle>
            <a:lvl1pPr>
              <a:defRPr/>
            </a:lvl1pPr>
          </a:lstStyle>
          <a:p>
            <a:pPr>
              <a:defRPr/>
            </a:pPr>
            <a:endParaRPr lang="en-US"/>
          </a:p>
        </p:txBody>
      </p:sp>
      <p:sp>
        <p:nvSpPr>
          <p:cNvPr id="5" name="Slide Number Placeholder 5"/>
          <p:cNvSpPr>
            <a:spLocks noGrp="1"/>
          </p:cNvSpPr>
          <p:nvPr>
            <p:ph type="sldNum" sz="quarter" idx="16"/>
          </p:nvPr>
        </p:nvSpPr>
        <p:spPr/>
        <p:txBody>
          <a:bodyPr/>
          <a:lstStyle>
            <a:lvl1pPr>
              <a:defRPr/>
            </a:lvl1pPr>
          </a:lstStyle>
          <a:p>
            <a:pPr>
              <a:defRPr/>
            </a:pPr>
            <a:fld id="{4BB303D2-AC7C-4007-BC45-BF5B80188B1C}" type="slidenum">
              <a:rPr lang="en-NZ"/>
              <a:pPr>
                <a:defRPr/>
              </a:pPr>
              <a:t>‹#›</a:t>
            </a:fld>
            <a:endParaRPr lang="en-NZ"/>
          </a:p>
        </p:txBody>
      </p:sp>
    </p:spTree>
    <p:extLst>
      <p:ext uri="{BB962C8B-B14F-4D97-AF65-F5344CB8AC3E}">
        <p14:creationId xmlns:p14="http://schemas.microsoft.com/office/powerpoint/2010/main" val="2435360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p:txBody>
          <a:bodyPr/>
          <a:lstStyle>
            <a:lvl1pPr>
              <a:defRPr/>
            </a:lvl1pPr>
          </a:lstStyle>
          <a:p>
            <a:pPr>
              <a:defRPr/>
            </a:pPr>
            <a:fld id="{DE2AEF17-F805-4747-912F-63EB597BD5E2}" type="slidenum">
              <a:rPr lang="en-US" altLang="en-US"/>
              <a:pPr>
                <a:defRPr/>
              </a:pPr>
              <a:t>‹#›</a:t>
            </a:fld>
            <a:endParaRPr lang="en-US" altLang="en-US"/>
          </a:p>
        </p:txBody>
      </p:sp>
    </p:spTree>
    <p:extLst>
      <p:ext uri="{BB962C8B-B14F-4D97-AF65-F5344CB8AC3E}">
        <p14:creationId xmlns:p14="http://schemas.microsoft.com/office/powerpoint/2010/main" val="4722613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685800" y="2057400"/>
            <a:ext cx="3810000" cy="4114800"/>
          </a:xfrm>
        </p:spPr>
        <p:txBody>
          <a:bodyPr/>
          <a:lstStyle>
            <a:lvl1pPr>
              <a:defRPr sz="2800"/>
            </a:lvl1pPr>
            <a:lvl2pPr>
              <a:defRPr sz="2400"/>
            </a:lvl2pPr>
            <a:lvl3pPr>
              <a:defRPr sz="2000"/>
            </a:lvl3pPr>
            <a:lvl4pPr>
              <a:defRPr sz="1800"/>
            </a:lvl4pPr>
            <a:lvl5pPr>
              <a:defRPr sz="1600" baseline="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NZ" dirty="0"/>
          </a:p>
        </p:txBody>
      </p:sp>
      <p:sp>
        <p:nvSpPr>
          <p:cNvPr id="4" name="Content Placeholder 3"/>
          <p:cNvSpPr>
            <a:spLocks noGrp="1"/>
          </p:cNvSpPr>
          <p:nvPr>
            <p:ph sz="half" idx="2"/>
          </p:nvPr>
        </p:nvSpPr>
        <p:spPr>
          <a:xfrm>
            <a:off x="4648200" y="2057400"/>
            <a:ext cx="3810000" cy="4114800"/>
          </a:xfrm>
        </p:spPr>
        <p:txBody>
          <a:bodyPr/>
          <a:lstStyle>
            <a:lvl1pPr>
              <a:defRPr sz="2800"/>
            </a:lvl1pPr>
            <a:lvl2pPr>
              <a:defRPr sz="2400"/>
            </a:lvl2pPr>
            <a:lvl3pPr>
              <a:defRPr sz="2000"/>
            </a:lvl3pPr>
            <a:lvl4pPr>
              <a:defRPr sz="1800"/>
            </a:lvl4pPr>
            <a:lvl5pPr>
              <a:defRPr sz="1600" baseline="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NZ" dirty="0"/>
          </a:p>
        </p:txBody>
      </p:sp>
      <p:sp>
        <p:nvSpPr>
          <p:cNvPr id="5" name="Rectangle 4"/>
          <p:cNvSpPr>
            <a:spLocks noGrp="1" noChangeArrowheads="1"/>
          </p:cNvSpPr>
          <p:nvPr>
            <p:ph type="dt" sz="half" idx="10"/>
          </p:nvPr>
        </p:nvSpPr>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p:txBody>
          <a:bodyPr/>
          <a:lstStyle>
            <a:lvl1pPr>
              <a:defRPr/>
            </a:lvl1pPr>
          </a:lstStyle>
          <a:p>
            <a:pPr>
              <a:defRPr/>
            </a:pPr>
            <a:fld id="{34EC1102-38C4-4050-9384-25E961880617}" type="slidenum">
              <a:rPr lang="en-US" altLang="en-US"/>
              <a:pPr>
                <a:defRPr/>
              </a:pPr>
              <a:t>‹#›</a:t>
            </a:fld>
            <a:endParaRPr lang="en-US" altLang="en-US"/>
          </a:p>
        </p:txBody>
      </p:sp>
    </p:spTree>
    <p:extLst>
      <p:ext uri="{BB962C8B-B14F-4D97-AF65-F5344CB8AC3E}">
        <p14:creationId xmlns:p14="http://schemas.microsoft.com/office/powerpoint/2010/main" val="13642274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NZ"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Rectangle 4"/>
          <p:cNvSpPr>
            <a:spLocks noGrp="1" noChangeArrowheads="1"/>
          </p:cNvSpPr>
          <p:nvPr>
            <p:ph type="dt" sz="half" idx="10"/>
          </p:nvPr>
        </p:nvSpPr>
        <p:spPr/>
        <p:txBody>
          <a:bodyPr/>
          <a:lstStyle>
            <a:lvl1pPr>
              <a:defRPr/>
            </a:lvl1pPr>
          </a:lstStyle>
          <a:p>
            <a:pPr>
              <a:defRPr/>
            </a:pPr>
            <a:endParaRPr lang="en-US" altLang="en-US"/>
          </a:p>
        </p:txBody>
      </p:sp>
      <p:sp>
        <p:nvSpPr>
          <p:cNvPr id="8" name="Rectangle 5"/>
          <p:cNvSpPr>
            <a:spLocks noGrp="1" noChangeArrowheads="1"/>
          </p:cNvSpPr>
          <p:nvPr>
            <p:ph type="ftr" sz="quarter" idx="11"/>
          </p:nvPr>
        </p:nvSpPr>
        <p:spPr/>
        <p:txBody>
          <a:bodyPr/>
          <a:lstStyle>
            <a:lvl1pPr>
              <a:defRPr/>
            </a:lvl1pPr>
          </a:lstStyle>
          <a:p>
            <a:pPr>
              <a:defRPr/>
            </a:pPr>
            <a:endParaRPr lang="en-US" altLang="en-US"/>
          </a:p>
        </p:txBody>
      </p:sp>
      <p:sp>
        <p:nvSpPr>
          <p:cNvPr id="9" name="Rectangle 6"/>
          <p:cNvSpPr>
            <a:spLocks noGrp="1" noChangeArrowheads="1"/>
          </p:cNvSpPr>
          <p:nvPr>
            <p:ph type="sldNum" sz="quarter" idx="12"/>
          </p:nvPr>
        </p:nvSpPr>
        <p:spPr/>
        <p:txBody>
          <a:bodyPr/>
          <a:lstStyle>
            <a:lvl1pPr>
              <a:defRPr/>
            </a:lvl1pPr>
          </a:lstStyle>
          <a:p>
            <a:pPr>
              <a:defRPr/>
            </a:pPr>
            <a:fld id="{1BE0FE06-D2EB-4F4A-B707-7706068BF1FE}" type="slidenum">
              <a:rPr lang="en-US" altLang="en-US"/>
              <a:pPr>
                <a:defRPr/>
              </a:pPr>
              <a:t>‹#›</a:t>
            </a:fld>
            <a:endParaRPr lang="en-US" altLang="en-US"/>
          </a:p>
        </p:txBody>
      </p:sp>
    </p:spTree>
    <p:extLst>
      <p:ext uri="{BB962C8B-B14F-4D97-AF65-F5344CB8AC3E}">
        <p14:creationId xmlns:p14="http://schemas.microsoft.com/office/powerpoint/2010/main" val="29113209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Rectangle 4"/>
          <p:cNvSpPr>
            <a:spLocks noGrp="1" noChangeArrowheads="1"/>
          </p:cNvSpPr>
          <p:nvPr>
            <p:ph type="dt" sz="half" idx="10"/>
          </p:nvPr>
        </p:nvSpPr>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p:txBody>
          <a:bodyPr/>
          <a:lstStyle>
            <a:lvl1pPr>
              <a:defRPr/>
            </a:lvl1pPr>
          </a:lstStyle>
          <a:p>
            <a:pPr>
              <a:defRPr/>
            </a:pPr>
            <a:fld id="{9BDAC051-75BB-41EC-8F11-EBC2992AB258}" type="slidenum">
              <a:rPr lang="en-US" altLang="en-US"/>
              <a:pPr>
                <a:defRPr/>
              </a:pPr>
              <a:t>‹#›</a:t>
            </a:fld>
            <a:endParaRPr lang="en-US" altLang="en-US"/>
          </a:p>
        </p:txBody>
      </p:sp>
    </p:spTree>
    <p:extLst>
      <p:ext uri="{BB962C8B-B14F-4D97-AF65-F5344CB8AC3E}">
        <p14:creationId xmlns:p14="http://schemas.microsoft.com/office/powerpoint/2010/main" val="19961311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1285860"/>
            <a:ext cx="8229600" cy="838200"/>
          </a:xfrm>
        </p:spPr>
        <p:txBody>
          <a:bodyPr/>
          <a:lstStyle/>
          <a:p>
            <a:r>
              <a:rPr lang="en-US" dirty="0" smtClean="0"/>
              <a:t>Click to edit Master title style</a:t>
            </a:r>
            <a:endParaRPr lang="en-NZ" dirty="0"/>
          </a:p>
        </p:txBody>
      </p:sp>
      <p:sp>
        <p:nvSpPr>
          <p:cNvPr id="10" name="Text Placeholder 9"/>
          <p:cNvSpPr>
            <a:spLocks noGrp="1"/>
          </p:cNvSpPr>
          <p:nvPr>
            <p:ph type="body" sz="quarter" idx="13"/>
          </p:nvPr>
        </p:nvSpPr>
        <p:spPr>
          <a:xfrm>
            <a:off x="457200" y="2143116"/>
            <a:ext cx="8229600" cy="642934"/>
          </a:xfrm>
        </p:spPr>
        <p:txBody>
          <a:bodyPr/>
          <a:lstStyle>
            <a:lvl1pPr algn="ctr">
              <a:buNone/>
              <a:defRPr sz="2800" baseline="0"/>
            </a:lvl1pPr>
          </a:lstStyle>
          <a:p>
            <a:pPr lvl="0"/>
            <a:r>
              <a:rPr lang="en-US" smtClean="0"/>
              <a:t>Click to edit Master text styles</a:t>
            </a:r>
          </a:p>
        </p:txBody>
      </p:sp>
      <p:sp>
        <p:nvSpPr>
          <p:cNvPr id="12" name="Table Placeholder 11"/>
          <p:cNvSpPr>
            <a:spLocks noGrp="1"/>
          </p:cNvSpPr>
          <p:nvPr>
            <p:ph type="tbl" sz="quarter" idx="14"/>
          </p:nvPr>
        </p:nvSpPr>
        <p:spPr>
          <a:xfrm>
            <a:off x="457200" y="2786051"/>
            <a:ext cx="8229600" cy="3286138"/>
          </a:xfrm>
        </p:spPr>
        <p:txBody>
          <a:bodyPr/>
          <a:lstStyle>
            <a:lvl1pPr>
              <a:defRPr sz="2800"/>
            </a:lvl1pPr>
          </a:lstStyle>
          <a:p>
            <a:pPr lvl="0"/>
            <a:endParaRPr lang="en-NZ" noProof="0" dirty="0"/>
          </a:p>
        </p:txBody>
      </p:sp>
      <p:sp>
        <p:nvSpPr>
          <p:cNvPr id="5" name="Rectangle 4"/>
          <p:cNvSpPr>
            <a:spLocks noGrp="1" noChangeArrowheads="1"/>
          </p:cNvSpPr>
          <p:nvPr>
            <p:ph type="dt" sz="half" idx="15"/>
          </p:nvPr>
        </p:nvSpPr>
        <p:spPr/>
        <p:txBody>
          <a:bodyPr/>
          <a:lstStyle>
            <a:lvl1pPr>
              <a:defRPr/>
            </a:lvl1pPr>
          </a:lstStyle>
          <a:p>
            <a:pPr>
              <a:defRPr/>
            </a:pPr>
            <a:endParaRPr lang="en-US" altLang="en-US"/>
          </a:p>
        </p:txBody>
      </p:sp>
      <p:sp>
        <p:nvSpPr>
          <p:cNvPr id="6" name="Rectangle 5"/>
          <p:cNvSpPr>
            <a:spLocks noGrp="1" noChangeArrowheads="1"/>
          </p:cNvSpPr>
          <p:nvPr>
            <p:ph type="ftr" sz="quarter" idx="16"/>
          </p:nvPr>
        </p:nvSpPr>
        <p:spPr/>
        <p:txBody>
          <a:bodyPr/>
          <a:lstStyle>
            <a:lvl1pPr>
              <a:defRPr/>
            </a:lvl1pPr>
          </a:lstStyle>
          <a:p>
            <a:pPr>
              <a:defRPr/>
            </a:pPr>
            <a:endParaRPr lang="en-US" altLang="en-US"/>
          </a:p>
        </p:txBody>
      </p:sp>
      <p:sp>
        <p:nvSpPr>
          <p:cNvPr id="7" name="Rectangle 6"/>
          <p:cNvSpPr>
            <a:spLocks noGrp="1" noChangeArrowheads="1"/>
          </p:cNvSpPr>
          <p:nvPr>
            <p:ph type="sldNum" sz="quarter" idx="17"/>
          </p:nvPr>
        </p:nvSpPr>
        <p:spPr/>
        <p:txBody>
          <a:bodyPr/>
          <a:lstStyle>
            <a:lvl1pPr>
              <a:defRPr/>
            </a:lvl1pPr>
          </a:lstStyle>
          <a:p>
            <a:pPr>
              <a:defRPr/>
            </a:pPr>
            <a:fld id="{0F5300FD-DF65-4221-9510-FCC8AF655AEE}" type="slidenum">
              <a:rPr lang="en-US" altLang="en-US"/>
              <a:pPr>
                <a:defRPr/>
              </a:pPr>
              <a:t>‹#›</a:t>
            </a:fld>
            <a:endParaRPr lang="en-US" altLang="en-US"/>
          </a:p>
        </p:txBody>
      </p:sp>
    </p:spTree>
    <p:extLst>
      <p:ext uri="{BB962C8B-B14F-4D97-AF65-F5344CB8AC3E}">
        <p14:creationId xmlns:p14="http://schemas.microsoft.com/office/powerpoint/2010/main" val="5436860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1285860"/>
            <a:ext cx="8229600" cy="838200"/>
          </a:xfrm>
        </p:spPr>
        <p:txBody>
          <a:bodyPr/>
          <a:lstStyle/>
          <a:p>
            <a:r>
              <a:rPr lang="en-US" dirty="0" smtClean="0"/>
              <a:t>Click to edit Master title style</a:t>
            </a:r>
            <a:endParaRPr lang="en-NZ" dirty="0"/>
          </a:p>
        </p:txBody>
      </p:sp>
      <p:sp>
        <p:nvSpPr>
          <p:cNvPr id="10" name="Text Placeholder 9"/>
          <p:cNvSpPr>
            <a:spLocks noGrp="1"/>
          </p:cNvSpPr>
          <p:nvPr>
            <p:ph type="body" sz="quarter" idx="13"/>
          </p:nvPr>
        </p:nvSpPr>
        <p:spPr>
          <a:xfrm>
            <a:off x="457200" y="2143116"/>
            <a:ext cx="8229600" cy="642934"/>
          </a:xfrm>
        </p:spPr>
        <p:txBody>
          <a:bodyPr/>
          <a:lstStyle>
            <a:lvl1pPr algn="ctr">
              <a:buNone/>
              <a:defRPr sz="2800" baseline="0"/>
            </a:lvl1pPr>
          </a:lstStyle>
          <a:p>
            <a:pPr lvl="0"/>
            <a:r>
              <a:rPr lang="en-US" smtClean="0"/>
              <a:t>Click to edit Master text styles</a:t>
            </a:r>
          </a:p>
        </p:txBody>
      </p:sp>
      <p:sp>
        <p:nvSpPr>
          <p:cNvPr id="9" name="Chart Placeholder 8"/>
          <p:cNvSpPr>
            <a:spLocks noGrp="1"/>
          </p:cNvSpPr>
          <p:nvPr>
            <p:ph type="chart" sz="quarter" idx="14"/>
          </p:nvPr>
        </p:nvSpPr>
        <p:spPr>
          <a:xfrm>
            <a:off x="457200" y="2786050"/>
            <a:ext cx="8229600" cy="3286138"/>
          </a:xfrm>
        </p:spPr>
        <p:txBody>
          <a:bodyPr/>
          <a:lstStyle>
            <a:lvl1pPr>
              <a:defRPr sz="2800"/>
            </a:lvl1pPr>
          </a:lstStyle>
          <a:p>
            <a:pPr lvl="0"/>
            <a:endParaRPr lang="en-NZ" noProof="0"/>
          </a:p>
        </p:txBody>
      </p:sp>
      <p:sp>
        <p:nvSpPr>
          <p:cNvPr id="5" name="Rectangle 4"/>
          <p:cNvSpPr>
            <a:spLocks noGrp="1" noChangeArrowheads="1"/>
          </p:cNvSpPr>
          <p:nvPr>
            <p:ph type="dt" sz="half" idx="15"/>
          </p:nvPr>
        </p:nvSpPr>
        <p:spPr/>
        <p:txBody>
          <a:bodyPr/>
          <a:lstStyle>
            <a:lvl1pPr>
              <a:defRPr/>
            </a:lvl1pPr>
          </a:lstStyle>
          <a:p>
            <a:pPr>
              <a:defRPr/>
            </a:pPr>
            <a:endParaRPr lang="en-US" altLang="en-US"/>
          </a:p>
        </p:txBody>
      </p:sp>
      <p:sp>
        <p:nvSpPr>
          <p:cNvPr id="6" name="Rectangle 5"/>
          <p:cNvSpPr>
            <a:spLocks noGrp="1" noChangeArrowheads="1"/>
          </p:cNvSpPr>
          <p:nvPr>
            <p:ph type="ftr" sz="quarter" idx="16"/>
          </p:nvPr>
        </p:nvSpPr>
        <p:spPr/>
        <p:txBody>
          <a:bodyPr/>
          <a:lstStyle>
            <a:lvl1pPr>
              <a:defRPr/>
            </a:lvl1pPr>
          </a:lstStyle>
          <a:p>
            <a:pPr>
              <a:defRPr/>
            </a:pPr>
            <a:endParaRPr lang="en-US" altLang="en-US"/>
          </a:p>
        </p:txBody>
      </p:sp>
      <p:sp>
        <p:nvSpPr>
          <p:cNvPr id="7" name="Rectangle 6"/>
          <p:cNvSpPr>
            <a:spLocks noGrp="1" noChangeArrowheads="1"/>
          </p:cNvSpPr>
          <p:nvPr>
            <p:ph type="sldNum" sz="quarter" idx="17"/>
          </p:nvPr>
        </p:nvSpPr>
        <p:spPr/>
        <p:txBody>
          <a:bodyPr/>
          <a:lstStyle>
            <a:lvl1pPr>
              <a:defRPr/>
            </a:lvl1pPr>
          </a:lstStyle>
          <a:p>
            <a:pPr>
              <a:defRPr/>
            </a:pPr>
            <a:fld id="{64BEBAD5-0090-4F59-9081-A117A88E55F0}" type="slidenum">
              <a:rPr lang="en-US" altLang="en-US"/>
              <a:pPr>
                <a:defRPr/>
              </a:pPr>
              <a:t>‹#›</a:t>
            </a:fld>
            <a:endParaRPr lang="en-US" altLang="en-US"/>
          </a:p>
        </p:txBody>
      </p:sp>
    </p:spTree>
    <p:extLst>
      <p:ext uri="{BB962C8B-B14F-4D97-AF65-F5344CB8AC3E}">
        <p14:creationId xmlns:p14="http://schemas.microsoft.com/office/powerpoint/2010/main" val="10602091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7" descr="6206 Tier 1 light green background-ff.jpg"/>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1295400"/>
            <a:ext cx="82296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AU" altLang="en-US" smtClean="0"/>
              <a:t>Heading one – click here to add title</a:t>
            </a:r>
            <a:endParaRPr lang="en-NZ" altLang="en-US" smtClean="0"/>
          </a:p>
        </p:txBody>
      </p:sp>
      <p:sp>
        <p:nvSpPr>
          <p:cNvPr id="1028" name="Text Placeholder 2"/>
          <p:cNvSpPr>
            <a:spLocks noGrp="1"/>
          </p:cNvSpPr>
          <p:nvPr>
            <p:ph type="body" idx="1"/>
          </p:nvPr>
        </p:nvSpPr>
        <p:spPr bwMode="auto">
          <a:xfrm>
            <a:off x="457200" y="2514600"/>
            <a:ext cx="8229600"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AU" altLang="en-US" smtClean="0"/>
              <a:t>Click to edit Master text styles</a:t>
            </a:r>
          </a:p>
          <a:p>
            <a:pPr lvl="1"/>
            <a:r>
              <a:rPr lang="en-AU" altLang="en-US" smtClean="0"/>
              <a:t>Second level</a:t>
            </a:r>
          </a:p>
          <a:p>
            <a:pPr lvl="2"/>
            <a:r>
              <a:rPr lang="en-AU" altLang="en-US" smtClean="0"/>
              <a:t>Third level</a:t>
            </a:r>
          </a:p>
          <a:p>
            <a:pPr lvl="3"/>
            <a:r>
              <a:rPr lang="en-AU" altLang="en-US" smtClean="0"/>
              <a:t>Fourth level</a:t>
            </a:r>
          </a:p>
          <a:p>
            <a:pPr lvl="4"/>
            <a:r>
              <a:rPr lang="en-AU" altLang="en-US" smtClean="0"/>
              <a:t>Fifth level</a:t>
            </a:r>
            <a:endParaRPr lang="en-US" altLang="en-US" smtClean="0"/>
          </a:p>
        </p:txBody>
      </p:sp>
      <p:sp>
        <p:nvSpPr>
          <p:cNvPr id="4" name="Date Placeholder 3"/>
          <p:cNvSpPr>
            <a:spLocks noGrp="1"/>
          </p:cNvSpPr>
          <p:nvPr>
            <p:ph type="dt" sz="half" idx="2"/>
          </p:nvPr>
        </p:nvSpPr>
        <p:spPr>
          <a:xfrm>
            <a:off x="457200" y="6173788"/>
            <a:ext cx="2133600" cy="227012"/>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pPr>
              <a:defRPr/>
            </a:pPr>
            <a:endParaRPr lang="en-NZ"/>
          </a:p>
        </p:txBody>
      </p:sp>
      <p:sp>
        <p:nvSpPr>
          <p:cNvPr id="5" name="Footer Placeholder 4"/>
          <p:cNvSpPr>
            <a:spLocks noGrp="1"/>
          </p:cNvSpPr>
          <p:nvPr>
            <p:ph type="ftr" sz="quarter" idx="3"/>
          </p:nvPr>
        </p:nvSpPr>
        <p:spPr>
          <a:xfrm>
            <a:off x="3124200" y="6173788"/>
            <a:ext cx="2895600" cy="227012"/>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endParaRPr lang="en-NZ"/>
          </a:p>
        </p:txBody>
      </p:sp>
      <p:sp>
        <p:nvSpPr>
          <p:cNvPr id="6" name="Slide Number Placeholder 5"/>
          <p:cNvSpPr>
            <a:spLocks noGrp="1"/>
          </p:cNvSpPr>
          <p:nvPr>
            <p:ph type="sldNum" sz="quarter" idx="4"/>
          </p:nvPr>
        </p:nvSpPr>
        <p:spPr>
          <a:xfrm>
            <a:off x="6553200" y="6173788"/>
            <a:ext cx="2133600" cy="227012"/>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a:defRPr/>
            </a:pPr>
            <a:fld id="{D90A8BFE-D139-492F-9A21-3F6F26425DDA}" type="slidenum">
              <a:rPr lang="en-NZ"/>
              <a:pPr>
                <a:defRPr/>
              </a:pPr>
              <a:t>‹#›</a:t>
            </a:fld>
            <a:endParaRPr lang="en-NZ"/>
          </a:p>
        </p:txBody>
      </p:sp>
    </p:spTree>
  </p:cSld>
  <p:clrMap bg1="lt1" tx1="dk1" bg2="lt2" tx2="dk2" accent1="accent1" accent2="accent2" accent3="accent3" accent4="accent4" accent5="accent5" accent6="accent6" hlink="hlink" folHlink="folHlink"/>
  <p:sldLayoutIdLst>
    <p:sldLayoutId id="2147484369" r:id="rId1"/>
    <p:sldLayoutId id="2147484370" r:id="rId2"/>
    <p:sldLayoutId id="2147484371" r:id="rId3"/>
    <p:sldLayoutId id="2147484372" r:id="rId4"/>
    <p:sldLayoutId id="2147484373" r:id="rId5"/>
    <p:sldLayoutId id="2147484374" r:id="rId6"/>
    <p:sldLayoutId id="2147484375" r:id="rId7"/>
    <p:sldLayoutId id="2147484376" r:id="rId8"/>
    <p:sldLayoutId id="2147484377" r:id="rId9"/>
    <p:sldLayoutId id="2147484378" r:id="rId10"/>
    <p:sldLayoutId id="2147484379" r:id="rId11"/>
    <p:sldLayoutId id="2147484380" r:id="rId12"/>
  </p:sldLayoutIdLst>
  <p:hf hdr="0"/>
  <p:txStyles>
    <p:titleStyle>
      <a:lvl1pPr algn="ctr" defTabSz="457200" rtl="0" eaLnBrk="0" fontAlgn="base" hangingPunct="0">
        <a:spcBef>
          <a:spcPct val="0"/>
        </a:spcBef>
        <a:spcAft>
          <a:spcPct val="0"/>
        </a:spcAft>
        <a:defRPr sz="3600" kern="1200">
          <a:solidFill>
            <a:srgbClr val="346666"/>
          </a:solidFill>
          <a:latin typeface="Arial"/>
          <a:ea typeface="ＭＳ Ｐゴシック" pitchFamily="124" charset="-128"/>
          <a:cs typeface="Arial"/>
        </a:defRPr>
      </a:lvl1pPr>
      <a:lvl2pPr algn="ctr" defTabSz="457200" rtl="0" eaLnBrk="0" fontAlgn="base" hangingPunct="0">
        <a:spcBef>
          <a:spcPct val="0"/>
        </a:spcBef>
        <a:spcAft>
          <a:spcPct val="0"/>
        </a:spcAft>
        <a:defRPr sz="3600">
          <a:solidFill>
            <a:srgbClr val="346666"/>
          </a:solidFill>
          <a:latin typeface="Arial" pitchFamily="124" charset="0"/>
          <a:ea typeface="ＭＳ Ｐゴシック" pitchFamily="124" charset="-128"/>
          <a:cs typeface="Arial" charset="0"/>
        </a:defRPr>
      </a:lvl2pPr>
      <a:lvl3pPr algn="ctr" defTabSz="457200" rtl="0" eaLnBrk="0" fontAlgn="base" hangingPunct="0">
        <a:spcBef>
          <a:spcPct val="0"/>
        </a:spcBef>
        <a:spcAft>
          <a:spcPct val="0"/>
        </a:spcAft>
        <a:defRPr sz="3600">
          <a:solidFill>
            <a:srgbClr val="346666"/>
          </a:solidFill>
          <a:latin typeface="Arial" pitchFamily="124" charset="0"/>
          <a:ea typeface="ＭＳ Ｐゴシック" pitchFamily="124" charset="-128"/>
          <a:cs typeface="Arial" charset="0"/>
        </a:defRPr>
      </a:lvl3pPr>
      <a:lvl4pPr algn="ctr" defTabSz="457200" rtl="0" eaLnBrk="0" fontAlgn="base" hangingPunct="0">
        <a:spcBef>
          <a:spcPct val="0"/>
        </a:spcBef>
        <a:spcAft>
          <a:spcPct val="0"/>
        </a:spcAft>
        <a:defRPr sz="3600">
          <a:solidFill>
            <a:srgbClr val="346666"/>
          </a:solidFill>
          <a:latin typeface="Arial" pitchFamily="124" charset="0"/>
          <a:ea typeface="ＭＳ Ｐゴシック" pitchFamily="124" charset="-128"/>
          <a:cs typeface="Arial" charset="0"/>
        </a:defRPr>
      </a:lvl4pPr>
      <a:lvl5pPr algn="ctr" defTabSz="457200" rtl="0" eaLnBrk="0" fontAlgn="base" hangingPunct="0">
        <a:spcBef>
          <a:spcPct val="0"/>
        </a:spcBef>
        <a:spcAft>
          <a:spcPct val="0"/>
        </a:spcAft>
        <a:defRPr sz="3600">
          <a:solidFill>
            <a:srgbClr val="346666"/>
          </a:solidFill>
          <a:latin typeface="Arial" pitchFamily="124" charset="0"/>
          <a:ea typeface="ＭＳ Ｐゴシック" pitchFamily="124" charset="-128"/>
          <a:cs typeface="Arial" charset="0"/>
        </a:defRPr>
      </a:lvl5pPr>
      <a:lvl6pPr marL="457200" algn="ctr" defTabSz="457200" rtl="0" fontAlgn="base">
        <a:spcBef>
          <a:spcPct val="0"/>
        </a:spcBef>
        <a:spcAft>
          <a:spcPct val="0"/>
        </a:spcAft>
        <a:defRPr sz="3600">
          <a:solidFill>
            <a:srgbClr val="346666"/>
          </a:solidFill>
          <a:latin typeface="Arial" pitchFamily="124" charset="0"/>
          <a:ea typeface="ＭＳ Ｐゴシック" pitchFamily="124" charset="-128"/>
        </a:defRPr>
      </a:lvl6pPr>
      <a:lvl7pPr marL="914400" algn="ctr" defTabSz="457200" rtl="0" fontAlgn="base">
        <a:spcBef>
          <a:spcPct val="0"/>
        </a:spcBef>
        <a:spcAft>
          <a:spcPct val="0"/>
        </a:spcAft>
        <a:defRPr sz="3600">
          <a:solidFill>
            <a:srgbClr val="346666"/>
          </a:solidFill>
          <a:latin typeface="Arial" pitchFamily="124" charset="0"/>
          <a:ea typeface="ＭＳ Ｐゴシック" pitchFamily="124" charset="-128"/>
        </a:defRPr>
      </a:lvl7pPr>
      <a:lvl8pPr marL="1371600" algn="ctr" defTabSz="457200" rtl="0" fontAlgn="base">
        <a:spcBef>
          <a:spcPct val="0"/>
        </a:spcBef>
        <a:spcAft>
          <a:spcPct val="0"/>
        </a:spcAft>
        <a:defRPr sz="3600">
          <a:solidFill>
            <a:srgbClr val="346666"/>
          </a:solidFill>
          <a:latin typeface="Arial" pitchFamily="124" charset="0"/>
          <a:ea typeface="ＭＳ Ｐゴシック" pitchFamily="124" charset="-128"/>
        </a:defRPr>
      </a:lvl8pPr>
      <a:lvl9pPr marL="1828800" algn="ctr" defTabSz="457200" rtl="0" fontAlgn="base">
        <a:spcBef>
          <a:spcPct val="0"/>
        </a:spcBef>
        <a:spcAft>
          <a:spcPct val="0"/>
        </a:spcAft>
        <a:defRPr sz="3600">
          <a:solidFill>
            <a:srgbClr val="346666"/>
          </a:solidFill>
          <a:latin typeface="Arial" pitchFamily="124" charset="0"/>
          <a:ea typeface="ＭＳ Ｐゴシック" pitchFamily="124" charset="-128"/>
        </a:defRPr>
      </a:lvl9pPr>
    </p:titleStyle>
    <p:bodyStyle>
      <a:lvl1pPr marL="342900" indent="-342900" algn="l" defTabSz="457200" rtl="0" eaLnBrk="0" fontAlgn="base" hangingPunct="0">
        <a:spcBef>
          <a:spcPct val="20000"/>
        </a:spcBef>
        <a:spcAft>
          <a:spcPct val="0"/>
        </a:spcAft>
        <a:buSzPct val="100000"/>
        <a:buBlip>
          <a:blip r:embed="rId15"/>
        </a:buBlip>
        <a:defRPr sz="3200" kern="1200">
          <a:solidFill>
            <a:schemeClr val="tx1"/>
          </a:solidFill>
          <a:latin typeface="Arial"/>
          <a:ea typeface="ＭＳ Ｐゴシック" pitchFamily="124" charset="-128"/>
          <a:cs typeface="Arial"/>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Arial"/>
          <a:ea typeface="ＭＳ Ｐゴシック" pitchFamily="124" charset="-128"/>
          <a:cs typeface="Arial"/>
        </a:defRPr>
      </a:lvl2pPr>
      <a:lvl3pPr marL="1143000" indent="-228600" algn="l" defTabSz="457200" rtl="0" eaLnBrk="0" fontAlgn="base" hangingPunct="0">
        <a:spcBef>
          <a:spcPct val="20000"/>
        </a:spcBef>
        <a:spcAft>
          <a:spcPct val="0"/>
        </a:spcAft>
        <a:buFont typeface="Lucida Grande" pitchFamily="108" charset="0"/>
        <a:buChar char="–"/>
        <a:defRPr sz="2400" kern="1200">
          <a:solidFill>
            <a:schemeClr val="tx1"/>
          </a:solidFill>
          <a:latin typeface="Arial"/>
          <a:ea typeface="ＭＳ Ｐゴシック" pitchFamily="124" charset="-128"/>
          <a:cs typeface="Arial"/>
        </a:defRPr>
      </a:lvl3pPr>
      <a:lvl4pPr marL="1600200" indent="-228600" algn="l" defTabSz="457200" rtl="0" eaLnBrk="0" fontAlgn="base" hangingPunct="0">
        <a:spcBef>
          <a:spcPct val="20000"/>
        </a:spcBef>
        <a:spcAft>
          <a:spcPct val="0"/>
        </a:spcAft>
        <a:buFont typeface="Lucida Grande" pitchFamily="108" charset="0"/>
        <a:buChar char="»"/>
        <a:defRPr sz="2000" kern="1200">
          <a:solidFill>
            <a:schemeClr val="tx1"/>
          </a:solidFill>
          <a:latin typeface="Arial"/>
          <a:ea typeface="ＭＳ Ｐゴシック" pitchFamily="124" charset="-128"/>
          <a:cs typeface="Arial"/>
        </a:defRPr>
      </a:lvl4pPr>
      <a:lvl5pPr marL="2057400" indent="-228600" algn="l" defTabSz="457200" rtl="0" eaLnBrk="0" fontAlgn="base" hangingPunct="0">
        <a:spcBef>
          <a:spcPct val="20000"/>
        </a:spcBef>
        <a:spcAft>
          <a:spcPct val="0"/>
        </a:spcAft>
        <a:buFont typeface="Arial" charset="0"/>
        <a:buChar char="•"/>
        <a:defRPr sz="1600" kern="1200">
          <a:solidFill>
            <a:schemeClr val="tx1"/>
          </a:solidFill>
          <a:latin typeface="Arial"/>
          <a:ea typeface="ＭＳ Ｐゴシック" pitchFamily="124"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108" charset="0"/>
              </a:defRPr>
            </a:lvl1pPr>
          </a:lstStyle>
          <a:p>
            <a:pPr>
              <a:defRPr/>
            </a:pPr>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108" charset="0"/>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108" charset="0"/>
              </a:defRPr>
            </a:lvl1pPr>
          </a:lstStyle>
          <a:p>
            <a:pPr>
              <a:defRPr/>
            </a:pPr>
            <a:fld id="{6F2C0807-BF20-492C-8FA9-6613D3A3A638}" type="slidenum">
              <a:rPr lang="en-NZ"/>
              <a:pPr>
                <a:defRPr/>
              </a:pPr>
              <a:t>‹#›</a:t>
            </a:fld>
            <a:endParaRPr lang="en-NZ"/>
          </a:p>
        </p:txBody>
      </p:sp>
      <p:pic>
        <p:nvPicPr>
          <p:cNvPr id="2053" name="Picture 6" descr="6206 Tier 1 light green cvr-ff.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381" r:id="rId1"/>
  </p:sldLayoutIdLst>
  <p:hf hdr="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0" charset="-128"/>
          <a:cs typeface="ＭＳ Ｐゴシック" pitchFamily="-60"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pitchFamily="-60" charset="-128"/>
          <a:cs typeface="ＭＳ Ｐゴシック" pitchFamily="-60"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pitchFamily="-60" charset="-128"/>
          <a:cs typeface="ＭＳ Ｐゴシック" pitchFamily="-60"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pitchFamily="-60" charset="-128"/>
          <a:cs typeface="ＭＳ Ｐゴシック" pitchFamily="-60"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pitchFamily="-60" charset="-128"/>
          <a:cs typeface="ＭＳ Ｐゴシック" pitchFamily="-60" charset="-128"/>
        </a:defRPr>
      </a:lvl5pPr>
      <a:lvl6pPr marL="457200" algn="ctr" defTabSz="457200" rtl="0" eaLnBrk="1" fontAlgn="base" hangingPunct="1">
        <a:spcBef>
          <a:spcPct val="0"/>
        </a:spcBef>
        <a:spcAft>
          <a:spcPct val="0"/>
        </a:spcAft>
        <a:defRPr sz="4400">
          <a:solidFill>
            <a:schemeClr val="tx1"/>
          </a:solidFill>
          <a:latin typeface="Calibri" pitchFamily="-60" charset="0"/>
          <a:ea typeface="ＭＳ Ｐゴシック" pitchFamily="-60" charset="-128"/>
          <a:cs typeface="ＭＳ Ｐゴシック" pitchFamily="-60" charset="-128"/>
        </a:defRPr>
      </a:lvl6pPr>
      <a:lvl7pPr marL="914400" algn="ctr" defTabSz="457200" rtl="0" eaLnBrk="1" fontAlgn="base" hangingPunct="1">
        <a:spcBef>
          <a:spcPct val="0"/>
        </a:spcBef>
        <a:spcAft>
          <a:spcPct val="0"/>
        </a:spcAft>
        <a:defRPr sz="4400">
          <a:solidFill>
            <a:schemeClr val="tx1"/>
          </a:solidFill>
          <a:latin typeface="Calibri" pitchFamily="-60" charset="0"/>
          <a:ea typeface="ＭＳ Ｐゴシック" pitchFamily="-60" charset="-128"/>
          <a:cs typeface="ＭＳ Ｐゴシック" pitchFamily="-60" charset="-128"/>
        </a:defRPr>
      </a:lvl7pPr>
      <a:lvl8pPr marL="1371600" algn="ctr" defTabSz="457200" rtl="0" eaLnBrk="1" fontAlgn="base" hangingPunct="1">
        <a:spcBef>
          <a:spcPct val="0"/>
        </a:spcBef>
        <a:spcAft>
          <a:spcPct val="0"/>
        </a:spcAft>
        <a:defRPr sz="4400">
          <a:solidFill>
            <a:schemeClr val="tx1"/>
          </a:solidFill>
          <a:latin typeface="Calibri" pitchFamily="-60" charset="0"/>
          <a:ea typeface="ＭＳ Ｐゴシック" pitchFamily="-60" charset="-128"/>
          <a:cs typeface="ＭＳ Ｐゴシック" pitchFamily="-60" charset="-128"/>
        </a:defRPr>
      </a:lvl8pPr>
      <a:lvl9pPr marL="1828800" algn="ctr" defTabSz="457200" rtl="0" eaLnBrk="1" fontAlgn="base" hangingPunct="1">
        <a:spcBef>
          <a:spcPct val="0"/>
        </a:spcBef>
        <a:spcAft>
          <a:spcPct val="0"/>
        </a:spcAft>
        <a:defRPr sz="4400">
          <a:solidFill>
            <a:schemeClr val="tx1"/>
          </a:solidFill>
          <a:latin typeface="Calibri" pitchFamily="-60" charset="0"/>
          <a:ea typeface="ＭＳ Ｐゴシック" pitchFamily="-60" charset="-128"/>
          <a:cs typeface="ＭＳ Ｐゴシック" pitchFamily="-60"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60" charset="-128"/>
          <a:cs typeface="ＭＳ Ｐゴシック" pitchFamily="-60"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60"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60"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60"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60"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18" Type="http://schemas.openxmlformats.org/officeDocument/2006/relationships/image" Target="../media/image19.png"/><Relationship Id="rId3" Type="http://schemas.openxmlformats.org/officeDocument/2006/relationships/image" Target="../media/image5.png"/><Relationship Id="rId21" Type="http://schemas.openxmlformats.org/officeDocument/2006/relationships/image" Target="../media/image22.png"/><Relationship Id="rId7" Type="http://schemas.openxmlformats.org/officeDocument/2006/relationships/image" Target="../media/image8.png"/><Relationship Id="rId12" Type="http://schemas.openxmlformats.org/officeDocument/2006/relationships/image" Target="../media/image13.png"/><Relationship Id="rId17" Type="http://schemas.openxmlformats.org/officeDocument/2006/relationships/image" Target="../media/image18.png"/><Relationship Id="rId2" Type="http://schemas.openxmlformats.org/officeDocument/2006/relationships/notesSlide" Target="../notesSlides/notesSlide4.xml"/><Relationship Id="rId16" Type="http://schemas.openxmlformats.org/officeDocument/2006/relationships/image" Target="../media/image17.png"/><Relationship Id="rId20"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5" Type="http://schemas.openxmlformats.org/officeDocument/2006/relationships/image" Target="../media/image16.png"/><Relationship Id="rId10" Type="http://schemas.openxmlformats.org/officeDocument/2006/relationships/image" Target="../media/image11.png"/><Relationship Id="rId19" Type="http://schemas.openxmlformats.org/officeDocument/2006/relationships/image" Target="../media/image20.png"/><Relationship Id="rId4" Type="http://schemas.openxmlformats.org/officeDocument/2006/relationships/hyperlink" Target="https://data.govt.nz/" TargetMode="External"/><Relationship Id="rId9" Type="http://schemas.openxmlformats.org/officeDocument/2006/relationships/image" Target="../media/image10.png"/><Relationship Id="rId14" Type="http://schemas.openxmlformats.org/officeDocument/2006/relationships/image" Target="../media/image15.png"/></Relationships>
</file>

<file path=ppt/slides/_rels/slide5.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ctrTitle"/>
          </p:nvPr>
        </p:nvSpPr>
        <p:spPr>
          <a:xfrm>
            <a:off x="675144" y="3312938"/>
            <a:ext cx="7772400" cy="609600"/>
          </a:xfrm>
        </p:spPr>
        <p:txBody>
          <a:bodyPr/>
          <a:lstStyle/>
          <a:p>
            <a:r>
              <a:rPr lang="en-NZ" dirty="0"/>
              <a:t>How to make EA-work impact </a:t>
            </a:r>
            <a:r>
              <a:rPr lang="en-NZ" dirty="0" smtClean="0"/>
              <a:t>everyday-work</a:t>
            </a:r>
            <a:r>
              <a:rPr lang="en-NZ" i="1" dirty="0" smtClean="0"/>
              <a:t> – the Statistics NZ story</a:t>
            </a:r>
            <a:r>
              <a:rPr lang="en-NZ" dirty="0" smtClean="0"/>
              <a:t>?</a:t>
            </a:r>
            <a:endParaRPr lang="en-NZ" altLang="en-US" dirty="0" smtClean="0"/>
          </a:p>
        </p:txBody>
      </p:sp>
      <p:sp>
        <p:nvSpPr>
          <p:cNvPr id="16387" name="Subtitle 2"/>
          <p:cNvSpPr>
            <a:spLocks noGrp="1"/>
          </p:cNvSpPr>
          <p:nvPr>
            <p:ph type="subTitle" idx="1"/>
          </p:nvPr>
        </p:nvSpPr>
        <p:spPr>
          <a:xfrm>
            <a:off x="700229" y="4725144"/>
            <a:ext cx="7772400" cy="1905000"/>
          </a:xfrm>
        </p:spPr>
        <p:txBody>
          <a:bodyPr/>
          <a:lstStyle/>
          <a:p>
            <a:r>
              <a:rPr lang="en-NZ" altLang="en-US" dirty="0" smtClean="0"/>
              <a:t>Workshop on the Modernisation of Statistical Production</a:t>
            </a:r>
            <a:endParaRPr lang="en-NZ" altLang="en-US" dirty="0" smtClean="0"/>
          </a:p>
        </p:txBody>
      </p:sp>
      <p:sp>
        <p:nvSpPr>
          <p:cNvPr id="16388" name="TextBox 3"/>
          <p:cNvSpPr txBox="1">
            <a:spLocks noChangeArrowheads="1"/>
          </p:cNvSpPr>
          <p:nvPr/>
        </p:nvSpPr>
        <p:spPr bwMode="auto">
          <a:xfrm>
            <a:off x="7086600" y="6096000"/>
            <a:ext cx="1828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SzPct val="100000"/>
              <a:buBlip>
                <a:blip r:embed="rId3"/>
              </a:buBlip>
              <a:defRPr sz="3200">
                <a:solidFill>
                  <a:schemeClr val="tx1"/>
                </a:solidFill>
                <a:latin typeface="Arial" charset="0"/>
                <a:ea typeface="ＭＳ Ｐゴシック" pitchFamily="108" charset="-128"/>
                <a:cs typeface="Arial" charset="0"/>
              </a:defRPr>
            </a:lvl1pPr>
            <a:lvl2pPr marL="742950" indent="-285750" eaLnBrk="0" hangingPunct="0">
              <a:spcBef>
                <a:spcPct val="20000"/>
              </a:spcBef>
              <a:buFont typeface="Arial" charset="0"/>
              <a:buChar char="•"/>
              <a:defRPr sz="2800">
                <a:solidFill>
                  <a:schemeClr val="tx1"/>
                </a:solidFill>
                <a:latin typeface="Arial" charset="0"/>
                <a:ea typeface="ＭＳ Ｐゴシック" pitchFamily="108" charset="-128"/>
                <a:cs typeface="Arial" charset="0"/>
              </a:defRPr>
            </a:lvl2pPr>
            <a:lvl3pPr marL="1143000" indent="-228600" eaLnBrk="0" hangingPunct="0">
              <a:spcBef>
                <a:spcPct val="20000"/>
              </a:spcBef>
              <a:buFont typeface="Lucida Grande" pitchFamily="108" charset="0"/>
              <a:buChar char="–"/>
              <a:defRPr sz="2400">
                <a:solidFill>
                  <a:schemeClr val="tx1"/>
                </a:solidFill>
                <a:latin typeface="Arial" charset="0"/>
                <a:ea typeface="ＭＳ Ｐゴシック" pitchFamily="108" charset="-128"/>
                <a:cs typeface="Arial" charset="0"/>
              </a:defRPr>
            </a:lvl3pPr>
            <a:lvl4pPr marL="1600200" indent="-228600" eaLnBrk="0" hangingPunct="0">
              <a:spcBef>
                <a:spcPct val="20000"/>
              </a:spcBef>
              <a:buFont typeface="Lucida Grande" pitchFamily="108" charset="0"/>
              <a:buChar char="»"/>
              <a:defRPr sz="2000">
                <a:solidFill>
                  <a:schemeClr val="tx1"/>
                </a:solidFill>
                <a:latin typeface="Arial" charset="0"/>
                <a:ea typeface="ＭＳ Ｐゴシック" pitchFamily="108" charset="-128"/>
                <a:cs typeface="Arial" charset="0"/>
              </a:defRPr>
            </a:lvl4pPr>
            <a:lvl5pPr marL="2057400" indent="-228600" eaLnBrk="0" hangingPunct="0">
              <a:spcBef>
                <a:spcPct val="20000"/>
              </a:spcBef>
              <a:buFont typeface="Arial" charset="0"/>
              <a:buChar char="•"/>
              <a:defRPr sz="1600">
                <a:solidFill>
                  <a:schemeClr val="tx1"/>
                </a:solidFill>
                <a:latin typeface="Arial" charset="0"/>
                <a:ea typeface="ＭＳ Ｐゴシック" pitchFamily="108" charset="-128"/>
                <a:cs typeface="Arial" charset="0"/>
              </a:defRPr>
            </a:lvl5pPr>
            <a:lvl6pPr marL="2514600" indent="-228600" defTabSz="457200" eaLnBrk="0" fontAlgn="base" hangingPunct="0">
              <a:spcBef>
                <a:spcPct val="20000"/>
              </a:spcBef>
              <a:spcAft>
                <a:spcPct val="0"/>
              </a:spcAft>
              <a:buFont typeface="Arial" charset="0"/>
              <a:buChar char="•"/>
              <a:defRPr sz="1600">
                <a:solidFill>
                  <a:schemeClr val="tx1"/>
                </a:solidFill>
                <a:latin typeface="Arial" charset="0"/>
                <a:ea typeface="ＭＳ Ｐゴシック" pitchFamily="108" charset="-128"/>
                <a:cs typeface="Arial" charset="0"/>
              </a:defRPr>
            </a:lvl6pPr>
            <a:lvl7pPr marL="2971800" indent="-228600" defTabSz="457200" eaLnBrk="0" fontAlgn="base" hangingPunct="0">
              <a:spcBef>
                <a:spcPct val="20000"/>
              </a:spcBef>
              <a:spcAft>
                <a:spcPct val="0"/>
              </a:spcAft>
              <a:buFont typeface="Arial" charset="0"/>
              <a:buChar char="•"/>
              <a:defRPr sz="1600">
                <a:solidFill>
                  <a:schemeClr val="tx1"/>
                </a:solidFill>
                <a:latin typeface="Arial" charset="0"/>
                <a:ea typeface="ＭＳ Ｐゴシック" pitchFamily="108" charset="-128"/>
                <a:cs typeface="Arial" charset="0"/>
              </a:defRPr>
            </a:lvl7pPr>
            <a:lvl8pPr marL="3429000" indent="-228600" defTabSz="457200" eaLnBrk="0" fontAlgn="base" hangingPunct="0">
              <a:spcBef>
                <a:spcPct val="20000"/>
              </a:spcBef>
              <a:spcAft>
                <a:spcPct val="0"/>
              </a:spcAft>
              <a:buFont typeface="Arial" charset="0"/>
              <a:buChar char="•"/>
              <a:defRPr sz="1600">
                <a:solidFill>
                  <a:schemeClr val="tx1"/>
                </a:solidFill>
                <a:latin typeface="Arial" charset="0"/>
                <a:ea typeface="ＭＳ Ｐゴシック" pitchFamily="108" charset="-128"/>
                <a:cs typeface="Arial" charset="0"/>
              </a:defRPr>
            </a:lvl8pPr>
            <a:lvl9pPr marL="3886200" indent="-228600" defTabSz="457200" eaLnBrk="0" fontAlgn="base" hangingPunct="0">
              <a:spcBef>
                <a:spcPct val="20000"/>
              </a:spcBef>
              <a:spcAft>
                <a:spcPct val="0"/>
              </a:spcAft>
              <a:buFont typeface="Arial" charset="0"/>
              <a:buChar char="•"/>
              <a:defRPr sz="1600">
                <a:solidFill>
                  <a:schemeClr val="tx1"/>
                </a:solidFill>
                <a:latin typeface="Arial" charset="0"/>
                <a:ea typeface="ＭＳ Ｐゴシック" pitchFamily="108" charset="-128"/>
                <a:cs typeface="Arial" charset="0"/>
              </a:defRPr>
            </a:lvl9pPr>
          </a:lstStyle>
          <a:p>
            <a:pPr algn="r" eaLnBrk="1" hangingPunct="1">
              <a:spcBef>
                <a:spcPct val="0"/>
              </a:spcBef>
              <a:buSzTx/>
              <a:buFontTx/>
              <a:buNone/>
            </a:pPr>
            <a:r>
              <a:rPr lang="en-NZ" altLang="en-US" sz="1800" dirty="0" smtClean="0">
                <a:solidFill>
                  <a:srgbClr val="346666"/>
                </a:solidFill>
              </a:rPr>
              <a:t>April </a:t>
            </a:r>
            <a:r>
              <a:rPr lang="en-NZ" altLang="en-US" sz="1800" dirty="0" smtClean="0">
                <a:solidFill>
                  <a:srgbClr val="346666"/>
                </a:solidFill>
              </a:rPr>
              <a:t>2015</a:t>
            </a:r>
            <a:endParaRPr lang="en-NZ" altLang="en-US" sz="1800" dirty="0">
              <a:solidFill>
                <a:srgbClr val="346666"/>
              </a:solidFill>
            </a:endParaRPr>
          </a:p>
        </p:txBody>
      </p:sp>
    </p:spTree>
    <p:extLst>
      <p:ext uri="{BB962C8B-B14F-4D97-AF65-F5344CB8AC3E}">
        <p14:creationId xmlns:p14="http://schemas.microsoft.com/office/powerpoint/2010/main" val="2471958807"/>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3"/>
          </p:nvPr>
        </p:nvSpPr>
        <p:spPr/>
        <p:txBody>
          <a:bodyPr/>
          <a:lstStyle/>
          <a:p>
            <a:pPr>
              <a:spcAft>
                <a:spcPts val="600"/>
              </a:spcAft>
            </a:pPr>
            <a:r>
              <a:rPr lang="en-NZ" dirty="0" smtClean="0"/>
              <a:t>Approved in 2007</a:t>
            </a:r>
          </a:p>
          <a:p>
            <a:pPr>
              <a:spcAft>
                <a:spcPts val="600"/>
              </a:spcAft>
            </a:pPr>
            <a:r>
              <a:rPr lang="en-NZ" dirty="0" smtClean="0"/>
              <a:t>Shift from a Survey Paradigm to Admin Data paradigm with Surveys filling the gaps</a:t>
            </a:r>
          </a:p>
          <a:p>
            <a:pPr>
              <a:spcAft>
                <a:spcPts val="600"/>
              </a:spcAft>
            </a:pPr>
            <a:r>
              <a:rPr lang="en-NZ" dirty="0" smtClean="0"/>
              <a:t>Unit Record data research was a key driver</a:t>
            </a:r>
          </a:p>
          <a:p>
            <a:pPr>
              <a:spcAft>
                <a:spcPts val="600"/>
              </a:spcAft>
            </a:pPr>
            <a:r>
              <a:rPr lang="en-NZ" dirty="0" smtClean="0"/>
              <a:t>Business Register to integrate data</a:t>
            </a:r>
          </a:p>
          <a:p>
            <a:pPr>
              <a:spcAft>
                <a:spcPts val="600"/>
              </a:spcAft>
            </a:pPr>
            <a:r>
              <a:rPr lang="en-NZ" dirty="0" smtClean="0"/>
              <a:t>MEP developed to support the Architecture</a:t>
            </a:r>
          </a:p>
          <a:p>
            <a:pPr>
              <a:spcAft>
                <a:spcPts val="600"/>
              </a:spcAft>
            </a:pPr>
            <a:r>
              <a:rPr lang="en-NZ" dirty="0" smtClean="0"/>
              <a:t>Introduced automated data processing</a:t>
            </a:r>
          </a:p>
          <a:p>
            <a:pPr>
              <a:spcAft>
                <a:spcPts val="600"/>
              </a:spcAft>
            </a:pPr>
            <a:r>
              <a:rPr lang="en-NZ" dirty="0" smtClean="0"/>
              <a:t>Research is mostly complete, so we are ready for the full implementation</a:t>
            </a:r>
          </a:p>
          <a:p>
            <a:pPr>
              <a:spcAft>
                <a:spcPts val="600"/>
              </a:spcAft>
            </a:pPr>
            <a:endParaRPr lang="en-NZ" dirty="0"/>
          </a:p>
        </p:txBody>
      </p:sp>
      <p:sp>
        <p:nvSpPr>
          <p:cNvPr id="3" name="Date Placeholder 2"/>
          <p:cNvSpPr>
            <a:spLocks noGrp="1"/>
          </p:cNvSpPr>
          <p:nvPr>
            <p:ph type="dt" sz="half" idx="14"/>
          </p:nvPr>
        </p:nvSpPr>
        <p:spPr/>
        <p:txBody>
          <a:bodyPr/>
          <a:lstStyle/>
          <a:p>
            <a:pPr>
              <a:defRPr/>
            </a:pPr>
            <a:endParaRPr lang="en-NZ"/>
          </a:p>
        </p:txBody>
      </p:sp>
      <p:sp>
        <p:nvSpPr>
          <p:cNvPr id="4" name="Footer Placeholder 3"/>
          <p:cNvSpPr>
            <a:spLocks noGrp="1"/>
          </p:cNvSpPr>
          <p:nvPr>
            <p:ph type="ftr" sz="quarter" idx="15"/>
          </p:nvPr>
        </p:nvSpPr>
        <p:spPr/>
        <p:txBody>
          <a:bodyPr/>
          <a:lstStyle/>
          <a:p>
            <a:pPr>
              <a:defRPr/>
            </a:pPr>
            <a:endParaRPr lang="en-US"/>
          </a:p>
        </p:txBody>
      </p:sp>
      <p:sp>
        <p:nvSpPr>
          <p:cNvPr id="5" name="Slide Number Placeholder 4"/>
          <p:cNvSpPr>
            <a:spLocks noGrp="1"/>
          </p:cNvSpPr>
          <p:nvPr>
            <p:ph type="sldNum" sz="quarter" idx="16"/>
          </p:nvPr>
        </p:nvSpPr>
        <p:spPr/>
        <p:txBody>
          <a:bodyPr/>
          <a:lstStyle/>
          <a:p>
            <a:pPr>
              <a:defRPr/>
            </a:pPr>
            <a:fld id="{4BB303D2-AC7C-4007-BC45-BF5B80188B1C}" type="slidenum">
              <a:rPr lang="en-NZ" smtClean="0"/>
              <a:pPr>
                <a:defRPr/>
              </a:pPr>
              <a:t>10</a:t>
            </a:fld>
            <a:endParaRPr lang="en-NZ"/>
          </a:p>
        </p:txBody>
      </p:sp>
      <p:sp>
        <p:nvSpPr>
          <p:cNvPr id="6" name="Rectangle 5"/>
          <p:cNvSpPr/>
          <p:nvPr/>
        </p:nvSpPr>
        <p:spPr>
          <a:xfrm>
            <a:off x="1547260" y="646252"/>
            <a:ext cx="5473012" cy="523220"/>
          </a:xfrm>
          <a:prstGeom prst="rect">
            <a:avLst/>
          </a:prstGeom>
        </p:spPr>
        <p:txBody>
          <a:bodyPr wrap="square">
            <a:spAutoFit/>
          </a:bodyPr>
          <a:lstStyle/>
          <a:p>
            <a:pPr algn="ctr" eaLnBrk="0" hangingPunct="0"/>
            <a:r>
              <a:rPr lang="en-NZ" sz="2800" dirty="0" smtClean="0">
                <a:solidFill>
                  <a:srgbClr val="346666"/>
                </a:solidFill>
                <a:latin typeface="Arial"/>
                <a:ea typeface="ＭＳ Ｐゴシック" pitchFamily="124" charset="-128"/>
                <a:cs typeface="Arial"/>
              </a:rPr>
              <a:t>Economic Statistical Architecture</a:t>
            </a:r>
            <a:endParaRPr lang="en-NZ" sz="2800" dirty="0">
              <a:solidFill>
                <a:srgbClr val="346666"/>
              </a:solidFill>
              <a:latin typeface="Arial"/>
              <a:ea typeface="ＭＳ Ｐゴシック" pitchFamily="124" charset="-128"/>
              <a:cs typeface="Arial"/>
            </a:endParaRPr>
          </a:p>
        </p:txBody>
      </p:sp>
    </p:spTree>
    <p:extLst>
      <p:ext uri="{BB962C8B-B14F-4D97-AF65-F5344CB8AC3E}">
        <p14:creationId xmlns:p14="http://schemas.microsoft.com/office/powerpoint/2010/main" val="31227600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3"/>
          </p:nvPr>
        </p:nvSpPr>
        <p:spPr/>
        <p:txBody>
          <a:bodyPr/>
          <a:lstStyle/>
          <a:p>
            <a:pPr>
              <a:spcAft>
                <a:spcPts val="600"/>
              </a:spcAft>
            </a:pPr>
            <a:r>
              <a:rPr lang="en-NZ" dirty="0" smtClean="0"/>
              <a:t>Completed in 2010, but more tentative</a:t>
            </a:r>
          </a:p>
          <a:p>
            <a:pPr>
              <a:spcAft>
                <a:spcPts val="600"/>
              </a:spcAft>
            </a:pPr>
            <a:r>
              <a:rPr lang="en-NZ" dirty="0" smtClean="0"/>
              <a:t>Social is much harder to do than economic</a:t>
            </a:r>
          </a:p>
          <a:p>
            <a:pPr>
              <a:spcAft>
                <a:spcPts val="600"/>
              </a:spcAft>
            </a:pPr>
            <a:r>
              <a:rPr lang="en-NZ" dirty="0" smtClean="0"/>
              <a:t>Confirmed three survey vehicle</a:t>
            </a:r>
          </a:p>
          <a:p>
            <a:pPr>
              <a:spcAft>
                <a:spcPts val="600"/>
              </a:spcAft>
            </a:pPr>
            <a:r>
              <a:rPr lang="en-NZ" dirty="0" smtClean="0"/>
              <a:t>Big issue to be resolved: should we move from a survey model supported by admin data to a an admin data model supported by surveys.</a:t>
            </a:r>
          </a:p>
          <a:p>
            <a:pPr>
              <a:spcAft>
                <a:spcPts val="600"/>
              </a:spcAft>
            </a:pPr>
            <a:r>
              <a:rPr lang="en-NZ" dirty="0" smtClean="0"/>
              <a:t>Future census research is clarifying this issue</a:t>
            </a:r>
          </a:p>
          <a:p>
            <a:pPr>
              <a:spcAft>
                <a:spcPts val="600"/>
              </a:spcAft>
            </a:pPr>
            <a:r>
              <a:rPr lang="en-NZ" dirty="0" smtClean="0"/>
              <a:t>Property data frame being developed.</a:t>
            </a:r>
          </a:p>
          <a:p>
            <a:pPr>
              <a:spcAft>
                <a:spcPts val="600"/>
              </a:spcAft>
            </a:pPr>
            <a:r>
              <a:rPr lang="en-NZ" dirty="0" smtClean="0"/>
              <a:t>IDI has grown faster than expected.</a:t>
            </a:r>
            <a:endParaRPr lang="en-NZ" dirty="0"/>
          </a:p>
        </p:txBody>
      </p:sp>
      <p:sp>
        <p:nvSpPr>
          <p:cNvPr id="3" name="Date Placeholder 2"/>
          <p:cNvSpPr>
            <a:spLocks noGrp="1"/>
          </p:cNvSpPr>
          <p:nvPr>
            <p:ph type="dt" sz="half" idx="14"/>
          </p:nvPr>
        </p:nvSpPr>
        <p:spPr/>
        <p:txBody>
          <a:bodyPr/>
          <a:lstStyle/>
          <a:p>
            <a:pPr>
              <a:defRPr/>
            </a:pPr>
            <a:endParaRPr lang="en-NZ"/>
          </a:p>
        </p:txBody>
      </p:sp>
      <p:sp>
        <p:nvSpPr>
          <p:cNvPr id="4" name="Footer Placeholder 3"/>
          <p:cNvSpPr>
            <a:spLocks noGrp="1"/>
          </p:cNvSpPr>
          <p:nvPr>
            <p:ph type="ftr" sz="quarter" idx="15"/>
          </p:nvPr>
        </p:nvSpPr>
        <p:spPr/>
        <p:txBody>
          <a:bodyPr/>
          <a:lstStyle/>
          <a:p>
            <a:pPr>
              <a:defRPr/>
            </a:pPr>
            <a:endParaRPr lang="en-US"/>
          </a:p>
        </p:txBody>
      </p:sp>
      <p:sp>
        <p:nvSpPr>
          <p:cNvPr id="5" name="Slide Number Placeholder 4"/>
          <p:cNvSpPr>
            <a:spLocks noGrp="1"/>
          </p:cNvSpPr>
          <p:nvPr>
            <p:ph type="sldNum" sz="quarter" idx="16"/>
          </p:nvPr>
        </p:nvSpPr>
        <p:spPr/>
        <p:txBody>
          <a:bodyPr/>
          <a:lstStyle/>
          <a:p>
            <a:pPr>
              <a:defRPr/>
            </a:pPr>
            <a:fld id="{4BB303D2-AC7C-4007-BC45-BF5B80188B1C}" type="slidenum">
              <a:rPr lang="en-NZ" smtClean="0"/>
              <a:pPr>
                <a:defRPr/>
              </a:pPr>
              <a:t>11</a:t>
            </a:fld>
            <a:endParaRPr lang="en-NZ"/>
          </a:p>
        </p:txBody>
      </p:sp>
      <p:sp>
        <p:nvSpPr>
          <p:cNvPr id="6" name="Rectangle 5"/>
          <p:cNvSpPr/>
          <p:nvPr/>
        </p:nvSpPr>
        <p:spPr>
          <a:xfrm>
            <a:off x="1547260" y="646252"/>
            <a:ext cx="5473012" cy="523220"/>
          </a:xfrm>
          <a:prstGeom prst="rect">
            <a:avLst/>
          </a:prstGeom>
        </p:spPr>
        <p:txBody>
          <a:bodyPr wrap="square">
            <a:spAutoFit/>
          </a:bodyPr>
          <a:lstStyle/>
          <a:p>
            <a:pPr algn="ctr" eaLnBrk="0" hangingPunct="0"/>
            <a:r>
              <a:rPr lang="en-NZ" sz="2800" dirty="0" smtClean="0">
                <a:solidFill>
                  <a:srgbClr val="346666"/>
                </a:solidFill>
                <a:latin typeface="Arial"/>
                <a:ea typeface="ＭＳ Ｐゴシック" pitchFamily="124" charset="-128"/>
                <a:cs typeface="Arial"/>
              </a:rPr>
              <a:t>Social Statistics Architecture</a:t>
            </a:r>
            <a:endParaRPr lang="en-NZ" sz="2800" dirty="0">
              <a:solidFill>
                <a:srgbClr val="346666"/>
              </a:solidFill>
              <a:latin typeface="Arial"/>
              <a:ea typeface="ＭＳ Ｐゴシック" pitchFamily="124" charset="-128"/>
              <a:cs typeface="Arial"/>
            </a:endParaRPr>
          </a:p>
        </p:txBody>
      </p:sp>
    </p:spTree>
    <p:extLst>
      <p:ext uri="{BB962C8B-B14F-4D97-AF65-F5344CB8AC3E}">
        <p14:creationId xmlns:p14="http://schemas.microsoft.com/office/powerpoint/2010/main" val="17443020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6779096" cy="838200"/>
          </a:xfrm>
        </p:spPr>
        <p:txBody>
          <a:bodyPr/>
          <a:lstStyle/>
          <a:p>
            <a:r>
              <a:rPr lang="en-NZ" sz="2800" dirty="0" smtClean="0"/>
              <a:t>Data </a:t>
            </a:r>
            <a:r>
              <a:rPr lang="en-NZ" sz="2800" dirty="0" err="1" smtClean="0"/>
              <a:t>Data</a:t>
            </a:r>
            <a:r>
              <a:rPr lang="en-NZ" sz="2800" dirty="0" smtClean="0"/>
              <a:t> Everywhere</a:t>
            </a:r>
            <a:endParaRPr lang="en-NZ" sz="2800" dirty="0"/>
          </a:p>
        </p:txBody>
      </p:sp>
      <p:sp>
        <p:nvSpPr>
          <p:cNvPr id="4" name="Date Placeholder 3"/>
          <p:cNvSpPr>
            <a:spLocks noGrp="1"/>
          </p:cNvSpPr>
          <p:nvPr>
            <p:ph type="dt" sz="half" idx="14"/>
          </p:nvPr>
        </p:nvSpPr>
        <p:spPr/>
        <p:txBody>
          <a:bodyPr/>
          <a:lstStyle/>
          <a:p>
            <a:pPr>
              <a:defRPr/>
            </a:pPr>
            <a:endParaRPr lang="en-NZ"/>
          </a:p>
        </p:txBody>
      </p:sp>
      <p:sp>
        <p:nvSpPr>
          <p:cNvPr id="5" name="Footer Placeholder 4"/>
          <p:cNvSpPr>
            <a:spLocks noGrp="1"/>
          </p:cNvSpPr>
          <p:nvPr>
            <p:ph type="ftr" sz="quarter" idx="15"/>
          </p:nvPr>
        </p:nvSpPr>
        <p:spPr/>
        <p:txBody>
          <a:bodyPr/>
          <a:lstStyle/>
          <a:p>
            <a:pPr>
              <a:defRPr/>
            </a:pPr>
            <a:endParaRPr lang="en-US"/>
          </a:p>
        </p:txBody>
      </p:sp>
      <p:sp>
        <p:nvSpPr>
          <p:cNvPr id="6" name="Slide Number Placeholder 5"/>
          <p:cNvSpPr>
            <a:spLocks noGrp="1"/>
          </p:cNvSpPr>
          <p:nvPr>
            <p:ph type="sldNum" sz="quarter" idx="16"/>
          </p:nvPr>
        </p:nvSpPr>
        <p:spPr/>
        <p:txBody>
          <a:bodyPr/>
          <a:lstStyle/>
          <a:p>
            <a:pPr>
              <a:defRPr/>
            </a:pPr>
            <a:fld id="{7AEBB268-5249-4784-916D-BAE57D430101}" type="slidenum">
              <a:rPr lang="en-NZ" smtClean="0"/>
              <a:pPr>
                <a:defRPr/>
              </a:pPr>
              <a:t>12</a:t>
            </a:fld>
            <a:endParaRPr lang="en-NZ"/>
          </a:p>
        </p:txBody>
      </p:sp>
      <p:pic>
        <p:nvPicPr>
          <p:cNvPr id="8" name="Picture 7"/>
          <p:cNvPicPr>
            <a:picLocks noChangeAspect="1"/>
          </p:cNvPicPr>
          <p:nvPr/>
        </p:nvPicPr>
        <p:blipFill>
          <a:blip r:embed="rId2"/>
          <a:stretch>
            <a:fillRect/>
          </a:stretch>
        </p:blipFill>
        <p:spPr>
          <a:xfrm>
            <a:off x="1324799" y="1223066"/>
            <a:ext cx="2514600" cy="3914775"/>
          </a:xfrm>
          <a:prstGeom prst="rect">
            <a:avLst/>
          </a:prstGeom>
        </p:spPr>
      </p:pic>
      <p:pic>
        <p:nvPicPr>
          <p:cNvPr id="9" name="Picture 8"/>
          <p:cNvPicPr>
            <a:picLocks noChangeAspect="1"/>
          </p:cNvPicPr>
          <p:nvPr/>
        </p:nvPicPr>
        <p:blipFill>
          <a:blip r:embed="rId3"/>
          <a:stretch>
            <a:fillRect/>
          </a:stretch>
        </p:blipFill>
        <p:spPr>
          <a:xfrm>
            <a:off x="4355976" y="1916832"/>
            <a:ext cx="2505075" cy="3905250"/>
          </a:xfrm>
          <a:prstGeom prst="rect">
            <a:avLst/>
          </a:prstGeom>
        </p:spPr>
      </p:pic>
    </p:spTree>
    <p:extLst>
      <p:ext uri="{BB962C8B-B14F-4D97-AF65-F5344CB8AC3E}">
        <p14:creationId xmlns:p14="http://schemas.microsoft.com/office/powerpoint/2010/main" val="24001597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3"/>
          </p:nvPr>
        </p:nvSpPr>
        <p:spPr/>
        <p:txBody>
          <a:bodyPr/>
          <a:lstStyle/>
          <a:p>
            <a:pPr>
              <a:spcAft>
                <a:spcPts val="600"/>
              </a:spcAft>
            </a:pPr>
            <a:r>
              <a:rPr lang="en-NZ" dirty="0" smtClean="0"/>
              <a:t>Customer focus activities will adjust requirements</a:t>
            </a:r>
          </a:p>
          <a:p>
            <a:pPr>
              <a:spcAft>
                <a:spcPts val="600"/>
              </a:spcAft>
            </a:pPr>
            <a:r>
              <a:rPr lang="en-NZ" dirty="0" smtClean="0"/>
              <a:t>Methodology Architecture</a:t>
            </a:r>
          </a:p>
          <a:p>
            <a:pPr>
              <a:spcAft>
                <a:spcPts val="600"/>
              </a:spcAft>
            </a:pPr>
            <a:r>
              <a:rPr lang="en-NZ" dirty="0" smtClean="0"/>
              <a:t>Quality Management Framework</a:t>
            </a:r>
          </a:p>
          <a:p>
            <a:pPr>
              <a:spcAft>
                <a:spcPts val="600"/>
              </a:spcAft>
            </a:pPr>
            <a:r>
              <a:rPr lang="en-NZ" dirty="0" smtClean="0"/>
              <a:t>Business optimisation</a:t>
            </a:r>
          </a:p>
          <a:p>
            <a:pPr>
              <a:spcAft>
                <a:spcPts val="600"/>
              </a:spcAft>
            </a:pPr>
            <a:r>
              <a:rPr lang="en-NZ" dirty="0" smtClean="0"/>
              <a:t>Business Improvement</a:t>
            </a:r>
          </a:p>
          <a:p>
            <a:pPr>
              <a:spcAft>
                <a:spcPts val="600"/>
              </a:spcAft>
            </a:pPr>
            <a:r>
              <a:rPr lang="en-NZ" dirty="0" smtClean="0"/>
              <a:t>Operating </a:t>
            </a:r>
            <a:r>
              <a:rPr lang="en-NZ" dirty="0" smtClean="0"/>
              <a:t>Model for Processing</a:t>
            </a:r>
          </a:p>
          <a:p>
            <a:pPr>
              <a:spcAft>
                <a:spcPts val="600"/>
              </a:spcAft>
            </a:pPr>
            <a:r>
              <a:rPr lang="en-NZ" dirty="0" smtClean="0"/>
              <a:t>End-to-end view</a:t>
            </a:r>
            <a:endParaRPr lang="en-NZ" dirty="0"/>
          </a:p>
        </p:txBody>
      </p:sp>
      <p:sp>
        <p:nvSpPr>
          <p:cNvPr id="3" name="Date Placeholder 2"/>
          <p:cNvSpPr>
            <a:spLocks noGrp="1"/>
          </p:cNvSpPr>
          <p:nvPr>
            <p:ph type="dt" sz="half" idx="14"/>
          </p:nvPr>
        </p:nvSpPr>
        <p:spPr/>
        <p:txBody>
          <a:bodyPr/>
          <a:lstStyle/>
          <a:p>
            <a:pPr>
              <a:defRPr/>
            </a:pPr>
            <a:endParaRPr lang="en-NZ"/>
          </a:p>
        </p:txBody>
      </p:sp>
      <p:sp>
        <p:nvSpPr>
          <p:cNvPr id="4" name="Footer Placeholder 3"/>
          <p:cNvSpPr>
            <a:spLocks noGrp="1"/>
          </p:cNvSpPr>
          <p:nvPr>
            <p:ph type="ftr" sz="quarter" idx="15"/>
          </p:nvPr>
        </p:nvSpPr>
        <p:spPr/>
        <p:txBody>
          <a:bodyPr/>
          <a:lstStyle/>
          <a:p>
            <a:pPr>
              <a:defRPr/>
            </a:pPr>
            <a:endParaRPr lang="en-US"/>
          </a:p>
        </p:txBody>
      </p:sp>
      <p:sp>
        <p:nvSpPr>
          <p:cNvPr id="5" name="Slide Number Placeholder 4"/>
          <p:cNvSpPr>
            <a:spLocks noGrp="1"/>
          </p:cNvSpPr>
          <p:nvPr>
            <p:ph type="sldNum" sz="quarter" idx="16"/>
          </p:nvPr>
        </p:nvSpPr>
        <p:spPr/>
        <p:txBody>
          <a:bodyPr/>
          <a:lstStyle/>
          <a:p>
            <a:pPr>
              <a:defRPr/>
            </a:pPr>
            <a:fld id="{4BB303D2-AC7C-4007-BC45-BF5B80188B1C}" type="slidenum">
              <a:rPr lang="en-NZ" smtClean="0"/>
              <a:pPr>
                <a:defRPr/>
              </a:pPr>
              <a:t>13</a:t>
            </a:fld>
            <a:endParaRPr lang="en-NZ"/>
          </a:p>
        </p:txBody>
      </p:sp>
      <p:sp>
        <p:nvSpPr>
          <p:cNvPr id="6" name="Rectangle 5"/>
          <p:cNvSpPr/>
          <p:nvPr/>
        </p:nvSpPr>
        <p:spPr>
          <a:xfrm>
            <a:off x="1547260" y="646252"/>
            <a:ext cx="5473012" cy="523220"/>
          </a:xfrm>
          <a:prstGeom prst="rect">
            <a:avLst/>
          </a:prstGeom>
        </p:spPr>
        <p:txBody>
          <a:bodyPr wrap="square">
            <a:spAutoFit/>
          </a:bodyPr>
          <a:lstStyle/>
          <a:p>
            <a:pPr algn="ctr" eaLnBrk="0" hangingPunct="0"/>
            <a:r>
              <a:rPr lang="en-NZ" sz="2800" dirty="0" smtClean="0">
                <a:solidFill>
                  <a:srgbClr val="346666"/>
                </a:solidFill>
                <a:latin typeface="Arial"/>
                <a:ea typeface="ＭＳ Ｐゴシック" pitchFamily="124" charset="-128"/>
                <a:cs typeface="Arial"/>
              </a:rPr>
              <a:t>Other Issues to be Integrated</a:t>
            </a:r>
            <a:endParaRPr lang="en-NZ" sz="2800" dirty="0">
              <a:solidFill>
                <a:srgbClr val="346666"/>
              </a:solidFill>
              <a:latin typeface="Arial"/>
              <a:ea typeface="ＭＳ Ｐゴシック" pitchFamily="124" charset="-128"/>
              <a:cs typeface="Arial"/>
            </a:endParaRPr>
          </a:p>
        </p:txBody>
      </p:sp>
    </p:spTree>
    <p:extLst>
      <p:ext uri="{BB962C8B-B14F-4D97-AF65-F5344CB8AC3E}">
        <p14:creationId xmlns:p14="http://schemas.microsoft.com/office/powerpoint/2010/main" val="18556593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Enterprise Architecture Focus Areas</a:t>
            </a:r>
            <a:br>
              <a:rPr lang="en-NZ" dirty="0" smtClean="0"/>
            </a:br>
            <a:r>
              <a:rPr lang="en-NZ" dirty="0" smtClean="0"/>
              <a:t> – to be useful in every day work</a:t>
            </a:r>
            <a:endParaRPr lang="en-NZ" dirty="0"/>
          </a:p>
        </p:txBody>
      </p:sp>
      <p:sp>
        <p:nvSpPr>
          <p:cNvPr id="3" name="Text Placeholder 2"/>
          <p:cNvSpPr>
            <a:spLocks noGrp="1"/>
          </p:cNvSpPr>
          <p:nvPr>
            <p:ph type="body" idx="13"/>
          </p:nvPr>
        </p:nvSpPr>
        <p:spPr/>
        <p:txBody>
          <a:bodyPr/>
          <a:lstStyle/>
          <a:p>
            <a:endParaRPr lang="en-NZ"/>
          </a:p>
        </p:txBody>
      </p:sp>
      <p:sp>
        <p:nvSpPr>
          <p:cNvPr id="4" name="Date Placeholder 3"/>
          <p:cNvSpPr>
            <a:spLocks noGrp="1"/>
          </p:cNvSpPr>
          <p:nvPr>
            <p:ph type="dt" sz="half" idx="14"/>
          </p:nvPr>
        </p:nvSpPr>
        <p:spPr/>
        <p:txBody>
          <a:bodyPr/>
          <a:lstStyle/>
          <a:p>
            <a:pPr>
              <a:defRPr/>
            </a:pPr>
            <a:endParaRPr lang="en-NZ" dirty="0"/>
          </a:p>
        </p:txBody>
      </p:sp>
      <p:sp>
        <p:nvSpPr>
          <p:cNvPr id="5" name="Footer Placeholder 4"/>
          <p:cNvSpPr>
            <a:spLocks noGrp="1"/>
          </p:cNvSpPr>
          <p:nvPr>
            <p:ph type="ftr" sz="quarter" idx="15"/>
          </p:nvPr>
        </p:nvSpPr>
        <p:spPr/>
        <p:txBody>
          <a:bodyPr/>
          <a:lstStyle/>
          <a:p>
            <a:pPr>
              <a:defRPr/>
            </a:pPr>
            <a:endParaRPr lang="en-US"/>
          </a:p>
        </p:txBody>
      </p:sp>
      <p:sp>
        <p:nvSpPr>
          <p:cNvPr id="6" name="Slide Number Placeholder 5"/>
          <p:cNvSpPr>
            <a:spLocks noGrp="1"/>
          </p:cNvSpPr>
          <p:nvPr>
            <p:ph type="sldNum" sz="quarter" idx="16"/>
          </p:nvPr>
        </p:nvSpPr>
        <p:spPr/>
        <p:txBody>
          <a:bodyPr/>
          <a:lstStyle/>
          <a:p>
            <a:pPr>
              <a:defRPr/>
            </a:pPr>
            <a:fld id="{7AEBB268-5249-4784-916D-BAE57D430101}" type="slidenum">
              <a:rPr lang="en-NZ" smtClean="0"/>
              <a:pPr>
                <a:defRPr/>
              </a:pPr>
              <a:t>14</a:t>
            </a:fld>
            <a:endParaRPr lang="en-NZ"/>
          </a:p>
        </p:txBody>
      </p:sp>
      <p:graphicFrame>
        <p:nvGraphicFramePr>
          <p:cNvPr id="7" name="Diagram 6"/>
          <p:cNvGraphicFramePr/>
          <p:nvPr>
            <p:extLst>
              <p:ext uri="{D42A27DB-BD31-4B8C-83A1-F6EECF244321}">
                <p14:modId xmlns:p14="http://schemas.microsoft.com/office/powerpoint/2010/main" val="3527397374"/>
              </p:ext>
            </p:extLst>
          </p:nvPr>
        </p:nvGraphicFramePr>
        <p:xfrm>
          <a:off x="407104" y="1372516"/>
          <a:ext cx="7909311" cy="50029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803666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ltLang="en-US"/>
          </a:p>
        </p:txBody>
      </p:sp>
      <p:sp>
        <p:nvSpPr>
          <p:cNvPr id="3" name="Footer Placeholder 2"/>
          <p:cNvSpPr>
            <a:spLocks noGrp="1"/>
          </p:cNvSpPr>
          <p:nvPr>
            <p:ph type="ftr" sz="quarter" idx="11"/>
          </p:nvPr>
        </p:nvSpPr>
        <p:spPr/>
        <p:txBody>
          <a:bodyPr/>
          <a:lstStyle/>
          <a:p>
            <a:pPr>
              <a:defRPr/>
            </a:pPr>
            <a:endParaRPr lang="en-US" altLang="en-US"/>
          </a:p>
        </p:txBody>
      </p:sp>
      <p:sp>
        <p:nvSpPr>
          <p:cNvPr id="4" name="Slide Number Placeholder 3"/>
          <p:cNvSpPr>
            <a:spLocks noGrp="1"/>
          </p:cNvSpPr>
          <p:nvPr>
            <p:ph type="sldNum" sz="quarter" idx="12"/>
          </p:nvPr>
        </p:nvSpPr>
        <p:spPr/>
        <p:txBody>
          <a:bodyPr/>
          <a:lstStyle/>
          <a:p>
            <a:pPr>
              <a:defRPr/>
            </a:pPr>
            <a:fld id="{2BFADB6C-7938-4A02-BD3E-A858995A3745}" type="slidenum">
              <a:rPr lang="en-US" altLang="en-US" smtClean="0"/>
              <a:pPr>
                <a:defRPr/>
              </a:pPr>
              <a:t>15</a:t>
            </a:fld>
            <a:endParaRPr lang="en-US" altLang="en-US"/>
          </a:p>
        </p:txBody>
      </p:sp>
      <p:sp>
        <p:nvSpPr>
          <p:cNvPr id="5" name="TextBox 4"/>
          <p:cNvSpPr txBox="1"/>
          <p:nvPr/>
        </p:nvSpPr>
        <p:spPr>
          <a:xfrm>
            <a:off x="1619672" y="2492896"/>
            <a:ext cx="6048672" cy="1200329"/>
          </a:xfrm>
          <a:prstGeom prst="rect">
            <a:avLst/>
          </a:prstGeom>
          <a:noFill/>
        </p:spPr>
        <p:txBody>
          <a:bodyPr wrap="square" rtlCol="0">
            <a:spAutoFit/>
          </a:bodyPr>
          <a:lstStyle/>
          <a:p>
            <a:r>
              <a:rPr lang="en-NZ" sz="7200" dirty="0" smtClean="0"/>
              <a:t>Thank You </a:t>
            </a:r>
            <a:r>
              <a:rPr lang="en-NZ" sz="7200" dirty="0" smtClean="0">
                <a:sym typeface="Wingdings" panose="05000000000000000000" pitchFamily="2" charset="2"/>
              </a:rPr>
              <a:t></a:t>
            </a:r>
            <a:endParaRPr lang="en-NZ" sz="7200" dirty="0"/>
          </a:p>
        </p:txBody>
      </p:sp>
    </p:spTree>
    <p:extLst>
      <p:ext uri="{BB962C8B-B14F-4D97-AF65-F5344CB8AC3E}">
        <p14:creationId xmlns:p14="http://schemas.microsoft.com/office/powerpoint/2010/main" val="36700069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Topics</a:t>
            </a:r>
            <a:endParaRPr lang="en-NZ" dirty="0"/>
          </a:p>
        </p:txBody>
      </p:sp>
      <p:sp>
        <p:nvSpPr>
          <p:cNvPr id="3" name="Text Placeholder 2"/>
          <p:cNvSpPr>
            <a:spLocks noGrp="1"/>
          </p:cNvSpPr>
          <p:nvPr>
            <p:ph type="body" idx="13"/>
          </p:nvPr>
        </p:nvSpPr>
        <p:spPr>
          <a:xfrm>
            <a:off x="464575" y="980728"/>
            <a:ext cx="8229600" cy="5040560"/>
          </a:xfrm>
        </p:spPr>
        <p:txBody>
          <a:bodyPr/>
          <a:lstStyle/>
          <a:p>
            <a:r>
              <a:rPr lang="en-NZ" sz="2000" dirty="0" smtClean="0"/>
              <a:t>Do we need to consider EA everyday?</a:t>
            </a:r>
          </a:p>
          <a:p>
            <a:r>
              <a:rPr lang="en-NZ" sz="2000" dirty="0" smtClean="0"/>
              <a:t>What is influencing Statistics NZ and our Enterprise Architecture</a:t>
            </a:r>
            <a:endParaRPr lang="en-NZ" sz="2000" dirty="0" smtClean="0"/>
          </a:p>
          <a:p>
            <a:r>
              <a:rPr lang="en-NZ" sz="2000" dirty="0" smtClean="0"/>
              <a:t>Statistics </a:t>
            </a:r>
            <a:r>
              <a:rPr lang="en-NZ" sz="2000" dirty="0"/>
              <a:t>NZ’s Enterprise </a:t>
            </a:r>
            <a:r>
              <a:rPr lang="en-NZ" sz="2000" dirty="0" smtClean="0"/>
              <a:t>Architecture - Simplified Framework</a:t>
            </a:r>
          </a:p>
          <a:p>
            <a:r>
              <a:rPr lang="en-NZ" sz="2000" dirty="0"/>
              <a:t>The scope of Enterprise </a:t>
            </a:r>
            <a:r>
              <a:rPr lang="en-NZ" sz="2000" dirty="0" smtClean="0"/>
              <a:t>Architecture</a:t>
            </a:r>
          </a:p>
          <a:p>
            <a:pPr lvl="1"/>
            <a:r>
              <a:rPr lang="en-NZ" dirty="0"/>
              <a:t>Our focus </a:t>
            </a:r>
            <a:r>
              <a:rPr lang="en-NZ" dirty="0" smtClean="0"/>
              <a:t>areas</a:t>
            </a:r>
            <a:endParaRPr lang="en-NZ" dirty="0" smtClean="0"/>
          </a:p>
          <a:p>
            <a:pPr lvl="1"/>
            <a:r>
              <a:rPr lang="en-NZ" dirty="0"/>
              <a:t>Thoughts re current </a:t>
            </a:r>
            <a:r>
              <a:rPr lang="en-NZ" dirty="0" smtClean="0"/>
              <a:t>activity - Who </a:t>
            </a:r>
            <a:r>
              <a:rPr lang="en-NZ" dirty="0"/>
              <a:t>we are working </a:t>
            </a:r>
            <a:r>
              <a:rPr lang="en-NZ" dirty="0" smtClean="0"/>
              <a:t>with</a:t>
            </a:r>
            <a:endParaRPr lang="en-NZ" dirty="0" smtClean="0"/>
          </a:p>
          <a:p>
            <a:r>
              <a:rPr lang="en-NZ" sz="2000" dirty="0" smtClean="0"/>
              <a:t>What is a Statistical Architecture</a:t>
            </a:r>
          </a:p>
          <a:p>
            <a:pPr lvl="1"/>
            <a:r>
              <a:rPr lang="en-NZ" dirty="0" smtClean="0"/>
              <a:t>Economic</a:t>
            </a:r>
            <a:endParaRPr lang="en-NZ" dirty="0"/>
          </a:p>
          <a:p>
            <a:pPr lvl="1"/>
            <a:r>
              <a:rPr lang="en-NZ" dirty="0" smtClean="0"/>
              <a:t>Social</a:t>
            </a:r>
          </a:p>
          <a:p>
            <a:r>
              <a:rPr lang="en-NZ" sz="2000" dirty="0" smtClean="0"/>
              <a:t>Data </a:t>
            </a:r>
            <a:r>
              <a:rPr lang="en-NZ" sz="2000" dirty="0" err="1" smtClean="0"/>
              <a:t>Data</a:t>
            </a:r>
            <a:r>
              <a:rPr lang="en-NZ" sz="2000" dirty="0" smtClean="0"/>
              <a:t> everywhere</a:t>
            </a:r>
          </a:p>
          <a:p>
            <a:r>
              <a:rPr lang="en-NZ" sz="2000" dirty="0" smtClean="0"/>
              <a:t>Other issues</a:t>
            </a:r>
          </a:p>
          <a:p>
            <a:r>
              <a:rPr lang="en-NZ" sz="2000" dirty="0" smtClean="0"/>
              <a:t>Key focus areas</a:t>
            </a:r>
            <a:endParaRPr lang="en-NZ" sz="2000" dirty="0" smtClean="0"/>
          </a:p>
          <a:p>
            <a:endParaRPr lang="en-NZ" dirty="0"/>
          </a:p>
        </p:txBody>
      </p:sp>
      <p:sp>
        <p:nvSpPr>
          <p:cNvPr id="4" name="Date Placeholder 3"/>
          <p:cNvSpPr>
            <a:spLocks noGrp="1"/>
          </p:cNvSpPr>
          <p:nvPr>
            <p:ph type="dt" sz="half" idx="14"/>
          </p:nvPr>
        </p:nvSpPr>
        <p:spPr/>
        <p:txBody>
          <a:bodyPr/>
          <a:lstStyle/>
          <a:p>
            <a:pPr>
              <a:defRPr/>
            </a:pPr>
            <a:endParaRPr lang="en-NZ" dirty="0"/>
          </a:p>
        </p:txBody>
      </p:sp>
      <p:sp>
        <p:nvSpPr>
          <p:cNvPr id="5" name="Footer Placeholder 4"/>
          <p:cNvSpPr>
            <a:spLocks noGrp="1"/>
          </p:cNvSpPr>
          <p:nvPr>
            <p:ph type="ftr" sz="quarter" idx="15"/>
          </p:nvPr>
        </p:nvSpPr>
        <p:spPr/>
        <p:txBody>
          <a:bodyPr/>
          <a:lstStyle/>
          <a:p>
            <a:pPr>
              <a:defRPr/>
            </a:pPr>
            <a:endParaRPr lang="en-US"/>
          </a:p>
        </p:txBody>
      </p:sp>
      <p:sp>
        <p:nvSpPr>
          <p:cNvPr id="6" name="Slide Number Placeholder 5"/>
          <p:cNvSpPr>
            <a:spLocks noGrp="1"/>
          </p:cNvSpPr>
          <p:nvPr>
            <p:ph type="sldNum" sz="quarter" idx="16"/>
          </p:nvPr>
        </p:nvSpPr>
        <p:spPr/>
        <p:txBody>
          <a:bodyPr/>
          <a:lstStyle/>
          <a:p>
            <a:pPr>
              <a:defRPr/>
            </a:pPr>
            <a:fld id="{7AEBB268-5249-4784-916D-BAE57D430101}" type="slidenum">
              <a:rPr lang="en-NZ" smtClean="0"/>
              <a:pPr>
                <a:defRPr/>
              </a:pPr>
              <a:t>2</a:t>
            </a:fld>
            <a:endParaRPr lang="en-NZ"/>
          </a:p>
        </p:txBody>
      </p:sp>
    </p:spTree>
    <p:extLst>
      <p:ext uri="{BB962C8B-B14F-4D97-AF65-F5344CB8AC3E}">
        <p14:creationId xmlns:p14="http://schemas.microsoft.com/office/powerpoint/2010/main" val="13272179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Do we need to consider EA everyday?</a:t>
            </a:r>
            <a:endParaRPr lang="en-NZ" dirty="0"/>
          </a:p>
        </p:txBody>
      </p:sp>
      <p:sp>
        <p:nvSpPr>
          <p:cNvPr id="3" name="Text Placeholder 2"/>
          <p:cNvSpPr>
            <a:spLocks noGrp="1"/>
          </p:cNvSpPr>
          <p:nvPr>
            <p:ph type="body" idx="13"/>
          </p:nvPr>
        </p:nvSpPr>
        <p:spPr/>
        <p:txBody>
          <a:bodyPr/>
          <a:lstStyle/>
          <a:p>
            <a:r>
              <a:rPr lang="en-NZ" dirty="0"/>
              <a:t>The strategic refresh </a:t>
            </a:r>
            <a:r>
              <a:rPr lang="en-NZ" dirty="0" smtClean="0"/>
              <a:t>is opening our </a:t>
            </a:r>
            <a:r>
              <a:rPr lang="en-NZ" dirty="0"/>
              <a:t>minds to rethinking our future state  in a range of new </a:t>
            </a:r>
            <a:r>
              <a:rPr lang="en-NZ" dirty="0" smtClean="0"/>
              <a:t>scenarios</a:t>
            </a:r>
          </a:p>
          <a:p>
            <a:r>
              <a:rPr lang="en-NZ" dirty="0" smtClean="0"/>
              <a:t>The government has increasing expectations related to the proactive use of our expertise and capabilities in a world of increasing data and information</a:t>
            </a:r>
          </a:p>
          <a:p>
            <a:r>
              <a:rPr lang="en-NZ" dirty="0" smtClean="0"/>
              <a:t>The world around us continues to evolve, offering new challenges and opportunities</a:t>
            </a:r>
          </a:p>
          <a:p>
            <a:r>
              <a:rPr lang="en-NZ" dirty="0" smtClean="0"/>
              <a:t>Our </a:t>
            </a:r>
            <a:r>
              <a:rPr lang="en-NZ" dirty="0"/>
              <a:t>current Enterprise and Statistical Architectures (economic and social) need to be reviewed and </a:t>
            </a:r>
            <a:r>
              <a:rPr lang="en-NZ" dirty="0" smtClean="0"/>
              <a:t>possibly integrated.  This </a:t>
            </a:r>
            <a:r>
              <a:rPr lang="en-NZ" dirty="0"/>
              <a:t>will also include the </a:t>
            </a:r>
            <a:r>
              <a:rPr lang="en-NZ" dirty="0" smtClean="0"/>
              <a:t>newly developed </a:t>
            </a:r>
            <a:r>
              <a:rPr lang="en-NZ" dirty="0"/>
              <a:t>Methodology Architecture</a:t>
            </a:r>
            <a:r>
              <a:rPr lang="en-NZ" sz="2800" dirty="0" smtClean="0"/>
              <a:t>.</a:t>
            </a:r>
            <a:endParaRPr lang="en-NZ" sz="2800" dirty="0"/>
          </a:p>
        </p:txBody>
      </p:sp>
      <p:sp>
        <p:nvSpPr>
          <p:cNvPr id="4" name="Date Placeholder 3"/>
          <p:cNvSpPr>
            <a:spLocks noGrp="1"/>
          </p:cNvSpPr>
          <p:nvPr>
            <p:ph type="dt" sz="half" idx="14"/>
          </p:nvPr>
        </p:nvSpPr>
        <p:spPr/>
        <p:txBody>
          <a:bodyPr/>
          <a:lstStyle/>
          <a:p>
            <a:pPr>
              <a:defRPr/>
            </a:pPr>
            <a:endParaRPr lang="en-NZ" dirty="0"/>
          </a:p>
        </p:txBody>
      </p:sp>
      <p:sp>
        <p:nvSpPr>
          <p:cNvPr id="5" name="Footer Placeholder 4"/>
          <p:cNvSpPr>
            <a:spLocks noGrp="1"/>
          </p:cNvSpPr>
          <p:nvPr>
            <p:ph type="ftr" sz="quarter" idx="15"/>
          </p:nvPr>
        </p:nvSpPr>
        <p:spPr/>
        <p:txBody>
          <a:bodyPr/>
          <a:lstStyle/>
          <a:p>
            <a:pPr>
              <a:defRPr/>
            </a:pPr>
            <a:endParaRPr lang="en-US"/>
          </a:p>
        </p:txBody>
      </p:sp>
      <p:sp>
        <p:nvSpPr>
          <p:cNvPr id="6" name="Slide Number Placeholder 5"/>
          <p:cNvSpPr>
            <a:spLocks noGrp="1"/>
          </p:cNvSpPr>
          <p:nvPr>
            <p:ph type="sldNum" sz="quarter" idx="16"/>
          </p:nvPr>
        </p:nvSpPr>
        <p:spPr/>
        <p:txBody>
          <a:bodyPr/>
          <a:lstStyle/>
          <a:p>
            <a:pPr>
              <a:defRPr/>
            </a:pPr>
            <a:fld id="{7AEBB268-5249-4784-916D-BAE57D430101}" type="slidenum">
              <a:rPr lang="en-NZ" smtClean="0"/>
              <a:pPr>
                <a:defRPr/>
              </a:pPr>
              <a:t>3</a:t>
            </a:fld>
            <a:endParaRPr lang="en-NZ"/>
          </a:p>
        </p:txBody>
      </p:sp>
    </p:spTree>
    <p:extLst>
      <p:ext uri="{BB962C8B-B14F-4D97-AF65-F5344CB8AC3E}">
        <p14:creationId xmlns:p14="http://schemas.microsoft.com/office/powerpoint/2010/main" val="40970156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896" y="332656"/>
            <a:ext cx="7020424" cy="838200"/>
          </a:xfrm>
        </p:spPr>
        <p:txBody>
          <a:bodyPr/>
          <a:lstStyle/>
          <a:p>
            <a:r>
              <a:rPr lang="en-NZ" dirty="0" smtClean="0"/>
              <a:t>What is influencing Statistics NZ and our Enterprise Architecture?</a:t>
            </a:r>
            <a:endParaRPr lang="en-NZ" dirty="0"/>
          </a:p>
        </p:txBody>
      </p:sp>
      <p:sp>
        <p:nvSpPr>
          <p:cNvPr id="4" name="Date Placeholder 3"/>
          <p:cNvSpPr>
            <a:spLocks noGrp="1"/>
          </p:cNvSpPr>
          <p:nvPr>
            <p:ph type="dt" sz="half" idx="14"/>
          </p:nvPr>
        </p:nvSpPr>
        <p:spPr/>
        <p:txBody>
          <a:bodyPr/>
          <a:lstStyle/>
          <a:p>
            <a:pPr>
              <a:defRPr/>
            </a:pPr>
            <a:endParaRPr lang="en-NZ" dirty="0"/>
          </a:p>
        </p:txBody>
      </p:sp>
      <p:sp>
        <p:nvSpPr>
          <p:cNvPr id="5" name="Footer Placeholder 4"/>
          <p:cNvSpPr>
            <a:spLocks noGrp="1"/>
          </p:cNvSpPr>
          <p:nvPr>
            <p:ph type="ftr" sz="quarter" idx="15"/>
          </p:nvPr>
        </p:nvSpPr>
        <p:spPr/>
        <p:txBody>
          <a:bodyPr/>
          <a:lstStyle/>
          <a:p>
            <a:pPr>
              <a:defRPr/>
            </a:pPr>
            <a:endParaRPr lang="en-US"/>
          </a:p>
        </p:txBody>
      </p:sp>
      <p:sp>
        <p:nvSpPr>
          <p:cNvPr id="6" name="Slide Number Placeholder 5"/>
          <p:cNvSpPr>
            <a:spLocks noGrp="1"/>
          </p:cNvSpPr>
          <p:nvPr>
            <p:ph type="sldNum" sz="quarter" idx="16"/>
          </p:nvPr>
        </p:nvSpPr>
        <p:spPr/>
        <p:txBody>
          <a:bodyPr/>
          <a:lstStyle/>
          <a:p>
            <a:pPr>
              <a:defRPr/>
            </a:pPr>
            <a:fld id="{7AEBB268-5249-4784-916D-BAE57D430101}" type="slidenum">
              <a:rPr lang="en-NZ" smtClean="0"/>
              <a:pPr>
                <a:defRPr/>
              </a:pPr>
              <a:t>4</a:t>
            </a:fld>
            <a:endParaRPr lang="en-NZ"/>
          </a:p>
        </p:txBody>
      </p:sp>
      <p:sp>
        <p:nvSpPr>
          <p:cNvPr id="7" name="Rounded Rectangle 6"/>
          <p:cNvSpPr/>
          <p:nvPr/>
        </p:nvSpPr>
        <p:spPr>
          <a:xfrm>
            <a:off x="400617" y="1700808"/>
            <a:ext cx="3842527" cy="4176464"/>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NZ" dirty="0"/>
          </a:p>
        </p:txBody>
      </p:sp>
      <p:sp>
        <p:nvSpPr>
          <p:cNvPr id="8" name="Rounded Rectangle 7"/>
          <p:cNvSpPr/>
          <p:nvPr/>
        </p:nvSpPr>
        <p:spPr>
          <a:xfrm>
            <a:off x="4820028" y="1825351"/>
            <a:ext cx="4144460" cy="2236637"/>
          </a:xfrm>
          <a:prstGeom prst="roundRect">
            <a:avLst/>
          </a:prstGeom>
          <a:solidFill>
            <a:schemeClr val="lt1">
              <a:alpha val="56000"/>
            </a:schemeClr>
          </a:solidFill>
        </p:spPr>
        <p:style>
          <a:lnRef idx="2">
            <a:schemeClr val="accent5"/>
          </a:lnRef>
          <a:fillRef idx="1">
            <a:schemeClr val="lt1"/>
          </a:fillRef>
          <a:effectRef idx="0">
            <a:schemeClr val="accent5"/>
          </a:effectRef>
          <a:fontRef idx="minor">
            <a:schemeClr val="dk1"/>
          </a:fontRef>
        </p:style>
        <p:txBody>
          <a:bodyPr rtlCol="0" anchor="ctr"/>
          <a:lstStyle/>
          <a:p>
            <a:pPr algn="ctr"/>
            <a:endParaRPr lang="en-NZ"/>
          </a:p>
        </p:txBody>
      </p:sp>
      <p:sp>
        <p:nvSpPr>
          <p:cNvPr id="10" name="TextBox 9"/>
          <p:cNvSpPr txBox="1"/>
          <p:nvPr/>
        </p:nvSpPr>
        <p:spPr>
          <a:xfrm>
            <a:off x="5136780" y="1895769"/>
            <a:ext cx="2851600" cy="584775"/>
          </a:xfrm>
          <a:prstGeom prst="rect">
            <a:avLst/>
          </a:prstGeom>
          <a:noFill/>
        </p:spPr>
        <p:txBody>
          <a:bodyPr wrap="square" rtlCol="0">
            <a:spAutoFit/>
          </a:bodyPr>
          <a:lstStyle/>
          <a:p>
            <a:r>
              <a:rPr lang="en-NZ" sz="1600" dirty="0" smtClean="0">
                <a:solidFill>
                  <a:schemeClr val="accent2">
                    <a:lumMod val="75000"/>
                  </a:schemeClr>
                </a:solidFill>
              </a:rPr>
              <a:t>International Standardisation and Collaboration</a:t>
            </a:r>
            <a:endParaRPr lang="en-NZ" sz="1600" dirty="0">
              <a:solidFill>
                <a:schemeClr val="accent2">
                  <a:lumMod val="75000"/>
                </a:schemeClr>
              </a:solidFill>
            </a:endParaRPr>
          </a:p>
        </p:txBody>
      </p:sp>
      <p:sp>
        <p:nvSpPr>
          <p:cNvPr id="11" name="Rounded Rectangle 10"/>
          <p:cNvSpPr/>
          <p:nvPr/>
        </p:nvSpPr>
        <p:spPr>
          <a:xfrm>
            <a:off x="7059499" y="3429033"/>
            <a:ext cx="1819661" cy="1800167"/>
          </a:xfrm>
          <a:prstGeom prst="roundRect">
            <a:avLst/>
          </a:prstGeom>
          <a:solidFill>
            <a:schemeClr val="lt1">
              <a:alpha val="72000"/>
            </a:schemeClr>
          </a:solidFill>
        </p:spPr>
        <p:style>
          <a:lnRef idx="2">
            <a:schemeClr val="accent5"/>
          </a:lnRef>
          <a:fillRef idx="1">
            <a:schemeClr val="lt1"/>
          </a:fillRef>
          <a:effectRef idx="0">
            <a:schemeClr val="accent5"/>
          </a:effectRef>
          <a:fontRef idx="minor">
            <a:schemeClr val="dk1"/>
          </a:fontRef>
        </p:style>
        <p:txBody>
          <a:bodyPr rtlCol="0" anchor="ctr"/>
          <a:lstStyle/>
          <a:p>
            <a:pPr algn="ctr"/>
            <a:endParaRPr lang="en-NZ"/>
          </a:p>
        </p:txBody>
      </p:sp>
      <p:sp>
        <p:nvSpPr>
          <p:cNvPr id="12" name="TextBox 11"/>
          <p:cNvSpPr txBox="1"/>
          <p:nvPr/>
        </p:nvSpPr>
        <p:spPr>
          <a:xfrm>
            <a:off x="7172289" y="3429033"/>
            <a:ext cx="1792199" cy="830997"/>
          </a:xfrm>
          <a:prstGeom prst="rect">
            <a:avLst/>
          </a:prstGeom>
          <a:noFill/>
        </p:spPr>
        <p:txBody>
          <a:bodyPr wrap="square" rtlCol="0">
            <a:spAutoFit/>
          </a:bodyPr>
          <a:lstStyle/>
          <a:p>
            <a:r>
              <a:rPr lang="en-NZ" sz="1600" dirty="0" smtClean="0">
                <a:solidFill>
                  <a:schemeClr val="accent2">
                    <a:lumMod val="75000"/>
                  </a:schemeClr>
                </a:solidFill>
              </a:rPr>
              <a:t>NZ Government </a:t>
            </a:r>
            <a:br>
              <a:rPr lang="en-NZ" sz="1600" dirty="0" smtClean="0">
                <a:solidFill>
                  <a:schemeClr val="accent2">
                    <a:lumMod val="75000"/>
                  </a:schemeClr>
                </a:solidFill>
              </a:rPr>
            </a:br>
            <a:r>
              <a:rPr lang="en-NZ" sz="1600" dirty="0" smtClean="0">
                <a:solidFill>
                  <a:schemeClr val="accent2">
                    <a:lumMod val="75000"/>
                  </a:schemeClr>
                </a:solidFill>
              </a:rPr>
              <a:t>Enterprise Architecture</a:t>
            </a:r>
            <a:endParaRPr lang="en-NZ" sz="1600" dirty="0">
              <a:solidFill>
                <a:schemeClr val="accent2">
                  <a:lumMod val="75000"/>
                </a:schemeClr>
              </a:solidFill>
            </a:endParaRPr>
          </a:p>
        </p:txBody>
      </p:sp>
      <p:pic>
        <p:nvPicPr>
          <p:cNvPr id="13" name="Picture 14" descr="C:\Users\mscambar\AppData\Local\Temp\SNAGHTML1e216777.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08290" y="4292698"/>
            <a:ext cx="1322078" cy="927658"/>
          </a:xfrm>
          <a:prstGeom prst="rect">
            <a:avLst/>
          </a:prstGeom>
          <a:noFill/>
          <a:extLst>
            <a:ext uri="{909E8E84-426E-40DD-AFC4-6F175D3DCCD1}">
              <a14:hiddenFill xmlns:a14="http://schemas.microsoft.com/office/drawing/2010/main">
                <a:solidFill>
                  <a:srgbClr val="FFFFFF"/>
                </a:solidFill>
              </a14:hiddenFill>
            </a:ext>
          </a:extLst>
        </p:spPr>
      </p:pic>
      <p:grpSp>
        <p:nvGrpSpPr>
          <p:cNvPr id="14" name="Group 13"/>
          <p:cNvGrpSpPr/>
          <p:nvPr/>
        </p:nvGrpSpPr>
        <p:grpSpPr>
          <a:xfrm>
            <a:off x="2915816" y="3524479"/>
            <a:ext cx="2907320" cy="1914853"/>
            <a:chOff x="2699792" y="3140968"/>
            <a:chExt cx="2970200" cy="1872208"/>
          </a:xfrm>
        </p:grpSpPr>
        <p:sp>
          <p:nvSpPr>
            <p:cNvPr id="15" name="Rounded Rectangle 14"/>
            <p:cNvSpPr/>
            <p:nvPr/>
          </p:nvSpPr>
          <p:spPr>
            <a:xfrm>
              <a:off x="2699792" y="3140968"/>
              <a:ext cx="2898192" cy="1872208"/>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NZ"/>
            </a:p>
          </p:txBody>
        </p:sp>
        <p:sp>
          <p:nvSpPr>
            <p:cNvPr id="16" name="Rectangle 15"/>
            <p:cNvSpPr/>
            <p:nvPr/>
          </p:nvSpPr>
          <p:spPr>
            <a:xfrm>
              <a:off x="3805425" y="3445790"/>
              <a:ext cx="1631262" cy="350158"/>
            </a:xfrm>
            <a:prstGeom prst="rect">
              <a:avLst/>
            </a:prstGeom>
            <a:gradFill>
              <a:gsLst>
                <a:gs pos="0">
                  <a:srgbClr val="346666"/>
                </a:gs>
                <a:gs pos="100000">
                  <a:schemeClr val="accent3">
                    <a:lumMod val="75000"/>
                  </a:schemeClr>
                </a:gs>
              </a:gsLst>
              <a:lin ang="5400000" scaled="0"/>
            </a:gradFill>
          </p:spPr>
          <p:style>
            <a:lnRef idx="1">
              <a:schemeClr val="accent2"/>
            </a:lnRef>
            <a:fillRef idx="3">
              <a:schemeClr val="accent2"/>
            </a:fillRef>
            <a:effectRef idx="2">
              <a:schemeClr val="accent2"/>
            </a:effectRef>
            <a:fontRef idx="minor">
              <a:schemeClr val="lt1"/>
            </a:fontRef>
          </p:style>
          <p:txBody>
            <a:bodyPr rtlCol="0" anchor="ctr"/>
            <a:lstStyle/>
            <a:p>
              <a:pPr algn="ctr"/>
              <a:endParaRPr lang="en-NZ"/>
            </a:p>
          </p:txBody>
        </p:sp>
        <p:pic>
          <p:nvPicPr>
            <p:cNvPr id="17" name="Picture 10" descr="Go to home page - data.govt.nz">
              <a:hlinkClick r:id="rId4" tooltip="Go to homepage"/>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49441" y="3469636"/>
              <a:ext cx="1720551" cy="326312"/>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2" descr="C:\Users\mscambar\AppData\Local\Temp\SNAGHTML1e171ee3.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76534" y="3511711"/>
              <a:ext cx="1896145" cy="1380889"/>
            </a:xfrm>
            <a:prstGeom prst="rect">
              <a:avLst/>
            </a:prstGeom>
            <a:noFill/>
            <a:extLst>
              <a:ext uri="{909E8E84-426E-40DD-AFC4-6F175D3DCCD1}">
                <a14:hiddenFill xmlns:a14="http://schemas.microsoft.com/office/drawing/2010/main">
                  <a:solidFill>
                    <a:srgbClr val="FFFFFF"/>
                  </a:solidFill>
                </a14:hiddenFill>
              </a:ext>
            </a:extLst>
          </p:spPr>
        </p:pic>
      </p:grpSp>
      <p:sp>
        <p:nvSpPr>
          <p:cNvPr id="19" name="AutoShape 17" descr="data:image/jpeg;base64,/9j/4AAQSkZJRgABAQAAAQABAAD/2wCEAAkGBxQTEhUUExMWFhQWGB0aGBgYFxwaGBwaGhciHBoXIBcbHCggGh0lGxwbITEhJSsrLi4uHiAzODMsNygtLi0BCgoKDg0OGxAQGzQlICQxLTQsNywsLjQsNCwsNy4vNyw0NC8wNCwvLC8vNCw0NC8sLywvNCwuLCwsLCw0LCwsMP/AABEIALoBDwMBEQACEQEDEQH/xAAcAAEAAgIDAQAAAAAAAAAAAAAABAUDBgECBwj/xABNEAACAQIDBQMGCwMJBgcAAAABAhEAAwQSIQUTIjFBBlFhBzJxgZGxFCMzNEJScnOhssEkktEVU2KCorPC0vAlQ1SDk+EWNVVjdKPx/8QAGgEBAAMBAQEAAAAAAAAAAAAAAAIDBAUBBv/EADoRAAIBAgIHBQYFAwUBAAAAAAABAgMRBSEEEjFBUXHBMjNhgdETIpGhsfAUNFJy4RUj8UJiorLCs//aAAwDAQACEQMRAD8A9xoBQCgFAKAUAoBQCgFAKAUAoBQCgFAKAUAoBQCgFAKAUAoBQCgFAKAUAoBQCgFAKAUAoBQCgFAKAUAoBQCgFAVG1+0FvDuEdXJK5uEAiJI6sO6stfS4UZask/I3aLh9TSIOcGtts7+hCHbOx9W7+6v+aqf6lS4P5eppeDV+K+L9CxwG3rF05VuDMeSsCp9U8/VV9PS6VR2i8zJW0CvRV5Ry8MyzrSYyr2xt23hyodXJYEjKAeXpIrNX0qFFpSTz4G3RdBqaSm4NZcb+hj2T2it4h8iK4IUtxAAQCB0Y99RoaZCtLVin9+ZLScOq6PDXk1a9sr+hcVrMBr2P7XWUJVQ1wjqsZfaefqrBUxClB2WfLYdWjhFaory93ntOmE7ZWWMOrJ46EeuNfwryGJU27STRKpg1aKvFp/U2JHBAIIIOoI5Ed81vTTV0clpp2Z2r08FAKAUAoBQCgFAKAUAoBQCgFAKAUAoBQCgFAKAUAoBQGidvPnCfdj8zVxMS71cvU+mwXuHz6IocNhHuEhELECSAJMeisUKcp9lXOnUqwp2c3bmYmUgkEEEcwdCPVUGrZMmmmro33sbtRrtso5lrcanmVPKe8iCPZXc0Cu6kHGW1fQ+YxXRY0qinBZS+pVdv/lLX2T7xWbE+1Hkzbgndz5oj9hfnJ+7b8y1Vh3feT6F2M/l1+5fRl522xxSyEUwbhg/ZHne3Qes1uxGq409Vb/oc3CKCnWc3/p+u40fC4ZrjhEGZjyH+uVcWEJTlqxWZ9HUqRpxc5uyR3x+Bey+S4sNE94I7wRUqlKVOWrJEaNeFaOtB3RtPYPHEh7JOg4l8BMMPRMH1mulhtVu9N80cXGaCTjVW/J9Dbq6pwhQCgFAKAUAoBQCgFAKAUAoBQCgFAKAUAoBQCgFAKAUBonbz5wn3Y/M1cTEu9XL1PpsF7h8+iO/YL5a59j/EKlhneS5Eca7qPPocdvMMFuo45upB9Kka+wgeqvMSglNS49BgtRypSg9z+p07CN8ew77Z/Bl/jXmGv+614ehLGV/YT8ejM3b/AOUtfZPvFTxPtR5MrwTu580R+wvzk/dt+Zaqw7vvJ9C7Gfy6/cvoyV5QPPs/Zb3ircT7UfPoUYJ2J811IfYcftP/AC294qrDu+8n0NGMfl/NdSZ5QPPs/Zb3ircT7UfPoZ8E7M+a6kTsOf2k/dt71qrDu+8n0L8Y/L+a6m/13T5cUAoBQCgFAKAUAoBQCgFAKAUAoBQCgFAKAUAoBQCgFAaJ28+cJ92PzNXExLvVy9T6bBe4fPojt2DMXbn2P8Qr3De3LkRxpXpR59DB2y2gt26qoQVtiJHKSddfUPxqGn1o1KiUdxbhOjypUm5Kzl9ETOwOFOe5c6AZB6SZPsge2rsMg9aU/Iz41VWrGnv29Dr2/wDlLX2T7xXmJ9qPJnuCd3PmiP2F+cn7tvzLVWHd95PoXYz+XX7l9GSu3/n2fst7xVuJ9qPn0KME7E+a6kTsP85P3be9aqw7vvJ9C/GPy/mupsPafYhxBRg6oEDTmHfBnw5V0NL0V12mna1zlaBp0dGUk1e9iJ2b2Jub2ffI/ARC8+Y158qhouhSo1NZu+RZpuJQ0ilqKNs7mbYuxb1q4jXGVgAQeNiZMwYZY0ECNOZM9D0DkGx0AoBQCgFAKAUAoBQCgFAKAUAoBQCgFAKAUAoBQCgNbxO27gxww4y5CRJy6gFQcs5tSTOoHu1AqO3nzhPux+Zq4mJd6uXqfTYL3D59Ea1XPOucjx5UPGen7Be0bCbnRBpHUHqD4zX0mjOm6a9nsPjdNjVVZ+12/Ly8DWe3/wApa+yfeK52J9qPJnYwTu580R+wvzk/dt+Zaqw7vvJ9C7Gfy6/cvoyV2/8APs/Zb3ircT7UfPoUYJ2J811IfYg/tJ+7b3rVWHd95PoaMY/L+a6mxXu02FdWXemGBHmP1EfVrof1Chx+T9Dj/wBK0r9PzXqYti3cOzslm65ZkM8JGmgkEqADVtLSqVWWrF58mU19Br0Y681Zc0dMHthbS6i4ZGablxTGpABPTzWmeREV5+JVs0XrDW3ZSv5Pw+O1W4ku92gCGHtkEkqIYGSomPxA9devSNXajyOH66vGXBvLc/tnF7tIizwHQ3RzH+6nWO4jWekivHpKW7j8j2GGzl/q/T/y9C5svmUHTUA6GRr4jn6a0J3Vznzjqya4HevSIoBQCgFAKAUAoBQCgFAKAUAoBQCgIG2Ma1pVKAElwuswAQddPRQFZgdu3HuIpQBWaM0MJ58hOh0B6/rQFyb758u7OX60/pFAari2/wBqASOawpaJ4BxBTcynqCcs8h01Aj9vPnCfdj8zVxMS71cvU+mwXuHz6I69ibCvduB1Vhk5MAR5w76YdCMpyUlfI9xepKFOLi7Z7iP2r2Yti8MghHEgdxnUDw5H11XptBUqnu7GW4bpMq9L3tqyJvYTFEXXt9GWfWp/gfwq3DalpuHHoZ8ZpJ0lU3p28mdu3/ylr7J94qWJ9qPJkcE7ufNEfsL85P3bfmWqsO77yfQuxn8uv3L6Mldv/Ps/Zb3ircT7UfPoUYJ2J811IfYn5yfu2961Vh/feT6GjF/y65rqVWO2ZdsZRdXKWGmoPLnyJ76y1KE6VlNWNtHSaVe7pu9uZbdh/nP/AC294rVh3feT6GLGPy/mupe/AMMrS19iQdczLqQTqeHmOIeMkmTrXS1KSecjl+30mUbKnl4J7/Pl0yyLC5sm1cIcknizgyIklT3cuAfjVrpQln5/T0M0dLq004LLKz+a6sob2GtBmQWcWdWXMFBBlAjMGPQj1T0qP4aP3ysWf1Kre9lu+Tut5suy8Tntg5bixp8YoVjHUgaa+FXpWRgk7tu1iXXp4RLu1LKvka6gcaZSROokaegg0BiG3MPy3yT9rxj36UBPVgQCOR5UBzQCgFAKAUAoBQCgFAKAUBrdy9jC8AMFz+dCcszctOWUrGnTrrIHFi5jc4DZsouATlTW3IkmF5x3R/ADnae2cSmIZFszbBUB8jtzCk+b0Xi5d47qAinbuLjS3PIE7l1j4svMF9fNK+lhzEEgWeybIuXGvXLVvPlTK+QhwYIcS3KCOlAa/wBvPnCfdj8zVxMS71cvU+mwXuHz6I79gvlrn2P8QqWGd5LkRxruo8+hl8oDcVkdYb8Sv8DXuJ9qPn0IYIvdm+XUrex/zpPQ35TVGgd+vM14r+Vl5fUn9v8A5S19k+8VfifajyZlwTu580R+wvzk/dt+Zaqw7vvJ9C7Gfy6/cvoyV2/8+z9lveKtxPtR8+hRgnYnzXUidh/nJ+7b3rVWHd95PoX4x+X811JflA8+z6G961difaj59CjBOzPy6kLsW8YgnutsfYRVOH995PoacWV6CX+5dTYMdjUZGa1bGdSvNU1zAmOpHrg12I6ktxwK0a1FK8tt9je773Efaq4g2rGXe5OLeizC3P6EaDQa9Kt2GVtt3Z2xCYq+Ge4bliyoJFu0ZvPA7+h8Pw60PDFh7963hLjXHuoBc+LNyN7u5GhJEZjrE8zpyIoDGu2bxuqAxym+Ryj4s3bSqdRqNWWf6VAXJa210lrdk66uShbQaePQCgI+K2E7XS6PaVCPM3FsmdPpkTzk+ugLTZ9i4gO8ubzlHCFj2CgJdAKAUAoBQCgFAKAUAoCo7SXCqKwiQ3VgvTvkHTnp3UB0XFkbq2LmUlEEZCdT1mI5adw1oC2w6sFAYy3UxHXT8KA1zDpjh52Y8LdbfPLA698H1H1gFt43KQc8kEA5rejFYDHwHdrqJoC9wNx93N0ZWGYmSNBJI1BIiIoDTO3Lg30IMg2hB/rNXExLvVy9T6bBe4fPoiJ2b2suHdmZWaVgZY5zPUiqdE0iNGTbXwNGn6JLSYKMWlZ7yNtnaTYi6XIgRCjuA/XrVekVnWnrMu0TRo6PT1F58y57CYUm69zoq5fWx/gPxFa8Np3m58Opz8ZqpUlT3t38kdu3/wApa+yfeKlifajyZHBO7nzRH7C/OT9235lqrDu+8n0LsZ/Lr9y+jJvlAtmbLdOIe4j9avxOOcXz6GbBJK048upT9l8ctm+GfRSCpPdMGfaKyaHVjTq3ls2HQxGhKtQcYbdpJ7Y7SS9cQWzmCKZI5STyHfyFWafWjUmtXOxThWjTo05Oas2/oY+yXyz/AHL/AKda80DvXyfQnifdR/cupZ4C3de1cGVWaUhUKgZeKBOgIkn2R0iuvQvnc5GJqK1dS+/bxy+/nvMu2cBcNrDjKGVc2eybgt5p5cQgcNXnKMd3F3Ws7k4NN2ABHwpOSxGsz0FASNkW71qwYHnXdEHx27SOXnCdQOvWahNtLI0aNCnKT1+HG3zsyZs+/efeZ8yvltkDIqlZLTw5mnlE8tNOVVJzafHL73mmvTow1dWzV5b277N9l8NvEjixciTa4pJPAuolf6OumfqKrUq1vH/H8nrp6NfJ5c+fjyJFnEYjXMCBwgcI+sM3IH6OakZ1t64dP5PJ09Gt7rW/f4O3zsXWcd49tbDnHOYd9Ac0AoBQCgFAKAUAoBQFP2lBKIFnzuhjp3waAxDBOWskIuWLZJ+kMsHzSBHIDnPsoDjtHhLjsuQEjI4OnUxAmdKy6RCUnlwZ09Aq06cXrveipu7PvGSbbFG1yxr8qjcvFSfRlqh058Mv5X35G+OkUVZKSTW/ya+T+pydnXePNbJJ3kcObiKuAZnRp+l3ZR409lPO647ufz8eFjz8TS93Vl+nfbK6y5eHG5P2bg3BYbphNpwC2gAzkogM8ipGh83L41fRi1LZu6/fIxaZVjOnZSTzXm7Zv4799/Are0eyL7tay2y2W0qmCOYJkc/Gsen0KlSonFXy9TVhelUaVJxnKzv0RU/+H8T/ADLe1f41i/CV/wBP0On/AFDRv1r5+hMwXZK+54wLa9SSCfUAfeRV1PD6sn72SM9bFqEF7nvP74m7bOwKWbYtoNB1PMnqT412aVKNKOrE+cr1515uc9pr3bLZt269s20LAKQYjv8AE1z9Po1KkouCudbCtJpUoSVSVrtGDsjsq9avlrlsqu7IkxzzLpofA1DQdHqQq3lGys+hZimlUatFRhK7uupse2tmLiLRQmDzU9zDr+nrroaRQVaGq/I5GiaTLR6muvPkaBithYi2YNpj4oCwPrH6xXDnotaDs4/DM+pp6do9RXU0ueRKwHZi9cVmZSgCkqG0ZmjQR0E9TVlLQas021Yor4nQptRTvnnbYkTuzGyLyXmL2yoNthJiJMRyM1foWj1YVLyjbJ9DNiOmUKlJKEr5rqX2ysE2GW4zsGEA8M8lB6Exyj/UAdOnBx2nK0zSYVraqta/D7++d6ztRfRnwpazvVcOcoBLxlU8IDDXv9FWmIh7rDf+m4n9xv8ANQE5Ut/Bm3eEdF3gJt3LQck5fPyO405CZ9VVVezsv5XNmgv+72tXLbdr5pMwYbeLZvtaTdMDblUs7t8isS7BGBBYpmjny6VGgtuVvKxoxF5QWtrbc9bW4ZX/AIC4+8xVVxDMd8AGVVCtbGFt3XbLBIBJMQdDc9FXnLIu1sLiMVs6wU3ly6SznOFB1w1xSBAAysWCjwYUBAvbDeGBwpaSZG7t8X7aLja5tZtfvcjEUB2wuxLyPYL2odLqlrhCCIawS28zS0ol1Z58UcjQHoK4pCwUMCSJAB5jvoDNQCgFAKAUAoCqxuOZbwQEQSkDLJMtDa5tNP8AXeBJu4xgSBaYgGJHXx9FAQNsZriLNthDxymNPO8xtPVQErF5lwjRIYWTETMhOmgMz6DQFFexFwKeO7MPkEty3QKtPWO468RPMUBYY6+wwiEls8gNqJzCQ2rA6SD6uVAaN5Tcbct4XBG3ddCTczFHZZOnPKROs/jQHnq7dxQ5YrEA/f3P81AbT2X8pWJs3FGJc3rBIDZgM6j6wYCWjnBmfCgPYMZavOVazeCoV+qGnWZBPhp+NAan5TsZdw+zgDebeveVc6fFmNXgZYjRYPf66A8h/l3FDUYm/I1+WudP61AfS2HvB0VhyYAj0ETQHztt3bOIGKxAGJvgC/dAAvOAALjQAM2g8KAhfy3if+KxH/Wuf5qADbeJ/wCKxH/Wuf5qA+mqA+btqdoMQ9+664m+Fa47KBdcAAuSAAGgADpQHo/kp2m93B4pblx3ZGJBdyxCtb0EsTpKmgNh23chMK4dluhDkC2RdJlVnQ+b6Z60B2wO0seRrhlPcSd2fWpY0B32rcuvh5v2kRhcGVS7kHTn8WpYnnwx0mqa3Z++hvw5tVdrWT2W/wDTSXMh7OwCrhbhZVySjobblRoeFw+dmB5Ekx66jo8bItxSr7Sau3dXvfbf4JfA4wuHsyjpbZFBjS8wIAsISGQDlktKIJ1jxrQcskYPaFu3Z3QtuybsHK1wswDBV3euoEsFHoblFAEa2h+QANvMw+OY+Y+UnUcgdT3AT4UBn7ZIXw6CAGZxzg5Tu2J11HKRPKCZ0k0A2BgJGHvggBbJXKB1JmZGlAbFQCgFAKA1HGWUtuyboEd+Z+U8ufu6xQFhd2kbaKLcZQxQADPIABHN1kx3E90VXUk42sbNEoRq62tu8bdH97yJiGz37FzLqVtkkDQSZ1OaOunPn1qcXdJmerDUqSjwbRB7XYa81+5ubd0sbSgPlcosXAYGVgHzAnTQqUnk9elZVvhMUXnd3wN+LkwxOXMtoAR5sraGYH6LMfpA0Ba9jsLcXEKSlxU+DgMTbuW0LZbUDK/UML3edSfpCQLi92jCA57ZETyadRvBHLq1oj+sKxy0tR2r7z9PmdOOGub92Xy/b0lfyZ2xWL31okADLcKxObzQZkBGjTiiOUGRWinU1034mOvQ9k0nvSezj9fU0DyuE/B8FOhDXQdI1EA6QPcPQKsKCP5HNnWrzYtb1pLgC2oDqGiS8xI06UBqPbDZq4bG37KeYj8IOsKyhwJ6wGj1UB7H2NxxbZFl51W3lmT/ALtyg1GvJRQGr+WrF/F4S3353PqVQPzGgPLKA+gezGNdtl4Z7erC0q8s0lFKkfvLQHbA7Is3Lr73B2NSxzHDrxcQhixXUmT4yDQHgGPEPcjSGaPaaA9/uYDZ9pU3mFsyUDaYYNoBqeFD/qO8UBc7bxW6w9659S07fuqTQHzEo0oD0fyK3hv8TZOouWg0fYaD/eUB6ltFr6BBh7dtgBBzEiAIyx+NAVt7aONTz7eHX7VyPeaA6bG1s4m5dFq78Y1zKrB0ByA5Z1j/AL140ntJwnKDvF2fgRn20mS6tvDICql3AYJItqlyZFszo7Dl9Hx0KKWxHs6s59uTfNnGJxjHehrQ0dQRv4479sKYO60XLcPEZ1HKvSsjW9p2RnZbbcKBgpuRCtbW+PoaagJ10XxoC1wtt3vm2y7v4vOWt3s0i45YCDaE8SnrEc5mKA79rCLVi1AJCXFA5TARgNSDB8YOvjqAIuHv4jcW9yDqinRViTvM/OQPoaejTmKAvdkPcKHe5s2Y+cANIHReg5eMUBOoBQGvbXsXFum417LaJAC52GuQ/V8R+FARNkYlluKbmIDLBkS7TIEHl0n3/VMAbNhcUlwEoZA05EdJ6+mgIW1MIgIvMX4Suix0aBzE8zrrQFQu2bbnOrYkrqSAVyrwK8HXTzsvpBHUE1OlnfWZoWkJR1dRfDM77Xxli7cCuL4KtklCFHE7JJ4pIlD7Rpzq0znbZ6Ii2b1tLp3uircuCACCZ0JWSPGenPSgI7ZLgzC0xBAcZrgXzr75TGQnm5PhpPjQ9Hg/vm+psjp1WOy32kvokHxSFRZIYh3lcrqSCbhUjVNNZMGfTVkIKCsiitVdV3a+0ad5Vz+y4GBAm5AkH6vUAe4RUyoyeQ3z8X9m177lAa15UV/2piPHd/3KD9KA9K8lSB9l21YSM9wR/wAwmgNH8sl+cbbtjlbsqPWzMT+GWgNd21s0W8NgbkQb1u4WPflvGD+4yj1UB6x5HsTm2cF/m7rr7TvP8dAbPgsWzOyt3tHDGitHnTr7Kz06jcmn47jVWpRjBSXhv4rhbqfNW0fPu/ab3mtBlPaO2bAHDyoabY1JjKPrDx1nl0HSZAtfKZid3s3EHqwVP33Cn8CaA8Y7M7PF74VInd4S7cGnJkKwfTqaAtPJTism0rQ/nFdP7Bb3oKA9d7U4RbgQNihh4zaFoDcumYTH60Bq2I2QmQqt/BMT9M3CH5+LEUBsuBxCnCXpWzbXVZskOvEoAYhATMnlziozmoR1nsJ06cqklCO1/e8qLeFtMTlvDNetXLQ+Lua51RVPm6AEHU94qlaVSdrPbsyfoaZaBXim3HZtzXqZrmHt32uxctlLty0PMbOSqqMsxBQhHIPKetex0mlLY99t/wB+ewjPQq8O1Hdfati+9m0jnZqOC+/Us1sAnK8EXbVuyhiJ+URj4BtaLSaTV0+HHfkg9DrJ2ceK2rcrv5fwXWz8XbW6zl0GW3btFUVgoIuMBl01WWC6cop+JpZ57P8AH1H4KvZPV25rNblfyyzzM23VsXyMPcuFWBz6AdFOhLKV5SY6gd0zJ1oKeo3mQWjVXT9oll9+Zm2dtKwLaBHlZyDgy65S3mhQAMomYAqMdJpSV0/Dfz+hOehVoNqUdivtWy9vqc/+IMPlD7zhJgHI45CSYyzABGvKo/i6WrrXy5P02eOwl/T9I1tTVz5r12+G0tK0mMUBHxuDW6AHEgGfXlIn1TPpigNTxWSzfNlEYlTbj4zToV4RabkYj0mNQooBsntEEUhLRInizXNRFqRli3B4UHd3dNALPZe1xjUuoVNvJkJOaRqc2hgaSsT7qAxW9g2VBVcQVBBBhl1m2qa+tc0d5oDjGbLtKty/vWfJ8ayrlkhMzlR3Sxb8BUZy1YuXAso03VqRpre0viY8Lik3du2qu62mQAhkXNN3KhKjmMwBn/vVXt09i+9hseHuPblbJvY9yu/M62to2GyELdIARfOELmcHl3yqzXi0hPcTlhdSN7yW/wCXqY7WOsPrluFgguiWXRRdYaMOQDcz0B8DRaTF7t1+h7LC5xeclttv22T+a+80av5YrASxgwM3nXCcxBaWysZjSZJ5VejmSVm1e5x5DfPxf2bXvuV6eGueVP8A8zv+i3/dLQHovknDfyamWJ3j8+7PQHmPlGxW82liT0Vgo/qIFP4g0BsvlE2du9mbNJGqKqH0vZDH8UoCx8h2K4MVa7mR/wB4FT+QUBu2zgPhDzM8UaACM32V/X09Tio96/P72LqdGvf2EeGX05vofOm0fPu/ab3mtpzj3Xb7ANazFQBZU8So3XWAxEHUcv0oCu8tWJy4O2n17wn0KjH35aA1/wAjmA3gxsjQ2lt/v55H4CgNL7J4k2sZhX5ReQH0FgrfgTQHvnaLC3LgTdWbFwiZN1QcvLzQe/8AQUBq9zYdxTN63hz4bxbK+xFBPtoDZNgMu4uBVsqASPiWzDzRqW7/APtUZdlk6faXMgbMYh8Lxqs4UAz9KSOEa85j2VzaDf8Abzt7npkdnSEnGtlf+49m7bm/AjYV1a1hltkC6DYDORmHmXMoidY4tNOdV02nTpqHa93Pyf8AJdUjKNWq6mcffstj2xv8ciFZUxZYcsmHVvQ11mB9qAeuqY7INcIfNv0NE2rzi9t6jXlFL6NmbMIOo0yz4ftxOvdVjeXw/wC5XZ353/8AmS9puDiHggzcUiDzHwR9fRVtZp1cuP8A5ZRo8WqEb8H/AN4mHBXARaAUAhrQLAk5v2NokHQEDTTuqum09Sy3rz9xltaLTm29ql5f3EZBfVcLh2Lo1y2hYLHCbYRRcstzGbKRz5kDSpKSjQhJtNpbP9tlePO3zIakpaTUiotRk0m96ld2kvC/y3m4odBHKK6y2Hz725nXEXlRSzGFHM//AJRtJXZKEJTlqx2kE7ew/wDOf2W/hUPbQ4mn8BpH6fmvUrdq4iMRGcCch5II4gCSzKSDDCD1DEaEVYYytO1H5ggfKnzFAjIXTQrOikQeRjrNAS8PtUWheZzvLNu3MqqgsMqfR0+sesa0BjbtFhYOTDXHYOUyKLeYsL7WYGa4BqyZhJGhXroAMOJ7TYbJetjD3wdbRyLbzMDvFZll4hWtXBrBkaAg1GUdZNcSylUdOcZrc0/gdcBtXC74WUN7jvhFEW8sovwoPPnZIOXv8OtVqil9+NzTPTpz2pXs1fPetXjbx5kXDbUwz27Fy1ZxRt32a4GUWRG6Y5lYM8iMmbTpGvSnsIk/6jVe1J5W3+p0t7WwiEgfCUhLah4tRle4mYc+Sti7ZeRBHLNBnxaPFbH95+p7LEqku1FPO+/bZLjuSyKbys31fDYIpmyg3FGaM3BlXWPRVyVlYwTm5ycnvO/kN8/F/Zte+5XpE1ryot/tTEeG7/uUP60B6b5JFjZts973D/8AYR+lAeI7XxG9vXrn85cdv3mJ/WgNn7VdvGxuHFg4dbYVlYMHLEZQREFR0JoCf5FsVlxtxOj2SfWjrH4FqA9R2ZhL63Sbps5eKMhfNqZmGMCesVBU4p3RZKrOS1W8vQ+c9o+fd+03vNTKz3ftBgLl04cKrFAgzMAxAPMcIcA6gc1PoIJgDUvLhiZuYW39VXYj7RUD8poDXOxvbZtn27iLYW5vGzElysQsAQFPifXQGsYm+S7OoyksWAH0ZMgT4UB9D7ZwHwq1acXzaXLP9E5wIniHq9NAUFzss5UpbbDOSJzcQuRPMasNaA2LCYe+LWVbdmw2fULBVly89BzmOfQUBhxeFuBrcW1ORF1W2mjCZyZhwifZpUPZwyyWWzIt9vUz9557c3nzMLYe+rQiCMwaclvzsoltFGsltfxoqcFsS/k8dao9snstt3cORks4e6CoycJKSN3bACiDGi6BWJjXTWKezhwXw4B1qjd3J79/Hb8Sbtd7doH4m228ksCAM7KJUcjmJJH409nDPJZ7cj1V6itaTy2ZvLkQm2iqcYsWxAhCInLLRELoOE6UVOCd0keOtUkmnJ5+O8sdlJbe2GFq2vE0BQNCCVmQOcT7aKlBbEvgeyr1ZbZP4skDZ1mI3VuAZjIsT3xHPxrz2NO1tVfA9/EVr313fm9hKqwpOCKA4yDuHspY91nxBQHmB7KHhC+B3P50cvqLVHs6v6/kjR7Sl+j5sh7b2bduYa9bDBmdIXQLrp19VThGa7TuV1JQfZjbzNYsdjb2+dmUbu5dFxgHg/O7jkyIIm0bXI8wRVhWYNo9jMTdN9YChnYowuQSGuYi4G01EG8ikdYbpzAzXuymI37YhEUXOLKucACbDKPAcZUeigJmA7N37aJbJRhba9lYQoK3cPlXhkx8YWHPpPWgK09jMQ7ZXVN3FsHjHEC+ENwRGmVcNc9MrHWgKLyjYG5ZwOz7V0g3FN3MQZkkgzPjM0Bz5Htp2bDYtr923aBW1BdwswXmJOp1Gg7xQGpdr9pricbfvJOR34SREqqhAYPKQs+ugPX+zE4XYiudCuHuXf3s1we8UB4tsDZhxGItWA2U3GC5omB1MSJgA6UBvG2PJabNi9dGLDmzbZygtQTlUtE7wxIHdQFB5NsTu9pYc9GLIf6yMB/aigPcLq/taH/2z6OdAfNu0fPu/ab3mgPpdjcFq1uxJ4J5ebGvOgPGPK7ic+0WH83aRPe/+OgJfZryZnFYa3f+E7veAnLus0AMQNc4mQJ5daA1XtRsU4PE3MOXz5MsNGWQyhuUmOcc+lAe29kgMRsvDBjpulUnr8Wcp19K0Bb4DZq2iSGk6jWOsGP7NLntmargtl4hBbBRjDI3PkAu7jxIRyY9PooeHe1s3EAKGtlgqlCechmk8P0pFtJ9MddAMd/ZF5rcLaKtAkR0NhEKZySWjiGtASRsq4WHxfDmuBwVABzFyrf0j5onx8KA2XDMlq1bViqQoABgCY5UBFx1+7mDIw3RVYMqATmkwT3rI9dZarrKfu7MuHH0NtCNGULSXvZ8dlvDxItnE3zAzAn+i1vnEzHiCI9VVRlX39DROlo6zS+KkbDW85QoBQCgFAKAUBhxdjOhUMyz9JTDDXoaArBsJoj4ViPTn1H6fhQGDaWy3iyAXu5Gksxlua9Ty6+qR1oCuubLfdwLBnKNYC/QAy5Zj5SW8OfWgOy7KuZtbTEZrplco0ZV5GdCwzCepoDW/Kjs28+Hwa27FxipfMtu2zRosEqoOWecdOXSgPPE7O4smBhMR/0bn6rQG09l/JpibtxWxSbmyDLAkZ2H1QoJyzyJMEUB6R5Q1f8Ak6+lm2zMyqgRFLGC6gwqiYCzQHmnk02FfXaNl7li8ioHaXtOqzkKgSwAmW/CgPXruEZ/hCsOC4uUdxlCD18aA8E2HsrF2r9i4cLiBku22PxFzkrgn6PdQH0E+EJvLckQFiOszzmgPnbaGwcUXuRhcQZZoixc7z/RoD6PwohF+yPdQHgvbPZuJvY7E3FwuIKm6QCLNwghOAEELqCF0NAe1dlMIbWCw1sghlsoGB0IbKJkd8zQHmPlb2LefHLctWbtxWsrJS2zjMGYQSoOsZaA2byfYe7/ACWbVyzcVkuMAroVJBcXA2V4zLLH0wRVNeOtTatcv0aWrVTbt9/eZbfyc8tNnnngSNGLSGmdYXT8Kxewnd3jx/z8PQ6X4mnZWnw+CVrfH1JezsPcW7mZDBZjIIPMBRPdog7+nqtownGpdrbf0+iRRXqU5U7RlmkvX6tnHaG07NlVGbPZuW9AYBdkGrAcPDmMnurcc0oreBv5w72WMtZJEHzltEMTHVXiD0oDZ+zdkph7alcrAcQyZNZ10PM/0uvPrQFdjbrOnE3+9YCCF0A0HnD+NAWF7Ab6xaXNEBTIEzwRynuPeahOGsrGjRq/sZOVr5GDA9nFt3Lb5yTbJjSJlMuuupmTPjUI0UmnwNNbEZVIShq9q31v/Bd1cc4UAoBQCgFAKAUAoDW9pbNC3c7skM0gZGYniU6xIPIDl0Ud0AY8RfTdWkS5GRIJi4onKjTCrzysND9fvoDHe4bL3TiBlQhWeXOuY8IULLE5lWACSfGgMOC27YtHNcxCkLbN5jNw/FsojTJBYSDlmQDMazQFrtDtFhjns74B2ZrI0aBcyqYLBYHyia8tR1oCmxWMUZYvwLwc2wBdMhMysYW2coG8GpHMDnzoCwwVjfKWtXQ8GGbM4Em2SIYqZEXLZ07j1EUBD7Y7RuWL2GKuyjKwIR4BMRqGVhA72U+o60BYbXxTreYByqQn0io+UUHUDh0J1oCO2NaXAuMTxheI+cSoXKsakBuR5GaA4sY92cZndVLW+WuptsYiPrAAjrQE3B4u78EuvJNwKSNZ/wB0pB1Hrjv76AgbHwF64gK4i4bd22MzZyWW4Gkhe7lHroCLgHurYxF/f3CbZa2AzEj6PFqeYmgO2FvXLe9TeuwbC72WYkhiByPMcz+FASOz2IuJetK11ri3rWchiSVOvInpp+NAc9nce7Yy6GZijZygLEgQ+kDppNARtmXr7Pbvh7jZ7xR1ElAmnTkAJOtATNi4Z7t665v3QLd9gEzHKQG5RPLpFANq4m4L7hXYRctLAc+bdXITkjQBmU5p5jpGoFYm0L+WVutIw5ueeXG8V3bKRAgkKJHSCuvOgNxxJZLa5SzEZQTGZiJEmOs0BX7Ia7nAdCoILNwQM8KOcHnxHn3c+VAXYFAKAUAoBQCgFAKAUAoBQEfE4RXKkzwnSDHcYPeJAPqoCJ/IVqI4uX1j3AT7FX2UBA7Q7MCYR1sozRes3SqgsxCX7buQvMnKhMDU+k0BqWN2XduvcHwR7aXLYbIq8Kq9q0mQEADNKtKxIiYoBsDsveNxEvC6qm473WCwHmzh2KkkGAzqw0g8JAIoCZs3eJdwbG1ilFm3iUuBbLas9xGVDKngIBbMOqjXmKAl7Bw92xgUssrWXW8wOWQCHU3RlJ5gZgvpQjpQEp9pO+/+MIIw4cBTBDLbViY6Al48YNAd8bjnW5dtrcY5bSgDNxSGQlp7yHifCgFjaNxntpvYJssOIjR+OGI6ld2AT4+NAdsPduMcq3LoIstGZhCXMzrDzzg6A68gaAtcLjVTDbxi7Kszm1ccUFT3lTwz4UBWbDYWsSbds/E3rYvIPqz0/wBeFAQcN8wxf3zf4KA6E8dz/wCB/hWgOezkWrpY6zht4pPSOYHhofZQGDs/dZbuFzIVHGuc8nzSRGnQkUB32RibiLh8lwhXxBVlga6r19BigLDs5gkOIv3SSHS84AkQQSekT1oC/wBppcKjd+dJ6xzRgPYxB9VAUq4DF9XJnuuHTl4j/XpIIF/gUZbaBzLhQGMzJA1M9daAz0AoBQCgFAKAUAoBQCgFAKAUAoCJfwWZi28uLIiFaB6YjnVUqWs73ZfCvqxtqp80Qsdsy42UJcMBSCWY5jJnoIPp8KnGOqrXKpy1pXtbkVuMG7ZgbsQepuaciYhYbRh+HfUiJO2TfU3AQ5JYEQBcKyFXWSoH0WM9QR30Bi2ntW04yXLZYBrmmaDNoT0IJBDeysstKit3H5HQhh8pK9/0/wDL0ObjWjoLE5synjI0d90fUcg9HSp+24L7vYrWibby+Xgn1O165hzh3xFy2wQZmbVs2kKdAZnhAA8BVlOevHWKa9H2U3Bu5WXds4MK/wCz3ytu2LlyLbcC8aENxaERcnvgnXnUykk7NxOEvXdytq8H3ZnOHA1AdkY5tXy3Vbi14tDpoBITHWwDZ3QNsvctnjLGVGdy8iQSuZtSSdO+qfbZ2tvt8Df+B9zWvuT2ccss887L/BU4DaVjDnMlhg7W83E8wMjuyyR0a2FP2hVb0pLdu9fQ0LCW27TyTts8YpfG9/InYLGWhbZEtSty6VZTcnMWsLcOUxrIMACJ56TUlXvu39LlMsP1W7y3X2f7nHPhsz4bDPs7Z1lcM9xbUbxDI3kyvQB+gI1mJ7+VXQlrRTMden7Oo4Xvbwsd9n7PtXVkoVyKbQi4TwFdRI+0akVFVf29hVFpWs3hugrpqunCGEnPrpFAZMAcI+IGSzcFwuDqQFU5WcNGbkch08OlAXS9nrAu73Kc+bPOY+cTPKe+gLWgFAKAUAoBQCgFAKAUAoBQCgFAKAUAoBQCgK/HbGtXTmcGfBiOgHL+qKA5wWyrdoys+sz3/oaArcZsvDoYe5cGYNI0M58qljwmNQD0HqrM9Fg973/M3rEai3Ldx3btvic27mHUybrnXNBXlx54gIDEk89anGik9r+XG5VLS5SVrLZbfwtx4EjG2g2Eupbtb8EOptvw55JzpJgdSAeU9asjHVVkUVJuctZmp4fY2MK4gXLN5nu4A2UY3reXMN4EW4ouQ10qbYzwQCX4gCZkQL3ZuDxC49n3WSybIV3zqVuFQm7OScy3FJvKTEFcmp0AAs7+w0eZZ9S5EEcJuecRp1EjWeZqp0Yv74m2GnThayW7z1dl8/uyIuO2FYS27ENCq+gYDRwZUEjQa6d2lVVaUIQcuFy6jp9ec1HLNrdwtn8jC4Vrjv8AGrmbNowAJ3ZtyDlkSiDkekiOZq9onJuz+8voiyOtGmo+67K2a8dbjbJvh4O+xS8JBw1xBIgNqxBkvLEkkADUnoK0UJ3jb7zMemJ6+s9/Dwy4vd4nfYU7txChs3NYMnKIYwSJ9FXmQw4bYKgjPbw+XqFtAdI7qAsrGz7SGVtqpBmQBMwRPsJHroCVQCgFAKAUAoBQCgFAKAUAoBQCgFAKAUAoBQCgIW1cEbqhQQIJ5ieakfrQFbd2AxnjXXrGvXT0Cf8AUUBYHZSMEziWVVWZI83XlPfr7KA4OxrXVSZEasZ5R386Al4ewEBAnUyZM6+ugMtAKAi417ojdKrd+YxHd6etQk5f6S6iqTv7Rtcjpu7rpxFUbNOgzCB016zXsbte8eVNRS/tt2MNvZ1yRmuhlBHDul6dJ6c6akeBDXlxJ3wdcpXKAp5gCPdXqio7EJScs27ixYVAQoideZPvr0iZaAUAoBQCgFAKAUAoBQCgFAKAUAoBQCgFAKAUAoBQCgFAKAUAoBQCgFAKAUAoBQCgFAKAUAoBQCgFAKAUAoBQCgFAKAUAoBQCgFAKAUAoBQCgFAKAUAoBQCgFAKAUAoBQCgFAKAUAoBQCgFAKA//Z"/>
          <p:cNvSpPr>
            <a:spLocks noChangeAspect="1" noChangeArrowheads="1"/>
          </p:cNvSpPr>
          <p:nvPr/>
        </p:nvSpPr>
        <p:spPr bwMode="auto">
          <a:xfrm>
            <a:off x="6350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a:p>
        </p:txBody>
      </p:sp>
      <p:sp>
        <p:nvSpPr>
          <p:cNvPr id="20" name="AutoShape 19" descr="data:image/jpeg;base64,/9j/4AAQSkZJRgABAQAAAQABAAD/2wCEAAkGBxQTEhUUExMWFhQWGB0aGBgYFxwaGBwaGhciHBoXIBcbHCggGh0lGxwbITEhJSsrLi4uHiAzODMsNygtLi0BCgoKDg0OGxAQGzQlICQxLTQsNywsLjQsNCwsNy4vNyw0NC8wNCwvLC8vNCw0NC8sLywvNCwuLCwsLCw0LCwsMP/AABEIALoBDwMBEQACEQEDEQH/xAAcAAEAAgIDAQAAAAAAAAAAAAAABAUDBgECBwj/xABNEAACAQIDBQMGCwMJBgcAAAABAhEAAwQSIQUTIjFBBlFhBzJxgZGxFCMzNEJScnOhssEkktEVU2KCorPC0vAlQ1SDk+EWNVVjdKPx/8QAGgEBAAMBAQEAAAAAAAAAAAAAAAIDBAUBBv/EADoRAAIBAgIHBQYFAwUBAAAAAAABAgMRBSEEEjFBUXHBMjNhgdETIpGhsfAUNFJy4RUj8UJiorLCs//aAAwDAQACEQMRAD8A9xoBQCgFAKAUAoBQCgFAKAUAoBQCgFAKAUAoBQCgFAKAUAoBQCgFAKAUAoBQCgFAKAUAoBQCgFAKAUAoBQCgFAVG1+0FvDuEdXJK5uEAiJI6sO6stfS4UZask/I3aLh9TSIOcGtts7+hCHbOx9W7+6v+aqf6lS4P5eppeDV+K+L9CxwG3rF05VuDMeSsCp9U8/VV9PS6VR2i8zJW0CvRV5Ry8MyzrSYyr2xt23hyodXJYEjKAeXpIrNX0qFFpSTz4G3RdBqaSm4NZcb+hj2T2it4h8iK4IUtxAAQCB0Y99RoaZCtLVin9+ZLScOq6PDXk1a9sr+hcVrMBr2P7XWUJVQ1wjqsZfaefqrBUxClB2WfLYdWjhFaory93ntOmE7ZWWMOrJ46EeuNfwryGJU27STRKpg1aKvFp/U2JHBAIIIOoI5Ed81vTTV0clpp2Z2r08FAKAUAoBQCgFAKAUAoBQCgFAKAUAoBQCgFAKAUAoBQGidvPnCfdj8zVxMS71cvU+mwXuHz6IocNhHuEhELECSAJMeisUKcp9lXOnUqwp2c3bmYmUgkEEEcwdCPVUGrZMmmmro33sbtRrtso5lrcanmVPKe8iCPZXc0Cu6kHGW1fQ+YxXRY0qinBZS+pVdv/lLX2T7xWbE+1Hkzbgndz5oj9hfnJ+7b8y1Vh3feT6F2M/l1+5fRl522xxSyEUwbhg/ZHne3Qes1uxGq409Vb/oc3CKCnWc3/p+u40fC4ZrjhEGZjyH+uVcWEJTlqxWZ9HUqRpxc5uyR3x+Bey+S4sNE94I7wRUqlKVOWrJEaNeFaOtB3RtPYPHEh7JOg4l8BMMPRMH1mulhtVu9N80cXGaCTjVW/J9Dbq6pwhQCgFAKAUAoBQCgFAKAUAoBQCgFAKAUAoBQCgFAKAUBonbz5wn3Y/M1cTEu9XL1PpsF7h8+iO/YL5a59j/EKlhneS5Eca7qPPocdvMMFuo45upB9Kka+wgeqvMSglNS49BgtRypSg9z+p07CN8ew77Z/Bl/jXmGv+614ehLGV/YT8ejM3b/AOUtfZPvFTxPtR5MrwTu580R+wvzk/dt+Zaqw7vvJ9C7Gfy6/cvoyV5QPPs/Zb3ircT7UfPoUYJ2J811IfYcftP/AC294qrDu+8n0NGMfl/NdSZ5QPPs/Zb3ircT7UfPoZ8E7M+a6kTsOf2k/dt71qrDu+8n0L8Y/L+a6m/13T5cUAoBQCgFAKAUAoBQCgFAKAUAoBQCgFAKAUAoBQCgFAaJ28+cJ92PzNXExLvVy9T6bBe4fPojt2DMXbn2P8Qr3De3LkRxpXpR59DB2y2gt26qoQVtiJHKSddfUPxqGn1o1KiUdxbhOjypUm5Kzl9ETOwOFOe5c6AZB6SZPsge2rsMg9aU/Iz41VWrGnv29Dr2/wDlLX2T7xXmJ9qPJnuCd3PmiP2F+cn7tvzLVWHd95PoXYz+XX7l9GSu3/n2fst7xVuJ9qPn0KME7E+a6kTsP85P3be9aqw7vvJ9C/GPy/mupsPafYhxBRg6oEDTmHfBnw5V0NL0V12mna1zlaBp0dGUk1e9iJ2b2Jub2ffI/ARC8+Y158qhouhSo1NZu+RZpuJQ0ilqKNs7mbYuxb1q4jXGVgAQeNiZMwYZY0ECNOZM9D0DkGx0AoBQCgFAKAUAoBQCgFAKAUAoBQCgFAKAUAoBQCgNbxO27gxww4y5CRJy6gFQcs5tSTOoHu1AqO3nzhPux+Zq4mJd6uXqfTYL3D59Ea1XPOucjx5UPGen7Be0bCbnRBpHUHqD4zX0mjOm6a9nsPjdNjVVZ+12/Ly8DWe3/wApa+yfeK52J9qPJnYwTu580R+wvzk/dt+Zaqw7vvJ9C7Gfy6/cvoyV2/8APs/Zb3ircT7UfPoUYJ2J811IfYg/tJ+7b3rVWHd95PoaMY/L+a6mxXu02FdWXemGBHmP1EfVrof1Chx+T9Dj/wBK0r9PzXqYti3cOzslm65ZkM8JGmgkEqADVtLSqVWWrF58mU19Br0Y681Zc0dMHthbS6i4ZGablxTGpABPTzWmeREV5+JVs0XrDW3ZSv5Pw+O1W4ku92gCGHtkEkqIYGSomPxA9devSNXajyOH66vGXBvLc/tnF7tIizwHQ3RzH+6nWO4jWekivHpKW7j8j2GGzl/q/T/y9C5svmUHTUA6GRr4jn6a0J3Vznzjqya4HevSIoBQCgFAKAUAoBQCgFAKAUAoBQCgIG2Ma1pVKAElwuswAQddPRQFZgdu3HuIpQBWaM0MJ58hOh0B6/rQFyb758u7OX60/pFAari2/wBqASOawpaJ4BxBTcynqCcs8h01Aj9vPnCfdj8zVxMS71cvU+mwXuHz6I69ibCvduB1Vhk5MAR5w76YdCMpyUlfI9xepKFOLi7Z7iP2r2Yti8MghHEgdxnUDw5H11XptBUqnu7GW4bpMq9L3tqyJvYTFEXXt9GWfWp/gfwq3DalpuHHoZ8ZpJ0lU3p28mdu3/ylr7J94qWJ9qPJkcE7ufNEfsL85P3bfmWqsO77yfQuxn8uv3L6Mldv/Ps/Zb3ircT7UfPoUYJ2J811IfYn5yfu2961Vh/feT6GjF/y65rqVWO2ZdsZRdXKWGmoPLnyJ76y1KE6VlNWNtHSaVe7pu9uZbdh/nP/AC294rVh3feT6GLGPy/mupe/AMMrS19iQdczLqQTqeHmOIeMkmTrXS1KSecjl+30mUbKnl4J7/Pl0yyLC5sm1cIcknizgyIklT3cuAfjVrpQln5/T0M0dLq004LLKz+a6sob2GtBmQWcWdWXMFBBlAjMGPQj1T0qP4aP3ysWf1Kre9lu+Tut5suy8Tntg5bixp8YoVjHUgaa+FXpWRgk7tu1iXXp4RLu1LKvka6gcaZSROokaegg0BiG3MPy3yT9rxj36UBPVgQCOR5UBzQCgFAKAUAoBQCgFAKAUBrdy9jC8AMFz+dCcszctOWUrGnTrrIHFi5jc4DZsouATlTW3IkmF5x3R/ADnae2cSmIZFszbBUB8jtzCk+b0Xi5d47qAinbuLjS3PIE7l1j4svMF9fNK+lhzEEgWeybIuXGvXLVvPlTK+QhwYIcS3KCOlAa/wBvPnCfdj8zVxMS71cvU+mwXuHz6I79gvlrn2P8QqWGd5LkRxruo8+hl8oDcVkdYb8Sv8DXuJ9qPn0IYIvdm+XUrex/zpPQ35TVGgd+vM14r+Vl5fUn9v8A5S19k+8VfifajyZlwTu580R+wvzk/dt+Zaqw7vvJ9C7Gfy6/cvoyV2/8+z9lveKtxPtR8+hRgnYnzXUidh/nJ+7b3rVWHd95PoX4x+X811JflA8+z6G961difaj59CjBOzPy6kLsW8YgnutsfYRVOH995PoacWV6CX+5dTYMdjUZGa1bGdSvNU1zAmOpHrg12I6ktxwK0a1FK8tt9je773Efaq4g2rGXe5OLeizC3P6EaDQa9Kt2GVtt3Z2xCYq+Ge4bliyoJFu0ZvPA7+h8Pw60PDFh7963hLjXHuoBc+LNyN7u5GhJEZjrE8zpyIoDGu2bxuqAxym+Ryj4s3bSqdRqNWWf6VAXJa210lrdk66uShbQaePQCgI+K2E7XS6PaVCPM3FsmdPpkTzk+ugLTZ9i4gO8ubzlHCFj2CgJdAKAUAoBQCgFAKAUAoCo7SXCqKwiQ3VgvTvkHTnp3UB0XFkbq2LmUlEEZCdT1mI5adw1oC2w6sFAYy3UxHXT8KA1zDpjh52Y8LdbfPLA698H1H1gFt43KQc8kEA5rejFYDHwHdrqJoC9wNx93N0ZWGYmSNBJI1BIiIoDTO3Lg30IMg2hB/rNXExLvVy9T6bBe4fPoiJ2b2suHdmZWaVgZY5zPUiqdE0iNGTbXwNGn6JLSYKMWlZ7yNtnaTYi6XIgRCjuA/XrVekVnWnrMu0TRo6PT1F58y57CYUm69zoq5fWx/gPxFa8Np3m58Opz8ZqpUlT3t38kdu3/wApa+yfeKlifajyZHBO7nzRH7C/OT9235lqrDu+8n0LsZ/Lr9y+jJvlAtmbLdOIe4j9avxOOcXz6GbBJK048upT9l8ctm+GfRSCpPdMGfaKyaHVjTq3ls2HQxGhKtQcYbdpJ7Y7SS9cQWzmCKZI5STyHfyFWafWjUmtXOxThWjTo05Oas2/oY+yXyz/AHL/AKda80DvXyfQnifdR/cupZ4C3de1cGVWaUhUKgZeKBOgIkn2R0iuvQvnc5GJqK1dS+/bxy+/nvMu2cBcNrDjKGVc2eybgt5p5cQgcNXnKMd3F3Ws7k4NN2ABHwpOSxGsz0FASNkW71qwYHnXdEHx27SOXnCdQOvWahNtLI0aNCnKT1+HG3zsyZs+/efeZ8yvltkDIqlZLTw5mnlE8tNOVVJzafHL73mmvTow1dWzV5b277N9l8NvEjixciTa4pJPAuolf6OumfqKrUq1vH/H8nrp6NfJ5c+fjyJFnEYjXMCBwgcI+sM3IH6OakZ1t64dP5PJ09Gt7rW/f4O3zsXWcd49tbDnHOYd9Ac0AoBQCgFAKAUAoBQFP2lBKIFnzuhjp3waAxDBOWskIuWLZJ+kMsHzSBHIDnPsoDjtHhLjsuQEjI4OnUxAmdKy6RCUnlwZ09Aq06cXrveipu7PvGSbbFG1yxr8qjcvFSfRlqh058Mv5X35G+OkUVZKSTW/ya+T+pydnXePNbJJ3kcObiKuAZnRp+l3ZR409lPO647ufz8eFjz8TS93Vl+nfbK6y5eHG5P2bg3BYbphNpwC2gAzkogM8ipGh83L41fRi1LZu6/fIxaZVjOnZSTzXm7Zv4799/Are0eyL7tay2y2W0qmCOYJkc/Gsen0KlSonFXy9TVhelUaVJxnKzv0RU/+H8T/ADLe1f41i/CV/wBP0On/AFDRv1r5+hMwXZK+54wLa9SSCfUAfeRV1PD6sn72SM9bFqEF7nvP74m7bOwKWbYtoNB1PMnqT412aVKNKOrE+cr1515uc9pr3bLZt269s20LAKQYjv8AE1z9Po1KkouCudbCtJpUoSVSVrtGDsjsq9avlrlsqu7IkxzzLpofA1DQdHqQq3lGys+hZimlUatFRhK7uupse2tmLiLRQmDzU9zDr+nrroaRQVaGq/I5GiaTLR6muvPkaBithYi2YNpj4oCwPrH6xXDnotaDs4/DM+pp6do9RXU0ueRKwHZi9cVmZSgCkqG0ZmjQR0E9TVlLQas021Yor4nQptRTvnnbYkTuzGyLyXmL2yoNthJiJMRyM1foWj1YVLyjbJ9DNiOmUKlJKEr5rqX2ysE2GW4zsGEA8M8lB6Exyj/UAdOnBx2nK0zSYVraqta/D7++d6ztRfRnwpazvVcOcoBLxlU8IDDXv9FWmIh7rDf+m4n9xv8ANQE5Ut/Bm3eEdF3gJt3LQck5fPyO405CZ9VVVezsv5XNmgv+72tXLbdr5pMwYbeLZvtaTdMDblUs7t8isS7BGBBYpmjny6VGgtuVvKxoxF5QWtrbc9bW4ZX/AIC4+8xVVxDMd8AGVVCtbGFt3XbLBIBJMQdDc9FXnLIu1sLiMVs6wU3ly6SznOFB1w1xSBAAysWCjwYUBAvbDeGBwpaSZG7t8X7aLja5tZtfvcjEUB2wuxLyPYL2odLqlrhCCIawS28zS0ol1Z58UcjQHoK4pCwUMCSJAB5jvoDNQCgFAKAUAoCqxuOZbwQEQSkDLJMtDa5tNP8AXeBJu4xgSBaYgGJHXx9FAQNsZriLNthDxymNPO8xtPVQErF5lwjRIYWTETMhOmgMz6DQFFexFwKeO7MPkEty3QKtPWO468RPMUBYY6+wwiEls8gNqJzCQ2rA6SD6uVAaN5Tcbct4XBG3ddCTczFHZZOnPKROs/jQHnq7dxQ5YrEA/f3P81AbT2X8pWJs3FGJc3rBIDZgM6j6wYCWjnBmfCgPYMZavOVazeCoV+qGnWZBPhp+NAan5TsZdw+zgDebeveVc6fFmNXgZYjRYPf66A8h/l3FDUYm/I1+WudP61AfS2HvB0VhyYAj0ETQHztt3bOIGKxAGJvgC/dAAvOAALjQAM2g8KAhfy3if+KxH/Wuf5qADbeJ/wCKxH/Wuf5qA+mqA+btqdoMQ9+664m+Fa47KBdcAAuSAAGgADpQHo/kp2m93B4pblx3ZGJBdyxCtb0EsTpKmgNh23chMK4dluhDkC2RdJlVnQ+b6Z60B2wO0seRrhlPcSd2fWpY0B32rcuvh5v2kRhcGVS7kHTn8WpYnnwx0mqa3Z++hvw5tVdrWT2W/wDTSXMh7OwCrhbhZVySjobblRoeFw+dmB5Ekx66jo8bItxSr7Sau3dXvfbf4JfA4wuHsyjpbZFBjS8wIAsISGQDlktKIJ1jxrQcskYPaFu3Z3QtuybsHK1wswDBV3euoEsFHoblFAEa2h+QANvMw+OY+Y+UnUcgdT3AT4UBn7ZIXw6CAGZxzg5Tu2J11HKRPKCZ0k0A2BgJGHvggBbJXKB1JmZGlAbFQCgFAKA1HGWUtuyboEd+Z+U8ufu6xQFhd2kbaKLcZQxQADPIABHN1kx3E90VXUk42sbNEoRq62tu8bdH97yJiGz37FzLqVtkkDQSZ1OaOunPn1qcXdJmerDUqSjwbRB7XYa81+5ubd0sbSgPlcosXAYGVgHzAnTQqUnk9elZVvhMUXnd3wN+LkwxOXMtoAR5sraGYH6LMfpA0Ba9jsLcXEKSlxU+DgMTbuW0LZbUDK/UML3edSfpCQLi92jCA57ZETyadRvBHLq1oj+sKxy0tR2r7z9PmdOOGub92Xy/b0lfyZ2xWL31okADLcKxObzQZkBGjTiiOUGRWinU1034mOvQ9k0nvSezj9fU0DyuE/B8FOhDXQdI1EA6QPcPQKsKCP5HNnWrzYtb1pLgC2oDqGiS8xI06UBqPbDZq4bG37KeYj8IOsKyhwJ6wGj1UB7H2NxxbZFl51W3lmT/ALtyg1GvJRQGr+WrF/F4S3353PqVQPzGgPLKA+gezGNdtl4Z7erC0q8s0lFKkfvLQHbA7Is3Lr73B2NSxzHDrxcQhixXUmT4yDQHgGPEPcjSGaPaaA9/uYDZ9pU3mFsyUDaYYNoBqeFD/qO8UBc7bxW6w9659S07fuqTQHzEo0oD0fyK3hv8TZOouWg0fYaD/eUB6ltFr6BBh7dtgBBzEiAIyx+NAVt7aONTz7eHX7VyPeaA6bG1s4m5dFq78Y1zKrB0ByA5Z1j/AL140ntJwnKDvF2fgRn20mS6tvDICql3AYJItqlyZFszo7Dl9Hx0KKWxHs6s59uTfNnGJxjHehrQ0dQRv4479sKYO60XLcPEZ1HKvSsjW9p2RnZbbcKBgpuRCtbW+PoaagJ10XxoC1wtt3vm2y7v4vOWt3s0i45YCDaE8SnrEc5mKA79rCLVi1AJCXFA5TARgNSDB8YOvjqAIuHv4jcW9yDqinRViTvM/OQPoaejTmKAvdkPcKHe5s2Y+cANIHReg5eMUBOoBQGvbXsXFum417LaJAC52GuQ/V8R+FARNkYlluKbmIDLBkS7TIEHl0n3/VMAbNhcUlwEoZA05EdJ6+mgIW1MIgIvMX4Suix0aBzE8zrrQFQu2bbnOrYkrqSAVyrwK8HXTzsvpBHUE1OlnfWZoWkJR1dRfDM77Xxli7cCuL4KtklCFHE7JJ4pIlD7Rpzq0znbZ6Ii2b1tLp3uircuCACCZ0JWSPGenPSgI7ZLgzC0xBAcZrgXzr75TGQnm5PhpPjQ9Hg/vm+psjp1WOy32kvokHxSFRZIYh3lcrqSCbhUjVNNZMGfTVkIKCsiitVdV3a+0ad5Vz+y4GBAm5AkH6vUAe4RUyoyeQ3z8X9m177lAa15UV/2piPHd/3KD9KA9K8lSB9l21YSM9wR/wAwmgNH8sl+cbbtjlbsqPWzMT+GWgNd21s0W8NgbkQb1u4WPflvGD+4yj1UB6x5HsTm2cF/m7rr7TvP8dAbPgsWzOyt3tHDGitHnTr7Kz06jcmn47jVWpRjBSXhv4rhbqfNW0fPu/ab3mtBlPaO2bAHDyoabY1JjKPrDx1nl0HSZAtfKZid3s3EHqwVP33Cn8CaA8Y7M7PF74VInd4S7cGnJkKwfTqaAtPJTism0rQ/nFdP7Bb3oKA9d7U4RbgQNihh4zaFoDcumYTH60Bq2I2QmQqt/BMT9M3CH5+LEUBsuBxCnCXpWzbXVZskOvEoAYhATMnlziozmoR1nsJ06cqklCO1/e8qLeFtMTlvDNetXLQ+Lua51RVPm6AEHU94qlaVSdrPbsyfoaZaBXim3HZtzXqZrmHt32uxctlLty0PMbOSqqMsxBQhHIPKetex0mlLY99t/wB+ewjPQq8O1Hdfati+9m0jnZqOC+/Us1sAnK8EXbVuyhiJ+URj4BtaLSaTV0+HHfkg9DrJ2ceK2rcrv5fwXWz8XbW6zl0GW3btFUVgoIuMBl01WWC6cop+JpZ57P8AH1H4KvZPV25rNblfyyzzM23VsXyMPcuFWBz6AdFOhLKV5SY6gd0zJ1oKeo3mQWjVXT9oll9+Zm2dtKwLaBHlZyDgy65S3mhQAMomYAqMdJpSV0/Dfz+hOehVoNqUdivtWy9vqc/+IMPlD7zhJgHI45CSYyzABGvKo/i6WrrXy5P02eOwl/T9I1tTVz5r12+G0tK0mMUBHxuDW6AHEgGfXlIn1TPpigNTxWSzfNlEYlTbj4zToV4RabkYj0mNQooBsntEEUhLRInizXNRFqRli3B4UHd3dNALPZe1xjUuoVNvJkJOaRqc2hgaSsT7qAxW9g2VBVcQVBBBhl1m2qa+tc0d5oDjGbLtKty/vWfJ8ayrlkhMzlR3Sxb8BUZy1YuXAso03VqRpre0viY8Lik3du2qu62mQAhkXNN3KhKjmMwBn/vVXt09i+9hseHuPblbJvY9yu/M62to2GyELdIARfOELmcHl3yqzXi0hPcTlhdSN7yW/wCXqY7WOsPrluFgguiWXRRdYaMOQDcz0B8DRaTF7t1+h7LC5xeclttv22T+a+80av5YrASxgwM3nXCcxBaWysZjSZJ5VejmSVm1e5x5DfPxf2bXvuV6eGueVP8A8zv+i3/dLQHovknDfyamWJ3j8+7PQHmPlGxW82liT0Vgo/qIFP4g0BsvlE2du9mbNJGqKqH0vZDH8UoCx8h2K4MVa7mR/wB4FT+QUBu2zgPhDzM8UaACM32V/X09Tio96/P72LqdGvf2EeGX05vofOm0fPu/ab3mtpzj3Xb7ANazFQBZU8So3XWAxEHUcv0oCu8tWJy4O2n17wn0KjH35aA1/wAjmA3gxsjQ2lt/v55H4CgNL7J4k2sZhX5ReQH0FgrfgTQHvnaLC3LgTdWbFwiZN1QcvLzQe/8AQUBq9zYdxTN63hz4bxbK+xFBPtoDZNgMu4uBVsqASPiWzDzRqW7/APtUZdlk6faXMgbMYh8Lxqs4UAz9KSOEa85j2VzaDf8Abzt7npkdnSEnGtlf+49m7bm/AjYV1a1hltkC6DYDORmHmXMoidY4tNOdV02nTpqHa93Pyf8AJdUjKNWq6mcffstj2xv8ciFZUxZYcsmHVvQ11mB9qAeuqY7INcIfNv0NE2rzi9t6jXlFL6NmbMIOo0yz4ftxOvdVjeXw/wC5XZ353/8AmS9puDiHggzcUiDzHwR9fRVtZp1cuP8A5ZRo8WqEb8H/AN4mHBXARaAUAhrQLAk5v2NokHQEDTTuqum09Sy3rz9xltaLTm29ql5f3EZBfVcLh2Lo1y2hYLHCbYRRcstzGbKRz5kDSpKSjQhJtNpbP9tlePO3zIakpaTUiotRk0m96ld2kvC/y3m4odBHKK6y2Hz725nXEXlRSzGFHM//AJRtJXZKEJTlqx2kE7ew/wDOf2W/hUPbQ4mn8BpH6fmvUrdq4iMRGcCch5II4gCSzKSDDCD1DEaEVYYytO1H5ggfKnzFAjIXTQrOikQeRjrNAS8PtUWheZzvLNu3MqqgsMqfR0+sesa0BjbtFhYOTDXHYOUyKLeYsL7WYGa4BqyZhJGhXroAMOJ7TYbJetjD3wdbRyLbzMDvFZll4hWtXBrBkaAg1GUdZNcSylUdOcZrc0/gdcBtXC74WUN7jvhFEW8sovwoPPnZIOXv8OtVqil9+NzTPTpz2pXs1fPetXjbx5kXDbUwz27Fy1ZxRt32a4GUWRG6Y5lYM8iMmbTpGvSnsIk/6jVe1J5W3+p0t7WwiEgfCUhLah4tRle4mYc+Sti7ZeRBHLNBnxaPFbH95+p7LEqku1FPO+/bZLjuSyKbys31fDYIpmyg3FGaM3BlXWPRVyVlYwTm5ycnvO/kN8/F/Zte+5XpE1ryot/tTEeG7/uUP60B6b5JFjZts973D/8AYR+lAeI7XxG9vXrn85cdv3mJ/WgNn7VdvGxuHFg4dbYVlYMHLEZQREFR0JoCf5FsVlxtxOj2SfWjrH4FqA9R2ZhL63Sbps5eKMhfNqZmGMCesVBU4p3RZKrOS1W8vQ+c9o+fd+03vNTKz3ftBgLl04cKrFAgzMAxAPMcIcA6gc1PoIJgDUvLhiZuYW39VXYj7RUD8poDXOxvbZtn27iLYW5vGzElysQsAQFPifXQGsYm+S7OoyksWAH0ZMgT4UB9D7ZwHwq1acXzaXLP9E5wIniHq9NAUFzss5UpbbDOSJzcQuRPMasNaA2LCYe+LWVbdmw2fULBVly89BzmOfQUBhxeFuBrcW1ORF1W2mjCZyZhwifZpUPZwyyWWzIt9vUz9557c3nzMLYe+rQiCMwaclvzsoltFGsltfxoqcFsS/k8dao9snstt3cORks4e6CoycJKSN3bACiDGi6BWJjXTWKezhwXw4B1qjd3J79/Hb8Sbtd7doH4m228ksCAM7KJUcjmJJH409nDPJZ7cj1V6itaTy2ZvLkQm2iqcYsWxAhCInLLRELoOE6UVOCd0keOtUkmnJ5+O8sdlJbe2GFq2vE0BQNCCVmQOcT7aKlBbEvgeyr1ZbZP4skDZ1mI3VuAZjIsT3xHPxrz2NO1tVfA9/EVr313fm9hKqwpOCKA4yDuHspY91nxBQHmB7KHhC+B3P50cvqLVHs6v6/kjR7Sl+j5sh7b2bduYa9bDBmdIXQLrp19VThGa7TuV1JQfZjbzNYsdjb2+dmUbu5dFxgHg/O7jkyIIm0bXI8wRVhWYNo9jMTdN9YChnYowuQSGuYi4G01EG8ikdYbpzAzXuymI37YhEUXOLKucACbDKPAcZUeigJmA7N37aJbJRhba9lYQoK3cPlXhkx8YWHPpPWgK09jMQ7ZXVN3FsHjHEC+ENwRGmVcNc9MrHWgKLyjYG5ZwOz7V0g3FN3MQZkkgzPjM0Bz5Htp2bDYtr923aBW1BdwswXmJOp1Gg7xQGpdr9pricbfvJOR34SREqqhAYPKQs+ugPX+zE4XYiudCuHuXf3s1we8UB4tsDZhxGItWA2U3GC5omB1MSJgA6UBvG2PJabNi9dGLDmzbZygtQTlUtE7wxIHdQFB5NsTu9pYc9GLIf6yMB/aigPcLq/taH/2z6OdAfNu0fPu/ab3mgPpdjcFq1uxJ4J5ebGvOgPGPK7ic+0WH83aRPe/+OgJfZryZnFYa3f+E7veAnLus0AMQNc4mQJ5daA1XtRsU4PE3MOXz5MsNGWQyhuUmOcc+lAe29kgMRsvDBjpulUnr8Wcp19K0Bb4DZq2iSGk6jWOsGP7NLntmargtl4hBbBRjDI3PkAu7jxIRyY9PooeHe1s3EAKGtlgqlCechmk8P0pFtJ9MddAMd/ZF5rcLaKtAkR0NhEKZySWjiGtASRsq4WHxfDmuBwVABzFyrf0j5onx8KA2XDMlq1bViqQoABgCY5UBFx1+7mDIw3RVYMqATmkwT3rI9dZarrKfu7MuHH0NtCNGULSXvZ8dlvDxItnE3zAzAn+i1vnEzHiCI9VVRlX39DROlo6zS+KkbDW85QoBQCgFAKAUBhxdjOhUMyz9JTDDXoaArBsJoj4ViPTn1H6fhQGDaWy3iyAXu5Gksxlua9Ty6+qR1oCuubLfdwLBnKNYC/QAy5Zj5SW8OfWgOy7KuZtbTEZrplco0ZV5GdCwzCepoDW/Kjs28+Hwa27FxipfMtu2zRosEqoOWecdOXSgPPE7O4smBhMR/0bn6rQG09l/JpibtxWxSbmyDLAkZ2H1QoJyzyJMEUB6R5Q1f8Ak6+lm2zMyqgRFLGC6gwqiYCzQHmnk02FfXaNl7li8ioHaXtOqzkKgSwAmW/CgPXruEZ/hCsOC4uUdxlCD18aA8E2HsrF2r9i4cLiBku22PxFzkrgn6PdQH0E+EJvLckQFiOszzmgPnbaGwcUXuRhcQZZoixc7z/RoD6PwohF+yPdQHgvbPZuJvY7E3FwuIKm6QCLNwghOAEELqCF0NAe1dlMIbWCw1sghlsoGB0IbKJkd8zQHmPlb2LefHLctWbtxWsrJS2zjMGYQSoOsZaA2byfYe7/ACWbVyzcVkuMAroVJBcXA2V4zLLH0wRVNeOtTatcv0aWrVTbt9/eZbfyc8tNnnngSNGLSGmdYXT8Kxewnd3jx/z8PQ6X4mnZWnw+CVrfH1JezsPcW7mZDBZjIIPMBRPdog7+nqtownGpdrbf0+iRRXqU5U7RlmkvX6tnHaG07NlVGbPZuW9AYBdkGrAcPDmMnurcc0oreBv5w72WMtZJEHzltEMTHVXiD0oDZ+zdkph7alcrAcQyZNZ10PM/0uvPrQFdjbrOnE3+9YCCF0A0HnD+NAWF7Ab6xaXNEBTIEzwRynuPeahOGsrGjRq/sZOVr5GDA9nFt3Lb5yTbJjSJlMuuupmTPjUI0UmnwNNbEZVIShq9q31v/Bd1cc4UAoBQCgFAKAUAoDW9pbNC3c7skM0gZGYniU6xIPIDl0Ud0AY8RfTdWkS5GRIJi4onKjTCrzysND9fvoDHe4bL3TiBlQhWeXOuY8IULLE5lWACSfGgMOC27YtHNcxCkLbN5jNw/FsojTJBYSDlmQDMazQFrtDtFhjns74B2ZrI0aBcyqYLBYHyia8tR1oCmxWMUZYvwLwc2wBdMhMysYW2coG8GpHMDnzoCwwVjfKWtXQ8GGbM4Em2SIYqZEXLZ07j1EUBD7Y7RuWL2GKuyjKwIR4BMRqGVhA72U+o60BYbXxTreYByqQn0io+UUHUDh0J1oCO2NaXAuMTxheI+cSoXKsakBuR5GaA4sY92cZndVLW+WuptsYiPrAAjrQE3B4u78EuvJNwKSNZ/wB0pB1Hrjv76AgbHwF64gK4i4bd22MzZyWW4Gkhe7lHroCLgHurYxF/f3CbZa2AzEj6PFqeYmgO2FvXLe9TeuwbC72WYkhiByPMcz+FASOz2IuJetK11ri3rWchiSVOvInpp+NAc9nce7Yy6GZijZygLEgQ+kDppNARtmXr7Pbvh7jZ7xR1ElAmnTkAJOtATNi4Z7t665v3QLd9gEzHKQG5RPLpFANq4m4L7hXYRctLAc+bdXITkjQBmU5p5jpGoFYm0L+WVutIw5ueeXG8V3bKRAgkKJHSCuvOgNxxJZLa5SzEZQTGZiJEmOs0BX7Ia7nAdCoILNwQM8KOcHnxHn3c+VAXYFAKAUAoBQCgFAKAUAoBQEfE4RXKkzwnSDHcYPeJAPqoCJ/IVqI4uX1j3AT7FX2UBA7Q7MCYR1sozRes3SqgsxCX7buQvMnKhMDU+k0BqWN2XduvcHwR7aXLYbIq8Kq9q0mQEADNKtKxIiYoBsDsveNxEvC6qm473WCwHmzh2KkkGAzqw0g8JAIoCZs3eJdwbG1ilFm3iUuBbLas9xGVDKngIBbMOqjXmKAl7Bw92xgUssrWXW8wOWQCHU3RlJ5gZgvpQjpQEp9pO+/+MIIw4cBTBDLbViY6Al48YNAd8bjnW5dtrcY5bSgDNxSGQlp7yHifCgFjaNxntpvYJssOIjR+OGI6ld2AT4+NAdsPduMcq3LoIstGZhCXMzrDzzg6A68gaAtcLjVTDbxi7Kszm1ccUFT3lTwz4UBWbDYWsSbds/E3rYvIPqz0/wBeFAQcN8wxf3zf4KA6E8dz/wCB/hWgOezkWrpY6zht4pPSOYHhofZQGDs/dZbuFzIVHGuc8nzSRGnQkUB32RibiLh8lwhXxBVlga6r19BigLDs5gkOIv3SSHS84AkQQSekT1oC/wBppcKjd+dJ6xzRgPYxB9VAUq4DF9XJnuuHTl4j/XpIIF/gUZbaBzLhQGMzJA1M9daAz0AoBQCgFAKAUAoBQCgFAKAUAoCJfwWZi28uLIiFaB6YjnVUqWs73ZfCvqxtqp80Qsdsy42UJcMBSCWY5jJnoIPp8KnGOqrXKpy1pXtbkVuMG7ZgbsQepuaciYhYbRh+HfUiJO2TfU3AQ5JYEQBcKyFXWSoH0WM9QR30Bi2ntW04yXLZYBrmmaDNoT0IJBDeysstKit3H5HQhh8pK9/0/wDL0ObjWjoLE5synjI0d90fUcg9HSp+24L7vYrWibby+Xgn1O165hzh3xFy2wQZmbVs2kKdAZnhAA8BVlOevHWKa9H2U3Bu5WXds4MK/wCz3ytu2LlyLbcC8aENxaERcnvgnXnUykk7NxOEvXdytq8H3ZnOHA1AdkY5tXy3Vbi14tDpoBITHWwDZ3QNsvctnjLGVGdy8iQSuZtSSdO+qfbZ2tvt8Df+B9zWvuT2ccss887L/BU4DaVjDnMlhg7W83E8wMjuyyR0a2FP2hVb0pLdu9fQ0LCW27TyTts8YpfG9/InYLGWhbZEtSty6VZTcnMWsLcOUxrIMACJ56TUlXvu39LlMsP1W7y3X2f7nHPhsz4bDPs7Z1lcM9xbUbxDI3kyvQB+gI1mJ7+VXQlrRTMden7Oo4Xvbwsd9n7PtXVkoVyKbQi4TwFdRI+0akVFVf29hVFpWs3hugrpqunCGEnPrpFAZMAcI+IGSzcFwuDqQFU5WcNGbkch08OlAXS9nrAu73Kc+bPOY+cTPKe+gLWgFAKAUAoBQCgFAKAUAoBQCgFAKAUAoBQCgK/HbGtXTmcGfBiOgHL+qKA5wWyrdoys+sz3/oaArcZsvDoYe5cGYNI0M58qljwmNQD0HqrM9Fg973/M3rEai3Ldx3btvic27mHUybrnXNBXlx54gIDEk89anGik9r+XG5VLS5SVrLZbfwtx4EjG2g2Eupbtb8EOptvw55JzpJgdSAeU9asjHVVkUVJuctZmp4fY2MK4gXLN5nu4A2UY3reXMN4EW4ouQ10qbYzwQCX4gCZkQL3ZuDxC49n3WSybIV3zqVuFQm7OScy3FJvKTEFcmp0AAs7+w0eZZ9S5EEcJuecRp1EjWeZqp0Yv74m2GnThayW7z1dl8/uyIuO2FYS27ENCq+gYDRwZUEjQa6d2lVVaUIQcuFy6jp9ec1HLNrdwtn8jC4Vrjv8AGrmbNowAJ3ZtyDlkSiDkekiOZq9onJuz+8voiyOtGmo+67K2a8dbjbJvh4O+xS8JBw1xBIgNqxBkvLEkkADUnoK0UJ3jb7zMemJ6+s9/Dwy4vd4nfYU7txChs3NYMnKIYwSJ9FXmQw4bYKgjPbw+XqFtAdI7qAsrGz7SGVtqpBmQBMwRPsJHroCVQCgFAKAUAoBQCgFAKAUAoBQCgFAKAUAoBQCgIW1cEbqhQQIJ5ieakfrQFbd2AxnjXXrGvXT0Cf8AUUBYHZSMEziWVVWZI83XlPfr7KA4OxrXVSZEasZ5R386Al4ewEBAnUyZM6+ugMtAKAi417ojdKrd+YxHd6etQk5f6S6iqTv7Rtcjpu7rpxFUbNOgzCB016zXsbte8eVNRS/tt2MNvZ1yRmuhlBHDul6dJ6c6akeBDXlxJ3wdcpXKAp5gCPdXqio7EJScs27ixYVAQoideZPvr0iZaAUAoBQCgFAKAUAoBQCgFAKAUAoBQCgFAKAUAoBQCgFAKAUAoBQCgFAKAUAoBQCgFAKAUAoBQCgFAKAUAoBQCgFAKAUAoBQCgFAKAUAoBQCgFAKAUAoBQCgFAKAUAoBQCgFAKAUAoBQCgFAKA//Z"/>
          <p:cNvSpPr>
            <a:spLocks noChangeAspect="1" noChangeArrowheads="1"/>
          </p:cNvSpPr>
          <p:nvPr/>
        </p:nvSpPr>
        <p:spPr bwMode="auto">
          <a:xfrm>
            <a:off x="21590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a:p>
        </p:txBody>
      </p:sp>
      <p:grpSp>
        <p:nvGrpSpPr>
          <p:cNvPr id="21" name="Group 20"/>
          <p:cNvGrpSpPr/>
          <p:nvPr/>
        </p:nvGrpSpPr>
        <p:grpSpPr>
          <a:xfrm>
            <a:off x="5869093" y="4274919"/>
            <a:ext cx="1833811" cy="1602353"/>
            <a:chOff x="5320866" y="4516417"/>
            <a:chExt cx="1727242" cy="1602353"/>
          </a:xfrm>
        </p:grpSpPr>
        <p:sp>
          <p:nvSpPr>
            <p:cNvPr id="22" name="Rounded Rectangle 21"/>
            <p:cNvSpPr/>
            <p:nvPr/>
          </p:nvSpPr>
          <p:spPr>
            <a:xfrm>
              <a:off x="5320866" y="4516417"/>
              <a:ext cx="1727242" cy="1602353"/>
            </a:xfrm>
            <a:prstGeom prst="roundRect">
              <a:avLst/>
            </a:prstGeom>
            <a:solidFill>
              <a:schemeClr val="lt1">
                <a:alpha val="59000"/>
              </a:schemeClr>
            </a:solidFill>
          </p:spPr>
          <p:style>
            <a:lnRef idx="2">
              <a:schemeClr val="accent5"/>
            </a:lnRef>
            <a:fillRef idx="1">
              <a:schemeClr val="lt1"/>
            </a:fillRef>
            <a:effectRef idx="0">
              <a:schemeClr val="accent5"/>
            </a:effectRef>
            <a:fontRef idx="minor">
              <a:schemeClr val="dk1"/>
            </a:fontRef>
          </p:style>
          <p:txBody>
            <a:bodyPr rtlCol="0" anchor="ctr"/>
            <a:lstStyle/>
            <a:p>
              <a:pPr algn="ctr"/>
              <a:endParaRPr lang="en-NZ"/>
            </a:p>
          </p:txBody>
        </p:sp>
        <p:sp>
          <p:nvSpPr>
            <p:cNvPr id="23" name="TextBox 22"/>
            <p:cNvSpPr txBox="1"/>
            <p:nvPr/>
          </p:nvSpPr>
          <p:spPr>
            <a:xfrm>
              <a:off x="5320866" y="4516418"/>
              <a:ext cx="1575385" cy="584775"/>
            </a:xfrm>
            <a:prstGeom prst="rect">
              <a:avLst/>
            </a:prstGeom>
            <a:noFill/>
          </p:spPr>
          <p:txBody>
            <a:bodyPr wrap="square" rtlCol="0">
              <a:spAutoFit/>
            </a:bodyPr>
            <a:lstStyle/>
            <a:p>
              <a:r>
                <a:rPr lang="en-NZ" sz="1600" dirty="0" smtClean="0">
                  <a:solidFill>
                    <a:schemeClr val="accent2">
                      <a:lumMod val="75000"/>
                    </a:schemeClr>
                  </a:solidFill>
                </a:rPr>
                <a:t>Better Public Services</a:t>
              </a:r>
              <a:endParaRPr lang="en-NZ" sz="1600" dirty="0">
                <a:solidFill>
                  <a:schemeClr val="accent2">
                    <a:lumMod val="75000"/>
                  </a:schemeClr>
                </a:solidFill>
              </a:endParaRPr>
            </a:p>
          </p:txBody>
        </p:sp>
        <p:pic>
          <p:nvPicPr>
            <p:cNvPr id="24" name="Picture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61423" y="5556408"/>
              <a:ext cx="504825" cy="495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5" name="Picture 33" descr="C:\Users\mscambar\AppData\Local\Temp\SNAGHTML1e4b9fe5.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559154" y="4998901"/>
              <a:ext cx="981639" cy="989555"/>
            </a:xfrm>
            <a:prstGeom prst="rect">
              <a:avLst/>
            </a:prstGeom>
            <a:noFill/>
            <a:extLst>
              <a:ext uri="{909E8E84-426E-40DD-AFC4-6F175D3DCCD1}">
                <a14:hiddenFill xmlns:a14="http://schemas.microsoft.com/office/drawing/2010/main">
                  <a:solidFill>
                    <a:srgbClr val="FFFFFF"/>
                  </a:solidFill>
                </a14:hiddenFill>
              </a:ext>
            </a:extLst>
          </p:spPr>
        </p:pic>
      </p:grpSp>
      <p:pic>
        <p:nvPicPr>
          <p:cNvPr id="26" name="Picture 41" descr="C:\Users\mscambar\AppData\Local\Temp\SNAGHTML1e6b6b7e.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79250" y="3382503"/>
            <a:ext cx="1786991" cy="959019"/>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35" descr="C:\Users\mscambar\AppData\Local\Temp\SNAGHTML1e512a69.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761824" y="2435363"/>
            <a:ext cx="1305684" cy="783411"/>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23" descr="C:\Users\mscambar\AppData\Local\Temp\SNAGHTML1e398fbf.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149635" y="4342150"/>
            <a:ext cx="2315360" cy="1543573"/>
          </a:xfrm>
          <a:prstGeom prst="rect">
            <a:avLst/>
          </a:prstGeom>
          <a:noFill/>
          <a:extLst>
            <a:ext uri="{909E8E84-426E-40DD-AFC4-6F175D3DCCD1}">
              <a14:hiddenFill xmlns:a14="http://schemas.microsoft.com/office/drawing/2010/main">
                <a:solidFill>
                  <a:srgbClr val="FFFFFF"/>
                </a:solidFill>
              </a14:hiddenFill>
            </a:ext>
          </a:extLst>
        </p:spPr>
      </p:pic>
      <p:sp>
        <p:nvSpPr>
          <p:cNvPr id="29" name="Rounded Rectangle 28"/>
          <p:cNvSpPr/>
          <p:nvPr/>
        </p:nvSpPr>
        <p:spPr>
          <a:xfrm>
            <a:off x="3154792" y="1484784"/>
            <a:ext cx="1921264" cy="1341841"/>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NZ" dirty="0"/>
          </a:p>
        </p:txBody>
      </p:sp>
      <p:pic>
        <p:nvPicPr>
          <p:cNvPr id="30" name="Picture 43" descr="Go to Statistics New Zealand homepag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440959" y="1537300"/>
            <a:ext cx="1466850" cy="1047751"/>
          </a:xfrm>
          <a:prstGeom prst="rect">
            <a:avLst/>
          </a:prstGeom>
          <a:noFill/>
          <a:extLst>
            <a:ext uri="{909E8E84-426E-40DD-AFC4-6F175D3DCCD1}">
              <a14:hiddenFill xmlns:a14="http://schemas.microsoft.com/office/drawing/2010/main">
                <a:solidFill>
                  <a:srgbClr val="FFFFFF"/>
                </a:solidFill>
              </a14:hiddenFill>
            </a:ext>
          </a:extLst>
        </p:spPr>
      </p:pic>
      <p:sp>
        <p:nvSpPr>
          <p:cNvPr id="31" name="TextBox 30"/>
          <p:cNvSpPr txBox="1"/>
          <p:nvPr/>
        </p:nvSpPr>
        <p:spPr>
          <a:xfrm>
            <a:off x="3131840" y="2134597"/>
            <a:ext cx="1294819" cy="646331"/>
          </a:xfrm>
          <a:prstGeom prst="rect">
            <a:avLst/>
          </a:prstGeom>
          <a:noFill/>
        </p:spPr>
        <p:txBody>
          <a:bodyPr wrap="square" rtlCol="0">
            <a:spAutoFit/>
          </a:bodyPr>
          <a:lstStyle/>
          <a:p>
            <a:r>
              <a:rPr lang="en-NZ" dirty="0" smtClean="0">
                <a:solidFill>
                  <a:schemeClr val="accent2">
                    <a:lumMod val="50000"/>
                  </a:schemeClr>
                </a:solidFill>
              </a:rPr>
              <a:t>Vision and Strategy</a:t>
            </a:r>
            <a:endParaRPr lang="en-NZ" dirty="0">
              <a:solidFill>
                <a:schemeClr val="accent2">
                  <a:lumMod val="50000"/>
                </a:schemeClr>
              </a:solidFill>
            </a:endParaRPr>
          </a:p>
        </p:txBody>
      </p:sp>
      <p:grpSp>
        <p:nvGrpSpPr>
          <p:cNvPr id="32" name="Group 31"/>
          <p:cNvGrpSpPr/>
          <p:nvPr/>
        </p:nvGrpSpPr>
        <p:grpSpPr>
          <a:xfrm>
            <a:off x="457200" y="4315108"/>
            <a:ext cx="935183" cy="986101"/>
            <a:chOff x="457200" y="4603139"/>
            <a:chExt cx="935183" cy="986101"/>
          </a:xfrm>
        </p:grpSpPr>
        <p:pic>
          <p:nvPicPr>
            <p:cNvPr id="33" name="Picture 39" descr="C:\Users\mscambar\AppData\Local\Temp\SNAGHTML1e6597fa.PNG"/>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08685" y="4663621"/>
              <a:ext cx="883698" cy="655032"/>
            </a:xfrm>
            <a:prstGeom prst="rect">
              <a:avLst/>
            </a:prstGeom>
            <a:noFill/>
            <a:extLst>
              <a:ext uri="{909E8E84-426E-40DD-AFC4-6F175D3DCCD1}">
                <a14:hiddenFill xmlns:a14="http://schemas.microsoft.com/office/drawing/2010/main">
                  <a:solidFill>
                    <a:srgbClr val="FFFFFF"/>
                  </a:solidFill>
                </a14:hiddenFill>
              </a:ext>
            </a:extLst>
          </p:spPr>
        </p:pic>
        <p:sp>
          <p:nvSpPr>
            <p:cNvPr id="34" name="TextBox 33"/>
            <p:cNvSpPr txBox="1"/>
            <p:nvPr/>
          </p:nvSpPr>
          <p:spPr>
            <a:xfrm>
              <a:off x="480900" y="5127575"/>
              <a:ext cx="911483" cy="461665"/>
            </a:xfrm>
            <a:prstGeom prst="rect">
              <a:avLst/>
            </a:prstGeom>
            <a:noFill/>
          </p:spPr>
          <p:txBody>
            <a:bodyPr wrap="square" rtlCol="0">
              <a:spAutoFit/>
            </a:bodyPr>
            <a:lstStyle/>
            <a:p>
              <a:r>
                <a:rPr lang="en-NZ" sz="1200" b="1" dirty="0" smtClean="0">
                  <a:solidFill>
                    <a:schemeClr val="accent5">
                      <a:lumMod val="50000"/>
                    </a:schemeClr>
                  </a:solidFill>
                </a:rPr>
                <a:t>Open Networks</a:t>
              </a:r>
              <a:endParaRPr lang="en-NZ" sz="1200" b="1" dirty="0">
                <a:solidFill>
                  <a:schemeClr val="accent5">
                    <a:lumMod val="50000"/>
                  </a:schemeClr>
                </a:solidFill>
              </a:endParaRPr>
            </a:p>
          </p:txBody>
        </p:sp>
        <p:sp>
          <p:nvSpPr>
            <p:cNvPr id="35" name="Rectangle 34"/>
            <p:cNvSpPr/>
            <p:nvPr/>
          </p:nvSpPr>
          <p:spPr>
            <a:xfrm>
              <a:off x="457200" y="4603139"/>
              <a:ext cx="935183" cy="180192"/>
            </a:xfrm>
            <a:prstGeom prst="rect">
              <a:avLst/>
            </a:prstGeom>
            <a:gradFill>
              <a:gsLst>
                <a:gs pos="0">
                  <a:srgbClr val="FFFFFF">
                    <a:alpha val="0"/>
                  </a:srgbClr>
                </a:gs>
                <a:gs pos="100000">
                  <a:schemeClr val="bg1"/>
                </a:gs>
              </a:gsLst>
              <a:lin ang="16200000" scaled="0"/>
            </a:gra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NZ"/>
            </a:p>
          </p:txBody>
        </p:sp>
      </p:grpSp>
      <p:pic>
        <p:nvPicPr>
          <p:cNvPr id="36" name="Picture 45" descr="C:\Users\mscambar\AppData\Local\Temp\SNAGHTML1e7c2367.PN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29438" y="2315960"/>
            <a:ext cx="1831463" cy="1309844"/>
          </a:xfrm>
          <a:prstGeom prst="rect">
            <a:avLst/>
          </a:prstGeom>
          <a:noFill/>
          <a:extLst>
            <a:ext uri="{909E8E84-426E-40DD-AFC4-6F175D3DCCD1}">
              <a14:hiddenFill xmlns:a14="http://schemas.microsoft.com/office/drawing/2010/main">
                <a:solidFill>
                  <a:srgbClr val="FFFFFF"/>
                </a:solidFill>
              </a14:hiddenFill>
            </a:ext>
          </a:extLst>
        </p:spPr>
      </p:pic>
      <p:sp>
        <p:nvSpPr>
          <p:cNvPr id="37" name="TextBox 36"/>
          <p:cNvSpPr txBox="1"/>
          <p:nvPr/>
        </p:nvSpPr>
        <p:spPr>
          <a:xfrm>
            <a:off x="689427" y="2720382"/>
            <a:ext cx="911483" cy="461665"/>
          </a:xfrm>
          <a:prstGeom prst="rect">
            <a:avLst/>
          </a:prstGeom>
          <a:noFill/>
        </p:spPr>
        <p:txBody>
          <a:bodyPr wrap="square" rtlCol="0">
            <a:spAutoFit/>
          </a:bodyPr>
          <a:lstStyle/>
          <a:p>
            <a:r>
              <a:rPr lang="en-NZ" sz="1200" b="1" dirty="0" smtClean="0">
                <a:solidFill>
                  <a:schemeClr val="accent5">
                    <a:lumMod val="50000"/>
                  </a:schemeClr>
                </a:solidFill>
              </a:rPr>
              <a:t>Cloud Services</a:t>
            </a:r>
            <a:endParaRPr lang="en-NZ" sz="1200" b="1" dirty="0">
              <a:solidFill>
                <a:schemeClr val="accent5">
                  <a:lumMod val="50000"/>
                </a:schemeClr>
              </a:solidFill>
            </a:endParaRPr>
          </a:p>
        </p:txBody>
      </p:sp>
      <p:sp>
        <p:nvSpPr>
          <p:cNvPr id="38" name="TextBox 37"/>
          <p:cNvSpPr txBox="1"/>
          <p:nvPr/>
        </p:nvSpPr>
        <p:spPr>
          <a:xfrm>
            <a:off x="540257" y="1845396"/>
            <a:ext cx="2851600" cy="584775"/>
          </a:xfrm>
          <a:prstGeom prst="rect">
            <a:avLst/>
          </a:prstGeom>
          <a:noFill/>
        </p:spPr>
        <p:txBody>
          <a:bodyPr wrap="square" rtlCol="0">
            <a:spAutoFit/>
          </a:bodyPr>
          <a:lstStyle/>
          <a:p>
            <a:r>
              <a:rPr lang="en-NZ" sz="1600" dirty="0" smtClean="0">
                <a:solidFill>
                  <a:schemeClr val="accent2">
                    <a:lumMod val="75000"/>
                  </a:schemeClr>
                </a:solidFill>
              </a:rPr>
              <a:t>Future State opportunities and drivers</a:t>
            </a:r>
            <a:endParaRPr lang="en-NZ" sz="1600" dirty="0">
              <a:solidFill>
                <a:schemeClr val="accent2">
                  <a:lumMod val="75000"/>
                </a:schemeClr>
              </a:solidFill>
            </a:endParaRPr>
          </a:p>
        </p:txBody>
      </p:sp>
      <p:grpSp>
        <p:nvGrpSpPr>
          <p:cNvPr id="39" name="Group 38"/>
          <p:cNvGrpSpPr/>
          <p:nvPr/>
        </p:nvGrpSpPr>
        <p:grpSpPr>
          <a:xfrm>
            <a:off x="5217024" y="2464010"/>
            <a:ext cx="2554841" cy="1509528"/>
            <a:chOff x="4211960" y="2927585"/>
            <a:chExt cx="2554841" cy="1509528"/>
          </a:xfrm>
        </p:grpSpPr>
        <p:pic>
          <p:nvPicPr>
            <p:cNvPr id="40" name="Picture 8"/>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272799" y="2931777"/>
              <a:ext cx="1494002" cy="9337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 name="Picture 5"/>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211960" y="2927585"/>
              <a:ext cx="1005095" cy="10081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2" name="Picture 7" descr="C:\Users\mscambar\AppData\Local\Temp\SNAGHTML1e041b79.PNG"/>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788024" y="3398653"/>
              <a:ext cx="1172123" cy="103846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3" name="Group 42"/>
          <p:cNvGrpSpPr/>
          <p:nvPr/>
        </p:nvGrpSpPr>
        <p:grpSpPr>
          <a:xfrm>
            <a:off x="4093818" y="4790180"/>
            <a:ext cx="2216371" cy="1303116"/>
            <a:chOff x="-2412776" y="397694"/>
            <a:chExt cx="1960561" cy="1303116"/>
          </a:xfrm>
        </p:grpSpPr>
        <p:sp>
          <p:nvSpPr>
            <p:cNvPr id="44" name="Rounded Rectangle 43"/>
            <p:cNvSpPr/>
            <p:nvPr/>
          </p:nvSpPr>
          <p:spPr>
            <a:xfrm>
              <a:off x="-2412776" y="397694"/>
              <a:ext cx="1872208" cy="1303116"/>
            </a:xfrm>
            <a:prstGeom prst="roundRect">
              <a:avLst/>
            </a:prstGeom>
            <a:solidFill>
              <a:schemeClr val="lt1">
                <a:alpha val="72000"/>
              </a:schemeClr>
            </a:solidFill>
          </p:spPr>
          <p:style>
            <a:lnRef idx="2">
              <a:schemeClr val="accent5"/>
            </a:lnRef>
            <a:fillRef idx="1">
              <a:schemeClr val="lt1"/>
            </a:fillRef>
            <a:effectRef idx="0">
              <a:schemeClr val="accent5"/>
            </a:effectRef>
            <a:fontRef idx="minor">
              <a:schemeClr val="dk1"/>
            </a:fontRef>
          </p:style>
          <p:txBody>
            <a:bodyPr rtlCol="0" anchor="ctr"/>
            <a:lstStyle/>
            <a:p>
              <a:pPr algn="ctr"/>
              <a:endParaRPr lang="en-NZ"/>
            </a:p>
          </p:txBody>
        </p:sp>
        <p:pic>
          <p:nvPicPr>
            <p:cNvPr id="45" name="Picture 51" descr="C:\Users\mscambar\AppData\Local\Temp\SNAGHTML1e87cb79.PNG"/>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476673" y="753279"/>
              <a:ext cx="854901" cy="841157"/>
            </a:xfrm>
            <a:prstGeom prst="rect">
              <a:avLst/>
            </a:prstGeom>
            <a:noFill/>
            <a:extLst>
              <a:ext uri="{909E8E84-426E-40DD-AFC4-6F175D3DCCD1}">
                <a14:hiddenFill xmlns:a14="http://schemas.microsoft.com/office/drawing/2010/main">
                  <a:solidFill>
                    <a:srgbClr val="FFFFFF"/>
                  </a:solidFill>
                </a14:hiddenFill>
              </a:ext>
            </a:extLst>
          </p:spPr>
        </p:pic>
        <p:sp>
          <p:nvSpPr>
            <p:cNvPr id="46" name="TextBox 45"/>
            <p:cNvSpPr txBox="1"/>
            <p:nvPr/>
          </p:nvSpPr>
          <p:spPr>
            <a:xfrm>
              <a:off x="-2313471" y="414725"/>
              <a:ext cx="1861256" cy="338554"/>
            </a:xfrm>
            <a:prstGeom prst="rect">
              <a:avLst/>
            </a:prstGeom>
            <a:noFill/>
          </p:spPr>
          <p:txBody>
            <a:bodyPr wrap="square" rtlCol="0">
              <a:spAutoFit/>
            </a:bodyPr>
            <a:lstStyle/>
            <a:p>
              <a:r>
                <a:rPr lang="en-NZ" sz="1600" dirty="0" smtClean="0">
                  <a:solidFill>
                    <a:schemeClr val="accent2">
                      <a:lumMod val="75000"/>
                    </a:schemeClr>
                  </a:solidFill>
                </a:rPr>
                <a:t>Government ICT</a:t>
              </a:r>
              <a:endParaRPr lang="en-NZ" sz="1600" dirty="0">
                <a:solidFill>
                  <a:schemeClr val="accent2">
                    <a:lumMod val="75000"/>
                  </a:schemeClr>
                </a:solidFill>
              </a:endParaRPr>
            </a:p>
          </p:txBody>
        </p:sp>
        <p:sp>
          <p:nvSpPr>
            <p:cNvPr id="47" name="TextBox 46"/>
            <p:cNvSpPr txBox="1"/>
            <p:nvPr/>
          </p:nvSpPr>
          <p:spPr>
            <a:xfrm>
              <a:off x="-2316147" y="653787"/>
              <a:ext cx="911483" cy="830997"/>
            </a:xfrm>
            <a:prstGeom prst="rect">
              <a:avLst/>
            </a:prstGeom>
            <a:noFill/>
          </p:spPr>
          <p:txBody>
            <a:bodyPr wrap="square" rtlCol="0">
              <a:spAutoFit/>
            </a:bodyPr>
            <a:lstStyle/>
            <a:p>
              <a:r>
                <a:rPr lang="en-NZ" sz="1200" b="1" dirty="0" smtClean="0">
                  <a:solidFill>
                    <a:schemeClr val="accent5">
                      <a:lumMod val="50000"/>
                    </a:schemeClr>
                  </a:solidFill>
                </a:rPr>
                <a:t>Strategy and Action Plan</a:t>
              </a:r>
              <a:endParaRPr lang="en-NZ" sz="1200" b="1" dirty="0">
                <a:solidFill>
                  <a:schemeClr val="accent5">
                    <a:lumMod val="50000"/>
                  </a:schemeClr>
                </a:solidFill>
              </a:endParaRPr>
            </a:p>
          </p:txBody>
        </p:sp>
      </p:grpSp>
      <p:pic>
        <p:nvPicPr>
          <p:cNvPr id="48" name="Picture 27" descr="C:\Users\mscambar\AppData\Local\Temp\SNAGHTML1e41ead9.PNG"/>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366522" y="2969354"/>
            <a:ext cx="1631520" cy="829646"/>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10" descr="C:\Users\mscambar\AppData\Local\Temp\SNAGHTML22abd001.PNG"/>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2429687" y="3747503"/>
            <a:ext cx="1035308" cy="872968"/>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52"/>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7615993" y="2676480"/>
            <a:ext cx="1190791" cy="666843"/>
          </a:xfrm>
          <a:prstGeom prst="rect">
            <a:avLst/>
          </a:prstGeom>
        </p:spPr>
      </p:pic>
    </p:spTree>
    <p:extLst>
      <p:ext uri="{BB962C8B-B14F-4D97-AF65-F5344CB8AC3E}">
        <p14:creationId xmlns:p14="http://schemas.microsoft.com/office/powerpoint/2010/main" val="30696080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896" y="94506"/>
            <a:ext cx="8229600" cy="838200"/>
          </a:xfrm>
        </p:spPr>
        <p:txBody>
          <a:bodyPr/>
          <a:lstStyle/>
          <a:p>
            <a:r>
              <a:rPr lang="en-NZ" dirty="0" smtClean="0"/>
              <a:t>Statistics NZ’s Enterprise Architecture</a:t>
            </a:r>
            <a:br>
              <a:rPr lang="en-NZ" dirty="0" smtClean="0"/>
            </a:br>
            <a:r>
              <a:rPr lang="en-NZ" dirty="0" smtClean="0"/>
              <a:t>Simplified Framework</a:t>
            </a:r>
            <a:endParaRPr lang="en-NZ" dirty="0"/>
          </a:p>
        </p:txBody>
      </p:sp>
      <p:sp>
        <p:nvSpPr>
          <p:cNvPr id="3" name="Text Placeholder 2"/>
          <p:cNvSpPr>
            <a:spLocks noGrp="1"/>
          </p:cNvSpPr>
          <p:nvPr>
            <p:ph type="body" idx="13"/>
          </p:nvPr>
        </p:nvSpPr>
        <p:spPr>
          <a:xfrm>
            <a:off x="453086" y="936613"/>
            <a:ext cx="8229600" cy="4526632"/>
          </a:xfrm>
        </p:spPr>
        <p:txBody>
          <a:bodyPr/>
          <a:lstStyle/>
          <a:p>
            <a:r>
              <a:rPr lang="en-NZ" dirty="0"/>
              <a:t>Framework</a:t>
            </a:r>
          </a:p>
          <a:p>
            <a:pPr lvl="1"/>
            <a:r>
              <a:rPr lang="en-NZ" dirty="0"/>
              <a:t>A methodology, or toolkit with guidance for helping achieve consistent and optimal </a:t>
            </a:r>
            <a:r>
              <a:rPr lang="en-NZ" dirty="0" smtClean="0"/>
              <a:t>outcomes </a:t>
            </a:r>
            <a:r>
              <a:rPr lang="en-NZ" dirty="0"/>
              <a:t>across the </a:t>
            </a:r>
            <a:r>
              <a:rPr lang="en-NZ" dirty="0" smtClean="0"/>
              <a:t>organisation</a:t>
            </a:r>
          </a:p>
          <a:p>
            <a:pPr lvl="1"/>
            <a:endParaRPr lang="en-NZ" dirty="0"/>
          </a:p>
          <a:p>
            <a:pPr lvl="1"/>
            <a:endParaRPr lang="en-NZ" dirty="0" smtClean="0"/>
          </a:p>
          <a:p>
            <a:pPr lvl="1"/>
            <a:endParaRPr lang="en-NZ" dirty="0"/>
          </a:p>
          <a:p>
            <a:pPr lvl="1"/>
            <a:endParaRPr lang="en-NZ" dirty="0" smtClean="0"/>
          </a:p>
          <a:p>
            <a:pPr lvl="1"/>
            <a:endParaRPr lang="en-NZ" dirty="0"/>
          </a:p>
          <a:p>
            <a:pPr lvl="1"/>
            <a:endParaRPr lang="en-NZ" dirty="0" smtClean="0"/>
          </a:p>
          <a:p>
            <a:pPr lvl="1"/>
            <a:endParaRPr lang="en-NZ" dirty="0" smtClean="0">
              <a:latin typeface="Arial" charset="0"/>
              <a:ea typeface="ＭＳ Ｐゴシック" pitchFamily="108" charset="-128"/>
              <a:cs typeface="Arial" charset="0"/>
            </a:endParaRPr>
          </a:p>
          <a:p>
            <a:pPr lvl="1"/>
            <a:r>
              <a:rPr lang="en-NZ" dirty="0" smtClean="0">
                <a:latin typeface="Arial" charset="0"/>
                <a:ea typeface="ＭＳ Ｐゴシック" pitchFamily="108" charset="-128"/>
                <a:cs typeface="Arial" charset="0"/>
              </a:rPr>
              <a:t>By </a:t>
            </a:r>
            <a:r>
              <a:rPr lang="en-NZ" dirty="0">
                <a:latin typeface="Arial" charset="0"/>
                <a:ea typeface="ＭＳ Ｐゴシック" pitchFamily="108" charset="-128"/>
                <a:cs typeface="Arial" charset="0"/>
              </a:rPr>
              <a:t>having </a:t>
            </a:r>
            <a:r>
              <a:rPr lang="en-NZ" dirty="0" smtClean="0">
                <a:latin typeface="Arial" charset="0"/>
                <a:ea typeface="ＭＳ Ｐゴシック" pitchFamily="108" charset="-128"/>
                <a:cs typeface="Arial" charset="0"/>
              </a:rPr>
              <a:t>consistent and optimal architecture we </a:t>
            </a:r>
          </a:p>
          <a:p>
            <a:pPr lvl="2"/>
            <a:r>
              <a:rPr lang="en-NZ" dirty="0" smtClean="0">
                <a:latin typeface="Arial" charset="0"/>
                <a:ea typeface="ＭＳ Ｐゴシック" pitchFamily="108" charset="-128"/>
                <a:cs typeface="Arial" charset="0"/>
              </a:rPr>
              <a:t>ensure </a:t>
            </a:r>
            <a:r>
              <a:rPr lang="en-NZ" dirty="0">
                <a:latin typeface="Arial" charset="0"/>
                <a:ea typeface="ＭＳ Ｐゴシック" pitchFamily="108" charset="-128"/>
                <a:cs typeface="Arial" charset="0"/>
              </a:rPr>
              <a:t>we focus on the conceptual </a:t>
            </a:r>
            <a:r>
              <a:rPr lang="en-NZ" dirty="0" smtClean="0">
                <a:latin typeface="Arial" charset="0"/>
                <a:ea typeface="ＭＳ Ｐゴシック" pitchFamily="108" charset="-128"/>
                <a:cs typeface="Arial" charset="0"/>
              </a:rPr>
              <a:t>model (operating model first)</a:t>
            </a:r>
            <a:endParaRPr lang="en-NZ" dirty="0">
              <a:latin typeface="Arial" charset="0"/>
              <a:ea typeface="ＭＳ Ｐゴシック" pitchFamily="108" charset="-128"/>
              <a:cs typeface="Arial" charset="0"/>
            </a:endParaRPr>
          </a:p>
          <a:p>
            <a:pPr lvl="2"/>
            <a:r>
              <a:rPr lang="en-NZ" dirty="0">
                <a:latin typeface="Arial" charset="0"/>
                <a:ea typeface="ＭＳ Ｐゴシック" pitchFamily="108" charset="-128"/>
                <a:cs typeface="Arial" charset="0"/>
              </a:rPr>
              <a:t>clearly understand ALL our deliverables</a:t>
            </a:r>
          </a:p>
          <a:p>
            <a:pPr lvl="2"/>
            <a:r>
              <a:rPr lang="en-NZ" dirty="0" smtClean="0">
                <a:latin typeface="Arial" charset="0"/>
                <a:ea typeface="ＭＳ Ｐゴシック" pitchFamily="108" charset="-128"/>
                <a:cs typeface="Arial" charset="0"/>
              </a:rPr>
              <a:t>Clearly understand the dependencies </a:t>
            </a:r>
            <a:r>
              <a:rPr lang="en-NZ" dirty="0">
                <a:latin typeface="Arial" charset="0"/>
                <a:ea typeface="ＭＳ Ｐゴシック" pitchFamily="108" charset="-128"/>
                <a:cs typeface="Arial" charset="0"/>
              </a:rPr>
              <a:t>between our work streams</a:t>
            </a:r>
          </a:p>
          <a:p>
            <a:pPr lvl="2"/>
            <a:r>
              <a:rPr lang="en-NZ" dirty="0">
                <a:latin typeface="Arial" charset="0"/>
                <a:ea typeface="ＭＳ Ｐゴシック" pitchFamily="108" charset="-128"/>
                <a:cs typeface="Arial" charset="0"/>
              </a:rPr>
              <a:t>avoid the “technology first” </a:t>
            </a:r>
            <a:r>
              <a:rPr lang="en-NZ" dirty="0" smtClean="0">
                <a:latin typeface="Arial" charset="0"/>
                <a:ea typeface="ＭＳ Ｐゴシック" pitchFamily="108" charset="-128"/>
                <a:cs typeface="Arial" charset="0"/>
              </a:rPr>
              <a:t>trap (which constrains transformational change)</a:t>
            </a:r>
            <a:endParaRPr lang="en-NZ" dirty="0"/>
          </a:p>
        </p:txBody>
      </p:sp>
      <p:sp>
        <p:nvSpPr>
          <p:cNvPr id="4" name="Date Placeholder 3"/>
          <p:cNvSpPr>
            <a:spLocks noGrp="1"/>
          </p:cNvSpPr>
          <p:nvPr>
            <p:ph type="dt" sz="half" idx="14"/>
          </p:nvPr>
        </p:nvSpPr>
        <p:spPr/>
        <p:txBody>
          <a:bodyPr/>
          <a:lstStyle/>
          <a:p>
            <a:pPr>
              <a:defRPr/>
            </a:pPr>
            <a:endParaRPr lang="en-NZ" dirty="0"/>
          </a:p>
        </p:txBody>
      </p:sp>
      <p:sp>
        <p:nvSpPr>
          <p:cNvPr id="5" name="Footer Placeholder 4"/>
          <p:cNvSpPr>
            <a:spLocks noGrp="1"/>
          </p:cNvSpPr>
          <p:nvPr>
            <p:ph type="ftr" sz="quarter" idx="15"/>
          </p:nvPr>
        </p:nvSpPr>
        <p:spPr/>
        <p:txBody>
          <a:bodyPr/>
          <a:lstStyle/>
          <a:p>
            <a:pPr>
              <a:defRPr/>
            </a:pPr>
            <a:endParaRPr lang="en-US" dirty="0"/>
          </a:p>
        </p:txBody>
      </p:sp>
      <p:sp>
        <p:nvSpPr>
          <p:cNvPr id="6" name="Slide Number Placeholder 5"/>
          <p:cNvSpPr>
            <a:spLocks noGrp="1"/>
          </p:cNvSpPr>
          <p:nvPr>
            <p:ph type="sldNum" sz="quarter" idx="16"/>
          </p:nvPr>
        </p:nvSpPr>
        <p:spPr/>
        <p:txBody>
          <a:bodyPr/>
          <a:lstStyle/>
          <a:p>
            <a:pPr>
              <a:defRPr/>
            </a:pPr>
            <a:fld id="{7AEBB268-5249-4784-916D-BAE57D430101}" type="slidenum">
              <a:rPr lang="en-NZ" smtClean="0"/>
              <a:pPr>
                <a:defRPr/>
              </a:pPr>
              <a:t>5</a:t>
            </a:fld>
            <a:endParaRPr lang="en-NZ"/>
          </a:p>
        </p:txBody>
      </p:sp>
      <p:graphicFrame>
        <p:nvGraphicFramePr>
          <p:cNvPr id="8" name="Diagram 7"/>
          <p:cNvGraphicFramePr/>
          <p:nvPr>
            <p:extLst>
              <p:ext uri="{D42A27DB-BD31-4B8C-83A1-F6EECF244321}">
                <p14:modId xmlns:p14="http://schemas.microsoft.com/office/powerpoint/2010/main" val="945789498"/>
              </p:ext>
            </p:extLst>
          </p:nvPr>
        </p:nvGraphicFramePr>
        <p:xfrm>
          <a:off x="3706214" y="2060848"/>
          <a:ext cx="4754218" cy="25922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 name="Picture 9"/>
          <p:cNvPicPr>
            <a:picLocks noChangeAspect="1"/>
          </p:cNvPicPr>
          <p:nvPr/>
        </p:nvPicPr>
        <p:blipFill>
          <a:blip r:embed="rId8"/>
          <a:stretch>
            <a:fillRect/>
          </a:stretch>
        </p:blipFill>
        <p:spPr>
          <a:xfrm>
            <a:off x="683568" y="2060848"/>
            <a:ext cx="2652142" cy="2480587"/>
          </a:xfrm>
          <a:prstGeom prst="rect">
            <a:avLst/>
          </a:prstGeom>
        </p:spPr>
      </p:pic>
    </p:spTree>
    <p:extLst>
      <p:ext uri="{BB962C8B-B14F-4D97-AF65-F5344CB8AC3E}">
        <p14:creationId xmlns:p14="http://schemas.microsoft.com/office/powerpoint/2010/main" val="32432578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The scope </a:t>
            </a:r>
            <a:r>
              <a:rPr lang="en-NZ" dirty="0"/>
              <a:t>of Enterprise Architecture</a:t>
            </a:r>
          </a:p>
        </p:txBody>
      </p:sp>
      <p:sp>
        <p:nvSpPr>
          <p:cNvPr id="3" name="Text Placeholder 2"/>
          <p:cNvSpPr>
            <a:spLocks noGrp="1"/>
          </p:cNvSpPr>
          <p:nvPr>
            <p:ph type="body" idx="13"/>
          </p:nvPr>
        </p:nvSpPr>
        <p:spPr>
          <a:xfrm>
            <a:off x="457200" y="980728"/>
            <a:ext cx="8229600" cy="4886672"/>
          </a:xfrm>
        </p:spPr>
        <p:txBody>
          <a:bodyPr/>
          <a:lstStyle/>
          <a:p>
            <a:r>
              <a:rPr lang="en-NZ" dirty="0" smtClean="0"/>
              <a:t>Enterprise Architecture is wide and inclusive in scope – but the Enterprise Architecture team does not ‘do’ everything, nor does it do anything alone.  It seeks to provide an aligned and integrated view across all of these areas, developing roadmaps and options to support great decision making.</a:t>
            </a:r>
          </a:p>
          <a:p>
            <a:endParaRPr lang="en-NZ" dirty="0"/>
          </a:p>
        </p:txBody>
      </p:sp>
      <p:sp>
        <p:nvSpPr>
          <p:cNvPr id="4" name="Date Placeholder 3"/>
          <p:cNvSpPr>
            <a:spLocks noGrp="1"/>
          </p:cNvSpPr>
          <p:nvPr>
            <p:ph type="dt" sz="half" idx="14"/>
          </p:nvPr>
        </p:nvSpPr>
        <p:spPr/>
        <p:txBody>
          <a:bodyPr/>
          <a:lstStyle/>
          <a:p>
            <a:pPr>
              <a:defRPr/>
            </a:pPr>
            <a:endParaRPr lang="en-NZ" dirty="0"/>
          </a:p>
        </p:txBody>
      </p:sp>
      <p:sp>
        <p:nvSpPr>
          <p:cNvPr id="5" name="Footer Placeholder 4"/>
          <p:cNvSpPr>
            <a:spLocks noGrp="1"/>
          </p:cNvSpPr>
          <p:nvPr>
            <p:ph type="ftr" sz="quarter" idx="15"/>
          </p:nvPr>
        </p:nvSpPr>
        <p:spPr/>
        <p:txBody>
          <a:bodyPr/>
          <a:lstStyle/>
          <a:p>
            <a:pPr>
              <a:defRPr/>
            </a:pPr>
            <a:endParaRPr lang="en-US"/>
          </a:p>
        </p:txBody>
      </p:sp>
      <p:sp>
        <p:nvSpPr>
          <p:cNvPr id="6" name="Slide Number Placeholder 5"/>
          <p:cNvSpPr>
            <a:spLocks noGrp="1"/>
          </p:cNvSpPr>
          <p:nvPr>
            <p:ph type="sldNum" sz="quarter" idx="16"/>
          </p:nvPr>
        </p:nvSpPr>
        <p:spPr/>
        <p:txBody>
          <a:bodyPr/>
          <a:lstStyle/>
          <a:p>
            <a:pPr>
              <a:defRPr/>
            </a:pPr>
            <a:fld id="{7AEBB268-5249-4784-916D-BAE57D430101}" type="slidenum">
              <a:rPr lang="en-NZ" smtClean="0"/>
              <a:pPr>
                <a:defRPr/>
              </a:pPr>
              <a:t>6</a:t>
            </a:fld>
            <a:endParaRPr lang="en-NZ"/>
          </a:p>
        </p:txBody>
      </p:sp>
      <p:sp>
        <p:nvSpPr>
          <p:cNvPr id="18" name="Oval 17"/>
          <p:cNvSpPr/>
          <p:nvPr/>
        </p:nvSpPr>
        <p:spPr>
          <a:xfrm>
            <a:off x="990572" y="3335702"/>
            <a:ext cx="3979830" cy="2923312"/>
          </a:xfrm>
          <a:prstGeom prst="ellipse">
            <a:avLst/>
          </a:prstGeom>
          <a:blipFill>
            <a:blip r:embed="rId3">
              <a:extLst>
                <a:ext uri="{28A0092B-C50C-407E-A947-70E740481C1C}">
                  <a14:useLocalDpi xmlns:a14="http://schemas.microsoft.com/office/drawing/2010/main" val="0"/>
                </a:ext>
              </a:extLst>
            </a:blip>
            <a:stretch>
              <a:fillRect/>
            </a:stretch>
          </a:blipFill>
          <a:ln w="285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a:p>
        </p:txBody>
      </p:sp>
      <p:sp>
        <p:nvSpPr>
          <p:cNvPr id="20" name="Rectangle 19"/>
          <p:cNvSpPr/>
          <p:nvPr/>
        </p:nvSpPr>
        <p:spPr>
          <a:xfrm rot="21443868">
            <a:off x="5091486" y="4542216"/>
            <a:ext cx="3050881" cy="3945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a:p>
        </p:txBody>
      </p:sp>
      <p:sp>
        <p:nvSpPr>
          <p:cNvPr id="21" name="Oval 20"/>
          <p:cNvSpPr/>
          <p:nvPr/>
        </p:nvSpPr>
        <p:spPr>
          <a:xfrm>
            <a:off x="899592" y="3212976"/>
            <a:ext cx="4178822" cy="3187824"/>
          </a:xfrm>
          <a:prstGeom prst="ellipse">
            <a:avLst/>
          </a:prstGeom>
          <a:noFill/>
          <a:ln w="285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a:p>
        </p:txBody>
      </p:sp>
    </p:spTree>
    <p:extLst>
      <p:ext uri="{BB962C8B-B14F-4D97-AF65-F5344CB8AC3E}">
        <p14:creationId xmlns:p14="http://schemas.microsoft.com/office/powerpoint/2010/main" val="37109701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3"/>
          </p:nvPr>
        </p:nvSpPr>
        <p:spPr>
          <a:xfrm>
            <a:off x="457200" y="1556792"/>
            <a:ext cx="8229600" cy="4310608"/>
          </a:xfrm>
        </p:spPr>
        <p:txBody>
          <a:bodyPr/>
          <a:lstStyle/>
          <a:p>
            <a:r>
              <a:rPr lang="en-NZ" dirty="0" smtClean="0"/>
              <a:t>The defined business architecture areas.</a:t>
            </a:r>
          </a:p>
          <a:p>
            <a:endParaRPr lang="en-NZ" dirty="0" smtClean="0"/>
          </a:p>
          <a:p>
            <a:endParaRPr lang="en-NZ" dirty="0"/>
          </a:p>
          <a:p>
            <a:endParaRPr lang="en-NZ" dirty="0" smtClean="0"/>
          </a:p>
          <a:p>
            <a:endParaRPr lang="en-NZ" dirty="0"/>
          </a:p>
          <a:p>
            <a:endParaRPr lang="en-NZ" dirty="0" smtClean="0"/>
          </a:p>
          <a:p>
            <a:endParaRPr lang="en-NZ" dirty="0"/>
          </a:p>
          <a:p>
            <a:endParaRPr lang="en-NZ" dirty="0"/>
          </a:p>
        </p:txBody>
      </p:sp>
      <p:sp>
        <p:nvSpPr>
          <p:cNvPr id="2" name="Title 1"/>
          <p:cNvSpPr>
            <a:spLocks noGrp="1"/>
          </p:cNvSpPr>
          <p:nvPr>
            <p:ph type="title"/>
          </p:nvPr>
        </p:nvSpPr>
        <p:spPr>
          <a:xfrm>
            <a:off x="107504" y="260648"/>
            <a:ext cx="8229600" cy="838200"/>
          </a:xfrm>
        </p:spPr>
        <p:txBody>
          <a:bodyPr/>
          <a:lstStyle/>
          <a:p>
            <a:r>
              <a:rPr lang="en-NZ" dirty="0" smtClean="0"/>
              <a:t>EA for everyday – The business</a:t>
            </a:r>
            <a:br>
              <a:rPr lang="en-NZ" dirty="0" smtClean="0"/>
            </a:br>
            <a:r>
              <a:rPr lang="en-NZ" dirty="0" smtClean="0"/>
              <a:t>architecture needs to be the primary focus</a:t>
            </a:r>
            <a:endParaRPr lang="en-NZ" dirty="0"/>
          </a:p>
        </p:txBody>
      </p:sp>
      <p:pic>
        <p:nvPicPr>
          <p:cNvPr id="7" name="Picture 6"/>
          <p:cNvPicPr>
            <a:picLocks noChangeAspect="1"/>
          </p:cNvPicPr>
          <p:nvPr/>
        </p:nvPicPr>
        <p:blipFill>
          <a:blip r:embed="rId3"/>
          <a:stretch>
            <a:fillRect/>
          </a:stretch>
        </p:blipFill>
        <p:spPr>
          <a:xfrm>
            <a:off x="971600" y="2076801"/>
            <a:ext cx="5184576" cy="3964101"/>
          </a:xfrm>
          <a:prstGeom prst="rect">
            <a:avLst/>
          </a:prstGeom>
        </p:spPr>
      </p:pic>
      <p:sp>
        <p:nvSpPr>
          <p:cNvPr id="4" name="Date Placeholder 3"/>
          <p:cNvSpPr>
            <a:spLocks noGrp="1"/>
          </p:cNvSpPr>
          <p:nvPr>
            <p:ph type="dt" sz="half" idx="14"/>
          </p:nvPr>
        </p:nvSpPr>
        <p:spPr/>
        <p:txBody>
          <a:bodyPr/>
          <a:lstStyle/>
          <a:p>
            <a:pPr>
              <a:defRPr/>
            </a:pPr>
            <a:endParaRPr lang="en-NZ" dirty="0"/>
          </a:p>
        </p:txBody>
      </p:sp>
      <p:sp>
        <p:nvSpPr>
          <p:cNvPr id="5" name="Footer Placeholder 4"/>
          <p:cNvSpPr>
            <a:spLocks noGrp="1"/>
          </p:cNvSpPr>
          <p:nvPr>
            <p:ph type="ftr" sz="quarter" idx="15"/>
          </p:nvPr>
        </p:nvSpPr>
        <p:spPr/>
        <p:txBody>
          <a:bodyPr/>
          <a:lstStyle/>
          <a:p>
            <a:pPr>
              <a:defRPr/>
            </a:pPr>
            <a:endParaRPr lang="en-US" dirty="0"/>
          </a:p>
        </p:txBody>
      </p:sp>
      <p:sp>
        <p:nvSpPr>
          <p:cNvPr id="6" name="Slide Number Placeholder 5"/>
          <p:cNvSpPr>
            <a:spLocks noGrp="1"/>
          </p:cNvSpPr>
          <p:nvPr>
            <p:ph type="sldNum" sz="quarter" idx="16"/>
          </p:nvPr>
        </p:nvSpPr>
        <p:spPr/>
        <p:txBody>
          <a:bodyPr/>
          <a:lstStyle/>
          <a:p>
            <a:pPr>
              <a:defRPr/>
            </a:pPr>
            <a:fld id="{7AEBB268-5249-4784-916D-BAE57D430101}" type="slidenum">
              <a:rPr lang="en-NZ" smtClean="0"/>
              <a:pPr>
                <a:defRPr/>
              </a:pPr>
              <a:t>7</a:t>
            </a:fld>
            <a:endParaRPr lang="en-NZ"/>
          </a:p>
        </p:txBody>
      </p:sp>
    </p:spTree>
    <p:extLst>
      <p:ext uri="{BB962C8B-B14F-4D97-AF65-F5344CB8AC3E}">
        <p14:creationId xmlns:p14="http://schemas.microsoft.com/office/powerpoint/2010/main" val="3067594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Our current activity (everyday)</a:t>
            </a:r>
            <a:endParaRPr lang="en-NZ" b="1" dirty="0"/>
          </a:p>
        </p:txBody>
      </p:sp>
      <p:sp>
        <p:nvSpPr>
          <p:cNvPr id="4" name="Date Placeholder 3"/>
          <p:cNvSpPr>
            <a:spLocks noGrp="1"/>
          </p:cNvSpPr>
          <p:nvPr>
            <p:ph type="dt" sz="half" idx="14"/>
          </p:nvPr>
        </p:nvSpPr>
        <p:spPr/>
        <p:txBody>
          <a:bodyPr/>
          <a:lstStyle/>
          <a:p>
            <a:pPr>
              <a:defRPr/>
            </a:pPr>
            <a:endParaRPr lang="en-NZ" dirty="0"/>
          </a:p>
        </p:txBody>
      </p:sp>
      <p:sp>
        <p:nvSpPr>
          <p:cNvPr id="5" name="Footer Placeholder 4"/>
          <p:cNvSpPr>
            <a:spLocks noGrp="1"/>
          </p:cNvSpPr>
          <p:nvPr>
            <p:ph type="ftr" sz="quarter" idx="15"/>
          </p:nvPr>
        </p:nvSpPr>
        <p:spPr/>
        <p:txBody>
          <a:bodyPr/>
          <a:lstStyle/>
          <a:p>
            <a:pPr>
              <a:defRPr/>
            </a:pPr>
            <a:endParaRPr lang="en-US"/>
          </a:p>
        </p:txBody>
      </p:sp>
      <p:sp>
        <p:nvSpPr>
          <p:cNvPr id="6" name="Slide Number Placeholder 5"/>
          <p:cNvSpPr>
            <a:spLocks noGrp="1"/>
          </p:cNvSpPr>
          <p:nvPr>
            <p:ph type="sldNum" sz="quarter" idx="16"/>
          </p:nvPr>
        </p:nvSpPr>
        <p:spPr/>
        <p:txBody>
          <a:bodyPr/>
          <a:lstStyle/>
          <a:p>
            <a:pPr>
              <a:defRPr/>
            </a:pPr>
            <a:fld id="{7AEBB268-5249-4784-916D-BAE57D430101}" type="slidenum">
              <a:rPr lang="en-NZ" smtClean="0"/>
              <a:pPr>
                <a:defRPr/>
              </a:pPr>
              <a:t>8</a:t>
            </a:fld>
            <a:endParaRPr lang="en-NZ" dirty="0"/>
          </a:p>
        </p:txBody>
      </p:sp>
      <p:sp>
        <p:nvSpPr>
          <p:cNvPr id="7" name="Oval 6"/>
          <p:cNvSpPr/>
          <p:nvPr/>
        </p:nvSpPr>
        <p:spPr>
          <a:xfrm>
            <a:off x="448327" y="1601405"/>
            <a:ext cx="4064400" cy="4064400"/>
          </a:xfrm>
          <a:prstGeom prst="ellipse">
            <a:avLst/>
          </a:prstGeom>
          <a:blipFill>
            <a:blip r:embed="rId3"/>
            <a:stretch>
              <a:fillRect/>
            </a:stretch>
          </a:bli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a:p>
        </p:txBody>
      </p:sp>
      <p:cxnSp>
        <p:nvCxnSpPr>
          <p:cNvPr id="10" name="Straight Connector 9"/>
          <p:cNvCxnSpPr/>
          <p:nvPr/>
        </p:nvCxnSpPr>
        <p:spPr>
          <a:xfrm>
            <a:off x="3779912" y="2060848"/>
            <a:ext cx="2239888"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4355976" y="2852936"/>
            <a:ext cx="2239888"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4512727" y="3633605"/>
            <a:ext cx="2239888"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Straight Connector 12"/>
          <p:cNvCxnSpPr>
            <a:endCxn id="18" idx="2"/>
          </p:cNvCxnSpPr>
          <p:nvPr/>
        </p:nvCxnSpPr>
        <p:spPr>
          <a:xfrm>
            <a:off x="4313312" y="4509120"/>
            <a:ext cx="2282552"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p:cNvCxnSpPr>
            <a:endCxn id="19" idx="2"/>
          </p:cNvCxnSpPr>
          <p:nvPr/>
        </p:nvCxnSpPr>
        <p:spPr>
          <a:xfrm>
            <a:off x="3563888" y="5373216"/>
            <a:ext cx="2455912" cy="0"/>
          </a:xfrm>
          <a:prstGeom prst="line">
            <a:avLst/>
          </a:prstGeom>
        </p:spPr>
        <p:style>
          <a:lnRef idx="2">
            <a:schemeClr val="accent1"/>
          </a:lnRef>
          <a:fillRef idx="0">
            <a:schemeClr val="accent1"/>
          </a:fillRef>
          <a:effectRef idx="1">
            <a:schemeClr val="accent1"/>
          </a:effectRef>
          <a:fontRef idx="minor">
            <a:schemeClr val="tx1"/>
          </a:fontRef>
        </p:style>
      </p:cxnSp>
      <p:sp>
        <p:nvSpPr>
          <p:cNvPr id="15" name="Oval 14"/>
          <p:cNvSpPr/>
          <p:nvPr/>
        </p:nvSpPr>
        <p:spPr>
          <a:xfrm>
            <a:off x="6019800" y="1828648"/>
            <a:ext cx="464400" cy="464400"/>
          </a:xfrm>
          <a:prstGeom prst="ellipse">
            <a:avLst/>
          </a:prstGeom>
          <a:solidFill>
            <a:schemeClr val="accent3">
              <a:lumMod val="40000"/>
              <a:lumOff val="60000"/>
            </a:schemeClr>
          </a:solidFill>
          <a:ln>
            <a:solidFill>
              <a:schemeClr val="accent3">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a:p>
        </p:txBody>
      </p:sp>
      <p:sp>
        <p:nvSpPr>
          <p:cNvPr id="16" name="Oval 15"/>
          <p:cNvSpPr/>
          <p:nvPr/>
        </p:nvSpPr>
        <p:spPr>
          <a:xfrm>
            <a:off x="6595864" y="2620736"/>
            <a:ext cx="464400" cy="464400"/>
          </a:xfrm>
          <a:prstGeom prst="ellipse">
            <a:avLst/>
          </a:prstGeom>
          <a:solidFill>
            <a:schemeClr val="accent3">
              <a:lumMod val="40000"/>
              <a:lumOff val="60000"/>
            </a:schemeClr>
          </a:solidFill>
          <a:ln>
            <a:solidFill>
              <a:schemeClr val="accent3">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a:p>
        </p:txBody>
      </p:sp>
      <p:sp>
        <p:nvSpPr>
          <p:cNvPr id="17" name="Oval 16"/>
          <p:cNvSpPr/>
          <p:nvPr/>
        </p:nvSpPr>
        <p:spPr>
          <a:xfrm>
            <a:off x="6752615" y="3401405"/>
            <a:ext cx="464400" cy="464400"/>
          </a:xfrm>
          <a:prstGeom prst="ellipse">
            <a:avLst/>
          </a:prstGeom>
          <a:solidFill>
            <a:schemeClr val="accent3">
              <a:lumMod val="40000"/>
              <a:lumOff val="60000"/>
            </a:schemeClr>
          </a:solidFill>
          <a:ln>
            <a:solidFill>
              <a:schemeClr val="accent3">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a:p>
        </p:txBody>
      </p:sp>
      <p:sp>
        <p:nvSpPr>
          <p:cNvPr id="18" name="Oval 17"/>
          <p:cNvSpPr/>
          <p:nvPr/>
        </p:nvSpPr>
        <p:spPr>
          <a:xfrm>
            <a:off x="6595864" y="4276920"/>
            <a:ext cx="464400" cy="464400"/>
          </a:xfrm>
          <a:prstGeom prst="ellipse">
            <a:avLst/>
          </a:prstGeom>
          <a:solidFill>
            <a:schemeClr val="accent3">
              <a:lumMod val="40000"/>
              <a:lumOff val="60000"/>
            </a:schemeClr>
          </a:solidFill>
          <a:ln>
            <a:solidFill>
              <a:schemeClr val="accent3">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a:p>
        </p:txBody>
      </p:sp>
      <p:sp>
        <p:nvSpPr>
          <p:cNvPr id="19" name="Oval 18"/>
          <p:cNvSpPr/>
          <p:nvPr/>
        </p:nvSpPr>
        <p:spPr>
          <a:xfrm>
            <a:off x="6019800" y="5141016"/>
            <a:ext cx="464400" cy="464400"/>
          </a:xfrm>
          <a:prstGeom prst="ellipse">
            <a:avLst/>
          </a:prstGeom>
          <a:gradFill flip="none" rotWithShape="1">
            <a:gsLst>
              <a:gs pos="50000">
                <a:schemeClr val="accent6">
                  <a:lumMod val="75000"/>
                </a:schemeClr>
              </a:gs>
              <a:gs pos="0">
                <a:srgbClr val="FF0000"/>
              </a:gs>
              <a:gs pos="100000">
                <a:srgbClr val="92D050"/>
              </a:gs>
            </a:gsLst>
            <a:lin ang="5400000" scaled="0"/>
            <a:tileRect/>
          </a:gradFill>
          <a:ln>
            <a:solidFill>
              <a:schemeClr val="accent6">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a:p>
        </p:txBody>
      </p:sp>
      <p:sp>
        <p:nvSpPr>
          <p:cNvPr id="20" name="TextBox 19"/>
          <p:cNvSpPr txBox="1"/>
          <p:nvPr/>
        </p:nvSpPr>
        <p:spPr>
          <a:xfrm>
            <a:off x="6595864" y="1828648"/>
            <a:ext cx="2065632" cy="430887"/>
          </a:xfrm>
          <a:prstGeom prst="rect">
            <a:avLst/>
          </a:prstGeom>
          <a:noFill/>
        </p:spPr>
        <p:txBody>
          <a:bodyPr wrap="square" rtlCol="0">
            <a:spAutoFit/>
          </a:bodyPr>
          <a:lstStyle/>
          <a:p>
            <a:r>
              <a:rPr lang="en-NZ" sz="1100" dirty="0" smtClean="0">
                <a:latin typeface="+mn-lt"/>
              </a:rPr>
              <a:t>Strategic Refresh</a:t>
            </a:r>
          </a:p>
          <a:p>
            <a:r>
              <a:rPr lang="en-NZ" sz="1100" dirty="0" smtClean="0">
                <a:latin typeface="+mn-lt"/>
              </a:rPr>
              <a:t>Customer Focus Project</a:t>
            </a:r>
            <a:endParaRPr lang="en-NZ" sz="1100" dirty="0">
              <a:latin typeface="+mn-lt"/>
            </a:endParaRPr>
          </a:p>
        </p:txBody>
      </p:sp>
      <p:sp>
        <p:nvSpPr>
          <p:cNvPr id="22" name="TextBox 21"/>
          <p:cNvSpPr txBox="1"/>
          <p:nvPr/>
        </p:nvSpPr>
        <p:spPr>
          <a:xfrm>
            <a:off x="7148762" y="2488075"/>
            <a:ext cx="1819481" cy="938719"/>
          </a:xfrm>
          <a:prstGeom prst="rect">
            <a:avLst/>
          </a:prstGeom>
          <a:noFill/>
        </p:spPr>
        <p:txBody>
          <a:bodyPr wrap="square" rtlCol="0">
            <a:spAutoFit/>
          </a:bodyPr>
          <a:lstStyle/>
          <a:p>
            <a:r>
              <a:rPr lang="en-NZ" sz="1100" dirty="0">
                <a:latin typeface="+mn-lt"/>
              </a:rPr>
              <a:t>Enterprise Collection Project</a:t>
            </a:r>
          </a:p>
          <a:p>
            <a:r>
              <a:rPr lang="en-NZ" sz="1100" dirty="0">
                <a:latin typeface="+mn-lt"/>
              </a:rPr>
              <a:t>Administrative Data First </a:t>
            </a:r>
            <a:r>
              <a:rPr lang="en-NZ" sz="1100" dirty="0" smtClean="0">
                <a:latin typeface="+mn-lt"/>
              </a:rPr>
              <a:t>Project (EDA Advice)</a:t>
            </a:r>
          </a:p>
          <a:p>
            <a:r>
              <a:rPr lang="en-NZ" sz="1100" dirty="0" smtClean="0">
                <a:latin typeface="+mn-lt"/>
              </a:rPr>
              <a:t>2018 Census (EDA Advice)</a:t>
            </a:r>
            <a:endParaRPr lang="en-NZ" sz="1100" dirty="0">
              <a:latin typeface="+mn-lt"/>
            </a:endParaRPr>
          </a:p>
          <a:p>
            <a:endParaRPr lang="en-NZ" sz="1100" dirty="0">
              <a:latin typeface="+mn-lt"/>
            </a:endParaRPr>
          </a:p>
        </p:txBody>
      </p:sp>
      <p:sp>
        <p:nvSpPr>
          <p:cNvPr id="23" name="TextBox 22"/>
          <p:cNvSpPr txBox="1"/>
          <p:nvPr/>
        </p:nvSpPr>
        <p:spPr>
          <a:xfrm>
            <a:off x="7289416" y="3342393"/>
            <a:ext cx="1728192" cy="769441"/>
          </a:xfrm>
          <a:prstGeom prst="rect">
            <a:avLst/>
          </a:prstGeom>
          <a:noFill/>
        </p:spPr>
        <p:txBody>
          <a:bodyPr wrap="square" rtlCol="0">
            <a:spAutoFit/>
          </a:bodyPr>
          <a:lstStyle/>
          <a:p>
            <a:r>
              <a:rPr lang="en-NZ" sz="1100" dirty="0">
                <a:latin typeface="+mn-lt"/>
              </a:rPr>
              <a:t>Strategic Refresh</a:t>
            </a:r>
          </a:p>
          <a:p>
            <a:r>
              <a:rPr lang="en-NZ" sz="1100" dirty="0">
                <a:latin typeface="+mn-lt"/>
              </a:rPr>
              <a:t>Customer Focus Project</a:t>
            </a:r>
          </a:p>
          <a:p>
            <a:r>
              <a:rPr lang="en-NZ" sz="1100" dirty="0">
                <a:latin typeface="+mn-lt"/>
              </a:rPr>
              <a:t>Data Futures Forum</a:t>
            </a:r>
          </a:p>
          <a:p>
            <a:r>
              <a:rPr lang="en-NZ" sz="1100" dirty="0" err="1">
                <a:latin typeface="+mn-lt"/>
              </a:rPr>
              <a:t>Govt</a:t>
            </a:r>
            <a:r>
              <a:rPr lang="en-NZ" sz="1100" dirty="0">
                <a:latin typeface="+mn-lt"/>
              </a:rPr>
              <a:t> ICT Action Plan</a:t>
            </a:r>
          </a:p>
        </p:txBody>
      </p:sp>
      <p:sp>
        <p:nvSpPr>
          <p:cNvPr id="24" name="TextBox 23"/>
          <p:cNvSpPr txBox="1"/>
          <p:nvPr/>
        </p:nvSpPr>
        <p:spPr>
          <a:xfrm>
            <a:off x="7151553" y="4319734"/>
            <a:ext cx="2065632" cy="430887"/>
          </a:xfrm>
          <a:prstGeom prst="rect">
            <a:avLst/>
          </a:prstGeom>
          <a:noFill/>
        </p:spPr>
        <p:txBody>
          <a:bodyPr wrap="square" rtlCol="0">
            <a:spAutoFit/>
          </a:bodyPr>
          <a:lstStyle/>
          <a:p>
            <a:r>
              <a:rPr lang="en-NZ" sz="1100" dirty="0">
                <a:latin typeface="+mn-lt"/>
              </a:rPr>
              <a:t>Strategic Refresh</a:t>
            </a:r>
          </a:p>
          <a:p>
            <a:r>
              <a:rPr lang="en-NZ" sz="1100" dirty="0">
                <a:latin typeface="+mn-lt"/>
              </a:rPr>
              <a:t>People Strategy Refresh</a:t>
            </a:r>
          </a:p>
        </p:txBody>
      </p:sp>
      <p:sp>
        <p:nvSpPr>
          <p:cNvPr id="25" name="TextBox 24"/>
          <p:cNvSpPr txBox="1"/>
          <p:nvPr/>
        </p:nvSpPr>
        <p:spPr>
          <a:xfrm>
            <a:off x="6595864" y="4921543"/>
            <a:ext cx="2150443" cy="1107996"/>
          </a:xfrm>
          <a:prstGeom prst="rect">
            <a:avLst/>
          </a:prstGeom>
          <a:noFill/>
        </p:spPr>
        <p:txBody>
          <a:bodyPr wrap="square" rtlCol="0">
            <a:spAutoFit/>
          </a:bodyPr>
          <a:lstStyle/>
          <a:p>
            <a:r>
              <a:rPr lang="en-NZ" sz="1100" dirty="0">
                <a:latin typeface="+mn-lt"/>
              </a:rPr>
              <a:t>Social Statistics Architecture</a:t>
            </a:r>
          </a:p>
          <a:p>
            <a:r>
              <a:rPr lang="en-NZ" sz="1100" dirty="0">
                <a:latin typeface="+mn-lt"/>
              </a:rPr>
              <a:t>Statistical </a:t>
            </a:r>
            <a:r>
              <a:rPr lang="en-NZ" sz="1100" dirty="0" smtClean="0">
                <a:latin typeface="+mn-lt"/>
              </a:rPr>
              <a:t>Architecture </a:t>
            </a:r>
            <a:r>
              <a:rPr lang="en-NZ" sz="1100" dirty="0">
                <a:latin typeface="+mn-lt"/>
              </a:rPr>
              <a:t>(economic</a:t>
            </a:r>
            <a:r>
              <a:rPr lang="en-NZ" sz="1100" dirty="0" smtClean="0">
                <a:latin typeface="+mn-lt"/>
              </a:rPr>
              <a:t>)</a:t>
            </a:r>
          </a:p>
          <a:p>
            <a:r>
              <a:rPr lang="en-NZ" sz="1100" dirty="0" smtClean="0">
                <a:latin typeface="+mn-lt"/>
              </a:rPr>
              <a:t>Business Optimisation</a:t>
            </a:r>
            <a:endParaRPr lang="en-NZ" sz="1100" dirty="0">
              <a:latin typeface="+mn-lt"/>
            </a:endParaRPr>
          </a:p>
          <a:p>
            <a:r>
              <a:rPr lang="en-NZ" sz="1100" dirty="0">
                <a:latin typeface="+mn-lt"/>
              </a:rPr>
              <a:t>Methodology Architecture</a:t>
            </a:r>
          </a:p>
          <a:p>
            <a:r>
              <a:rPr lang="en-NZ" sz="1100" dirty="0">
                <a:latin typeface="+mn-lt"/>
              </a:rPr>
              <a:t>Administrative Data First Project </a:t>
            </a:r>
          </a:p>
          <a:p>
            <a:r>
              <a:rPr lang="en-NZ" sz="1100" dirty="0" smtClean="0">
                <a:latin typeface="+mn-lt"/>
              </a:rPr>
              <a:t>Operating Model - Processing</a:t>
            </a:r>
            <a:endParaRPr lang="en-NZ" sz="1100" dirty="0">
              <a:latin typeface="+mn-lt"/>
            </a:endParaRPr>
          </a:p>
        </p:txBody>
      </p:sp>
    </p:spTree>
    <p:extLst>
      <p:ext uri="{BB962C8B-B14F-4D97-AF65-F5344CB8AC3E}">
        <p14:creationId xmlns:p14="http://schemas.microsoft.com/office/powerpoint/2010/main" val="40033507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3"/>
          </p:nvPr>
        </p:nvSpPr>
        <p:spPr/>
        <p:txBody>
          <a:bodyPr/>
          <a:lstStyle/>
          <a:p>
            <a:pPr>
              <a:spcAft>
                <a:spcPts val="600"/>
              </a:spcAft>
            </a:pPr>
            <a:r>
              <a:rPr lang="en-NZ" dirty="0" smtClean="0"/>
              <a:t>High level description of how we will </a:t>
            </a:r>
            <a:r>
              <a:rPr lang="en-NZ" dirty="0"/>
              <a:t>process/organise</a:t>
            </a:r>
            <a:r>
              <a:rPr lang="en-NZ" dirty="0" smtClean="0"/>
              <a:t>/ manage </a:t>
            </a:r>
            <a:r>
              <a:rPr lang="en-NZ" dirty="0"/>
              <a:t>our data to </a:t>
            </a:r>
            <a:r>
              <a:rPr lang="en-NZ" dirty="0" smtClean="0"/>
              <a:t>meet customer needs</a:t>
            </a:r>
          </a:p>
          <a:p>
            <a:pPr>
              <a:spcAft>
                <a:spcPts val="600"/>
              </a:spcAft>
            </a:pPr>
            <a:r>
              <a:rPr lang="en-NZ" dirty="0"/>
              <a:t>International frameworks and standards influence it</a:t>
            </a:r>
          </a:p>
          <a:p>
            <a:pPr>
              <a:spcAft>
                <a:spcPts val="600"/>
              </a:spcAft>
            </a:pPr>
            <a:endParaRPr lang="en-NZ" dirty="0" smtClean="0"/>
          </a:p>
          <a:p>
            <a:pPr>
              <a:spcAft>
                <a:spcPts val="600"/>
              </a:spcAft>
            </a:pPr>
            <a:endParaRPr lang="en-NZ" dirty="0"/>
          </a:p>
          <a:p>
            <a:pPr>
              <a:spcAft>
                <a:spcPts val="600"/>
              </a:spcAft>
            </a:pPr>
            <a:endParaRPr lang="en-NZ" dirty="0" smtClean="0"/>
          </a:p>
          <a:p>
            <a:pPr>
              <a:spcAft>
                <a:spcPts val="600"/>
              </a:spcAft>
            </a:pPr>
            <a:endParaRPr lang="en-NZ" dirty="0"/>
          </a:p>
          <a:p>
            <a:pPr>
              <a:spcAft>
                <a:spcPts val="600"/>
              </a:spcAft>
            </a:pPr>
            <a:r>
              <a:rPr lang="en-NZ" dirty="0" smtClean="0"/>
              <a:t>Explains how we will integrate survey and admin data</a:t>
            </a:r>
          </a:p>
          <a:p>
            <a:pPr>
              <a:spcAft>
                <a:spcPts val="600"/>
              </a:spcAft>
            </a:pPr>
            <a:r>
              <a:rPr lang="en-NZ" dirty="0" smtClean="0"/>
              <a:t>We currently have separate social and economic statistical architectures.  Do we need an integrated one?</a:t>
            </a:r>
          </a:p>
          <a:p>
            <a:endParaRPr lang="en-NZ" dirty="0"/>
          </a:p>
        </p:txBody>
      </p:sp>
      <p:sp>
        <p:nvSpPr>
          <p:cNvPr id="3" name="Date Placeholder 2"/>
          <p:cNvSpPr>
            <a:spLocks noGrp="1"/>
          </p:cNvSpPr>
          <p:nvPr>
            <p:ph type="dt" sz="half" idx="14"/>
          </p:nvPr>
        </p:nvSpPr>
        <p:spPr/>
        <p:txBody>
          <a:bodyPr/>
          <a:lstStyle/>
          <a:p>
            <a:pPr>
              <a:defRPr/>
            </a:pPr>
            <a:endParaRPr lang="en-NZ"/>
          </a:p>
        </p:txBody>
      </p:sp>
      <p:sp>
        <p:nvSpPr>
          <p:cNvPr id="4" name="Footer Placeholder 3"/>
          <p:cNvSpPr>
            <a:spLocks noGrp="1"/>
          </p:cNvSpPr>
          <p:nvPr>
            <p:ph type="ftr" sz="quarter" idx="15"/>
          </p:nvPr>
        </p:nvSpPr>
        <p:spPr/>
        <p:txBody>
          <a:bodyPr/>
          <a:lstStyle/>
          <a:p>
            <a:pPr>
              <a:defRPr/>
            </a:pPr>
            <a:endParaRPr lang="en-US"/>
          </a:p>
        </p:txBody>
      </p:sp>
      <p:sp>
        <p:nvSpPr>
          <p:cNvPr id="5" name="Slide Number Placeholder 4"/>
          <p:cNvSpPr>
            <a:spLocks noGrp="1"/>
          </p:cNvSpPr>
          <p:nvPr>
            <p:ph type="sldNum" sz="quarter" idx="16"/>
          </p:nvPr>
        </p:nvSpPr>
        <p:spPr/>
        <p:txBody>
          <a:bodyPr/>
          <a:lstStyle/>
          <a:p>
            <a:pPr>
              <a:defRPr/>
            </a:pPr>
            <a:fld id="{4BB303D2-AC7C-4007-BC45-BF5B80188B1C}" type="slidenum">
              <a:rPr lang="en-NZ" smtClean="0"/>
              <a:pPr>
                <a:defRPr/>
              </a:pPr>
              <a:t>9</a:t>
            </a:fld>
            <a:endParaRPr lang="en-NZ"/>
          </a:p>
        </p:txBody>
      </p:sp>
      <p:sp>
        <p:nvSpPr>
          <p:cNvPr id="6" name="Rectangle 5"/>
          <p:cNvSpPr/>
          <p:nvPr/>
        </p:nvSpPr>
        <p:spPr>
          <a:xfrm>
            <a:off x="1547260" y="646252"/>
            <a:ext cx="5473012" cy="523220"/>
          </a:xfrm>
          <a:prstGeom prst="rect">
            <a:avLst/>
          </a:prstGeom>
        </p:spPr>
        <p:txBody>
          <a:bodyPr wrap="square">
            <a:spAutoFit/>
          </a:bodyPr>
          <a:lstStyle/>
          <a:p>
            <a:pPr algn="ctr" eaLnBrk="0" hangingPunct="0"/>
            <a:r>
              <a:rPr lang="en-NZ" sz="2800" dirty="0" smtClean="0">
                <a:solidFill>
                  <a:srgbClr val="346666"/>
                </a:solidFill>
                <a:latin typeface="Arial"/>
                <a:ea typeface="ＭＳ Ｐゴシック" pitchFamily="124" charset="-128"/>
                <a:cs typeface="Arial"/>
              </a:rPr>
              <a:t>What is Statistical Architecture</a:t>
            </a:r>
            <a:endParaRPr lang="en-NZ" sz="2800" dirty="0">
              <a:solidFill>
                <a:srgbClr val="346666"/>
              </a:solidFill>
              <a:latin typeface="Arial"/>
              <a:ea typeface="ＭＳ Ｐゴシック" pitchFamily="124" charset="-128"/>
              <a:cs typeface="Arial"/>
            </a:endParaRPr>
          </a:p>
        </p:txBody>
      </p:sp>
      <p:grpSp>
        <p:nvGrpSpPr>
          <p:cNvPr id="20" name="Group 19"/>
          <p:cNvGrpSpPr/>
          <p:nvPr/>
        </p:nvGrpSpPr>
        <p:grpSpPr>
          <a:xfrm>
            <a:off x="1961285" y="2804538"/>
            <a:ext cx="4464918" cy="1752348"/>
            <a:chOff x="1619250" y="2420938"/>
            <a:chExt cx="5391150" cy="2437521"/>
          </a:xfrm>
        </p:grpSpPr>
        <p:grpSp>
          <p:nvGrpSpPr>
            <p:cNvPr id="21" name="Group 6"/>
            <p:cNvGrpSpPr>
              <a:grpSpLocks/>
            </p:cNvGrpSpPr>
            <p:nvPr/>
          </p:nvGrpSpPr>
          <p:grpSpPr bwMode="auto">
            <a:xfrm>
              <a:off x="1619250" y="2535751"/>
              <a:ext cx="2095729" cy="1179239"/>
              <a:chOff x="2508" y="5544"/>
              <a:chExt cx="2809" cy="1593"/>
            </a:xfrm>
          </p:grpSpPr>
          <p:sp>
            <p:nvSpPr>
              <p:cNvPr id="28" name="Freeform 7"/>
              <p:cNvSpPr>
                <a:spLocks/>
              </p:cNvSpPr>
              <p:nvPr/>
            </p:nvSpPr>
            <p:spPr bwMode="auto">
              <a:xfrm>
                <a:off x="2508" y="5544"/>
                <a:ext cx="2809" cy="1593"/>
              </a:xfrm>
              <a:custGeom>
                <a:avLst/>
                <a:gdLst>
                  <a:gd name="T0" fmla="*/ 360 w 3300"/>
                  <a:gd name="T1" fmla="*/ 540 h 1860"/>
                  <a:gd name="T2" fmla="*/ 1080 w 3300"/>
                  <a:gd name="T3" fmla="*/ 180 h 1860"/>
                  <a:gd name="T4" fmla="*/ 1800 w 3300"/>
                  <a:gd name="T5" fmla="*/ 180 h 1860"/>
                  <a:gd name="T6" fmla="*/ 2160 w 3300"/>
                  <a:gd name="T7" fmla="*/ 0 h 1860"/>
                  <a:gd name="T8" fmla="*/ 2520 w 3300"/>
                  <a:gd name="T9" fmla="*/ 180 h 1860"/>
                  <a:gd name="T10" fmla="*/ 2880 w 3300"/>
                  <a:gd name="T11" fmla="*/ 180 h 1860"/>
                  <a:gd name="T12" fmla="*/ 3240 w 3300"/>
                  <a:gd name="T13" fmla="*/ 360 h 1860"/>
                  <a:gd name="T14" fmla="*/ 3240 w 3300"/>
                  <a:gd name="T15" fmla="*/ 720 h 1860"/>
                  <a:gd name="T16" fmla="*/ 3060 w 3300"/>
                  <a:gd name="T17" fmla="*/ 900 h 1860"/>
                  <a:gd name="T18" fmla="*/ 3240 w 3300"/>
                  <a:gd name="T19" fmla="*/ 1080 h 1860"/>
                  <a:gd name="T20" fmla="*/ 3240 w 3300"/>
                  <a:gd name="T21" fmla="*/ 1260 h 1860"/>
                  <a:gd name="T22" fmla="*/ 3240 w 3300"/>
                  <a:gd name="T23" fmla="*/ 1440 h 1860"/>
                  <a:gd name="T24" fmla="*/ 2880 w 3300"/>
                  <a:gd name="T25" fmla="*/ 1800 h 1860"/>
                  <a:gd name="T26" fmla="*/ 2700 w 3300"/>
                  <a:gd name="T27" fmla="*/ 1800 h 1860"/>
                  <a:gd name="T28" fmla="*/ 2160 w 3300"/>
                  <a:gd name="T29" fmla="*/ 1620 h 1860"/>
                  <a:gd name="T30" fmla="*/ 1800 w 3300"/>
                  <a:gd name="T31" fmla="*/ 1800 h 1860"/>
                  <a:gd name="T32" fmla="*/ 1260 w 3300"/>
                  <a:gd name="T33" fmla="*/ 1800 h 1860"/>
                  <a:gd name="T34" fmla="*/ 900 w 3300"/>
                  <a:gd name="T35" fmla="*/ 1620 h 1860"/>
                  <a:gd name="T36" fmla="*/ 540 w 3300"/>
                  <a:gd name="T37" fmla="*/ 1800 h 1860"/>
                  <a:gd name="T38" fmla="*/ 180 w 3300"/>
                  <a:gd name="T39" fmla="*/ 1620 h 1860"/>
                  <a:gd name="T40" fmla="*/ 180 w 3300"/>
                  <a:gd name="T41" fmla="*/ 1260 h 1860"/>
                  <a:gd name="T42" fmla="*/ 0 w 3300"/>
                  <a:gd name="T43" fmla="*/ 900 h 1860"/>
                  <a:gd name="T44" fmla="*/ 180 w 3300"/>
                  <a:gd name="T45" fmla="*/ 720 h 1860"/>
                  <a:gd name="T46" fmla="*/ 360 w 3300"/>
                  <a:gd name="T47" fmla="*/ 540 h 1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300" h="1860">
                    <a:moveTo>
                      <a:pt x="360" y="540"/>
                    </a:moveTo>
                    <a:cubicBezTo>
                      <a:pt x="510" y="450"/>
                      <a:pt x="840" y="240"/>
                      <a:pt x="1080" y="180"/>
                    </a:cubicBezTo>
                    <a:cubicBezTo>
                      <a:pt x="1320" y="120"/>
                      <a:pt x="1620" y="210"/>
                      <a:pt x="1800" y="180"/>
                    </a:cubicBezTo>
                    <a:cubicBezTo>
                      <a:pt x="1980" y="150"/>
                      <a:pt x="2040" y="0"/>
                      <a:pt x="2160" y="0"/>
                    </a:cubicBezTo>
                    <a:cubicBezTo>
                      <a:pt x="2280" y="0"/>
                      <a:pt x="2400" y="150"/>
                      <a:pt x="2520" y="180"/>
                    </a:cubicBezTo>
                    <a:cubicBezTo>
                      <a:pt x="2640" y="210"/>
                      <a:pt x="2760" y="150"/>
                      <a:pt x="2880" y="180"/>
                    </a:cubicBezTo>
                    <a:cubicBezTo>
                      <a:pt x="3000" y="210"/>
                      <a:pt x="3180" y="270"/>
                      <a:pt x="3240" y="360"/>
                    </a:cubicBezTo>
                    <a:cubicBezTo>
                      <a:pt x="3300" y="450"/>
                      <a:pt x="3270" y="630"/>
                      <a:pt x="3240" y="720"/>
                    </a:cubicBezTo>
                    <a:cubicBezTo>
                      <a:pt x="3210" y="810"/>
                      <a:pt x="3060" y="840"/>
                      <a:pt x="3060" y="900"/>
                    </a:cubicBezTo>
                    <a:cubicBezTo>
                      <a:pt x="3060" y="960"/>
                      <a:pt x="3210" y="1020"/>
                      <a:pt x="3240" y="1080"/>
                    </a:cubicBezTo>
                    <a:cubicBezTo>
                      <a:pt x="3270" y="1140"/>
                      <a:pt x="3240" y="1200"/>
                      <a:pt x="3240" y="1260"/>
                    </a:cubicBezTo>
                    <a:cubicBezTo>
                      <a:pt x="3240" y="1320"/>
                      <a:pt x="3300" y="1350"/>
                      <a:pt x="3240" y="1440"/>
                    </a:cubicBezTo>
                    <a:cubicBezTo>
                      <a:pt x="3180" y="1530"/>
                      <a:pt x="2970" y="1740"/>
                      <a:pt x="2880" y="1800"/>
                    </a:cubicBezTo>
                    <a:cubicBezTo>
                      <a:pt x="2790" y="1860"/>
                      <a:pt x="2820" y="1830"/>
                      <a:pt x="2700" y="1800"/>
                    </a:cubicBezTo>
                    <a:cubicBezTo>
                      <a:pt x="2580" y="1770"/>
                      <a:pt x="2310" y="1620"/>
                      <a:pt x="2160" y="1620"/>
                    </a:cubicBezTo>
                    <a:cubicBezTo>
                      <a:pt x="2010" y="1620"/>
                      <a:pt x="1950" y="1770"/>
                      <a:pt x="1800" y="1800"/>
                    </a:cubicBezTo>
                    <a:cubicBezTo>
                      <a:pt x="1650" y="1830"/>
                      <a:pt x="1410" y="1830"/>
                      <a:pt x="1260" y="1800"/>
                    </a:cubicBezTo>
                    <a:cubicBezTo>
                      <a:pt x="1110" y="1770"/>
                      <a:pt x="1020" y="1620"/>
                      <a:pt x="900" y="1620"/>
                    </a:cubicBezTo>
                    <a:cubicBezTo>
                      <a:pt x="780" y="1620"/>
                      <a:pt x="660" y="1800"/>
                      <a:pt x="540" y="1800"/>
                    </a:cubicBezTo>
                    <a:cubicBezTo>
                      <a:pt x="420" y="1800"/>
                      <a:pt x="240" y="1710"/>
                      <a:pt x="180" y="1620"/>
                    </a:cubicBezTo>
                    <a:cubicBezTo>
                      <a:pt x="120" y="1530"/>
                      <a:pt x="210" y="1380"/>
                      <a:pt x="180" y="1260"/>
                    </a:cubicBezTo>
                    <a:cubicBezTo>
                      <a:pt x="150" y="1140"/>
                      <a:pt x="0" y="990"/>
                      <a:pt x="0" y="900"/>
                    </a:cubicBezTo>
                    <a:cubicBezTo>
                      <a:pt x="0" y="810"/>
                      <a:pt x="120" y="780"/>
                      <a:pt x="180" y="720"/>
                    </a:cubicBezTo>
                    <a:cubicBezTo>
                      <a:pt x="240" y="660"/>
                      <a:pt x="210" y="630"/>
                      <a:pt x="360" y="540"/>
                    </a:cubicBezTo>
                    <a:close/>
                  </a:path>
                </a:pathLst>
              </a:custGeom>
              <a:solidFill>
                <a:srgbClr val="FFFFFF"/>
              </a:solidFill>
              <a:ln w="28575" cap="flat" cmpd="sng">
                <a:solidFill>
                  <a:srgbClr val="000000"/>
                </a:solidFill>
                <a:prstDash val="solid"/>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NZ" sz="1400"/>
              </a:p>
            </p:txBody>
          </p:sp>
          <p:sp>
            <p:nvSpPr>
              <p:cNvPr id="29" name="Text Box 8"/>
              <p:cNvSpPr txBox="1">
                <a:spLocks noChangeArrowheads="1"/>
              </p:cNvSpPr>
              <p:nvPr/>
            </p:nvSpPr>
            <p:spPr bwMode="auto">
              <a:xfrm>
                <a:off x="2968" y="6006"/>
                <a:ext cx="2146" cy="772"/>
              </a:xfrm>
              <a:prstGeom prst="rect">
                <a:avLst/>
              </a:prstGeom>
              <a:solidFill>
                <a:srgbClr val="FFFFFF"/>
              </a:solidFill>
              <a:ln>
                <a:noFill/>
              </a:ln>
              <a:effectLst/>
              <a:extLst>
                <a:ext uri="{91240B29-F687-4F45-9708-019B960494DF}">
                  <a14:hiddenLine xmlns:a14="http://schemas.microsoft.com/office/drawing/2010/main" w="2857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r>
                  <a:rPr lang="en-NZ" altLang="en-US" sz="1400" dirty="0" smtClean="0">
                    <a:latin typeface="Arial" panose="020B0604020202020204" pitchFamily="34" charset="0"/>
                  </a:rPr>
                  <a:t>Customer Requirements</a:t>
                </a:r>
                <a:endParaRPr lang="en-NZ" altLang="en-US" sz="1400" dirty="0">
                  <a:latin typeface="Arial" panose="020B0604020202020204" pitchFamily="34" charset="0"/>
                </a:endParaRPr>
              </a:p>
            </p:txBody>
          </p:sp>
        </p:grpSp>
        <p:sp>
          <p:nvSpPr>
            <p:cNvPr id="22" name="Text Box 9"/>
            <p:cNvSpPr txBox="1">
              <a:spLocks noChangeArrowheads="1"/>
            </p:cNvSpPr>
            <p:nvPr/>
          </p:nvSpPr>
          <p:spPr bwMode="auto">
            <a:xfrm>
              <a:off x="3333734" y="4173286"/>
              <a:ext cx="1943530" cy="685173"/>
            </a:xfrm>
            <a:prstGeom prst="rect">
              <a:avLst/>
            </a:prstGeom>
            <a:solidFill>
              <a:srgbClr val="FFFFFF"/>
            </a:solidFill>
            <a:ln w="2857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r>
                <a:rPr lang="en-NZ" altLang="en-US" sz="1400" dirty="0">
                  <a:latin typeface="Arial" panose="020B0604020202020204" pitchFamily="34" charset="0"/>
                </a:rPr>
                <a:t>Conceptual</a:t>
              </a:r>
              <a:r>
                <a:rPr lang="en-NZ" altLang="en-US" sz="1400" b="1" dirty="0"/>
                <a:t> </a:t>
              </a:r>
              <a:r>
                <a:rPr lang="en-NZ" altLang="en-US" sz="1400" dirty="0">
                  <a:latin typeface="Arial" panose="020B0604020202020204" pitchFamily="34" charset="0"/>
                </a:rPr>
                <a:t>Frameworks</a:t>
              </a:r>
            </a:p>
          </p:txBody>
        </p:sp>
        <p:sp>
          <p:nvSpPr>
            <p:cNvPr id="23" name="Freeform 11"/>
            <p:cNvSpPr>
              <a:spLocks/>
            </p:cNvSpPr>
            <p:nvPr/>
          </p:nvSpPr>
          <p:spPr bwMode="auto">
            <a:xfrm>
              <a:off x="4590873" y="2420938"/>
              <a:ext cx="2419527" cy="1410346"/>
            </a:xfrm>
            <a:custGeom>
              <a:avLst/>
              <a:gdLst>
                <a:gd name="T0" fmla="*/ 360 w 3810"/>
                <a:gd name="T1" fmla="*/ 930 h 2220"/>
                <a:gd name="T2" fmla="*/ 360 w 3810"/>
                <a:gd name="T3" fmla="*/ 390 h 2220"/>
                <a:gd name="T4" fmla="*/ 900 w 3810"/>
                <a:gd name="T5" fmla="*/ 390 h 2220"/>
                <a:gd name="T6" fmla="*/ 1080 w 3810"/>
                <a:gd name="T7" fmla="*/ 210 h 2220"/>
                <a:gd name="T8" fmla="*/ 1800 w 3810"/>
                <a:gd name="T9" fmla="*/ 30 h 2220"/>
                <a:gd name="T10" fmla="*/ 2340 w 3810"/>
                <a:gd name="T11" fmla="*/ 390 h 2220"/>
                <a:gd name="T12" fmla="*/ 2880 w 3810"/>
                <a:gd name="T13" fmla="*/ 210 h 2220"/>
                <a:gd name="T14" fmla="*/ 3060 w 3810"/>
                <a:gd name="T15" fmla="*/ 390 h 2220"/>
                <a:gd name="T16" fmla="*/ 3420 w 3810"/>
                <a:gd name="T17" fmla="*/ 30 h 2220"/>
                <a:gd name="T18" fmla="*/ 3600 w 3810"/>
                <a:gd name="T19" fmla="*/ 390 h 2220"/>
                <a:gd name="T20" fmla="*/ 3420 w 3810"/>
                <a:gd name="T21" fmla="*/ 750 h 2220"/>
                <a:gd name="T22" fmla="*/ 3780 w 3810"/>
                <a:gd name="T23" fmla="*/ 930 h 2220"/>
                <a:gd name="T24" fmla="*/ 3600 w 3810"/>
                <a:gd name="T25" fmla="*/ 1110 h 2220"/>
                <a:gd name="T26" fmla="*/ 3420 w 3810"/>
                <a:gd name="T27" fmla="*/ 1290 h 2220"/>
                <a:gd name="T28" fmla="*/ 3780 w 3810"/>
                <a:gd name="T29" fmla="*/ 1650 h 2220"/>
                <a:gd name="T30" fmla="*/ 3420 w 3810"/>
                <a:gd name="T31" fmla="*/ 2190 h 2220"/>
                <a:gd name="T32" fmla="*/ 3240 w 3810"/>
                <a:gd name="T33" fmla="*/ 1830 h 2220"/>
                <a:gd name="T34" fmla="*/ 2880 w 3810"/>
                <a:gd name="T35" fmla="*/ 2190 h 2220"/>
                <a:gd name="T36" fmla="*/ 2520 w 3810"/>
                <a:gd name="T37" fmla="*/ 1650 h 2220"/>
                <a:gd name="T38" fmla="*/ 2160 w 3810"/>
                <a:gd name="T39" fmla="*/ 2190 h 2220"/>
                <a:gd name="T40" fmla="*/ 1980 w 3810"/>
                <a:gd name="T41" fmla="*/ 1650 h 2220"/>
                <a:gd name="T42" fmla="*/ 1440 w 3810"/>
                <a:gd name="T43" fmla="*/ 2190 h 2220"/>
                <a:gd name="T44" fmla="*/ 1080 w 3810"/>
                <a:gd name="T45" fmla="*/ 1650 h 2220"/>
                <a:gd name="T46" fmla="*/ 540 w 3810"/>
                <a:gd name="T47" fmla="*/ 2010 h 2220"/>
                <a:gd name="T48" fmla="*/ 180 w 3810"/>
                <a:gd name="T49" fmla="*/ 1650 h 2220"/>
                <a:gd name="T50" fmla="*/ 360 w 3810"/>
                <a:gd name="T51" fmla="*/ 1290 h 2220"/>
                <a:gd name="T52" fmla="*/ 0 w 3810"/>
                <a:gd name="T53" fmla="*/ 1110 h 2220"/>
                <a:gd name="T54" fmla="*/ 360 w 3810"/>
                <a:gd name="T55" fmla="*/ 930 h 2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810" h="2220">
                  <a:moveTo>
                    <a:pt x="360" y="930"/>
                  </a:moveTo>
                  <a:cubicBezTo>
                    <a:pt x="420" y="810"/>
                    <a:pt x="270" y="480"/>
                    <a:pt x="360" y="390"/>
                  </a:cubicBezTo>
                  <a:cubicBezTo>
                    <a:pt x="450" y="300"/>
                    <a:pt x="780" y="420"/>
                    <a:pt x="900" y="390"/>
                  </a:cubicBezTo>
                  <a:cubicBezTo>
                    <a:pt x="1020" y="360"/>
                    <a:pt x="930" y="270"/>
                    <a:pt x="1080" y="210"/>
                  </a:cubicBezTo>
                  <a:cubicBezTo>
                    <a:pt x="1230" y="150"/>
                    <a:pt x="1590" y="0"/>
                    <a:pt x="1800" y="30"/>
                  </a:cubicBezTo>
                  <a:cubicBezTo>
                    <a:pt x="2010" y="60"/>
                    <a:pt x="2160" y="360"/>
                    <a:pt x="2340" y="390"/>
                  </a:cubicBezTo>
                  <a:cubicBezTo>
                    <a:pt x="2520" y="420"/>
                    <a:pt x="2760" y="210"/>
                    <a:pt x="2880" y="210"/>
                  </a:cubicBezTo>
                  <a:cubicBezTo>
                    <a:pt x="3000" y="210"/>
                    <a:pt x="2970" y="420"/>
                    <a:pt x="3060" y="390"/>
                  </a:cubicBezTo>
                  <a:cubicBezTo>
                    <a:pt x="3150" y="360"/>
                    <a:pt x="3330" y="30"/>
                    <a:pt x="3420" y="30"/>
                  </a:cubicBezTo>
                  <a:cubicBezTo>
                    <a:pt x="3510" y="30"/>
                    <a:pt x="3600" y="270"/>
                    <a:pt x="3600" y="390"/>
                  </a:cubicBezTo>
                  <a:cubicBezTo>
                    <a:pt x="3600" y="510"/>
                    <a:pt x="3390" y="660"/>
                    <a:pt x="3420" y="750"/>
                  </a:cubicBezTo>
                  <a:cubicBezTo>
                    <a:pt x="3450" y="840"/>
                    <a:pt x="3750" y="870"/>
                    <a:pt x="3780" y="930"/>
                  </a:cubicBezTo>
                  <a:cubicBezTo>
                    <a:pt x="3810" y="990"/>
                    <a:pt x="3660" y="1050"/>
                    <a:pt x="3600" y="1110"/>
                  </a:cubicBezTo>
                  <a:cubicBezTo>
                    <a:pt x="3540" y="1170"/>
                    <a:pt x="3390" y="1200"/>
                    <a:pt x="3420" y="1290"/>
                  </a:cubicBezTo>
                  <a:cubicBezTo>
                    <a:pt x="3450" y="1380"/>
                    <a:pt x="3780" y="1500"/>
                    <a:pt x="3780" y="1650"/>
                  </a:cubicBezTo>
                  <a:cubicBezTo>
                    <a:pt x="3780" y="1800"/>
                    <a:pt x="3510" y="2160"/>
                    <a:pt x="3420" y="2190"/>
                  </a:cubicBezTo>
                  <a:cubicBezTo>
                    <a:pt x="3330" y="2220"/>
                    <a:pt x="3330" y="1830"/>
                    <a:pt x="3240" y="1830"/>
                  </a:cubicBezTo>
                  <a:cubicBezTo>
                    <a:pt x="3150" y="1830"/>
                    <a:pt x="3000" y="2220"/>
                    <a:pt x="2880" y="2190"/>
                  </a:cubicBezTo>
                  <a:cubicBezTo>
                    <a:pt x="2760" y="2160"/>
                    <a:pt x="2640" y="1650"/>
                    <a:pt x="2520" y="1650"/>
                  </a:cubicBezTo>
                  <a:cubicBezTo>
                    <a:pt x="2400" y="1650"/>
                    <a:pt x="2250" y="2190"/>
                    <a:pt x="2160" y="2190"/>
                  </a:cubicBezTo>
                  <a:cubicBezTo>
                    <a:pt x="2070" y="2190"/>
                    <a:pt x="2100" y="1650"/>
                    <a:pt x="1980" y="1650"/>
                  </a:cubicBezTo>
                  <a:cubicBezTo>
                    <a:pt x="1860" y="1650"/>
                    <a:pt x="1590" y="2190"/>
                    <a:pt x="1440" y="2190"/>
                  </a:cubicBezTo>
                  <a:cubicBezTo>
                    <a:pt x="1290" y="2190"/>
                    <a:pt x="1230" y="1680"/>
                    <a:pt x="1080" y="1650"/>
                  </a:cubicBezTo>
                  <a:cubicBezTo>
                    <a:pt x="930" y="1620"/>
                    <a:pt x="690" y="2010"/>
                    <a:pt x="540" y="2010"/>
                  </a:cubicBezTo>
                  <a:cubicBezTo>
                    <a:pt x="390" y="2010"/>
                    <a:pt x="210" y="1770"/>
                    <a:pt x="180" y="1650"/>
                  </a:cubicBezTo>
                  <a:cubicBezTo>
                    <a:pt x="150" y="1530"/>
                    <a:pt x="390" y="1380"/>
                    <a:pt x="360" y="1290"/>
                  </a:cubicBezTo>
                  <a:cubicBezTo>
                    <a:pt x="330" y="1200"/>
                    <a:pt x="0" y="1170"/>
                    <a:pt x="0" y="1110"/>
                  </a:cubicBezTo>
                  <a:cubicBezTo>
                    <a:pt x="0" y="1050"/>
                    <a:pt x="300" y="1050"/>
                    <a:pt x="360" y="930"/>
                  </a:cubicBezTo>
                  <a:close/>
                </a:path>
              </a:pathLst>
            </a:custGeom>
            <a:solidFill>
              <a:srgbClr val="FFFFFF"/>
            </a:solidFill>
            <a:ln w="28575" cap="flat" cmpd="sng">
              <a:solidFill>
                <a:srgbClr val="000000"/>
              </a:solidFill>
              <a:prstDash val="solid"/>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NZ" sz="1400"/>
            </a:p>
          </p:txBody>
        </p:sp>
        <p:sp>
          <p:nvSpPr>
            <p:cNvPr id="24" name="Text Box 12"/>
            <p:cNvSpPr txBox="1">
              <a:spLocks noChangeArrowheads="1"/>
            </p:cNvSpPr>
            <p:nvPr/>
          </p:nvSpPr>
          <p:spPr bwMode="auto">
            <a:xfrm>
              <a:off x="5062064" y="2778128"/>
              <a:ext cx="1477144" cy="498947"/>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r>
                <a:rPr lang="en-NZ" altLang="en-US" sz="1400" dirty="0">
                  <a:latin typeface="Arial" panose="020B0604020202020204" pitchFamily="34" charset="0"/>
                </a:rPr>
                <a:t>Data</a:t>
              </a:r>
              <a:r>
                <a:rPr lang="en-NZ" altLang="en-US" sz="1400" dirty="0"/>
                <a:t> </a:t>
              </a:r>
              <a:r>
                <a:rPr lang="en-NZ" altLang="en-US" sz="1400" dirty="0">
                  <a:latin typeface="Arial" panose="020B0604020202020204" pitchFamily="34" charset="0"/>
                </a:rPr>
                <a:t>Availability</a:t>
              </a:r>
            </a:p>
          </p:txBody>
        </p:sp>
        <p:sp>
          <p:nvSpPr>
            <p:cNvPr id="25" name="Line 13"/>
            <p:cNvSpPr>
              <a:spLocks noChangeShapeType="1"/>
            </p:cNvSpPr>
            <p:nvPr/>
          </p:nvSpPr>
          <p:spPr bwMode="auto">
            <a:xfrm flipH="1">
              <a:off x="4727814" y="3714990"/>
              <a:ext cx="334250" cy="403101"/>
            </a:xfrm>
            <a:prstGeom prst="line">
              <a:avLst/>
            </a:prstGeom>
            <a:noFill/>
            <a:ln w="28575">
              <a:solidFill>
                <a:srgbClr val="00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NZ" sz="1400"/>
            </a:p>
          </p:txBody>
        </p:sp>
        <p:sp>
          <p:nvSpPr>
            <p:cNvPr id="26" name="Line 14"/>
            <p:cNvSpPr>
              <a:spLocks noChangeShapeType="1"/>
            </p:cNvSpPr>
            <p:nvPr/>
          </p:nvSpPr>
          <p:spPr bwMode="auto">
            <a:xfrm>
              <a:off x="3563888" y="3714990"/>
              <a:ext cx="288032" cy="403101"/>
            </a:xfrm>
            <a:prstGeom prst="line">
              <a:avLst/>
            </a:prstGeom>
            <a:noFill/>
            <a:ln w="28575">
              <a:solidFill>
                <a:srgbClr val="00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NZ" sz="1400"/>
            </a:p>
          </p:txBody>
        </p:sp>
        <p:sp>
          <p:nvSpPr>
            <p:cNvPr id="27" name="Line 15"/>
            <p:cNvSpPr>
              <a:spLocks noChangeShapeType="1"/>
            </p:cNvSpPr>
            <p:nvPr/>
          </p:nvSpPr>
          <p:spPr bwMode="auto">
            <a:xfrm>
              <a:off x="3790333" y="3106852"/>
              <a:ext cx="686391" cy="741"/>
            </a:xfrm>
            <a:prstGeom prst="line">
              <a:avLst/>
            </a:prstGeom>
            <a:noFill/>
            <a:ln w="28575">
              <a:solidFill>
                <a:srgbClr val="000000"/>
              </a:solidFill>
              <a:prstDash val="dash"/>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NZ" sz="1400"/>
            </a:p>
          </p:txBody>
        </p:sp>
      </p:grpSp>
    </p:spTree>
    <p:extLst>
      <p:ext uri="{BB962C8B-B14F-4D97-AF65-F5344CB8AC3E}">
        <p14:creationId xmlns:p14="http://schemas.microsoft.com/office/powerpoint/2010/main" val="2465020344"/>
      </p:ext>
    </p:extLst>
  </p:cSld>
  <p:clrMapOvr>
    <a:masterClrMapping/>
  </p:clrMapOvr>
  <p:timing>
    <p:tnLst>
      <p:par>
        <p:cTn id="1" dur="indefinite" restart="never" nodeType="tmRoot"/>
      </p:par>
    </p:tnLst>
  </p:timing>
</p:sld>
</file>

<file path=ppt/theme/theme1.xml><?xml version="1.0" encoding="utf-8"?>
<a:theme xmlns:a="http://schemas.openxmlformats.org/drawingml/2006/main" name="Statistics NZ template - Green">
  <a:themeElements>
    <a:clrScheme name="Custom 1">
      <a:dk1>
        <a:sysClr val="windowText" lastClr="000000"/>
      </a:dk1>
      <a:lt1>
        <a:sysClr val="window" lastClr="FFFFFF"/>
      </a:lt1>
      <a:dk2>
        <a:srgbClr val="1F497D"/>
      </a:dk2>
      <a:lt2>
        <a:srgbClr val="EEECE1"/>
      </a:lt2>
      <a:accent1>
        <a:srgbClr val="4F81BD"/>
      </a:accent1>
      <a:accent2>
        <a:srgbClr val="599CA5"/>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Statistics NZ template - Green title pag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3958</TotalTime>
  <Words>1418</Words>
  <Application>Microsoft Office PowerPoint</Application>
  <PresentationFormat>On-screen Show (4:3)</PresentationFormat>
  <Paragraphs>240</Paragraphs>
  <Slides>15</Slides>
  <Notes>13</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15</vt:i4>
      </vt:variant>
    </vt:vector>
  </HeadingPairs>
  <TitlesOfParts>
    <vt:vector size="22" baseType="lpstr">
      <vt:lpstr>ＭＳ Ｐゴシック</vt:lpstr>
      <vt:lpstr>Arial</vt:lpstr>
      <vt:lpstr>Calibri</vt:lpstr>
      <vt:lpstr>Lucida Grande</vt:lpstr>
      <vt:lpstr>Wingdings</vt:lpstr>
      <vt:lpstr>Statistics NZ template - Green</vt:lpstr>
      <vt:lpstr>Statistics NZ template - Green title page</vt:lpstr>
      <vt:lpstr>How to make EA-work impact everyday-work – the Statistics NZ story?</vt:lpstr>
      <vt:lpstr>Topics</vt:lpstr>
      <vt:lpstr>Do we need to consider EA everyday?</vt:lpstr>
      <vt:lpstr>What is influencing Statistics NZ and our Enterprise Architecture?</vt:lpstr>
      <vt:lpstr>Statistics NZ’s Enterprise Architecture Simplified Framework</vt:lpstr>
      <vt:lpstr>The scope of Enterprise Architecture</vt:lpstr>
      <vt:lpstr>EA for everyday – The business architecture needs to be the primary focus</vt:lpstr>
      <vt:lpstr>Our current activity (everyday)</vt:lpstr>
      <vt:lpstr>PowerPoint Presentation</vt:lpstr>
      <vt:lpstr>PowerPoint Presentation</vt:lpstr>
      <vt:lpstr>PowerPoint Presentation</vt:lpstr>
      <vt:lpstr>Data Data Everywhere</vt:lpstr>
      <vt:lpstr>PowerPoint Presentation</vt:lpstr>
      <vt:lpstr>Enterprise Architecture Focus Areas  – to be useful in every day work</vt:lpstr>
      <vt:lpstr>PowerPoint Presentation</vt:lpstr>
    </vt:vector>
  </TitlesOfParts>
  <Company>Statistics New Zealand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Heading One – click here to add title</dc:title>
  <dc:creator>AMelvill</dc:creator>
  <cp:lastModifiedBy>Rosemary McGrath</cp:lastModifiedBy>
  <cp:revision>268</cp:revision>
  <cp:lastPrinted>2015-01-26T03:28:49Z</cp:lastPrinted>
  <dcterms:created xsi:type="dcterms:W3CDTF">2009-08-17T04:21:41Z</dcterms:created>
  <dcterms:modified xsi:type="dcterms:W3CDTF">2015-04-08T10:47:06Z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-293697494</vt:i4>
  </property>
  <property fmtid="{D5CDD505-2E9C-101B-9397-08002B2CF9AE}" pid="3" name="_NewReviewCycle">
    <vt:lpwstr/>
  </property>
  <property fmtid="{D5CDD505-2E9C-101B-9397-08002B2CF9AE}" pid="4" name="_EmailSubject">
    <vt:lpwstr>Presentation for Topic II, Session How to make EA-work impact everyday-work?</vt:lpwstr>
  </property>
  <property fmtid="{D5CDD505-2E9C-101B-9397-08002B2CF9AE}" pid="5" name="_AuthorEmail">
    <vt:lpwstr>rosemary.mcgrath@stats.govt.nz</vt:lpwstr>
  </property>
  <property fmtid="{D5CDD505-2E9C-101B-9397-08002B2CF9AE}" pid="6" name="_AuthorEmailDisplayName">
    <vt:lpwstr>Rosemary McGrath</vt:lpwstr>
  </property>
</Properties>
</file>