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732" r:id="rId2"/>
  </p:sldMasterIdLst>
  <p:notesMasterIdLst>
    <p:notesMasterId r:id="rId15"/>
  </p:notesMasterIdLst>
  <p:handoutMasterIdLst>
    <p:handoutMasterId r:id="rId16"/>
  </p:handoutMasterIdLst>
  <p:sldIdLst>
    <p:sldId id="258" r:id="rId3"/>
    <p:sldId id="298" r:id="rId4"/>
    <p:sldId id="297" r:id="rId5"/>
    <p:sldId id="299" r:id="rId6"/>
    <p:sldId id="292" r:id="rId7"/>
    <p:sldId id="300" r:id="rId8"/>
    <p:sldId id="301" r:id="rId9"/>
    <p:sldId id="302" r:id="rId10"/>
    <p:sldId id="303" r:id="rId11"/>
    <p:sldId id="304" r:id="rId12"/>
    <p:sldId id="305" r:id="rId13"/>
    <p:sldId id="306" r:id="rId14"/>
  </p:sldIdLst>
  <p:sldSz cx="9144000" cy="6858000" type="screen4x3"/>
  <p:notesSz cx="6805613" cy="99441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0F5494"/>
        </a:solidFill>
        <a:latin typeface="Verdana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UNSTER Frank (ESTAT)" initials="FM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D5EC1"/>
    <a:srgbClr val="3E6FD2"/>
    <a:srgbClr val="0F5494"/>
    <a:srgbClr val="FF66CC"/>
    <a:srgbClr val="99CCFF"/>
    <a:srgbClr val="BDDEFF"/>
    <a:srgbClr val="3C906E"/>
    <a:srgbClr val="3166CF"/>
    <a:srgbClr val="808080"/>
    <a:srgbClr val="FFD62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242" y="-3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789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789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3A77D085-9D47-41F6-A316-B249AAC61A58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5952886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4183" y="0"/>
            <a:ext cx="2949841" cy="497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638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7575" y="746125"/>
            <a:ext cx="4972050" cy="37290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368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0244" y="4723170"/>
            <a:ext cx="5445126" cy="4475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noProof="0" smtClean="0"/>
              <a:t>Click to edit Master text styles</a:t>
            </a:r>
          </a:p>
          <a:p>
            <a:pPr lvl="1"/>
            <a:r>
              <a:rPr lang="en-GB" altLang="en-US" noProof="0" smtClean="0"/>
              <a:t>Second level</a:t>
            </a:r>
          </a:p>
          <a:p>
            <a:pPr lvl="2"/>
            <a:r>
              <a:rPr lang="en-GB" altLang="en-US" noProof="0" smtClean="0"/>
              <a:t>Third level</a:t>
            </a:r>
          </a:p>
          <a:p>
            <a:pPr lvl="3"/>
            <a:r>
              <a:rPr lang="en-GB" altLang="en-US" noProof="0" smtClean="0"/>
              <a:t>Fourth level</a:t>
            </a:r>
          </a:p>
          <a:p>
            <a:pPr lvl="4"/>
            <a:r>
              <a:rPr lang="en-GB" altLang="en-US" noProof="0" smtClean="0"/>
              <a:t>Fifth level</a:t>
            </a:r>
          </a:p>
        </p:txBody>
      </p:sp>
      <p:sp>
        <p:nvSpPr>
          <p:cNvPr id="368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4183" y="9444749"/>
            <a:ext cx="2949841" cy="4977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577" tIns="45789" rIns="91577" bIns="45789" numCol="1" anchor="b" anchorCtr="0" compatLnSpc="1">
            <a:prstTxWarp prst="textNoShape">
              <a:avLst/>
            </a:prstTxWarp>
          </a:bodyPr>
          <a:lstStyle>
            <a:lvl1pPr algn="r">
              <a:defRPr>
                <a:solidFill>
                  <a:schemeClr val="tx1"/>
                </a:solidFill>
                <a:latin typeface="Arial" charset="0"/>
              </a:defRPr>
            </a:lvl1pPr>
          </a:lstStyle>
          <a:p>
            <a:pPr>
              <a:defRPr/>
            </a:pPr>
            <a:fld id="{EB3BE7BD-AC02-458D-9EE8-55817FC31B2B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694336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altLang="en-US" smtClean="0"/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4064" indent="-286179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4715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2600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60486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C3984932-99D9-48DD-84BC-871ACA4B4745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1</a:t>
            </a:fld>
            <a:endParaRPr lang="en-GB" altLang="en-US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en-US" smtClean="0"/>
          </a:p>
        </p:txBody>
      </p:sp>
      <p:sp>
        <p:nvSpPr>
          <p:cNvPr id="184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3993" indent="-28615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4605" indent="-22892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2446" indent="-22892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60288" indent="-22892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8129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5971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33813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91655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BF7D3E09-E3F8-414D-B9E9-76C251C51330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2</a:t>
            </a:fld>
            <a:endParaRPr lang="en-GB" altLang="en-US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en-US" smtClean="0"/>
          </a:p>
        </p:txBody>
      </p:sp>
      <p:sp>
        <p:nvSpPr>
          <p:cNvPr id="184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3993" indent="-28615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4605" indent="-22892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2446" indent="-22892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60288" indent="-22892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8129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5971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33813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91655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BF7D3E09-E3F8-414D-B9E9-76C251C51330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3</a:t>
            </a:fld>
            <a:endParaRPr lang="en-GB" altLang="en-US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en-US" smtClean="0"/>
          </a:p>
        </p:txBody>
      </p:sp>
      <p:sp>
        <p:nvSpPr>
          <p:cNvPr id="184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4064" indent="-286179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4715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2600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60486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BF7D3E09-E3F8-414D-B9E9-76C251C51330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5</a:t>
            </a:fld>
            <a:endParaRPr lang="en-GB" altLang="en-US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en-US" smtClean="0"/>
          </a:p>
        </p:txBody>
      </p:sp>
      <p:sp>
        <p:nvSpPr>
          <p:cNvPr id="184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4064" indent="-286179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4715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2600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60486" indent="-228943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8372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6258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34144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92029" indent="-228943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BF7D3E09-E3F8-414D-B9E9-76C251C51330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6</a:t>
            </a:fld>
            <a:endParaRPr lang="en-GB" altLang="en-US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8435" name="Segnaposto note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it-IT" altLang="en-US" smtClean="0"/>
          </a:p>
        </p:txBody>
      </p:sp>
      <p:sp>
        <p:nvSpPr>
          <p:cNvPr id="18436" name="Segnaposto numero diapositiva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3993" indent="-28615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4605" indent="-22892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2446" indent="-22892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60288" indent="-228921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8129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5971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33813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91655" indent="-228921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/>
            <a:fld id="{BF7D3E09-E3F8-414D-B9E9-76C251C51330}" type="slidenum">
              <a:rPr lang="en-GB" altLang="en-US" smtClean="0">
                <a:solidFill>
                  <a:schemeClr val="tx1"/>
                </a:solidFill>
                <a:latin typeface="Arial" charset="0"/>
              </a:rPr>
              <a:pPr eaLnBrk="1" hangingPunct="1"/>
              <a:t>11</a:t>
            </a:fld>
            <a:endParaRPr lang="en-GB" altLang="en-US" smtClean="0">
              <a:solidFill>
                <a:schemeClr val="tx1"/>
              </a:solidFill>
              <a:latin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1125538"/>
            <a:ext cx="9144000" cy="5732462"/>
          </a:xfrm>
          <a:prstGeom prst="rect">
            <a:avLst/>
          </a:prstGeom>
          <a:solidFill>
            <a:srgbClr val="0F5494"/>
          </a:solidFill>
          <a:ln w="73025" algn="ctr">
            <a:solidFill>
              <a:srgbClr val="0F5494"/>
            </a:solidFill>
            <a:miter lim="800000"/>
            <a:headEnd/>
            <a:tailEnd/>
          </a:ln>
          <a:effectLst>
            <a:outerShdw dist="23000" dir="5400000" rotWithShape="0">
              <a:srgbClr val="000000">
                <a:alpha val="34998"/>
              </a:srgbClr>
            </a:outerShdw>
          </a:effectLst>
        </p:spPr>
        <p:txBody>
          <a:bodyPr anchor="ctr"/>
          <a:lstStyle>
            <a:lvl1pPr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defTabSz="4572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>
              <a:defRPr/>
            </a:pPr>
            <a:endParaRPr lang="en-US" altLang="en-US" sz="1800" smtClean="0">
              <a:solidFill>
                <a:srgbClr val="FFFFFF"/>
              </a:solidFill>
            </a:endParaRPr>
          </a:p>
        </p:txBody>
      </p:sp>
      <p:pic>
        <p:nvPicPr>
          <p:cNvPr id="5" name="Picture 6" descr="LOGO CE-EN-quadri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05250" y="309563"/>
            <a:ext cx="1584325" cy="11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 userDrawn="1"/>
        </p:nvSpPr>
        <p:spPr>
          <a:xfrm>
            <a:off x="4230688" y="6669088"/>
            <a:ext cx="684212" cy="215900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>
                <a:solidFill>
                  <a:srgbClr val="FFFFFF"/>
                </a:solidFill>
              </a:rPr>
              <a:t>ESTAT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139952" y="1700808"/>
            <a:ext cx="4536504" cy="2016224"/>
          </a:xfrm>
        </p:spPr>
        <p:txBody>
          <a:bodyPr/>
          <a:lstStyle>
            <a:lvl1pPr indent="0">
              <a:defRPr sz="4800">
                <a:solidFill>
                  <a:srgbClr val="FFD624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3933056"/>
            <a:ext cx="3744416" cy="1872208"/>
          </a:xfrm>
        </p:spPr>
        <p:txBody>
          <a:bodyPr/>
          <a:lstStyle>
            <a:lvl1pPr marL="0" indent="0">
              <a:buNone/>
              <a:defRPr sz="3000" b="1" i="0">
                <a:solidFill>
                  <a:schemeClr val="bg1"/>
                </a:solidFill>
              </a:defRPr>
            </a:lvl1pPr>
            <a:lvl3pPr marL="228600" indent="-228600" algn="l">
              <a:defRPr sz="3000" b="1">
                <a:solidFill>
                  <a:schemeClr val="bg1"/>
                </a:solidFill>
              </a:defRPr>
            </a:lvl3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58271C3-EBA7-4527-961D-2A7A90BA9F0B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808319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72419D-C5D8-483F-8FFC-5E43F2CF866C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05719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013" y="6145213"/>
            <a:ext cx="2243137" cy="59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 descr="C:\Users\matidav\AppData\Local\Local Documents - no backup\Pictures\cubeIS4Stat.bmp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0775"/>
            <a:ext cx="574675" cy="638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>
            <a:spLocks noChangeArrowheads="1"/>
          </p:cNvSpPr>
          <p:nvPr userDrawn="1"/>
        </p:nvSpPr>
        <p:spPr bwMode="auto">
          <a:xfrm>
            <a:off x="971550" y="6464300"/>
            <a:ext cx="1512888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mtClean="0">
                <a:solidFill>
                  <a:srgbClr val="595959"/>
                </a:solidFill>
              </a:rPr>
              <a:t>IS4STAT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9366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457200" y="1772816"/>
            <a:ext cx="8229600" cy="4137844"/>
          </a:xfrm>
        </p:spPr>
        <p:txBody>
          <a:bodyPr/>
          <a:lstStyle>
            <a:lvl1pPr marL="342900" indent="-342900">
              <a:buClr>
                <a:srgbClr val="0F5494"/>
              </a:buClr>
              <a:buFont typeface="Arial" pitchFamily="34" charset="0"/>
              <a:buChar char="•"/>
              <a:defRPr/>
            </a:lvl1pPr>
            <a:lvl2pPr>
              <a:buClr>
                <a:srgbClr val="0F5494"/>
              </a:buClr>
              <a:defRPr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0"/>
          </p:nvPr>
        </p:nvSpPr>
        <p:spPr>
          <a:xfrm>
            <a:off x="6577013" y="115888"/>
            <a:ext cx="2133600" cy="476250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373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/>
          </a:p>
        </p:txBody>
      </p:sp>
      <p:sp>
        <p:nvSpPr>
          <p:cNvPr id="10" name="Rectangle 9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468313" y="6297613"/>
            <a:ext cx="2133600" cy="476250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124FE27F-E7CA-496C-9FAC-2CDF00918C1C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757057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C7A286C-0042-4964-9A5E-B4EDE8EBDB36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49791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68313" y="549275"/>
            <a:ext cx="8229600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Lorem ipsum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700213"/>
            <a:ext cx="8229600" cy="432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Et dolor fragum</a:t>
            </a:r>
            <a:endParaRPr lang="en-GB" altLang="en-US" smtClean="0"/>
          </a:p>
          <a:p>
            <a:pPr lvl="1"/>
            <a:r>
              <a:rPr lang="en-GB" altLang="en-US" smtClean="0"/>
              <a:t>Et dolor fragum</a:t>
            </a:r>
          </a:p>
          <a:p>
            <a:pPr lvl="2"/>
            <a:r>
              <a:rPr lang="en-GB" altLang="en-US" smtClean="0"/>
              <a:t>- Et dolor fragum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000000"/>
                </a:solidFill>
                <a:latin typeface="+mj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lang="en-GB" sz="1400" b="0" kern="1200">
                <a:solidFill>
                  <a:srgbClr val="000000"/>
                </a:solidFill>
                <a:latin typeface="+mj-lt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C746EEE9-0866-413E-918E-60293742428A}" type="slidenum">
              <a:rPr lang="en-GB"/>
              <a:pPr>
                <a:defRPr/>
              </a:pPr>
              <a:t>‹Nr.›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0" r:id="rId1"/>
    <p:sldLayoutId id="2147483808" r:id="rId2"/>
    <p:sldLayoutId id="2147483811" r:id="rId3"/>
  </p:sldLayoutIdLst>
  <p:hf sldNum="0" hdr="0" ftr="0" dt="0"/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fontAlgn="base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288" y="1339850"/>
            <a:ext cx="8229600" cy="936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smtClean="0"/>
              <a:t>Title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492375"/>
            <a:ext cx="8229600" cy="3529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BE" altLang="en-US" smtClean="0"/>
              <a:t>Second level</a:t>
            </a:r>
            <a:endParaRPr lang="en-GB" altLang="en-US" smtClean="0"/>
          </a:p>
          <a:p>
            <a:pPr lvl="1"/>
            <a:r>
              <a:rPr lang="en-GB" altLang="en-US" smtClean="0"/>
              <a:t>Third level</a:t>
            </a:r>
          </a:p>
          <a:p>
            <a:pPr lvl="2"/>
            <a:r>
              <a:rPr lang="en-GB" altLang="en-US" smtClean="0"/>
              <a:t>- Fourth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latin typeface="Arial" charset="0"/>
              </a:defRPr>
            </a:lvl1pPr>
          </a:lstStyle>
          <a:p>
            <a:pPr>
              <a:defRPr/>
            </a:pPr>
            <a:fld id="{4D9EE4A4-DC5A-43C7-AD11-1D333250A8EC}" type="slidenum">
              <a:rPr lang="en-GB" altLang="en-US"/>
              <a:pPr>
                <a:defRPr/>
              </a:pPr>
              <a:t>‹Nr.›</a:t>
            </a:fld>
            <a:endParaRPr lang="en-GB" altLang="en-US"/>
          </a:p>
        </p:txBody>
      </p:sp>
      <p:sp>
        <p:nvSpPr>
          <p:cNvPr id="15" name="Rectangle 14"/>
          <p:cNvSpPr/>
          <p:nvPr/>
        </p:nvSpPr>
        <p:spPr>
          <a:xfrm>
            <a:off x="0" y="0"/>
            <a:ext cx="9144000" cy="957263"/>
          </a:xfrm>
          <a:prstGeom prst="rect">
            <a:avLst/>
          </a:prstGeom>
          <a:solidFill>
            <a:srgbClr val="0F5494"/>
          </a:solidFill>
          <a:ln>
            <a:solidFill>
              <a:srgbClr val="0F5494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1800">
              <a:solidFill>
                <a:srgbClr val="FFFFFF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262438" y="6659563"/>
            <a:ext cx="611187" cy="198437"/>
          </a:xfrm>
          <a:prstGeom prst="rect">
            <a:avLst/>
          </a:prstGeom>
          <a:solidFill>
            <a:srgbClr val="133176"/>
          </a:solidFill>
          <a:ln>
            <a:solidFill>
              <a:srgbClr val="133176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900" b="1" dirty="0">
                <a:solidFill>
                  <a:srgbClr val="FFFFFF"/>
                </a:solidFill>
              </a:rPr>
              <a:t>ESTAT</a:t>
            </a:r>
          </a:p>
        </p:txBody>
      </p:sp>
      <p:pic>
        <p:nvPicPr>
          <p:cNvPr id="2057" name="Picture 17" descr="LOGO CE_Vertical_EN_NEG_quadri_H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7638" y="258763"/>
            <a:ext cx="1436687" cy="100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9" r:id="rId1"/>
  </p:sldLayoutIdLst>
  <p:txStyles>
    <p:titleStyle>
      <a:lvl1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+mj-lt"/>
          <a:ea typeface="+mj-ea"/>
          <a:cs typeface="+mj-cs"/>
        </a:defRPr>
      </a:lvl1pPr>
      <a:lvl2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2pPr>
      <a:lvl3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3pPr>
      <a:lvl4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4pPr>
      <a:lvl5pPr marL="358775" indent="-358775"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5pPr>
      <a:lvl6pPr marL="8159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6pPr>
      <a:lvl7pPr marL="12731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7pPr>
      <a:lvl8pPr marL="17303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8pPr>
      <a:lvl9pPr marL="2187575" algn="l" rtl="0" eaLnBrk="1" fontAlgn="base" hangingPunct="1">
        <a:spcBef>
          <a:spcPct val="0"/>
        </a:spcBef>
        <a:spcAft>
          <a:spcPct val="0"/>
        </a:spcAft>
        <a:defRPr sz="3000" b="1">
          <a:solidFill>
            <a:srgbClr val="0F5494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1"/>
        </a:buClr>
        <a:buChar char="•"/>
        <a:defRPr sz="2400" i="1">
          <a:solidFill>
            <a:srgbClr val="0F5494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9FBA"/>
        </a:buClr>
        <a:buChar char="•"/>
        <a:defRPr sz="2000" b="1">
          <a:solidFill>
            <a:srgbClr val="0F5494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400">
          <a:solidFill>
            <a:srgbClr val="0F5494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lu/url?sa=i&amp;rct=j&amp;q=&amp;esrc=s&amp;source=images&amp;cd=&amp;cad=rja&amp;uact=8&amp;ved=0CAcQjRw&amp;url=http%3A%2F%2Flsah.net%2Fcategory%2Funcategorized%2Fpage%2F3%2F&amp;ei=AgAdVcKpA8X7UMr2g6AI&amp;psig=AFQjCNH0QYOw7psbU-wurqYfpe9UloNywQ&amp;ust=1428050176713802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>
          <a:xfrm>
            <a:off x="179512" y="1556792"/>
            <a:ext cx="8352927" cy="2016125"/>
          </a:xfrm>
        </p:spPr>
        <p:txBody>
          <a:bodyPr/>
          <a:lstStyle/>
          <a:p>
            <a:r>
              <a:rPr lang="en-GB" altLang="en-US" sz="3600" dirty="0" smtClean="0"/>
              <a:t>Implementing CSPA compliant guidelines</a:t>
            </a:r>
          </a:p>
        </p:txBody>
      </p:sp>
      <p:sp>
        <p:nvSpPr>
          <p:cNvPr id="5123" name="Content Placeholder 2"/>
          <p:cNvSpPr>
            <a:spLocks noGrp="1" noChangeAspect="1"/>
          </p:cNvSpPr>
          <p:nvPr>
            <p:ph idx="1"/>
          </p:nvPr>
        </p:nvSpPr>
        <p:spPr>
          <a:xfrm>
            <a:off x="552178" y="3429000"/>
            <a:ext cx="5688012" cy="369332"/>
          </a:xfrm>
        </p:spPr>
        <p:txBody>
          <a:bodyPr>
            <a:spAutoFit/>
          </a:bodyPr>
          <a:lstStyle/>
          <a:p>
            <a:r>
              <a:rPr lang="fr-BE" altLang="en-US" sz="1800" b="0" dirty="0" smtClean="0"/>
              <a:t>to </a:t>
            </a:r>
            <a:r>
              <a:rPr lang="fr-BE" altLang="en-US" sz="1800" b="0" dirty="0" err="1" smtClean="0"/>
              <a:t>describe</a:t>
            </a:r>
            <a:r>
              <a:rPr lang="fr-BE" altLang="en-US" sz="1800" b="0" dirty="0" smtClean="0"/>
              <a:t> </a:t>
            </a:r>
            <a:r>
              <a:rPr lang="fr-BE" altLang="en-US" sz="1800" b="0" dirty="0" err="1" smtClean="0"/>
              <a:t>identified</a:t>
            </a:r>
            <a:r>
              <a:rPr lang="fr-BE" altLang="en-US" sz="1800" b="0" dirty="0" smtClean="0"/>
              <a:t> </a:t>
            </a:r>
            <a:r>
              <a:rPr lang="fr-BE" altLang="en-US" sz="1800" b="0" dirty="0" err="1" smtClean="0"/>
              <a:t>generic</a:t>
            </a:r>
            <a:r>
              <a:rPr lang="fr-BE" altLang="en-US" sz="1800" b="0" dirty="0" smtClean="0"/>
              <a:t> business </a:t>
            </a:r>
            <a:r>
              <a:rPr lang="fr-BE" altLang="en-US" sz="1800" b="0" dirty="0" err="1" smtClean="0"/>
              <a:t>needs</a:t>
            </a:r>
            <a:endParaRPr lang="en-GB" altLang="en-US" sz="1800" b="0" dirty="0" smtClean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552178" y="4836765"/>
            <a:ext cx="4968552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FFFF"/>
              </a:buClr>
              <a:defRPr/>
            </a:pPr>
            <a:endParaRPr lang="en-US" sz="1100" b="0" kern="0" dirty="0">
              <a:solidFill>
                <a:srgbClr val="FFFFFF"/>
              </a:solidFill>
            </a:endParaRPr>
          </a:p>
          <a:p>
            <a:pPr eaLnBrk="1" hangingPunct="1">
              <a:buClr>
                <a:srgbClr val="FFFFFF"/>
              </a:buClr>
              <a:defRPr/>
            </a:pPr>
            <a:r>
              <a:rPr lang="en-US" sz="1100" b="0" kern="0" dirty="0" smtClean="0">
                <a:solidFill>
                  <a:srgbClr val="FFFFFF"/>
                </a:solidFill>
              </a:rPr>
              <a:t>Eurostat </a:t>
            </a:r>
            <a:r>
              <a:rPr lang="en-US" sz="1100" b="0" kern="0" dirty="0" smtClean="0">
                <a:solidFill>
                  <a:srgbClr val="FFFFFF"/>
                </a:solidFill>
              </a:rPr>
              <a:t>– Unit B3 - IT </a:t>
            </a:r>
            <a:r>
              <a:rPr lang="en-US" sz="1100" b="0" kern="0" dirty="0" smtClean="0">
                <a:solidFill>
                  <a:srgbClr val="FFFFFF"/>
                </a:solidFill>
              </a:rPr>
              <a:t>for Statistical Production</a:t>
            </a:r>
          </a:p>
          <a:p>
            <a:pPr eaLnBrk="1" hangingPunct="1">
              <a:buClr>
                <a:srgbClr val="FFFFFF"/>
              </a:buClr>
              <a:defRPr/>
            </a:pPr>
            <a:r>
              <a:rPr lang="en-US" sz="1100" b="0" kern="0" dirty="0" smtClean="0">
                <a:solidFill>
                  <a:srgbClr val="FFFFFF"/>
                </a:solidFill>
              </a:rPr>
              <a:t>Hubertus Cloodt</a:t>
            </a:r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2411760" y="6021288"/>
            <a:ext cx="4392488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None/>
              <a:defRPr sz="3000" b="1" i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228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3000" b="1">
                <a:solidFill>
                  <a:schemeClr val="bg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Clr>
                <a:srgbClr val="FFFFFF"/>
              </a:buClr>
              <a:defRPr/>
            </a:pPr>
            <a:endParaRPr lang="en-US" sz="1100" b="0" kern="0" dirty="0">
              <a:solidFill>
                <a:srgbClr val="FFFFFF"/>
              </a:solidFill>
            </a:endParaRPr>
          </a:p>
          <a:p>
            <a:pPr eaLnBrk="1" hangingPunct="1">
              <a:buClr>
                <a:srgbClr val="FFFFFF"/>
              </a:buClr>
              <a:defRPr/>
            </a:pPr>
            <a:r>
              <a:rPr lang="en-US" sz="900" b="0" kern="0" dirty="0" smtClean="0">
                <a:solidFill>
                  <a:srgbClr val="FFFFFF"/>
                </a:solidFill>
              </a:rPr>
              <a:t>WS Modernization of Statistical production (15-17 April 2015) - Geneva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936625"/>
          </a:xfrm>
        </p:spPr>
        <p:txBody>
          <a:bodyPr/>
          <a:lstStyle/>
          <a:p>
            <a:r>
              <a:rPr lang="de-DE" sz="2400" dirty="0" err="1" smtClean="0"/>
              <a:t>How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manage </a:t>
            </a:r>
            <a:r>
              <a:rPr lang="de-DE" sz="2400" dirty="0" err="1" smtClean="0"/>
              <a:t>these</a:t>
            </a:r>
            <a:r>
              <a:rPr lang="de-DE" sz="2400" dirty="0" smtClean="0"/>
              <a:t> </a:t>
            </a:r>
            <a:r>
              <a:rPr lang="de-DE" sz="2400" dirty="0" err="1" smtClean="0"/>
              <a:t>service</a:t>
            </a:r>
            <a:r>
              <a:rPr lang="de-DE" sz="2400" dirty="0" smtClean="0"/>
              <a:t> </a:t>
            </a:r>
            <a:r>
              <a:rPr lang="de-DE" sz="2400" dirty="0" err="1" smtClean="0"/>
              <a:t>descriptions</a:t>
            </a:r>
            <a:r>
              <a:rPr lang="de-DE" sz="2400" dirty="0" smtClean="0"/>
              <a:t>?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4032448"/>
          </a:xfrm>
        </p:spPr>
        <p:txBody>
          <a:bodyPr/>
          <a:lstStyle/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err="1" smtClean="0"/>
              <a:t>Obviously</a:t>
            </a:r>
            <a:r>
              <a:rPr lang="fr-BE" i="0" dirty="0" smtClean="0"/>
              <a:t> </a:t>
            </a:r>
            <a:r>
              <a:rPr lang="fr-BE" i="0" dirty="0" err="1" smtClean="0"/>
              <a:t>storage</a:t>
            </a:r>
            <a:r>
              <a:rPr lang="fr-BE" i="0" dirty="0" smtClean="0"/>
              <a:t> in a CSPA service catalogue </a:t>
            </a:r>
            <a:r>
              <a:rPr lang="fr-BE" i="0" dirty="0" err="1" smtClean="0"/>
              <a:t>is</a:t>
            </a:r>
            <a:r>
              <a:rPr lang="fr-BE" i="0" dirty="0" smtClean="0"/>
              <a:t> the goal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err="1" smtClean="0"/>
              <a:t>Unfortunately</a:t>
            </a:r>
            <a:r>
              <a:rPr lang="fr-BE" i="0" dirty="0" smtClean="0"/>
              <a:t> the CSPA catalogue </a:t>
            </a:r>
            <a:r>
              <a:rPr lang="fr-BE" i="0" dirty="0" err="1" smtClean="0"/>
              <a:t>lacks</a:t>
            </a:r>
            <a:r>
              <a:rPr lang="fr-BE" i="0" dirty="0" smtClean="0"/>
              <a:t> </a:t>
            </a:r>
            <a:r>
              <a:rPr lang="fr-BE" i="0" dirty="0" err="1" smtClean="0"/>
              <a:t>some</a:t>
            </a:r>
            <a:r>
              <a:rPr lang="fr-BE" i="0" dirty="0" smtClean="0"/>
              <a:t> </a:t>
            </a:r>
            <a:r>
              <a:rPr lang="fr-BE" i="0" dirty="0" err="1" smtClean="0"/>
              <a:t>functionality</a:t>
            </a:r>
            <a:r>
              <a:rPr lang="fr-BE" i="0" dirty="0" smtClean="0"/>
              <a:t> </a:t>
            </a:r>
            <a:r>
              <a:rPr lang="fr-BE" i="0" dirty="0" err="1" smtClean="0"/>
              <a:t>here</a:t>
            </a:r>
            <a:r>
              <a:rPr lang="fr-BE" i="0" dirty="0" smtClean="0"/>
              <a:t>: </a:t>
            </a:r>
            <a:r>
              <a:rPr lang="fr-BE" i="0" dirty="0" err="1" smtClean="0"/>
              <a:t>categories</a:t>
            </a:r>
            <a:r>
              <a:rPr lang="fr-BE" i="0" dirty="0" smtClean="0"/>
              <a:t>, </a:t>
            </a:r>
            <a:r>
              <a:rPr lang="fr-BE" i="0" dirty="0" err="1" smtClean="0"/>
              <a:t>hierarchies</a:t>
            </a:r>
            <a:r>
              <a:rPr lang="fr-BE" i="0" dirty="0" smtClean="0"/>
              <a:t>, local services,…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smtClean="0"/>
              <a:t>To </a:t>
            </a:r>
            <a:r>
              <a:rPr lang="fr-BE" i="0" dirty="0" err="1" smtClean="0"/>
              <a:t>be</a:t>
            </a:r>
            <a:r>
              <a:rPr lang="fr-BE" i="0" dirty="0" smtClean="0"/>
              <a:t> </a:t>
            </a:r>
            <a:r>
              <a:rPr lang="fr-BE" i="0" dirty="0" err="1" smtClean="0"/>
              <a:t>considered</a:t>
            </a:r>
            <a:r>
              <a:rPr lang="fr-BE" i="0" dirty="0" smtClean="0"/>
              <a:t> </a:t>
            </a:r>
            <a:r>
              <a:rPr lang="fr-BE" i="0" dirty="0" err="1" smtClean="0"/>
              <a:t>is</a:t>
            </a:r>
            <a:r>
              <a:rPr lang="fr-BE" i="0" dirty="0" smtClean="0"/>
              <a:t> the </a:t>
            </a:r>
            <a:r>
              <a:rPr lang="fr-BE" i="0" dirty="0" err="1" smtClean="0"/>
              <a:t>implementation</a:t>
            </a:r>
            <a:r>
              <a:rPr lang="fr-BE" i="0" dirty="0" smtClean="0"/>
              <a:t> of a network of CSPA </a:t>
            </a:r>
            <a:r>
              <a:rPr lang="fr-BE" i="0" dirty="0" err="1" smtClean="0"/>
              <a:t>compliant</a:t>
            </a:r>
            <a:r>
              <a:rPr lang="fr-BE" i="0" dirty="0" smtClean="0"/>
              <a:t> catalogues 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smtClean="0"/>
              <a:t>CSPA service catalogue </a:t>
            </a:r>
            <a:r>
              <a:rPr lang="fr-BE" i="0" dirty="0" err="1" smtClean="0"/>
              <a:t>would</a:t>
            </a:r>
            <a:r>
              <a:rPr lang="fr-BE" i="0" dirty="0" smtClean="0"/>
              <a:t> </a:t>
            </a:r>
            <a:r>
              <a:rPr lang="fr-BE" i="0" dirty="0" err="1" smtClean="0"/>
              <a:t>become</a:t>
            </a:r>
            <a:r>
              <a:rPr lang="fr-BE" i="0" dirty="0" smtClean="0"/>
              <a:t> more </a:t>
            </a:r>
            <a:r>
              <a:rPr lang="fr-BE" i="0" dirty="0" err="1" smtClean="0"/>
              <a:t>powerfull</a:t>
            </a:r>
            <a:r>
              <a:rPr lang="fr-BE" i="0" dirty="0" smtClean="0"/>
              <a:t> and </a:t>
            </a:r>
            <a:r>
              <a:rPr lang="fr-BE" i="0" dirty="0" err="1" smtClean="0"/>
              <a:t>sustainable</a:t>
            </a:r>
            <a:r>
              <a:rPr lang="fr-BE" i="0" dirty="0" smtClean="0"/>
              <a:t> </a:t>
            </a:r>
            <a:r>
              <a:rPr lang="fr-BE" i="0" dirty="0" err="1" smtClean="0"/>
              <a:t>when</a:t>
            </a:r>
            <a:r>
              <a:rPr lang="fr-BE" i="0" dirty="0" smtClean="0"/>
              <a:t> </a:t>
            </a:r>
            <a:r>
              <a:rPr lang="fr-BE" i="0" dirty="0" err="1" smtClean="0"/>
              <a:t>moving</a:t>
            </a:r>
            <a:r>
              <a:rPr lang="fr-BE" i="0" dirty="0" smtClean="0"/>
              <a:t> </a:t>
            </a:r>
            <a:r>
              <a:rPr lang="fr-BE" i="0" dirty="0" err="1" smtClean="0"/>
              <a:t>towards</a:t>
            </a:r>
            <a:r>
              <a:rPr lang="fr-BE" i="0" dirty="0" smtClean="0"/>
              <a:t> a </a:t>
            </a:r>
            <a:r>
              <a:rPr lang="fr-BE" i="0" dirty="0" err="1" smtClean="0"/>
              <a:t>different</a:t>
            </a:r>
            <a:r>
              <a:rPr lang="fr-BE" i="0" dirty="0" smtClean="0"/>
              <a:t> IS architecture </a:t>
            </a:r>
          </a:p>
          <a:p>
            <a:pPr marL="0" indent="0">
              <a:buClr>
                <a:schemeClr val="accent1">
                  <a:lumMod val="50000"/>
                </a:schemeClr>
              </a:buClr>
              <a:buNone/>
            </a:pPr>
            <a:endParaRPr lang="fr-BE" i="0" dirty="0"/>
          </a:p>
        </p:txBody>
      </p:sp>
    </p:spTree>
    <p:extLst>
      <p:ext uri="{BB962C8B-B14F-4D97-AF65-F5344CB8AC3E}">
        <p14:creationId xmlns:p14="http://schemas.microsoft.com/office/powerpoint/2010/main" val="77591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uppieren 11"/>
          <p:cNvGrpSpPr/>
          <p:nvPr/>
        </p:nvGrpSpPr>
        <p:grpSpPr>
          <a:xfrm>
            <a:off x="6516216" y="1047428"/>
            <a:ext cx="2221245" cy="5595007"/>
            <a:chOff x="6012160" y="1052736"/>
            <a:chExt cx="2451995" cy="5671914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160" y="1052736"/>
              <a:ext cx="2451995" cy="5595007"/>
            </a:xfrm>
            <a:prstGeom prst="rect">
              <a:avLst/>
            </a:prstGeom>
          </p:spPr>
        </p:pic>
        <p:sp>
          <p:nvSpPr>
            <p:cNvPr id="6" name="Textfeld 5"/>
            <p:cNvSpPr txBox="1"/>
            <p:nvPr/>
          </p:nvSpPr>
          <p:spPr>
            <a:xfrm>
              <a:off x="7412828" y="2996952"/>
              <a:ext cx="1051327" cy="468011"/>
            </a:xfrm>
            <a:prstGeom prst="rect">
              <a:avLst/>
            </a:prstGeom>
            <a:solidFill>
              <a:schemeClr val="accent1"/>
            </a:solidFill>
            <a:ln cap="rnd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smtClean="0">
                  <a:solidFill>
                    <a:srgbClr val="FF0000"/>
                  </a:solidFill>
                </a:rPr>
                <a:t>CSPA </a:t>
              </a:r>
              <a:r>
                <a:rPr lang="de-DE" b="1" dirty="0" err="1" smtClean="0">
                  <a:solidFill>
                    <a:srgbClr val="FF0000"/>
                  </a:solidFill>
                </a:rPr>
                <a:t>certified</a:t>
              </a:r>
              <a:endParaRPr lang="de-DE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Freihandform 6"/>
            <p:cNvSpPr/>
            <p:nvPr/>
          </p:nvSpPr>
          <p:spPr bwMode="auto">
            <a:xfrm>
              <a:off x="6710621" y="3362325"/>
              <a:ext cx="1601687" cy="3362325"/>
            </a:xfrm>
            <a:custGeom>
              <a:avLst/>
              <a:gdLst>
                <a:gd name="connsiteX0" fmla="*/ 652204 w 1601687"/>
                <a:gd name="connsiteY0" fmla="*/ 3362325 h 3362325"/>
                <a:gd name="connsiteX1" fmla="*/ 1042729 w 1601687"/>
                <a:gd name="connsiteY1" fmla="*/ 2876550 h 3362325"/>
                <a:gd name="connsiteX2" fmla="*/ 909379 w 1601687"/>
                <a:gd name="connsiteY2" fmla="*/ 2695575 h 3362325"/>
                <a:gd name="connsiteX3" fmla="*/ 1318954 w 1601687"/>
                <a:gd name="connsiteY3" fmla="*/ 2457450 h 3362325"/>
                <a:gd name="connsiteX4" fmla="*/ 1280854 w 1601687"/>
                <a:gd name="connsiteY4" fmla="*/ 2324100 h 3362325"/>
                <a:gd name="connsiteX5" fmla="*/ 1595179 w 1601687"/>
                <a:gd name="connsiteY5" fmla="*/ 2181225 h 3362325"/>
                <a:gd name="connsiteX6" fmla="*/ 1490404 w 1601687"/>
                <a:gd name="connsiteY6" fmla="*/ 2114550 h 3362325"/>
                <a:gd name="connsiteX7" fmla="*/ 1452304 w 1601687"/>
                <a:gd name="connsiteY7" fmla="*/ 2038350 h 3362325"/>
                <a:gd name="connsiteX8" fmla="*/ 1004629 w 1601687"/>
                <a:gd name="connsiteY8" fmla="*/ 2009775 h 3362325"/>
                <a:gd name="connsiteX9" fmla="*/ 852229 w 1601687"/>
                <a:gd name="connsiteY9" fmla="*/ 1895475 h 3362325"/>
                <a:gd name="connsiteX10" fmla="*/ 937954 w 1601687"/>
                <a:gd name="connsiteY10" fmla="*/ 1752600 h 3362325"/>
                <a:gd name="connsiteX11" fmla="*/ 728404 w 1601687"/>
                <a:gd name="connsiteY11" fmla="*/ 1657350 h 3362325"/>
                <a:gd name="connsiteX12" fmla="*/ 347404 w 1601687"/>
                <a:gd name="connsiteY12" fmla="*/ 1552575 h 3362325"/>
                <a:gd name="connsiteX13" fmla="*/ 337879 w 1601687"/>
                <a:gd name="connsiteY13" fmla="*/ 1447800 h 3362325"/>
                <a:gd name="connsiteX14" fmla="*/ 299779 w 1601687"/>
                <a:gd name="connsiteY14" fmla="*/ 1276350 h 3362325"/>
                <a:gd name="connsiteX15" fmla="*/ 452179 w 1601687"/>
                <a:gd name="connsiteY15" fmla="*/ 1276350 h 3362325"/>
                <a:gd name="connsiteX16" fmla="*/ 480754 w 1601687"/>
                <a:gd name="connsiteY16" fmla="*/ 1200150 h 3362325"/>
                <a:gd name="connsiteX17" fmla="*/ 604579 w 1601687"/>
                <a:gd name="connsiteY17" fmla="*/ 1162050 h 3362325"/>
                <a:gd name="connsiteX18" fmla="*/ 880804 w 1601687"/>
                <a:gd name="connsiteY18" fmla="*/ 1104900 h 3362325"/>
                <a:gd name="connsiteX19" fmla="*/ 880804 w 1601687"/>
                <a:gd name="connsiteY19" fmla="*/ 1000125 h 3362325"/>
                <a:gd name="connsiteX20" fmla="*/ 1271329 w 1601687"/>
                <a:gd name="connsiteY20" fmla="*/ 1057275 h 3362325"/>
                <a:gd name="connsiteX21" fmla="*/ 1404679 w 1601687"/>
                <a:gd name="connsiteY21" fmla="*/ 923925 h 3362325"/>
                <a:gd name="connsiteX22" fmla="*/ 1299904 w 1601687"/>
                <a:gd name="connsiteY22" fmla="*/ 781050 h 3362325"/>
                <a:gd name="connsiteX23" fmla="*/ 1271329 w 1601687"/>
                <a:gd name="connsiteY23" fmla="*/ 657225 h 3362325"/>
                <a:gd name="connsiteX24" fmla="*/ 1042729 w 1601687"/>
                <a:gd name="connsiteY24" fmla="*/ 628650 h 3362325"/>
                <a:gd name="connsiteX25" fmla="*/ 928429 w 1601687"/>
                <a:gd name="connsiteY25" fmla="*/ 647700 h 3362325"/>
                <a:gd name="connsiteX26" fmla="*/ 823654 w 1601687"/>
                <a:gd name="connsiteY26" fmla="*/ 685800 h 3362325"/>
                <a:gd name="connsiteX27" fmla="*/ 728404 w 1601687"/>
                <a:gd name="connsiteY27" fmla="*/ 695325 h 3362325"/>
                <a:gd name="connsiteX28" fmla="*/ 718879 w 1601687"/>
                <a:gd name="connsiteY28" fmla="*/ 590550 h 3362325"/>
                <a:gd name="connsiteX29" fmla="*/ 576004 w 1601687"/>
                <a:gd name="connsiteY29" fmla="*/ 638175 h 3362325"/>
                <a:gd name="connsiteX30" fmla="*/ 518854 w 1601687"/>
                <a:gd name="connsiteY30" fmla="*/ 504825 h 3362325"/>
                <a:gd name="connsiteX31" fmla="*/ 442654 w 1601687"/>
                <a:gd name="connsiteY31" fmla="*/ 476250 h 3362325"/>
                <a:gd name="connsiteX32" fmla="*/ 385504 w 1601687"/>
                <a:gd name="connsiteY32" fmla="*/ 361950 h 3362325"/>
                <a:gd name="connsiteX33" fmla="*/ 214054 w 1601687"/>
                <a:gd name="connsiteY33" fmla="*/ 428625 h 3362325"/>
                <a:gd name="connsiteX34" fmla="*/ 309304 w 1601687"/>
                <a:gd name="connsiteY34" fmla="*/ 304800 h 3362325"/>
                <a:gd name="connsiteX35" fmla="*/ 252154 w 1601687"/>
                <a:gd name="connsiteY35" fmla="*/ 266700 h 3362325"/>
                <a:gd name="connsiteX36" fmla="*/ 4504 w 1601687"/>
                <a:gd name="connsiteY36" fmla="*/ 228600 h 3362325"/>
                <a:gd name="connsiteX37" fmla="*/ 99754 w 1601687"/>
                <a:gd name="connsiteY37" fmla="*/ 133350 h 3362325"/>
                <a:gd name="connsiteX38" fmla="*/ 195004 w 1601687"/>
                <a:gd name="connsiteY38" fmla="*/ 0 h 3362325"/>
                <a:gd name="connsiteX39" fmla="*/ 195004 w 1601687"/>
                <a:gd name="connsiteY39" fmla="*/ 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01687" h="3362325">
                  <a:moveTo>
                    <a:pt x="652204" y="3362325"/>
                  </a:moveTo>
                  <a:cubicBezTo>
                    <a:pt x="826035" y="3175000"/>
                    <a:pt x="999867" y="2987675"/>
                    <a:pt x="1042729" y="2876550"/>
                  </a:cubicBezTo>
                  <a:cubicBezTo>
                    <a:pt x="1085592" y="2765425"/>
                    <a:pt x="863342" y="2765425"/>
                    <a:pt x="909379" y="2695575"/>
                  </a:cubicBezTo>
                  <a:cubicBezTo>
                    <a:pt x="955416" y="2625725"/>
                    <a:pt x="1257042" y="2519362"/>
                    <a:pt x="1318954" y="2457450"/>
                  </a:cubicBezTo>
                  <a:cubicBezTo>
                    <a:pt x="1380866" y="2395538"/>
                    <a:pt x="1234817" y="2370137"/>
                    <a:pt x="1280854" y="2324100"/>
                  </a:cubicBezTo>
                  <a:cubicBezTo>
                    <a:pt x="1326891" y="2278063"/>
                    <a:pt x="1560254" y="2216150"/>
                    <a:pt x="1595179" y="2181225"/>
                  </a:cubicBezTo>
                  <a:cubicBezTo>
                    <a:pt x="1630104" y="2146300"/>
                    <a:pt x="1514216" y="2138362"/>
                    <a:pt x="1490404" y="2114550"/>
                  </a:cubicBezTo>
                  <a:cubicBezTo>
                    <a:pt x="1466592" y="2090738"/>
                    <a:pt x="1533266" y="2055812"/>
                    <a:pt x="1452304" y="2038350"/>
                  </a:cubicBezTo>
                  <a:cubicBezTo>
                    <a:pt x="1371342" y="2020888"/>
                    <a:pt x="1104641" y="2033587"/>
                    <a:pt x="1004629" y="2009775"/>
                  </a:cubicBezTo>
                  <a:cubicBezTo>
                    <a:pt x="904617" y="1985963"/>
                    <a:pt x="863341" y="1938337"/>
                    <a:pt x="852229" y="1895475"/>
                  </a:cubicBezTo>
                  <a:cubicBezTo>
                    <a:pt x="841117" y="1852613"/>
                    <a:pt x="958592" y="1792287"/>
                    <a:pt x="937954" y="1752600"/>
                  </a:cubicBezTo>
                  <a:cubicBezTo>
                    <a:pt x="917317" y="1712912"/>
                    <a:pt x="826829" y="1690687"/>
                    <a:pt x="728404" y="1657350"/>
                  </a:cubicBezTo>
                  <a:cubicBezTo>
                    <a:pt x="629979" y="1624013"/>
                    <a:pt x="412492" y="1587500"/>
                    <a:pt x="347404" y="1552575"/>
                  </a:cubicBezTo>
                  <a:cubicBezTo>
                    <a:pt x="282316" y="1517650"/>
                    <a:pt x="345816" y="1493837"/>
                    <a:pt x="337879" y="1447800"/>
                  </a:cubicBezTo>
                  <a:cubicBezTo>
                    <a:pt x="329942" y="1401763"/>
                    <a:pt x="280729" y="1304925"/>
                    <a:pt x="299779" y="1276350"/>
                  </a:cubicBezTo>
                  <a:cubicBezTo>
                    <a:pt x="318829" y="1247775"/>
                    <a:pt x="422016" y="1289050"/>
                    <a:pt x="452179" y="1276350"/>
                  </a:cubicBezTo>
                  <a:cubicBezTo>
                    <a:pt x="482341" y="1263650"/>
                    <a:pt x="455354" y="1219200"/>
                    <a:pt x="480754" y="1200150"/>
                  </a:cubicBezTo>
                  <a:cubicBezTo>
                    <a:pt x="506154" y="1181100"/>
                    <a:pt x="537904" y="1177925"/>
                    <a:pt x="604579" y="1162050"/>
                  </a:cubicBezTo>
                  <a:cubicBezTo>
                    <a:pt x="671254" y="1146175"/>
                    <a:pt x="834766" y="1131888"/>
                    <a:pt x="880804" y="1104900"/>
                  </a:cubicBezTo>
                  <a:cubicBezTo>
                    <a:pt x="926842" y="1077912"/>
                    <a:pt x="815717" y="1008062"/>
                    <a:pt x="880804" y="1000125"/>
                  </a:cubicBezTo>
                  <a:cubicBezTo>
                    <a:pt x="945891" y="992188"/>
                    <a:pt x="1184016" y="1069975"/>
                    <a:pt x="1271329" y="1057275"/>
                  </a:cubicBezTo>
                  <a:cubicBezTo>
                    <a:pt x="1358642" y="1044575"/>
                    <a:pt x="1399917" y="969962"/>
                    <a:pt x="1404679" y="923925"/>
                  </a:cubicBezTo>
                  <a:cubicBezTo>
                    <a:pt x="1409442" y="877887"/>
                    <a:pt x="1322129" y="825500"/>
                    <a:pt x="1299904" y="781050"/>
                  </a:cubicBezTo>
                  <a:cubicBezTo>
                    <a:pt x="1277679" y="736600"/>
                    <a:pt x="1314191" y="682625"/>
                    <a:pt x="1271329" y="657225"/>
                  </a:cubicBezTo>
                  <a:cubicBezTo>
                    <a:pt x="1228467" y="631825"/>
                    <a:pt x="1099879" y="630237"/>
                    <a:pt x="1042729" y="628650"/>
                  </a:cubicBezTo>
                  <a:cubicBezTo>
                    <a:pt x="985579" y="627062"/>
                    <a:pt x="964941" y="638175"/>
                    <a:pt x="928429" y="647700"/>
                  </a:cubicBezTo>
                  <a:cubicBezTo>
                    <a:pt x="891917" y="657225"/>
                    <a:pt x="856991" y="677863"/>
                    <a:pt x="823654" y="685800"/>
                  </a:cubicBezTo>
                  <a:cubicBezTo>
                    <a:pt x="790317" y="693737"/>
                    <a:pt x="745866" y="711200"/>
                    <a:pt x="728404" y="695325"/>
                  </a:cubicBezTo>
                  <a:cubicBezTo>
                    <a:pt x="710942" y="679450"/>
                    <a:pt x="744279" y="600075"/>
                    <a:pt x="718879" y="590550"/>
                  </a:cubicBezTo>
                  <a:cubicBezTo>
                    <a:pt x="693479" y="581025"/>
                    <a:pt x="609341" y="652462"/>
                    <a:pt x="576004" y="638175"/>
                  </a:cubicBezTo>
                  <a:cubicBezTo>
                    <a:pt x="542667" y="623888"/>
                    <a:pt x="541079" y="531812"/>
                    <a:pt x="518854" y="504825"/>
                  </a:cubicBezTo>
                  <a:cubicBezTo>
                    <a:pt x="496629" y="477838"/>
                    <a:pt x="464879" y="500062"/>
                    <a:pt x="442654" y="476250"/>
                  </a:cubicBezTo>
                  <a:cubicBezTo>
                    <a:pt x="420429" y="452438"/>
                    <a:pt x="423604" y="369887"/>
                    <a:pt x="385504" y="361950"/>
                  </a:cubicBezTo>
                  <a:cubicBezTo>
                    <a:pt x="347404" y="354013"/>
                    <a:pt x="226754" y="438150"/>
                    <a:pt x="214054" y="428625"/>
                  </a:cubicBezTo>
                  <a:cubicBezTo>
                    <a:pt x="201354" y="419100"/>
                    <a:pt x="302954" y="331787"/>
                    <a:pt x="309304" y="304800"/>
                  </a:cubicBezTo>
                  <a:cubicBezTo>
                    <a:pt x="315654" y="277813"/>
                    <a:pt x="302954" y="279400"/>
                    <a:pt x="252154" y="266700"/>
                  </a:cubicBezTo>
                  <a:cubicBezTo>
                    <a:pt x="201354" y="254000"/>
                    <a:pt x="29904" y="250825"/>
                    <a:pt x="4504" y="228600"/>
                  </a:cubicBezTo>
                  <a:cubicBezTo>
                    <a:pt x="-20896" y="206375"/>
                    <a:pt x="68004" y="171450"/>
                    <a:pt x="99754" y="133350"/>
                  </a:cubicBezTo>
                  <a:cubicBezTo>
                    <a:pt x="131504" y="95250"/>
                    <a:pt x="195004" y="0"/>
                    <a:pt x="195004" y="0"/>
                  </a:cubicBezTo>
                  <a:lnTo>
                    <a:pt x="195004" y="0"/>
                  </a:lnTo>
                </a:path>
              </a:pathLst>
            </a:custGeom>
            <a:noFill/>
            <a:ln w="22225" cap="flat" cmpd="sng" algn="ctr">
              <a:solidFill>
                <a:srgbClr val="3E6FD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" name="Gerade Verbindung mit Pfeil 8"/>
            <p:cNvCxnSpPr>
              <a:stCxn id="6" idx="1"/>
            </p:cNvCxnSpPr>
            <p:nvPr/>
          </p:nvCxnSpPr>
          <p:spPr bwMode="auto">
            <a:xfrm flipH="1">
              <a:off x="6948265" y="3230958"/>
              <a:ext cx="464563" cy="131368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sp>
        <p:nvSpPr>
          <p:cNvPr id="16" name="Inhaltsplatzhalter 2"/>
          <p:cNvSpPr>
            <a:spLocks noGrp="1"/>
          </p:cNvSpPr>
          <p:nvPr>
            <p:ph idx="1"/>
          </p:nvPr>
        </p:nvSpPr>
        <p:spPr>
          <a:xfrm>
            <a:off x="179512" y="2060848"/>
            <a:ext cx="8291264" cy="4032448"/>
          </a:xfrm>
        </p:spPr>
        <p:txBody>
          <a:bodyPr/>
          <a:lstStyle/>
          <a:p>
            <a:pPr>
              <a:buClr>
                <a:schemeClr val="accent1">
                  <a:lumMod val="50000"/>
                </a:schemeClr>
              </a:buClr>
            </a:pPr>
            <a:r>
              <a:rPr lang="fr-BE" sz="1800" i="0" dirty="0" err="1" smtClean="0"/>
              <a:t>These</a:t>
            </a:r>
            <a:r>
              <a:rPr lang="fr-BE" sz="1800" i="0" dirty="0" smtClean="0"/>
              <a:t> actions are </a:t>
            </a:r>
            <a:r>
              <a:rPr lang="fr-BE" sz="1800" i="0" dirty="0" err="1" smtClean="0"/>
              <a:t>small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steps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only</a:t>
            </a:r>
            <a:r>
              <a:rPr lang="fr-BE" sz="1800" i="0" dirty="0" smtClean="0"/>
              <a:t>, </a:t>
            </a:r>
            <a:br>
              <a:rPr lang="fr-BE" sz="1800" i="0" dirty="0" smtClean="0"/>
            </a:br>
            <a:r>
              <a:rPr lang="fr-BE" sz="1800" i="0" dirty="0" smtClean="0"/>
              <a:t>but </a:t>
            </a:r>
            <a:r>
              <a:rPr lang="fr-BE" sz="1800" i="0" dirty="0" err="1" smtClean="0"/>
              <a:t>they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give</a:t>
            </a:r>
            <a:r>
              <a:rPr lang="fr-BE" sz="1800" i="0" dirty="0" smtClean="0"/>
              <a:t> CSPA a « face » in Eurostat</a:t>
            </a:r>
            <a:endParaRPr lang="fr-BE" sz="1800" i="0" dirty="0"/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sz="1800" i="0" dirty="0" smtClean="0"/>
              <a:t>Modernisation of the </a:t>
            </a:r>
            <a:r>
              <a:rPr lang="fr-BE" sz="1800" i="0" dirty="0" err="1" smtClean="0"/>
              <a:t>statistical</a:t>
            </a:r>
            <a:r>
              <a:rPr lang="fr-BE" sz="1800" i="0" dirty="0" smtClean="0"/>
              <a:t> production</a:t>
            </a:r>
            <a:br>
              <a:rPr lang="fr-BE" sz="1800" i="0" dirty="0" smtClean="0"/>
            </a:br>
            <a:r>
              <a:rPr lang="fr-BE" sz="1800" i="0" dirty="0" err="1" smtClean="0"/>
              <a:t>process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is</a:t>
            </a:r>
            <a:r>
              <a:rPr lang="fr-BE" sz="1800" i="0" dirty="0" smtClean="0"/>
              <a:t> a </a:t>
            </a:r>
            <a:r>
              <a:rPr lang="fr-BE" sz="1800" i="0" dirty="0" err="1" smtClean="0"/>
              <a:t>big</a:t>
            </a:r>
            <a:r>
              <a:rPr lang="fr-BE" sz="1800" i="0" dirty="0" smtClean="0"/>
              <a:t> challenge, </a:t>
            </a:r>
            <a:r>
              <a:rPr lang="fr-BE" sz="1800" i="0" dirty="0" err="1" smtClean="0"/>
              <a:t>especially</a:t>
            </a:r>
            <a:r>
              <a:rPr lang="fr-BE" sz="1800" i="0" dirty="0" smtClean="0"/>
              <a:t> for </a:t>
            </a:r>
            <a:br>
              <a:rPr lang="fr-BE" sz="1800" i="0" dirty="0" smtClean="0"/>
            </a:br>
            <a:r>
              <a:rPr lang="fr-BE" sz="1800" i="0" dirty="0" smtClean="0"/>
              <a:t>the production </a:t>
            </a:r>
            <a:r>
              <a:rPr lang="fr-BE" sz="1800" i="0" dirty="0" err="1" smtClean="0"/>
              <a:t>engines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dealing</a:t>
            </a:r>
            <a:r>
              <a:rPr lang="fr-BE" sz="1800" i="0" dirty="0" smtClean="0"/>
              <a:t> </a:t>
            </a:r>
            <a:br>
              <a:rPr lang="fr-BE" sz="1800" i="0" dirty="0" smtClean="0"/>
            </a:br>
            <a:r>
              <a:rPr lang="fr-BE" sz="1800" i="0" dirty="0" err="1" smtClean="0"/>
              <a:t>with</a:t>
            </a:r>
            <a:r>
              <a:rPr lang="fr-BE" sz="1800" i="0" dirty="0" smtClean="0"/>
              <a:t> the </a:t>
            </a:r>
            <a:r>
              <a:rPr lang="fr-BE" sz="1800" i="0" dirty="0" err="1" smtClean="0"/>
              <a:t>core</a:t>
            </a:r>
            <a:r>
              <a:rPr lang="fr-BE" sz="1800" i="0" dirty="0" smtClean="0"/>
              <a:t> part of the </a:t>
            </a:r>
            <a:r>
              <a:rPr lang="fr-BE" sz="1800" i="0" dirty="0" err="1" smtClean="0"/>
              <a:t>process</a:t>
            </a:r>
            <a:endParaRPr lang="fr-BE" sz="1800" i="0" dirty="0" smtClean="0"/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sz="1800" i="0" dirty="0" err="1" smtClean="0"/>
              <a:t>Governance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need</a:t>
            </a:r>
            <a:r>
              <a:rPr lang="fr-BE" sz="1800" i="0" dirty="0" smtClean="0"/>
              <a:t> to </a:t>
            </a:r>
            <a:r>
              <a:rPr lang="fr-BE" sz="1800" i="0" dirty="0" err="1" smtClean="0"/>
              <a:t>be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well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defined</a:t>
            </a:r>
            <a:r>
              <a:rPr lang="fr-BE" sz="1800" i="0" dirty="0" smtClean="0"/>
              <a:t/>
            </a:r>
            <a:br>
              <a:rPr lang="fr-BE" sz="1800" i="0" dirty="0" smtClean="0"/>
            </a:br>
            <a:r>
              <a:rPr lang="fr-BE" sz="1800" i="0" dirty="0" err="1" smtClean="0"/>
              <a:t>otherwise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failure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is</a:t>
            </a:r>
            <a:r>
              <a:rPr lang="fr-BE" sz="1800" i="0" dirty="0"/>
              <a:t> </a:t>
            </a:r>
            <a:r>
              <a:rPr lang="fr-BE" sz="1800" i="0" dirty="0" err="1" smtClean="0"/>
              <a:t>fact</a:t>
            </a:r>
            <a:endParaRPr lang="fr-BE" sz="1800" i="0" dirty="0"/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sz="1800" i="0" dirty="0" smtClean="0"/>
              <a:t>Transitions of system components, staff </a:t>
            </a:r>
            <a:r>
              <a:rPr lang="fr-BE" sz="1800" i="0" dirty="0" err="1" smtClean="0"/>
              <a:t>roles</a:t>
            </a:r>
            <a:r>
              <a:rPr lang="fr-BE" sz="1800" i="0" dirty="0" smtClean="0"/>
              <a:t> </a:t>
            </a:r>
            <a:br>
              <a:rPr lang="fr-BE" sz="1800" i="0" dirty="0" smtClean="0"/>
            </a:br>
            <a:r>
              <a:rPr lang="fr-BE" sz="1800" i="0" dirty="0" smtClean="0"/>
              <a:t>and </a:t>
            </a:r>
            <a:r>
              <a:rPr lang="fr-BE" sz="1800" i="0" dirty="0" err="1" smtClean="0"/>
              <a:t>responsabilities</a:t>
            </a:r>
            <a:r>
              <a:rPr lang="fr-BE" sz="1800" i="0" dirty="0" smtClean="0"/>
              <a:t>, </a:t>
            </a:r>
            <a:r>
              <a:rPr lang="fr-BE" sz="1800" i="0" dirty="0" err="1" smtClean="0"/>
              <a:t>need</a:t>
            </a:r>
            <a:r>
              <a:rPr lang="fr-BE" sz="1800" i="0" dirty="0" smtClean="0"/>
              <a:t> to </a:t>
            </a:r>
            <a:r>
              <a:rPr lang="fr-BE" sz="1800" i="0" dirty="0" err="1" smtClean="0"/>
              <a:t>be</a:t>
            </a:r>
            <a:r>
              <a:rPr lang="fr-BE" sz="1800" i="0" dirty="0" smtClean="0"/>
              <a:t> </a:t>
            </a:r>
            <a:r>
              <a:rPr lang="fr-BE" sz="1800" i="0" dirty="0" err="1" smtClean="0"/>
              <a:t>prepared</a:t>
            </a:r>
            <a:r>
              <a:rPr lang="fr-BE" sz="1800" i="0" dirty="0" smtClean="0"/>
              <a:t> in </a:t>
            </a:r>
            <a:r>
              <a:rPr lang="fr-BE" sz="1800" i="0" dirty="0" err="1" smtClean="0"/>
              <a:t>detail</a:t>
            </a:r>
            <a:endParaRPr lang="fr-BE" sz="1800" i="0" dirty="0" smtClean="0"/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sz="1800" i="0" dirty="0" smtClean="0"/>
              <a:t>CSPA and the future ESS EA </a:t>
            </a:r>
            <a:r>
              <a:rPr lang="fr-BE" sz="1800" i="0" dirty="0" err="1" smtClean="0"/>
              <a:t>reference</a:t>
            </a:r>
            <a:r>
              <a:rPr lang="fr-BE" sz="1800" i="0" dirty="0" smtClean="0"/>
              <a:t> architecture</a:t>
            </a:r>
            <a:br>
              <a:rPr lang="fr-BE" sz="1800" i="0" dirty="0" smtClean="0"/>
            </a:br>
            <a:r>
              <a:rPr lang="fr-BE" sz="1800" i="0" dirty="0" smtClean="0"/>
              <a:t>are a good basis to </a:t>
            </a:r>
            <a:r>
              <a:rPr lang="fr-BE" sz="1800" i="0" dirty="0" err="1" smtClean="0"/>
              <a:t>start</a:t>
            </a:r>
            <a:r>
              <a:rPr lang="fr-BE" sz="1800" i="0" dirty="0"/>
              <a:t>.</a:t>
            </a:r>
            <a:endParaRPr lang="fr-BE" i="0" dirty="0"/>
          </a:p>
        </p:txBody>
      </p:sp>
      <p:sp>
        <p:nvSpPr>
          <p:cNvPr id="20" name="Titel 1"/>
          <p:cNvSpPr>
            <a:spLocks noGrp="1"/>
          </p:cNvSpPr>
          <p:nvPr>
            <p:ph type="title"/>
          </p:nvPr>
        </p:nvSpPr>
        <p:spPr>
          <a:xfrm>
            <a:off x="323528" y="1196752"/>
            <a:ext cx="4968800" cy="936625"/>
          </a:xfrm>
        </p:spPr>
        <p:txBody>
          <a:bodyPr/>
          <a:lstStyle/>
          <a:p>
            <a:r>
              <a:rPr lang="de-DE" dirty="0" err="1" smtClean="0"/>
              <a:t>Continuing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climb</a:t>
            </a:r>
            <a:r>
              <a:rPr lang="de-DE" dirty="0" smtClean="0"/>
              <a:t>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49819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9552" y="1340768"/>
            <a:ext cx="8229600" cy="936625"/>
          </a:xfrm>
        </p:spPr>
        <p:txBody>
          <a:bodyPr/>
          <a:lstStyle/>
          <a:p>
            <a:r>
              <a:rPr lang="de-DE" sz="2400" dirty="0" err="1" smtClean="0"/>
              <a:t>How</a:t>
            </a:r>
            <a:r>
              <a:rPr lang="de-DE" sz="2400" dirty="0" smtClean="0"/>
              <a:t> </a:t>
            </a:r>
            <a:r>
              <a:rPr lang="de-DE" sz="2400" dirty="0" err="1" smtClean="0"/>
              <a:t>to</a:t>
            </a:r>
            <a:r>
              <a:rPr lang="de-DE" sz="2400" dirty="0" smtClean="0"/>
              <a:t> manage </a:t>
            </a:r>
            <a:r>
              <a:rPr lang="de-DE" sz="2400" dirty="0" err="1" smtClean="0"/>
              <a:t>these</a:t>
            </a:r>
            <a:r>
              <a:rPr lang="de-DE" sz="2400" dirty="0" smtClean="0"/>
              <a:t> </a:t>
            </a:r>
            <a:r>
              <a:rPr lang="de-DE" sz="2400" dirty="0" err="1" smtClean="0"/>
              <a:t>service</a:t>
            </a:r>
            <a:r>
              <a:rPr lang="de-DE" sz="2400" dirty="0" smtClean="0"/>
              <a:t> </a:t>
            </a:r>
            <a:r>
              <a:rPr lang="de-DE" sz="2400" dirty="0" err="1" smtClean="0"/>
              <a:t>descriptions</a:t>
            </a:r>
            <a:r>
              <a:rPr lang="de-DE" sz="2400" dirty="0" smtClean="0"/>
              <a:t>?</a:t>
            </a:r>
            <a:endParaRPr lang="de-DE" sz="2400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2276872"/>
            <a:ext cx="8291264" cy="4032448"/>
          </a:xfrm>
        </p:spPr>
        <p:txBody>
          <a:bodyPr/>
          <a:lstStyle/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err="1" smtClean="0"/>
              <a:t>Obviously</a:t>
            </a:r>
            <a:r>
              <a:rPr lang="fr-BE" i="0" dirty="0" smtClean="0"/>
              <a:t> </a:t>
            </a:r>
            <a:r>
              <a:rPr lang="fr-BE" i="0" dirty="0" err="1" smtClean="0"/>
              <a:t>storage</a:t>
            </a:r>
            <a:r>
              <a:rPr lang="fr-BE" i="0" dirty="0" smtClean="0"/>
              <a:t> in the (or a) CSPA service catalogue </a:t>
            </a:r>
            <a:r>
              <a:rPr lang="fr-BE" i="0" dirty="0" err="1" smtClean="0"/>
              <a:t>is</a:t>
            </a:r>
            <a:r>
              <a:rPr lang="fr-BE" i="0" dirty="0" smtClean="0"/>
              <a:t> the goal</a:t>
            </a:r>
          </a:p>
          <a:p>
            <a:pPr marL="0" indent="0">
              <a:buClr>
                <a:schemeClr val="accent1">
                  <a:lumMod val="50000"/>
                </a:schemeClr>
              </a:buClr>
              <a:buNone/>
            </a:pPr>
            <a:endParaRPr lang="fr-BE" i="0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96" b="17872"/>
          <a:stretch/>
        </p:blipFill>
        <p:spPr>
          <a:xfrm>
            <a:off x="395536" y="1034961"/>
            <a:ext cx="8136904" cy="5615554"/>
          </a:xfrm>
          <a:prstGeom prst="rect">
            <a:avLst/>
          </a:prstGeom>
        </p:spPr>
      </p:pic>
      <p:sp>
        <p:nvSpPr>
          <p:cNvPr id="6" name="Textfeld 5"/>
          <p:cNvSpPr txBox="1"/>
          <p:nvPr/>
        </p:nvSpPr>
        <p:spPr>
          <a:xfrm>
            <a:off x="4454463" y="1412776"/>
            <a:ext cx="407797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FF00"/>
                </a:solidFill>
              </a:rPr>
              <a:t>CSPA </a:t>
            </a:r>
            <a:r>
              <a:rPr lang="de-DE" b="1" dirty="0" err="1" smtClean="0">
                <a:solidFill>
                  <a:srgbClr val="FFFF00"/>
                </a:solidFill>
              </a:rPr>
              <a:t>supports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you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to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see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the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bigger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picture</a:t>
            </a:r>
            <a:r>
              <a:rPr lang="de-DE" b="1" dirty="0" smtClean="0">
                <a:solidFill>
                  <a:srgbClr val="FFFF00"/>
                </a:solidFill>
              </a:rPr>
              <a:t>!</a:t>
            </a:r>
          </a:p>
          <a:p>
            <a:endParaRPr lang="de-DE" b="1" dirty="0">
              <a:solidFill>
                <a:srgbClr val="FFFF00"/>
              </a:solidFill>
            </a:endParaRPr>
          </a:p>
          <a:p>
            <a:endParaRPr lang="de-DE" b="1" dirty="0" smtClean="0">
              <a:solidFill>
                <a:srgbClr val="FFFF00"/>
              </a:solidFill>
            </a:endParaRPr>
          </a:p>
          <a:p>
            <a:endParaRPr lang="de-DE" b="1" dirty="0">
              <a:solidFill>
                <a:srgbClr val="FFFF00"/>
              </a:solidFill>
            </a:endParaRPr>
          </a:p>
          <a:p>
            <a:endParaRPr lang="de-DE" b="1" dirty="0" smtClean="0">
              <a:solidFill>
                <a:srgbClr val="FFFF00"/>
              </a:solidFill>
            </a:endParaRPr>
          </a:p>
          <a:p>
            <a:pPr algn="r"/>
            <a:r>
              <a:rPr lang="de-DE" b="1" dirty="0" err="1" smtClean="0">
                <a:solidFill>
                  <a:srgbClr val="FFFF00"/>
                </a:solidFill>
              </a:rPr>
              <a:t>Thank</a:t>
            </a:r>
            <a:r>
              <a:rPr lang="de-DE" b="1" dirty="0" smtClean="0">
                <a:solidFill>
                  <a:srgbClr val="FFFF00"/>
                </a:solidFill>
              </a:rPr>
              <a:t> </a:t>
            </a:r>
            <a:r>
              <a:rPr lang="de-DE" b="1" dirty="0" err="1" smtClean="0">
                <a:solidFill>
                  <a:srgbClr val="FFFF00"/>
                </a:solidFill>
              </a:rPr>
              <a:t>you</a:t>
            </a:r>
            <a:r>
              <a:rPr lang="de-DE" b="1" dirty="0" smtClean="0">
                <a:solidFill>
                  <a:srgbClr val="FFFF00"/>
                </a:solidFill>
              </a:rPr>
              <a:t>!</a:t>
            </a:r>
            <a:endParaRPr lang="de-DE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407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-108520" y="2132545"/>
            <a:ext cx="5183690" cy="3744727"/>
          </a:xfrm>
        </p:spPr>
        <p:txBody>
          <a:bodyPr/>
          <a:lstStyle/>
          <a:p>
            <a:pPr marL="457200" lvl="1" indent="0" algn="ctr" eaLnBrk="1" hangingPunct="1">
              <a:buNone/>
            </a:pPr>
            <a:r>
              <a:rPr lang="en-GB" altLang="en-US" sz="2200" b="0" dirty="0" smtClean="0"/>
              <a:t>To </a:t>
            </a:r>
            <a:r>
              <a:rPr lang="en-GB" altLang="en-US" sz="2200" b="0" dirty="0" smtClean="0"/>
              <a:t>share experiences being made in a </a:t>
            </a:r>
            <a:r>
              <a:rPr lang="en-GB" altLang="en-US" sz="2200" b="0" dirty="0" smtClean="0"/>
              <a:t>CSPA based project </a:t>
            </a:r>
            <a:r>
              <a:rPr lang="en-GB" altLang="en-US" sz="2200" b="0" dirty="0" smtClean="0"/>
              <a:t>at </a:t>
            </a:r>
            <a:r>
              <a:rPr lang="en-GB" altLang="en-US" sz="2200" b="0" dirty="0" smtClean="0"/>
              <a:t>Eurostat; </a:t>
            </a:r>
          </a:p>
          <a:p>
            <a:pPr marL="457200" lvl="1" indent="0" eaLnBrk="1" hangingPunct="1">
              <a:buNone/>
            </a:pPr>
            <a:endParaRPr lang="en-GB" altLang="en-US" sz="2200" b="0" dirty="0" smtClean="0"/>
          </a:p>
          <a:p>
            <a:pPr marL="457200" lvl="1" indent="0" algn="ctr" eaLnBrk="1" hangingPunct="1">
              <a:buNone/>
            </a:pPr>
            <a:r>
              <a:rPr lang="en-GB" altLang="en-US" sz="2200" b="0" dirty="0" smtClean="0"/>
              <a:t>A cooperation between EA team and IS architecture team to define a standardised way for describing business needs </a:t>
            </a:r>
          </a:p>
          <a:p>
            <a:pPr marL="457200" lvl="1" indent="0" algn="ctr" eaLnBrk="1" hangingPunct="1">
              <a:buNone/>
            </a:pPr>
            <a:endParaRPr lang="en-GB" altLang="en-US" sz="2200" dirty="0" smtClean="0"/>
          </a:p>
          <a:p>
            <a:pPr marL="457200" lvl="1" indent="0" algn="ctr" eaLnBrk="1" hangingPunct="1">
              <a:buNone/>
            </a:pPr>
            <a:r>
              <a:rPr lang="en-GB" altLang="en-US" sz="2200" dirty="0" smtClean="0"/>
              <a:t>using </a:t>
            </a:r>
            <a:r>
              <a:rPr lang="en-GB" altLang="en-US" sz="2200" dirty="0" smtClean="0"/>
              <a:t>CSPA as the driver</a:t>
            </a:r>
            <a:r>
              <a:rPr lang="en-GB" altLang="en-US" sz="2200" b="0" dirty="0" smtClean="0"/>
              <a:t>…</a:t>
            </a:r>
            <a:endParaRPr lang="lb-LU" altLang="en-US" sz="2200" dirty="0" smtClean="0"/>
          </a:p>
          <a:p>
            <a:pPr marL="914400" lvl="1" indent="-457200" eaLnBrk="1" hangingPunct="1">
              <a:buFont typeface="+mj-lt"/>
              <a:buAutoNum type="arabicPeriod"/>
            </a:pPr>
            <a:endParaRPr lang="lb-LU" altLang="en-US" sz="2200" dirty="0"/>
          </a:p>
          <a:p>
            <a:pPr marL="457200" lvl="1" indent="0" eaLnBrk="1" hangingPunct="1">
              <a:buNone/>
            </a:pPr>
            <a:endParaRPr lang="en-GB" altLang="en-US" sz="2200" dirty="0" smtClean="0"/>
          </a:p>
        </p:txBody>
      </p:sp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403648" y="1412776"/>
            <a:ext cx="3168352" cy="504056"/>
          </a:xfrm>
        </p:spPr>
        <p:txBody>
          <a:bodyPr/>
          <a:lstStyle/>
          <a:p>
            <a:pPr indent="0" eaLnBrk="1" hangingPunct="1"/>
            <a:r>
              <a:rPr lang="en-GB" altLang="en-US" dirty="0" smtClean="0"/>
              <a:t>Objective</a:t>
            </a:r>
            <a:endParaRPr lang="en-GB" altLang="en-US" sz="1800" b="0" dirty="0" smtClean="0"/>
          </a:p>
        </p:txBody>
      </p:sp>
      <p:grpSp>
        <p:nvGrpSpPr>
          <p:cNvPr id="12" name="Gruppieren 11"/>
          <p:cNvGrpSpPr/>
          <p:nvPr/>
        </p:nvGrpSpPr>
        <p:grpSpPr>
          <a:xfrm>
            <a:off x="6285466" y="1047428"/>
            <a:ext cx="2451995" cy="5671914"/>
            <a:chOff x="6012160" y="1052736"/>
            <a:chExt cx="2451995" cy="5671914"/>
          </a:xfrm>
        </p:grpSpPr>
        <p:pic>
          <p:nvPicPr>
            <p:cNvPr id="4" name="Grafik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12160" y="1052736"/>
              <a:ext cx="2451995" cy="5595007"/>
            </a:xfrm>
            <a:prstGeom prst="rect">
              <a:avLst/>
            </a:prstGeom>
          </p:spPr>
        </p:pic>
        <p:sp>
          <p:nvSpPr>
            <p:cNvPr id="6" name="Textfeld 5"/>
            <p:cNvSpPr txBox="1"/>
            <p:nvPr/>
          </p:nvSpPr>
          <p:spPr>
            <a:xfrm>
              <a:off x="7412828" y="2996952"/>
              <a:ext cx="899480" cy="461665"/>
            </a:xfrm>
            <a:prstGeom prst="rect">
              <a:avLst/>
            </a:prstGeom>
            <a:solidFill>
              <a:schemeClr val="accent1"/>
            </a:solidFill>
            <a:ln cap="rnd">
              <a:solidFill>
                <a:schemeClr val="tx1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de-DE" b="1" dirty="0" smtClean="0">
                  <a:solidFill>
                    <a:srgbClr val="FF0000"/>
                  </a:solidFill>
                </a:rPr>
                <a:t>CSPA </a:t>
              </a:r>
              <a:r>
                <a:rPr lang="de-DE" b="1" dirty="0" err="1" smtClean="0">
                  <a:solidFill>
                    <a:srgbClr val="FF0000"/>
                  </a:solidFill>
                </a:rPr>
                <a:t>certified</a:t>
              </a:r>
              <a:endParaRPr lang="de-DE" b="1" dirty="0">
                <a:solidFill>
                  <a:srgbClr val="FF0000"/>
                </a:solidFill>
              </a:endParaRPr>
            </a:p>
          </p:txBody>
        </p:sp>
        <p:sp>
          <p:nvSpPr>
            <p:cNvPr id="7" name="Freihandform 6"/>
            <p:cNvSpPr/>
            <p:nvPr/>
          </p:nvSpPr>
          <p:spPr bwMode="auto">
            <a:xfrm>
              <a:off x="6710621" y="3362325"/>
              <a:ext cx="1601687" cy="3362325"/>
            </a:xfrm>
            <a:custGeom>
              <a:avLst/>
              <a:gdLst>
                <a:gd name="connsiteX0" fmla="*/ 652204 w 1601687"/>
                <a:gd name="connsiteY0" fmla="*/ 3362325 h 3362325"/>
                <a:gd name="connsiteX1" fmla="*/ 1042729 w 1601687"/>
                <a:gd name="connsiteY1" fmla="*/ 2876550 h 3362325"/>
                <a:gd name="connsiteX2" fmla="*/ 909379 w 1601687"/>
                <a:gd name="connsiteY2" fmla="*/ 2695575 h 3362325"/>
                <a:gd name="connsiteX3" fmla="*/ 1318954 w 1601687"/>
                <a:gd name="connsiteY3" fmla="*/ 2457450 h 3362325"/>
                <a:gd name="connsiteX4" fmla="*/ 1280854 w 1601687"/>
                <a:gd name="connsiteY4" fmla="*/ 2324100 h 3362325"/>
                <a:gd name="connsiteX5" fmla="*/ 1595179 w 1601687"/>
                <a:gd name="connsiteY5" fmla="*/ 2181225 h 3362325"/>
                <a:gd name="connsiteX6" fmla="*/ 1490404 w 1601687"/>
                <a:gd name="connsiteY6" fmla="*/ 2114550 h 3362325"/>
                <a:gd name="connsiteX7" fmla="*/ 1452304 w 1601687"/>
                <a:gd name="connsiteY7" fmla="*/ 2038350 h 3362325"/>
                <a:gd name="connsiteX8" fmla="*/ 1004629 w 1601687"/>
                <a:gd name="connsiteY8" fmla="*/ 2009775 h 3362325"/>
                <a:gd name="connsiteX9" fmla="*/ 852229 w 1601687"/>
                <a:gd name="connsiteY9" fmla="*/ 1895475 h 3362325"/>
                <a:gd name="connsiteX10" fmla="*/ 937954 w 1601687"/>
                <a:gd name="connsiteY10" fmla="*/ 1752600 h 3362325"/>
                <a:gd name="connsiteX11" fmla="*/ 728404 w 1601687"/>
                <a:gd name="connsiteY11" fmla="*/ 1657350 h 3362325"/>
                <a:gd name="connsiteX12" fmla="*/ 347404 w 1601687"/>
                <a:gd name="connsiteY12" fmla="*/ 1552575 h 3362325"/>
                <a:gd name="connsiteX13" fmla="*/ 337879 w 1601687"/>
                <a:gd name="connsiteY13" fmla="*/ 1447800 h 3362325"/>
                <a:gd name="connsiteX14" fmla="*/ 299779 w 1601687"/>
                <a:gd name="connsiteY14" fmla="*/ 1276350 h 3362325"/>
                <a:gd name="connsiteX15" fmla="*/ 452179 w 1601687"/>
                <a:gd name="connsiteY15" fmla="*/ 1276350 h 3362325"/>
                <a:gd name="connsiteX16" fmla="*/ 480754 w 1601687"/>
                <a:gd name="connsiteY16" fmla="*/ 1200150 h 3362325"/>
                <a:gd name="connsiteX17" fmla="*/ 604579 w 1601687"/>
                <a:gd name="connsiteY17" fmla="*/ 1162050 h 3362325"/>
                <a:gd name="connsiteX18" fmla="*/ 880804 w 1601687"/>
                <a:gd name="connsiteY18" fmla="*/ 1104900 h 3362325"/>
                <a:gd name="connsiteX19" fmla="*/ 880804 w 1601687"/>
                <a:gd name="connsiteY19" fmla="*/ 1000125 h 3362325"/>
                <a:gd name="connsiteX20" fmla="*/ 1271329 w 1601687"/>
                <a:gd name="connsiteY20" fmla="*/ 1057275 h 3362325"/>
                <a:gd name="connsiteX21" fmla="*/ 1404679 w 1601687"/>
                <a:gd name="connsiteY21" fmla="*/ 923925 h 3362325"/>
                <a:gd name="connsiteX22" fmla="*/ 1299904 w 1601687"/>
                <a:gd name="connsiteY22" fmla="*/ 781050 h 3362325"/>
                <a:gd name="connsiteX23" fmla="*/ 1271329 w 1601687"/>
                <a:gd name="connsiteY23" fmla="*/ 657225 h 3362325"/>
                <a:gd name="connsiteX24" fmla="*/ 1042729 w 1601687"/>
                <a:gd name="connsiteY24" fmla="*/ 628650 h 3362325"/>
                <a:gd name="connsiteX25" fmla="*/ 928429 w 1601687"/>
                <a:gd name="connsiteY25" fmla="*/ 647700 h 3362325"/>
                <a:gd name="connsiteX26" fmla="*/ 823654 w 1601687"/>
                <a:gd name="connsiteY26" fmla="*/ 685800 h 3362325"/>
                <a:gd name="connsiteX27" fmla="*/ 728404 w 1601687"/>
                <a:gd name="connsiteY27" fmla="*/ 695325 h 3362325"/>
                <a:gd name="connsiteX28" fmla="*/ 718879 w 1601687"/>
                <a:gd name="connsiteY28" fmla="*/ 590550 h 3362325"/>
                <a:gd name="connsiteX29" fmla="*/ 576004 w 1601687"/>
                <a:gd name="connsiteY29" fmla="*/ 638175 h 3362325"/>
                <a:gd name="connsiteX30" fmla="*/ 518854 w 1601687"/>
                <a:gd name="connsiteY30" fmla="*/ 504825 h 3362325"/>
                <a:gd name="connsiteX31" fmla="*/ 442654 w 1601687"/>
                <a:gd name="connsiteY31" fmla="*/ 476250 h 3362325"/>
                <a:gd name="connsiteX32" fmla="*/ 385504 w 1601687"/>
                <a:gd name="connsiteY32" fmla="*/ 361950 h 3362325"/>
                <a:gd name="connsiteX33" fmla="*/ 214054 w 1601687"/>
                <a:gd name="connsiteY33" fmla="*/ 428625 h 3362325"/>
                <a:gd name="connsiteX34" fmla="*/ 309304 w 1601687"/>
                <a:gd name="connsiteY34" fmla="*/ 304800 h 3362325"/>
                <a:gd name="connsiteX35" fmla="*/ 252154 w 1601687"/>
                <a:gd name="connsiteY35" fmla="*/ 266700 h 3362325"/>
                <a:gd name="connsiteX36" fmla="*/ 4504 w 1601687"/>
                <a:gd name="connsiteY36" fmla="*/ 228600 h 3362325"/>
                <a:gd name="connsiteX37" fmla="*/ 99754 w 1601687"/>
                <a:gd name="connsiteY37" fmla="*/ 133350 h 3362325"/>
                <a:gd name="connsiteX38" fmla="*/ 195004 w 1601687"/>
                <a:gd name="connsiteY38" fmla="*/ 0 h 3362325"/>
                <a:gd name="connsiteX39" fmla="*/ 195004 w 1601687"/>
                <a:gd name="connsiteY39" fmla="*/ 0 h 33623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1601687" h="3362325">
                  <a:moveTo>
                    <a:pt x="652204" y="3362325"/>
                  </a:moveTo>
                  <a:cubicBezTo>
                    <a:pt x="826035" y="3175000"/>
                    <a:pt x="999867" y="2987675"/>
                    <a:pt x="1042729" y="2876550"/>
                  </a:cubicBezTo>
                  <a:cubicBezTo>
                    <a:pt x="1085592" y="2765425"/>
                    <a:pt x="863342" y="2765425"/>
                    <a:pt x="909379" y="2695575"/>
                  </a:cubicBezTo>
                  <a:cubicBezTo>
                    <a:pt x="955416" y="2625725"/>
                    <a:pt x="1257042" y="2519362"/>
                    <a:pt x="1318954" y="2457450"/>
                  </a:cubicBezTo>
                  <a:cubicBezTo>
                    <a:pt x="1380866" y="2395538"/>
                    <a:pt x="1234817" y="2370137"/>
                    <a:pt x="1280854" y="2324100"/>
                  </a:cubicBezTo>
                  <a:cubicBezTo>
                    <a:pt x="1326891" y="2278063"/>
                    <a:pt x="1560254" y="2216150"/>
                    <a:pt x="1595179" y="2181225"/>
                  </a:cubicBezTo>
                  <a:cubicBezTo>
                    <a:pt x="1630104" y="2146300"/>
                    <a:pt x="1514216" y="2138362"/>
                    <a:pt x="1490404" y="2114550"/>
                  </a:cubicBezTo>
                  <a:cubicBezTo>
                    <a:pt x="1466592" y="2090738"/>
                    <a:pt x="1533266" y="2055812"/>
                    <a:pt x="1452304" y="2038350"/>
                  </a:cubicBezTo>
                  <a:cubicBezTo>
                    <a:pt x="1371342" y="2020888"/>
                    <a:pt x="1104641" y="2033587"/>
                    <a:pt x="1004629" y="2009775"/>
                  </a:cubicBezTo>
                  <a:cubicBezTo>
                    <a:pt x="904617" y="1985963"/>
                    <a:pt x="863341" y="1938337"/>
                    <a:pt x="852229" y="1895475"/>
                  </a:cubicBezTo>
                  <a:cubicBezTo>
                    <a:pt x="841117" y="1852613"/>
                    <a:pt x="958592" y="1792287"/>
                    <a:pt x="937954" y="1752600"/>
                  </a:cubicBezTo>
                  <a:cubicBezTo>
                    <a:pt x="917317" y="1712912"/>
                    <a:pt x="826829" y="1690687"/>
                    <a:pt x="728404" y="1657350"/>
                  </a:cubicBezTo>
                  <a:cubicBezTo>
                    <a:pt x="629979" y="1624013"/>
                    <a:pt x="412492" y="1587500"/>
                    <a:pt x="347404" y="1552575"/>
                  </a:cubicBezTo>
                  <a:cubicBezTo>
                    <a:pt x="282316" y="1517650"/>
                    <a:pt x="345816" y="1493837"/>
                    <a:pt x="337879" y="1447800"/>
                  </a:cubicBezTo>
                  <a:cubicBezTo>
                    <a:pt x="329942" y="1401763"/>
                    <a:pt x="280729" y="1304925"/>
                    <a:pt x="299779" y="1276350"/>
                  </a:cubicBezTo>
                  <a:cubicBezTo>
                    <a:pt x="318829" y="1247775"/>
                    <a:pt x="422016" y="1289050"/>
                    <a:pt x="452179" y="1276350"/>
                  </a:cubicBezTo>
                  <a:cubicBezTo>
                    <a:pt x="482341" y="1263650"/>
                    <a:pt x="455354" y="1219200"/>
                    <a:pt x="480754" y="1200150"/>
                  </a:cubicBezTo>
                  <a:cubicBezTo>
                    <a:pt x="506154" y="1181100"/>
                    <a:pt x="537904" y="1177925"/>
                    <a:pt x="604579" y="1162050"/>
                  </a:cubicBezTo>
                  <a:cubicBezTo>
                    <a:pt x="671254" y="1146175"/>
                    <a:pt x="834766" y="1131888"/>
                    <a:pt x="880804" y="1104900"/>
                  </a:cubicBezTo>
                  <a:cubicBezTo>
                    <a:pt x="926842" y="1077912"/>
                    <a:pt x="815717" y="1008062"/>
                    <a:pt x="880804" y="1000125"/>
                  </a:cubicBezTo>
                  <a:cubicBezTo>
                    <a:pt x="945891" y="992188"/>
                    <a:pt x="1184016" y="1069975"/>
                    <a:pt x="1271329" y="1057275"/>
                  </a:cubicBezTo>
                  <a:cubicBezTo>
                    <a:pt x="1358642" y="1044575"/>
                    <a:pt x="1399917" y="969962"/>
                    <a:pt x="1404679" y="923925"/>
                  </a:cubicBezTo>
                  <a:cubicBezTo>
                    <a:pt x="1409442" y="877887"/>
                    <a:pt x="1322129" y="825500"/>
                    <a:pt x="1299904" y="781050"/>
                  </a:cubicBezTo>
                  <a:cubicBezTo>
                    <a:pt x="1277679" y="736600"/>
                    <a:pt x="1314191" y="682625"/>
                    <a:pt x="1271329" y="657225"/>
                  </a:cubicBezTo>
                  <a:cubicBezTo>
                    <a:pt x="1228467" y="631825"/>
                    <a:pt x="1099879" y="630237"/>
                    <a:pt x="1042729" y="628650"/>
                  </a:cubicBezTo>
                  <a:cubicBezTo>
                    <a:pt x="985579" y="627062"/>
                    <a:pt x="964941" y="638175"/>
                    <a:pt x="928429" y="647700"/>
                  </a:cubicBezTo>
                  <a:cubicBezTo>
                    <a:pt x="891917" y="657225"/>
                    <a:pt x="856991" y="677863"/>
                    <a:pt x="823654" y="685800"/>
                  </a:cubicBezTo>
                  <a:cubicBezTo>
                    <a:pt x="790317" y="693737"/>
                    <a:pt x="745866" y="711200"/>
                    <a:pt x="728404" y="695325"/>
                  </a:cubicBezTo>
                  <a:cubicBezTo>
                    <a:pt x="710942" y="679450"/>
                    <a:pt x="744279" y="600075"/>
                    <a:pt x="718879" y="590550"/>
                  </a:cubicBezTo>
                  <a:cubicBezTo>
                    <a:pt x="693479" y="581025"/>
                    <a:pt x="609341" y="652462"/>
                    <a:pt x="576004" y="638175"/>
                  </a:cubicBezTo>
                  <a:cubicBezTo>
                    <a:pt x="542667" y="623888"/>
                    <a:pt x="541079" y="531812"/>
                    <a:pt x="518854" y="504825"/>
                  </a:cubicBezTo>
                  <a:cubicBezTo>
                    <a:pt x="496629" y="477838"/>
                    <a:pt x="464879" y="500062"/>
                    <a:pt x="442654" y="476250"/>
                  </a:cubicBezTo>
                  <a:cubicBezTo>
                    <a:pt x="420429" y="452438"/>
                    <a:pt x="423604" y="369887"/>
                    <a:pt x="385504" y="361950"/>
                  </a:cubicBezTo>
                  <a:cubicBezTo>
                    <a:pt x="347404" y="354013"/>
                    <a:pt x="226754" y="438150"/>
                    <a:pt x="214054" y="428625"/>
                  </a:cubicBezTo>
                  <a:cubicBezTo>
                    <a:pt x="201354" y="419100"/>
                    <a:pt x="302954" y="331787"/>
                    <a:pt x="309304" y="304800"/>
                  </a:cubicBezTo>
                  <a:cubicBezTo>
                    <a:pt x="315654" y="277813"/>
                    <a:pt x="302954" y="279400"/>
                    <a:pt x="252154" y="266700"/>
                  </a:cubicBezTo>
                  <a:cubicBezTo>
                    <a:pt x="201354" y="254000"/>
                    <a:pt x="29904" y="250825"/>
                    <a:pt x="4504" y="228600"/>
                  </a:cubicBezTo>
                  <a:cubicBezTo>
                    <a:pt x="-20896" y="206375"/>
                    <a:pt x="68004" y="171450"/>
                    <a:pt x="99754" y="133350"/>
                  </a:cubicBezTo>
                  <a:cubicBezTo>
                    <a:pt x="131504" y="95250"/>
                    <a:pt x="195004" y="0"/>
                    <a:pt x="195004" y="0"/>
                  </a:cubicBezTo>
                  <a:lnTo>
                    <a:pt x="195004" y="0"/>
                  </a:lnTo>
                </a:path>
              </a:pathLst>
            </a:custGeom>
            <a:noFill/>
            <a:ln w="22225" cap="flat" cmpd="sng" algn="ctr">
              <a:solidFill>
                <a:srgbClr val="3E6FD2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tlCol="0" anchor="ctr"/>
            <a:lstStyle/>
            <a:p>
              <a:pPr algn="ctr"/>
              <a:endParaRPr lang="de-DE"/>
            </a:p>
          </p:txBody>
        </p:sp>
        <p:cxnSp>
          <p:nvCxnSpPr>
            <p:cNvPr id="9" name="Gerade Verbindung mit Pfeil 8"/>
            <p:cNvCxnSpPr>
              <a:stCxn id="6" idx="1"/>
            </p:cNvCxnSpPr>
            <p:nvPr/>
          </p:nvCxnSpPr>
          <p:spPr bwMode="auto">
            <a:xfrm flipH="1">
              <a:off x="6948264" y="3227785"/>
              <a:ext cx="464564" cy="134541"/>
            </a:xfrm>
            <a:prstGeom prst="straightConnector1">
              <a:avLst/>
            </a:prstGeom>
            <a:noFill/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arrow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cxnSp>
      </p:grpSp>
      <p:grpSp>
        <p:nvGrpSpPr>
          <p:cNvPr id="19" name="Gruppieren 18"/>
          <p:cNvGrpSpPr/>
          <p:nvPr/>
        </p:nvGrpSpPr>
        <p:grpSpPr>
          <a:xfrm>
            <a:off x="4301706" y="3559236"/>
            <a:ext cx="3529785" cy="1858760"/>
            <a:chOff x="3375868" y="3458771"/>
            <a:chExt cx="3897849" cy="2084139"/>
          </a:xfrm>
        </p:grpSpPr>
        <p:grpSp>
          <p:nvGrpSpPr>
            <p:cNvPr id="18" name="Gruppieren 17"/>
            <p:cNvGrpSpPr/>
            <p:nvPr/>
          </p:nvGrpSpPr>
          <p:grpSpPr>
            <a:xfrm>
              <a:off x="3375868" y="3458771"/>
              <a:ext cx="3897849" cy="2084139"/>
              <a:chOff x="2304171" y="2590857"/>
              <a:chExt cx="5189419" cy="2952750"/>
            </a:xfrm>
          </p:grpSpPr>
          <p:pic>
            <p:nvPicPr>
              <p:cNvPr id="14" name="Grafik 13"/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304171" y="2590857"/>
                <a:ext cx="3943349" cy="2952750"/>
              </a:xfrm>
              <a:prstGeom prst="rect">
                <a:avLst/>
              </a:prstGeom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p:spPr>
          </p:pic>
          <p:cxnSp>
            <p:nvCxnSpPr>
              <p:cNvPr id="17" name="Gerade Verbindung mit Pfeil 16"/>
              <p:cNvCxnSpPr/>
              <p:nvPr/>
            </p:nvCxnSpPr>
            <p:spPr bwMode="auto">
              <a:xfrm>
                <a:off x="5471982" y="4671749"/>
                <a:ext cx="2021608" cy="700497"/>
              </a:xfrm>
              <a:prstGeom prst="straightConnector1">
                <a:avLst/>
              </a:prstGeom>
              <a:ln>
                <a:headEnd type="none" w="med" len="med"/>
                <a:tailEnd type="arrow"/>
              </a:ln>
              <a:extLst/>
            </p:spPr>
            <p:style>
              <a:lnRef idx="3">
                <a:schemeClr val="accent4"/>
              </a:lnRef>
              <a:fillRef idx="0">
                <a:schemeClr val="accent4"/>
              </a:fillRef>
              <a:effectRef idx="2">
                <a:schemeClr val="accent4"/>
              </a:effectRef>
              <a:fontRef idx="minor">
                <a:schemeClr val="tx1"/>
              </a:fontRef>
            </p:style>
          </p:cxnSp>
        </p:grpSp>
        <p:sp>
          <p:nvSpPr>
            <p:cNvPr id="15" name="Textfeld 14"/>
            <p:cNvSpPr txBox="1"/>
            <p:nvPr/>
          </p:nvSpPr>
          <p:spPr>
            <a:xfrm>
              <a:off x="5194874" y="3494237"/>
              <a:ext cx="1120767" cy="621172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de-DE" sz="1000" b="1" dirty="0" err="1" smtClean="0"/>
                <a:t>Eurostat</a:t>
              </a:r>
              <a:r>
                <a:rPr lang="de-DE" sz="1000" b="1" dirty="0" smtClean="0"/>
                <a:t> CSPA </a:t>
              </a:r>
              <a:r>
                <a:rPr lang="de-DE" sz="1000" b="1" dirty="0" err="1" smtClean="0"/>
                <a:t>basecamp</a:t>
              </a:r>
              <a:endParaRPr lang="de-DE" sz="1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2302025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79512" y="2564904"/>
            <a:ext cx="8229600" cy="936625"/>
          </a:xfrm>
        </p:spPr>
        <p:txBody>
          <a:bodyPr/>
          <a:lstStyle/>
          <a:p>
            <a:pPr indent="0" eaLnBrk="1" hangingPunct="1"/>
            <a:r>
              <a:rPr lang="en-GB" altLang="en-US" dirty="0" smtClean="0"/>
              <a:t>The instrument….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052736"/>
            <a:ext cx="3671234" cy="5723587"/>
          </a:xfrm>
          <a:prstGeom prst="rect">
            <a:avLst/>
          </a:prstGeom>
          <a:noFill/>
          <a:ln>
            <a:noFill/>
          </a:ln>
          <a:effectLst>
            <a:innerShdw blurRad="114300">
              <a:srgbClr val="3E6FD2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Explosion 1 1"/>
          <p:cNvSpPr/>
          <p:nvPr/>
        </p:nvSpPr>
        <p:spPr bwMode="auto">
          <a:xfrm rot="19799220">
            <a:off x="971600" y="4437112"/>
            <a:ext cx="1584176" cy="1368152"/>
          </a:xfrm>
          <a:prstGeom prst="irregularSeal1">
            <a:avLst/>
          </a:prstGeom>
          <a:solidFill>
            <a:schemeClr val="accent1"/>
          </a:solidFill>
          <a:ln w="9525" cap="flat" cmpd="sng" algn="ctr">
            <a:solidFill>
              <a:srgbClr val="0070C0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0" tIns="0" rIns="0" bIns="0" numCol="1" rtlCol="0" anchor="ctr" anchorCtr="1" compatLnSpc="1">
            <a:prstTxWarp prst="textNoShape">
              <a:avLst/>
            </a:prstTxWarp>
            <a:noAutofit/>
          </a:bodyPr>
          <a:lstStyle/>
          <a:p>
            <a:pPr marL="3175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cap="none" normalizeH="0" baseline="0" dirty="0" smtClean="0">
                <a:ln>
                  <a:noFill/>
                </a:ln>
                <a:solidFill>
                  <a:srgbClr val="0F5494"/>
                </a:solidFill>
                <a:effectLst/>
                <a:latin typeface="Verdana" pitchFamily="34" charset="0"/>
              </a:rPr>
              <a:t>Work in Progress</a:t>
            </a:r>
            <a:endParaRPr kumimoji="0" lang="de-DE" sz="1200" b="1" i="0" u="none" strike="noStrike" cap="none" normalizeH="0" baseline="0" dirty="0" smtClean="0">
              <a:ln>
                <a:noFill/>
              </a:ln>
              <a:solidFill>
                <a:srgbClr val="0F5494"/>
              </a:solidFill>
              <a:effectLst/>
              <a:latin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0200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An </a:t>
            </a:r>
            <a:r>
              <a:rPr lang="de-DE" dirty="0" err="1" smtClean="0"/>
              <a:t>example</a:t>
            </a:r>
            <a:r>
              <a:rPr lang="de-DE" dirty="0"/>
              <a:t> </a:t>
            </a:r>
            <a:r>
              <a:rPr lang="de-DE" dirty="0" smtClean="0"/>
              <a:t>– </a:t>
            </a:r>
            <a:br>
              <a:rPr lang="de-DE" dirty="0" smtClean="0"/>
            </a:br>
            <a:r>
              <a:rPr lang="de-DE" dirty="0" smtClean="0"/>
              <a:t>CSPA </a:t>
            </a:r>
            <a:r>
              <a:rPr lang="de-DE" dirty="0" err="1" smtClean="0"/>
              <a:t>from</a:t>
            </a:r>
            <a:r>
              <a:rPr lang="de-DE" dirty="0" smtClean="0"/>
              <a:t> </a:t>
            </a:r>
            <a:r>
              <a:rPr lang="de-DE" dirty="0" err="1" smtClean="0"/>
              <a:t>theory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practice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•	How such an instrument can be implemented in an </a:t>
            </a:r>
            <a:r>
              <a:rPr lang="en-US" dirty="0" err="1"/>
              <a:t>organisation</a:t>
            </a:r>
            <a:r>
              <a:rPr lang="en-US" dirty="0"/>
              <a:t> and improve collaboration between business and technology</a:t>
            </a:r>
            <a:r>
              <a:rPr lang="en-US" dirty="0" smtClean="0"/>
              <a:t>.</a:t>
            </a:r>
          </a:p>
          <a:p>
            <a:endParaRPr lang="en-US" dirty="0"/>
          </a:p>
          <a:p>
            <a:r>
              <a:rPr lang="en-US" dirty="0"/>
              <a:t>•	How it could be used to carry out certification of a service definition and to have the service definition registered in the CSPA service catalogue.</a:t>
            </a:r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5746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0" eaLnBrk="1" hangingPunct="1"/>
            <a:r>
              <a:rPr lang="en-GB" altLang="en-US" dirty="0" smtClean="0"/>
              <a:t>Situation…</a:t>
            </a:r>
            <a:endParaRPr lang="en-GB" altLang="en-US" dirty="0" smtClean="0"/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2204864"/>
            <a:ext cx="8229600" cy="3529013"/>
          </a:xfrm>
        </p:spPr>
        <p:txBody>
          <a:bodyPr/>
          <a:lstStyle/>
          <a:p>
            <a:pPr marL="457200" lvl="1" indent="0" eaLnBrk="1" hangingPunct="1">
              <a:buNone/>
            </a:pPr>
            <a:r>
              <a:rPr lang="en-GB" altLang="en-US" sz="2200" dirty="0" smtClean="0"/>
              <a:t>Work in progress for modernising the production of statistics is sometimes perceived </a:t>
            </a:r>
          </a:p>
          <a:p>
            <a:pPr marL="457200" lvl="1" indent="0" eaLnBrk="1" hangingPunct="1">
              <a:buNone/>
            </a:pPr>
            <a:r>
              <a:rPr lang="en-GB" altLang="en-US" sz="2200" dirty="0" smtClean="0"/>
              <a:t>as </a:t>
            </a:r>
            <a:r>
              <a:rPr lang="en-GB" altLang="en-US" sz="2200" dirty="0" smtClean="0">
                <a:solidFill>
                  <a:srgbClr val="00B050"/>
                </a:solidFill>
              </a:rPr>
              <a:t>vague</a:t>
            </a:r>
            <a:r>
              <a:rPr lang="en-GB" altLang="en-US" sz="2200" dirty="0" smtClean="0"/>
              <a:t>, difficult, </a:t>
            </a:r>
            <a:r>
              <a:rPr lang="en-GB" altLang="en-US" sz="2200" dirty="0" smtClean="0">
                <a:solidFill>
                  <a:srgbClr val="00B050"/>
                </a:solidFill>
              </a:rPr>
              <a:t>doesn’t concern me</a:t>
            </a:r>
            <a:r>
              <a:rPr lang="en-GB" altLang="en-US" sz="2200" dirty="0" smtClean="0"/>
              <a:t>, </a:t>
            </a:r>
          </a:p>
          <a:p>
            <a:pPr marL="457200" lvl="1" indent="0" eaLnBrk="1" hangingPunct="1">
              <a:buNone/>
            </a:pPr>
            <a:r>
              <a:rPr lang="en-GB" altLang="en-US" sz="2200" dirty="0" smtClean="0"/>
              <a:t>a burden for my daily work…</a:t>
            </a:r>
          </a:p>
          <a:p>
            <a:pPr marL="457200" lvl="1" indent="0" eaLnBrk="1" hangingPunct="1">
              <a:buNone/>
            </a:pPr>
            <a:r>
              <a:rPr lang="en-GB" altLang="en-US" sz="2200" dirty="0" smtClean="0"/>
              <a:t> </a:t>
            </a:r>
          </a:p>
        </p:txBody>
      </p:sp>
      <p:pic>
        <p:nvPicPr>
          <p:cNvPr id="1026" name="Picture 2" descr="https://encrypted-tbn3.gstatic.com/images?q=tbn:ANd9GcRXFa1yi5tPnyuT5Gs_Q2U7OK9CLhwS_cGMeCgjWtG8EWaee7o">
            <a:hlinkClick r:id="rId3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95"/>
          <a:stretch/>
        </p:blipFill>
        <p:spPr bwMode="auto">
          <a:xfrm>
            <a:off x="3059832" y="3898743"/>
            <a:ext cx="3682380" cy="2323102"/>
          </a:xfrm>
          <a:prstGeom prst="rect">
            <a:avLst/>
          </a:prstGeom>
          <a:noFill/>
          <a:effectLst>
            <a:innerShdw blurRad="63500" dist="50800" dir="13500000">
              <a:prstClr val="black">
                <a:alpha val="50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203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2276475"/>
            <a:ext cx="2819746" cy="2819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6" name="Title 1"/>
          <p:cNvSpPr>
            <a:spLocks noGrp="1"/>
          </p:cNvSpPr>
          <p:nvPr>
            <p:ph type="title"/>
          </p:nvPr>
        </p:nvSpPr>
        <p:spPr>
          <a:xfrm>
            <a:off x="179512" y="1339850"/>
            <a:ext cx="8208838" cy="936625"/>
          </a:xfrm>
        </p:spPr>
        <p:txBody>
          <a:bodyPr/>
          <a:lstStyle/>
          <a:p>
            <a:pPr indent="0" eaLnBrk="1" hangingPunct="1"/>
            <a:r>
              <a:rPr lang="en-GB" altLang="en-US" dirty="0" smtClean="0"/>
              <a:t>So some concrete actions defined…</a:t>
            </a:r>
            <a:endParaRPr lang="en-GB" altLang="en-US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 bwMode="auto">
          <a:xfrm>
            <a:off x="179512" y="2276475"/>
            <a:ext cx="6203827" cy="2809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457200" indent="-457200" eaLnBrk="1" hangingPunct="1">
              <a:buClr>
                <a:srgbClr val="0F5494"/>
              </a:buClr>
              <a:buFont typeface="+mj-lt"/>
              <a:buAutoNum type="arabicPeriod"/>
              <a:defRPr/>
            </a:pPr>
            <a:r>
              <a:rPr lang="en-US" i="0" kern="0" dirty="0" smtClean="0"/>
              <a:t>Develop guidelines for describing service definitions</a:t>
            </a:r>
          </a:p>
          <a:p>
            <a:pPr marL="457200" indent="-457200" eaLnBrk="1" hangingPunct="1">
              <a:buClr>
                <a:srgbClr val="0F5494"/>
              </a:buClr>
              <a:buFont typeface="+mj-lt"/>
              <a:buAutoNum type="arabicPeriod"/>
              <a:defRPr/>
            </a:pPr>
            <a:r>
              <a:rPr lang="en-US" i="0" kern="0" dirty="0" smtClean="0"/>
              <a:t>Proof of Concept of first services implemented in a SOA following the guidelines</a:t>
            </a:r>
          </a:p>
          <a:p>
            <a:pPr marL="457200" indent="-457200" eaLnBrk="1" hangingPunct="1">
              <a:buClr>
                <a:srgbClr val="0F5494"/>
              </a:buClr>
              <a:buFont typeface="+mj-lt"/>
              <a:buAutoNum type="arabicPeriod"/>
              <a:defRPr/>
            </a:pPr>
            <a:r>
              <a:rPr lang="en-US" i="0" kern="0" dirty="0" smtClean="0"/>
              <a:t>Set up governance for day to day usage, incl. Catalogue</a:t>
            </a:r>
          </a:p>
          <a:p>
            <a:pPr eaLnBrk="1" hangingPunct="1">
              <a:defRPr/>
            </a:pPr>
            <a:endParaRPr lang="en-GB" kern="0" dirty="0" smtClean="0"/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395288" y="5373216"/>
            <a:ext cx="7993062" cy="646331"/>
          </a:xfrm>
          <a:prstGeom prst="rect">
            <a:avLst/>
          </a:prstGeom>
          <a:solidFill>
            <a:srgbClr val="0F5494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1pPr>
            <a:lvl2pPr marL="742950" indent="-28575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2pPr>
            <a:lvl3pPr marL="11430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3pPr>
            <a:lvl4pPr marL="16002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4pPr>
            <a:lvl5pPr marL="2057400" indent="-228600" eaLnBrk="0" hangingPunct="0">
              <a:defRPr sz="1200">
                <a:solidFill>
                  <a:srgbClr val="0F5494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rgbClr val="0F5494"/>
                </a:solidFill>
                <a:latin typeface="Verdana" pitchFamily="34" charset="0"/>
              </a:defRPr>
            </a:lvl9pPr>
          </a:lstStyle>
          <a:p>
            <a:pPr algn="ctr" eaLnBrk="1" hangingPunct="1"/>
            <a:r>
              <a:rPr lang="en-US" altLang="en-US" sz="1800" dirty="0" smtClean="0">
                <a:solidFill>
                  <a:srgbClr val="FF0000"/>
                </a:solidFill>
              </a:rPr>
              <a:t>A first set of “tools”,</a:t>
            </a:r>
            <a:r>
              <a:rPr lang="en-US" altLang="en-US" sz="1800" dirty="0" smtClean="0">
                <a:solidFill>
                  <a:schemeClr val="bg1"/>
                </a:solidFill>
              </a:rPr>
              <a:t> CSPA compliant,</a:t>
            </a:r>
          </a:p>
          <a:p>
            <a:pPr algn="ctr" eaLnBrk="1" hangingPunct="1"/>
            <a:r>
              <a:rPr lang="en-US" altLang="en-US" sz="1800" dirty="0" smtClean="0">
                <a:solidFill>
                  <a:schemeClr val="bg1"/>
                </a:solidFill>
              </a:rPr>
              <a:t>to raise awareness and increase clarity inside Eurostat .</a:t>
            </a:r>
            <a:endParaRPr lang="en-GB" altLang="en-US" sz="1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895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2564904"/>
            <a:ext cx="3732674" cy="36845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95536" y="1268239"/>
            <a:ext cx="8229600" cy="936625"/>
          </a:xfrm>
        </p:spPr>
        <p:txBody>
          <a:bodyPr/>
          <a:lstStyle/>
          <a:p>
            <a:pPr algn="ctr"/>
            <a:r>
              <a:rPr lang="de-DE" dirty="0" smtClean="0"/>
              <a:t>Guidelines </a:t>
            </a:r>
            <a:r>
              <a:rPr lang="de-DE" dirty="0" err="1" smtClean="0"/>
              <a:t>basis</a:t>
            </a:r>
            <a:r>
              <a:rPr lang="de-DE" dirty="0" smtClean="0"/>
              <a:t>:</a:t>
            </a:r>
            <a:endParaRPr lang="de-DE" dirty="0"/>
          </a:p>
        </p:txBody>
      </p:sp>
      <p:sp>
        <p:nvSpPr>
          <p:cNvPr id="5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468313" y="6297613"/>
            <a:ext cx="2133600" cy="476250"/>
          </a:xfrm>
        </p:spPr>
        <p:txBody>
          <a:bodyPr/>
          <a:lstStyle/>
          <a:p>
            <a:pPr>
              <a:defRPr/>
            </a:pPr>
            <a:fld id="{4A417E90-B1B5-4B06-88CF-B00B5CEC1752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6" name="Content Placeholder 3"/>
          <p:cNvSpPr txBox="1">
            <a:spLocks/>
          </p:cNvSpPr>
          <p:nvPr/>
        </p:nvSpPr>
        <p:spPr bwMode="auto">
          <a:xfrm>
            <a:off x="179512" y="2204864"/>
            <a:ext cx="5472608" cy="3240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bg1"/>
              </a:buClr>
              <a:buChar char="•"/>
              <a:defRPr sz="2400" i="1">
                <a:solidFill>
                  <a:srgbClr val="0F5494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009FBA"/>
              </a:buClr>
              <a:buChar char="•"/>
              <a:defRPr sz="2000" b="1">
                <a:solidFill>
                  <a:srgbClr val="0F5494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defRPr sz="1400">
                <a:solidFill>
                  <a:srgbClr val="0F5494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buClr>
                <a:schemeClr val="accent1">
                  <a:lumMod val="50000"/>
                </a:schemeClr>
              </a:buClr>
            </a:pPr>
            <a:r>
              <a:rPr lang="fr-BE" sz="2000" i="0" kern="0" dirty="0"/>
              <a:t>Document </a:t>
            </a:r>
            <a:r>
              <a:rPr lang="fr-BE" sz="2000" i="0" kern="0" dirty="0" err="1" smtClean="0"/>
              <a:t>identified</a:t>
            </a:r>
            <a:r>
              <a:rPr lang="fr-BE" sz="2000" i="0" kern="0" dirty="0" smtClean="0"/>
              <a:t> </a:t>
            </a:r>
            <a:r>
              <a:rPr lang="fr-BE" sz="2000" i="0" kern="0" dirty="0" err="1"/>
              <a:t>generic</a:t>
            </a:r>
            <a:r>
              <a:rPr lang="fr-BE" sz="2000" i="0" kern="0" dirty="0"/>
              <a:t> business </a:t>
            </a:r>
            <a:r>
              <a:rPr lang="fr-BE" sz="2000" i="0" kern="0" dirty="0" err="1" smtClean="0"/>
              <a:t>needs</a:t>
            </a:r>
            <a:r>
              <a:rPr lang="fr-BE" sz="2000" i="0" kern="0" dirty="0" smtClean="0"/>
              <a:t> </a:t>
            </a:r>
            <a:r>
              <a:rPr lang="fr-BE" sz="2000" i="0" kern="0" dirty="0"/>
              <a:t>in a </a:t>
            </a:r>
            <a:r>
              <a:rPr lang="fr-BE" sz="2000" i="0" kern="0" dirty="0" err="1"/>
              <a:t>standardised</a:t>
            </a:r>
            <a:r>
              <a:rPr lang="fr-BE" sz="2000" i="0" kern="0" dirty="0"/>
              <a:t> </a:t>
            </a:r>
            <a:r>
              <a:rPr lang="fr-BE" sz="2000" i="0" kern="0" dirty="0" err="1"/>
              <a:t>way</a:t>
            </a:r>
            <a:r>
              <a:rPr lang="fr-BE" sz="2000" i="0" kern="0" dirty="0"/>
              <a:t> </a:t>
            </a:r>
            <a:endParaRPr lang="fr-BE" sz="2000" i="0" kern="0" dirty="0" smtClean="0"/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sz="2000" i="0" kern="0" dirty="0" smtClean="0"/>
              <a:t>CSPA V1.0 </a:t>
            </a:r>
            <a:r>
              <a:rPr lang="fr-BE" sz="2000" i="0" kern="0" dirty="0" err="1" smtClean="0"/>
              <a:t>compliant</a:t>
            </a:r>
            <a:endParaRPr lang="fr-BE" sz="2000" i="0" kern="0" dirty="0" smtClean="0"/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sz="2000" i="0" kern="0" dirty="0" smtClean="0"/>
              <a:t>EC DG DIGIT service </a:t>
            </a:r>
            <a:r>
              <a:rPr lang="fr-BE" sz="2000" i="0" kern="0" dirty="0" err="1" smtClean="0"/>
              <a:t>modelling</a:t>
            </a:r>
            <a:r>
              <a:rPr lang="fr-BE" sz="2000" i="0" kern="0" dirty="0" smtClean="0"/>
              <a:t> complaint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sz="1800" i="0" u="sng" kern="0" dirty="0" smtClean="0"/>
              <a:t>3 </a:t>
            </a:r>
            <a:r>
              <a:rPr lang="fr-BE" sz="1800" i="0" u="sng" kern="0" dirty="0" err="1" smtClean="0"/>
              <a:t>templates</a:t>
            </a:r>
            <a:r>
              <a:rPr lang="fr-BE" sz="1800" i="0" kern="0" dirty="0" smtClean="0"/>
              <a:t>:</a:t>
            </a:r>
          </a:p>
          <a:p>
            <a:pPr lvl="1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fr-BE" sz="1800" b="0" i="0" kern="0" dirty="0" err="1" smtClean="0"/>
              <a:t>Definition</a:t>
            </a:r>
            <a:r>
              <a:rPr lang="fr-BE" sz="1800" b="0" i="0" kern="0" dirty="0" smtClean="0"/>
              <a:t> (</a:t>
            </a:r>
            <a:r>
              <a:rPr lang="fr-BE" sz="1800" b="0" i="0" kern="0" dirty="0" err="1" smtClean="0"/>
              <a:t>conceptual</a:t>
            </a:r>
            <a:r>
              <a:rPr lang="fr-BE" sz="1800" b="0" i="0" kern="0" dirty="0" smtClean="0"/>
              <a:t>)</a:t>
            </a:r>
          </a:p>
          <a:p>
            <a:pPr lvl="1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fr-BE" sz="1800" b="0" i="0" kern="0" dirty="0" err="1" smtClean="0"/>
              <a:t>Specification</a:t>
            </a:r>
            <a:r>
              <a:rPr lang="fr-BE" sz="1800" b="0" i="0" kern="0" dirty="0" smtClean="0"/>
              <a:t> (</a:t>
            </a:r>
            <a:r>
              <a:rPr lang="fr-BE" sz="1800" b="0" i="0" kern="0" dirty="0" err="1" smtClean="0"/>
              <a:t>logical</a:t>
            </a:r>
            <a:r>
              <a:rPr lang="fr-BE" sz="1800" b="0" i="0" kern="0" dirty="0" smtClean="0"/>
              <a:t>)</a:t>
            </a:r>
          </a:p>
          <a:p>
            <a:pPr lvl="1">
              <a:buClr>
                <a:schemeClr val="accent1">
                  <a:lumMod val="50000"/>
                </a:schemeClr>
              </a:buClr>
              <a:buFont typeface="+mj-lt"/>
              <a:buAutoNum type="arabicPeriod"/>
            </a:pPr>
            <a:r>
              <a:rPr lang="fr-BE" sz="1800" b="0" i="0" kern="0" dirty="0" err="1" smtClean="0"/>
              <a:t>Implementation</a:t>
            </a:r>
            <a:r>
              <a:rPr lang="fr-BE" sz="1800" b="0" i="0" kern="0" dirty="0" smtClean="0"/>
              <a:t>(s) (</a:t>
            </a:r>
            <a:r>
              <a:rPr lang="fr-BE" sz="1800" b="0" i="0" kern="0" dirty="0" err="1" smtClean="0"/>
              <a:t>physical</a:t>
            </a:r>
            <a:r>
              <a:rPr lang="fr-BE" sz="1800" b="0" i="0" kern="0" dirty="0" smtClean="0"/>
              <a:t>)</a:t>
            </a:r>
            <a:r>
              <a:rPr lang="fr-BE" sz="1400" kern="0" dirty="0" smtClean="0"/>
              <a:t/>
            </a:r>
            <a:br>
              <a:rPr lang="fr-BE" sz="1400" kern="0" dirty="0" smtClean="0"/>
            </a:br>
            <a:endParaRPr lang="fr-BE" sz="1400" kern="0" dirty="0" smtClean="0"/>
          </a:p>
          <a:p>
            <a:endParaRPr lang="en-GB" kern="0" dirty="0"/>
          </a:p>
        </p:txBody>
      </p:sp>
    </p:spTree>
    <p:extLst>
      <p:ext uri="{BB962C8B-B14F-4D97-AF65-F5344CB8AC3E}">
        <p14:creationId xmlns:p14="http://schemas.microsoft.com/office/powerpoint/2010/main" val="1031508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Implementation - </a:t>
            </a:r>
            <a:r>
              <a:rPr lang="de-DE" dirty="0" err="1" smtClean="0"/>
              <a:t>Usage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404044" y="2708920"/>
            <a:ext cx="8291264" cy="3529013"/>
          </a:xfrm>
        </p:spPr>
        <p:txBody>
          <a:bodyPr/>
          <a:lstStyle/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smtClean="0"/>
              <a:t>Case by case, </a:t>
            </a:r>
            <a:r>
              <a:rPr lang="fr-BE" i="0" dirty="0" err="1" smtClean="0"/>
              <a:t>depending</a:t>
            </a:r>
            <a:r>
              <a:rPr lang="fr-BE" i="0" dirty="0" smtClean="0"/>
              <a:t> on </a:t>
            </a:r>
            <a:r>
              <a:rPr lang="fr-BE" i="0" dirty="0" err="1" smtClean="0"/>
              <a:t>requests</a:t>
            </a:r>
            <a:r>
              <a:rPr lang="fr-BE" i="0" dirty="0" smtClean="0"/>
              <a:t> of business </a:t>
            </a:r>
            <a:r>
              <a:rPr lang="fr-BE" i="0" dirty="0" err="1" smtClean="0"/>
              <a:t>units</a:t>
            </a:r>
            <a:r>
              <a:rPr lang="fr-BE" i="0" dirty="0" smtClean="0"/>
              <a:t> (Business </a:t>
            </a:r>
            <a:r>
              <a:rPr lang="fr-BE" i="0" dirty="0" err="1" smtClean="0"/>
              <a:t>driven</a:t>
            </a:r>
            <a:r>
              <a:rPr lang="fr-BE" i="0" dirty="0"/>
              <a:t> </a:t>
            </a:r>
            <a:r>
              <a:rPr lang="fr-BE" i="0" dirty="0" smtClean="0"/>
              <a:t>- ex. </a:t>
            </a:r>
            <a:r>
              <a:rPr lang="fr-BE" i="0" dirty="0" err="1" smtClean="0"/>
              <a:t>project</a:t>
            </a:r>
            <a:r>
              <a:rPr lang="fr-BE" i="0" dirty="0" smtClean="0"/>
              <a:t> « </a:t>
            </a:r>
            <a:r>
              <a:rPr lang="fr-BE" i="0" dirty="0" err="1" smtClean="0"/>
              <a:t>lowering</a:t>
            </a:r>
            <a:r>
              <a:rPr lang="fr-BE" i="0" dirty="0" smtClean="0"/>
              <a:t> the entry </a:t>
            </a:r>
            <a:r>
              <a:rPr lang="fr-BE" i="0" dirty="0" err="1" smtClean="0"/>
              <a:t>barrier</a:t>
            </a:r>
            <a:r>
              <a:rPr lang="fr-BE" i="0" dirty="0" smtClean="0"/>
              <a:t> for SDMX </a:t>
            </a:r>
            <a:r>
              <a:rPr lang="fr-BE" i="0" dirty="0" err="1" smtClean="0"/>
              <a:t>implementations</a:t>
            </a:r>
            <a:r>
              <a:rPr lang="fr-BE" i="0" dirty="0" smtClean="0"/>
              <a:t>»)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smtClean="0"/>
              <a:t>Final version to </a:t>
            </a:r>
            <a:r>
              <a:rPr lang="fr-BE" i="0" dirty="0" err="1" smtClean="0"/>
              <a:t>become</a:t>
            </a:r>
            <a:r>
              <a:rPr lang="fr-BE" i="0" dirty="0" smtClean="0"/>
              <a:t> a standard annexe to the official documents </a:t>
            </a:r>
            <a:r>
              <a:rPr lang="fr-BE" i="0" dirty="0" err="1" smtClean="0"/>
              <a:t>describing</a:t>
            </a:r>
            <a:r>
              <a:rPr lang="fr-BE" i="0" dirty="0" smtClean="0"/>
              <a:t> </a:t>
            </a:r>
            <a:r>
              <a:rPr lang="fr-BE" i="0" dirty="0" err="1" smtClean="0"/>
              <a:t>development</a:t>
            </a:r>
            <a:r>
              <a:rPr lang="fr-BE" i="0" dirty="0" smtClean="0"/>
              <a:t> </a:t>
            </a:r>
            <a:r>
              <a:rPr lang="fr-BE" i="0" dirty="0" err="1" smtClean="0"/>
              <a:t>work</a:t>
            </a:r>
            <a:r>
              <a:rPr lang="fr-BE" i="0" dirty="0" smtClean="0"/>
              <a:t> </a:t>
            </a:r>
            <a:r>
              <a:rPr lang="fr-BE" i="0" dirty="0" err="1" smtClean="0"/>
              <a:t>that</a:t>
            </a:r>
            <a:r>
              <a:rPr lang="fr-BE" i="0" dirty="0" smtClean="0"/>
              <a:t> </a:t>
            </a:r>
            <a:r>
              <a:rPr lang="fr-BE" i="0" dirty="0" err="1" smtClean="0"/>
              <a:t>is</a:t>
            </a:r>
            <a:r>
              <a:rPr lang="fr-BE" i="0" dirty="0" smtClean="0"/>
              <a:t> </a:t>
            </a:r>
            <a:r>
              <a:rPr lang="fr-BE" i="0" dirty="0" err="1" smtClean="0"/>
              <a:t>being</a:t>
            </a:r>
            <a:r>
              <a:rPr lang="fr-BE" i="0" dirty="0" smtClean="0"/>
              <a:t> </a:t>
            </a:r>
            <a:r>
              <a:rPr lang="fr-BE" i="0" dirty="0" err="1" smtClean="0"/>
              <a:t>outsourced</a:t>
            </a:r>
            <a:r>
              <a:rPr lang="fr-BE" i="0" dirty="0" smtClean="0"/>
              <a:t>  </a:t>
            </a:r>
            <a:endParaRPr lang="fr-BE" i="0" dirty="0"/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err="1" smtClean="0"/>
              <a:t>Redesign</a:t>
            </a:r>
            <a:r>
              <a:rPr lang="fr-BE" i="0" dirty="0" smtClean="0"/>
              <a:t> of </a:t>
            </a:r>
            <a:r>
              <a:rPr lang="fr-BE" i="0" dirty="0" err="1" smtClean="0"/>
              <a:t>existing</a:t>
            </a:r>
            <a:r>
              <a:rPr lang="fr-BE" i="0" dirty="0" smtClean="0"/>
              <a:t> software solutions</a:t>
            </a:r>
            <a:br>
              <a:rPr lang="fr-BE" i="0" dirty="0" smtClean="0"/>
            </a:br>
            <a:r>
              <a:rPr lang="fr-BE" i="0" dirty="0" smtClean="0"/>
              <a:t>(IT </a:t>
            </a:r>
            <a:r>
              <a:rPr lang="fr-BE" i="0" dirty="0" err="1" smtClean="0"/>
              <a:t>driven</a:t>
            </a:r>
            <a:r>
              <a:rPr lang="fr-BE" i="0" dirty="0" smtClean="0"/>
              <a:t>  - IT </a:t>
            </a:r>
            <a:r>
              <a:rPr lang="fr-BE" i="0" dirty="0"/>
              <a:t>rationalisation </a:t>
            </a:r>
            <a:r>
              <a:rPr lang="fr-BE" i="0" dirty="0" err="1"/>
              <a:t>strategy</a:t>
            </a:r>
            <a:r>
              <a:rPr lang="fr-BE" i="0" dirty="0" smtClean="0"/>
              <a:t>)</a:t>
            </a:r>
            <a:endParaRPr lang="de-DE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0232" y="1052736"/>
            <a:ext cx="2041153" cy="15314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556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Service </a:t>
            </a:r>
            <a:r>
              <a:rPr lang="de-DE" dirty="0" err="1" smtClean="0"/>
              <a:t>Certification</a:t>
            </a:r>
            <a:r>
              <a:rPr lang="de-DE" dirty="0" smtClean="0"/>
              <a:t> „in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house</a:t>
            </a:r>
            <a:r>
              <a:rPr lang="de-DE" dirty="0" smtClean="0"/>
              <a:t>“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95536" y="2420888"/>
            <a:ext cx="8291264" cy="3529013"/>
          </a:xfrm>
        </p:spPr>
        <p:txBody>
          <a:bodyPr/>
          <a:lstStyle/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smtClean="0"/>
              <a:t>Front office to </a:t>
            </a:r>
            <a:r>
              <a:rPr lang="fr-BE" i="0" dirty="0" err="1" smtClean="0"/>
              <a:t>be</a:t>
            </a:r>
            <a:r>
              <a:rPr lang="fr-BE" i="0" dirty="0" smtClean="0"/>
              <a:t> </a:t>
            </a:r>
            <a:r>
              <a:rPr lang="fr-BE" i="0" dirty="0" err="1" smtClean="0"/>
              <a:t>coordinator</a:t>
            </a:r>
            <a:r>
              <a:rPr lang="fr-BE" i="0" dirty="0" smtClean="0"/>
              <a:t> </a:t>
            </a:r>
            <a:r>
              <a:rPr lang="fr-BE" i="0" dirty="0" err="1" smtClean="0"/>
              <a:t>with</a:t>
            </a:r>
            <a:r>
              <a:rPr lang="fr-BE" i="0" dirty="0" smtClean="0"/>
              <a:t> business </a:t>
            </a:r>
            <a:r>
              <a:rPr lang="fr-BE" i="0" dirty="0" err="1" smtClean="0"/>
              <a:t>analysts</a:t>
            </a:r>
            <a:r>
              <a:rPr lang="fr-BE" i="0" dirty="0" smtClean="0"/>
              <a:t>, </a:t>
            </a:r>
            <a:r>
              <a:rPr lang="fr-BE" i="0" dirty="0" err="1" smtClean="0"/>
              <a:t>regular</a:t>
            </a:r>
            <a:r>
              <a:rPr lang="fr-BE" i="0" dirty="0" smtClean="0"/>
              <a:t> meetings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smtClean="0"/>
              <a:t>Service </a:t>
            </a:r>
            <a:r>
              <a:rPr lang="fr-BE" i="0" dirty="0" err="1" smtClean="0"/>
              <a:t>proposals</a:t>
            </a:r>
            <a:r>
              <a:rPr lang="fr-BE" i="0" dirty="0" smtClean="0"/>
              <a:t> to </a:t>
            </a:r>
            <a:r>
              <a:rPr lang="fr-BE" i="0" dirty="0" err="1" smtClean="0"/>
              <a:t>be</a:t>
            </a:r>
            <a:r>
              <a:rPr lang="fr-BE" i="0" dirty="0" smtClean="0"/>
              <a:t> </a:t>
            </a:r>
            <a:r>
              <a:rPr lang="fr-BE" i="0" dirty="0" err="1" smtClean="0"/>
              <a:t>presented</a:t>
            </a:r>
            <a:r>
              <a:rPr lang="fr-BE" i="0" dirty="0" smtClean="0"/>
              <a:t> to official </a:t>
            </a:r>
            <a:r>
              <a:rPr lang="fr-BE" i="0" dirty="0" err="1" smtClean="0"/>
              <a:t>committee</a:t>
            </a:r>
            <a:r>
              <a:rPr lang="fr-BE" i="0" dirty="0" smtClean="0"/>
              <a:t> IT/business 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r>
              <a:rPr lang="fr-BE" i="0" dirty="0" smtClean="0"/>
              <a:t>Services </a:t>
            </a:r>
            <a:r>
              <a:rPr lang="fr-BE" i="0" dirty="0" err="1" smtClean="0"/>
              <a:t>agreed</a:t>
            </a:r>
            <a:r>
              <a:rPr lang="fr-BE" i="0" dirty="0" smtClean="0"/>
              <a:t> to </a:t>
            </a:r>
            <a:r>
              <a:rPr lang="fr-BE" i="0" dirty="0" err="1" smtClean="0"/>
              <a:t>be</a:t>
            </a:r>
            <a:r>
              <a:rPr lang="fr-BE" i="0" dirty="0" smtClean="0"/>
              <a:t>  </a:t>
            </a:r>
            <a:r>
              <a:rPr lang="fr-BE" i="0" dirty="0" err="1" smtClean="0"/>
              <a:t>developed</a:t>
            </a:r>
            <a:r>
              <a:rPr lang="fr-BE" i="0" dirty="0" smtClean="0"/>
              <a:t> by unit IT for </a:t>
            </a:r>
            <a:r>
              <a:rPr lang="fr-BE" i="0" dirty="0" err="1" smtClean="0"/>
              <a:t>statistical</a:t>
            </a:r>
            <a:r>
              <a:rPr lang="fr-BE" i="0" dirty="0" smtClean="0"/>
              <a:t> production</a:t>
            </a:r>
          </a:p>
          <a:p>
            <a:pPr>
              <a:buClr>
                <a:schemeClr val="accent1">
                  <a:lumMod val="50000"/>
                </a:schemeClr>
              </a:buClr>
            </a:pPr>
            <a:endParaRPr lang="fr-BE" i="0" dirty="0"/>
          </a:p>
          <a:p>
            <a:pPr marL="0" indent="0" algn="ctr">
              <a:buClr>
                <a:schemeClr val="accent1">
                  <a:lumMod val="50000"/>
                </a:schemeClr>
              </a:buClr>
              <a:buNone/>
            </a:pPr>
            <a:r>
              <a:rPr lang="fr-BE" b="1" i="0" dirty="0" smtClean="0">
                <a:solidFill>
                  <a:srgbClr val="FF0000"/>
                </a:solidFill>
              </a:rPr>
              <a:t>But….</a:t>
            </a:r>
          </a:p>
        </p:txBody>
      </p:sp>
    </p:spTree>
    <p:extLst>
      <p:ext uri="{BB962C8B-B14F-4D97-AF65-F5344CB8AC3E}">
        <p14:creationId xmlns:p14="http://schemas.microsoft.com/office/powerpoint/2010/main" val="14085738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133176"/>
        </a:solidFill>
        <a:ln>
          <a:solidFill>
            <a:srgbClr val="133176"/>
          </a:solidFill>
        </a:ln>
      </a:spPr>
      <a:bodyPr anchor="ctr"/>
      <a:lstStyle>
        <a:defPPr algn="ctr" defTabSz="457200" fontAlgn="auto">
          <a:spcBef>
            <a:spcPts val="0"/>
          </a:spcBef>
          <a:spcAft>
            <a:spcPts val="0"/>
          </a:spcAft>
          <a:defRPr sz="1800" b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7600" b="1" i="0" u="none" strike="noStrike" cap="none" normalizeH="0" baseline="0" smtClean="0">
            <a:ln>
              <a:noFill/>
            </a:ln>
            <a:solidFill>
              <a:srgbClr val="FFD624"/>
            </a:solidFill>
            <a:effectLst/>
            <a:latin typeface="Verdana" pitchFamily="34" charset="0"/>
          </a:defRPr>
        </a:defPPr>
      </a:lstStyle>
    </a:lnDef>
    <a:txDef>
      <a:spPr>
        <a:noFill/>
      </a:spPr>
      <a:bodyPr wrap="none" rtlCol="0">
        <a:spAutoFit/>
      </a:bodyPr>
      <a:lstStyle>
        <a:defPPr>
          <a:defRPr sz="2400" b="0" dirty="0" err="1" smtClean="0">
            <a:solidFill>
              <a:srgbClr val="0F5494"/>
            </a:solidFill>
          </a:defRPr>
        </a:defPPr>
      </a:lstStyle>
    </a:tx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Blank">
  <a:themeElements>
    <a:clrScheme name="Slide_Master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Slide_Master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0" tIns="0" rIns="0" bIns="0" numCol="1" rtlCol="0" anchor="ctr" anchorCtr="1" compatLnSpc="1">
        <a:prstTxWarp prst="textNoShape">
          <a:avLst/>
        </a:prstTxWarp>
        <a:noAutofit/>
      </a:bodyPr>
      <a:lstStyle>
        <a:defPPr marL="3175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sz="1200" b="0" i="0" u="none" strike="noStrike" cap="none" normalizeH="0" baseline="0" dirty="0" smtClean="0">
            <a:ln>
              <a:noFill/>
            </a:ln>
            <a:solidFill>
              <a:srgbClr val="0F5494"/>
            </a:solidFill>
            <a:effectLst/>
            <a:latin typeface="Verdana" pitchFamily="34" charset="0"/>
          </a:defRPr>
        </a:defPPr>
      </a:lstStyle>
    </a:spDef>
    <a:ln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triangle"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/>
      <a:lstStyle/>
    </a:lnDef>
  </a:objectDefaults>
  <a:extraClrSchemeLst>
    <a:extraClrScheme>
      <a:clrScheme name="Slide_Master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lide_Master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lide_Master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386</Words>
  <Application>Microsoft Office PowerPoint</Application>
  <PresentationFormat>Bildschirmpräsentation (4:3)</PresentationFormat>
  <Paragraphs>77</Paragraphs>
  <Slides>12</Slides>
  <Notes>6</Notes>
  <HiddenSlides>0</HiddenSlides>
  <MMClips>0</MMClips>
  <ScaleCrop>false</ScaleCrop>
  <HeadingPairs>
    <vt:vector size="4" baseType="variant">
      <vt:variant>
        <vt:lpstr>Design</vt:lpstr>
      </vt:variant>
      <vt:variant>
        <vt:i4>2</vt:i4>
      </vt:variant>
      <vt:variant>
        <vt:lpstr>Folientitel</vt:lpstr>
      </vt:variant>
      <vt:variant>
        <vt:i4>12</vt:i4>
      </vt:variant>
    </vt:vector>
  </HeadingPairs>
  <TitlesOfParts>
    <vt:vector size="14" baseType="lpstr">
      <vt:lpstr>Default Design</vt:lpstr>
      <vt:lpstr>Blank</vt:lpstr>
      <vt:lpstr>Implementing CSPA compliant guidelines</vt:lpstr>
      <vt:lpstr>Objective</vt:lpstr>
      <vt:lpstr>The instrument….</vt:lpstr>
      <vt:lpstr>An example –  CSPA from theory to practice</vt:lpstr>
      <vt:lpstr>Situation…</vt:lpstr>
      <vt:lpstr>So some concrete actions defined…</vt:lpstr>
      <vt:lpstr>Guidelines basis:</vt:lpstr>
      <vt:lpstr>Implementation - Usage</vt:lpstr>
      <vt:lpstr>Service Certification „in the house“</vt:lpstr>
      <vt:lpstr>How to manage these service descriptions?</vt:lpstr>
      <vt:lpstr>Continuing the climb:</vt:lpstr>
      <vt:lpstr>How to manage these service descriptions?</vt:lpstr>
    </vt:vector>
  </TitlesOfParts>
  <Company>European Commission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IS4STAT</dc:title>
  <dc:creator>VIAGGI Vittorio (ESTAT)</dc:creator>
  <cp:lastModifiedBy>HCL</cp:lastModifiedBy>
  <cp:revision>241</cp:revision>
  <cp:lastPrinted>2015-03-12T13:06:54Z</cp:lastPrinted>
  <dcterms:created xsi:type="dcterms:W3CDTF">2013-12-17T12:45:37Z</dcterms:created>
  <dcterms:modified xsi:type="dcterms:W3CDTF">2015-04-02T10:42:34Z</dcterms:modified>
</cp:coreProperties>
</file>