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9" r:id="rId3"/>
    <p:sldId id="260" r:id="rId4"/>
    <p:sldId id="261" r:id="rId5"/>
    <p:sldId id="263" r:id="rId6"/>
    <p:sldId id="258" r:id="rId7"/>
    <p:sldId id="264" r:id="rId8"/>
    <p:sldId id="265" r:id="rId9"/>
    <p:sldId id="266" r:id="rId10"/>
    <p:sldId id="267" r:id="rId11"/>
  </p:sldIdLst>
  <p:sldSz cx="9144000" cy="6858000" type="screen4x3"/>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ddels stil 2 - aks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5595" autoAdjust="0"/>
  </p:normalViewPr>
  <p:slideViewPr>
    <p:cSldViewPr>
      <p:cViewPr varScale="1">
        <p:scale>
          <a:sx n="39" d="100"/>
          <a:sy n="39" d="100"/>
        </p:scale>
        <p:origin x="-228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6684E0-7118-49CC-8498-21D2BCEAEFF1}" type="datetimeFigureOut">
              <a:rPr lang="nb-NO" smtClean="0"/>
              <a:t>15.04.2015</a:t>
            </a:fld>
            <a:endParaRPr lang="nb-NO"/>
          </a:p>
        </p:txBody>
      </p:sp>
      <p:sp>
        <p:nvSpPr>
          <p:cNvPr id="4" name="Plassholder for lysbil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6" name="Plassholder for bunn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CBBF4E-54A7-4379-9593-00CC2069C3F6}" type="slidenum">
              <a:rPr lang="nb-NO" smtClean="0"/>
              <a:t>‹#›</a:t>
            </a:fld>
            <a:endParaRPr lang="nb-NO"/>
          </a:p>
        </p:txBody>
      </p:sp>
    </p:spTree>
    <p:extLst>
      <p:ext uri="{BB962C8B-B14F-4D97-AF65-F5344CB8AC3E}">
        <p14:creationId xmlns:p14="http://schemas.microsoft.com/office/powerpoint/2010/main" val="115121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1058863" y="1681163"/>
            <a:ext cx="4740275" cy="3556000"/>
          </a:xfrm>
        </p:spPr>
      </p:sp>
      <p:sp>
        <p:nvSpPr>
          <p:cNvPr id="5" name="Notes Placeholder 4"/>
          <p:cNvSpPr>
            <a:spLocks noGrp="1"/>
          </p:cNvSpPr>
          <p:nvPr>
            <p:ph type="body" idx="1"/>
          </p:nvPr>
        </p:nvSpPr>
        <p:spPr/>
        <p:txBody>
          <a:bodyPr/>
          <a:lstStyle/>
          <a:p>
            <a:r>
              <a:rPr kumimoji="1" lang="en-US" altLang="ja-JP" dirty="0" smtClean="0">
                <a:solidFill>
                  <a:srgbClr val="000000"/>
                </a:solidFill>
                <a:cs typeface="Times" pitchFamily="18" charset="0"/>
              </a:rPr>
              <a:t>Bimodal IT represents a way to bridge the second and third era. </a:t>
            </a:r>
            <a:r>
              <a:rPr lang="en-US" dirty="0" smtClean="0"/>
              <a:t>If IT doesn't act, the digital void will be filled anyway. The digital and technology void currently felt in many enterprises will be filled either internally or externally. If resolved internally, it may take the form of shadow IT. The problem with shadow IT is not that activities are happening outside the direct control of a formal IT organization, but rather that in acting independently, shadow IT often makes the mess we warn against in the title of this report — leading to integration, security and technical debt problems down the road. The digital void can also be filled externally, by a competitor or new entrant into the market. As such external disruptions mount, they are increasingly driven by unlikely competitors. Who would have guessed that Google would compete with car companies in the autonomous vehicle arena, or that Tesco, the U.K. supermarket chain, would launch a smartphone? The report research suggests that, in the long term, it is in the interest of the enterprise, not just the IT organization, for IT to be a full-fledged partner in the creation of the digital enterprise. Indeed, this may be the only way to avoid a future filled with digital detritus that could impact the enterprise's competitiveness and reputation.</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58863" y="1681163"/>
            <a:ext cx="4740275" cy="3556000"/>
          </a:xfrm>
        </p:spPr>
      </p:sp>
      <p:sp>
        <p:nvSpPr>
          <p:cNvPr id="3" name="Notes Placeholder 2"/>
          <p:cNvSpPr>
            <a:spLocks noGrp="1"/>
          </p:cNvSpPr>
          <p:nvPr>
            <p:ph type="body" idx="1"/>
          </p:nvPr>
        </p:nvSpPr>
        <p:spPr/>
        <p:txBody>
          <a:bodyPr>
            <a:normAutofit/>
          </a:bodyPr>
          <a:lstStyle/>
          <a:p>
            <a:r>
              <a:rPr lang="en-US" dirty="0" smtClean="0"/>
              <a:t>In most enterprises, scattered Mode 2 capabilities already exist. To become bimodal, most CIOs need not start from scratch. Often they can harness significant pockets of capability scattered around the enterprise. Indeed, many CIOs have adopted isolated Mode 2 capabilities, like agile and lean development approaches, or innovation management teams. In these respects, most CIOs focus on single capabilities or events. For example, all CIOs can point to a time when they "went fast" to deliver a particularly time-sensitive project. And many have a team that experiments with emerging technologies. Mode 2 is not only about going faster or experimenting. Simply creating isolated capabilities or decreasing project cycle times is not enough to deliver on the potential of bimodal IT. When approached comprehensively, Mode 2 should deliver sustained value through a substantive and integrated capability, not merely through one-offs. Bimodal IT is a road map for how these more agile capabilities coalesce into a coherent whole, and work in harmony with conventional IT services.</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1058863" y="1681163"/>
            <a:ext cx="4740275" cy="3556000"/>
          </a:xfrm>
        </p:spPr>
      </p:sp>
      <p:sp>
        <p:nvSpPr>
          <p:cNvPr id="7" name="Notes Placeholder 6"/>
          <p:cNvSpPr>
            <a:spLocks noGrp="1"/>
          </p:cNvSpPr>
          <p:nvPr>
            <p:ph type="body" idx="1"/>
          </p:nvPr>
        </p:nvSpPr>
        <p:spPr/>
        <p:txBody>
          <a:bodyPr/>
          <a:lstStyle/>
          <a:p>
            <a:r>
              <a:rPr lang="en-US" dirty="0">
                <a:solidFill>
                  <a:srgbClr val="000000"/>
                </a:solidFill>
                <a:cs typeface="Times" pitchFamily="18" charset="0"/>
              </a:rPr>
              <a:t>As part of the </a:t>
            </a:r>
            <a:r>
              <a:rPr lang="en-US" dirty="0" smtClean="0">
                <a:solidFill>
                  <a:srgbClr val="000000"/>
                </a:solidFill>
                <a:cs typeface="Times" pitchFamily="18" charset="0"/>
              </a:rPr>
              <a:t>Pace-Layered </a:t>
            </a:r>
            <a:r>
              <a:rPr lang="en-US" dirty="0">
                <a:solidFill>
                  <a:srgbClr val="000000"/>
                </a:solidFill>
                <a:cs typeface="Times" pitchFamily="18" charset="0"/>
              </a:rPr>
              <a:t>Application </a:t>
            </a:r>
            <a:r>
              <a:rPr lang="en-US" dirty="0" smtClean="0">
                <a:solidFill>
                  <a:srgbClr val="000000"/>
                </a:solidFill>
                <a:cs typeface="Times" pitchFamily="18" charset="0"/>
              </a:rPr>
              <a:t>Strategy, </a:t>
            </a:r>
            <a:r>
              <a:rPr lang="en-US" dirty="0">
                <a:solidFill>
                  <a:srgbClr val="000000"/>
                </a:solidFill>
                <a:cs typeface="Times" pitchFamily="18" charset="0"/>
              </a:rPr>
              <a:t>Gartner has defined three application categories or </a:t>
            </a:r>
            <a:r>
              <a:rPr lang="en-US" dirty="0" smtClean="0">
                <a:solidFill>
                  <a:srgbClr val="000000"/>
                </a:solidFill>
                <a:cs typeface="Times" pitchFamily="18" charset="0"/>
              </a:rPr>
              <a:t>"layers" </a:t>
            </a:r>
            <a:r>
              <a:rPr lang="en-US" dirty="0">
                <a:solidFill>
                  <a:srgbClr val="000000"/>
                </a:solidFill>
                <a:cs typeface="Times" pitchFamily="18" charset="0"/>
              </a:rPr>
              <a:t>to distinguish these application types and to help organizations such as the IT operations team to develop more appropriate strategies for their support. These categories are described as: </a:t>
            </a:r>
            <a:r>
              <a:rPr lang="en-US" dirty="0" smtClean="0">
                <a:solidFill>
                  <a:srgbClr val="000000"/>
                </a:solidFill>
                <a:cs typeface="Times" pitchFamily="18" charset="0"/>
              </a:rPr>
              <a:t>(1) systems </a:t>
            </a:r>
            <a:r>
              <a:rPr lang="en-US" dirty="0">
                <a:solidFill>
                  <a:srgbClr val="000000"/>
                </a:solidFill>
                <a:cs typeface="Times" pitchFamily="18" charset="0"/>
              </a:rPr>
              <a:t>of </a:t>
            </a:r>
            <a:r>
              <a:rPr lang="en-US" dirty="0" smtClean="0">
                <a:solidFill>
                  <a:srgbClr val="000000"/>
                </a:solidFill>
                <a:cs typeface="Times" pitchFamily="18" charset="0"/>
              </a:rPr>
              <a:t>record </a:t>
            </a:r>
            <a:r>
              <a:rPr lang="en-US" dirty="0">
                <a:solidFill>
                  <a:srgbClr val="000000"/>
                </a:solidFill>
                <a:cs typeface="Times" pitchFamily="18" charset="0"/>
              </a:rPr>
              <a:t>— established packaged applications or legacy homegrown systems that support core transaction processing and manage the </a:t>
            </a:r>
            <a:r>
              <a:rPr lang="en-US" dirty="0" smtClean="0">
                <a:solidFill>
                  <a:srgbClr val="000000"/>
                </a:solidFill>
                <a:cs typeface="Times" pitchFamily="18" charset="0"/>
              </a:rPr>
              <a:t>organization's </a:t>
            </a:r>
            <a:r>
              <a:rPr lang="en-US" dirty="0">
                <a:solidFill>
                  <a:srgbClr val="000000"/>
                </a:solidFill>
                <a:cs typeface="Times" pitchFamily="18" charset="0"/>
              </a:rPr>
              <a:t>critical master data, such as the general </a:t>
            </a:r>
            <a:r>
              <a:rPr lang="en-US" dirty="0" smtClean="0">
                <a:solidFill>
                  <a:srgbClr val="000000"/>
                </a:solidFill>
                <a:cs typeface="Times" pitchFamily="18" charset="0"/>
              </a:rPr>
              <a:t>ledger; (2) systems </a:t>
            </a:r>
            <a:r>
              <a:rPr lang="en-US" dirty="0">
                <a:solidFill>
                  <a:srgbClr val="000000"/>
                </a:solidFill>
                <a:cs typeface="Times" pitchFamily="18" charset="0"/>
              </a:rPr>
              <a:t>of </a:t>
            </a:r>
            <a:r>
              <a:rPr lang="en-US" dirty="0" smtClean="0">
                <a:solidFill>
                  <a:srgbClr val="000000"/>
                </a:solidFill>
                <a:cs typeface="Times" pitchFamily="18" charset="0"/>
              </a:rPr>
              <a:t>differentiation </a:t>
            </a:r>
            <a:r>
              <a:rPr lang="en-US" dirty="0">
                <a:solidFill>
                  <a:srgbClr val="000000"/>
                </a:solidFill>
                <a:cs typeface="Times" pitchFamily="18" charset="0"/>
              </a:rPr>
              <a:t>— consists of applications that enable unique company processes or </a:t>
            </a:r>
            <a:r>
              <a:rPr lang="en-US" dirty="0" smtClean="0">
                <a:solidFill>
                  <a:srgbClr val="000000"/>
                </a:solidFill>
                <a:cs typeface="Times" pitchFamily="18" charset="0"/>
              </a:rPr>
              <a:t>industry-specific capabilities (The </a:t>
            </a:r>
            <a:r>
              <a:rPr lang="en-US" dirty="0">
                <a:solidFill>
                  <a:srgbClr val="000000"/>
                </a:solidFill>
                <a:cs typeface="Times" pitchFamily="18" charset="0"/>
              </a:rPr>
              <a:t>business processes they support have a medium life cycle </a:t>
            </a:r>
            <a:r>
              <a:rPr lang="en-US" dirty="0" smtClean="0">
                <a:solidFill>
                  <a:srgbClr val="000000"/>
                </a:solidFill>
                <a:cs typeface="Times" pitchFamily="18" charset="0"/>
              </a:rPr>
              <a:t>[one </a:t>
            </a:r>
            <a:r>
              <a:rPr lang="en-US" dirty="0">
                <a:solidFill>
                  <a:srgbClr val="000000"/>
                </a:solidFill>
                <a:cs typeface="Times" pitchFamily="18" charset="0"/>
              </a:rPr>
              <a:t>to three </a:t>
            </a:r>
            <a:r>
              <a:rPr lang="en-US" dirty="0" smtClean="0">
                <a:solidFill>
                  <a:srgbClr val="000000"/>
                </a:solidFill>
                <a:cs typeface="Times" pitchFamily="18" charset="0"/>
              </a:rPr>
              <a:t>years], </a:t>
            </a:r>
            <a:r>
              <a:rPr lang="en-US" dirty="0">
                <a:solidFill>
                  <a:srgbClr val="000000"/>
                </a:solidFill>
                <a:cs typeface="Times" pitchFamily="18" charset="0"/>
              </a:rPr>
              <a:t>but need to be reconfigured more frequently to accommodate changing business practices or customer demands</a:t>
            </a:r>
            <a:r>
              <a:rPr lang="en-US" dirty="0" smtClean="0">
                <a:solidFill>
                  <a:srgbClr val="000000"/>
                </a:solidFill>
                <a:cs typeface="Times" pitchFamily="18" charset="0"/>
              </a:rPr>
              <a:t>.); (3) systems </a:t>
            </a:r>
            <a:r>
              <a:rPr lang="en-US" dirty="0">
                <a:solidFill>
                  <a:srgbClr val="000000"/>
                </a:solidFill>
                <a:cs typeface="Times" pitchFamily="18" charset="0"/>
              </a:rPr>
              <a:t>of </a:t>
            </a:r>
            <a:r>
              <a:rPr lang="en-US" dirty="0" smtClean="0">
                <a:solidFill>
                  <a:srgbClr val="000000"/>
                </a:solidFill>
                <a:cs typeface="Times" pitchFamily="18" charset="0"/>
              </a:rPr>
              <a:t>innovation </a:t>
            </a:r>
            <a:r>
              <a:rPr lang="en-US" dirty="0">
                <a:solidFill>
                  <a:srgbClr val="000000"/>
                </a:solidFill>
                <a:cs typeface="Times" pitchFamily="18" charset="0"/>
              </a:rPr>
              <a:t>— new applications that are built on an ad hoc </a:t>
            </a:r>
            <a:r>
              <a:rPr lang="en-US" dirty="0" smtClean="0">
                <a:solidFill>
                  <a:srgbClr val="000000"/>
                </a:solidFill>
                <a:cs typeface="Times" pitchFamily="18" charset="0"/>
              </a:rPr>
              <a:t>basis, </a:t>
            </a:r>
            <a:r>
              <a:rPr lang="en-US" dirty="0">
                <a:solidFill>
                  <a:srgbClr val="000000"/>
                </a:solidFill>
                <a:cs typeface="Times" pitchFamily="18" charset="0"/>
              </a:rPr>
              <a:t>often without full knowledge of needed requirements (and where the software is the documentation) to address new business opportunities. </a:t>
            </a:r>
            <a:r>
              <a:rPr lang="en-US" b="1" dirty="0" smtClean="0"/>
              <a:t>Bimodal IT, Gartner's Pace-Layered Application Strategy and adaptive sourcing. </a:t>
            </a:r>
            <a:r>
              <a:rPr lang="en-US" dirty="0" smtClean="0"/>
              <a:t>Because bimodal IT orchestrates two distinct modes of capabilities for deploying information and technology, it relates to the operating model and structure of the entire IT organization — and of the business as bimodality becomes more advanced. Gartner's Pace-Layered Application Strategy and adaptive sourcing are complementary to, but distinct from, a bimodal approach. The balance between Mode 1 and Mode 2 will likely evolve over time. At most enterprises, Mode 2 will start modestly, with a project focus; but as it expands, Mode 1 will shrink. Once an enterprise has created a Mode 2 capability, Mode 1 involvement in systems of innovation will diminish rapidly.</a:t>
            </a:r>
            <a:endParaRPr lang="en-US" dirty="0">
              <a:solidFill>
                <a:srgbClr val="000000"/>
              </a:solidFill>
              <a:cs typeface="Times"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685800" y="2130425"/>
            <a:ext cx="7772400" cy="1470025"/>
          </a:xfrm>
        </p:spPr>
        <p:txBody>
          <a:bodyPr/>
          <a:lstStyle/>
          <a:p>
            <a:r>
              <a:rPr lang="nb-NO" smtClean="0"/>
              <a:t>Klikk for å redigere tittelstil</a:t>
            </a:r>
            <a:endParaRPr lang="nb-NO"/>
          </a:p>
        </p:txBody>
      </p:sp>
      <p:sp>
        <p:nvSpPr>
          <p:cNvPr id="3" name="Undertit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smtClean="0"/>
              <a:t>Klikk for å redigere undertittelstil i malen</a:t>
            </a:r>
            <a:endParaRPr lang="nb-NO"/>
          </a:p>
        </p:txBody>
      </p:sp>
      <p:sp>
        <p:nvSpPr>
          <p:cNvPr id="4" name="Plassholder for dato 3"/>
          <p:cNvSpPr>
            <a:spLocks noGrp="1"/>
          </p:cNvSpPr>
          <p:nvPr>
            <p:ph type="dt" sz="half" idx="10"/>
          </p:nvPr>
        </p:nvSpPr>
        <p:spPr/>
        <p:txBody>
          <a:bodyPr/>
          <a:lstStyle/>
          <a:p>
            <a:fld id="{6C0855BD-925D-4D77-A261-EBBB74508A2D}" type="datetimeFigureOut">
              <a:rPr lang="nb-NO" smtClean="0"/>
              <a:t>15.04.2015</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EF0299A5-F54A-4021-A2AE-24EB1627CB35}" type="slidenum">
              <a:rPr lang="nb-NO" smtClean="0"/>
              <a:t>‹#›</a:t>
            </a:fld>
            <a:endParaRPr lang="nb-NO"/>
          </a:p>
        </p:txBody>
      </p:sp>
    </p:spTree>
    <p:extLst>
      <p:ext uri="{BB962C8B-B14F-4D97-AF65-F5344CB8AC3E}">
        <p14:creationId xmlns:p14="http://schemas.microsoft.com/office/powerpoint/2010/main" val="1406369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loddrett tekst 2"/>
          <p:cNvSpPr>
            <a:spLocks noGrp="1"/>
          </p:cNvSpPr>
          <p:nvPr>
            <p:ph type="body" orient="vert" idx="1"/>
          </p:nvPr>
        </p:nvSpPr>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6C0855BD-925D-4D77-A261-EBBB74508A2D}" type="datetimeFigureOut">
              <a:rPr lang="nb-NO" smtClean="0"/>
              <a:t>15.04.2015</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EF0299A5-F54A-4021-A2AE-24EB1627CB35}" type="slidenum">
              <a:rPr lang="nb-NO" smtClean="0"/>
              <a:t>‹#›</a:t>
            </a:fld>
            <a:endParaRPr lang="nb-NO"/>
          </a:p>
        </p:txBody>
      </p:sp>
    </p:spTree>
    <p:extLst>
      <p:ext uri="{BB962C8B-B14F-4D97-AF65-F5344CB8AC3E}">
        <p14:creationId xmlns:p14="http://schemas.microsoft.com/office/powerpoint/2010/main" val="3704024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38"/>
            <a:ext cx="2057400" cy="5851525"/>
          </a:xfrm>
        </p:spPr>
        <p:txBody>
          <a:bodyPr vert="eaVert"/>
          <a:lstStyle/>
          <a:p>
            <a:r>
              <a:rPr lang="nb-NO" smtClean="0"/>
              <a:t>Klikk for å redigere tittelstil</a:t>
            </a:r>
            <a:endParaRPr lang="nb-NO"/>
          </a:p>
        </p:txBody>
      </p:sp>
      <p:sp>
        <p:nvSpPr>
          <p:cNvPr id="3" name="Plassholder for loddrett tekst 2"/>
          <p:cNvSpPr>
            <a:spLocks noGrp="1"/>
          </p:cNvSpPr>
          <p:nvPr>
            <p:ph type="body" orient="vert" idx="1"/>
          </p:nvPr>
        </p:nvSpPr>
        <p:spPr>
          <a:xfrm>
            <a:off x="457200" y="274638"/>
            <a:ext cx="6019800" cy="5851525"/>
          </a:xfrm>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6C0855BD-925D-4D77-A261-EBBB74508A2D}" type="datetimeFigureOut">
              <a:rPr lang="nb-NO" smtClean="0"/>
              <a:t>15.04.2015</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EF0299A5-F54A-4021-A2AE-24EB1627CB35}" type="slidenum">
              <a:rPr lang="nb-NO" smtClean="0"/>
              <a:t>‹#›</a:t>
            </a:fld>
            <a:endParaRPr lang="nb-NO"/>
          </a:p>
        </p:txBody>
      </p:sp>
    </p:spTree>
    <p:extLst>
      <p:ext uri="{BB962C8B-B14F-4D97-AF65-F5344CB8AC3E}">
        <p14:creationId xmlns:p14="http://schemas.microsoft.com/office/powerpoint/2010/main" val="19848376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7" name="Title 4"/>
          <p:cNvSpPr>
            <a:spLocks noGrp="1"/>
          </p:cNvSpPr>
          <p:nvPr>
            <p:ph type="title"/>
          </p:nvPr>
        </p:nvSpPr>
        <p:spPr>
          <a:xfrm>
            <a:off x="506413" y="190500"/>
            <a:ext cx="8134350" cy="885825"/>
          </a:xfrm>
        </p:spPr>
        <p:txBody>
          <a:bodyPr/>
          <a:lstStyle/>
          <a:p>
            <a:r>
              <a:rPr lang="en-US" smtClean="0"/>
              <a:t>Click to edit Master title style</a:t>
            </a:r>
            <a:endParaRPr lang="en-US"/>
          </a:p>
        </p:txBody>
      </p:sp>
      <p:cxnSp>
        <p:nvCxnSpPr>
          <p:cNvPr id="8" name="Straight Connector 7"/>
          <p:cNvCxnSpPr>
            <a:cxnSpLocks noChangeShapeType="1"/>
          </p:cNvCxnSpPr>
          <p:nvPr userDrawn="1"/>
        </p:nvCxnSpPr>
        <p:spPr bwMode="gray">
          <a:xfrm>
            <a:off x="506413" y="1073150"/>
            <a:ext cx="8637587" cy="0"/>
          </a:xfrm>
          <a:prstGeom prst="line">
            <a:avLst/>
          </a:prstGeom>
          <a:noFill/>
          <a:ln w="12700" algn="ctr">
            <a:solidFill>
              <a:srgbClr val="6E96D5"/>
            </a:solidFill>
            <a:round/>
            <a:headEnd/>
            <a:tailEnd/>
          </a:ln>
        </p:spPr>
      </p:cxnSp>
      <p:sp>
        <p:nvSpPr>
          <p:cNvPr id="5" name="Rectangle 5"/>
          <p:cNvSpPr>
            <a:spLocks noGrp="1" noChangeArrowheads="1"/>
          </p:cNvSpPr>
          <p:nvPr>
            <p:ph type="ftr" sz="quarter" idx="3"/>
          </p:nvPr>
        </p:nvSpPr>
        <p:spPr bwMode="gray">
          <a:xfrm>
            <a:off x="4343400" y="6388870"/>
            <a:ext cx="457200" cy="228600"/>
          </a:xfrm>
          <a:prstGeom prst="rect">
            <a:avLst/>
          </a:prstGeom>
          <a:noFill/>
          <a:ln w="9525">
            <a:noFill/>
            <a:miter lim="800000"/>
            <a:headEnd/>
            <a:tailEnd/>
          </a:ln>
        </p:spPr>
        <p:txBody>
          <a:bodyPr vert="horz" wrap="square" lIns="91440" tIns="45720" rIns="91440" bIns="0" numCol="1" anchor="b" anchorCtr="0" compatLnSpc="1">
            <a:prstTxWarp prst="textNoShape">
              <a:avLst/>
            </a:prstTxWarp>
          </a:bodyPr>
          <a:lstStyle>
            <a:lvl1pPr algn="ctr" eaLnBrk="0" hangingPunct="0">
              <a:lnSpc>
                <a:spcPct val="100000"/>
              </a:lnSpc>
              <a:spcBef>
                <a:spcPct val="0"/>
              </a:spcBef>
              <a:spcAft>
                <a:spcPct val="0"/>
              </a:spcAft>
              <a:defRPr sz="800" b="0">
                <a:solidFill>
                  <a:srgbClr val="00529B"/>
                </a:solidFill>
                <a:ea typeface="+mn-ea"/>
                <a:cs typeface="+mn-cs"/>
              </a:defRPr>
            </a:lvl1pPr>
          </a:lstStyle>
          <a:p>
            <a:pPr>
              <a:defRPr/>
            </a:pPr>
            <a:r>
              <a:rPr lang="en-US" dirty="0"/>
              <a:t> </a:t>
            </a:r>
            <a:fld id="{E1E29525-C903-49F9-BB30-68358B75B689}" type="slidenum">
              <a:rPr lang="en-US"/>
              <a:pPr>
                <a:defRPr/>
              </a:pPr>
              <a:t>‹#›</a:t>
            </a:fld>
            <a:endParaRPr lang="en-US" dirty="0"/>
          </a:p>
        </p:txBody>
      </p:sp>
    </p:spTree>
    <p:extLst>
      <p:ext uri="{BB962C8B-B14F-4D97-AF65-F5344CB8AC3E}">
        <p14:creationId xmlns:p14="http://schemas.microsoft.com/office/powerpoint/2010/main" val="517411111"/>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idx="1"/>
          </p:nvPr>
        </p:nvSpPr>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10"/>
          </p:nvPr>
        </p:nvSpPr>
        <p:spPr/>
        <p:txBody>
          <a:bodyPr/>
          <a:lstStyle/>
          <a:p>
            <a:fld id="{6C0855BD-925D-4D77-A261-EBBB74508A2D}" type="datetimeFigureOut">
              <a:rPr lang="nb-NO" smtClean="0"/>
              <a:t>15.04.2015</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EF0299A5-F54A-4021-A2AE-24EB1627CB35}" type="slidenum">
              <a:rPr lang="nb-NO" smtClean="0"/>
              <a:t>‹#›</a:t>
            </a:fld>
            <a:endParaRPr lang="nb-NO"/>
          </a:p>
        </p:txBody>
      </p:sp>
    </p:spTree>
    <p:extLst>
      <p:ext uri="{BB962C8B-B14F-4D97-AF65-F5344CB8AC3E}">
        <p14:creationId xmlns:p14="http://schemas.microsoft.com/office/powerpoint/2010/main" val="380614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0"/>
            <a:ext cx="7772400" cy="1362075"/>
          </a:xfrm>
        </p:spPr>
        <p:txBody>
          <a:bodyPr anchor="t"/>
          <a:lstStyle>
            <a:lvl1pPr algn="l">
              <a:defRPr sz="4000" b="1" cap="all"/>
            </a:lvl1pPr>
          </a:lstStyle>
          <a:p>
            <a:r>
              <a:rPr lang="nb-NO" smtClean="0"/>
              <a:t>Klikk for å redigere tittelstil</a:t>
            </a:r>
            <a:endParaRPr lang="nb-NO"/>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b-NO" smtClean="0"/>
              <a:t>Klikk for å redigere tekststiler i malen</a:t>
            </a:r>
          </a:p>
        </p:txBody>
      </p:sp>
      <p:sp>
        <p:nvSpPr>
          <p:cNvPr id="4" name="Plassholder for dato 3"/>
          <p:cNvSpPr>
            <a:spLocks noGrp="1"/>
          </p:cNvSpPr>
          <p:nvPr>
            <p:ph type="dt" sz="half" idx="10"/>
          </p:nvPr>
        </p:nvSpPr>
        <p:spPr/>
        <p:txBody>
          <a:bodyPr/>
          <a:lstStyle/>
          <a:p>
            <a:fld id="{6C0855BD-925D-4D77-A261-EBBB74508A2D}" type="datetimeFigureOut">
              <a:rPr lang="nb-NO" smtClean="0"/>
              <a:t>15.04.2015</a:t>
            </a:fld>
            <a:endParaRPr lang="nb-NO"/>
          </a:p>
        </p:txBody>
      </p:sp>
      <p:sp>
        <p:nvSpPr>
          <p:cNvPr id="5" name="Plassholder for bunntekst 4"/>
          <p:cNvSpPr>
            <a:spLocks noGrp="1"/>
          </p:cNvSpPr>
          <p:nvPr>
            <p:ph type="ftr" sz="quarter" idx="11"/>
          </p:nvPr>
        </p:nvSpPr>
        <p:spPr/>
        <p:txBody>
          <a:bodyPr/>
          <a:lstStyle/>
          <a:p>
            <a:endParaRPr lang="nb-NO"/>
          </a:p>
        </p:txBody>
      </p:sp>
      <p:sp>
        <p:nvSpPr>
          <p:cNvPr id="6" name="Plassholder for lysbildenummer 5"/>
          <p:cNvSpPr>
            <a:spLocks noGrp="1"/>
          </p:cNvSpPr>
          <p:nvPr>
            <p:ph type="sldNum" sz="quarter" idx="12"/>
          </p:nvPr>
        </p:nvSpPr>
        <p:spPr/>
        <p:txBody>
          <a:bodyPr/>
          <a:lstStyle/>
          <a:p>
            <a:fld id="{EF0299A5-F54A-4021-A2AE-24EB1627CB35}" type="slidenum">
              <a:rPr lang="nb-NO" smtClean="0"/>
              <a:t>‹#›</a:t>
            </a:fld>
            <a:endParaRPr lang="nb-NO"/>
          </a:p>
        </p:txBody>
      </p:sp>
    </p:spTree>
    <p:extLst>
      <p:ext uri="{BB962C8B-B14F-4D97-AF65-F5344CB8AC3E}">
        <p14:creationId xmlns:p14="http://schemas.microsoft.com/office/powerpoint/2010/main" val="2260170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innhol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dato 4"/>
          <p:cNvSpPr>
            <a:spLocks noGrp="1"/>
          </p:cNvSpPr>
          <p:nvPr>
            <p:ph type="dt" sz="half" idx="10"/>
          </p:nvPr>
        </p:nvSpPr>
        <p:spPr/>
        <p:txBody>
          <a:bodyPr/>
          <a:lstStyle/>
          <a:p>
            <a:fld id="{6C0855BD-925D-4D77-A261-EBBB74508A2D}" type="datetimeFigureOut">
              <a:rPr lang="nb-NO" smtClean="0"/>
              <a:t>15.04.2015</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EF0299A5-F54A-4021-A2AE-24EB1627CB35}" type="slidenum">
              <a:rPr lang="nb-NO" smtClean="0"/>
              <a:t>‹#›</a:t>
            </a:fld>
            <a:endParaRPr lang="nb-NO"/>
          </a:p>
        </p:txBody>
      </p:sp>
    </p:spTree>
    <p:extLst>
      <p:ext uri="{BB962C8B-B14F-4D97-AF65-F5344CB8AC3E}">
        <p14:creationId xmlns:p14="http://schemas.microsoft.com/office/powerpoint/2010/main" val="22755512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smtClean="0"/>
              <a:t>Klikk for å redigere tittelstil</a:t>
            </a:r>
            <a:endParaRPr lang="nb-NO"/>
          </a:p>
        </p:txBody>
      </p:sp>
      <p:sp>
        <p:nvSpPr>
          <p:cNvPr id="3" name="Plassholder f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4" name="Plassholder for inn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6" name="Plassholder for innhol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7" name="Plassholder for dato 6"/>
          <p:cNvSpPr>
            <a:spLocks noGrp="1"/>
          </p:cNvSpPr>
          <p:nvPr>
            <p:ph type="dt" sz="half" idx="10"/>
          </p:nvPr>
        </p:nvSpPr>
        <p:spPr/>
        <p:txBody>
          <a:bodyPr/>
          <a:lstStyle/>
          <a:p>
            <a:fld id="{6C0855BD-925D-4D77-A261-EBBB74508A2D}" type="datetimeFigureOut">
              <a:rPr lang="nb-NO" smtClean="0"/>
              <a:t>15.04.2015</a:t>
            </a:fld>
            <a:endParaRPr lang="nb-NO"/>
          </a:p>
        </p:txBody>
      </p:sp>
      <p:sp>
        <p:nvSpPr>
          <p:cNvPr id="8" name="Plassholder for bunntekst 7"/>
          <p:cNvSpPr>
            <a:spLocks noGrp="1"/>
          </p:cNvSpPr>
          <p:nvPr>
            <p:ph type="ftr" sz="quarter" idx="11"/>
          </p:nvPr>
        </p:nvSpPr>
        <p:spPr/>
        <p:txBody>
          <a:bodyPr/>
          <a:lstStyle/>
          <a:p>
            <a:endParaRPr lang="nb-NO"/>
          </a:p>
        </p:txBody>
      </p:sp>
      <p:sp>
        <p:nvSpPr>
          <p:cNvPr id="9" name="Plassholder for lysbildenummer 8"/>
          <p:cNvSpPr>
            <a:spLocks noGrp="1"/>
          </p:cNvSpPr>
          <p:nvPr>
            <p:ph type="sldNum" sz="quarter" idx="12"/>
          </p:nvPr>
        </p:nvSpPr>
        <p:spPr/>
        <p:txBody>
          <a:bodyPr/>
          <a:lstStyle/>
          <a:p>
            <a:fld id="{EF0299A5-F54A-4021-A2AE-24EB1627CB35}" type="slidenum">
              <a:rPr lang="nb-NO" smtClean="0"/>
              <a:t>‹#›</a:t>
            </a:fld>
            <a:endParaRPr lang="nb-NO"/>
          </a:p>
        </p:txBody>
      </p:sp>
    </p:spTree>
    <p:extLst>
      <p:ext uri="{BB962C8B-B14F-4D97-AF65-F5344CB8AC3E}">
        <p14:creationId xmlns:p14="http://schemas.microsoft.com/office/powerpoint/2010/main" val="3818115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dato 2"/>
          <p:cNvSpPr>
            <a:spLocks noGrp="1"/>
          </p:cNvSpPr>
          <p:nvPr>
            <p:ph type="dt" sz="half" idx="10"/>
          </p:nvPr>
        </p:nvSpPr>
        <p:spPr/>
        <p:txBody>
          <a:bodyPr/>
          <a:lstStyle/>
          <a:p>
            <a:fld id="{6C0855BD-925D-4D77-A261-EBBB74508A2D}" type="datetimeFigureOut">
              <a:rPr lang="nb-NO" smtClean="0"/>
              <a:t>15.04.2015</a:t>
            </a:fld>
            <a:endParaRPr lang="nb-NO"/>
          </a:p>
        </p:txBody>
      </p:sp>
      <p:sp>
        <p:nvSpPr>
          <p:cNvPr id="4" name="Plassholder for bunntekst 3"/>
          <p:cNvSpPr>
            <a:spLocks noGrp="1"/>
          </p:cNvSpPr>
          <p:nvPr>
            <p:ph type="ftr" sz="quarter" idx="11"/>
          </p:nvPr>
        </p:nvSpPr>
        <p:spPr/>
        <p:txBody>
          <a:bodyPr/>
          <a:lstStyle/>
          <a:p>
            <a:endParaRPr lang="nb-NO"/>
          </a:p>
        </p:txBody>
      </p:sp>
      <p:sp>
        <p:nvSpPr>
          <p:cNvPr id="5" name="Plassholder for lysbildenummer 4"/>
          <p:cNvSpPr>
            <a:spLocks noGrp="1"/>
          </p:cNvSpPr>
          <p:nvPr>
            <p:ph type="sldNum" sz="quarter" idx="12"/>
          </p:nvPr>
        </p:nvSpPr>
        <p:spPr/>
        <p:txBody>
          <a:bodyPr/>
          <a:lstStyle/>
          <a:p>
            <a:fld id="{EF0299A5-F54A-4021-A2AE-24EB1627CB35}" type="slidenum">
              <a:rPr lang="nb-NO" smtClean="0"/>
              <a:t>‹#›</a:t>
            </a:fld>
            <a:endParaRPr lang="nb-NO"/>
          </a:p>
        </p:txBody>
      </p:sp>
    </p:spTree>
    <p:extLst>
      <p:ext uri="{BB962C8B-B14F-4D97-AF65-F5344CB8AC3E}">
        <p14:creationId xmlns:p14="http://schemas.microsoft.com/office/powerpoint/2010/main" val="846724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p:cNvSpPr>
            <a:spLocks noGrp="1"/>
          </p:cNvSpPr>
          <p:nvPr>
            <p:ph type="dt" sz="half" idx="10"/>
          </p:nvPr>
        </p:nvSpPr>
        <p:spPr/>
        <p:txBody>
          <a:bodyPr/>
          <a:lstStyle/>
          <a:p>
            <a:fld id="{6C0855BD-925D-4D77-A261-EBBB74508A2D}" type="datetimeFigureOut">
              <a:rPr lang="nb-NO" smtClean="0"/>
              <a:t>15.04.2015</a:t>
            </a:fld>
            <a:endParaRPr lang="nb-NO"/>
          </a:p>
        </p:txBody>
      </p:sp>
      <p:sp>
        <p:nvSpPr>
          <p:cNvPr id="3" name="Plassholder for bunntekst 2"/>
          <p:cNvSpPr>
            <a:spLocks noGrp="1"/>
          </p:cNvSpPr>
          <p:nvPr>
            <p:ph type="ftr" sz="quarter" idx="11"/>
          </p:nvPr>
        </p:nvSpPr>
        <p:spPr/>
        <p:txBody>
          <a:bodyPr/>
          <a:lstStyle/>
          <a:p>
            <a:endParaRPr lang="nb-NO"/>
          </a:p>
        </p:txBody>
      </p:sp>
      <p:sp>
        <p:nvSpPr>
          <p:cNvPr id="4" name="Plassholder for lysbildenummer 3"/>
          <p:cNvSpPr>
            <a:spLocks noGrp="1"/>
          </p:cNvSpPr>
          <p:nvPr>
            <p:ph type="sldNum" sz="quarter" idx="12"/>
          </p:nvPr>
        </p:nvSpPr>
        <p:spPr/>
        <p:txBody>
          <a:bodyPr/>
          <a:lstStyle/>
          <a:p>
            <a:fld id="{EF0299A5-F54A-4021-A2AE-24EB1627CB35}" type="slidenum">
              <a:rPr lang="nb-NO" smtClean="0"/>
              <a:t>‹#›</a:t>
            </a:fld>
            <a:endParaRPr lang="nb-NO"/>
          </a:p>
        </p:txBody>
      </p:sp>
    </p:spTree>
    <p:extLst>
      <p:ext uri="{BB962C8B-B14F-4D97-AF65-F5344CB8AC3E}">
        <p14:creationId xmlns:p14="http://schemas.microsoft.com/office/powerpoint/2010/main" val="801768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0" y="273050"/>
            <a:ext cx="3008313" cy="1162050"/>
          </a:xfrm>
        </p:spPr>
        <p:txBody>
          <a:bodyPr anchor="b"/>
          <a:lstStyle>
            <a:lvl1pPr algn="l">
              <a:defRPr sz="2000" b="1"/>
            </a:lvl1pPr>
          </a:lstStyle>
          <a:p>
            <a:r>
              <a:rPr lang="nb-NO" smtClean="0"/>
              <a:t>Klikk for å redigere tittelstil</a:t>
            </a:r>
            <a:endParaRPr lang="nb-NO"/>
          </a:p>
        </p:txBody>
      </p:sp>
      <p:sp>
        <p:nvSpPr>
          <p:cNvPr id="3" name="Plassholder for innhol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Plassholder for dato 4"/>
          <p:cNvSpPr>
            <a:spLocks noGrp="1"/>
          </p:cNvSpPr>
          <p:nvPr>
            <p:ph type="dt" sz="half" idx="10"/>
          </p:nvPr>
        </p:nvSpPr>
        <p:spPr/>
        <p:txBody>
          <a:bodyPr/>
          <a:lstStyle/>
          <a:p>
            <a:fld id="{6C0855BD-925D-4D77-A261-EBBB74508A2D}" type="datetimeFigureOut">
              <a:rPr lang="nb-NO" smtClean="0"/>
              <a:t>15.04.2015</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EF0299A5-F54A-4021-A2AE-24EB1627CB35}" type="slidenum">
              <a:rPr lang="nb-NO" smtClean="0"/>
              <a:t>‹#›</a:t>
            </a:fld>
            <a:endParaRPr lang="nb-NO"/>
          </a:p>
        </p:txBody>
      </p:sp>
    </p:spTree>
    <p:extLst>
      <p:ext uri="{BB962C8B-B14F-4D97-AF65-F5344CB8AC3E}">
        <p14:creationId xmlns:p14="http://schemas.microsoft.com/office/powerpoint/2010/main" val="325160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800600"/>
            <a:ext cx="5486400" cy="566738"/>
          </a:xfrm>
        </p:spPr>
        <p:txBody>
          <a:bodyPr anchor="b"/>
          <a:lstStyle>
            <a:lvl1pPr algn="l">
              <a:defRPr sz="2000" b="1"/>
            </a:lvl1pPr>
          </a:lstStyle>
          <a:p>
            <a:r>
              <a:rPr lang="nb-NO" smtClean="0"/>
              <a:t>Klikk for å redigere tittelstil</a:t>
            </a:r>
            <a:endParaRPr lang="nb-NO"/>
          </a:p>
        </p:txBody>
      </p:sp>
      <p:sp>
        <p:nvSpPr>
          <p:cNvPr id="3" name="Plassholder for bil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Plassholder for dato 4"/>
          <p:cNvSpPr>
            <a:spLocks noGrp="1"/>
          </p:cNvSpPr>
          <p:nvPr>
            <p:ph type="dt" sz="half" idx="10"/>
          </p:nvPr>
        </p:nvSpPr>
        <p:spPr/>
        <p:txBody>
          <a:bodyPr/>
          <a:lstStyle/>
          <a:p>
            <a:fld id="{6C0855BD-925D-4D77-A261-EBBB74508A2D}" type="datetimeFigureOut">
              <a:rPr lang="nb-NO" smtClean="0"/>
              <a:t>15.04.2015</a:t>
            </a:fld>
            <a:endParaRPr lang="nb-NO"/>
          </a:p>
        </p:txBody>
      </p:sp>
      <p:sp>
        <p:nvSpPr>
          <p:cNvPr id="6" name="Plassholder for bunntekst 5"/>
          <p:cNvSpPr>
            <a:spLocks noGrp="1"/>
          </p:cNvSpPr>
          <p:nvPr>
            <p:ph type="ftr" sz="quarter" idx="11"/>
          </p:nvPr>
        </p:nvSpPr>
        <p:spPr/>
        <p:txBody>
          <a:bodyPr/>
          <a:lstStyle/>
          <a:p>
            <a:endParaRPr lang="nb-NO"/>
          </a:p>
        </p:txBody>
      </p:sp>
      <p:sp>
        <p:nvSpPr>
          <p:cNvPr id="7" name="Plassholder for lysbildenummer 6"/>
          <p:cNvSpPr>
            <a:spLocks noGrp="1"/>
          </p:cNvSpPr>
          <p:nvPr>
            <p:ph type="sldNum" sz="quarter" idx="12"/>
          </p:nvPr>
        </p:nvSpPr>
        <p:spPr/>
        <p:txBody>
          <a:bodyPr/>
          <a:lstStyle/>
          <a:p>
            <a:fld id="{EF0299A5-F54A-4021-A2AE-24EB1627CB35}" type="slidenum">
              <a:rPr lang="nb-NO" smtClean="0"/>
              <a:t>‹#›</a:t>
            </a:fld>
            <a:endParaRPr lang="nb-NO"/>
          </a:p>
        </p:txBody>
      </p:sp>
    </p:spTree>
    <p:extLst>
      <p:ext uri="{BB962C8B-B14F-4D97-AF65-F5344CB8AC3E}">
        <p14:creationId xmlns:p14="http://schemas.microsoft.com/office/powerpoint/2010/main" val="156284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b-NO" smtClean="0"/>
              <a:t>Klikk for å redigere tittelstil</a:t>
            </a:r>
            <a:endParaRPr lang="nb-NO"/>
          </a:p>
        </p:txBody>
      </p:sp>
      <p:sp>
        <p:nvSpPr>
          <p:cNvPr id="3" name="Plassholder f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dato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0855BD-925D-4D77-A261-EBBB74508A2D}" type="datetimeFigureOut">
              <a:rPr lang="nb-NO" smtClean="0"/>
              <a:t>15.04.2015</a:t>
            </a:fld>
            <a:endParaRPr lang="nb-NO"/>
          </a:p>
        </p:txBody>
      </p:sp>
      <p:sp>
        <p:nvSpPr>
          <p:cNvPr id="5" name="Plassholder for bunn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Plassholder for lysbilde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0299A5-F54A-4021-A2AE-24EB1627CB35}" type="slidenum">
              <a:rPr lang="nb-NO" smtClean="0"/>
              <a:t>‹#›</a:t>
            </a:fld>
            <a:endParaRPr lang="nb-NO"/>
          </a:p>
        </p:txBody>
      </p:sp>
    </p:spTree>
    <p:extLst>
      <p:ext uri="{BB962C8B-B14F-4D97-AF65-F5344CB8AC3E}">
        <p14:creationId xmlns:p14="http://schemas.microsoft.com/office/powerpoint/2010/main" val="19014948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jpe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2.jpe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p:txBody>
          <a:bodyPr/>
          <a:lstStyle/>
          <a:p>
            <a:r>
              <a:rPr lang="nb-NO" dirty="0" smtClean="0"/>
              <a:t>MCPM Workshop</a:t>
            </a:r>
            <a:endParaRPr lang="nb-NO" dirty="0"/>
          </a:p>
        </p:txBody>
      </p:sp>
      <p:sp>
        <p:nvSpPr>
          <p:cNvPr id="3" name="Undertittel 2"/>
          <p:cNvSpPr>
            <a:spLocks noGrp="1"/>
          </p:cNvSpPr>
          <p:nvPr>
            <p:ph type="subTitle" idx="1"/>
          </p:nvPr>
        </p:nvSpPr>
        <p:spPr/>
        <p:txBody>
          <a:bodyPr/>
          <a:lstStyle/>
          <a:p>
            <a:endParaRPr lang="nb-NO"/>
          </a:p>
        </p:txBody>
      </p:sp>
    </p:spTree>
    <p:extLst>
      <p:ext uri="{BB962C8B-B14F-4D97-AF65-F5344CB8AC3E}">
        <p14:creationId xmlns:p14="http://schemas.microsoft.com/office/powerpoint/2010/main" val="23441896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Main output</a:t>
            </a:r>
            <a:endParaRPr lang="nb-NO" dirty="0"/>
          </a:p>
        </p:txBody>
      </p:sp>
      <p:sp>
        <p:nvSpPr>
          <p:cNvPr id="3" name="Plassholder for innhold 2"/>
          <p:cNvSpPr>
            <a:spLocks noGrp="1"/>
          </p:cNvSpPr>
          <p:nvPr>
            <p:ph idx="1"/>
          </p:nvPr>
        </p:nvSpPr>
        <p:spPr/>
        <p:txBody>
          <a:bodyPr/>
          <a:lstStyle/>
          <a:p>
            <a:r>
              <a:rPr lang="en-US" dirty="0" smtClean="0"/>
              <a:t>Future </a:t>
            </a:r>
            <a:r>
              <a:rPr lang="en-US" dirty="0"/>
              <a:t>Actions to be taken as a result of this discussion (Organizationally/Globally</a:t>
            </a:r>
            <a:r>
              <a:rPr lang="en-US" dirty="0" smtClean="0"/>
              <a:t>)</a:t>
            </a:r>
          </a:p>
          <a:p>
            <a:endParaRPr lang="en-US" dirty="0"/>
          </a:p>
          <a:p>
            <a:endParaRPr lang="en-US" dirty="0" smtClean="0"/>
          </a:p>
          <a:p>
            <a:r>
              <a:rPr lang="en-US" dirty="0" smtClean="0"/>
              <a:t>Have a fruitful discussion!</a:t>
            </a:r>
            <a:endParaRPr lang="nb-NO" dirty="0"/>
          </a:p>
          <a:p>
            <a:endParaRPr lang="nb-NO" dirty="0"/>
          </a:p>
        </p:txBody>
      </p:sp>
    </p:spTree>
    <p:extLst>
      <p:ext uri="{BB962C8B-B14F-4D97-AF65-F5344CB8AC3E}">
        <p14:creationId xmlns:p14="http://schemas.microsoft.com/office/powerpoint/2010/main" val="591020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err="1" smtClean="0"/>
              <a:t>Introduction</a:t>
            </a:r>
            <a:r>
              <a:rPr lang="nb-NO" dirty="0" smtClean="0"/>
              <a:t> to </a:t>
            </a:r>
            <a:r>
              <a:rPr lang="nb-NO" dirty="0" err="1" smtClean="0"/>
              <a:t>Topic</a:t>
            </a:r>
            <a:r>
              <a:rPr lang="nb-NO" dirty="0" smtClean="0"/>
              <a:t> 1)</a:t>
            </a:r>
            <a:endParaRPr lang="nb-NO" dirty="0"/>
          </a:p>
        </p:txBody>
      </p:sp>
      <p:sp>
        <p:nvSpPr>
          <p:cNvPr id="3" name="Plassholder for innhold 2"/>
          <p:cNvSpPr>
            <a:spLocks noGrp="1"/>
          </p:cNvSpPr>
          <p:nvPr>
            <p:ph idx="1"/>
          </p:nvPr>
        </p:nvSpPr>
        <p:spPr/>
        <p:txBody>
          <a:bodyPr>
            <a:normAutofit/>
          </a:bodyPr>
          <a:lstStyle/>
          <a:p>
            <a:r>
              <a:rPr lang="en-US" sz="2400" dirty="0" smtClean="0"/>
              <a:t>To </a:t>
            </a:r>
            <a:r>
              <a:rPr lang="en-US" sz="2400" dirty="0"/>
              <a:t>what extent can we draw upon common IT developments and </a:t>
            </a:r>
            <a:r>
              <a:rPr lang="en-US" sz="2400" dirty="0" smtClean="0"/>
              <a:t>new opportunities </a:t>
            </a:r>
            <a:r>
              <a:rPr lang="en-US" sz="2400" dirty="0"/>
              <a:t>to provide for digital services? </a:t>
            </a:r>
            <a:endParaRPr lang="en-US" sz="2400" dirty="0" smtClean="0"/>
          </a:p>
          <a:p>
            <a:r>
              <a:rPr lang="en-US" sz="2400" dirty="0" smtClean="0"/>
              <a:t>What </a:t>
            </a:r>
            <a:r>
              <a:rPr lang="en-US" sz="2400" dirty="0"/>
              <a:t>is needed to ensure that the business and the IT </a:t>
            </a:r>
            <a:r>
              <a:rPr lang="en-US" sz="2400" dirty="0" smtClean="0"/>
              <a:t>function share a common responsibility to shift into the digital future? </a:t>
            </a:r>
          </a:p>
          <a:p>
            <a:r>
              <a:rPr lang="en-US" sz="2400" dirty="0" smtClean="0"/>
              <a:t>Do we have the capability to </a:t>
            </a:r>
            <a:r>
              <a:rPr lang="en-US" sz="2400" dirty="0"/>
              <a:t>be able to change as fast as </a:t>
            </a:r>
            <a:r>
              <a:rPr lang="en-US" sz="2400" dirty="0" smtClean="0"/>
              <a:t>required? </a:t>
            </a:r>
          </a:p>
          <a:p>
            <a:r>
              <a:rPr lang="en-US" sz="2400" dirty="0" smtClean="0"/>
              <a:t>This </a:t>
            </a:r>
            <a:r>
              <a:rPr lang="en-US" sz="2400" dirty="0"/>
              <a:t>topic aims at highlighting the challenges of managing change, notwithstanding </a:t>
            </a:r>
            <a:r>
              <a:rPr lang="en-US" sz="2400" dirty="0" smtClean="0"/>
              <a:t>all aspects </a:t>
            </a:r>
            <a:r>
              <a:rPr lang="en-US" sz="2400" dirty="0"/>
              <a:t>of constraints that we are facing in the budgets, competence and the culture of our businesses.</a:t>
            </a:r>
            <a:endParaRPr lang="nb-NO" sz="2400" dirty="0"/>
          </a:p>
        </p:txBody>
      </p:sp>
    </p:spTree>
    <p:extLst>
      <p:ext uri="{BB962C8B-B14F-4D97-AF65-F5344CB8AC3E}">
        <p14:creationId xmlns:p14="http://schemas.microsoft.com/office/powerpoint/2010/main" val="783824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bwMode="auto">
          <a:xfrm>
            <a:off x="1461901" y="1082625"/>
            <a:ext cx="2409637" cy="5314539"/>
          </a:xfrm>
          <a:prstGeom prst="roundRect">
            <a:avLst/>
          </a:prstGeom>
          <a:solidFill>
            <a:schemeClr val="bg2"/>
          </a:solidFill>
          <a:ln w="12700" cap="flat" cmpd="sng" algn="ctr">
            <a:noFill/>
            <a:prstDash val="solid"/>
            <a:round/>
            <a:headEnd type="none" w="med" len="med"/>
            <a:tailEnd type="none" w="med" len="med"/>
          </a:ln>
          <a:effectLst/>
          <a:scene3d>
            <a:camera prst="orthographicFront"/>
            <a:lightRig rig="threePt" dir="t"/>
          </a:scene3d>
          <a:sp3d>
            <a:bevelT/>
          </a:sp3d>
        </p:spPr>
        <p:txBody>
          <a:bodyPr vert="horz" wrap="none" lIns="91440" tIns="45720" rIns="91440" bIns="45720" numCol="1" rtlCol="0" anchor="ctr" anchorCtr="0" compatLnSpc="1">
            <a:prstTxWarp prst="textNoShape">
              <a:avLst/>
            </a:prstTxWarp>
            <a:noAutofit/>
          </a:bodyPr>
          <a:lstStyle/>
          <a:p>
            <a:pPr algn="ctr" eaLnBrk="0" hangingPunct="0">
              <a:spcBef>
                <a:spcPct val="50000"/>
              </a:spcBef>
            </a:pPr>
            <a:endParaRPr lang="en-GB" sz="1800" dirty="0" smtClean="0">
              <a:solidFill>
                <a:srgbClr val="000000"/>
              </a:solidFill>
            </a:endParaRPr>
          </a:p>
        </p:txBody>
      </p:sp>
      <p:sp>
        <p:nvSpPr>
          <p:cNvPr id="28" name="Rounded Rectangle 27"/>
          <p:cNvSpPr/>
          <p:nvPr/>
        </p:nvSpPr>
        <p:spPr bwMode="auto">
          <a:xfrm>
            <a:off x="3997199" y="1082625"/>
            <a:ext cx="2441694" cy="5314539"/>
          </a:xfrm>
          <a:prstGeom prst="roundRect">
            <a:avLst/>
          </a:prstGeom>
          <a:solidFill>
            <a:schemeClr val="bg2"/>
          </a:solidFill>
          <a:ln w="12700" cap="flat" cmpd="sng" algn="ctr">
            <a:noFill/>
            <a:prstDash val="solid"/>
            <a:round/>
            <a:headEnd type="none" w="med" len="med"/>
            <a:tailEnd type="none" w="med" len="med"/>
          </a:ln>
          <a:effectLst/>
          <a:scene3d>
            <a:camera prst="orthographicFront"/>
            <a:lightRig rig="threePt" dir="t"/>
          </a:scene3d>
          <a:sp3d>
            <a:bevelT/>
          </a:sp3d>
        </p:spPr>
        <p:txBody>
          <a:bodyPr vert="horz" wrap="none" lIns="91440" tIns="45720" rIns="91440" bIns="45720" numCol="1" rtlCol="0" anchor="ctr" anchorCtr="0" compatLnSpc="1">
            <a:prstTxWarp prst="textNoShape">
              <a:avLst/>
            </a:prstTxWarp>
            <a:noAutofit/>
          </a:bodyPr>
          <a:lstStyle/>
          <a:p>
            <a:pPr algn="ctr" eaLnBrk="0" hangingPunct="0">
              <a:spcBef>
                <a:spcPct val="50000"/>
              </a:spcBef>
            </a:pPr>
            <a:endParaRPr lang="en-GB" sz="1800" dirty="0" smtClean="0">
              <a:solidFill>
                <a:srgbClr val="000000"/>
              </a:solidFill>
            </a:endParaRPr>
          </a:p>
        </p:txBody>
      </p:sp>
      <p:sp>
        <p:nvSpPr>
          <p:cNvPr id="29" name="Rounded Rectangle 28"/>
          <p:cNvSpPr/>
          <p:nvPr/>
        </p:nvSpPr>
        <p:spPr bwMode="auto">
          <a:xfrm>
            <a:off x="6596814" y="1082625"/>
            <a:ext cx="2470978" cy="5314539"/>
          </a:xfrm>
          <a:prstGeom prst="roundRect">
            <a:avLst/>
          </a:prstGeom>
          <a:solidFill>
            <a:schemeClr val="bg2"/>
          </a:solidFill>
          <a:ln w="12700" cap="flat" cmpd="sng" algn="ctr">
            <a:noFill/>
            <a:prstDash val="solid"/>
            <a:round/>
            <a:headEnd type="none" w="med" len="med"/>
            <a:tailEnd type="none" w="med" len="med"/>
          </a:ln>
          <a:effectLst/>
          <a:scene3d>
            <a:camera prst="orthographicFront"/>
            <a:lightRig rig="threePt" dir="t"/>
          </a:scene3d>
          <a:sp3d>
            <a:bevelT/>
          </a:sp3d>
        </p:spPr>
        <p:txBody>
          <a:bodyPr vert="horz" wrap="none" lIns="91440" tIns="45720" rIns="91440" bIns="45720" numCol="1" rtlCol="0" anchor="ctr" anchorCtr="0" compatLnSpc="1">
            <a:prstTxWarp prst="textNoShape">
              <a:avLst/>
            </a:prstTxWarp>
            <a:noAutofit/>
          </a:bodyPr>
          <a:lstStyle/>
          <a:p>
            <a:pPr algn="ctr" eaLnBrk="0" hangingPunct="0">
              <a:spcBef>
                <a:spcPct val="50000"/>
              </a:spcBef>
            </a:pPr>
            <a:endParaRPr lang="en-GB" sz="1800" dirty="0" smtClean="0">
              <a:solidFill>
                <a:srgbClr val="000000"/>
              </a:solidFill>
            </a:endParaRPr>
          </a:p>
        </p:txBody>
      </p:sp>
      <p:pic>
        <p:nvPicPr>
          <p:cNvPr id="31" name="Picture 5" descr="C:\Users\daron\AppData\Local\Microsoft\Windows\Temporary Internet Files\Content.IE5\OX6QDPJS\MP900448470[1].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Lst>
          </a:blip>
          <a:srcRect t="7513" b="30005"/>
          <a:stretch/>
        </p:blipFill>
        <p:spPr bwMode="auto">
          <a:xfrm>
            <a:off x="1630232" y="1588233"/>
            <a:ext cx="2057961" cy="172833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61" name="Picture 3" descr="C:\Users\daron\AppData\Local\Microsoft\Windows\Temporary Internet Files\Content.IE5\0N6D7B89\MP900386130[1].jpg"/>
          <p:cNvPicPr>
            <a:picLocks noChangeAspect="1" noChangeArrowheads="1"/>
          </p:cNvPicPr>
          <p:nvPr/>
        </p:nvPicPr>
        <p:blipFill rotWithShape="1">
          <a:blip r:embed="rId5" cstate="print">
            <a:duotone>
              <a:schemeClr val="bg2">
                <a:shade val="45000"/>
                <a:satMod val="135000"/>
              </a:schemeClr>
              <a:prstClr val="white"/>
            </a:duotone>
          </a:blip>
          <a:srcRect t="6251" b="36084"/>
          <a:stretch/>
        </p:blipFill>
        <p:spPr bwMode="auto">
          <a:xfrm>
            <a:off x="4163861" y="1628943"/>
            <a:ext cx="2131633" cy="167625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13" name="Down Arrow 12"/>
          <p:cNvSpPr/>
          <p:nvPr/>
        </p:nvSpPr>
        <p:spPr bwMode="auto">
          <a:xfrm>
            <a:off x="6925725" y="802007"/>
            <a:ext cx="728134" cy="505608"/>
          </a:xfrm>
          <a:prstGeom prst="downArrow">
            <a:avLst/>
          </a:prstGeom>
          <a:solidFill>
            <a:srgbClr val="FF0000"/>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charset="0"/>
            </a:endParaRPr>
          </a:p>
        </p:txBody>
      </p:sp>
      <p:sp>
        <p:nvSpPr>
          <p:cNvPr id="39" name="TextBox 38"/>
          <p:cNvSpPr txBox="1"/>
          <p:nvPr/>
        </p:nvSpPr>
        <p:spPr>
          <a:xfrm>
            <a:off x="6295733" y="533872"/>
            <a:ext cx="1835718" cy="341632"/>
          </a:xfrm>
          <a:prstGeom prst="rect">
            <a:avLst/>
          </a:prstGeom>
          <a:solidFill>
            <a:schemeClr val="bg1"/>
          </a:solidFill>
          <a:ln w="38100">
            <a:solidFill>
              <a:srgbClr val="FF0000"/>
            </a:solidFill>
          </a:ln>
        </p:spPr>
        <p:txBody>
          <a:bodyPr wrap="square" rtlCol="0">
            <a:spAutoFit/>
          </a:bodyPr>
          <a:lstStyle/>
          <a:p>
            <a:r>
              <a:rPr lang="en-US" sz="1800" b="1" dirty="0" smtClean="0">
                <a:solidFill>
                  <a:srgbClr val="FF0000"/>
                </a:solidFill>
              </a:rPr>
              <a:t>We are here</a:t>
            </a:r>
            <a:endParaRPr lang="en-US" sz="1800" b="1" dirty="0">
              <a:solidFill>
                <a:srgbClr val="FF0000"/>
              </a:solidFill>
            </a:endParaRPr>
          </a:p>
        </p:txBody>
      </p:sp>
      <p:pic>
        <p:nvPicPr>
          <p:cNvPr id="17" name="Picture 16"/>
          <p:cNvPicPr>
            <a:picLocks noChangeAspect="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6719902" y="1628942"/>
            <a:ext cx="2198421" cy="1676259"/>
          </a:xfrm>
          <a:prstGeom prst="rect">
            <a:avLst/>
          </a:prstGeom>
          <a:solidFill>
            <a:schemeClr val="bg1"/>
          </a:solidFill>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Pentagon 3"/>
          <p:cNvSpPr/>
          <p:nvPr/>
        </p:nvSpPr>
        <p:spPr bwMode="auto">
          <a:xfrm>
            <a:off x="5346448" y="2249121"/>
            <a:ext cx="672067" cy="435901"/>
          </a:xfrm>
          <a:prstGeom prst="homePlate">
            <a:avLst/>
          </a:prstGeom>
          <a:solidFill>
            <a:schemeClr val="accent1">
              <a:lumMod val="20000"/>
              <a:lumOff val="80000"/>
            </a:schemeClr>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charset="0"/>
            </a:endParaRPr>
          </a:p>
        </p:txBody>
      </p:sp>
      <p:sp>
        <p:nvSpPr>
          <p:cNvPr id="19" name="Pentagon 18"/>
          <p:cNvSpPr/>
          <p:nvPr/>
        </p:nvSpPr>
        <p:spPr bwMode="auto">
          <a:xfrm>
            <a:off x="4893644" y="2249121"/>
            <a:ext cx="672067" cy="435901"/>
          </a:xfrm>
          <a:prstGeom prst="homePlate">
            <a:avLst/>
          </a:prstGeom>
          <a:solidFill>
            <a:schemeClr val="accent1">
              <a:lumMod val="20000"/>
              <a:lumOff val="80000"/>
            </a:schemeClr>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charset="0"/>
            </a:endParaRPr>
          </a:p>
        </p:txBody>
      </p:sp>
      <p:sp>
        <p:nvSpPr>
          <p:cNvPr id="20" name="Pentagon 19"/>
          <p:cNvSpPr/>
          <p:nvPr/>
        </p:nvSpPr>
        <p:spPr bwMode="auto">
          <a:xfrm>
            <a:off x="4440840" y="2249121"/>
            <a:ext cx="672067" cy="435901"/>
          </a:xfrm>
          <a:prstGeom prst="homePlate">
            <a:avLst/>
          </a:prstGeom>
          <a:solidFill>
            <a:schemeClr val="accent1">
              <a:lumMod val="20000"/>
              <a:lumOff val="80000"/>
            </a:schemeClr>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charset="0"/>
            </a:endParaRPr>
          </a:p>
        </p:txBody>
      </p:sp>
      <p:pic>
        <p:nvPicPr>
          <p:cNvPr id="1026" name="Picture 2" descr="C:\Users\daron\AppData\Local\Microsoft\Windows\Temporary Internet Files\Content.IE5\683JXNPP\MC900431556[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097675" y="1905535"/>
            <a:ext cx="1123073" cy="112307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7" descr="all_prespective_text.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224902" y="1937778"/>
            <a:ext cx="1227428" cy="984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6"/>
          <p:cNvGrpSpPr/>
          <p:nvPr/>
        </p:nvGrpSpPr>
        <p:grpSpPr>
          <a:xfrm>
            <a:off x="1542588" y="3469326"/>
            <a:ext cx="7393147" cy="2760784"/>
            <a:chOff x="1618796" y="3930162"/>
            <a:chExt cx="7393147" cy="2760784"/>
          </a:xfrm>
          <a:solidFill>
            <a:schemeClr val="bg2">
              <a:lumMod val="90000"/>
            </a:schemeClr>
          </a:solidFill>
        </p:grpSpPr>
        <p:sp>
          <p:nvSpPr>
            <p:cNvPr id="6" name="Rounded Rectangle 5"/>
            <p:cNvSpPr/>
            <p:nvPr/>
          </p:nvSpPr>
          <p:spPr bwMode="auto">
            <a:xfrm>
              <a:off x="1626577" y="3930162"/>
              <a:ext cx="2233246" cy="641838"/>
            </a:xfrm>
            <a:prstGeom prst="roundRect">
              <a:avLst/>
            </a:prstGeom>
            <a:grpFill/>
            <a:ln w="12700" cap="flat" cmpd="sng" algn="ctr">
              <a:noFill/>
              <a:prstDash val="solid"/>
              <a:round/>
              <a:headEnd type="none" w="med" len="med"/>
              <a:tailEnd type="none" w="med" len="med"/>
            </a:ln>
            <a:effectLst/>
            <a:scene3d>
              <a:camera prst="orthographicFront"/>
              <a:lightRig rig="threePt" dir="t"/>
            </a:scene3d>
            <a:sp3d>
              <a:bevelT w="152400" h="50800" prst="softRound"/>
            </a:sp3d>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charset="0"/>
              </a:endParaRPr>
            </a:p>
          </p:txBody>
        </p:sp>
        <p:sp>
          <p:nvSpPr>
            <p:cNvPr id="25" name="Rounded Rectangle 24"/>
            <p:cNvSpPr/>
            <p:nvPr/>
          </p:nvSpPr>
          <p:spPr bwMode="auto">
            <a:xfrm>
              <a:off x="1618796" y="4642339"/>
              <a:ext cx="2233246" cy="641838"/>
            </a:xfrm>
            <a:prstGeom prst="roundRect">
              <a:avLst/>
            </a:prstGeom>
            <a:grpFill/>
            <a:ln w="12700" cap="flat" cmpd="sng" algn="ctr">
              <a:noFill/>
              <a:prstDash val="solid"/>
              <a:round/>
              <a:headEnd type="none" w="med" len="med"/>
              <a:tailEnd type="none" w="med" len="med"/>
            </a:ln>
            <a:effectLst/>
            <a:scene3d>
              <a:camera prst="orthographicFront"/>
              <a:lightRig rig="threePt" dir="t"/>
            </a:scene3d>
            <a:sp3d>
              <a:bevelT w="152400" h="50800" prst="softRound"/>
            </a:sp3d>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charset="0"/>
              </a:endParaRPr>
            </a:p>
          </p:txBody>
        </p:sp>
        <p:sp>
          <p:nvSpPr>
            <p:cNvPr id="26" name="Rounded Rectangle 25"/>
            <p:cNvSpPr/>
            <p:nvPr/>
          </p:nvSpPr>
          <p:spPr bwMode="auto">
            <a:xfrm>
              <a:off x="1618796" y="5345723"/>
              <a:ext cx="2233246" cy="641838"/>
            </a:xfrm>
            <a:prstGeom prst="roundRect">
              <a:avLst/>
            </a:prstGeom>
            <a:grpFill/>
            <a:ln w="12700" cap="flat" cmpd="sng" algn="ctr">
              <a:noFill/>
              <a:prstDash val="solid"/>
              <a:round/>
              <a:headEnd type="none" w="med" len="med"/>
              <a:tailEnd type="none" w="med" len="med"/>
            </a:ln>
            <a:effectLst/>
            <a:scene3d>
              <a:camera prst="orthographicFront"/>
              <a:lightRig rig="threePt" dir="t"/>
            </a:scene3d>
            <a:sp3d>
              <a:bevelT w="152400" h="50800" prst="softRound"/>
            </a:sp3d>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charset="0"/>
              </a:endParaRPr>
            </a:p>
          </p:txBody>
        </p:sp>
        <p:sp>
          <p:nvSpPr>
            <p:cNvPr id="27" name="Rounded Rectangle 26"/>
            <p:cNvSpPr/>
            <p:nvPr/>
          </p:nvSpPr>
          <p:spPr bwMode="auto">
            <a:xfrm>
              <a:off x="1618796" y="6049108"/>
              <a:ext cx="2233246" cy="641838"/>
            </a:xfrm>
            <a:prstGeom prst="roundRect">
              <a:avLst/>
            </a:prstGeom>
            <a:grpFill/>
            <a:ln w="12700" cap="flat" cmpd="sng" algn="ctr">
              <a:noFill/>
              <a:prstDash val="solid"/>
              <a:round/>
              <a:headEnd type="none" w="med" len="med"/>
              <a:tailEnd type="none" w="med" len="med"/>
            </a:ln>
            <a:effectLst/>
            <a:scene3d>
              <a:camera prst="orthographicFront"/>
              <a:lightRig rig="threePt" dir="t"/>
            </a:scene3d>
            <a:sp3d>
              <a:bevelT w="152400" h="50800" prst="softRound"/>
            </a:sp3d>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charset="0"/>
              </a:endParaRPr>
            </a:p>
          </p:txBody>
        </p:sp>
        <p:sp>
          <p:nvSpPr>
            <p:cNvPr id="30" name="Rounded Rectangle 29"/>
            <p:cNvSpPr/>
            <p:nvPr/>
          </p:nvSpPr>
          <p:spPr bwMode="auto">
            <a:xfrm>
              <a:off x="4189262" y="3930162"/>
              <a:ext cx="2233246" cy="641838"/>
            </a:xfrm>
            <a:prstGeom prst="roundRect">
              <a:avLst/>
            </a:prstGeom>
            <a:grpFill/>
            <a:ln w="12700" cap="flat" cmpd="sng" algn="ctr">
              <a:noFill/>
              <a:prstDash val="solid"/>
              <a:round/>
              <a:headEnd type="none" w="med" len="med"/>
              <a:tailEnd type="none" w="med" len="med"/>
            </a:ln>
            <a:effectLst/>
            <a:scene3d>
              <a:camera prst="orthographicFront"/>
              <a:lightRig rig="threePt" dir="t"/>
            </a:scene3d>
            <a:sp3d>
              <a:bevelT w="152400" h="50800" prst="softRound"/>
            </a:sp3d>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charset="0"/>
              </a:endParaRPr>
            </a:p>
          </p:txBody>
        </p:sp>
        <p:sp>
          <p:nvSpPr>
            <p:cNvPr id="32" name="Rounded Rectangle 31"/>
            <p:cNvSpPr/>
            <p:nvPr/>
          </p:nvSpPr>
          <p:spPr bwMode="auto">
            <a:xfrm>
              <a:off x="4181481" y="4642339"/>
              <a:ext cx="2233246" cy="641838"/>
            </a:xfrm>
            <a:prstGeom prst="roundRect">
              <a:avLst/>
            </a:prstGeom>
            <a:grpFill/>
            <a:ln w="12700" cap="flat" cmpd="sng" algn="ctr">
              <a:noFill/>
              <a:prstDash val="solid"/>
              <a:round/>
              <a:headEnd type="none" w="med" len="med"/>
              <a:tailEnd type="none" w="med" len="med"/>
            </a:ln>
            <a:effectLst/>
            <a:scene3d>
              <a:camera prst="orthographicFront"/>
              <a:lightRig rig="threePt" dir="t"/>
            </a:scene3d>
            <a:sp3d>
              <a:bevelT w="152400" h="50800" prst="softRound"/>
            </a:sp3d>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charset="0"/>
              </a:endParaRPr>
            </a:p>
          </p:txBody>
        </p:sp>
        <p:sp>
          <p:nvSpPr>
            <p:cNvPr id="34" name="Rounded Rectangle 33"/>
            <p:cNvSpPr/>
            <p:nvPr/>
          </p:nvSpPr>
          <p:spPr bwMode="auto">
            <a:xfrm>
              <a:off x="4181481" y="5345723"/>
              <a:ext cx="2233246" cy="641838"/>
            </a:xfrm>
            <a:prstGeom prst="roundRect">
              <a:avLst/>
            </a:prstGeom>
            <a:grpFill/>
            <a:ln w="12700" cap="flat" cmpd="sng" algn="ctr">
              <a:noFill/>
              <a:prstDash val="solid"/>
              <a:round/>
              <a:headEnd type="none" w="med" len="med"/>
              <a:tailEnd type="none" w="med" len="med"/>
            </a:ln>
            <a:effectLst/>
            <a:scene3d>
              <a:camera prst="orthographicFront"/>
              <a:lightRig rig="threePt" dir="t"/>
            </a:scene3d>
            <a:sp3d>
              <a:bevelT w="152400" h="50800" prst="softRound"/>
            </a:sp3d>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charset="0"/>
              </a:endParaRPr>
            </a:p>
          </p:txBody>
        </p:sp>
        <p:sp>
          <p:nvSpPr>
            <p:cNvPr id="35" name="Rounded Rectangle 34"/>
            <p:cNvSpPr/>
            <p:nvPr/>
          </p:nvSpPr>
          <p:spPr bwMode="auto">
            <a:xfrm>
              <a:off x="4181481" y="6049108"/>
              <a:ext cx="2233246" cy="641838"/>
            </a:xfrm>
            <a:prstGeom prst="roundRect">
              <a:avLst/>
            </a:prstGeom>
            <a:grpFill/>
            <a:ln w="12700" cap="flat" cmpd="sng" algn="ctr">
              <a:noFill/>
              <a:prstDash val="solid"/>
              <a:round/>
              <a:headEnd type="none" w="med" len="med"/>
              <a:tailEnd type="none" w="med" len="med"/>
            </a:ln>
            <a:effectLst/>
            <a:scene3d>
              <a:camera prst="orthographicFront"/>
              <a:lightRig rig="threePt" dir="t"/>
            </a:scene3d>
            <a:sp3d>
              <a:bevelT w="152400" h="50800" prst="softRound"/>
            </a:sp3d>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charset="0"/>
              </a:endParaRPr>
            </a:p>
          </p:txBody>
        </p:sp>
        <p:sp>
          <p:nvSpPr>
            <p:cNvPr id="36" name="Rounded Rectangle 35"/>
            <p:cNvSpPr/>
            <p:nvPr/>
          </p:nvSpPr>
          <p:spPr bwMode="auto">
            <a:xfrm>
              <a:off x="6778697" y="3930162"/>
              <a:ext cx="2233246" cy="641838"/>
            </a:xfrm>
            <a:prstGeom prst="roundRect">
              <a:avLst/>
            </a:prstGeom>
            <a:grpFill/>
            <a:ln w="12700" cap="flat" cmpd="sng" algn="ctr">
              <a:noFill/>
              <a:prstDash val="solid"/>
              <a:round/>
              <a:headEnd type="none" w="med" len="med"/>
              <a:tailEnd type="none" w="med" len="med"/>
            </a:ln>
            <a:effectLst/>
            <a:scene3d>
              <a:camera prst="orthographicFront"/>
              <a:lightRig rig="threePt" dir="t"/>
            </a:scene3d>
            <a:sp3d>
              <a:bevelT w="152400" h="50800" prst="softRound"/>
            </a:sp3d>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charset="0"/>
              </a:endParaRPr>
            </a:p>
          </p:txBody>
        </p:sp>
        <p:sp>
          <p:nvSpPr>
            <p:cNvPr id="37" name="Rounded Rectangle 36"/>
            <p:cNvSpPr/>
            <p:nvPr/>
          </p:nvSpPr>
          <p:spPr bwMode="auto">
            <a:xfrm>
              <a:off x="6770916" y="4642339"/>
              <a:ext cx="2233246" cy="641838"/>
            </a:xfrm>
            <a:prstGeom prst="roundRect">
              <a:avLst/>
            </a:prstGeom>
            <a:grpFill/>
            <a:ln w="12700" cap="flat" cmpd="sng" algn="ctr">
              <a:noFill/>
              <a:prstDash val="solid"/>
              <a:round/>
              <a:headEnd type="none" w="med" len="med"/>
              <a:tailEnd type="none" w="med" len="med"/>
            </a:ln>
            <a:effectLst/>
            <a:scene3d>
              <a:camera prst="orthographicFront"/>
              <a:lightRig rig="threePt" dir="t"/>
            </a:scene3d>
            <a:sp3d>
              <a:bevelT w="152400" h="50800" prst="softRound"/>
            </a:sp3d>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charset="0"/>
              </a:endParaRPr>
            </a:p>
          </p:txBody>
        </p:sp>
        <p:sp>
          <p:nvSpPr>
            <p:cNvPr id="38" name="Rounded Rectangle 37"/>
            <p:cNvSpPr/>
            <p:nvPr/>
          </p:nvSpPr>
          <p:spPr bwMode="auto">
            <a:xfrm>
              <a:off x="6770916" y="5345723"/>
              <a:ext cx="2233246" cy="641838"/>
            </a:xfrm>
            <a:prstGeom prst="roundRect">
              <a:avLst/>
            </a:prstGeom>
            <a:grpFill/>
            <a:ln w="12700" cap="flat" cmpd="sng" algn="ctr">
              <a:noFill/>
              <a:prstDash val="solid"/>
              <a:round/>
              <a:headEnd type="none" w="med" len="med"/>
              <a:tailEnd type="none" w="med" len="med"/>
            </a:ln>
            <a:effectLst/>
            <a:scene3d>
              <a:camera prst="orthographicFront"/>
              <a:lightRig rig="threePt" dir="t"/>
            </a:scene3d>
            <a:sp3d>
              <a:bevelT w="152400" h="50800" prst="softRound"/>
            </a:sp3d>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charset="0"/>
              </a:endParaRPr>
            </a:p>
          </p:txBody>
        </p:sp>
        <p:sp>
          <p:nvSpPr>
            <p:cNvPr id="40" name="Rounded Rectangle 39"/>
            <p:cNvSpPr/>
            <p:nvPr/>
          </p:nvSpPr>
          <p:spPr bwMode="auto">
            <a:xfrm>
              <a:off x="6770916" y="6049108"/>
              <a:ext cx="2233246" cy="641838"/>
            </a:xfrm>
            <a:prstGeom prst="roundRect">
              <a:avLst/>
            </a:prstGeom>
            <a:grpFill/>
            <a:ln w="12700" cap="flat" cmpd="sng" algn="ctr">
              <a:noFill/>
              <a:prstDash val="solid"/>
              <a:round/>
              <a:headEnd type="none" w="med" len="med"/>
              <a:tailEnd type="none" w="med" len="med"/>
            </a:ln>
            <a:effectLst/>
            <a:scene3d>
              <a:camera prst="orthographicFront"/>
              <a:lightRig rig="threePt" dir="t"/>
            </a:scene3d>
            <a:sp3d>
              <a:bevelT w="152400" h="50800" prst="softRound"/>
            </a:sp3d>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charset="0"/>
              </a:endParaRPr>
            </a:p>
          </p:txBody>
        </p:sp>
      </p:grpSp>
      <p:sp>
        <p:nvSpPr>
          <p:cNvPr id="2" name="Title 1"/>
          <p:cNvSpPr>
            <a:spLocks noGrp="1"/>
          </p:cNvSpPr>
          <p:nvPr>
            <p:ph type="title"/>
          </p:nvPr>
        </p:nvSpPr>
        <p:spPr>
          <a:xfrm>
            <a:off x="455613" y="152400"/>
            <a:ext cx="8134350" cy="885825"/>
          </a:xfrm>
        </p:spPr>
        <p:txBody>
          <a:bodyPr>
            <a:normAutofit/>
          </a:bodyPr>
          <a:lstStyle/>
          <a:p>
            <a:pPr algn="l"/>
            <a:r>
              <a:rPr kumimoji="1" lang="en-US" altLang="ja-JP" sz="2400" dirty="0" err="1" smtClean="0"/>
              <a:t>Gartner:The</a:t>
            </a:r>
            <a:r>
              <a:rPr kumimoji="1" lang="en-US" altLang="ja-JP" sz="2400" dirty="0" smtClean="0"/>
              <a:t> Third Era of Enterprise IT</a:t>
            </a:r>
            <a:endParaRPr kumimoji="1" lang="en-US" altLang="ja-JP" sz="2400" dirty="0"/>
          </a:p>
        </p:txBody>
      </p:sp>
      <p:graphicFrame>
        <p:nvGraphicFramePr>
          <p:cNvPr id="9" name="Table 8"/>
          <p:cNvGraphicFramePr>
            <a:graphicFrameLocks noGrp="1"/>
          </p:cNvGraphicFramePr>
          <p:nvPr>
            <p:extLst>
              <p:ext uri="{D42A27DB-BD31-4B8C-83A1-F6EECF244321}">
                <p14:modId xmlns:p14="http://schemas.microsoft.com/office/powerpoint/2010/main" val="719546558"/>
              </p:ext>
            </p:extLst>
          </p:nvPr>
        </p:nvGraphicFramePr>
        <p:xfrm>
          <a:off x="-115028" y="3431157"/>
          <a:ext cx="9182818" cy="2801160"/>
        </p:xfrm>
        <a:graphic>
          <a:graphicData uri="http://schemas.openxmlformats.org/drawingml/2006/table">
            <a:tbl>
              <a:tblPr>
                <a:tableStyleId>{5C22544A-7EE6-4342-B048-85BDC9FD1C3A}</a:tableStyleId>
              </a:tblPr>
              <a:tblGrid>
                <a:gridCol w="1656605"/>
                <a:gridCol w="2242038"/>
                <a:gridCol w="325315"/>
                <a:gridCol w="2242039"/>
                <a:gridCol w="360485"/>
                <a:gridCol w="2356336"/>
              </a:tblGrid>
              <a:tr h="700290">
                <a:tc>
                  <a:txBody>
                    <a:bodyPr/>
                    <a:lstStyle/>
                    <a:p>
                      <a:pPr algn="ctr"/>
                      <a:r>
                        <a:rPr lang="en-GB" sz="1400" b="1" dirty="0" smtClean="0"/>
                        <a:t>Focus</a:t>
                      </a:r>
                      <a:endParaRPr lang="en-GB" sz="1400" b="1"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GB" sz="1200" b="1" dirty="0" smtClean="0">
                          <a:solidFill>
                            <a:schemeClr val="tx1"/>
                          </a:solidFill>
                        </a:rPr>
                        <a:t>Technology</a:t>
                      </a:r>
                      <a:endParaRPr lang="en-GB" sz="1200" b="1" dirty="0">
                        <a:solidFill>
                          <a:schemeClr val="tx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en-GB" sz="1200" b="1" dirty="0">
                        <a:solidFill>
                          <a:schemeClr val="tx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GB" sz="1200" b="1" dirty="0" smtClean="0">
                          <a:solidFill>
                            <a:schemeClr val="tx1"/>
                          </a:solidFill>
                        </a:rPr>
                        <a:t>Processes</a:t>
                      </a:r>
                      <a:endParaRPr lang="en-GB" sz="1200" b="1" dirty="0">
                        <a:solidFill>
                          <a:schemeClr val="tx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en-GB" sz="1200" b="1" dirty="0">
                        <a:solidFill>
                          <a:schemeClr val="tx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GB" sz="1200" b="1" dirty="0" smtClean="0">
                          <a:solidFill>
                            <a:schemeClr val="tx1"/>
                          </a:solidFill>
                        </a:rPr>
                        <a:t>Business Models</a:t>
                      </a:r>
                      <a:endParaRPr lang="en-GB" sz="1200" b="1" dirty="0">
                        <a:solidFill>
                          <a:schemeClr val="tx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700290">
                <a:tc>
                  <a:txBody>
                    <a:bodyPr/>
                    <a:lstStyle/>
                    <a:p>
                      <a:pPr algn="ctr"/>
                      <a:r>
                        <a:rPr lang="en-GB" sz="1400" b="1" dirty="0" smtClean="0"/>
                        <a:t>Capabilities</a:t>
                      </a:r>
                      <a:endParaRPr lang="en-GB" sz="1400" b="1"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GB" sz="1200" b="1" dirty="0" smtClean="0">
                          <a:solidFill>
                            <a:schemeClr val="tx1"/>
                          </a:solidFill>
                        </a:rPr>
                        <a:t>Programming, system management</a:t>
                      </a:r>
                      <a:endParaRPr lang="en-GB" sz="1200" b="1" dirty="0">
                        <a:solidFill>
                          <a:schemeClr val="tx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en-GB" sz="1200" b="1" dirty="0">
                        <a:solidFill>
                          <a:schemeClr val="tx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GB" sz="1200" b="1" dirty="0" smtClean="0">
                          <a:solidFill>
                            <a:schemeClr val="tx1"/>
                          </a:solidFill>
                        </a:rPr>
                        <a:t>IT management,</a:t>
                      </a:r>
                      <a:r>
                        <a:rPr lang="en-GB" sz="1200" b="1" baseline="0" dirty="0" smtClean="0">
                          <a:solidFill>
                            <a:schemeClr val="tx1"/>
                          </a:solidFill>
                        </a:rPr>
                        <a:t> service management</a:t>
                      </a:r>
                      <a:endParaRPr lang="en-GB" sz="1200" b="1" dirty="0">
                        <a:solidFill>
                          <a:schemeClr val="tx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en-GB" sz="1200" b="1" dirty="0">
                        <a:solidFill>
                          <a:schemeClr val="tx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GB" sz="1200" b="1" dirty="0" smtClean="0">
                          <a:solidFill>
                            <a:schemeClr val="tx1"/>
                          </a:solidFill>
                        </a:rPr>
                        <a:t>Digital</a:t>
                      </a:r>
                      <a:r>
                        <a:rPr lang="en-GB" sz="1200" b="1" baseline="0" dirty="0" smtClean="0">
                          <a:solidFill>
                            <a:schemeClr val="tx1"/>
                          </a:solidFill>
                        </a:rPr>
                        <a:t> leadership</a:t>
                      </a:r>
                      <a:endParaRPr lang="en-GB" sz="1200" b="1" dirty="0">
                        <a:solidFill>
                          <a:schemeClr val="tx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700290">
                <a:tc>
                  <a:txBody>
                    <a:bodyPr/>
                    <a:lstStyle/>
                    <a:p>
                      <a:pPr algn="ctr"/>
                      <a:r>
                        <a:rPr lang="en-GB" sz="1400" b="1" dirty="0" smtClean="0"/>
                        <a:t>Engagement</a:t>
                      </a:r>
                      <a:endParaRPr lang="en-GB" sz="1400" b="1"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GB" sz="1200" b="1" dirty="0" smtClean="0">
                          <a:solidFill>
                            <a:schemeClr val="tx1"/>
                          </a:solidFill>
                        </a:rPr>
                        <a:t>Isolated,</a:t>
                      </a:r>
                      <a:r>
                        <a:rPr lang="en-GB" sz="1200" b="1" baseline="0" dirty="0" smtClean="0">
                          <a:solidFill>
                            <a:schemeClr val="tx1"/>
                          </a:solidFill>
                        </a:rPr>
                        <a:t> disengaged internally and externally</a:t>
                      </a:r>
                      <a:endParaRPr lang="en-GB" sz="1200" b="1" dirty="0">
                        <a:solidFill>
                          <a:schemeClr val="tx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en-GB" sz="1200" b="1" dirty="0">
                        <a:solidFill>
                          <a:schemeClr val="tx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GB" sz="1200" b="1" dirty="0" smtClean="0">
                          <a:solidFill>
                            <a:schemeClr val="tx1"/>
                          </a:solidFill>
                        </a:rPr>
                        <a:t>Treat colleagues as customers, unengaged</a:t>
                      </a:r>
                      <a:r>
                        <a:rPr lang="en-GB" sz="1200" b="1" baseline="0" dirty="0" smtClean="0">
                          <a:solidFill>
                            <a:schemeClr val="tx1"/>
                          </a:solidFill>
                        </a:rPr>
                        <a:t> with external customers</a:t>
                      </a:r>
                      <a:endParaRPr lang="en-GB" sz="1200" b="1" dirty="0">
                        <a:solidFill>
                          <a:schemeClr val="tx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en-GB" sz="1200" b="1" dirty="0">
                        <a:solidFill>
                          <a:schemeClr val="tx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GB" sz="1200" b="1" dirty="0" smtClean="0">
                          <a:solidFill>
                            <a:schemeClr val="tx1"/>
                          </a:solidFill>
                        </a:rPr>
                        <a:t>Treat colleagues as partners, engage external customers </a:t>
                      </a:r>
                      <a:endParaRPr lang="en-GB" sz="1200" b="1" dirty="0">
                        <a:solidFill>
                          <a:schemeClr val="tx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700290">
                <a:tc>
                  <a:txBody>
                    <a:bodyPr/>
                    <a:lstStyle/>
                    <a:p>
                      <a:pPr algn="ctr"/>
                      <a:r>
                        <a:rPr lang="en-GB" sz="1400" b="1" dirty="0" smtClean="0"/>
                        <a:t>Outputs and</a:t>
                      </a:r>
                      <a:r>
                        <a:rPr lang="en-GB" sz="1400" b="1" baseline="0" dirty="0" smtClean="0"/>
                        <a:t> Outcomes</a:t>
                      </a:r>
                      <a:endParaRPr lang="en-GB" sz="1400" b="1"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GB" sz="1200" b="1" dirty="0" smtClean="0">
                          <a:solidFill>
                            <a:schemeClr val="tx1"/>
                          </a:solidFill>
                        </a:rPr>
                        <a:t>Sporadic automation and innovation, frequent issues</a:t>
                      </a:r>
                      <a:endParaRPr lang="en-GB" sz="1200" b="1" dirty="0">
                        <a:solidFill>
                          <a:schemeClr val="tx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en-GB" sz="1200" b="1" dirty="0">
                        <a:solidFill>
                          <a:schemeClr val="tx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GB" sz="1200" b="1" dirty="0" smtClean="0">
                          <a:solidFill>
                            <a:schemeClr val="tx1"/>
                          </a:solidFill>
                        </a:rPr>
                        <a:t>Services and solutions, efficiency and effectiveness</a:t>
                      </a:r>
                      <a:endParaRPr lang="en-GB" sz="1200" b="1" dirty="0">
                        <a:solidFill>
                          <a:schemeClr val="tx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endParaRPr lang="en-GB" sz="1200" b="1" dirty="0">
                        <a:solidFill>
                          <a:schemeClr val="tx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GB" sz="1200" b="1" dirty="0" smtClean="0">
                          <a:solidFill>
                            <a:schemeClr val="tx1"/>
                          </a:solidFill>
                        </a:rPr>
                        <a:t>Digital business innovation</a:t>
                      </a:r>
                      <a:r>
                        <a:rPr lang="en-GB" sz="1200" b="1" baseline="0" dirty="0" smtClean="0">
                          <a:solidFill>
                            <a:schemeClr val="tx1"/>
                          </a:solidFill>
                        </a:rPr>
                        <a:t>, new types of value</a:t>
                      </a:r>
                      <a:endParaRPr lang="en-GB" sz="1200" b="1" dirty="0">
                        <a:solidFill>
                          <a:schemeClr val="tx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
        <p:nvSpPr>
          <p:cNvPr id="11" name="TextBox 10"/>
          <p:cNvSpPr txBox="1"/>
          <p:nvPr/>
        </p:nvSpPr>
        <p:spPr>
          <a:xfrm>
            <a:off x="1843689" y="1212419"/>
            <a:ext cx="1646606" cy="286232"/>
          </a:xfrm>
          <a:prstGeom prst="rect">
            <a:avLst/>
          </a:prstGeom>
          <a:noFill/>
        </p:spPr>
        <p:txBody>
          <a:bodyPr wrap="none" rtlCol="0">
            <a:spAutoFit/>
          </a:bodyPr>
          <a:lstStyle/>
          <a:p>
            <a:r>
              <a:rPr lang="en-US" sz="1400" b="1" dirty="0" smtClean="0"/>
              <a:t>IT Craftsmanship</a:t>
            </a:r>
            <a:endParaRPr lang="en-US" sz="1400" b="1" dirty="0"/>
          </a:p>
        </p:txBody>
      </p:sp>
      <p:sp>
        <p:nvSpPr>
          <p:cNvPr id="12" name="TextBox 11"/>
          <p:cNvSpPr txBox="1"/>
          <p:nvPr/>
        </p:nvSpPr>
        <p:spPr>
          <a:xfrm>
            <a:off x="4336234" y="1212419"/>
            <a:ext cx="1763624" cy="286232"/>
          </a:xfrm>
          <a:prstGeom prst="rect">
            <a:avLst/>
          </a:prstGeom>
          <a:noFill/>
        </p:spPr>
        <p:txBody>
          <a:bodyPr wrap="none" rtlCol="0">
            <a:spAutoFit/>
          </a:bodyPr>
          <a:lstStyle/>
          <a:p>
            <a:r>
              <a:rPr lang="en-US" sz="1400" b="1" dirty="0" smtClean="0"/>
              <a:t>IT Industrialization</a:t>
            </a:r>
            <a:endParaRPr lang="en-US" sz="1400" b="1" dirty="0"/>
          </a:p>
        </p:txBody>
      </p:sp>
      <p:sp>
        <p:nvSpPr>
          <p:cNvPr id="14" name="TextBox 13"/>
          <p:cNvSpPr txBox="1"/>
          <p:nvPr/>
        </p:nvSpPr>
        <p:spPr>
          <a:xfrm>
            <a:off x="7190041" y="1223952"/>
            <a:ext cx="1297150" cy="286232"/>
          </a:xfrm>
          <a:prstGeom prst="rect">
            <a:avLst/>
          </a:prstGeom>
          <a:noFill/>
        </p:spPr>
        <p:txBody>
          <a:bodyPr wrap="none" rtlCol="0">
            <a:spAutoFit/>
          </a:bodyPr>
          <a:lstStyle/>
          <a:p>
            <a:r>
              <a:rPr lang="en-US" sz="1400" b="1" dirty="0" smtClean="0"/>
              <a:t>Digitalization</a:t>
            </a:r>
            <a:endParaRPr lang="en-US" sz="1400" b="1" dirty="0"/>
          </a:p>
        </p:txBody>
      </p:sp>
      <p:sp>
        <p:nvSpPr>
          <p:cNvPr id="33" name="Footer Placeholder 1"/>
          <p:cNvSpPr>
            <a:spLocks noGrp="1"/>
          </p:cNvSpPr>
          <p:nvPr>
            <p:ph type="ftr" sz="quarter" idx="3"/>
          </p:nvPr>
        </p:nvSpPr>
        <p:spPr>
          <a:xfrm>
            <a:off x="4343400" y="6388870"/>
            <a:ext cx="457200" cy="228600"/>
          </a:xfrm>
        </p:spPr>
        <p:txBody>
          <a:bodyPr/>
          <a:lstStyle/>
          <a:p>
            <a:pPr>
              <a:defRPr/>
            </a:pPr>
            <a:r>
              <a:rPr lang="en-US" dirty="0" smtClean="0"/>
              <a:t> </a:t>
            </a:r>
            <a:fld id="{E1E29525-C903-49F9-BB30-68358B75B689}" type="slidenum">
              <a:rPr lang="en-US" smtClean="0"/>
              <a:pPr>
                <a:defRPr/>
              </a:pPr>
              <a:t>3</a:t>
            </a:fld>
            <a:endParaRPr lang="en-US" dirty="0"/>
          </a:p>
        </p:txBody>
      </p:sp>
    </p:spTree>
    <p:extLst>
      <p:ext uri="{BB962C8B-B14F-4D97-AF65-F5344CB8AC3E}">
        <p14:creationId xmlns:p14="http://schemas.microsoft.com/office/powerpoint/2010/main" val="12449190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blinds(horizontal)">
                                      <p:cBhvr>
                                        <p:cTn id="1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3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5275" y="190500"/>
            <a:ext cx="8801100" cy="885825"/>
          </a:xfrm>
        </p:spPr>
        <p:txBody>
          <a:bodyPr>
            <a:normAutofit/>
          </a:bodyPr>
          <a:lstStyle/>
          <a:p>
            <a:r>
              <a:rPr lang="en-US" sz="2400" dirty="0" smtClean="0"/>
              <a:t>Bimodal IT = Marathon Runners + Sprinters;</a:t>
            </a:r>
            <a:br>
              <a:rPr lang="en-US" sz="2400" dirty="0" smtClean="0"/>
            </a:br>
            <a:r>
              <a:rPr lang="en-US" sz="2400" dirty="0" smtClean="0"/>
              <a:t>Deeply Different, Both Essential</a:t>
            </a:r>
            <a:endParaRPr lang="en-US" sz="2400" dirty="0"/>
          </a:p>
        </p:txBody>
      </p:sp>
      <p:sp>
        <p:nvSpPr>
          <p:cNvPr id="3" name="Footer Placeholder 2"/>
          <p:cNvSpPr>
            <a:spLocks noGrp="1"/>
          </p:cNvSpPr>
          <p:nvPr>
            <p:ph type="ftr" sz="quarter" idx="3"/>
          </p:nvPr>
        </p:nvSpPr>
        <p:spPr/>
        <p:txBody>
          <a:bodyPr/>
          <a:lstStyle/>
          <a:p>
            <a:pPr>
              <a:defRPr/>
            </a:pPr>
            <a:r>
              <a:rPr lang="en-US" dirty="0" smtClean="0"/>
              <a:t> </a:t>
            </a:r>
            <a:fld id="{E1E29525-C903-49F9-BB30-68358B75B689}" type="slidenum">
              <a:rPr lang="en-US" smtClean="0"/>
              <a:pPr>
                <a:defRPr/>
              </a:pPr>
              <a:t>4</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833392471"/>
              </p:ext>
            </p:extLst>
          </p:nvPr>
        </p:nvGraphicFramePr>
        <p:xfrm>
          <a:off x="1501775" y="1202118"/>
          <a:ext cx="6096000" cy="4769936"/>
        </p:xfrm>
        <a:graphic>
          <a:graphicData uri="http://schemas.openxmlformats.org/drawingml/2006/table">
            <a:tbl>
              <a:tblPr firstRow="1" bandRow="1">
                <a:tableStyleId>{5C22544A-7EE6-4342-B048-85BDC9FD1C3A}</a:tableStyleId>
              </a:tblPr>
              <a:tblGrid>
                <a:gridCol w="2032000"/>
                <a:gridCol w="1790700"/>
                <a:gridCol w="2273300"/>
              </a:tblGrid>
              <a:tr h="26106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dirty="0" smtClean="0"/>
                    </a:p>
                  </a:txBody>
                  <a:tcPr anchor="ctr">
                    <a:noFill/>
                  </a:tcPr>
                </a:tc>
                <a:tc>
                  <a:txBody>
                    <a:bodyPr/>
                    <a:lstStyle/>
                    <a:p>
                      <a:pPr algn="ctr"/>
                      <a:endParaRPr lang="en-US" dirty="0"/>
                    </a:p>
                  </a:txBody>
                  <a:tcPr anchor="ctr">
                    <a:noFill/>
                  </a:tcPr>
                </a:tc>
                <a:tc>
                  <a:txBody>
                    <a:bodyPr/>
                    <a:lstStyle/>
                    <a:p>
                      <a:pPr algn="ctr"/>
                      <a:endParaRPr lang="en-US" dirty="0"/>
                    </a:p>
                  </a:txBody>
                  <a:tcPr anchor="ctr">
                    <a:noFill/>
                  </a:tcPr>
                </a:tc>
              </a:tr>
              <a:tr h="26106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Reliability</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Goal</a:t>
                      </a:r>
                    </a:p>
                  </a:txBody>
                  <a:tcPr anchor="ctr"/>
                </a:tc>
                <a:tc>
                  <a:txBody>
                    <a:bodyPr/>
                    <a:lstStyle/>
                    <a:p>
                      <a:pPr algn="ctr"/>
                      <a:r>
                        <a:rPr lang="en-US" sz="1600" dirty="0" smtClean="0"/>
                        <a:t>Agility</a:t>
                      </a:r>
                      <a:endParaRPr lang="en-US" sz="1600" dirty="0"/>
                    </a:p>
                  </a:txBody>
                  <a:tcPr anchor="ctr"/>
                </a:tc>
              </a:tr>
              <a:tr h="57935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Price for performance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Value</a:t>
                      </a:r>
                    </a:p>
                  </a:txBody>
                  <a:tcPr anchor="ctr"/>
                </a:tc>
                <a:tc>
                  <a:txBody>
                    <a:bodyPr/>
                    <a:lstStyle/>
                    <a:p>
                      <a:pPr algn="ctr"/>
                      <a:r>
                        <a:rPr lang="en-US" sz="1600" dirty="0" smtClean="0"/>
                        <a:t>Revenue, brand, customer experience</a:t>
                      </a:r>
                      <a:endParaRPr lang="en-US" sz="1600" dirty="0"/>
                    </a:p>
                  </a:txBody>
                  <a:tcPr anchor="ctr"/>
                </a:tc>
              </a:tr>
              <a:tr h="64372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Waterfall, V-Model, high-ceremony IID</a:t>
                      </a:r>
                      <a:endParaRPr lang="en-US" sz="1400" dirty="0" smtClean="0"/>
                    </a:p>
                  </a:txBody>
                  <a:tcPr anchor="ctr"/>
                </a:tc>
                <a:tc>
                  <a:txBody>
                    <a:bodyPr/>
                    <a:lstStyle/>
                    <a:p>
                      <a:pPr algn="ctr"/>
                      <a:r>
                        <a:rPr lang="en-US" sz="1600" b="1" dirty="0" smtClean="0"/>
                        <a:t>Approach</a:t>
                      </a:r>
                      <a:endParaRPr lang="en-US" sz="1400" dirty="0"/>
                    </a:p>
                  </a:txBody>
                  <a:tcPr anchor="ctr"/>
                </a:tc>
                <a:tc>
                  <a:txBody>
                    <a:bodyPr/>
                    <a:lstStyle/>
                    <a:p>
                      <a:pPr algn="ctr"/>
                      <a:r>
                        <a:rPr lang="en-US" sz="1600" kern="1200" dirty="0" smtClean="0">
                          <a:solidFill>
                            <a:schemeClr val="dk1"/>
                          </a:solidFill>
                          <a:latin typeface="+mn-lt"/>
                          <a:ea typeface="+mn-ea"/>
                          <a:cs typeface="+mn-cs"/>
                        </a:rPr>
                        <a:t>Agile, kanban, low ceremony IID</a:t>
                      </a:r>
                      <a:endParaRPr lang="en-US" sz="1400" dirty="0"/>
                    </a:p>
                  </a:txBody>
                  <a:tcPr anchor="ctr"/>
                </a:tc>
              </a:tr>
              <a:tr h="57935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Plan-driven, approval-based</a:t>
                      </a:r>
                      <a:endParaRPr lang="en-US" sz="1400" dirty="0" smtClean="0"/>
                    </a:p>
                  </a:txBody>
                  <a:tcPr anchor="ctr"/>
                </a:tc>
                <a:tc>
                  <a:txBody>
                    <a:bodyPr/>
                    <a:lstStyle/>
                    <a:p>
                      <a:pPr algn="ctr"/>
                      <a:r>
                        <a:rPr lang="en-US" sz="1600" b="1" dirty="0" smtClean="0"/>
                        <a:t>Governance</a:t>
                      </a:r>
                      <a:endParaRPr lang="en-US" sz="1400" dirty="0"/>
                    </a:p>
                  </a:txBody>
                  <a:tcPr anchor="ctr"/>
                </a:tc>
                <a:tc>
                  <a:txBody>
                    <a:bodyPr/>
                    <a:lstStyle/>
                    <a:p>
                      <a:pPr algn="ctr"/>
                      <a:r>
                        <a:rPr lang="en-US" sz="1600" kern="1200" dirty="0" smtClean="0">
                          <a:solidFill>
                            <a:schemeClr val="dk1"/>
                          </a:solidFill>
                          <a:latin typeface="+mn-lt"/>
                          <a:ea typeface="+mn-ea"/>
                          <a:cs typeface="+mn-cs"/>
                        </a:rPr>
                        <a:t>Empirical, continuous, process-based</a:t>
                      </a:r>
                      <a:endParaRPr lang="en-US" sz="1400" dirty="0"/>
                    </a:p>
                  </a:txBody>
                  <a:tcPr anchor="ctr"/>
                </a:tc>
              </a:tr>
              <a:tr h="643727">
                <a:tc>
                  <a:txBody>
                    <a:bodyPr/>
                    <a:lstStyle/>
                    <a:p>
                      <a:pPr algn="ctr"/>
                      <a:r>
                        <a:rPr lang="en-US" sz="1600" dirty="0" smtClean="0"/>
                        <a:t>Enterprise suppliers, long-term deals</a:t>
                      </a:r>
                      <a:endParaRPr lang="en-US" sz="1600" b="1" dirty="0"/>
                    </a:p>
                  </a:txBody>
                  <a:tcPr anchor="ctr"/>
                </a:tc>
                <a:tc>
                  <a:txBody>
                    <a:bodyPr/>
                    <a:lstStyle/>
                    <a:p>
                      <a:pPr algn="ctr"/>
                      <a:r>
                        <a:rPr lang="en-US" sz="1600" b="1" dirty="0" smtClean="0"/>
                        <a:t>Sourcing</a:t>
                      </a:r>
                      <a:endParaRPr lang="en-US" sz="1600" dirty="0"/>
                    </a:p>
                  </a:txBody>
                  <a:tcPr anchor="ctr"/>
                </a:tc>
                <a:tc>
                  <a:txBody>
                    <a:bodyPr/>
                    <a:lstStyle/>
                    <a:p>
                      <a:pPr algn="ctr"/>
                      <a:r>
                        <a:rPr lang="en-US" sz="1600" dirty="0" smtClean="0"/>
                        <a:t>Small, new vendors, short-term deals</a:t>
                      </a:r>
                      <a:endParaRPr lang="en-US" sz="1600" dirty="0"/>
                    </a:p>
                  </a:txBody>
                  <a:tcPr anchor="ctr"/>
                </a:tc>
              </a:tr>
              <a:tr h="64372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Good</a:t>
                      </a:r>
                      <a:r>
                        <a:rPr lang="en-US" sz="1600" baseline="0" dirty="0" smtClean="0"/>
                        <a:t> at conventional</a:t>
                      </a:r>
                      <a:r>
                        <a:rPr lang="en-US" sz="1600" dirty="0" smtClean="0"/>
                        <a:t> process, projects</a:t>
                      </a:r>
                    </a:p>
                  </a:txBody>
                  <a:tcPr anchor="ctr"/>
                </a:tc>
                <a:tc>
                  <a:txBody>
                    <a:bodyPr/>
                    <a:lstStyle/>
                    <a:p>
                      <a:pPr algn="ctr"/>
                      <a:r>
                        <a:rPr lang="en-US" sz="1600" b="1" dirty="0" smtClean="0"/>
                        <a:t>Talent</a:t>
                      </a:r>
                      <a:endParaRPr lang="en-US" sz="1600" dirty="0"/>
                    </a:p>
                  </a:txBody>
                  <a:tcPr anchor="ctr"/>
                </a:tc>
                <a:tc>
                  <a:txBody>
                    <a:bodyPr/>
                    <a:lstStyle/>
                    <a:p>
                      <a:pPr algn="ctr"/>
                      <a:r>
                        <a:rPr lang="en-US" sz="1600" dirty="0" smtClean="0"/>
                        <a:t>Good at new and</a:t>
                      </a:r>
                      <a:r>
                        <a:rPr lang="en-US" sz="1600" baseline="0" dirty="0" smtClean="0"/>
                        <a:t> uncertain projects</a:t>
                      </a:r>
                      <a:endParaRPr lang="en-US" sz="1600" dirty="0"/>
                    </a:p>
                  </a:txBody>
                  <a:tcPr anchor="ctr"/>
                </a:tc>
              </a:tr>
              <a:tr h="64372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smtClean="0"/>
                        <a:t>IT-centric, removed from customer</a:t>
                      </a:r>
                      <a:endParaRPr lang="en-US" sz="16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Culture</a:t>
                      </a:r>
                      <a:endParaRPr lang="en-US" sz="1600" dirty="0" smtClean="0"/>
                    </a:p>
                  </a:txBody>
                  <a:tcPr anchor="ctr"/>
                </a:tc>
                <a:tc>
                  <a:txBody>
                    <a:bodyPr/>
                    <a:lstStyle/>
                    <a:p>
                      <a:pPr algn="ctr"/>
                      <a:r>
                        <a:rPr lang="en-US" sz="1600" dirty="0" smtClean="0"/>
                        <a:t>Business-centric, close to customer</a:t>
                      </a:r>
                      <a:endParaRPr lang="en-US" sz="1600" dirty="0"/>
                    </a:p>
                  </a:txBody>
                  <a:tcPr anchor="ctr"/>
                </a:tc>
              </a:tr>
              <a:tr h="26106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Long (months)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Cycle</a:t>
                      </a:r>
                      <a:r>
                        <a:rPr lang="en-US" sz="1600" b="1" baseline="0" dirty="0" smtClean="0"/>
                        <a:t> Times</a:t>
                      </a:r>
                      <a:endParaRPr lang="en-US" sz="1600" b="1" dirty="0" smtClean="0"/>
                    </a:p>
                  </a:txBody>
                  <a:tcPr anchor="ctr"/>
                </a:tc>
                <a:tc>
                  <a:txBody>
                    <a:bodyPr/>
                    <a:lstStyle/>
                    <a:p>
                      <a:pPr algn="ctr"/>
                      <a:r>
                        <a:rPr lang="en-US" sz="1600" dirty="0" smtClean="0"/>
                        <a:t>Short</a:t>
                      </a:r>
                      <a:r>
                        <a:rPr lang="en-US" sz="1600" baseline="0" dirty="0" smtClean="0"/>
                        <a:t> (days, weeks)</a:t>
                      </a:r>
                      <a:endParaRPr lang="en-US" sz="1600" dirty="0"/>
                    </a:p>
                  </a:txBody>
                  <a:tcPr anchor="ctr"/>
                </a:tc>
              </a:tr>
            </a:tbl>
          </a:graphicData>
        </a:graphic>
      </p:graphicFrame>
      <p:grpSp>
        <p:nvGrpSpPr>
          <p:cNvPr id="4" name="Group 14"/>
          <p:cNvGrpSpPr/>
          <p:nvPr/>
        </p:nvGrpSpPr>
        <p:grpSpPr>
          <a:xfrm>
            <a:off x="114300" y="2384733"/>
            <a:ext cx="1304925" cy="1237262"/>
            <a:chOff x="114300" y="2384733"/>
            <a:chExt cx="1304925" cy="1237262"/>
          </a:xfrm>
        </p:grpSpPr>
        <p:sp>
          <p:nvSpPr>
            <p:cNvPr id="12" name="Rounded Rectangle 11"/>
            <p:cNvSpPr/>
            <p:nvPr/>
          </p:nvSpPr>
          <p:spPr bwMode="auto">
            <a:xfrm>
              <a:off x="114300" y="2457450"/>
              <a:ext cx="1304925" cy="1095375"/>
            </a:xfrm>
            <a:prstGeom prst="roundRect">
              <a:avLst/>
            </a:prstGeom>
            <a:solidFill>
              <a:srgbClr val="AC0000"/>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charset="0"/>
              </a:endParaRPr>
            </a:p>
          </p:txBody>
        </p:sp>
        <p:sp>
          <p:nvSpPr>
            <p:cNvPr id="7" name="TextBox 6"/>
            <p:cNvSpPr txBox="1"/>
            <p:nvPr/>
          </p:nvSpPr>
          <p:spPr>
            <a:xfrm>
              <a:off x="146589" y="2384733"/>
              <a:ext cx="1226635" cy="1237262"/>
            </a:xfrm>
            <a:prstGeom prst="rect">
              <a:avLst/>
            </a:prstGeom>
            <a:noFill/>
          </p:spPr>
          <p:txBody>
            <a:bodyPr wrap="square" rtlCol="0">
              <a:spAutoFit/>
            </a:bodyPr>
            <a:lstStyle/>
            <a:p>
              <a:endParaRPr lang="en-US" sz="900" b="1" dirty="0" smtClean="0"/>
            </a:p>
            <a:p>
              <a:r>
                <a:rPr lang="en-US" sz="1800" b="1" dirty="0" smtClean="0">
                  <a:solidFill>
                    <a:schemeClr val="bg1"/>
                  </a:solidFill>
                </a:rPr>
                <a:t>Think Marathon Runner</a:t>
              </a:r>
              <a:endParaRPr lang="en-US" sz="800" b="1" dirty="0" smtClean="0">
                <a:solidFill>
                  <a:schemeClr val="bg1"/>
                </a:solidFill>
              </a:endParaRPr>
            </a:p>
            <a:p>
              <a:r>
                <a:rPr lang="en-US" sz="800" b="1" dirty="0" smtClean="0"/>
                <a:t>.</a:t>
              </a:r>
              <a:endParaRPr lang="en-US" sz="1800" b="1" dirty="0" smtClean="0"/>
            </a:p>
          </p:txBody>
        </p:sp>
      </p:grpSp>
      <p:grpSp>
        <p:nvGrpSpPr>
          <p:cNvPr id="6" name="Group 13"/>
          <p:cNvGrpSpPr/>
          <p:nvPr/>
        </p:nvGrpSpPr>
        <p:grpSpPr>
          <a:xfrm>
            <a:off x="7724775" y="2384733"/>
            <a:ext cx="1304925" cy="1311128"/>
            <a:chOff x="7677150" y="2765733"/>
            <a:chExt cx="1304925" cy="1311128"/>
          </a:xfrm>
        </p:grpSpPr>
        <p:sp>
          <p:nvSpPr>
            <p:cNvPr id="13" name="Rounded Rectangle 12"/>
            <p:cNvSpPr/>
            <p:nvPr/>
          </p:nvSpPr>
          <p:spPr bwMode="auto">
            <a:xfrm>
              <a:off x="7677150" y="2876550"/>
              <a:ext cx="1304925" cy="1095375"/>
            </a:xfrm>
            <a:prstGeom prst="roundRect">
              <a:avLst/>
            </a:prstGeom>
            <a:solidFill>
              <a:srgbClr val="AC0000"/>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smtClean="0">
                <a:ln>
                  <a:noFill/>
                </a:ln>
                <a:solidFill>
                  <a:schemeClr val="bg1"/>
                </a:solidFill>
                <a:effectLst/>
                <a:latin typeface="Arial" charset="0"/>
              </a:endParaRPr>
            </a:p>
          </p:txBody>
        </p:sp>
        <p:sp>
          <p:nvSpPr>
            <p:cNvPr id="9" name="TextBox 8"/>
            <p:cNvSpPr txBox="1"/>
            <p:nvPr/>
          </p:nvSpPr>
          <p:spPr>
            <a:xfrm>
              <a:off x="7709905" y="2765733"/>
              <a:ext cx="1226635" cy="1311128"/>
            </a:xfrm>
            <a:prstGeom prst="rect">
              <a:avLst/>
            </a:prstGeom>
            <a:noFill/>
          </p:spPr>
          <p:txBody>
            <a:bodyPr wrap="square" rtlCol="0" anchor="ctr">
              <a:spAutoFit/>
            </a:bodyPr>
            <a:lstStyle/>
            <a:p>
              <a:endParaRPr lang="en-US" sz="1800" b="1" dirty="0" smtClean="0"/>
            </a:p>
            <a:p>
              <a:r>
                <a:rPr lang="en-US" sz="1800" b="1" dirty="0" smtClean="0">
                  <a:solidFill>
                    <a:schemeClr val="bg1"/>
                  </a:solidFill>
                </a:rPr>
                <a:t>Think Sprinter</a:t>
              </a:r>
            </a:p>
            <a:p>
              <a:endParaRPr lang="en-US" sz="1800" b="1" dirty="0"/>
            </a:p>
          </p:txBody>
        </p:sp>
      </p:grpSp>
      <p:pic>
        <p:nvPicPr>
          <p:cNvPr id="24580" name="Picture 4" descr="http://us.cdn3.123rf.com/168nwm/ostill/ostill1212/ostill121200229/16692013-one-causasian-woman-runner-running-marathon-in-silhouette-studio-isolated-on-white-background.jpg"/>
          <p:cNvPicPr>
            <a:picLocks noChangeAspect="1" noChangeArrowheads="1"/>
          </p:cNvPicPr>
          <p:nvPr/>
        </p:nvPicPr>
        <p:blipFill>
          <a:blip r:embed="rId3" cstate="print"/>
          <a:srcRect/>
          <a:stretch>
            <a:fillRect/>
          </a:stretch>
        </p:blipFill>
        <p:spPr bwMode="auto">
          <a:xfrm>
            <a:off x="479502" y="3649023"/>
            <a:ext cx="619200" cy="1325562"/>
          </a:xfrm>
          <a:prstGeom prst="rect">
            <a:avLst/>
          </a:prstGeom>
          <a:noFill/>
        </p:spPr>
      </p:pic>
      <p:pic>
        <p:nvPicPr>
          <p:cNvPr id="11" name="Picture 3" descr="C:\Users\mmesagli\Downloads\dreamstime_m_33881531.jpg"/>
          <p:cNvPicPr>
            <a:picLocks noChangeAspect="1" noChangeArrowheads="1"/>
          </p:cNvPicPr>
          <p:nvPr/>
        </p:nvPicPr>
        <p:blipFill>
          <a:blip r:embed="rId4" cstate="print"/>
          <a:srcRect/>
          <a:stretch>
            <a:fillRect/>
          </a:stretch>
        </p:blipFill>
        <p:spPr bwMode="auto">
          <a:xfrm>
            <a:off x="7928356" y="3990975"/>
            <a:ext cx="967994" cy="967994"/>
          </a:xfrm>
          <a:prstGeom prst="rect">
            <a:avLst/>
          </a:prstGeom>
          <a:noFill/>
        </p:spPr>
      </p:pic>
      <p:sp>
        <p:nvSpPr>
          <p:cNvPr id="17" name="TextBox 16"/>
          <p:cNvSpPr txBox="1"/>
          <p:nvPr/>
        </p:nvSpPr>
        <p:spPr>
          <a:xfrm>
            <a:off x="1533525" y="1123950"/>
            <a:ext cx="1828800" cy="424732"/>
          </a:xfrm>
          <a:prstGeom prst="rect">
            <a:avLst/>
          </a:prstGeom>
          <a:noFill/>
        </p:spPr>
        <p:txBody>
          <a:bodyPr wrap="square" rtlCol="0">
            <a:spAutoFit/>
          </a:bodyPr>
          <a:lstStyle/>
          <a:p>
            <a:r>
              <a:rPr lang="en-US" b="1" dirty="0" smtClean="0"/>
              <a:t>Mode 1</a:t>
            </a:r>
            <a:endParaRPr lang="en-US" b="1" dirty="0"/>
          </a:p>
        </p:txBody>
      </p:sp>
      <p:sp>
        <p:nvSpPr>
          <p:cNvPr id="18" name="TextBox 17"/>
          <p:cNvSpPr txBox="1"/>
          <p:nvPr/>
        </p:nvSpPr>
        <p:spPr>
          <a:xfrm>
            <a:off x="5534025" y="1123950"/>
            <a:ext cx="1828800" cy="424732"/>
          </a:xfrm>
          <a:prstGeom prst="rect">
            <a:avLst/>
          </a:prstGeom>
          <a:noFill/>
        </p:spPr>
        <p:txBody>
          <a:bodyPr wrap="square" rtlCol="0">
            <a:spAutoFit/>
          </a:bodyPr>
          <a:lstStyle/>
          <a:p>
            <a:r>
              <a:rPr lang="en-US" b="1" dirty="0" smtClean="0"/>
              <a:t>Mode 2</a:t>
            </a:r>
            <a:endParaRPr lang="en-US" b="1" dirty="0"/>
          </a:p>
        </p:txBody>
      </p:sp>
      <p:sp>
        <p:nvSpPr>
          <p:cNvPr id="8" name="TekstSylinder 7"/>
          <p:cNvSpPr txBox="1"/>
          <p:nvPr/>
        </p:nvSpPr>
        <p:spPr>
          <a:xfrm>
            <a:off x="7164288" y="6363622"/>
            <a:ext cx="915635" cy="369332"/>
          </a:xfrm>
          <a:prstGeom prst="rect">
            <a:avLst/>
          </a:prstGeom>
          <a:noFill/>
        </p:spPr>
        <p:txBody>
          <a:bodyPr wrap="none" rtlCol="0">
            <a:spAutoFit/>
          </a:bodyPr>
          <a:lstStyle/>
          <a:p>
            <a:r>
              <a:rPr lang="nb-NO" dirty="0" smtClean="0"/>
              <a:t>Gartner</a:t>
            </a:r>
            <a:endParaRPr lang="nb-NO" dirty="0"/>
          </a:p>
        </p:txBody>
      </p:sp>
    </p:spTree>
    <p:extLst>
      <p:ext uri="{BB962C8B-B14F-4D97-AF65-F5344CB8AC3E}">
        <p14:creationId xmlns:p14="http://schemas.microsoft.com/office/powerpoint/2010/main" val="283919921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ounded Rectangle 20"/>
          <p:cNvSpPr/>
          <p:nvPr/>
        </p:nvSpPr>
        <p:spPr bwMode="auto">
          <a:xfrm>
            <a:off x="1103081" y="1886854"/>
            <a:ext cx="7228114" cy="928915"/>
          </a:xfrm>
          <a:prstGeom prst="roundRect">
            <a:avLst/>
          </a:prstGeom>
          <a:solidFill>
            <a:srgbClr val="6E96D5"/>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p:txBody>
      </p:sp>
      <p:sp>
        <p:nvSpPr>
          <p:cNvPr id="24" name="Rounded Rectangle 23"/>
          <p:cNvSpPr/>
          <p:nvPr/>
        </p:nvSpPr>
        <p:spPr bwMode="auto">
          <a:xfrm>
            <a:off x="1103081" y="3142340"/>
            <a:ext cx="7228114" cy="928915"/>
          </a:xfrm>
          <a:prstGeom prst="roundRect">
            <a:avLst/>
          </a:prstGeom>
          <a:solidFill>
            <a:srgbClr val="00529B"/>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p:txBody>
      </p:sp>
      <p:sp>
        <p:nvSpPr>
          <p:cNvPr id="25" name="Rounded Rectangle 24"/>
          <p:cNvSpPr/>
          <p:nvPr/>
        </p:nvSpPr>
        <p:spPr bwMode="auto">
          <a:xfrm>
            <a:off x="1103081" y="4397826"/>
            <a:ext cx="7228114" cy="928915"/>
          </a:xfrm>
          <a:prstGeom prst="roundRect">
            <a:avLst/>
          </a:prstGeom>
          <a:solidFill>
            <a:srgbClr val="99CC00"/>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p:txBody>
      </p:sp>
      <p:sp>
        <p:nvSpPr>
          <p:cNvPr id="26" name="Isosceles Triangle 25"/>
          <p:cNvSpPr/>
          <p:nvPr/>
        </p:nvSpPr>
        <p:spPr bwMode="auto">
          <a:xfrm>
            <a:off x="1079466" y="1445007"/>
            <a:ext cx="3962400" cy="4630056"/>
          </a:xfrm>
          <a:prstGeom prst="triangle">
            <a:avLst/>
          </a:prstGeom>
          <a:solidFill>
            <a:schemeClr val="bg1">
              <a:alpha val="50000"/>
            </a:schemeClr>
          </a:solidFill>
          <a:ln w="12700" cap="flat" cmpd="sng" algn="ctr">
            <a:solidFill>
              <a:srgbClr val="00529B"/>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p:txBody>
      </p:sp>
      <p:sp>
        <p:nvSpPr>
          <p:cNvPr id="28" name="TextBox 27"/>
          <p:cNvSpPr txBox="1"/>
          <p:nvPr/>
        </p:nvSpPr>
        <p:spPr>
          <a:xfrm>
            <a:off x="6665670" y="1925588"/>
            <a:ext cx="1625600" cy="923330"/>
          </a:xfrm>
          <a:prstGeom prst="rect">
            <a:avLst/>
          </a:prstGeom>
          <a:noFill/>
        </p:spPr>
        <p:txBody>
          <a:bodyPr wrap="square" rtlCol="0">
            <a:spAutoFit/>
          </a:bodyPr>
          <a:lstStyle/>
          <a:p>
            <a:r>
              <a:rPr lang="en-US" sz="2000" dirty="0" smtClean="0">
                <a:solidFill>
                  <a:schemeClr val="bg1"/>
                </a:solidFill>
              </a:rPr>
              <a:t>Systems</a:t>
            </a:r>
            <a:br>
              <a:rPr lang="en-US" sz="2000" dirty="0" smtClean="0">
                <a:solidFill>
                  <a:schemeClr val="bg1"/>
                </a:solidFill>
              </a:rPr>
            </a:br>
            <a:r>
              <a:rPr lang="en-US" sz="2000" dirty="0" smtClean="0">
                <a:solidFill>
                  <a:schemeClr val="bg1"/>
                </a:solidFill>
              </a:rPr>
              <a:t>of Innovation</a:t>
            </a:r>
            <a:endParaRPr lang="en-US" sz="2000" dirty="0">
              <a:solidFill>
                <a:schemeClr val="bg1"/>
              </a:solidFill>
            </a:endParaRPr>
          </a:p>
        </p:txBody>
      </p:sp>
      <p:sp>
        <p:nvSpPr>
          <p:cNvPr id="30" name="TextBox 29"/>
          <p:cNvSpPr txBox="1"/>
          <p:nvPr/>
        </p:nvSpPr>
        <p:spPr>
          <a:xfrm>
            <a:off x="6560442" y="3166561"/>
            <a:ext cx="1836056" cy="923330"/>
          </a:xfrm>
          <a:prstGeom prst="rect">
            <a:avLst/>
          </a:prstGeom>
          <a:noFill/>
        </p:spPr>
        <p:txBody>
          <a:bodyPr wrap="square" rtlCol="0">
            <a:spAutoFit/>
          </a:bodyPr>
          <a:lstStyle/>
          <a:p>
            <a:r>
              <a:rPr lang="en-US" sz="2000" dirty="0" smtClean="0">
                <a:solidFill>
                  <a:schemeClr val="bg1"/>
                </a:solidFill>
              </a:rPr>
              <a:t>Systems</a:t>
            </a:r>
            <a:br>
              <a:rPr lang="en-US" sz="2000" dirty="0" smtClean="0">
                <a:solidFill>
                  <a:schemeClr val="bg1"/>
                </a:solidFill>
              </a:rPr>
            </a:br>
            <a:r>
              <a:rPr lang="en-US" sz="2000" dirty="0" smtClean="0">
                <a:solidFill>
                  <a:schemeClr val="bg1"/>
                </a:solidFill>
              </a:rPr>
              <a:t>of Differentiation</a:t>
            </a:r>
            <a:endParaRPr lang="en-US" sz="2000" dirty="0">
              <a:solidFill>
                <a:schemeClr val="bg1"/>
              </a:solidFill>
            </a:endParaRPr>
          </a:p>
        </p:txBody>
      </p:sp>
      <p:sp>
        <p:nvSpPr>
          <p:cNvPr id="31" name="TextBox 30"/>
          <p:cNvSpPr txBox="1"/>
          <p:nvPr/>
        </p:nvSpPr>
        <p:spPr>
          <a:xfrm>
            <a:off x="6873358" y="4429303"/>
            <a:ext cx="1210224" cy="923330"/>
          </a:xfrm>
          <a:prstGeom prst="rect">
            <a:avLst/>
          </a:prstGeom>
          <a:noFill/>
        </p:spPr>
        <p:txBody>
          <a:bodyPr wrap="square" rtlCol="0">
            <a:spAutoFit/>
          </a:bodyPr>
          <a:lstStyle/>
          <a:p>
            <a:r>
              <a:rPr lang="en-US" sz="2000" dirty="0" smtClean="0"/>
              <a:t>Systems of Record</a:t>
            </a:r>
            <a:endParaRPr lang="en-US" sz="2000" dirty="0"/>
          </a:p>
        </p:txBody>
      </p:sp>
      <p:sp>
        <p:nvSpPr>
          <p:cNvPr id="33" name="TextBox 32"/>
          <p:cNvSpPr txBox="1"/>
          <p:nvPr/>
        </p:nvSpPr>
        <p:spPr>
          <a:xfrm>
            <a:off x="1942088" y="3826956"/>
            <a:ext cx="2312575" cy="757130"/>
          </a:xfrm>
          <a:prstGeom prst="rect">
            <a:avLst/>
          </a:prstGeom>
          <a:noFill/>
        </p:spPr>
        <p:txBody>
          <a:bodyPr wrap="square" rtlCol="0">
            <a:spAutoFit/>
          </a:bodyPr>
          <a:lstStyle/>
          <a:p>
            <a:r>
              <a:rPr lang="en-US" sz="4800" dirty="0" smtClean="0"/>
              <a:t>Mode 1</a:t>
            </a:r>
            <a:endParaRPr lang="en-US" sz="4800" dirty="0"/>
          </a:p>
        </p:txBody>
      </p:sp>
      <p:sp>
        <p:nvSpPr>
          <p:cNvPr id="36" name="TextBox 35"/>
          <p:cNvSpPr txBox="1"/>
          <p:nvPr/>
        </p:nvSpPr>
        <p:spPr>
          <a:xfrm>
            <a:off x="8186048" y="1961873"/>
            <a:ext cx="754743" cy="646331"/>
          </a:xfrm>
          <a:prstGeom prst="rect">
            <a:avLst/>
          </a:prstGeom>
          <a:noFill/>
        </p:spPr>
        <p:txBody>
          <a:bodyPr wrap="square" rtlCol="0">
            <a:spAutoFit/>
          </a:bodyPr>
          <a:lstStyle/>
          <a:p>
            <a:r>
              <a:rPr lang="en-US" sz="4000" dirty="0" smtClean="0">
                <a:solidFill>
                  <a:srgbClr val="00529B"/>
                </a:solidFill>
              </a:rPr>
              <a:t>-</a:t>
            </a:r>
            <a:endParaRPr lang="en-US" sz="4000" dirty="0">
              <a:solidFill>
                <a:srgbClr val="00529B"/>
              </a:solidFill>
            </a:endParaRPr>
          </a:p>
        </p:txBody>
      </p:sp>
      <p:sp>
        <p:nvSpPr>
          <p:cNvPr id="37" name="TextBox 36"/>
          <p:cNvSpPr txBox="1"/>
          <p:nvPr/>
        </p:nvSpPr>
        <p:spPr>
          <a:xfrm>
            <a:off x="8182423" y="4567189"/>
            <a:ext cx="754743" cy="646331"/>
          </a:xfrm>
          <a:prstGeom prst="rect">
            <a:avLst/>
          </a:prstGeom>
          <a:noFill/>
        </p:spPr>
        <p:txBody>
          <a:bodyPr wrap="square" rtlCol="0">
            <a:spAutoFit/>
          </a:bodyPr>
          <a:lstStyle/>
          <a:p>
            <a:r>
              <a:rPr lang="en-US" sz="4000" dirty="0" smtClean="0">
                <a:solidFill>
                  <a:srgbClr val="00529B"/>
                </a:solidFill>
              </a:rPr>
              <a:t>+</a:t>
            </a:r>
            <a:endParaRPr lang="en-US" sz="4000" dirty="0">
              <a:solidFill>
                <a:srgbClr val="00529B"/>
              </a:solidFill>
            </a:endParaRPr>
          </a:p>
        </p:txBody>
      </p:sp>
      <p:cxnSp>
        <p:nvCxnSpPr>
          <p:cNvPr id="39" name="Straight Arrow Connector 38"/>
          <p:cNvCxnSpPr/>
          <p:nvPr/>
        </p:nvCxnSpPr>
        <p:spPr bwMode="auto">
          <a:xfrm flipH="1">
            <a:off x="8530767" y="2506606"/>
            <a:ext cx="18139" cy="2046069"/>
          </a:xfrm>
          <a:prstGeom prst="straightConnector1">
            <a:avLst/>
          </a:prstGeom>
          <a:solidFill>
            <a:srgbClr val="00529B"/>
          </a:solidFill>
          <a:ln w="12700" cap="flat" cmpd="sng" algn="ctr">
            <a:solidFill>
              <a:srgbClr val="969696"/>
            </a:solidFill>
            <a:prstDash val="solid"/>
            <a:round/>
            <a:headEnd type="triangle"/>
            <a:tailEnd type="triangle"/>
          </a:ln>
          <a:effectLst/>
        </p:spPr>
      </p:cxnSp>
      <p:sp>
        <p:nvSpPr>
          <p:cNvPr id="40" name="TextBox 39"/>
          <p:cNvSpPr txBox="1"/>
          <p:nvPr/>
        </p:nvSpPr>
        <p:spPr>
          <a:xfrm rot="5400000">
            <a:off x="7924793" y="3369760"/>
            <a:ext cx="1625600" cy="369332"/>
          </a:xfrm>
          <a:prstGeom prst="rect">
            <a:avLst/>
          </a:prstGeom>
          <a:noFill/>
        </p:spPr>
        <p:txBody>
          <a:bodyPr wrap="square" rtlCol="0">
            <a:spAutoFit/>
          </a:bodyPr>
          <a:lstStyle/>
          <a:p>
            <a:r>
              <a:rPr lang="en-US" sz="2000" dirty="0" smtClean="0">
                <a:solidFill>
                  <a:srgbClr val="00529B"/>
                </a:solidFill>
              </a:rPr>
              <a:t>Governance</a:t>
            </a:r>
            <a:endParaRPr lang="en-US" sz="2000" dirty="0">
              <a:solidFill>
                <a:srgbClr val="00529B"/>
              </a:solidFill>
            </a:endParaRPr>
          </a:p>
        </p:txBody>
      </p:sp>
      <p:sp>
        <p:nvSpPr>
          <p:cNvPr id="41" name="TextBox 40"/>
          <p:cNvSpPr txBox="1"/>
          <p:nvPr/>
        </p:nvSpPr>
        <p:spPr>
          <a:xfrm rot="10800000" flipV="1">
            <a:off x="268505" y="1998155"/>
            <a:ext cx="754743" cy="646331"/>
          </a:xfrm>
          <a:prstGeom prst="rect">
            <a:avLst/>
          </a:prstGeom>
          <a:noFill/>
        </p:spPr>
        <p:txBody>
          <a:bodyPr wrap="square" rtlCol="0">
            <a:spAutoFit/>
          </a:bodyPr>
          <a:lstStyle/>
          <a:p>
            <a:r>
              <a:rPr lang="en-US" sz="4000" dirty="0" smtClean="0">
                <a:solidFill>
                  <a:srgbClr val="00529B"/>
                </a:solidFill>
              </a:rPr>
              <a:t>+</a:t>
            </a:r>
            <a:endParaRPr lang="en-US" sz="4000" dirty="0">
              <a:solidFill>
                <a:srgbClr val="00529B"/>
              </a:solidFill>
            </a:endParaRPr>
          </a:p>
        </p:txBody>
      </p:sp>
      <p:sp>
        <p:nvSpPr>
          <p:cNvPr id="42" name="TextBox 41"/>
          <p:cNvSpPr txBox="1"/>
          <p:nvPr/>
        </p:nvSpPr>
        <p:spPr>
          <a:xfrm rot="10800000" flipV="1">
            <a:off x="279394" y="4516387"/>
            <a:ext cx="754743" cy="646331"/>
          </a:xfrm>
          <a:prstGeom prst="rect">
            <a:avLst/>
          </a:prstGeom>
          <a:noFill/>
        </p:spPr>
        <p:txBody>
          <a:bodyPr wrap="square" rtlCol="0">
            <a:spAutoFit/>
          </a:bodyPr>
          <a:lstStyle/>
          <a:p>
            <a:r>
              <a:rPr lang="en-US" sz="4000" dirty="0" smtClean="0">
                <a:solidFill>
                  <a:srgbClr val="00529B"/>
                </a:solidFill>
              </a:rPr>
              <a:t>-</a:t>
            </a:r>
            <a:endParaRPr lang="en-US" sz="4000" dirty="0">
              <a:solidFill>
                <a:srgbClr val="00529B"/>
              </a:solidFill>
            </a:endParaRPr>
          </a:p>
        </p:txBody>
      </p:sp>
      <p:cxnSp>
        <p:nvCxnSpPr>
          <p:cNvPr id="43" name="Straight Arrow Connector 42"/>
          <p:cNvCxnSpPr/>
          <p:nvPr/>
        </p:nvCxnSpPr>
        <p:spPr bwMode="auto">
          <a:xfrm rot="10800000" flipH="1" flipV="1">
            <a:off x="642252" y="2600944"/>
            <a:ext cx="18139" cy="2046069"/>
          </a:xfrm>
          <a:prstGeom prst="straightConnector1">
            <a:avLst/>
          </a:prstGeom>
          <a:solidFill>
            <a:srgbClr val="00529B"/>
          </a:solidFill>
          <a:ln w="12700" cap="flat" cmpd="sng" algn="ctr">
            <a:solidFill>
              <a:srgbClr val="969696"/>
            </a:solidFill>
            <a:prstDash val="solid"/>
            <a:round/>
            <a:headEnd type="triangle"/>
            <a:tailEnd type="triangle"/>
          </a:ln>
          <a:effectLst/>
        </p:spPr>
      </p:cxnSp>
      <p:sp>
        <p:nvSpPr>
          <p:cNvPr id="44" name="TextBox 43"/>
          <p:cNvSpPr txBox="1"/>
          <p:nvPr/>
        </p:nvSpPr>
        <p:spPr>
          <a:xfrm rot="5400000" flipV="1">
            <a:off x="-355608" y="3420555"/>
            <a:ext cx="1625600" cy="369332"/>
          </a:xfrm>
          <a:prstGeom prst="rect">
            <a:avLst/>
          </a:prstGeom>
          <a:noFill/>
        </p:spPr>
        <p:txBody>
          <a:bodyPr wrap="square" rtlCol="0">
            <a:spAutoFit/>
          </a:bodyPr>
          <a:lstStyle/>
          <a:p>
            <a:r>
              <a:rPr lang="en-US" sz="2000" dirty="0" smtClean="0">
                <a:solidFill>
                  <a:srgbClr val="00529B"/>
                </a:solidFill>
              </a:rPr>
              <a:t>Change</a:t>
            </a:r>
            <a:endParaRPr lang="en-US" sz="2000" dirty="0">
              <a:solidFill>
                <a:srgbClr val="00529B"/>
              </a:solidFill>
            </a:endParaRPr>
          </a:p>
        </p:txBody>
      </p:sp>
      <p:sp>
        <p:nvSpPr>
          <p:cNvPr id="22" name="Isosceles Triangle 21"/>
          <p:cNvSpPr/>
          <p:nvPr/>
        </p:nvSpPr>
        <p:spPr bwMode="auto">
          <a:xfrm flipV="1">
            <a:off x="3211687" y="1436915"/>
            <a:ext cx="3962400" cy="4630056"/>
          </a:xfrm>
          <a:prstGeom prst="triangle">
            <a:avLst/>
          </a:prstGeom>
          <a:solidFill>
            <a:schemeClr val="bg1">
              <a:alpha val="50000"/>
            </a:schemeClr>
          </a:solidFill>
          <a:ln w="12700" cap="flat" cmpd="sng" algn="ctr">
            <a:solidFill>
              <a:srgbClr val="00529B"/>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p:txBody>
      </p:sp>
      <p:sp>
        <p:nvSpPr>
          <p:cNvPr id="23" name="TextBox 22"/>
          <p:cNvSpPr txBox="1"/>
          <p:nvPr/>
        </p:nvSpPr>
        <p:spPr>
          <a:xfrm>
            <a:off x="3846133" y="2745641"/>
            <a:ext cx="2641600" cy="757130"/>
          </a:xfrm>
          <a:prstGeom prst="rect">
            <a:avLst/>
          </a:prstGeom>
          <a:noFill/>
          <a:effectLst>
            <a:glow rad="101600">
              <a:schemeClr val="bg1">
                <a:alpha val="60000"/>
              </a:schemeClr>
            </a:glow>
          </a:effectLst>
        </p:spPr>
        <p:txBody>
          <a:bodyPr wrap="square" rtlCol="0">
            <a:spAutoFit/>
          </a:bodyPr>
          <a:lstStyle/>
          <a:p>
            <a:r>
              <a:rPr lang="en-US" sz="4800" dirty="0" smtClean="0"/>
              <a:t>Mode 2</a:t>
            </a:r>
            <a:endParaRPr lang="en-US" sz="4800" dirty="0"/>
          </a:p>
        </p:txBody>
      </p:sp>
      <p:sp>
        <p:nvSpPr>
          <p:cNvPr id="29" name="Title 28"/>
          <p:cNvSpPr>
            <a:spLocks noGrp="1"/>
          </p:cNvSpPr>
          <p:nvPr>
            <p:ph type="title"/>
          </p:nvPr>
        </p:nvSpPr>
        <p:spPr/>
        <p:txBody>
          <a:bodyPr>
            <a:normAutofit/>
          </a:bodyPr>
          <a:lstStyle/>
          <a:p>
            <a:r>
              <a:rPr lang="en-US" sz="2800" dirty="0" smtClean="0"/>
              <a:t>Pace Layering and Bimodal IT Are Complementary</a:t>
            </a:r>
            <a:endParaRPr lang="en-US" sz="2800" dirty="0"/>
          </a:p>
        </p:txBody>
      </p:sp>
      <p:sp>
        <p:nvSpPr>
          <p:cNvPr id="27" name="Footer Placeholder 1"/>
          <p:cNvSpPr>
            <a:spLocks noGrp="1"/>
          </p:cNvSpPr>
          <p:nvPr>
            <p:ph type="ftr" sz="quarter" idx="3"/>
          </p:nvPr>
        </p:nvSpPr>
        <p:spPr>
          <a:xfrm>
            <a:off x="4343400" y="6388870"/>
            <a:ext cx="457200" cy="228600"/>
          </a:xfrm>
        </p:spPr>
        <p:txBody>
          <a:bodyPr/>
          <a:lstStyle/>
          <a:p>
            <a:pPr>
              <a:defRPr/>
            </a:pPr>
            <a:r>
              <a:rPr lang="en-US" dirty="0" smtClean="0"/>
              <a:t> </a:t>
            </a:r>
            <a:fld id="{E1E29525-C903-49F9-BB30-68358B75B689}" type="slidenum">
              <a:rPr lang="en-US" smtClean="0"/>
              <a:pPr>
                <a:defRPr/>
              </a:pPr>
              <a:t>5</a:t>
            </a:fld>
            <a:endParaRPr lang="en-US" dirty="0"/>
          </a:p>
        </p:txBody>
      </p:sp>
    </p:spTree>
    <p:extLst>
      <p:ext uri="{BB962C8B-B14F-4D97-AF65-F5344CB8AC3E}">
        <p14:creationId xmlns:p14="http://schemas.microsoft.com/office/powerpoint/2010/main" val="20501293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6"/>
                                        </p:tgtEl>
                                      </p:cBhvr>
                                      <p:by x="60000" y="60000"/>
                                    </p:animScale>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1" nodeType="clickEffect">
                                  <p:stCondLst>
                                    <p:cond delay="0"/>
                                  </p:stCondLst>
                                  <p:childTnLst>
                                    <p:animMotion origin="layout" path="M -0.00278 -0.10926 L -0.00416 0.08704 " pathEditMode="relative" rAng="0" ptsTypes="AA">
                                      <p:cBhvr>
                                        <p:cTn id="10" dur="2000" fill="hold"/>
                                        <p:tgtEl>
                                          <p:spTgt spid="26"/>
                                        </p:tgtEl>
                                        <p:attrNameLst>
                                          <p:attrName>ppt_x</p:attrName>
                                          <p:attrName>ppt_y</p:attrName>
                                        </p:attrNameLst>
                                      </p:cBhvr>
                                      <p:rCtr x="-100" y="98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Group </a:t>
            </a:r>
            <a:r>
              <a:rPr lang="nb-NO" dirty="0" err="1" smtClean="0"/>
              <a:t>discussions</a:t>
            </a:r>
            <a:endParaRPr lang="nb-NO" dirty="0"/>
          </a:p>
        </p:txBody>
      </p:sp>
      <p:sp>
        <p:nvSpPr>
          <p:cNvPr id="5" name="AutoShape 2" descr="Bilderesultat for speed of change"/>
          <p:cNvSpPr>
            <a:spLocks noChangeAspect="1" noChangeArrowheads="1"/>
          </p:cNvSpPr>
          <p:nvPr/>
        </p:nvSpPr>
        <p:spPr bwMode="auto">
          <a:xfrm>
            <a:off x="1174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b-NO"/>
          </a:p>
        </p:txBody>
      </p:sp>
      <p:sp>
        <p:nvSpPr>
          <p:cNvPr id="6" name="AutoShape 4" descr="Bilderesultat for speed of change"/>
          <p:cNvSpPr>
            <a:spLocks noChangeAspect="1" noChangeArrowheads="1"/>
          </p:cNvSpPr>
          <p:nvPr/>
        </p:nvSpPr>
        <p:spPr bwMode="auto">
          <a:xfrm>
            <a:off x="2698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b-NO"/>
          </a:p>
        </p:txBody>
      </p:sp>
      <p:pic>
        <p:nvPicPr>
          <p:cNvPr id="8" name="Bild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1840" y="2708920"/>
            <a:ext cx="2732301" cy="2043286"/>
          </a:xfrm>
          <a:prstGeom prst="rect">
            <a:avLst/>
          </a:prstGeom>
        </p:spPr>
      </p:pic>
      <p:sp>
        <p:nvSpPr>
          <p:cNvPr id="9" name="TekstSylinder 8"/>
          <p:cNvSpPr txBox="1"/>
          <p:nvPr/>
        </p:nvSpPr>
        <p:spPr>
          <a:xfrm>
            <a:off x="3154791" y="1974031"/>
            <a:ext cx="2743636" cy="461665"/>
          </a:xfrm>
          <a:prstGeom prst="rect">
            <a:avLst/>
          </a:prstGeom>
          <a:noFill/>
        </p:spPr>
        <p:txBody>
          <a:bodyPr wrap="none" rtlCol="0">
            <a:spAutoFit/>
          </a:bodyPr>
          <a:lstStyle/>
          <a:p>
            <a:r>
              <a:rPr lang="nb-NO" sz="2400" dirty="0" smtClean="0"/>
              <a:t>The </a:t>
            </a:r>
            <a:r>
              <a:rPr lang="nb-NO" sz="2400" dirty="0" err="1" smtClean="0"/>
              <a:t>need</a:t>
            </a:r>
            <a:r>
              <a:rPr lang="nb-NO" sz="2400" dirty="0" smtClean="0"/>
              <a:t> for </a:t>
            </a:r>
            <a:r>
              <a:rPr lang="nb-NO" sz="2400" dirty="0" err="1" smtClean="0"/>
              <a:t>change</a:t>
            </a:r>
            <a:endParaRPr lang="nb-NO" sz="2400" dirty="0"/>
          </a:p>
        </p:txBody>
      </p:sp>
      <p:sp>
        <p:nvSpPr>
          <p:cNvPr id="10" name="TekstSylinder 9"/>
          <p:cNvSpPr txBox="1"/>
          <p:nvPr/>
        </p:nvSpPr>
        <p:spPr>
          <a:xfrm>
            <a:off x="3188149" y="5085184"/>
            <a:ext cx="2762936" cy="461665"/>
          </a:xfrm>
          <a:prstGeom prst="rect">
            <a:avLst/>
          </a:prstGeom>
          <a:noFill/>
        </p:spPr>
        <p:txBody>
          <a:bodyPr wrap="none" rtlCol="0">
            <a:spAutoFit/>
          </a:bodyPr>
          <a:lstStyle/>
          <a:p>
            <a:r>
              <a:rPr lang="nb-NO" sz="2400" dirty="0" smtClean="0"/>
              <a:t>The speed </a:t>
            </a:r>
            <a:r>
              <a:rPr lang="nb-NO" sz="2400" dirty="0" err="1" smtClean="0"/>
              <a:t>of</a:t>
            </a:r>
            <a:r>
              <a:rPr lang="nb-NO" sz="2400" dirty="0" smtClean="0"/>
              <a:t> </a:t>
            </a:r>
            <a:r>
              <a:rPr lang="nb-NO" sz="2400" dirty="0" err="1" smtClean="0"/>
              <a:t>change</a:t>
            </a:r>
            <a:endParaRPr lang="nb-NO" sz="2400" dirty="0"/>
          </a:p>
        </p:txBody>
      </p:sp>
    </p:spTree>
    <p:extLst>
      <p:ext uri="{BB962C8B-B14F-4D97-AF65-F5344CB8AC3E}">
        <p14:creationId xmlns:p14="http://schemas.microsoft.com/office/powerpoint/2010/main" val="16506853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err="1" smtClean="0"/>
              <a:t>Selected</a:t>
            </a:r>
            <a:r>
              <a:rPr lang="nb-NO" dirty="0" smtClean="0"/>
              <a:t> areas for </a:t>
            </a:r>
            <a:r>
              <a:rPr lang="nb-NO" dirty="0" err="1" smtClean="0"/>
              <a:t>discussion</a:t>
            </a:r>
            <a:endParaRPr lang="nb-NO" dirty="0"/>
          </a:p>
        </p:txBody>
      </p:sp>
      <p:sp>
        <p:nvSpPr>
          <p:cNvPr id="3" name="Plassholder for innhold 2"/>
          <p:cNvSpPr>
            <a:spLocks noGrp="1"/>
          </p:cNvSpPr>
          <p:nvPr>
            <p:ph idx="1"/>
          </p:nvPr>
        </p:nvSpPr>
        <p:spPr/>
        <p:txBody>
          <a:bodyPr>
            <a:normAutofit fontScale="92500" lnSpcReduction="20000"/>
          </a:bodyPr>
          <a:lstStyle/>
          <a:p>
            <a:r>
              <a:rPr lang="nb-NO" dirty="0" err="1" smtClean="0"/>
              <a:t>Cloud</a:t>
            </a:r>
            <a:r>
              <a:rPr lang="nb-NO" dirty="0" smtClean="0"/>
              <a:t> </a:t>
            </a:r>
            <a:r>
              <a:rPr lang="nb-NO" dirty="0" err="1" smtClean="0"/>
              <a:t>computing</a:t>
            </a:r>
            <a:endParaRPr lang="nb-NO" dirty="0"/>
          </a:p>
          <a:p>
            <a:pPr lvl="1"/>
            <a:r>
              <a:rPr lang="nb-NO" dirty="0" smtClean="0"/>
              <a:t>i.e. </a:t>
            </a:r>
            <a:r>
              <a:rPr lang="nb-NO" dirty="0" err="1" smtClean="0"/>
              <a:t>shared</a:t>
            </a:r>
            <a:r>
              <a:rPr lang="nb-NO" dirty="0" smtClean="0"/>
              <a:t> services </a:t>
            </a:r>
          </a:p>
          <a:p>
            <a:r>
              <a:rPr lang="nb-NO" dirty="0" smtClean="0"/>
              <a:t>Data </a:t>
            </a:r>
            <a:r>
              <a:rPr lang="nb-NO" dirty="0" err="1" smtClean="0"/>
              <a:t>Warehousing</a:t>
            </a:r>
            <a:endParaRPr lang="nb-NO" dirty="0" smtClean="0"/>
          </a:p>
          <a:p>
            <a:pPr lvl="1"/>
            <a:r>
              <a:rPr lang="nb-NO" dirty="0" smtClean="0"/>
              <a:t>Data and metadata as a service</a:t>
            </a:r>
          </a:p>
          <a:p>
            <a:r>
              <a:rPr lang="nb-NO" dirty="0" err="1" smtClean="0"/>
              <a:t>Social</a:t>
            </a:r>
            <a:r>
              <a:rPr lang="nb-NO" dirty="0" smtClean="0"/>
              <a:t>/Mobile</a:t>
            </a:r>
          </a:p>
          <a:p>
            <a:pPr lvl="1"/>
            <a:r>
              <a:rPr lang="nb-NO" dirty="0" smtClean="0"/>
              <a:t>End </a:t>
            </a:r>
            <a:r>
              <a:rPr lang="nb-NO" dirty="0" err="1" smtClean="0"/>
              <a:t>user</a:t>
            </a:r>
            <a:r>
              <a:rPr lang="nb-NO" dirty="0" smtClean="0"/>
              <a:t> </a:t>
            </a:r>
            <a:r>
              <a:rPr lang="nb-NO" dirty="0" err="1" smtClean="0"/>
              <a:t>focus</a:t>
            </a:r>
            <a:r>
              <a:rPr lang="nb-NO" dirty="0" smtClean="0"/>
              <a:t>, drivers for </a:t>
            </a:r>
            <a:r>
              <a:rPr lang="nb-NO" dirty="0" err="1" smtClean="0"/>
              <a:t>change</a:t>
            </a:r>
            <a:endParaRPr lang="nb-NO" dirty="0" smtClean="0"/>
          </a:p>
          <a:p>
            <a:r>
              <a:rPr lang="nb-NO" dirty="0" smtClean="0"/>
              <a:t>Business and </a:t>
            </a:r>
            <a:r>
              <a:rPr lang="nb-NO" dirty="0" err="1" smtClean="0"/>
              <a:t>technological</a:t>
            </a:r>
            <a:r>
              <a:rPr lang="nb-NO" dirty="0" smtClean="0"/>
              <a:t> </a:t>
            </a:r>
            <a:r>
              <a:rPr lang="nb-NO" dirty="0" err="1" smtClean="0"/>
              <a:t>agility</a:t>
            </a:r>
            <a:endParaRPr lang="nb-NO" dirty="0" smtClean="0"/>
          </a:p>
          <a:p>
            <a:pPr lvl="1"/>
            <a:r>
              <a:rPr lang="nb-NO" dirty="0" err="1" smtClean="0"/>
              <a:t>Capability</a:t>
            </a:r>
            <a:r>
              <a:rPr lang="nb-NO" dirty="0" smtClean="0"/>
              <a:t> for </a:t>
            </a:r>
            <a:r>
              <a:rPr lang="nb-NO" dirty="0" err="1" smtClean="0"/>
              <a:t>change</a:t>
            </a:r>
            <a:endParaRPr lang="nb-NO" dirty="0" smtClean="0"/>
          </a:p>
          <a:p>
            <a:endParaRPr lang="nb-NO" dirty="0"/>
          </a:p>
          <a:p>
            <a:r>
              <a:rPr lang="nb-NO" dirty="0" smtClean="0"/>
              <a:t>6 </a:t>
            </a:r>
            <a:r>
              <a:rPr lang="nb-NO" dirty="0" err="1" smtClean="0"/>
              <a:t>groups</a:t>
            </a:r>
            <a:endParaRPr lang="nb-NO" dirty="0"/>
          </a:p>
        </p:txBody>
      </p:sp>
    </p:spTree>
    <p:extLst>
      <p:ext uri="{BB962C8B-B14F-4D97-AF65-F5344CB8AC3E}">
        <p14:creationId xmlns:p14="http://schemas.microsoft.com/office/powerpoint/2010/main" val="38149196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And a </a:t>
            </a:r>
            <a:r>
              <a:rPr lang="nb-NO" dirty="0" err="1" smtClean="0"/>
              <a:t>reminder</a:t>
            </a:r>
            <a:endParaRPr lang="nb-NO" dirty="0"/>
          </a:p>
        </p:txBody>
      </p:sp>
      <p:sp>
        <p:nvSpPr>
          <p:cNvPr id="3" name="Plassholder for innhold 2"/>
          <p:cNvSpPr>
            <a:spLocks noGrp="1"/>
          </p:cNvSpPr>
          <p:nvPr>
            <p:ph idx="1"/>
          </p:nvPr>
        </p:nvSpPr>
        <p:spPr/>
        <p:txBody>
          <a:bodyPr>
            <a:normAutofit fontScale="77500" lnSpcReduction="20000"/>
          </a:bodyPr>
          <a:lstStyle/>
          <a:p>
            <a:r>
              <a:rPr lang="nb-NO" dirty="0"/>
              <a:t>The </a:t>
            </a:r>
            <a:r>
              <a:rPr lang="nb-NO" dirty="0" err="1"/>
              <a:t>topics</a:t>
            </a:r>
            <a:r>
              <a:rPr lang="nb-NO" dirty="0"/>
              <a:t> </a:t>
            </a:r>
            <a:r>
              <a:rPr lang="nb-NO" dirty="0" err="1" smtClean="0"/>
              <a:t>of</a:t>
            </a:r>
            <a:r>
              <a:rPr lang="nb-NO" dirty="0" smtClean="0"/>
              <a:t> </a:t>
            </a:r>
            <a:r>
              <a:rPr lang="nb-NO" dirty="0" err="1" smtClean="0"/>
              <a:t>the</a:t>
            </a:r>
            <a:r>
              <a:rPr lang="nb-NO" dirty="0" smtClean="0"/>
              <a:t> </a:t>
            </a:r>
            <a:r>
              <a:rPr lang="nb-NO" dirty="0" err="1" smtClean="0"/>
              <a:t>work</a:t>
            </a:r>
            <a:r>
              <a:rPr lang="nb-NO" dirty="0" smtClean="0"/>
              <a:t> shop </a:t>
            </a:r>
            <a:r>
              <a:rPr lang="nb-NO" dirty="0" err="1" smtClean="0"/>
              <a:t>are</a:t>
            </a:r>
            <a:r>
              <a:rPr lang="nb-NO" dirty="0" smtClean="0"/>
              <a:t> </a:t>
            </a:r>
            <a:r>
              <a:rPr lang="nb-NO" dirty="0"/>
              <a:t>to </a:t>
            </a:r>
            <a:r>
              <a:rPr lang="nb-NO" dirty="0" err="1"/>
              <a:t>some</a:t>
            </a:r>
            <a:r>
              <a:rPr lang="nb-NO" dirty="0"/>
              <a:t> </a:t>
            </a:r>
            <a:r>
              <a:rPr lang="nb-NO" dirty="0" err="1"/>
              <a:t>extent</a:t>
            </a:r>
            <a:r>
              <a:rPr lang="nb-NO" dirty="0"/>
              <a:t> </a:t>
            </a:r>
            <a:r>
              <a:rPr lang="nb-NO" dirty="0" err="1"/>
              <a:t>oriented</a:t>
            </a:r>
            <a:r>
              <a:rPr lang="nb-NO" dirty="0"/>
              <a:t> </a:t>
            </a:r>
            <a:r>
              <a:rPr lang="nb-NO" dirty="0" err="1"/>
              <a:t>towards</a:t>
            </a:r>
            <a:r>
              <a:rPr lang="nb-NO" dirty="0"/>
              <a:t> </a:t>
            </a:r>
            <a:r>
              <a:rPr lang="nb-NO" dirty="0" err="1"/>
              <a:t>solutions</a:t>
            </a:r>
            <a:r>
              <a:rPr lang="nb-NO" dirty="0"/>
              <a:t>, taking </a:t>
            </a:r>
            <a:r>
              <a:rPr lang="nb-NO" dirty="0" err="1"/>
              <a:t>the</a:t>
            </a:r>
            <a:r>
              <a:rPr lang="nb-NO" dirty="0"/>
              <a:t> </a:t>
            </a:r>
            <a:r>
              <a:rPr lang="nb-NO" dirty="0" err="1"/>
              <a:t>challenges</a:t>
            </a:r>
            <a:r>
              <a:rPr lang="nb-NO" dirty="0"/>
              <a:t> </a:t>
            </a:r>
            <a:r>
              <a:rPr lang="nb-NO" dirty="0" err="1"/>
              <a:t>behind</a:t>
            </a:r>
            <a:r>
              <a:rPr lang="nb-NO" dirty="0"/>
              <a:t> for </a:t>
            </a:r>
            <a:r>
              <a:rPr lang="nb-NO" dirty="0" err="1"/>
              <a:t>granted</a:t>
            </a:r>
            <a:r>
              <a:rPr lang="nb-NO" dirty="0"/>
              <a:t>. As </a:t>
            </a:r>
            <a:r>
              <a:rPr lang="nb-NO" dirty="0" err="1"/>
              <a:t>your</a:t>
            </a:r>
            <a:r>
              <a:rPr lang="nb-NO" dirty="0"/>
              <a:t> group </a:t>
            </a:r>
            <a:r>
              <a:rPr lang="nb-NO" dirty="0" err="1"/>
              <a:t>works</a:t>
            </a:r>
            <a:r>
              <a:rPr lang="nb-NO" dirty="0"/>
              <a:t> </a:t>
            </a:r>
            <a:r>
              <a:rPr lang="nb-NO" dirty="0" err="1"/>
              <a:t>through</a:t>
            </a:r>
            <a:r>
              <a:rPr lang="nb-NO" dirty="0"/>
              <a:t> </a:t>
            </a:r>
            <a:r>
              <a:rPr lang="nb-NO" dirty="0" err="1"/>
              <a:t>the</a:t>
            </a:r>
            <a:r>
              <a:rPr lang="nb-NO" dirty="0"/>
              <a:t> </a:t>
            </a:r>
            <a:r>
              <a:rPr lang="nb-NO" dirty="0" err="1"/>
              <a:t>below</a:t>
            </a:r>
            <a:r>
              <a:rPr lang="nb-NO" dirty="0"/>
              <a:t> </a:t>
            </a:r>
            <a:r>
              <a:rPr lang="nb-NO" dirty="0" err="1"/>
              <a:t>selected</a:t>
            </a:r>
            <a:r>
              <a:rPr lang="nb-NO" dirty="0"/>
              <a:t> </a:t>
            </a:r>
            <a:r>
              <a:rPr lang="nb-NO" dirty="0" err="1"/>
              <a:t>topic</a:t>
            </a:r>
            <a:r>
              <a:rPr lang="nb-NO" dirty="0"/>
              <a:t> and </a:t>
            </a:r>
            <a:r>
              <a:rPr lang="nb-NO" dirty="0" err="1"/>
              <a:t>throughout</a:t>
            </a:r>
            <a:r>
              <a:rPr lang="nb-NO" dirty="0"/>
              <a:t> </a:t>
            </a:r>
            <a:r>
              <a:rPr lang="nb-NO" dirty="0" err="1"/>
              <a:t>the</a:t>
            </a:r>
            <a:r>
              <a:rPr lang="nb-NO" dirty="0"/>
              <a:t> workshop, </a:t>
            </a:r>
            <a:r>
              <a:rPr lang="nb-NO" dirty="0" err="1"/>
              <a:t>consider</a:t>
            </a:r>
            <a:r>
              <a:rPr lang="nb-NO" dirty="0"/>
              <a:t> </a:t>
            </a:r>
            <a:r>
              <a:rPr lang="nb-NO" dirty="0" err="1"/>
              <a:t>also</a:t>
            </a:r>
            <a:r>
              <a:rPr lang="nb-NO" dirty="0"/>
              <a:t> </a:t>
            </a:r>
            <a:r>
              <a:rPr lang="nb-NO" dirty="0" err="1"/>
              <a:t>future</a:t>
            </a:r>
            <a:r>
              <a:rPr lang="nb-NO" dirty="0"/>
              <a:t> </a:t>
            </a:r>
            <a:r>
              <a:rPr lang="nb-NO" dirty="0" err="1"/>
              <a:t>work</a:t>
            </a:r>
            <a:r>
              <a:rPr lang="nb-NO" dirty="0"/>
              <a:t> </a:t>
            </a:r>
            <a:r>
              <a:rPr lang="nb-NO" dirty="0" err="1"/>
              <a:t>that</a:t>
            </a:r>
            <a:r>
              <a:rPr lang="nb-NO" dirty="0"/>
              <a:t> </a:t>
            </a:r>
            <a:r>
              <a:rPr lang="nb-NO" dirty="0" err="1"/>
              <a:t>we</a:t>
            </a:r>
            <a:r>
              <a:rPr lang="nb-NO" dirty="0"/>
              <a:t> as a </a:t>
            </a:r>
            <a:r>
              <a:rPr lang="nb-NO" dirty="0" err="1"/>
              <a:t>groups</a:t>
            </a:r>
            <a:r>
              <a:rPr lang="nb-NO" dirty="0"/>
              <a:t> </a:t>
            </a:r>
            <a:r>
              <a:rPr lang="nb-NO" dirty="0" err="1"/>
              <a:t>should</a:t>
            </a:r>
            <a:r>
              <a:rPr lang="nb-NO" dirty="0"/>
              <a:t> </a:t>
            </a:r>
            <a:r>
              <a:rPr lang="nb-NO" dirty="0" err="1"/>
              <a:t>consider</a:t>
            </a:r>
            <a:r>
              <a:rPr lang="nb-NO" dirty="0"/>
              <a:t> and/or </a:t>
            </a:r>
            <a:r>
              <a:rPr lang="nb-NO" dirty="0" err="1"/>
              <a:t>open</a:t>
            </a:r>
            <a:r>
              <a:rPr lang="nb-NO" dirty="0"/>
              <a:t> up for </a:t>
            </a:r>
            <a:r>
              <a:rPr lang="nb-NO" dirty="0" err="1"/>
              <a:t>reflections</a:t>
            </a:r>
            <a:r>
              <a:rPr lang="nb-NO" dirty="0"/>
              <a:t> </a:t>
            </a:r>
            <a:r>
              <a:rPr lang="nb-NO" dirty="0" err="1"/>
              <a:t>including</a:t>
            </a:r>
            <a:r>
              <a:rPr lang="nb-NO" dirty="0"/>
              <a:t> </a:t>
            </a:r>
            <a:r>
              <a:rPr lang="nb-NO" dirty="0" err="1"/>
              <a:t>current</a:t>
            </a:r>
            <a:r>
              <a:rPr lang="nb-NO" dirty="0"/>
              <a:t> </a:t>
            </a:r>
            <a:r>
              <a:rPr lang="nb-NO" dirty="0" err="1"/>
              <a:t>challenges</a:t>
            </a:r>
            <a:r>
              <a:rPr lang="nb-NO" dirty="0"/>
              <a:t> in </a:t>
            </a:r>
            <a:r>
              <a:rPr lang="nb-NO" dirty="0" err="1"/>
              <a:t>your</a:t>
            </a:r>
            <a:r>
              <a:rPr lang="nb-NO" dirty="0"/>
              <a:t> </a:t>
            </a:r>
            <a:r>
              <a:rPr lang="nb-NO" dirty="0" err="1"/>
              <a:t>organization</a:t>
            </a:r>
            <a:r>
              <a:rPr lang="nb-NO" dirty="0"/>
              <a:t>, as </a:t>
            </a:r>
            <a:r>
              <a:rPr lang="nb-NO" dirty="0" err="1"/>
              <a:t>experienced</a:t>
            </a:r>
            <a:r>
              <a:rPr lang="nb-NO" dirty="0"/>
              <a:t> or </a:t>
            </a:r>
            <a:r>
              <a:rPr lang="nb-NO" dirty="0" err="1"/>
              <a:t>seen</a:t>
            </a:r>
            <a:r>
              <a:rPr lang="nb-NO" dirty="0"/>
              <a:t> from </a:t>
            </a:r>
            <a:r>
              <a:rPr lang="nb-NO" dirty="0" err="1"/>
              <a:t>your</a:t>
            </a:r>
            <a:r>
              <a:rPr lang="nb-NO" dirty="0"/>
              <a:t> </a:t>
            </a:r>
            <a:r>
              <a:rPr lang="nb-NO" dirty="0" err="1"/>
              <a:t>position</a:t>
            </a:r>
            <a:r>
              <a:rPr lang="nb-NO" dirty="0"/>
              <a:t>.</a:t>
            </a:r>
            <a:endParaRPr lang="nb-NO" sz="3600" dirty="0"/>
          </a:p>
          <a:p>
            <a:pPr marL="0" indent="0">
              <a:buNone/>
            </a:pPr>
            <a:r>
              <a:rPr lang="nb-NO" dirty="0"/>
              <a:t>	</a:t>
            </a:r>
            <a:endParaRPr lang="nb-NO" dirty="0" smtClean="0"/>
          </a:p>
          <a:p>
            <a:pPr lvl="1"/>
            <a:r>
              <a:rPr lang="nb-NO" dirty="0" err="1" smtClean="0"/>
              <a:t>What</a:t>
            </a:r>
            <a:r>
              <a:rPr lang="nb-NO" dirty="0" smtClean="0"/>
              <a:t> </a:t>
            </a:r>
            <a:r>
              <a:rPr lang="nb-NO" dirty="0" err="1" smtClean="0"/>
              <a:t>are</a:t>
            </a:r>
            <a:r>
              <a:rPr lang="nb-NO" dirty="0" smtClean="0"/>
              <a:t> </a:t>
            </a:r>
            <a:r>
              <a:rPr lang="nb-NO" dirty="0" err="1" smtClean="0"/>
              <a:t>the</a:t>
            </a:r>
            <a:r>
              <a:rPr lang="nb-NO" dirty="0" smtClean="0"/>
              <a:t> </a:t>
            </a:r>
            <a:r>
              <a:rPr lang="nb-NO" dirty="0" err="1" smtClean="0"/>
              <a:t>main</a:t>
            </a:r>
            <a:r>
              <a:rPr lang="nb-NO" dirty="0" smtClean="0"/>
              <a:t> </a:t>
            </a:r>
            <a:r>
              <a:rPr lang="nb-NO" dirty="0" err="1" smtClean="0"/>
              <a:t>challenges</a:t>
            </a:r>
            <a:r>
              <a:rPr lang="nb-NO" dirty="0" smtClean="0"/>
              <a:t> </a:t>
            </a:r>
            <a:r>
              <a:rPr lang="nb-NO" dirty="0" err="1" smtClean="0"/>
              <a:t>that</a:t>
            </a:r>
            <a:r>
              <a:rPr lang="nb-NO" dirty="0" smtClean="0"/>
              <a:t> </a:t>
            </a:r>
            <a:r>
              <a:rPr lang="nb-NO" dirty="0" err="1" smtClean="0"/>
              <a:t>you</a:t>
            </a:r>
            <a:r>
              <a:rPr lang="nb-NO" dirty="0" smtClean="0"/>
              <a:t> </a:t>
            </a:r>
            <a:r>
              <a:rPr lang="nb-NO" dirty="0" err="1" smtClean="0"/>
              <a:t>expect</a:t>
            </a:r>
            <a:r>
              <a:rPr lang="nb-NO" dirty="0" smtClean="0"/>
              <a:t> to </a:t>
            </a:r>
            <a:r>
              <a:rPr lang="nb-NO" dirty="0" err="1" smtClean="0"/>
              <a:t>meet</a:t>
            </a:r>
            <a:r>
              <a:rPr lang="nb-NO" dirty="0" smtClean="0"/>
              <a:t> </a:t>
            </a:r>
            <a:r>
              <a:rPr lang="nb-NO" dirty="0" err="1" smtClean="0"/>
              <a:t>within</a:t>
            </a:r>
            <a:r>
              <a:rPr lang="nb-NO" dirty="0" smtClean="0"/>
              <a:t> </a:t>
            </a:r>
            <a:r>
              <a:rPr lang="nb-NO" dirty="0" err="1" smtClean="0"/>
              <a:t>the</a:t>
            </a:r>
            <a:r>
              <a:rPr lang="nb-NO" dirty="0" smtClean="0"/>
              <a:t> </a:t>
            </a:r>
            <a:r>
              <a:rPr lang="nb-NO" dirty="0" err="1" smtClean="0"/>
              <a:t>next</a:t>
            </a:r>
            <a:r>
              <a:rPr lang="nb-NO" dirty="0" smtClean="0"/>
              <a:t> 2-4 </a:t>
            </a:r>
            <a:r>
              <a:rPr lang="nb-NO" dirty="0" err="1" smtClean="0"/>
              <a:t>years</a:t>
            </a:r>
            <a:r>
              <a:rPr lang="nb-NO" dirty="0" smtClean="0"/>
              <a:t>?</a:t>
            </a:r>
            <a:endParaRPr lang="nb-NO" sz="2800" dirty="0" smtClean="0"/>
          </a:p>
          <a:p>
            <a:pPr lvl="1"/>
            <a:r>
              <a:rPr lang="nb-NO" dirty="0" err="1" smtClean="0"/>
              <a:t>What</a:t>
            </a:r>
            <a:r>
              <a:rPr lang="nb-NO" dirty="0" smtClean="0"/>
              <a:t> </a:t>
            </a:r>
            <a:r>
              <a:rPr lang="nb-NO" dirty="0" err="1"/>
              <a:t>would</a:t>
            </a:r>
            <a:r>
              <a:rPr lang="nb-NO" dirty="0"/>
              <a:t> be </a:t>
            </a:r>
            <a:r>
              <a:rPr lang="nb-NO" dirty="0" err="1"/>
              <a:t>the</a:t>
            </a:r>
            <a:r>
              <a:rPr lang="nb-NO" dirty="0"/>
              <a:t> </a:t>
            </a:r>
            <a:r>
              <a:rPr lang="nb-NO" dirty="0" err="1"/>
              <a:t>main</a:t>
            </a:r>
            <a:r>
              <a:rPr lang="nb-NO" dirty="0"/>
              <a:t> </a:t>
            </a:r>
            <a:r>
              <a:rPr lang="nb-NO" dirty="0" err="1"/>
              <a:t>obstacles</a:t>
            </a:r>
            <a:r>
              <a:rPr lang="nb-NO" dirty="0"/>
              <a:t> to </a:t>
            </a:r>
            <a:r>
              <a:rPr lang="nb-NO" dirty="0" err="1"/>
              <a:t>successfully</a:t>
            </a:r>
            <a:r>
              <a:rPr lang="nb-NO" dirty="0"/>
              <a:t> </a:t>
            </a:r>
            <a:r>
              <a:rPr lang="nb-NO" dirty="0" err="1"/>
              <a:t>solving</a:t>
            </a:r>
            <a:r>
              <a:rPr lang="nb-NO" dirty="0"/>
              <a:t> </a:t>
            </a:r>
            <a:r>
              <a:rPr lang="nb-NO" dirty="0" err="1"/>
              <a:t>them</a:t>
            </a:r>
            <a:r>
              <a:rPr lang="nb-NO" dirty="0"/>
              <a:t>?</a:t>
            </a:r>
            <a:endParaRPr lang="nb-NO" sz="3200" dirty="0"/>
          </a:p>
          <a:p>
            <a:pPr lvl="1"/>
            <a:r>
              <a:rPr lang="nb-NO" dirty="0"/>
              <a:t>To </a:t>
            </a:r>
            <a:r>
              <a:rPr lang="nb-NO" dirty="0" err="1"/>
              <a:t>what</a:t>
            </a:r>
            <a:r>
              <a:rPr lang="nb-NO" dirty="0"/>
              <a:t> </a:t>
            </a:r>
            <a:r>
              <a:rPr lang="nb-NO" dirty="0" err="1"/>
              <a:t>extent</a:t>
            </a:r>
            <a:r>
              <a:rPr lang="nb-NO" dirty="0"/>
              <a:t> </a:t>
            </a:r>
            <a:r>
              <a:rPr lang="nb-NO" dirty="0" err="1"/>
              <a:t>will</a:t>
            </a:r>
            <a:r>
              <a:rPr lang="nb-NO" dirty="0"/>
              <a:t> </a:t>
            </a:r>
            <a:r>
              <a:rPr lang="nb-NO" dirty="0" err="1"/>
              <a:t>international</a:t>
            </a:r>
            <a:r>
              <a:rPr lang="nb-NO" dirty="0"/>
              <a:t> </a:t>
            </a:r>
            <a:r>
              <a:rPr lang="nb-NO" dirty="0" err="1"/>
              <a:t>collaboration</a:t>
            </a:r>
            <a:r>
              <a:rPr lang="nb-NO" dirty="0"/>
              <a:t> </a:t>
            </a:r>
            <a:r>
              <a:rPr lang="nb-NO" dirty="0" err="1"/>
              <a:t>contribute</a:t>
            </a:r>
            <a:r>
              <a:rPr lang="nb-NO" dirty="0"/>
              <a:t> to </a:t>
            </a:r>
            <a:r>
              <a:rPr lang="nb-NO" dirty="0" err="1"/>
              <a:t>overcome</a:t>
            </a:r>
            <a:r>
              <a:rPr lang="nb-NO" dirty="0"/>
              <a:t> </a:t>
            </a:r>
            <a:r>
              <a:rPr lang="nb-NO" dirty="0" err="1"/>
              <a:t>the</a:t>
            </a:r>
            <a:r>
              <a:rPr lang="nb-NO" dirty="0"/>
              <a:t> </a:t>
            </a:r>
            <a:r>
              <a:rPr lang="nb-NO" dirty="0" err="1"/>
              <a:t>challenges</a:t>
            </a:r>
            <a:r>
              <a:rPr lang="nb-NO" dirty="0"/>
              <a:t>, and </a:t>
            </a:r>
            <a:r>
              <a:rPr lang="nb-NO" dirty="0" err="1"/>
              <a:t>what</a:t>
            </a:r>
            <a:r>
              <a:rPr lang="nb-NO" dirty="0"/>
              <a:t> </a:t>
            </a:r>
            <a:r>
              <a:rPr lang="nb-NO" dirty="0" err="1"/>
              <a:t>are</a:t>
            </a:r>
            <a:r>
              <a:rPr lang="nb-NO" dirty="0"/>
              <a:t> </a:t>
            </a:r>
            <a:r>
              <a:rPr lang="nb-NO" dirty="0" err="1"/>
              <a:t>your</a:t>
            </a:r>
            <a:r>
              <a:rPr lang="nb-NO" dirty="0"/>
              <a:t> </a:t>
            </a:r>
            <a:r>
              <a:rPr lang="nb-NO" dirty="0" err="1"/>
              <a:t>concrete</a:t>
            </a:r>
            <a:r>
              <a:rPr lang="nb-NO" dirty="0"/>
              <a:t> </a:t>
            </a:r>
            <a:r>
              <a:rPr lang="nb-NO" dirty="0" err="1"/>
              <a:t>expectations</a:t>
            </a:r>
            <a:r>
              <a:rPr lang="nb-NO" dirty="0"/>
              <a:t> in </a:t>
            </a:r>
            <a:r>
              <a:rPr lang="nb-NO" dirty="0" err="1"/>
              <a:t>this</a:t>
            </a:r>
            <a:r>
              <a:rPr lang="nb-NO" dirty="0"/>
              <a:t> area?</a:t>
            </a:r>
            <a:endParaRPr lang="nb-NO" sz="3200" dirty="0"/>
          </a:p>
          <a:p>
            <a:endParaRPr lang="nb-NO" dirty="0"/>
          </a:p>
        </p:txBody>
      </p:sp>
    </p:spTree>
    <p:extLst>
      <p:ext uri="{BB962C8B-B14F-4D97-AF65-F5344CB8AC3E}">
        <p14:creationId xmlns:p14="http://schemas.microsoft.com/office/powerpoint/2010/main" val="2482567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Group </a:t>
            </a:r>
            <a:r>
              <a:rPr lang="nb-NO" dirty="0" err="1" smtClean="0"/>
              <a:t>discussions</a:t>
            </a:r>
            <a:endParaRPr lang="nb-NO" dirty="0"/>
          </a:p>
        </p:txBody>
      </p:sp>
      <p:sp>
        <p:nvSpPr>
          <p:cNvPr id="3" name="Plassholder for innhold 2"/>
          <p:cNvSpPr>
            <a:spLocks noGrp="1"/>
          </p:cNvSpPr>
          <p:nvPr>
            <p:ph idx="1"/>
          </p:nvPr>
        </p:nvSpPr>
        <p:spPr/>
        <p:txBody>
          <a:bodyPr/>
          <a:lstStyle/>
          <a:p>
            <a:r>
              <a:rPr lang="nb-NO" dirty="0" smtClean="0"/>
              <a:t>Group 1: Business </a:t>
            </a:r>
            <a:r>
              <a:rPr lang="nb-NO" dirty="0" err="1" smtClean="0"/>
              <a:t>agility</a:t>
            </a:r>
            <a:endParaRPr lang="nb-NO" dirty="0" smtClean="0"/>
          </a:p>
          <a:p>
            <a:r>
              <a:rPr lang="nb-NO" dirty="0" smtClean="0"/>
              <a:t>Group 2: </a:t>
            </a:r>
            <a:r>
              <a:rPr lang="nb-NO" dirty="0" err="1" smtClean="0"/>
              <a:t>Cloud</a:t>
            </a:r>
            <a:r>
              <a:rPr lang="nb-NO" dirty="0" smtClean="0"/>
              <a:t> </a:t>
            </a:r>
            <a:r>
              <a:rPr lang="nb-NO" dirty="0" err="1" smtClean="0"/>
              <a:t>computing</a:t>
            </a:r>
            <a:endParaRPr lang="nb-NO" dirty="0" smtClean="0"/>
          </a:p>
          <a:p>
            <a:r>
              <a:rPr lang="nb-NO" dirty="0" smtClean="0"/>
              <a:t>Group 3: Data Warehouse</a:t>
            </a:r>
          </a:p>
          <a:p>
            <a:r>
              <a:rPr lang="nb-NO" dirty="0" smtClean="0"/>
              <a:t>Group 4: </a:t>
            </a:r>
            <a:r>
              <a:rPr lang="nb-NO" dirty="0" err="1" smtClean="0"/>
              <a:t>Mobility</a:t>
            </a:r>
            <a:r>
              <a:rPr lang="nb-NO" dirty="0" smtClean="0"/>
              <a:t>/</a:t>
            </a:r>
            <a:r>
              <a:rPr lang="nb-NO" dirty="0" err="1" smtClean="0"/>
              <a:t>Social</a:t>
            </a:r>
            <a:r>
              <a:rPr lang="nb-NO" dirty="0" smtClean="0"/>
              <a:t> media</a:t>
            </a:r>
          </a:p>
          <a:p>
            <a:r>
              <a:rPr lang="nb-NO" dirty="0" smtClean="0"/>
              <a:t>Group 5: Business </a:t>
            </a:r>
            <a:r>
              <a:rPr lang="nb-NO" dirty="0" err="1" smtClean="0"/>
              <a:t>agility</a:t>
            </a:r>
            <a:endParaRPr lang="nb-NO" dirty="0" smtClean="0"/>
          </a:p>
          <a:p>
            <a:r>
              <a:rPr lang="nb-NO" dirty="0" smtClean="0"/>
              <a:t>Group 6: </a:t>
            </a:r>
            <a:r>
              <a:rPr lang="nb-NO" dirty="0" err="1" smtClean="0"/>
              <a:t>Either</a:t>
            </a:r>
            <a:r>
              <a:rPr lang="nb-NO" dirty="0" smtClean="0"/>
              <a:t> item 2, 3 or 4</a:t>
            </a:r>
            <a:r>
              <a:rPr lang="nb-NO" dirty="0" smtClean="0">
                <a:sym typeface="Wingdings" panose="05000000000000000000" pitchFamily="2" charset="2"/>
              </a:rPr>
              <a:t></a:t>
            </a:r>
            <a:endParaRPr lang="nb-NO" dirty="0" smtClean="0"/>
          </a:p>
          <a:p>
            <a:endParaRPr lang="nb-NO" dirty="0" smtClean="0"/>
          </a:p>
        </p:txBody>
      </p:sp>
    </p:spTree>
    <p:extLst>
      <p:ext uri="{BB962C8B-B14F-4D97-AF65-F5344CB8AC3E}">
        <p14:creationId xmlns:p14="http://schemas.microsoft.com/office/powerpoint/2010/main" val="1566440952"/>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TotalTime>
  <Words>1214</Words>
  <Application>Microsoft Office PowerPoint</Application>
  <PresentationFormat>Skjermfremvisning (4:3)</PresentationFormat>
  <Paragraphs>110</Paragraphs>
  <Slides>10</Slides>
  <Notes>3</Notes>
  <HiddenSlides>0</HiddenSlides>
  <MMClips>0</MMClips>
  <ScaleCrop>false</ScaleCrop>
  <HeadingPairs>
    <vt:vector size="4" baseType="variant">
      <vt:variant>
        <vt:lpstr>Tema</vt:lpstr>
      </vt:variant>
      <vt:variant>
        <vt:i4>1</vt:i4>
      </vt:variant>
      <vt:variant>
        <vt:lpstr>Lysbildetitler</vt:lpstr>
      </vt:variant>
      <vt:variant>
        <vt:i4>10</vt:i4>
      </vt:variant>
    </vt:vector>
  </HeadingPairs>
  <TitlesOfParts>
    <vt:vector size="11" baseType="lpstr">
      <vt:lpstr>Office-tema</vt:lpstr>
      <vt:lpstr>MCPM Workshop</vt:lpstr>
      <vt:lpstr>Introduction to Topic 1)</vt:lpstr>
      <vt:lpstr>Gartner:The Third Era of Enterprise IT</vt:lpstr>
      <vt:lpstr>Bimodal IT = Marathon Runners + Sprinters; Deeply Different, Both Essential</vt:lpstr>
      <vt:lpstr>Pace Layering and Bimodal IT Are Complementary</vt:lpstr>
      <vt:lpstr>Group discussions</vt:lpstr>
      <vt:lpstr>Selected areas for discussion</vt:lpstr>
      <vt:lpstr>And a reminder</vt:lpstr>
      <vt:lpstr>Group discussions</vt:lpstr>
      <vt:lpstr>Main output</vt:lpstr>
    </vt:vector>
  </TitlesOfParts>
  <Company>SSB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Diverse</dc:title>
  <dc:creator>Gløersen, Rune</dc:creator>
  <cp:lastModifiedBy>Gløersen, Rune</cp:lastModifiedBy>
  <cp:revision>7</cp:revision>
  <dcterms:created xsi:type="dcterms:W3CDTF">2015-04-15T04:50:53Z</dcterms:created>
  <dcterms:modified xsi:type="dcterms:W3CDTF">2015-04-15T07:16:21Z</dcterms:modified>
</cp:coreProperties>
</file>