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256" r:id="rId2"/>
    <p:sldId id="257" r:id="rId3"/>
    <p:sldId id="259" r:id="rId4"/>
    <p:sldId id="279" r:id="rId5"/>
    <p:sldId id="260" r:id="rId6"/>
    <p:sldId id="262" r:id="rId7"/>
    <p:sldId id="261" r:id="rId8"/>
    <p:sldId id="263" r:id="rId9"/>
    <p:sldId id="265" r:id="rId10"/>
    <p:sldId id="274" r:id="rId11"/>
    <p:sldId id="268" r:id="rId12"/>
    <p:sldId id="267" r:id="rId13"/>
    <p:sldId id="284" r:id="rId14"/>
    <p:sldId id="276" r:id="rId15"/>
    <p:sldId id="285" r:id="rId16"/>
    <p:sldId id="282" r:id="rId17"/>
    <p:sldId id="277" r:id="rId18"/>
    <p:sldId id="278" r:id="rId19"/>
  </p:sldIdLst>
  <p:sldSz cx="9144000" cy="6858000" type="screen4x3"/>
  <p:notesSz cx="6858000" cy="9144000"/>
  <p:defaultTextStyle>
    <a:defPPr>
      <a:defRPr lang="sl-SI"/>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6636689E-B404-4788-968F-79205C35CDFD}">
          <p14:sldIdLst>
            <p14:sldId id="256"/>
            <p14:sldId id="257"/>
            <p14:sldId id="259"/>
            <p14:sldId id="279"/>
            <p14:sldId id="260"/>
            <p14:sldId id="262"/>
            <p14:sldId id="261"/>
            <p14:sldId id="263"/>
            <p14:sldId id="265"/>
            <p14:sldId id="274"/>
            <p14:sldId id="268"/>
            <p14:sldId id="267"/>
            <p14:sldId id="284"/>
            <p14:sldId id="276"/>
            <p14:sldId id="285"/>
            <p14:sldId id="282"/>
            <p14:sldId id="277"/>
            <p14:sldId id="27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omaz Špeh" initials="T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49CB8"/>
    <a:srgbClr val="549C54"/>
    <a:srgbClr val="2680D6"/>
    <a:srgbClr val="2340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612" autoAdjust="0"/>
  </p:normalViewPr>
  <p:slideViewPr>
    <p:cSldViewPr>
      <p:cViewPr varScale="1">
        <p:scale>
          <a:sx n="65" d="100"/>
          <a:sy n="65" d="100"/>
        </p:scale>
        <p:origin x="912" y="72"/>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sl-SI"/>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9F4D52D-1A44-4CCC-88C8-25A5DCAEAAC9}" type="datetimeFigureOut">
              <a:rPr lang="sl-SI"/>
              <a:pPr>
                <a:defRPr/>
              </a:pPr>
              <a:t>14.4.2015</a:t>
            </a:fld>
            <a:endParaRPr lang="sl-SI"/>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sl-SI"/>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63C4C64-5B6B-46C7-B056-58F63C40B278}" type="slidenum">
              <a:rPr lang="sl-SI"/>
              <a:pPr>
                <a:defRPr/>
              </a:pPr>
              <a:t>‹#›</a:t>
            </a:fld>
            <a:endParaRPr lang="sl-SI"/>
          </a:p>
        </p:txBody>
      </p:sp>
    </p:spTree>
    <p:extLst>
      <p:ext uri="{BB962C8B-B14F-4D97-AF65-F5344CB8AC3E}">
        <p14:creationId xmlns:p14="http://schemas.microsoft.com/office/powerpoint/2010/main" val="33620474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sl-S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B762E38-AF42-4E86-A52A-BADE22B4D37C}" type="datetimeFigureOut">
              <a:rPr lang="sl-SI"/>
              <a:pPr>
                <a:defRPr/>
              </a:pPr>
              <a:t>14.4.2015</a:t>
            </a:fld>
            <a:endParaRPr lang="sl-SI"/>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sl-SI"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l-SI"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sl-S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36C1E2D-AF8B-4565-B375-5DB592A17ECF}" type="slidenum">
              <a:rPr lang="sl-SI"/>
              <a:pPr>
                <a:defRPr/>
              </a:pPr>
              <a:t>‹#›</a:t>
            </a:fld>
            <a:endParaRPr lang="sl-SI"/>
          </a:p>
        </p:txBody>
      </p:sp>
    </p:spTree>
    <p:extLst>
      <p:ext uri="{BB962C8B-B14F-4D97-AF65-F5344CB8AC3E}">
        <p14:creationId xmlns:p14="http://schemas.microsoft.com/office/powerpoint/2010/main" val="4853455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sl-SI" altLang="sl-SI"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fontAlgn="base">
              <a:spcBef>
                <a:spcPct val="0"/>
              </a:spcBef>
              <a:spcAft>
                <a:spcPct val="0"/>
              </a:spcAft>
            </a:pPr>
            <a:fld id="{5ECEB8A7-8907-4481-A877-6AE098206C35}" type="slidenum">
              <a:rPr lang="sl-SI" altLang="sl-SI">
                <a:latin typeface="Calibri" pitchFamily="34" charset="0"/>
              </a:rPr>
              <a:pPr fontAlgn="base">
                <a:spcBef>
                  <a:spcPct val="0"/>
                </a:spcBef>
                <a:spcAft>
                  <a:spcPct val="0"/>
                </a:spcAft>
              </a:pPr>
              <a:t>1</a:t>
            </a:fld>
            <a:endParaRPr lang="sl-SI" altLang="sl-SI">
              <a:latin typeface="Calibri" pitchFamily="34" charset="0"/>
            </a:endParaRPr>
          </a:p>
        </p:txBody>
      </p:sp>
    </p:spTree>
    <p:extLst>
      <p:ext uri="{BB962C8B-B14F-4D97-AF65-F5344CB8AC3E}">
        <p14:creationId xmlns:p14="http://schemas.microsoft.com/office/powerpoint/2010/main" val="2391188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36C1E2D-AF8B-4565-B375-5DB592A17ECF}" type="slidenum">
              <a:rPr lang="sl-SI" smtClean="0"/>
              <a:pPr>
                <a:defRPr/>
              </a:pPr>
              <a:t>2</a:t>
            </a:fld>
            <a:endParaRPr lang="sl-SI"/>
          </a:p>
        </p:txBody>
      </p:sp>
    </p:spTree>
    <p:extLst>
      <p:ext uri="{BB962C8B-B14F-4D97-AF65-F5344CB8AC3E}">
        <p14:creationId xmlns:p14="http://schemas.microsoft.com/office/powerpoint/2010/main" val="2029360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36C1E2D-AF8B-4565-B375-5DB592A17ECF}" type="slidenum">
              <a:rPr lang="sl-SI" smtClean="0"/>
              <a:pPr>
                <a:defRPr/>
              </a:pPr>
              <a:t>7</a:t>
            </a:fld>
            <a:endParaRPr lang="sl-SI"/>
          </a:p>
        </p:txBody>
      </p:sp>
    </p:spTree>
    <p:extLst>
      <p:ext uri="{BB962C8B-B14F-4D97-AF65-F5344CB8AC3E}">
        <p14:creationId xmlns:p14="http://schemas.microsoft.com/office/powerpoint/2010/main" val="1735362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sl-SI" dirty="0" err="1" smtClean="0"/>
              <a:t>Good</a:t>
            </a:r>
            <a:r>
              <a:rPr lang="sl-SI" dirty="0" smtClean="0"/>
              <a:t> to </a:t>
            </a:r>
            <a:r>
              <a:rPr lang="sl-SI" dirty="0" err="1" smtClean="0"/>
              <a:t>have</a:t>
            </a:r>
            <a:r>
              <a:rPr lang="sl-SI" dirty="0" smtClean="0"/>
              <a:t> </a:t>
            </a:r>
            <a:r>
              <a:rPr lang="sl-SI" dirty="0" err="1" smtClean="0"/>
              <a:t>when</a:t>
            </a:r>
            <a:r>
              <a:rPr lang="sl-SI" dirty="0" smtClean="0"/>
              <a:t> </a:t>
            </a:r>
            <a:r>
              <a:rPr lang="sl-SI" dirty="0" err="1" smtClean="0"/>
              <a:t>introducing</a:t>
            </a:r>
            <a:r>
              <a:rPr lang="sl-SI" dirty="0" smtClean="0"/>
              <a:t> </a:t>
            </a:r>
            <a:r>
              <a:rPr lang="sl-SI" dirty="0" err="1" smtClean="0"/>
              <a:t>new</a:t>
            </a:r>
            <a:r>
              <a:rPr lang="sl-SI" dirty="0" smtClean="0"/>
              <a:t> </a:t>
            </a:r>
            <a:r>
              <a:rPr lang="sl-SI" dirty="0" err="1" smtClean="0"/>
              <a:t>technologies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636C1E2D-AF8B-4565-B375-5DB592A17ECF}" type="slidenum">
              <a:rPr lang="sl-SI" smtClean="0"/>
              <a:pPr>
                <a:defRPr/>
              </a:pPr>
              <a:t>10</a:t>
            </a:fld>
            <a:endParaRPr lang="sl-SI"/>
          </a:p>
        </p:txBody>
      </p:sp>
    </p:spTree>
    <p:extLst>
      <p:ext uri="{BB962C8B-B14F-4D97-AF65-F5344CB8AC3E}">
        <p14:creationId xmlns:p14="http://schemas.microsoft.com/office/powerpoint/2010/main" val="3521830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36C1E2D-AF8B-4565-B375-5DB592A17ECF}" type="slidenum">
              <a:rPr lang="sl-SI" smtClean="0"/>
              <a:pPr>
                <a:defRPr/>
              </a:pPr>
              <a:t>11</a:t>
            </a:fld>
            <a:endParaRPr lang="sl-SI"/>
          </a:p>
        </p:txBody>
      </p:sp>
    </p:spTree>
    <p:extLst>
      <p:ext uri="{BB962C8B-B14F-4D97-AF65-F5344CB8AC3E}">
        <p14:creationId xmlns:p14="http://schemas.microsoft.com/office/powerpoint/2010/main" val="2706437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36C1E2D-AF8B-4565-B375-5DB592A17ECF}" type="slidenum">
              <a:rPr lang="sl-SI" smtClean="0"/>
              <a:pPr>
                <a:defRPr/>
              </a:pPr>
              <a:t>12</a:t>
            </a:fld>
            <a:endParaRPr lang="sl-SI"/>
          </a:p>
        </p:txBody>
      </p:sp>
    </p:spTree>
    <p:extLst>
      <p:ext uri="{BB962C8B-B14F-4D97-AF65-F5344CB8AC3E}">
        <p14:creationId xmlns:p14="http://schemas.microsoft.com/office/powerpoint/2010/main" val="7281390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8" y="319088"/>
            <a:ext cx="1808162"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2244725"/>
            <a:ext cx="91440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395536" y="908721"/>
            <a:ext cx="6882399" cy="2304255"/>
          </a:xfrm>
        </p:spPr>
        <p:txBody>
          <a:bodyPr/>
          <a:lstStyle/>
          <a:p>
            <a:r>
              <a:rPr lang="en-US" smtClean="0"/>
              <a:t>Click to edit Master title style</a:t>
            </a:r>
            <a:endParaRPr lang="sl-SI" dirty="0"/>
          </a:p>
        </p:txBody>
      </p:sp>
      <p:sp>
        <p:nvSpPr>
          <p:cNvPr id="3" name="Subtitle 2"/>
          <p:cNvSpPr>
            <a:spLocks noGrp="1"/>
          </p:cNvSpPr>
          <p:nvPr>
            <p:ph type="subTitle" idx="1"/>
          </p:nvPr>
        </p:nvSpPr>
        <p:spPr>
          <a:xfrm>
            <a:off x="971600" y="3212976"/>
            <a:ext cx="5804512" cy="105308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l-SI" dirty="0"/>
          </a:p>
        </p:txBody>
      </p:sp>
      <p:sp>
        <p:nvSpPr>
          <p:cNvPr id="6" name="Date Placeholder 3"/>
          <p:cNvSpPr>
            <a:spLocks noGrp="1"/>
          </p:cNvSpPr>
          <p:nvPr>
            <p:ph type="dt" sz="half" idx="10"/>
          </p:nvPr>
        </p:nvSpPr>
        <p:spPr>
          <a:xfrm>
            <a:off x="1331913" y="6381750"/>
            <a:ext cx="1196975" cy="365125"/>
          </a:xfrm>
        </p:spPr>
        <p:txBody>
          <a:bodyPr/>
          <a:lstStyle>
            <a:lvl1pPr>
              <a:defRPr smtClean="0">
                <a:solidFill>
                  <a:schemeClr val="tx1"/>
                </a:solidFill>
              </a:defRPr>
            </a:lvl1pPr>
          </a:lstStyle>
          <a:p>
            <a:pPr>
              <a:defRPr/>
            </a:pPr>
            <a:fld id="{C7A464EE-B22B-4081-98D6-B5B9DEF86748}" type="datetime1">
              <a:rPr lang="sl-SI"/>
              <a:pPr>
                <a:defRPr/>
              </a:pPr>
              <a:t>14.4.2015</a:t>
            </a:fld>
            <a:endParaRPr lang="sl-SI" dirty="0"/>
          </a:p>
        </p:txBody>
      </p:sp>
      <p:sp>
        <p:nvSpPr>
          <p:cNvPr id="7" name="Slide Number Placeholder 5"/>
          <p:cNvSpPr>
            <a:spLocks noGrp="1"/>
          </p:cNvSpPr>
          <p:nvPr>
            <p:ph type="sldNum" sz="quarter" idx="11"/>
          </p:nvPr>
        </p:nvSpPr>
        <p:spPr/>
        <p:txBody>
          <a:bodyPr/>
          <a:lstStyle>
            <a:lvl1pPr>
              <a:defRPr smtClean="0">
                <a:solidFill>
                  <a:schemeClr val="tx1"/>
                </a:solidFill>
              </a:defRPr>
            </a:lvl1pPr>
          </a:lstStyle>
          <a:p>
            <a:pPr>
              <a:defRPr/>
            </a:pPr>
            <a:fld id="{0A43BF90-6122-44FF-95F9-80058CBB851A}" type="slidenum">
              <a:rPr lang="sl-SI"/>
              <a:pPr>
                <a:defRPr/>
              </a:pPr>
              <a:t>‹#›</a:t>
            </a:fld>
            <a:endParaRPr lang="sl-SI" dirty="0"/>
          </a:p>
        </p:txBody>
      </p:sp>
    </p:spTree>
    <p:extLst>
      <p:ext uri="{BB962C8B-B14F-4D97-AF65-F5344CB8AC3E}">
        <p14:creationId xmlns:p14="http://schemas.microsoft.com/office/powerpoint/2010/main" val="2085755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5"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EE373662-2617-49F4-A494-515D21F9B0E8}" type="slidenum">
              <a:rPr lang="sl-SI"/>
              <a:pPr>
                <a:defRPr/>
              </a:pPr>
              <a:t>‹#›</a:t>
            </a:fld>
            <a:endParaRPr lang="sl-SI" dirty="0"/>
          </a:p>
        </p:txBody>
      </p:sp>
    </p:spTree>
    <p:extLst>
      <p:ext uri="{BB962C8B-B14F-4D97-AF65-F5344CB8AC3E}">
        <p14:creationId xmlns:p14="http://schemas.microsoft.com/office/powerpoint/2010/main" val="1245708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92696"/>
            <a:ext cx="2057400" cy="5433467"/>
          </a:xfrm>
        </p:spPr>
        <p:txBody>
          <a:bodyPr vert="eaVert"/>
          <a:lstStyle/>
          <a:p>
            <a:r>
              <a:rPr lang="en-US" smtClean="0"/>
              <a:t>Click to edit Master title style</a:t>
            </a:r>
            <a:endParaRPr lang="sl-SI"/>
          </a:p>
        </p:txBody>
      </p:sp>
      <p:sp>
        <p:nvSpPr>
          <p:cNvPr id="3" name="Vertical Text Placeholder 2"/>
          <p:cNvSpPr>
            <a:spLocks noGrp="1"/>
          </p:cNvSpPr>
          <p:nvPr>
            <p:ph type="body" orient="vert" idx="1"/>
          </p:nvPr>
        </p:nvSpPr>
        <p:spPr>
          <a:xfrm>
            <a:off x="457200" y="692696"/>
            <a:ext cx="6019800" cy="54334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5"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D30E1C50-DE5A-40EF-AF07-478272BCC889}" type="slidenum">
              <a:rPr lang="sl-SI"/>
              <a:pPr>
                <a:defRPr/>
              </a:pPr>
              <a:t>‹#›</a:t>
            </a:fld>
            <a:endParaRPr lang="sl-SI" dirty="0"/>
          </a:p>
        </p:txBody>
      </p:sp>
    </p:spTree>
    <p:extLst>
      <p:ext uri="{BB962C8B-B14F-4D97-AF65-F5344CB8AC3E}">
        <p14:creationId xmlns:p14="http://schemas.microsoft.com/office/powerpoint/2010/main" val="893167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dirty="0"/>
          </a:p>
        </p:txBody>
      </p:sp>
      <p:sp>
        <p:nvSpPr>
          <p:cNvPr id="7" name="Text Placeholder 6"/>
          <p:cNvSpPr>
            <a:spLocks noGrp="1"/>
          </p:cNvSpPr>
          <p:nvPr>
            <p:ph type="body" sz="quarter" idx="13"/>
          </p:nvPr>
        </p:nvSpPr>
        <p:spPr>
          <a:xfrm>
            <a:off x="468313" y="2060575"/>
            <a:ext cx="8207375" cy="403272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Footer Placeholder 4"/>
          <p:cNvSpPr>
            <a:spLocks noGrp="1"/>
          </p:cNvSpPr>
          <p:nvPr>
            <p:ph type="ftr" sz="quarter" idx="14"/>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5" name="Slide Number Placeholder 5"/>
          <p:cNvSpPr>
            <a:spLocks noGrp="1"/>
          </p:cNvSpPr>
          <p:nvPr>
            <p:ph type="sldNum" sz="quarter" idx="15"/>
          </p:nvPr>
        </p:nvSpPr>
        <p:spPr>
          <a:xfrm>
            <a:off x="7956550" y="6356350"/>
            <a:ext cx="730250" cy="365125"/>
          </a:xfrm>
        </p:spPr>
        <p:txBody>
          <a:bodyPr/>
          <a:lstStyle>
            <a:lvl1pPr>
              <a:defRPr smtClean="0">
                <a:solidFill>
                  <a:sysClr val="windowText" lastClr="000000"/>
                </a:solidFill>
              </a:defRPr>
            </a:lvl1pPr>
          </a:lstStyle>
          <a:p>
            <a:pPr>
              <a:defRPr/>
            </a:pPr>
            <a:fld id="{74231800-63A5-45D6-BBD7-938B3657CC8B}" type="slidenum">
              <a:rPr lang="sl-SI"/>
              <a:pPr>
                <a:defRPr/>
              </a:pPr>
              <a:t>‹#›</a:t>
            </a:fld>
            <a:endParaRPr lang="sl-SI" dirty="0"/>
          </a:p>
        </p:txBody>
      </p:sp>
    </p:spTree>
    <p:extLst>
      <p:ext uri="{BB962C8B-B14F-4D97-AF65-F5344CB8AC3E}">
        <p14:creationId xmlns:p14="http://schemas.microsoft.com/office/powerpoint/2010/main" val="199861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l-S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5"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3B4B85CB-1029-4723-8BA8-3F30FE3DDC10}" type="slidenum">
              <a:rPr lang="sl-SI"/>
              <a:pPr>
                <a:defRPr/>
              </a:pPr>
              <a:t>‹#›</a:t>
            </a:fld>
            <a:endParaRPr lang="sl-SI" dirty="0"/>
          </a:p>
        </p:txBody>
      </p:sp>
    </p:spTree>
    <p:extLst>
      <p:ext uri="{BB962C8B-B14F-4D97-AF65-F5344CB8AC3E}">
        <p14:creationId xmlns:p14="http://schemas.microsoft.com/office/powerpoint/2010/main" val="3072065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Content Placeholder 2"/>
          <p:cNvSpPr>
            <a:spLocks noGrp="1"/>
          </p:cNvSpPr>
          <p:nvPr>
            <p:ph sz="half" idx="1"/>
          </p:nvPr>
        </p:nvSpPr>
        <p:spPr>
          <a:xfrm>
            <a:off x="457200" y="2060848"/>
            <a:ext cx="4038600" cy="40324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Content Placeholder 3"/>
          <p:cNvSpPr>
            <a:spLocks noGrp="1"/>
          </p:cNvSpPr>
          <p:nvPr>
            <p:ph sz="half" idx="2"/>
          </p:nvPr>
        </p:nvSpPr>
        <p:spPr>
          <a:xfrm>
            <a:off x="4648200" y="2060848"/>
            <a:ext cx="4038600" cy="40324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5"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6"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387AD4AC-D175-45DB-9E71-DA0DA4946639}" type="slidenum">
              <a:rPr lang="sl-SI"/>
              <a:pPr>
                <a:defRPr/>
              </a:pPr>
              <a:t>‹#›</a:t>
            </a:fld>
            <a:endParaRPr lang="sl-SI" dirty="0"/>
          </a:p>
        </p:txBody>
      </p:sp>
    </p:spTree>
    <p:extLst>
      <p:ext uri="{BB962C8B-B14F-4D97-AF65-F5344CB8AC3E}">
        <p14:creationId xmlns:p14="http://schemas.microsoft.com/office/powerpoint/2010/main" val="3031108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l-SI"/>
          </a:p>
        </p:txBody>
      </p:sp>
      <p:sp>
        <p:nvSpPr>
          <p:cNvPr id="3" name="Text Placeholder 2"/>
          <p:cNvSpPr>
            <a:spLocks noGrp="1"/>
          </p:cNvSpPr>
          <p:nvPr>
            <p:ph type="body" idx="1"/>
          </p:nvPr>
        </p:nvSpPr>
        <p:spPr>
          <a:xfrm>
            <a:off x="457200" y="198884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708920"/>
            <a:ext cx="4040188" cy="341724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dirty="0"/>
          </a:p>
        </p:txBody>
      </p:sp>
      <p:sp>
        <p:nvSpPr>
          <p:cNvPr id="5" name="Text Placeholder 4"/>
          <p:cNvSpPr>
            <a:spLocks noGrp="1"/>
          </p:cNvSpPr>
          <p:nvPr>
            <p:ph type="body" sz="quarter" idx="3"/>
          </p:nvPr>
        </p:nvSpPr>
        <p:spPr>
          <a:xfrm>
            <a:off x="4645025" y="198884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920"/>
            <a:ext cx="4041775" cy="341724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7"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8"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0DC1FC71-E58E-469E-A705-8C1D5D12BE95}" type="slidenum">
              <a:rPr lang="sl-SI"/>
              <a:pPr>
                <a:defRPr/>
              </a:pPr>
              <a:t>‹#›</a:t>
            </a:fld>
            <a:endParaRPr lang="sl-SI" dirty="0"/>
          </a:p>
        </p:txBody>
      </p:sp>
    </p:spTree>
    <p:extLst>
      <p:ext uri="{BB962C8B-B14F-4D97-AF65-F5344CB8AC3E}">
        <p14:creationId xmlns:p14="http://schemas.microsoft.com/office/powerpoint/2010/main" val="3635404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l-SI"/>
          </a:p>
        </p:txBody>
      </p:sp>
      <p:sp>
        <p:nvSpPr>
          <p:cNvPr id="3"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4"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7A8EDA38-6D90-4385-8354-F24405BD6E27}" type="slidenum">
              <a:rPr lang="sl-SI"/>
              <a:pPr>
                <a:defRPr/>
              </a:pPr>
              <a:t>‹#›</a:t>
            </a:fld>
            <a:endParaRPr lang="sl-SI" dirty="0"/>
          </a:p>
        </p:txBody>
      </p:sp>
    </p:spTree>
    <p:extLst>
      <p:ext uri="{BB962C8B-B14F-4D97-AF65-F5344CB8AC3E}">
        <p14:creationId xmlns:p14="http://schemas.microsoft.com/office/powerpoint/2010/main" val="1750763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3"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01441904-D181-4FE7-98F1-4FC7BB1B6AC4}" type="slidenum">
              <a:rPr lang="sl-SI"/>
              <a:pPr>
                <a:defRPr/>
              </a:pPr>
              <a:t>‹#›</a:t>
            </a:fld>
            <a:endParaRPr lang="sl-SI" dirty="0"/>
          </a:p>
        </p:txBody>
      </p:sp>
    </p:spTree>
    <p:extLst>
      <p:ext uri="{BB962C8B-B14F-4D97-AF65-F5344CB8AC3E}">
        <p14:creationId xmlns:p14="http://schemas.microsoft.com/office/powerpoint/2010/main" val="1655756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3008313" cy="1152128"/>
          </a:xfrm>
        </p:spPr>
        <p:txBody>
          <a:bodyPr anchor="b"/>
          <a:lstStyle>
            <a:lvl1pPr algn="l">
              <a:defRPr sz="2000" b="1"/>
            </a:lvl1pPr>
          </a:lstStyle>
          <a:p>
            <a:r>
              <a:rPr lang="en-US" smtClean="0"/>
              <a:t>Click to edit Master title style</a:t>
            </a:r>
            <a:endParaRPr lang="sl-SI"/>
          </a:p>
        </p:txBody>
      </p:sp>
      <p:sp>
        <p:nvSpPr>
          <p:cNvPr id="3" name="Content Placeholder 2"/>
          <p:cNvSpPr>
            <a:spLocks noGrp="1"/>
          </p:cNvSpPr>
          <p:nvPr>
            <p:ph idx="1"/>
          </p:nvPr>
        </p:nvSpPr>
        <p:spPr>
          <a:xfrm>
            <a:off x="3575050" y="692696"/>
            <a:ext cx="5111750" cy="54334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l-SI"/>
          </a:p>
        </p:txBody>
      </p:sp>
      <p:sp>
        <p:nvSpPr>
          <p:cNvPr id="4" name="Text Placeholder 3"/>
          <p:cNvSpPr>
            <a:spLocks noGrp="1"/>
          </p:cNvSpPr>
          <p:nvPr>
            <p:ph type="body" sz="half" idx="2"/>
          </p:nvPr>
        </p:nvSpPr>
        <p:spPr>
          <a:xfrm>
            <a:off x="457200" y="1844824"/>
            <a:ext cx="3008313" cy="428133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6"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827E1491-263C-4B82-B118-085E3BDECB0D}" type="slidenum">
              <a:rPr lang="sl-SI"/>
              <a:pPr>
                <a:defRPr/>
              </a:pPr>
              <a:t>‹#›</a:t>
            </a:fld>
            <a:endParaRPr lang="sl-SI" dirty="0"/>
          </a:p>
        </p:txBody>
      </p:sp>
    </p:spTree>
    <p:extLst>
      <p:ext uri="{BB962C8B-B14F-4D97-AF65-F5344CB8AC3E}">
        <p14:creationId xmlns:p14="http://schemas.microsoft.com/office/powerpoint/2010/main" val="490645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l-SI"/>
          </a:p>
        </p:txBody>
      </p:sp>
      <p:sp>
        <p:nvSpPr>
          <p:cNvPr id="3" name="Picture Placeholder 2"/>
          <p:cNvSpPr>
            <a:spLocks noGrp="1"/>
          </p:cNvSpPr>
          <p:nvPr>
            <p:ph type="pic" idx="1"/>
          </p:nvPr>
        </p:nvSpPr>
        <p:spPr>
          <a:xfrm>
            <a:off x="1792288" y="692695"/>
            <a:ext cx="5486400" cy="403487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sl-SI"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a:xfrm>
            <a:off x="1476375" y="6376988"/>
            <a:ext cx="6119813" cy="365125"/>
          </a:xfrm>
        </p:spPr>
        <p:txBody>
          <a:bodyPr/>
          <a:lstStyle>
            <a:lvl1pPr>
              <a:defRPr dirty="0">
                <a:solidFill>
                  <a:sysClr val="windowText" lastClr="000000"/>
                </a:solidFill>
              </a:defRPr>
            </a:lvl1pPr>
          </a:lstStyle>
          <a:p>
            <a:pPr>
              <a:defRPr/>
            </a:pPr>
            <a:endParaRPr lang="sl-SI"/>
          </a:p>
        </p:txBody>
      </p:sp>
      <p:sp>
        <p:nvSpPr>
          <p:cNvPr id="6" name="Slide Number Placeholder 5"/>
          <p:cNvSpPr>
            <a:spLocks noGrp="1"/>
          </p:cNvSpPr>
          <p:nvPr>
            <p:ph type="sldNum" sz="quarter" idx="11"/>
          </p:nvPr>
        </p:nvSpPr>
        <p:spPr>
          <a:xfrm>
            <a:off x="7956550" y="6356350"/>
            <a:ext cx="730250" cy="365125"/>
          </a:xfrm>
        </p:spPr>
        <p:txBody>
          <a:bodyPr/>
          <a:lstStyle>
            <a:lvl1pPr>
              <a:defRPr smtClean="0">
                <a:solidFill>
                  <a:sysClr val="windowText" lastClr="000000"/>
                </a:solidFill>
              </a:defRPr>
            </a:lvl1pPr>
          </a:lstStyle>
          <a:p>
            <a:pPr>
              <a:defRPr/>
            </a:pPr>
            <a:fld id="{62C76026-D75B-4955-B69B-1119D8C4771D}" type="slidenum">
              <a:rPr lang="sl-SI"/>
              <a:pPr>
                <a:defRPr/>
              </a:pPr>
              <a:t>‹#›</a:t>
            </a:fld>
            <a:endParaRPr lang="sl-SI" dirty="0"/>
          </a:p>
        </p:txBody>
      </p:sp>
    </p:spTree>
    <p:extLst>
      <p:ext uri="{BB962C8B-B14F-4D97-AF65-F5344CB8AC3E}">
        <p14:creationId xmlns:p14="http://schemas.microsoft.com/office/powerpoint/2010/main" val="2584015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58788" y="319088"/>
            <a:ext cx="180657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6"/>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7885113" y="384175"/>
            <a:ext cx="868362"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itle Placeholder 1"/>
          <p:cNvSpPr>
            <a:spLocks noGrp="1"/>
          </p:cNvSpPr>
          <p:nvPr>
            <p:ph type="title"/>
          </p:nvPr>
        </p:nvSpPr>
        <p:spPr bwMode="auto">
          <a:xfrm>
            <a:off x="457200" y="692150"/>
            <a:ext cx="82296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sl-SI" smtClean="0"/>
              <a:t>Click to edit Master title style</a:t>
            </a:r>
            <a:endParaRPr lang="sl-SI" altLang="sl-SI" smtClean="0"/>
          </a:p>
        </p:txBody>
      </p:sp>
      <p:sp>
        <p:nvSpPr>
          <p:cNvPr id="1029" name="Text Placeholder 2"/>
          <p:cNvSpPr>
            <a:spLocks noGrp="1"/>
          </p:cNvSpPr>
          <p:nvPr>
            <p:ph type="body" idx="1"/>
          </p:nvPr>
        </p:nvSpPr>
        <p:spPr bwMode="auto">
          <a:xfrm>
            <a:off x="457200" y="2060575"/>
            <a:ext cx="8229600" cy="402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l-SI" smtClean="0"/>
              <a:t>Click to edit Master text styles</a:t>
            </a:r>
          </a:p>
          <a:p>
            <a:pPr lvl="1"/>
            <a:r>
              <a:rPr lang="en-US" altLang="sl-SI" smtClean="0"/>
              <a:t>Second level</a:t>
            </a:r>
          </a:p>
          <a:p>
            <a:pPr lvl="2"/>
            <a:r>
              <a:rPr lang="en-US" altLang="sl-SI" smtClean="0"/>
              <a:t>Third level</a:t>
            </a:r>
          </a:p>
          <a:p>
            <a:pPr lvl="3"/>
            <a:r>
              <a:rPr lang="en-US" altLang="sl-SI" smtClean="0"/>
              <a:t>Fourth level</a:t>
            </a:r>
          </a:p>
          <a:p>
            <a:pPr lvl="4"/>
            <a:r>
              <a:rPr lang="en-US" altLang="sl-SI" smtClean="0"/>
              <a:t>Fifth level</a:t>
            </a:r>
            <a:endParaRPr lang="sl-SI" altLang="sl-SI" smtClean="0"/>
          </a:p>
        </p:txBody>
      </p:sp>
      <p:sp>
        <p:nvSpPr>
          <p:cNvPr id="4" name="Date Placeholder 3"/>
          <p:cNvSpPr>
            <a:spLocks noGrp="1"/>
          </p:cNvSpPr>
          <p:nvPr>
            <p:ph type="dt" sz="half" idx="2"/>
          </p:nvPr>
        </p:nvSpPr>
        <p:spPr>
          <a:xfrm>
            <a:off x="457200" y="6356350"/>
            <a:ext cx="86995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1C2257E-4778-4064-BAD5-5EC58C4D50DE}" type="datetime1">
              <a:rPr lang="sl-SI"/>
              <a:pPr>
                <a:defRPr/>
              </a:pPr>
              <a:t>14.4.2015</a:t>
            </a:fld>
            <a:endParaRPr lang="sl-SI"/>
          </a:p>
        </p:txBody>
      </p:sp>
      <p:sp>
        <p:nvSpPr>
          <p:cNvPr id="5" name="Footer Placeholder 4"/>
          <p:cNvSpPr>
            <a:spLocks noGrp="1"/>
          </p:cNvSpPr>
          <p:nvPr>
            <p:ph type="ftr" sz="quarter" idx="3"/>
          </p:nvPr>
        </p:nvSpPr>
        <p:spPr>
          <a:xfrm>
            <a:off x="1619250" y="6356350"/>
            <a:ext cx="59055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sl-SI"/>
          </a:p>
        </p:txBody>
      </p:sp>
      <p:sp>
        <p:nvSpPr>
          <p:cNvPr id="6" name="Slide Number Placeholder 5"/>
          <p:cNvSpPr>
            <a:spLocks noGrp="1"/>
          </p:cNvSpPr>
          <p:nvPr>
            <p:ph type="sldNum" sz="quarter" idx="4"/>
          </p:nvPr>
        </p:nvSpPr>
        <p:spPr>
          <a:xfrm>
            <a:off x="7885113" y="6356350"/>
            <a:ext cx="801687"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EE7F4AB9-C154-40A7-9850-49FF697FEEB9}" type="slidenum">
              <a:rPr lang="sl-SI"/>
              <a:pPr>
                <a:defRPr/>
              </a:pPr>
              <a:t>‹#›</a:t>
            </a:fld>
            <a:endParaRPr lang="sl-SI"/>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iming>
    <p:tnLst>
      <p:par>
        <p:cTn id="1" dur="indefinite" restart="never" nodeType="tmRoot"/>
      </p:par>
    </p:tnLst>
  </p:timing>
  <p:hf sldNum="0" hdr="0" ft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defRPr>
      </a:lvl2pPr>
      <a:lvl3pPr algn="ctr" rtl="0" eaLnBrk="1" fontAlgn="base" hangingPunct="1">
        <a:spcBef>
          <a:spcPct val="0"/>
        </a:spcBef>
        <a:spcAft>
          <a:spcPct val="0"/>
        </a:spcAft>
        <a:defRPr sz="4400">
          <a:solidFill>
            <a:schemeClr val="tx1"/>
          </a:solidFill>
          <a:latin typeface="Arial" charset="0"/>
        </a:defRPr>
      </a:lvl3pPr>
      <a:lvl4pPr algn="ctr" rtl="0" eaLnBrk="1" fontAlgn="base" hangingPunct="1">
        <a:spcBef>
          <a:spcPct val="0"/>
        </a:spcBef>
        <a:spcAft>
          <a:spcPct val="0"/>
        </a:spcAft>
        <a:defRPr sz="4400">
          <a:solidFill>
            <a:schemeClr val="tx1"/>
          </a:solidFill>
          <a:latin typeface="Arial" charset="0"/>
        </a:defRPr>
      </a:lvl4pPr>
      <a:lvl5pPr algn="ctr" rtl="0" eaLnBrk="1" fontAlgn="base" hangingPunct="1">
        <a:spcBef>
          <a:spcPct val="0"/>
        </a:spcBef>
        <a:spcAft>
          <a:spcPct val="0"/>
        </a:spcAft>
        <a:defRPr sz="44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Arial" charset="0"/>
        </a:defRPr>
      </a:lvl6pPr>
      <a:lvl7pPr marL="914400" algn="ctr" rtl="0" eaLnBrk="1" fontAlgn="base" hangingPunct="1">
        <a:spcBef>
          <a:spcPct val="0"/>
        </a:spcBef>
        <a:spcAft>
          <a:spcPct val="0"/>
        </a:spcAft>
        <a:defRPr sz="4400">
          <a:solidFill>
            <a:schemeClr val="tx1"/>
          </a:solidFill>
          <a:latin typeface="Arial" charset="0"/>
        </a:defRPr>
      </a:lvl7pPr>
      <a:lvl8pPr marL="1371600" algn="ctr" rtl="0" eaLnBrk="1" fontAlgn="base" hangingPunct="1">
        <a:spcBef>
          <a:spcPct val="0"/>
        </a:spcBef>
        <a:spcAft>
          <a:spcPct val="0"/>
        </a:spcAft>
        <a:defRPr sz="4400">
          <a:solidFill>
            <a:schemeClr val="tx1"/>
          </a:solidFill>
          <a:latin typeface="Arial" charset="0"/>
        </a:defRPr>
      </a:lvl8pPr>
      <a:lvl9pPr marL="1828800" algn="ctr"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395288" y="908050"/>
            <a:ext cx="6883400" cy="2305050"/>
          </a:xfrm>
        </p:spPr>
        <p:txBody>
          <a:bodyPr/>
          <a:lstStyle/>
          <a:p>
            <a:pPr algn="l"/>
            <a:r>
              <a:rPr lang="en-GB" sz="2800" b="1" dirty="0"/>
              <a:t>FROM DATA STORE TO DATA SERVICES </a:t>
            </a:r>
            <a:r>
              <a:rPr lang="en-GB" sz="2800" b="1" dirty="0" smtClean="0"/>
              <a:t>- DEVELOPING </a:t>
            </a:r>
            <a:r>
              <a:rPr lang="en-GB" sz="2800" b="1" dirty="0"/>
              <a:t>SCALABLE DATA ARCHITECTURE AT SURS</a:t>
            </a:r>
            <a:r>
              <a:rPr lang="sl-SI" dirty="0"/>
              <a:t/>
            </a:r>
            <a:br>
              <a:rPr lang="sl-SI" dirty="0"/>
            </a:br>
            <a:endParaRPr lang="en-US" altLang="sl-SI" dirty="0" smtClean="0"/>
          </a:p>
        </p:txBody>
      </p:sp>
      <p:sp>
        <p:nvSpPr>
          <p:cNvPr id="13315" name="Subtitle 2"/>
          <p:cNvSpPr>
            <a:spLocks noGrp="1"/>
          </p:cNvSpPr>
          <p:nvPr>
            <p:ph type="subTitle" idx="1"/>
          </p:nvPr>
        </p:nvSpPr>
        <p:spPr>
          <a:xfrm>
            <a:off x="1331912" y="3600450"/>
            <a:ext cx="6408439" cy="1052513"/>
          </a:xfrm>
        </p:spPr>
        <p:txBody>
          <a:bodyPr/>
          <a:lstStyle/>
          <a:p>
            <a:pPr algn="l"/>
            <a:r>
              <a:rPr lang="sl-SI" sz="2000" b="1" dirty="0" smtClean="0"/>
              <a:t>Tomaž Špeh </a:t>
            </a:r>
          </a:p>
          <a:p>
            <a:pPr algn="l"/>
            <a:endParaRPr lang="sl-SI" sz="2000" b="1" dirty="0" smtClean="0"/>
          </a:p>
          <a:p>
            <a:pPr algn="l"/>
            <a:endParaRPr lang="sl-SI" sz="2000" b="1" dirty="0"/>
          </a:p>
          <a:p>
            <a:pPr algn="l"/>
            <a:endParaRPr lang="sl-SI" sz="2000" b="1" dirty="0" smtClean="0"/>
          </a:p>
          <a:p>
            <a:pPr algn="l"/>
            <a:r>
              <a:rPr lang="sl-SI" sz="1800" b="1" dirty="0" smtClean="0"/>
              <a:t>UNECE </a:t>
            </a:r>
            <a:r>
              <a:rPr lang="en-GB" sz="1800" b="1" dirty="0" smtClean="0"/>
              <a:t>Workshop </a:t>
            </a:r>
            <a:r>
              <a:rPr lang="en-GB" sz="1800" b="1" dirty="0"/>
              <a:t>on the Modernisation of Statistical Production</a:t>
            </a:r>
            <a:endParaRPr lang="sl-SI" sz="1800" dirty="0"/>
          </a:p>
          <a:p>
            <a:pPr algn="l"/>
            <a:r>
              <a:rPr lang="en-GB" sz="1800" dirty="0"/>
              <a:t>Geneva, 15-17 April 2015</a:t>
            </a:r>
            <a:endParaRPr lang="sl-SI" sz="1800" dirty="0"/>
          </a:p>
          <a:p>
            <a:endParaRPr lang="sl-SI" altLang="sl-SI"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 cases</a:t>
            </a:r>
            <a:endParaRPr lang="en-GB" dirty="0"/>
          </a:p>
        </p:txBody>
      </p:sp>
      <p:sp>
        <p:nvSpPr>
          <p:cNvPr id="3" name="Text Placeholder 2"/>
          <p:cNvSpPr>
            <a:spLocks noGrp="1"/>
          </p:cNvSpPr>
          <p:nvPr>
            <p:ph type="body" sz="quarter" idx="13"/>
          </p:nvPr>
        </p:nvSpPr>
        <p:spPr>
          <a:xfrm>
            <a:off x="468313" y="2060848"/>
            <a:ext cx="3167583" cy="4261098"/>
          </a:xfrm>
        </p:spPr>
        <p:txBody>
          <a:bodyPr/>
          <a:lstStyle/>
          <a:p>
            <a:r>
              <a:rPr lang="en-US" dirty="0" smtClean="0"/>
              <a:t>Improve</a:t>
            </a:r>
            <a:r>
              <a:rPr lang="sl-SI" smtClean="0"/>
              <a:t>d</a:t>
            </a:r>
            <a:r>
              <a:rPr lang="en-US" smtClean="0"/>
              <a:t> data </a:t>
            </a:r>
            <a:r>
              <a:rPr lang="en-US" dirty="0" smtClean="0"/>
              <a:t>integration architecture</a:t>
            </a:r>
          </a:p>
          <a:p>
            <a:r>
              <a:rPr lang="en-US" dirty="0" smtClean="0"/>
              <a:t>„BIG DATA“</a:t>
            </a:r>
            <a:r>
              <a:rPr lang="sl-SI" dirty="0" smtClean="0"/>
              <a:t> </a:t>
            </a:r>
            <a:r>
              <a:rPr lang="sl-SI" dirty="0" err="1" smtClean="0"/>
              <a:t>Mobile</a:t>
            </a:r>
            <a:r>
              <a:rPr lang="sl-SI" dirty="0" smtClean="0"/>
              <a:t> </a:t>
            </a:r>
            <a:r>
              <a:rPr lang="sl-SI" dirty="0" err="1" smtClean="0"/>
              <a:t>data</a:t>
            </a:r>
            <a:r>
              <a:rPr lang="sl-SI" dirty="0" smtClean="0"/>
              <a:t> </a:t>
            </a:r>
            <a:r>
              <a:rPr lang="en-US" dirty="0" smtClean="0"/>
              <a:t> integration</a:t>
            </a: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1916832"/>
            <a:ext cx="5282177"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114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Hub and spoke architecture</a:t>
            </a:r>
            <a:endParaRPr lang="en-GB" dirty="0"/>
          </a:p>
        </p:txBody>
      </p:sp>
      <p:grpSp>
        <p:nvGrpSpPr>
          <p:cNvPr id="4" name="Group 3"/>
          <p:cNvGrpSpPr/>
          <p:nvPr/>
        </p:nvGrpSpPr>
        <p:grpSpPr>
          <a:xfrm rot="5400000">
            <a:off x="5438288" y="2804139"/>
            <a:ext cx="3816424" cy="2450056"/>
            <a:chOff x="1381529" y="2276872"/>
            <a:chExt cx="6142799" cy="3602184"/>
          </a:xfrm>
        </p:grpSpPr>
        <p:sp>
          <p:nvSpPr>
            <p:cNvPr id="5" name="Flowchart: Connector 4"/>
            <p:cNvSpPr/>
            <p:nvPr/>
          </p:nvSpPr>
          <p:spPr>
            <a:xfrm>
              <a:off x="1676925" y="4283049"/>
              <a:ext cx="936104" cy="93610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Connector 5"/>
            <p:cNvSpPr/>
            <p:nvPr/>
          </p:nvSpPr>
          <p:spPr>
            <a:xfrm>
              <a:off x="6588224" y="2636912"/>
              <a:ext cx="936104" cy="93610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Connector 6"/>
            <p:cNvSpPr/>
            <p:nvPr/>
          </p:nvSpPr>
          <p:spPr>
            <a:xfrm>
              <a:off x="3443001" y="5122972"/>
              <a:ext cx="775901" cy="7560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p:cNvSpPr/>
            <p:nvPr/>
          </p:nvSpPr>
          <p:spPr>
            <a:xfrm>
              <a:off x="2927264" y="2276872"/>
              <a:ext cx="1428712" cy="139203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Connector 9"/>
            <p:cNvSpPr/>
            <p:nvPr/>
          </p:nvSpPr>
          <p:spPr>
            <a:xfrm>
              <a:off x="6626665" y="4276280"/>
              <a:ext cx="429611" cy="43204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nnector 10"/>
            <p:cNvSpPr/>
            <p:nvPr/>
          </p:nvSpPr>
          <p:spPr>
            <a:xfrm>
              <a:off x="5119459" y="4545124"/>
              <a:ext cx="936104" cy="93610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lowchart: Connector 11"/>
            <p:cNvSpPr/>
            <p:nvPr/>
          </p:nvSpPr>
          <p:spPr>
            <a:xfrm>
              <a:off x="4953226" y="2594846"/>
              <a:ext cx="775901" cy="7560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owchart: Connector 12"/>
            <p:cNvSpPr/>
            <p:nvPr/>
          </p:nvSpPr>
          <p:spPr>
            <a:xfrm>
              <a:off x="1381529" y="3086841"/>
              <a:ext cx="429611" cy="43204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p:cNvCxnSpPr>
              <a:stCxn id="5" idx="6"/>
              <a:endCxn id="6" idx="4"/>
            </p:cNvCxnSpPr>
            <p:nvPr/>
          </p:nvCxnSpPr>
          <p:spPr>
            <a:xfrm flipV="1">
              <a:off x="2613029" y="3573016"/>
              <a:ext cx="4443247" cy="117808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endCxn id="12" idx="3"/>
            </p:cNvCxnSpPr>
            <p:nvPr/>
          </p:nvCxnSpPr>
          <p:spPr>
            <a:xfrm flipV="1">
              <a:off x="4283330" y="3240204"/>
              <a:ext cx="783524" cy="5460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8" idx="4"/>
              <a:endCxn id="7" idx="0"/>
            </p:cNvCxnSpPr>
            <p:nvPr/>
          </p:nvCxnSpPr>
          <p:spPr>
            <a:xfrm>
              <a:off x="3641620" y="3668904"/>
              <a:ext cx="189332" cy="145406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9" idx="4"/>
            </p:cNvCxnSpPr>
            <p:nvPr/>
          </p:nvCxnSpPr>
          <p:spPr>
            <a:xfrm flipH="1">
              <a:off x="4612366" y="3751814"/>
              <a:ext cx="1078011" cy="2924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Flowchart: Connector 8"/>
            <p:cNvSpPr/>
            <p:nvPr/>
          </p:nvSpPr>
          <p:spPr>
            <a:xfrm>
              <a:off x="5531221" y="3445646"/>
              <a:ext cx="318312" cy="30616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a:endCxn id="11" idx="1"/>
            </p:cNvCxnSpPr>
            <p:nvPr/>
          </p:nvCxnSpPr>
          <p:spPr>
            <a:xfrm>
              <a:off x="4630298" y="4555095"/>
              <a:ext cx="626250" cy="1271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endCxn id="10" idx="2"/>
            </p:cNvCxnSpPr>
            <p:nvPr/>
          </p:nvCxnSpPr>
          <p:spPr>
            <a:xfrm>
              <a:off x="4607790" y="4389703"/>
              <a:ext cx="2018875" cy="1026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13" idx="5"/>
            </p:cNvCxnSpPr>
            <p:nvPr/>
          </p:nvCxnSpPr>
          <p:spPr>
            <a:xfrm>
              <a:off x="1748225" y="3455617"/>
              <a:ext cx="1195757" cy="45421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2927264" y="3764793"/>
              <a:ext cx="1680526" cy="98630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l-SI" dirty="0" err="1" smtClean="0"/>
                <a:t>Integration</a:t>
              </a:r>
              <a:r>
                <a:rPr lang="sl-SI" dirty="0" smtClean="0"/>
                <a:t> Hub</a:t>
              </a:r>
              <a:endParaRPr lang="en-GB" dirty="0"/>
            </a:p>
          </p:txBody>
        </p:sp>
      </p:grpSp>
      <p:sp>
        <p:nvSpPr>
          <p:cNvPr id="21" name="Text Placeholder 2"/>
          <p:cNvSpPr>
            <a:spLocks noGrp="1"/>
          </p:cNvSpPr>
          <p:nvPr>
            <p:ph type="body" sz="quarter" idx="13"/>
          </p:nvPr>
        </p:nvSpPr>
        <p:spPr>
          <a:xfrm>
            <a:off x="467544" y="1867409"/>
            <a:ext cx="5138708" cy="4032721"/>
          </a:xfrm>
        </p:spPr>
        <p:txBody>
          <a:bodyPr/>
          <a:lstStyle/>
          <a:p>
            <a:r>
              <a:rPr lang="en-GB" sz="2000" dirty="0" smtClean="0"/>
              <a:t>Data virtualization abstracts, federates, and publishes a data sources in an array of different formats</a:t>
            </a:r>
          </a:p>
          <a:p>
            <a:r>
              <a:rPr lang="en-GB" sz="2000" dirty="0" smtClean="0"/>
              <a:t>It simplifies and accelerates the process of accessing, combining, and utilizing disparate data sources</a:t>
            </a:r>
          </a:p>
          <a:p>
            <a:r>
              <a:rPr lang="en-GB" sz="2000" dirty="0" smtClean="0"/>
              <a:t>It hides the complexity of the different data sources from the consumers.</a:t>
            </a:r>
          </a:p>
          <a:p>
            <a:r>
              <a:rPr lang="en-GB" sz="2000" dirty="0" smtClean="0"/>
              <a:t>It focuses on creating a unified common data rather than highly efficient data movement creating logical views </a:t>
            </a:r>
          </a:p>
          <a:p>
            <a:r>
              <a:rPr lang="en-GB" sz="2000" dirty="0" smtClean="0"/>
              <a:t>Logical view exposed as data services to consumers in many different formats; SQL, Web Services (SOAP/XML and RESTful)</a:t>
            </a:r>
          </a:p>
        </p:txBody>
      </p:sp>
    </p:spTree>
    <p:extLst>
      <p:ext uri="{BB962C8B-B14F-4D97-AF65-F5344CB8AC3E}">
        <p14:creationId xmlns:p14="http://schemas.microsoft.com/office/powerpoint/2010/main" val="14834583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7625" y="1417241"/>
            <a:ext cx="4800600" cy="2772756"/>
            <a:chOff x="395536" y="1073087"/>
            <a:chExt cx="4800600" cy="2772756"/>
          </a:xfrm>
        </p:grpSpPr>
        <p:pic>
          <p:nvPicPr>
            <p:cNvPr id="4" name="Picture 3"/>
            <p:cNvPicPr>
              <a:picLocks noChangeAspect="1"/>
            </p:cNvPicPr>
            <p:nvPr/>
          </p:nvPicPr>
          <p:blipFill>
            <a:blip r:embed="rId3"/>
            <a:stretch>
              <a:fillRect/>
            </a:stretch>
          </p:blipFill>
          <p:spPr>
            <a:xfrm>
              <a:off x="395536" y="1340768"/>
              <a:ext cx="4800600" cy="2505075"/>
            </a:xfrm>
            <a:prstGeom prst="rect">
              <a:avLst/>
            </a:prstGeom>
          </p:spPr>
        </p:pic>
        <p:sp>
          <p:nvSpPr>
            <p:cNvPr id="5" name="TextBox 4"/>
            <p:cNvSpPr txBox="1"/>
            <p:nvPr/>
          </p:nvSpPr>
          <p:spPr>
            <a:xfrm>
              <a:off x="1787724" y="1073087"/>
              <a:ext cx="1722027" cy="307777"/>
            </a:xfrm>
            <a:prstGeom prst="rect">
              <a:avLst/>
            </a:prstGeom>
            <a:solidFill>
              <a:schemeClr val="tx1"/>
            </a:solidFill>
            <a:ln>
              <a:solidFill>
                <a:schemeClr val="accent1"/>
              </a:solidFill>
            </a:ln>
          </p:spPr>
          <p:txBody>
            <a:bodyPr wrap="square" rtlCol="0">
              <a:spAutoFit/>
            </a:bodyPr>
            <a:lstStyle/>
            <a:p>
              <a:r>
                <a:rPr lang="sl-SI" sz="1400" dirty="0" smtClean="0">
                  <a:solidFill>
                    <a:schemeClr val="bg1"/>
                  </a:solidFill>
                </a:rPr>
                <a:t>Role </a:t>
              </a:r>
              <a:r>
                <a:rPr lang="sl-SI" sz="1400" dirty="0" err="1" smtClean="0">
                  <a:solidFill>
                    <a:schemeClr val="bg1"/>
                  </a:solidFill>
                </a:rPr>
                <a:t>based</a:t>
              </a:r>
              <a:r>
                <a:rPr lang="sl-SI" sz="1400" dirty="0" smtClean="0">
                  <a:solidFill>
                    <a:schemeClr val="bg1"/>
                  </a:solidFill>
                </a:rPr>
                <a:t> </a:t>
              </a:r>
              <a:r>
                <a:rPr lang="sl-SI" sz="1400" dirty="0" err="1" smtClean="0">
                  <a:solidFill>
                    <a:schemeClr val="bg1"/>
                  </a:solidFill>
                </a:rPr>
                <a:t>access</a:t>
              </a:r>
              <a:endParaRPr lang="sl-SI" sz="1400" dirty="0">
                <a:solidFill>
                  <a:schemeClr val="bg1"/>
                </a:solidFill>
              </a:endParaRPr>
            </a:p>
          </p:txBody>
        </p:sp>
      </p:gr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1684922"/>
            <a:ext cx="3743325" cy="241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050700" y="1377145"/>
            <a:ext cx="1977684" cy="307777"/>
          </a:xfrm>
          <a:prstGeom prst="rect">
            <a:avLst/>
          </a:prstGeom>
          <a:solidFill>
            <a:schemeClr val="tx1"/>
          </a:solidFill>
          <a:ln>
            <a:solidFill>
              <a:schemeClr val="accent1"/>
            </a:solidFill>
          </a:ln>
        </p:spPr>
        <p:txBody>
          <a:bodyPr wrap="square" rtlCol="0">
            <a:spAutoFit/>
          </a:bodyPr>
          <a:lstStyle/>
          <a:p>
            <a:r>
              <a:rPr lang="sl-SI" sz="1400" dirty="0" err="1" smtClean="0">
                <a:solidFill>
                  <a:schemeClr val="bg1"/>
                </a:solidFill>
              </a:rPr>
              <a:t>Agile</a:t>
            </a:r>
            <a:r>
              <a:rPr lang="sl-SI" sz="1400" dirty="0" smtClean="0">
                <a:solidFill>
                  <a:schemeClr val="bg1"/>
                </a:solidFill>
              </a:rPr>
              <a:t> </a:t>
            </a:r>
            <a:r>
              <a:rPr lang="sl-SI" sz="1400" dirty="0" err="1" smtClean="0">
                <a:solidFill>
                  <a:schemeClr val="bg1"/>
                </a:solidFill>
              </a:rPr>
              <a:t>data</a:t>
            </a:r>
            <a:r>
              <a:rPr lang="sl-SI" sz="1400" dirty="0" smtClean="0">
                <a:solidFill>
                  <a:schemeClr val="bg1"/>
                </a:solidFill>
              </a:rPr>
              <a:t> </a:t>
            </a:r>
            <a:r>
              <a:rPr lang="sl-SI" sz="1400" dirty="0" err="1" smtClean="0">
                <a:solidFill>
                  <a:schemeClr val="bg1"/>
                </a:solidFill>
              </a:rPr>
              <a:t>mart</a:t>
            </a:r>
            <a:r>
              <a:rPr lang="sl-SI" sz="1400" dirty="0" smtClean="0">
                <a:solidFill>
                  <a:schemeClr val="bg1"/>
                </a:solidFill>
              </a:rPr>
              <a:t> </a:t>
            </a:r>
            <a:r>
              <a:rPr lang="sl-SI" sz="1400" dirty="0" err="1" smtClean="0">
                <a:solidFill>
                  <a:schemeClr val="bg1"/>
                </a:solidFill>
              </a:rPr>
              <a:t>design</a:t>
            </a:r>
            <a:endParaRPr lang="sl-SI" sz="1400" dirty="0">
              <a:solidFill>
                <a:schemeClr val="bg1"/>
              </a:solidFill>
            </a:endParaRPr>
          </a:p>
        </p:txBody>
      </p:sp>
      <p:pic>
        <p:nvPicPr>
          <p:cNvPr id="9" name="Picture 8"/>
          <p:cNvPicPr>
            <a:picLocks noChangeAspect="1"/>
          </p:cNvPicPr>
          <p:nvPr/>
        </p:nvPicPr>
        <p:blipFill>
          <a:blip r:embed="rId5"/>
          <a:stretch>
            <a:fillRect/>
          </a:stretch>
        </p:blipFill>
        <p:spPr>
          <a:xfrm>
            <a:off x="899592" y="4873625"/>
            <a:ext cx="2533650" cy="1924050"/>
          </a:xfrm>
          <a:prstGeom prst="rect">
            <a:avLst/>
          </a:prstGeom>
        </p:spPr>
      </p:pic>
      <p:sp>
        <p:nvSpPr>
          <p:cNvPr id="10" name="TextBox 9"/>
          <p:cNvSpPr txBox="1"/>
          <p:nvPr/>
        </p:nvSpPr>
        <p:spPr>
          <a:xfrm>
            <a:off x="1409813" y="4565848"/>
            <a:ext cx="1650019" cy="307777"/>
          </a:xfrm>
          <a:prstGeom prst="rect">
            <a:avLst/>
          </a:prstGeom>
          <a:solidFill>
            <a:schemeClr val="tx1"/>
          </a:solidFill>
          <a:ln>
            <a:solidFill>
              <a:schemeClr val="accent1"/>
            </a:solidFill>
          </a:ln>
        </p:spPr>
        <p:txBody>
          <a:bodyPr wrap="square" rtlCol="0">
            <a:spAutoFit/>
          </a:bodyPr>
          <a:lstStyle/>
          <a:p>
            <a:r>
              <a:rPr lang="sl-SI" sz="1400" dirty="0" err="1" smtClean="0">
                <a:solidFill>
                  <a:schemeClr val="bg1"/>
                </a:solidFill>
              </a:rPr>
              <a:t>Source</a:t>
            </a:r>
            <a:r>
              <a:rPr lang="sl-SI" sz="1400" dirty="0" smtClean="0">
                <a:solidFill>
                  <a:schemeClr val="bg1"/>
                </a:solidFill>
              </a:rPr>
              <a:t> </a:t>
            </a:r>
            <a:r>
              <a:rPr lang="sl-SI" sz="1400" dirty="0" err="1" smtClean="0">
                <a:solidFill>
                  <a:schemeClr val="bg1"/>
                </a:solidFill>
              </a:rPr>
              <a:t>analysis</a:t>
            </a:r>
            <a:endParaRPr lang="sl-SI" sz="1400" dirty="0">
              <a:solidFill>
                <a:schemeClr val="bg1"/>
              </a:solidFill>
            </a:endParaRPr>
          </a:p>
        </p:txBody>
      </p:sp>
      <p:pic>
        <p:nvPicPr>
          <p:cNvPr id="11" name="Picture 10"/>
          <p:cNvPicPr>
            <a:picLocks noChangeAspect="1"/>
          </p:cNvPicPr>
          <p:nvPr/>
        </p:nvPicPr>
        <p:blipFill>
          <a:blip r:embed="rId6"/>
          <a:stretch>
            <a:fillRect/>
          </a:stretch>
        </p:blipFill>
        <p:spPr>
          <a:xfrm>
            <a:off x="5724128" y="4565848"/>
            <a:ext cx="2724150" cy="2895600"/>
          </a:xfrm>
          <a:prstGeom prst="rect">
            <a:avLst/>
          </a:prstGeom>
        </p:spPr>
      </p:pic>
      <p:sp>
        <p:nvSpPr>
          <p:cNvPr id="12" name="TextBox 11"/>
          <p:cNvSpPr txBox="1"/>
          <p:nvPr/>
        </p:nvSpPr>
        <p:spPr>
          <a:xfrm>
            <a:off x="6156176" y="4564359"/>
            <a:ext cx="1650019" cy="307777"/>
          </a:xfrm>
          <a:prstGeom prst="rect">
            <a:avLst/>
          </a:prstGeom>
          <a:solidFill>
            <a:schemeClr val="tx1"/>
          </a:solidFill>
          <a:ln>
            <a:solidFill>
              <a:schemeClr val="accent1"/>
            </a:solidFill>
          </a:ln>
        </p:spPr>
        <p:txBody>
          <a:bodyPr wrap="square" rtlCol="0">
            <a:spAutoFit/>
          </a:bodyPr>
          <a:lstStyle/>
          <a:p>
            <a:r>
              <a:rPr lang="sl-SI" sz="1400" dirty="0" err="1" smtClean="0">
                <a:solidFill>
                  <a:schemeClr val="bg1"/>
                </a:solidFill>
              </a:rPr>
              <a:t>Data</a:t>
            </a:r>
            <a:r>
              <a:rPr lang="sl-SI" sz="1400" dirty="0" smtClean="0">
                <a:solidFill>
                  <a:schemeClr val="bg1"/>
                </a:solidFill>
              </a:rPr>
              <a:t> </a:t>
            </a:r>
            <a:r>
              <a:rPr lang="sl-SI" sz="1400" dirty="0" err="1" smtClean="0">
                <a:solidFill>
                  <a:schemeClr val="bg1"/>
                </a:solidFill>
              </a:rPr>
              <a:t>masking</a:t>
            </a:r>
            <a:endParaRPr lang="sl-SI" sz="1400" dirty="0">
              <a:solidFill>
                <a:schemeClr val="bg1"/>
              </a:solidFill>
            </a:endParaRPr>
          </a:p>
        </p:txBody>
      </p:sp>
      <p:sp>
        <p:nvSpPr>
          <p:cNvPr id="13" name="Title 1"/>
          <p:cNvSpPr>
            <a:spLocks noGrp="1"/>
          </p:cNvSpPr>
          <p:nvPr>
            <p:ph type="title"/>
          </p:nvPr>
        </p:nvSpPr>
        <p:spPr>
          <a:xfrm>
            <a:off x="457200" y="548680"/>
            <a:ext cx="8229600" cy="725091"/>
          </a:xfrm>
        </p:spPr>
        <p:txBody>
          <a:bodyPr/>
          <a:lstStyle/>
          <a:p>
            <a:r>
              <a:rPr lang="en-GB" dirty="0" smtClean="0"/>
              <a:t>Advanced features</a:t>
            </a:r>
            <a:endParaRPr lang="en-GB" dirty="0"/>
          </a:p>
        </p:txBody>
      </p:sp>
    </p:spTree>
    <p:extLst>
      <p:ext uri="{BB962C8B-B14F-4D97-AF65-F5344CB8AC3E}">
        <p14:creationId xmlns:p14="http://schemas.microsoft.com/office/powerpoint/2010/main" val="1821785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data integration</a:t>
            </a:r>
            <a:r>
              <a:rPr lang="en-GB" dirty="0"/>
              <a:t/>
            </a:r>
            <a:br>
              <a:rPr lang="en-GB" dirty="0"/>
            </a:br>
            <a:endParaRPr lang="sl-SI" dirty="0"/>
          </a:p>
        </p:txBody>
      </p:sp>
      <p:sp>
        <p:nvSpPr>
          <p:cNvPr id="3" name="Text Placeholder 2"/>
          <p:cNvSpPr>
            <a:spLocks noGrp="1"/>
          </p:cNvSpPr>
          <p:nvPr>
            <p:ph type="body" sz="quarter" idx="13"/>
          </p:nvPr>
        </p:nvSpPr>
        <p:spPr/>
        <p:txBody>
          <a:bodyPr/>
          <a:lstStyle/>
          <a:p>
            <a:r>
              <a:rPr lang="en-US" sz="2000" dirty="0" smtClean="0"/>
              <a:t>Pilot project Population Statistics Project using mobile positioning data. </a:t>
            </a:r>
          </a:p>
          <a:p>
            <a:r>
              <a:rPr lang="en-US" sz="2000" dirty="0" smtClean="0"/>
              <a:t>Enhance statistics about population (active, retired, etc.), distribution regarding time and location</a:t>
            </a:r>
          </a:p>
          <a:p>
            <a:r>
              <a:rPr lang="en-US" sz="2000" dirty="0" smtClean="0"/>
              <a:t>Anonymized raw (micro) data have been transferred to the statistical organization for processing</a:t>
            </a:r>
          </a:p>
          <a:p>
            <a:r>
              <a:rPr lang="en-US" sz="2000" dirty="0" smtClean="0"/>
              <a:t>According to our Regulatory Compliance, the data are considered as confidential</a:t>
            </a:r>
          </a:p>
          <a:p>
            <a:r>
              <a:rPr lang="en-US" sz="2000" dirty="0" smtClean="0"/>
              <a:t>New challenges in areas such as efficient processing, integration into the current environment, privacy and security issues</a:t>
            </a:r>
          </a:p>
          <a:p>
            <a:r>
              <a:rPr lang="en-US" sz="2000" dirty="0" smtClean="0"/>
              <a:t>data lake – a storage repository that holds raw data in its native format</a:t>
            </a:r>
            <a:endParaRPr lang="en-US" sz="2000" dirty="0"/>
          </a:p>
        </p:txBody>
      </p:sp>
    </p:spTree>
    <p:extLst>
      <p:ext uri="{BB962C8B-B14F-4D97-AF65-F5344CB8AC3E}">
        <p14:creationId xmlns:p14="http://schemas.microsoft.com/office/powerpoint/2010/main" val="24706883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err="1" smtClean="0"/>
              <a:t>Mobile</a:t>
            </a:r>
            <a:r>
              <a:rPr lang="sl-SI" dirty="0" smtClean="0"/>
              <a:t> </a:t>
            </a:r>
            <a:r>
              <a:rPr lang="sl-SI" dirty="0" err="1" smtClean="0"/>
              <a:t>data</a:t>
            </a:r>
            <a:r>
              <a:rPr lang="sl-SI" dirty="0" smtClean="0"/>
              <a:t> </a:t>
            </a:r>
            <a:r>
              <a:rPr lang="en-GB" dirty="0" smtClean="0"/>
              <a:t>integration</a:t>
            </a:r>
            <a:r>
              <a:rPr lang="en-GB" dirty="0"/>
              <a:t/>
            </a:r>
            <a:br>
              <a:rPr lang="en-GB" dirty="0"/>
            </a:br>
            <a:endParaRPr lang="en-GB" dirty="0"/>
          </a:p>
        </p:txBody>
      </p:sp>
      <p:sp>
        <p:nvSpPr>
          <p:cNvPr id="3" name="Text Placeholder 2"/>
          <p:cNvSpPr>
            <a:spLocks noGrp="1"/>
          </p:cNvSpPr>
          <p:nvPr>
            <p:ph type="body" sz="quarter" idx="13"/>
          </p:nvPr>
        </p:nvSpPr>
        <p:spPr>
          <a:xfrm>
            <a:off x="4468383" y="1484784"/>
            <a:ext cx="4175696" cy="4032721"/>
          </a:xfrm>
        </p:spPr>
        <p:txBody>
          <a:bodyPr/>
          <a:lstStyle/>
          <a:p>
            <a:r>
              <a:rPr lang="en-GB" sz="2000" dirty="0" smtClean="0"/>
              <a:t>Easy Access to mobile data</a:t>
            </a:r>
          </a:p>
          <a:p>
            <a:r>
              <a:rPr lang="en-GB" sz="2000" dirty="0" smtClean="0"/>
              <a:t>Confidentiality requirements, row level security and masking of columns</a:t>
            </a:r>
          </a:p>
          <a:p>
            <a:r>
              <a:rPr lang="en-GB" sz="2000" dirty="0" smtClean="0"/>
              <a:t>Enable agile integration with existing enterprise and provide consistent security policy across multiple data sources</a:t>
            </a:r>
          </a:p>
          <a:p>
            <a:r>
              <a:rPr lang="en-GB" sz="2000" dirty="0" smtClean="0"/>
              <a:t>Reporting tool accesses the</a:t>
            </a:r>
          </a:p>
          <a:p>
            <a:pPr marL="0" indent="0">
              <a:buNone/>
            </a:pPr>
            <a:r>
              <a:rPr lang="en-GB" sz="2000" dirty="0" smtClean="0"/>
              <a:t>     data virtualization server via </a:t>
            </a:r>
            <a:r>
              <a:rPr lang="en-GB" sz="2000" i="1" dirty="0" smtClean="0"/>
              <a:t>rich</a:t>
            </a:r>
          </a:p>
          <a:p>
            <a:pPr marL="0" indent="0">
              <a:buNone/>
            </a:pPr>
            <a:r>
              <a:rPr lang="en-GB" sz="2000" dirty="0" smtClean="0"/>
              <a:t>     SQL dialect </a:t>
            </a:r>
            <a:r>
              <a:rPr lang="sl-SI" sz="2000" dirty="0" smtClean="0"/>
              <a:t>(SAS </a:t>
            </a:r>
            <a:r>
              <a:rPr lang="sl-SI" sz="2000" dirty="0" err="1" smtClean="0"/>
              <a:t>Visual</a:t>
            </a:r>
            <a:r>
              <a:rPr lang="sl-SI" sz="2000" dirty="0" smtClean="0"/>
              <a:t>          	</a:t>
            </a:r>
            <a:r>
              <a:rPr lang="sl-SI" sz="2000" dirty="0" err="1" smtClean="0"/>
              <a:t>analytics</a:t>
            </a:r>
            <a:r>
              <a:rPr lang="sl-SI" sz="2000" dirty="0" smtClean="0"/>
              <a:t>)</a:t>
            </a:r>
            <a:endParaRPr lang="en-GB" sz="2000" dirty="0" smtClean="0"/>
          </a:p>
          <a:p>
            <a:r>
              <a:rPr lang="en-GB" sz="2000" dirty="0" smtClean="0"/>
              <a:t>Data virtualization server translates rich SQL to HDFS</a:t>
            </a:r>
          </a:p>
          <a:p>
            <a:r>
              <a:rPr lang="en-GB" sz="2000" dirty="0" smtClean="0"/>
              <a:t>Logical tables</a:t>
            </a:r>
            <a:endParaRPr lang="en-GB"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173" y="1484784"/>
            <a:ext cx="4112210"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40386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err="1" smtClean="0"/>
              <a:t>Benefits</a:t>
            </a:r>
            <a:endParaRPr lang="en-US" dirty="0"/>
          </a:p>
        </p:txBody>
      </p:sp>
      <p:sp>
        <p:nvSpPr>
          <p:cNvPr id="3" name="Text Placeholder 2"/>
          <p:cNvSpPr>
            <a:spLocks noGrp="1"/>
          </p:cNvSpPr>
          <p:nvPr>
            <p:ph type="body" sz="quarter" idx="13"/>
          </p:nvPr>
        </p:nvSpPr>
        <p:spPr/>
        <p:txBody>
          <a:bodyPr/>
          <a:lstStyle/>
          <a:p>
            <a:r>
              <a:rPr lang="en-US" sz="2000" dirty="0" smtClean="0"/>
              <a:t>Data Virtualization layer delivers the data firewall functionality. </a:t>
            </a:r>
          </a:p>
          <a:p>
            <a:r>
              <a:rPr lang="en-US" sz="2000" dirty="0" smtClean="0"/>
              <a:t>Robust </a:t>
            </a:r>
            <a:r>
              <a:rPr lang="en-US" sz="2000" dirty="0" smtClean="0"/>
              <a:t>security infrastructure and reduction in physical copies of data, providing security mechanism such as role based control and data masking, thus reducing risk</a:t>
            </a:r>
          </a:p>
          <a:p>
            <a:r>
              <a:rPr lang="en-US" sz="2000" dirty="0" smtClean="0"/>
              <a:t>Provides </a:t>
            </a:r>
            <a:r>
              <a:rPr lang="en-US" sz="2000" dirty="0" smtClean="0"/>
              <a:t>business-friendly representation of data, allowing the statisticians to interact with their data without having to know the complexities of their database or where the data are stored and allowing standard tools to acquire data (SAS Visual analytics</a:t>
            </a:r>
            <a:r>
              <a:rPr lang="en-US" sz="2000" dirty="0" smtClean="0"/>
              <a:t>)</a:t>
            </a:r>
          </a:p>
          <a:p>
            <a:r>
              <a:rPr lang="en-US" sz="2000" dirty="0"/>
              <a:t>Business agility, action ability, information speed</a:t>
            </a:r>
          </a:p>
          <a:p>
            <a:endParaRPr lang="en-US" sz="2000" dirty="0"/>
          </a:p>
        </p:txBody>
      </p:sp>
    </p:spTree>
    <p:extLst>
      <p:ext uri="{BB962C8B-B14F-4D97-AF65-F5344CB8AC3E}">
        <p14:creationId xmlns:p14="http://schemas.microsoft.com/office/powerpoint/2010/main" val="11537042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SOA adoption</a:t>
            </a:r>
            <a:endParaRPr lang="en-GB" sz="3600" dirty="0"/>
          </a:p>
        </p:txBody>
      </p:sp>
      <p:pic>
        <p:nvPicPr>
          <p:cNvPr id="4" name="Picture 3"/>
          <p:cNvPicPr>
            <a:picLocks noChangeAspect="1"/>
          </p:cNvPicPr>
          <p:nvPr/>
        </p:nvPicPr>
        <p:blipFill>
          <a:blip r:embed="rId2"/>
          <a:stretch>
            <a:fillRect/>
          </a:stretch>
        </p:blipFill>
        <p:spPr>
          <a:xfrm>
            <a:off x="5580112" y="1916113"/>
            <a:ext cx="3450515" cy="3199234"/>
          </a:xfrm>
          <a:prstGeom prst="rect">
            <a:avLst/>
          </a:prstGeom>
        </p:spPr>
      </p:pic>
      <p:sp>
        <p:nvSpPr>
          <p:cNvPr id="3" name="Text Placeholder 2"/>
          <p:cNvSpPr>
            <a:spLocks noGrp="1"/>
          </p:cNvSpPr>
          <p:nvPr>
            <p:ph type="body" sz="quarter" idx="13"/>
          </p:nvPr>
        </p:nvSpPr>
        <p:spPr>
          <a:xfrm>
            <a:off x="468314" y="2060575"/>
            <a:ext cx="4767972" cy="4797425"/>
          </a:xfrm>
        </p:spPr>
        <p:txBody>
          <a:bodyPr/>
          <a:lstStyle/>
          <a:p>
            <a:r>
              <a:rPr lang="en-GB" sz="1800" dirty="0" smtClean="0"/>
              <a:t>Data </a:t>
            </a:r>
            <a:r>
              <a:rPr lang="en-GB" sz="1800" dirty="0"/>
              <a:t>services </a:t>
            </a:r>
            <a:r>
              <a:rPr lang="en-GB" sz="1800" dirty="0" smtClean="0"/>
              <a:t>as </a:t>
            </a:r>
            <a:r>
              <a:rPr lang="en-GB" sz="1800" dirty="0"/>
              <a:t>a key part of a </a:t>
            </a:r>
            <a:r>
              <a:rPr lang="en-GB" sz="1800" dirty="0" smtClean="0"/>
              <a:t>SOA</a:t>
            </a:r>
            <a:r>
              <a:rPr lang="en-GB" sz="1800" dirty="0"/>
              <a:t>. They provide the necessary interface to data for all business services.</a:t>
            </a:r>
          </a:p>
          <a:p>
            <a:pPr lvl="1">
              <a:buFont typeface="Arial" panose="020B0604020202020204" pitchFamily="34" charset="0"/>
              <a:buChar char="•"/>
            </a:pPr>
            <a:r>
              <a:rPr lang="en-GB" sz="1400" dirty="0"/>
              <a:t>Expose all data through a single uniform interface </a:t>
            </a:r>
          </a:p>
          <a:p>
            <a:pPr lvl="1">
              <a:buFont typeface="Arial" panose="020B0604020202020204" pitchFamily="34" charset="0"/>
              <a:buChar char="•"/>
            </a:pPr>
            <a:r>
              <a:rPr lang="en-GB" sz="1400" dirty="0"/>
              <a:t>Provide a single point of access to all business services in the system </a:t>
            </a:r>
          </a:p>
          <a:p>
            <a:pPr lvl="1">
              <a:buFont typeface="Arial" panose="020B0604020202020204" pitchFamily="34" charset="0"/>
              <a:buChar char="•"/>
            </a:pPr>
            <a:r>
              <a:rPr lang="en-GB" sz="1400" dirty="0" smtClean="0"/>
              <a:t>Expose </a:t>
            </a:r>
            <a:r>
              <a:rPr lang="en-GB" sz="1400" dirty="0"/>
              <a:t>legacy data sources as data services </a:t>
            </a:r>
          </a:p>
          <a:p>
            <a:pPr lvl="1">
              <a:buFont typeface="Arial" panose="020B0604020202020204" pitchFamily="34" charset="0"/>
              <a:buChar char="•"/>
            </a:pPr>
            <a:r>
              <a:rPr lang="en-GB" sz="1400" dirty="0"/>
              <a:t>Provide a uniform means of exposing/accessing metadata </a:t>
            </a:r>
          </a:p>
          <a:p>
            <a:pPr lvl="1">
              <a:buFont typeface="Arial" panose="020B0604020202020204" pitchFamily="34" charset="0"/>
              <a:buChar char="•"/>
            </a:pPr>
            <a:r>
              <a:rPr lang="en-GB" sz="1400" dirty="0"/>
              <a:t>Provide a searchable interface to data and metadata </a:t>
            </a:r>
          </a:p>
          <a:p>
            <a:pPr lvl="1">
              <a:buFont typeface="Arial" panose="020B0604020202020204" pitchFamily="34" charset="0"/>
              <a:buChar char="•"/>
            </a:pPr>
            <a:r>
              <a:rPr lang="en-GB" sz="1400" dirty="0" smtClean="0"/>
              <a:t>Provide </a:t>
            </a:r>
            <a:r>
              <a:rPr lang="en-GB" sz="1400" dirty="0"/>
              <a:t>uniform access controls to information </a:t>
            </a:r>
          </a:p>
        </p:txBody>
      </p:sp>
    </p:spTree>
    <p:extLst>
      <p:ext uri="{BB962C8B-B14F-4D97-AF65-F5344CB8AC3E}">
        <p14:creationId xmlns:p14="http://schemas.microsoft.com/office/powerpoint/2010/main" val="36127276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it’s not a Silver Bullet</a:t>
            </a:r>
          </a:p>
        </p:txBody>
      </p:sp>
      <p:sp>
        <p:nvSpPr>
          <p:cNvPr id="3" name="Text Placeholder 2"/>
          <p:cNvSpPr>
            <a:spLocks noGrp="1"/>
          </p:cNvSpPr>
          <p:nvPr>
            <p:ph type="body" sz="quarter" idx="13"/>
          </p:nvPr>
        </p:nvSpPr>
        <p:spPr/>
        <p:txBody>
          <a:bodyPr/>
          <a:lstStyle/>
          <a:p>
            <a:r>
              <a:rPr lang="en-GB" sz="2000" dirty="0" smtClean="0"/>
              <a:t>Can be slow, depending on how much data has to be fetched from remote systems to the DV platform – platforms try to be smart to reduce this</a:t>
            </a:r>
          </a:p>
          <a:p>
            <a:r>
              <a:rPr lang="en-GB" sz="2000" dirty="0" smtClean="0"/>
              <a:t>Can impact performance on underlying systems lots of users making queries on resource sensitive resources is not a good idea</a:t>
            </a:r>
          </a:p>
          <a:p>
            <a:r>
              <a:rPr lang="en-GB" sz="2000" dirty="0" smtClean="0"/>
              <a:t>Requires Resources another set of servers, technologies, etc. to manage, but this cost is often offset against the reduction in complexity elsewhere.</a:t>
            </a:r>
          </a:p>
          <a:p>
            <a:r>
              <a:rPr lang="en-GB" sz="2000" dirty="0" smtClean="0"/>
              <a:t>Not a replacement – it is an additional tool, ETL still needed</a:t>
            </a:r>
            <a:endParaRPr lang="en-GB" sz="2000" dirty="0"/>
          </a:p>
        </p:txBody>
      </p:sp>
    </p:spTree>
    <p:extLst>
      <p:ext uri="{BB962C8B-B14F-4D97-AF65-F5344CB8AC3E}">
        <p14:creationId xmlns:p14="http://schemas.microsoft.com/office/powerpoint/2010/main" val="23885935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Text Placeholder 2"/>
          <p:cNvSpPr>
            <a:spLocks noGrp="1"/>
          </p:cNvSpPr>
          <p:nvPr>
            <p:ph type="body" sz="quarter" idx="13"/>
          </p:nvPr>
        </p:nvSpPr>
        <p:spPr/>
        <p:txBody>
          <a:bodyPr/>
          <a:lstStyle/>
          <a:p>
            <a:r>
              <a:rPr lang="en-GB" sz="1600" dirty="0" smtClean="0"/>
              <a:t>Data virtualization could play a key role in modern statistical data integration stacks to cover some strategic needs. </a:t>
            </a:r>
          </a:p>
          <a:p>
            <a:r>
              <a:rPr lang="en-GB" sz="1600" dirty="0" smtClean="0"/>
              <a:t>Extensive use of new data sources require a new infrastructure that is not covered with traditional ETL solutions alone. </a:t>
            </a:r>
          </a:p>
          <a:p>
            <a:r>
              <a:rPr lang="en-GB" sz="1600" dirty="0" smtClean="0"/>
              <a:t>The answer to the original question of “when should I use data virtualization and when should I use ETL tools?” really is “it depends on circumstances”. </a:t>
            </a:r>
          </a:p>
          <a:p>
            <a:r>
              <a:rPr lang="en-GB" sz="1600" dirty="0" smtClean="0"/>
              <a:t>When combining structured data with unstructured data or requiring real-time access to up-to-date data, then data virtualization is a better option. </a:t>
            </a:r>
          </a:p>
          <a:p>
            <a:r>
              <a:rPr lang="en-GB" sz="1600" dirty="0" smtClean="0"/>
              <a:t>When copy massive amounts of data for complex analytics or historical data marts with no concerns about data freshness, ETL and static data warehouses are still the best option. </a:t>
            </a:r>
          </a:p>
          <a:p>
            <a:r>
              <a:rPr lang="en-GB" sz="1600" dirty="0" smtClean="0"/>
              <a:t>Data virtualization can often be used to increase the value of </a:t>
            </a:r>
            <a:r>
              <a:rPr lang="en-GB" sz="1600" smtClean="0"/>
              <a:t>existing </a:t>
            </a:r>
            <a:r>
              <a:rPr lang="en-GB" sz="1600" smtClean="0"/>
              <a:t>ETL. </a:t>
            </a:r>
            <a:endParaRPr lang="en-GB" sz="1600" dirty="0" smtClean="0"/>
          </a:p>
          <a:p>
            <a:r>
              <a:rPr lang="en-GB" sz="1600" dirty="0" smtClean="0"/>
              <a:t>When deployed in a SOA environment, Data Virtualization can provide data services to any application.</a:t>
            </a:r>
          </a:p>
          <a:p>
            <a:endParaRPr lang="en-GB" sz="1600" dirty="0"/>
          </a:p>
        </p:txBody>
      </p:sp>
    </p:spTree>
    <p:extLst>
      <p:ext uri="{BB962C8B-B14F-4D97-AF65-F5344CB8AC3E}">
        <p14:creationId xmlns:p14="http://schemas.microsoft.com/office/powerpoint/2010/main" val="3642558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Modernization</a:t>
            </a:r>
            <a:r>
              <a:rPr lang="sl-SI" dirty="0" smtClean="0"/>
              <a:t> </a:t>
            </a:r>
            <a:r>
              <a:rPr lang="en-GB" dirty="0" smtClean="0"/>
              <a:t>activities</a:t>
            </a:r>
            <a:endParaRPr lang="en-GB" dirty="0"/>
          </a:p>
        </p:txBody>
      </p:sp>
      <p:sp>
        <p:nvSpPr>
          <p:cNvPr id="3" name="Text Placeholder 2"/>
          <p:cNvSpPr>
            <a:spLocks noGrp="1"/>
          </p:cNvSpPr>
          <p:nvPr>
            <p:ph type="body" sz="quarter" idx="13"/>
          </p:nvPr>
        </p:nvSpPr>
        <p:spPr/>
        <p:txBody>
          <a:bodyPr/>
          <a:lstStyle/>
          <a:p>
            <a:r>
              <a:rPr lang="sl-SI" sz="2800" dirty="0" smtClean="0"/>
              <a:t>More </a:t>
            </a:r>
            <a:r>
              <a:rPr lang="en-GB" sz="2800" dirty="0" smtClean="0"/>
              <a:t>efficient production, decreasing costs and administrative burden, increasing efficiency and flexibility</a:t>
            </a:r>
          </a:p>
          <a:p>
            <a:r>
              <a:rPr lang="en-GB" sz="2800" dirty="0" smtClean="0"/>
              <a:t>Produce data faster and at lower cost</a:t>
            </a:r>
          </a:p>
          <a:p>
            <a:r>
              <a:rPr lang="en-GB" sz="2800" dirty="0" smtClean="0"/>
              <a:t>Maintain or preferably increase quality</a:t>
            </a:r>
          </a:p>
          <a:p>
            <a:r>
              <a:rPr lang="en-GB" sz="2800" dirty="0" smtClean="0"/>
              <a:t>Adopt international frameworks (CSPA, GSIM, GSBPM) and develop reusable and sharable software components</a:t>
            </a:r>
            <a:endParaRPr lang="en-GB" sz="2800" dirty="0"/>
          </a:p>
        </p:txBody>
      </p:sp>
    </p:spTree>
    <p:extLst>
      <p:ext uri="{BB962C8B-B14F-4D97-AF65-F5344CB8AC3E}">
        <p14:creationId xmlns:p14="http://schemas.microsoft.com/office/powerpoint/2010/main" val="3723785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Comprehensive data sources</a:t>
            </a:r>
            <a:endParaRPr lang="en-GB" dirty="0"/>
          </a:p>
        </p:txBody>
      </p:sp>
      <p:sp>
        <p:nvSpPr>
          <p:cNvPr id="3" name="Text Placeholder 2"/>
          <p:cNvSpPr>
            <a:spLocks noGrp="1"/>
          </p:cNvSpPr>
          <p:nvPr>
            <p:ph type="body" sz="quarter" idx="13"/>
          </p:nvPr>
        </p:nvSpPr>
        <p:spPr/>
        <p:txBody>
          <a:bodyPr/>
          <a:lstStyle/>
          <a:p>
            <a:r>
              <a:rPr lang="en-GB" sz="2800" dirty="0" smtClean="0"/>
              <a:t>Large existing data store, with the widest and deepest data access (survey, admin data)</a:t>
            </a:r>
          </a:p>
          <a:p>
            <a:r>
              <a:rPr lang="en-GB" sz="2800" dirty="0" smtClean="0"/>
              <a:t>Investigating ways to disclose all kinds of new data sources (mobile, scrapped, scanned)</a:t>
            </a:r>
          </a:p>
          <a:p>
            <a:r>
              <a:rPr lang="en-GB" sz="2800" dirty="0" smtClean="0"/>
              <a:t>Use of modern technologies such as the internet, mobile phones, automated scanning techniques, etc.</a:t>
            </a:r>
          </a:p>
          <a:p>
            <a:endParaRPr lang="sl-SI" dirty="0"/>
          </a:p>
        </p:txBody>
      </p:sp>
    </p:spTree>
    <p:extLst>
      <p:ext uri="{BB962C8B-B14F-4D97-AF65-F5344CB8AC3E}">
        <p14:creationId xmlns:p14="http://schemas.microsoft.com/office/powerpoint/2010/main" val="710260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223963"/>
          </a:xfrm>
        </p:spPr>
        <p:txBody>
          <a:bodyPr/>
          <a:lstStyle/>
          <a:p>
            <a:r>
              <a:rPr lang="en-GB" dirty="0" smtClean="0"/>
              <a:t>DW based statistical production</a:t>
            </a:r>
            <a:endParaRPr lang="en-GB" dirty="0"/>
          </a:p>
        </p:txBody>
      </p:sp>
      <p:sp>
        <p:nvSpPr>
          <p:cNvPr id="3" name="Text Placeholder 2"/>
          <p:cNvSpPr>
            <a:spLocks noGrp="1"/>
          </p:cNvSpPr>
          <p:nvPr>
            <p:ph type="body" sz="quarter" idx="13"/>
          </p:nvPr>
        </p:nvSpPr>
        <p:spPr>
          <a:xfrm>
            <a:off x="467545" y="1556792"/>
            <a:ext cx="4248471" cy="4176464"/>
          </a:xfrm>
        </p:spPr>
        <p:txBody>
          <a:bodyPr/>
          <a:lstStyle/>
          <a:p>
            <a:r>
              <a:rPr lang="en-GB" sz="2000" dirty="0" smtClean="0"/>
              <a:t>Data from everywhere need to be accessible and integrated in a timely and secure fashion</a:t>
            </a:r>
          </a:p>
          <a:p>
            <a:r>
              <a:rPr lang="en-GB" sz="2000" dirty="0" smtClean="0"/>
              <a:t>Building solutions must be fast, iterative and repeatable (using common statistical data processing system)</a:t>
            </a:r>
          </a:p>
          <a:p>
            <a:r>
              <a:rPr lang="en-GB" sz="2000" dirty="0" smtClean="0"/>
              <a:t>Sufficient infrastructure must be available for conducting statistical analyses (scalability, privacy)</a:t>
            </a:r>
          </a:p>
          <a:p>
            <a:r>
              <a:rPr lang="en-GB" sz="2000" dirty="0" smtClean="0"/>
              <a:t>The statisticians need to “run the show”.</a:t>
            </a:r>
            <a:r>
              <a:rPr lang="en-GB" sz="2000" b="1" dirty="0" smtClean="0"/>
              <a:t> </a:t>
            </a:r>
          </a:p>
        </p:txBody>
      </p:sp>
      <p:pic>
        <p:nvPicPr>
          <p:cNvPr id="4" name="Picture 3"/>
          <p:cNvPicPr>
            <a:picLocks noChangeAspect="1"/>
          </p:cNvPicPr>
          <p:nvPr/>
        </p:nvPicPr>
        <p:blipFill>
          <a:blip r:embed="rId2"/>
          <a:stretch>
            <a:fillRect/>
          </a:stretch>
        </p:blipFill>
        <p:spPr>
          <a:xfrm>
            <a:off x="4716016" y="1736023"/>
            <a:ext cx="4131765" cy="3117871"/>
          </a:xfrm>
          <a:prstGeom prst="rect">
            <a:avLst/>
          </a:prstGeom>
        </p:spPr>
      </p:pic>
    </p:spTree>
    <p:extLst>
      <p:ext uri="{BB962C8B-B14F-4D97-AF65-F5344CB8AC3E}">
        <p14:creationId xmlns:p14="http://schemas.microsoft.com/office/powerpoint/2010/main" val="3744345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err="1" smtClean="0"/>
              <a:t>Great</a:t>
            </a:r>
            <a:r>
              <a:rPr lang="sl-SI" dirty="0" smtClean="0"/>
              <a:t>, </a:t>
            </a:r>
            <a:r>
              <a:rPr lang="sl-SI" dirty="0" err="1" smtClean="0"/>
              <a:t>but</a:t>
            </a:r>
            <a:r>
              <a:rPr lang="sl-SI" dirty="0" smtClean="0"/>
              <a:t> </a:t>
            </a:r>
            <a:r>
              <a:rPr lang="sl-SI" dirty="0" err="1" smtClean="0"/>
              <a:t>what</a:t>
            </a:r>
            <a:r>
              <a:rPr lang="sl-SI" dirty="0" smtClean="0"/>
              <a:t> is </a:t>
            </a:r>
            <a:r>
              <a:rPr lang="sl-SI" dirty="0" err="1" smtClean="0"/>
              <a:t>the</a:t>
            </a:r>
            <a:r>
              <a:rPr lang="sl-SI" dirty="0" smtClean="0"/>
              <a:t> problem ?</a:t>
            </a:r>
            <a:endParaRPr lang="en-GB" dirty="0"/>
          </a:p>
        </p:txBody>
      </p:sp>
      <p:sp>
        <p:nvSpPr>
          <p:cNvPr id="3" name="Text Placeholder 2"/>
          <p:cNvSpPr>
            <a:spLocks noGrp="1"/>
          </p:cNvSpPr>
          <p:nvPr>
            <p:ph type="body" sz="quarter" idx="13"/>
          </p:nvPr>
        </p:nvSpPr>
        <p:spPr/>
        <p:txBody>
          <a:bodyPr/>
          <a:lstStyle/>
          <a:p>
            <a:pPr marL="0" indent="0">
              <a:buNone/>
            </a:pP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8324" y="2060575"/>
            <a:ext cx="5727351" cy="4545517"/>
          </a:xfrm>
          <a:prstGeom prst="rect">
            <a:avLst/>
          </a:prstGeom>
        </p:spPr>
      </p:pic>
    </p:spTree>
    <p:extLst>
      <p:ext uri="{BB962C8B-B14F-4D97-AF65-F5344CB8AC3E}">
        <p14:creationId xmlns:p14="http://schemas.microsoft.com/office/powerpoint/2010/main" val="3758500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err="1" smtClean="0"/>
              <a:t>Agility</a:t>
            </a:r>
            <a:r>
              <a:rPr lang="sl-SI" dirty="0" smtClean="0"/>
              <a:t> </a:t>
            </a:r>
            <a:r>
              <a:rPr lang="sl-SI" dirty="0" err="1" smtClean="0"/>
              <a:t>Gap</a:t>
            </a:r>
            <a:endParaRPr lang="en-GB" dirty="0"/>
          </a:p>
        </p:txBody>
      </p:sp>
      <p:sp>
        <p:nvSpPr>
          <p:cNvPr id="3" name="Text Placeholder 2"/>
          <p:cNvSpPr>
            <a:spLocks noGrp="1"/>
          </p:cNvSpPr>
          <p:nvPr>
            <p:ph type="body" sz="quarter" idx="13"/>
          </p:nvPr>
        </p:nvSpPr>
        <p:spPr/>
        <p:txBody>
          <a:bodyPr/>
          <a:lstStyle/>
          <a:p>
            <a:endParaRPr lang="en-GB" dirty="0"/>
          </a:p>
        </p:txBody>
      </p:sp>
      <p:pic>
        <p:nvPicPr>
          <p:cNvPr id="5" name="Picture 4"/>
          <p:cNvPicPr>
            <a:picLocks noChangeAspect="1"/>
          </p:cNvPicPr>
          <p:nvPr/>
        </p:nvPicPr>
        <p:blipFill>
          <a:blip r:embed="rId2"/>
          <a:stretch>
            <a:fillRect/>
          </a:stretch>
        </p:blipFill>
        <p:spPr>
          <a:xfrm>
            <a:off x="1628775" y="2204864"/>
            <a:ext cx="5886450" cy="3257550"/>
          </a:xfrm>
          <a:prstGeom prst="rect">
            <a:avLst/>
          </a:prstGeom>
        </p:spPr>
      </p:pic>
      <p:sp>
        <p:nvSpPr>
          <p:cNvPr id="6" name="TextBox 5"/>
          <p:cNvSpPr txBox="1"/>
          <p:nvPr/>
        </p:nvSpPr>
        <p:spPr>
          <a:xfrm>
            <a:off x="4716016" y="5877272"/>
            <a:ext cx="3744416" cy="369332"/>
          </a:xfrm>
          <a:prstGeom prst="rect">
            <a:avLst/>
          </a:prstGeom>
          <a:noFill/>
        </p:spPr>
        <p:txBody>
          <a:bodyPr wrap="square" rtlCol="0">
            <a:spAutoFit/>
          </a:bodyPr>
          <a:lstStyle/>
          <a:p>
            <a:r>
              <a:rPr lang="sl-SI" dirty="0" err="1" smtClean="0"/>
              <a:t>Based</a:t>
            </a:r>
            <a:r>
              <a:rPr lang="sl-SI" dirty="0" smtClean="0"/>
              <a:t> on TDWI </a:t>
            </a:r>
            <a:r>
              <a:rPr lang="sl-SI" dirty="0" err="1" smtClean="0"/>
              <a:t>research</a:t>
            </a:r>
            <a:endParaRPr lang="en-GB" dirty="0"/>
          </a:p>
        </p:txBody>
      </p:sp>
    </p:spTree>
    <p:extLst>
      <p:ext uri="{BB962C8B-B14F-4D97-AF65-F5344CB8AC3E}">
        <p14:creationId xmlns:p14="http://schemas.microsoft.com/office/powerpoint/2010/main" val="31009634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err="1" smtClean="0"/>
              <a:t>Point</a:t>
            </a:r>
            <a:r>
              <a:rPr lang="sl-SI" dirty="0" smtClean="0"/>
              <a:t> to </a:t>
            </a:r>
            <a:r>
              <a:rPr lang="sl-SI" dirty="0" err="1" smtClean="0"/>
              <a:t>point</a:t>
            </a:r>
            <a:r>
              <a:rPr lang="sl-SI" dirty="0" smtClean="0"/>
              <a:t> </a:t>
            </a:r>
            <a:r>
              <a:rPr lang="sl-SI" dirty="0" err="1" smtClean="0"/>
              <a:t>architecture</a:t>
            </a:r>
            <a:endParaRPr lang="en-GB" dirty="0"/>
          </a:p>
        </p:txBody>
      </p:sp>
      <p:grpSp>
        <p:nvGrpSpPr>
          <p:cNvPr id="3" name="Group 2"/>
          <p:cNvGrpSpPr/>
          <p:nvPr/>
        </p:nvGrpSpPr>
        <p:grpSpPr>
          <a:xfrm rot="16200000">
            <a:off x="-427084" y="2831340"/>
            <a:ext cx="4248472" cy="2594072"/>
            <a:chOff x="1381529" y="2276872"/>
            <a:chExt cx="6142799" cy="3602184"/>
          </a:xfrm>
        </p:grpSpPr>
        <p:sp>
          <p:nvSpPr>
            <p:cNvPr id="5" name="Flowchart: Connector 4"/>
            <p:cNvSpPr/>
            <p:nvPr/>
          </p:nvSpPr>
          <p:spPr>
            <a:xfrm>
              <a:off x="1676925" y="4283049"/>
              <a:ext cx="936104" cy="93610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lowchart: Connector 5"/>
            <p:cNvSpPr/>
            <p:nvPr/>
          </p:nvSpPr>
          <p:spPr>
            <a:xfrm>
              <a:off x="6588224" y="2636912"/>
              <a:ext cx="936104" cy="93610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Connector 6"/>
            <p:cNvSpPr/>
            <p:nvPr/>
          </p:nvSpPr>
          <p:spPr>
            <a:xfrm>
              <a:off x="3443001" y="5122972"/>
              <a:ext cx="775901" cy="7560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Connector 7"/>
            <p:cNvSpPr/>
            <p:nvPr/>
          </p:nvSpPr>
          <p:spPr>
            <a:xfrm>
              <a:off x="2927264" y="2276872"/>
              <a:ext cx="1428712" cy="139203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owchart: Connector 9"/>
            <p:cNvSpPr/>
            <p:nvPr/>
          </p:nvSpPr>
          <p:spPr>
            <a:xfrm>
              <a:off x="6626665" y="4276280"/>
              <a:ext cx="429611" cy="43204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nnector 10"/>
            <p:cNvSpPr/>
            <p:nvPr/>
          </p:nvSpPr>
          <p:spPr>
            <a:xfrm>
              <a:off x="5119459" y="4545124"/>
              <a:ext cx="936104" cy="93610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lowchart: Connector 11"/>
            <p:cNvSpPr/>
            <p:nvPr/>
          </p:nvSpPr>
          <p:spPr>
            <a:xfrm>
              <a:off x="4953226" y="2594846"/>
              <a:ext cx="775901" cy="75608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owchart: Connector 12"/>
            <p:cNvSpPr/>
            <p:nvPr/>
          </p:nvSpPr>
          <p:spPr>
            <a:xfrm>
              <a:off x="1381529" y="3086841"/>
              <a:ext cx="429611" cy="43204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p:cNvCxnSpPr>
              <a:stCxn id="5" idx="5"/>
              <a:endCxn id="7" idx="2"/>
            </p:cNvCxnSpPr>
            <p:nvPr/>
          </p:nvCxnSpPr>
          <p:spPr>
            <a:xfrm>
              <a:off x="2475940" y="5082064"/>
              <a:ext cx="967061" cy="4189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6"/>
              <a:endCxn id="6" idx="4"/>
            </p:cNvCxnSpPr>
            <p:nvPr/>
          </p:nvCxnSpPr>
          <p:spPr>
            <a:xfrm flipV="1">
              <a:off x="2613029" y="3573016"/>
              <a:ext cx="4443247" cy="117808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5" idx="7"/>
              <a:endCxn id="12" idx="3"/>
            </p:cNvCxnSpPr>
            <p:nvPr/>
          </p:nvCxnSpPr>
          <p:spPr>
            <a:xfrm flipV="1">
              <a:off x="2475940" y="3240204"/>
              <a:ext cx="2590914" cy="117993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5" idx="1"/>
              <a:endCxn id="13" idx="4"/>
            </p:cNvCxnSpPr>
            <p:nvPr/>
          </p:nvCxnSpPr>
          <p:spPr>
            <a:xfrm flipH="1" flipV="1">
              <a:off x="1596335" y="3518889"/>
              <a:ext cx="217679" cy="9012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5" idx="0"/>
              <a:endCxn id="8" idx="2"/>
            </p:cNvCxnSpPr>
            <p:nvPr/>
          </p:nvCxnSpPr>
          <p:spPr>
            <a:xfrm flipV="1">
              <a:off x="2144977" y="2972888"/>
              <a:ext cx="782287" cy="131016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3" idx="7"/>
              <a:endCxn id="8" idx="1"/>
            </p:cNvCxnSpPr>
            <p:nvPr/>
          </p:nvCxnSpPr>
          <p:spPr>
            <a:xfrm flipV="1">
              <a:off x="1748225" y="2480730"/>
              <a:ext cx="1388269" cy="66938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13" idx="5"/>
              <a:endCxn id="7" idx="1"/>
            </p:cNvCxnSpPr>
            <p:nvPr/>
          </p:nvCxnSpPr>
          <p:spPr>
            <a:xfrm>
              <a:off x="1748225" y="3455617"/>
              <a:ext cx="1808404" cy="177808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3" idx="6"/>
              <a:endCxn id="10" idx="2"/>
            </p:cNvCxnSpPr>
            <p:nvPr/>
          </p:nvCxnSpPr>
          <p:spPr>
            <a:xfrm>
              <a:off x="1811140" y="3302865"/>
              <a:ext cx="4815525" cy="118943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8" idx="4"/>
              <a:endCxn id="7" idx="0"/>
            </p:cNvCxnSpPr>
            <p:nvPr/>
          </p:nvCxnSpPr>
          <p:spPr>
            <a:xfrm>
              <a:off x="3641620" y="3668904"/>
              <a:ext cx="189332" cy="145406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9" idx="4"/>
              <a:endCxn id="7" idx="7"/>
            </p:cNvCxnSpPr>
            <p:nvPr/>
          </p:nvCxnSpPr>
          <p:spPr>
            <a:xfrm flipH="1">
              <a:off x="4105274" y="4167216"/>
              <a:ext cx="811626" cy="10664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12" idx="4"/>
              <a:endCxn id="7" idx="7"/>
            </p:cNvCxnSpPr>
            <p:nvPr/>
          </p:nvCxnSpPr>
          <p:spPr>
            <a:xfrm flipH="1">
              <a:off x="4105274" y="3350930"/>
              <a:ext cx="1235903" cy="188276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Flowchart: Connector 8"/>
            <p:cNvSpPr/>
            <p:nvPr/>
          </p:nvSpPr>
          <p:spPr>
            <a:xfrm>
              <a:off x="4757744" y="3861048"/>
              <a:ext cx="318312" cy="30616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Connector 50"/>
            <p:cNvCxnSpPr>
              <a:stCxn id="6" idx="3"/>
              <a:endCxn id="7" idx="6"/>
            </p:cNvCxnSpPr>
            <p:nvPr/>
          </p:nvCxnSpPr>
          <p:spPr>
            <a:xfrm flipH="1">
              <a:off x="4218902" y="3435927"/>
              <a:ext cx="2506411" cy="20650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11" idx="2"/>
              <a:endCxn id="7" idx="5"/>
            </p:cNvCxnSpPr>
            <p:nvPr/>
          </p:nvCxnSpPr>
          <p:spPr>
            <a:xfrm flipH="1">
              <a:off x="4105274" y="5013176"/>
              <a:ext cx="1014185" cy="7551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8" idx="5"/>
              <a:endCxn id="11" idx="1"/>
            </p:cNvCxnSpPr>
            <p:nvPr/>
          </p:nvCxnSpPr>
          <p:spPr>
            <a:xfrm>
              <a:off x="4146746" y="3465046"/>
              <a:ext cx="1109802" cy="121716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12" idx="2"/>
              <a:endCxn id="8" idx="6"/>
            </p:cNvCxnSpPr>
            <p:nvPr/>
          </p:nvCxnSpPr>
          <p:spPr>
            <a:xfrm flipH="1">
              <a:off x="4355976" y="2972888"/>
              <a:ext cx="59725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12" idx="6"/>
              <a:endCxn id="6" idx="2"/>
            </p:cNvCxnSpPr>
            <p:nvPr/>
          </p:nvCxnSpPr>
          <p:spPr>
            <a:xfrm>
              <a:off x="5729127" y="2972888"/>
              <a:ext cx="859097" cy="1320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6" idx="5"/>
              <a:endCxn id="10" idx="7"/>
            </p:cNvCxnSpPr>
            <p:nvPr/>
          </p:nvCxnSpPr>
          <p:spPr>
            <a:xfrm flipH="1">
              <a:off x="6993361" y="3435927"/>
              <a:ext cx="393878" cy="9036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5" idx="6"/>
              <a:endCxn id="11" idx="2"/>
            </p:cNvCxnSpPr>
            <p:nvPr/>
          </p:nvCxnSpPr>
          <p:spPr>
            <a:xfrm>
              <a:off x="2613029" y="4751101"/>
              <a:ext cx="2506430" cy="26207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13" idx="5"/>
              <a:endCxn id="11" idx="0"/>
            </p:cNvCxnSpPr>
            <p:nvPr/>
          </p:nvCxnSpPr>
          <p:spPr>
            <a:xfrm>
              <a:off x="1748225" y="3455617"/>
              <a:ext cx="3839286" cy="108950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3" name="Text Placeholder 2"/>
          <p:cNvSpPr>
            <a:spLocks noGrp="1"/>
          </p:cNvSpPr>
          <p:nvPr>
            <p:ph type="body" sz="quarter" idx="13"/>
          </p:nvPr>
        </p:nvSpPr>
        <p:spPr>
          <a:xfrm>
            <a:off x="3419872" y="1901199"/>
            <a:ext cx="4607744" cy="4032721"/>
          </a:xfrm>
        </p:spPr>
        <p:txBody>
          <a:bodyPr/>
          <a:lstStyle/>
          <a:p>
            <a:r>
              <a:rPr lang="en-US" sz="2400" dirty="0" smtClean="0"/>
              <a:t>Integration complexity</a:t>
            </a:r>
          </a:p>
          <a:p>
            <a:r>
              <a:rPr lang="en-GB" sz="2400" dirty="0" smtClean="0"/>
              <a:t>Extracting and moving data adds latency and cost</a:t>
            </a:r>
          </a:p>
          <a:p>
            <a:r>
              <a:rPr lang="en-GB" sz="2400" dirty="0" smtClean="0"/>
              <a:t>Every projects solves data access and integration in a different way</a:t>
            </a:r>
          </a:p>
          <a:p>
            <a:r>
              <a:rPr lang="en-GB" sz="2400" dirty="0" smtClean="0"/>
              <a:t>Solutions are tightly coupled to data sources</a:t>
            </a:r>
            <a:endParaRPr lang="sl-SI" sz="2400" dirty="0" smtClean="0"/>
          </a:p>
          <a:p>
            <a:r>
              <a:rPr lang="sl-SI" sz="2400" dirty="0" smtClean="0"/>
              <a:t>D</a:t>
            </a:r>
            <a:r>
              <a:rPr lang="en-GB" sz="2400" dirty="0" err="1" smtClean="0"/>
              <a:t>ata</a:t>
            </a:r>
            <a:r>
              <a:rPr lang="en-GB" sz="2400" dirty="0" smtClean="0"/>
              <a:t> </a:t>
            </a:r>
            <a:r>
              <a:rPr lang="en-GB" sz="2400" dirty="0"/>
              <a:t>is fragmented across the organization</a:t>
            </a:r>
            <a:endParaRPr lang="en-GB" sz="2400" dirty="0" smtClean="0"/>
          </a:p>
          <a:p>
            <a:r>
              <a:rPr lang="en-GB" sz="2400" dirty="0" smtClean="0"/>
              <a:t>Poor flexibility and agility</a:t>
            </a:r>
            <a:endParaRPr lang="en-GB" sz="2800" dirty="0"/>
          </a:p>
        </p:txBody>
      </p:sp>
    </p:spTree>
    <p:extLst>
      <p:ext uri="{BB962C8B-B14F-4D97-AF65-F5344CB8AC3E}">
        <p14:creationId xmlns:p14="http://schemas.microsoft.com/office/powerpoint/2010/main" val="2058424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36" y="1124744"/>
            <a:ext cx="8291206" cy="4643075"/>
          </a:xfrm>
          <a:prstGeom prst="rect">
            <a:avLst/>
          </a:prstGeom>
        </p:spPr>
      </p:pic>
      <p:sp>
        <p:nvSpPr>
          <p:cNvPr id="2" name="Title 1"/>
          <p:cNvSpPr>
            <a:spLocks noGrp="1"/>
          </p:cNvSpPr>
          <p:nvPr>
            <p:ph type="title"/>
          </p:nvPr>
        </p:nvSpPr>
        <p:spPr>
          <a:xfrm>
            <a:off x="405336" y="4149080"/>
            <a:ext cx="8229600" cy="1600356"/>
          </a:xfrm>
        </p:spPr>
        <p:txBody>
          <a:bodyPr/>
          <a:lstStyle/>
          <a:p>
            <a:pPr algn="l"/>
            <a:r>
              <a:rPr lang="en-GB" dirty="0" smtClean="0">
                <a:solidFill>
                  <a:schemeClr val="bg1"/>
                </a:solidFill>
              </a:rPr>
              <a:t>„Nature only replicates things when necessary“</a:t>
            </a:r>
            <a:endParaRPr lang="en-GB" sz="3200" dirty="0">
              <a:solidFill>
                <a:schemeClr val="bg1"/>
              </a:solidFill>
            </a:endParaRPr>
          </a:p>
        </p:txBody>
      </p:sp>
    </p:spTree>
    <p:extLst>
      <p:ext uri="{BB962C8B-B14F-4D97-AF65-F5344CB8AC3E}">
        <p14:creationId xmlns:p14="http://schemas.microsoft.com/office/powerpoint/2010/main" val="2001797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3497" y="476845"/>
            <a:ext cx="8229600" cy="1223963"/>
          </a:xfrm>
        </p:spPr>
        <p:txBody>
          <a:bodyPr/>
          <a:lstStyle/>
          <a:p>
            <a:r>
              <a:rPr lang="sl-SI" dirty="0" err="1" smtClean="0"/>
              <a:t>What</a:t>
            </a:r>
            <a:r>
              <a:rPr lang="sl-SI" dirty="0" smtClean="0"/>
              <a:t> is Data </a:t>
            </a:r>
            <a:r>
              <a:rPr lang="sl-SI" dirty="0" err="1" smtClean="0"/>
              <a:t>Virtualization</a:t>
            </a:r>
            <a:r>
              <a:rPr lang="sl-SI" dirty="0" smtClean="0"/>
              <a:t>?</a:t>
            </a:r>
            <a:endParaRPr lang="en-GB" dirty="0"/>
          </a:p>
        </p:txBody>
      </p:sp>
      <p:sp>
        <p:nvSpPr>
          <p:cNvPr id="3" name="Text Placeholder 2"/>
          <p:cNvSpPr>
            <a:spLocks noGrp="1"/>
          </p:cNvSpPr>
          <p:nvPr>
            <p:ph type="body" sz="quarter" idx="13"/>
          </p:nvPr>
        </p:nvSpPr>
        <p:spPr>
          <a:xfrm>
            <a:off x="971600" y="4127466"/>
            <a:ext cx="3516511" cy="2458164"/>
          </a:xfrm>
        </p:spPr>
        <p:txBody>
          <a:bodyPr/>
          <a:lstStyle/>
          <a:p>
            <a:r>
              <a:rPr lang="sl-SI" sz="2000" dirty="0" err="1" smtClean="0"/>
              <a:t>Wikipedia</a:t>
            </a:r>
            <a:r>
              <a:rPr lang="sl-SI" sz="2000" dirty="0" smtClean="0"/>
              <a:t>:</a:t>
            </a:r>
          </a:p>
          <a:p>
            <a:pPr marL="0" indent="0">
              <a:buNone/>
            </a:pPr>
            <a:r>
              <a:rPr lang="sl-SI" sz="2000" dirty="0" smtClean="0"/>
              <a:t>„Data </a:t>
            </a:r>
            <a:r>
              <a:rPr lang="sl-SI" sz="2000" dirty="0" err="1" smtClean="0"/>
              <a:t>virtualization</a:t>
            </a:r>
            <a:r>
              <a:rPr lang="sl-SI" sz="2000" dirty="0" smtClean="0"/>
              <a:t> is </a:t>
            </a:r>
            <a:r>
              <a:rPr lang="sl-SI" sz="2000" dirty="0" err="1" smtClean="0"/>
              <a:t>an</a:t>
            </a:r>
            <a:r>
              <a:rPr lang="sl-SI" sz="2000" dirty="0" smtClean="0"/>
              <a:t> </a:t>
            </a:r>
            <a:r>
              <a:rPr lang="sl-SI" sz="2000" dirty="0" err="1" smtClean="0"/>
              <a:t>application</a:t>
            </a:r>
            <a:r>
              <a:rPr lang="sl-SI" sz="2000" dirty="0" smtClean="0"/>
              <a:t> to </a:t>
            </a:r>
            <a:r>
              <a:rPr lang="sl-SI" sz="2000" dirty="0" err="1" smtClean="0"/>
              <a:t>retrive</a:t>
            </a:r>
            <a:r>
              <a:rPr lang="sl-SI" sz="2000" dirty="0" smtClean="0"/>
              <a:t> </a:t>
            </a:r>
            <a:r>
              <a:rPr lang="sl-SI" sz="2000" dirty="0" err="1" smtClean="0"/>
              <a:t>and</a:t>
            </a:r>
            <a:r>
              <a:rPr lang="sl-SI" sz="2000" dirty="0" smtClean="0"/>
              <a:t> </a:t>
            </a:r>
            <a:r>
              <a:rPr lang="sl-SI" sz="2000" dirty="0" err="1" smtClean="0"/>
              <a:t>manipulate</a:t>
            </a:r>
            <a:r>
              <a:rPr lang="sl-SI" sz="2000" dirty="0" smtClean="0"/>
              <a:t> data </a:t>
            </a:r>
            <a:r>
              <a:rPr lang="sl-SI" sz="2000" dirty="0" err="1" smtClean="0"/>
              <a:t>without</a:t>
            </a:r>
            <a:r>
              <a:rPr lang="sl-SI" sz="2000" dirty="0" smtClean="0"/>
              <a:t> </a:t>
            </a:r>
            <a:r>
              <a:rPr lang="sl-SI" sz="2000" dirty="0" err="1" smtClean="0"/>
              <a:t>requiring</a:t>
            </a:r>
            <a:r>
              <a:rPr lang="sl-SI" sz="2000" dirty="0" smtClean="0"/>
              <a:t> </a:t>
            </a:r>
            <a:r>
              <a:rPr lang="sl-SI" sz="2000" dirty="0" err="1" smtClean="0"/>
              <a:t>technical</a:t>
            </a:r>
            <a:r>
              <a:rPr lang="sl-SI" sz="2000" dirty="0" smtClean="0"/>
              <a:t> </a:t>
            </a:r>
            <a:r>
              <a:rPr lang="sl-SI" sz="2000" dirty="0" err="1" smtClean="0"/>
              <a:t>details</a:t>
            </a:r>
            <a:r>
              <a:rPr lang="sl-SI" sz="2000" dirty="0" smtClean="0"/>
              <a:t> </a:t>
            </a:r>
            <a:r>
              <a:rPr lang="sl-SI" sz="2000" dirty="0" err="1" smtClean="0"/>
              <a:t>about</a:t>
            </a:r>
            <a:r>
              <a:rPr lang="sl-SI" sz="2000" dirty="0" smtClean="0"/>
              <a:t> </a:t>
            </a:r>
            <a:r>
              <a:rPr lang="sl-SI" sz="2000" dirty="0" err="1" smtClean="0"/>
              <a:t>the</a:t>
            </a:r>
            <a:r>
              <a:rPr lang="sl-SI" sz="2000" dirty="0" smtClean="0"/>
              <a:t> data, </a:t>
            </a:r>
            <a:r>
              <a:rPr lang="sl-SI" sz="2000" dirty="0" err="1" smtClean="0"/>
              <a:t>such</a:t>
            </a:r>
            <a:r>
              <a:rPr lang="sl-SI" sz="2000" dirty="0" smtClean="0"/>
              <a:t> as how it is </a:t>
            </a:r>
            <a:r>
              <a:rPr lang="sl-SI" sz="2000" dirty="0" err="1" smtClean="0"/>
              <a:t>formated</a:t>
            </a:r>
            <a:r>
              <a:rPr lang="sl-SI" sz="2000" dirty="0" smtClean="0"/>
              <a:t> or </a:t>
            </a:r>
            <a:r>
              <a:rPr lang="sl-SI" sz="2000" dirty="0" err="1" smtClean="0"/>
              <a:t>where</a:t>
            </a:r>
            <a:r>
              <a:rPr lang="sl-SI" sz="2000" dirty="0" smtClean="0"/>
              <a:t> it is </a:t>
            </a:r>
            <a:r>
              <a:rPr lang="sl-SI" sz="2000" dirty="0" err="1" smtClean="0"/>
              <a:t>physically</a:t>
            </a:r>
            <a:r>
              <a:rPr lang="sl-SI" sz="2000" dirty="0" smtClean="0"/>
              <a:t> </a:t>
            </a:r>
            <a:r>
              <a:rPr lang="sl-SI" sz="2000" dirty="0" err="1" smtClean="0"/>
              <a:t>located</a:t>
            </a:r>
            <a:r>
              <a:rPr lang="sl-SI" sz="2000" dirty="0" smtClean="0"/>
              <a:t>.“</a:t>
            </a:r>
          </a:p>
        </p:txBody>
      </p:sp>
      <p:pic>
        <p:nvPicPr>
          <p:cNvPr id="4" name="Picture 3"/>
          <p:cNvPicPr>
            <a:picLocks noChangeAspect="1"/>
          </p:cNvPicPr>
          <p:nvPr/>
        </p:nvPicPr>
        <p:blipFill>
          <a:blip r:embed="rId2"/>
          <a:stretch>
            <a:fillRect/>
          </a:stretch>
        </p:blipFill>
        <p:spPr>
          <a:xfrm>
            <a:off x="2411760" y="1484784"/>
            <a:ext cx="4886325" cy="2609850"/>
          </a:xfrm>
          <a:prstGeom prst="rect">
            <a:avLst/>
          </a:prstGeom>
        </p:spPr>
      </p:pic>
      <p:sp>
        <p:nvSpPr>
          <p:cNvPr id="5" name="Text Placeholder 2"/>
          <p:cNvSpPr txBox="1">
            <a:spLocks/>
          </p:cNvSpPr>
          <p:nvPr/>
        </p:nvSpPr>
        <p:spPr bwMode="auto">
          <a:xfrm>
            <a:off x="4823711" y="4221088"/>
            <a:ext cx="3516511" cy="195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sl-SI" sz="2000" dirty="0" smtClean="0"/>
              <a:t>Or more </a:t>
            </a:r>
            <a:r>
              <a:rPr lang="sl-SI" sz="2000" dirty="0" err="1" smtClean="0"/>
              <a:t>simply</a:t>
            </a:r>
            <a:r>
              <a:rPr lang="sl-SI" sz="2000" dirty="0" smtClean="0"/>
              <a:t>:</a:t>
            </a:r>
          </a:p>
          <a:p>
            <a:pPr marL="0" indent="0">
              <a:buFont typeface="Arial" charset="0"/>
              <a:buNone/>
            </a:pPr>
            <a:r>
              <a:rPr lang="sl-SI" sz="2000" dirty="0" smtClean="0"/>
              <a:t>„A </a:t>
            </a:r>
            <a:r>
              <a:rPr lang="sl-SI" sz="2000" dirty="0" err="1" smtClean="0"/>
              <a:t>solution</a:t>
            </a:r>
            <a:r>
              <a:rPr lang="sl-SI" sz="2000" dirty="0" smtClean="0"/>
              <a:t> </a:t>
            </a:r>
            <a:r>
              <a:rPr lang="sl-SI" sz="2000" dirty="0" err="1" smtClean="0"/>
              <a:t>that</a:t>
            </a:r>
            <a:r>
              <a:rPr lang="sl-SI" sz="2000" dirty="0" smtClean="0"/>
              <a:t> </a:t>
            </a:r>
            <a:r>
              <a:rPr lang="sl-SI" sz="2000" dirty="0" err="1" smtClean="0"/>
              <a:t>sits</a:t>
            </a:r>
            <a:r>
              <a:rPr lang="sl-SI" sz="2000" dirty="0" smtClean="0"/>
              <a:t> in front </a:t>
            </a:r>
            <a:r>
              <a:rPr lang="sl-SI" sz="2000" dirty="0" err="1" smtClean="0"/>
              <a:t>of</a:t>
            </a:r>
            <a:r>
              <a:rPr lang="sl-SI" sz="2000" dirty="0" smtClean="0"/>
              <a:t> multiple </a:t>
            </a:r>
            <a:r>
              <a:rPr lang="sl-SI" sz="2000" dirty="0" err="1" smtClean="0"/>
              <a:t>data</a:t>
            </a:r>
            <a:r>
              <a:rPr lang="sl-SI" sz="2000" dirty="0" smtClean="0"/>
              <a:t> </a:t>
            </a:r>
            <a:r>
              <a:rPr lang="sl-SI" sz="2000" dirty="0" err="1" smtClean="0"/>
              <a:t>sources</a:t>
            </a:r>
            <a:r>
              <a:rPr lang="sl-SI" sz="2000" dirty="0" smtClean="0"/>
              <a:t> </a:t>
            </a:r>
            <a:r>
              <a:rPr lang="sl-SI" sz="2000" dirty="0" err="1" smtClean="0"/>
              <a:t>and</a:t>
            </a:r>
            <a:r>
              <a:rPr lang="sl-SI" sz="2000" dirty="0" smtClean="0"/>
              <a:t> </a:t>
            </a:r>
            <a:r>
              <a:rPr lang="sl-SI" sz="2000" dirty="0" err="1" smtClean="0"/>
              <a:t>allows</a:t>
            </a:r>
            <a:r>
              <a:rPr lang="sl-SI" sz="2000" dirty="0" smtClean="0"/>
              <a:t> </a:t>
            </a:r>
            <a:r>
              <a:rPr lang="sl-SI" sz="2000" dirty="0" err="1" smtClean="0"/>
              <a:t>them</a:t>
            </a:r>
            <a:r>
              <a:rPr lang="sl-SI" sz="2000" dirty="0" smtClean="0"/>
              <a:t> to </a:t>
            </a:r>
            <a:r>
              <a:rPr lang="sl-SI" sz="2000" dirty="0" err="1" smtClean="0"/>
              <a:t>be</a:t>
            </a:r>
            <a:r>
              <a:rPr lang="sl-SI" sz="2000" dirty="0" smtClean="0"/>
              <a:t> </a:t>
            </a:r>
            <a:r>
              <a:rPr lang="sl-SI" sz="2000" dirty="0" err="1" smtClean="0"/>
              <a:t>treated</a:t>
            </a:r>
            <a:r>
              <a:rPr lang="sl-SI" sz="2000" dirty="0" smtClean="0"/>
              <a:t> as a </a:t>
            </a:r>
            <a:r>
              <a:rPr lang="sl-SI" sz="2000" dirty="0" err="1" smtClean="0"/>
              <a:t>single</a:t>
            </a:r>
            <a:r>
              <a:rPr lang="sl-SI" sz="2000" dirty="0" smtClean="0"/>
              <a:t> SQL </a:t>
            </a:r>
            <a:r>
              <a:rPr lang="sl-SI" sz="2000" dirty="0" err="1" smtClean="0"/>
              <a:t>database</a:t>
            </a:r>
            <a:r>
              <a:rPr lang="sl-SI" sz="2000" dirty="0" smtClean="0"/>
              <a:t>“</a:t>
            </a:r>
            <a:endParaRPr lang="en-GB" sz="2000" dirty="0"/>
          </a:p>
        </p:txBody>
      </p:sp>
    </p:spTree>
    <p:extLst>
      <p:ext uri="{BB962C8B-B14F-4D97-AF65-F5344CB8AC3E}">
        <p14:creationId xmlns:p14="http://schemas.microsoft.com/office/powerpoint/2010/main" val="4226102958"/>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_predloga_SURS_E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ppt_predloga_SURS_Eng</Template>
  <TotalTime>11840</TotalTime>
  <Words>996</Words>
  <Application>Microsoft Office PowerPoint</Application>
  <PresentationFormat>On-screen Show (4:3)</PresentationFormat>
  <Paragraphs>101</Paragraphs>
  <Slides>18</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ppt_predloga_SURS_Eng</vt:lpstr>
      <vt:lpstr>FROM DATA STORE TO DATA SERVICES - DEVELOPING SCALABLE DATA ARCHITECTURE AT SURS </vt:lpstr>
      <vt:lpstr>Modernization activities</vt:lpstr>
      <vt:lpstr>Comprehensive data sources</vt:lpstr>
      <vt:lpstr>DW based statistical production</vt:lpstr>
      <vt:lpstr>Great, but what is the problem ?</vt:lpstr>
      <vt:lpstr>Agility Gap</vt:lpstr>
      <vt:lpstr>Point to point architecture</vt:lpstr>
      <vt:lpstr>„Nature only replicates things when necessary“</vt:lpstr>
      <vt:lpstr>What is Data Virtualization?</vt:lpstr>
      <vt:lpstr>Use cases</vt:lpstr>
      <vt:lpstr>Hub and spoke architecture</vt:lpstr>
      <vt:lpstr>Advanced features</vt:lpstr>
      <vt:lpstr>Mobile data integration </vt:lpstr>
      <vt:lpstr>Mobile data integration </vt:lpstr>
      <vt:lpstr>Benefits</vt:lpstr>
      <vt:lpstr>SOA adoption</vt:lpstr>
      <vt:lpstr>But it’s not a Silver Bullet</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development overview</dc:title>
  <dc:creator>Tomaz Špeh</dc:creator>
  <cp:lastModifiedBy>Tomaz Speh</cp:lastModifiedBy>
  <cp:revision>209</cp:revision>
  <dcterms:created xsi:type="dcterms:W3CDTF">2014-10-23T13:30:55Z</dcterms:created>
  <dcterms:modified xsi:type="dcterms:W3CDTF">2015-04-14T20:43:34Z</dcterms:modified>
</cp:coreProperties>
</file>