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482" r:id="rId1"/>
  </p:sldMasterIdLst>
  <p:notesMasterIdLst>
    <p:notesMasterId r:id="rId17"/>
  </p:notesMasterIdLst>
  <p:sldIdLst>
    <p:sldId id="274" r:id="rId2"/>
    <p:sldId id="289" r:id="rId3"/>
    <p:sldId id="268" r:id="rId4"/>
    <p:sldId id="272" r:id="rId5"/>
    <p:sldId id="269" r:id="rId6"/>
    <p:sldId id="278" r:id="rId7"/>
    <p:sldId id="273" r:id="rId8"/>
    <p:sldId id="279" r:id="rId9"/>
    <p:sldId id="280" r:id="rId10"/>
    <p:sldId id="285" r:id="rId11"/>
    <p:sldId id="281" r:id="rId12"/>
    <p:sldId id="282" r:id="rId13"/>
    <p:sldId id="283" r:id="rId14"/>
    <p:sldId id="287" r:id="rId15"/>
    <p:sldId id="288" r:id="rId16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488225"/>
    <a:srgbClr val="271D6C"/>
    <a:srgbClr val="ECECEC"/>
    <a:srgbClr val="82045E"/>
    <a:srgbClr val="B23D02"/>
    <a:srgbClr val="00A1C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884" autoAdjust="0"/>
    <p:restoredTop sz="94639" autoAdjust="0"/>
  </p:normalViewPr>
  <p:slideViewPr>
    <p:cSldViewPr>
      <p:cViewPr varScale="1">
        <p:scale>
          <a:sx n="78" d="100"/>
          <a:sy n="78" d="100"/>
        </p:scale>
        <p:origin x="-44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F3226B84-D2B9-43FA-AC1C-C9488E0070C4}" type="datetimeFigureOut">
              <a:rPr lang="nl-NL"/>
              <a:pPr>
                <a:defRPr/>
              </a:pPr>
              <a:t>15-4-2015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NL" noProof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57E999D-421C-450F-B240-646DCB531F85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7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smtClean="0"/>
          </a:p>
        </p:txBody>
      </p:sp>
      <p:sp>
        <p:nvSpPr>
          <p:cNvPr id="67588" name="Tijdelijke aanduiding voor dianumm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EF4A821-24ED-4CDE-8095-77BEA56AD74D}" type="slidenum">
              <a:rPr lang="nl-NL" sz="1200">
                <a:latin typeface="Calibri" pitchFamily="34" charset="0"/>
              </a:rPr>
              <a:pPr algn="r"/>
              <a:t>2</a:t>
            </a:fld>
            <a:endParaRPr lang="nl-NL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smtClean="0"/>
          </a:p>
        </p:txBody>
      </p:sp>
      <p:sp>
        <p:nvSpPr>
          <p:cNvPr id="41988" name="Tijdelijke aanduiding voor dianumm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C5B73BC-0D7C-4E9A-8258-5CB78A3D584E}" type="slidenum">
              <a:rPr lang="nl-NL" sz="1200">
                <a:latin typeface="Calibri" pitchFamily="34" charset="0"/>
              </a:rPr>
              <a:pPr algn="r"/>
              <a:t>13</a:t>
            </a:fld>
            <a:endParaRPr lang="nl-NL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smtClean="0"/>
          </a:p>
        </p:txBody>
      </p:sp>
      <p:sp>
        <p:nvSpPr>
          <p:cNvPr id="60420" name="Tijdelijke aanduiding voor dianumm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4004B82-0E43-43AC-90BD-19ADBC513962}" type="slidenum">
              <a:rPr lang="nl-NL" sz="1200">
                <a:latin typeface="Calibri" pitchFamily="34" charset="0"/>
              </a:rPr>
              <a:pPr algn="r"/>
              <a:t>14</a:t>
            </a:fld>
            <a:endParaRPr lang="nl-NL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smtClean="0"/>
          </a:p>
        </p:txBody>
      </p:sp>
      <p:sp>
        <p:nvSpPr>
          <p:cNvPr id="62468" name="Tijdelijke aanduiding voor dianumm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8FE644C7-8CD2-45C1-936B-3493F20471B9}" type="slidenum">
              <a:rPr lang="nl-NL" sz="1200">
                <a:latin typeface="Calibri" pitchFamily="34" charset="0"/>
              </a:rPr>
              <a:pPr algn="r"/>
              <a:t>15</a:t>
            </a:fld>
            <a:endParaRPr lang="nl-NL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jdelijke aanduiding voor dia-afbeelding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smtClean="0"/>
          </a:p>
        </p:txBody>
      </p:sp>
      <p:sp>
        <p:nvSpPr>
          <p:cNvPr id="17411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2132176-610E-4D0E-B5AB-6ED8F0D80867}" type="slidenum">
              <a:rPr lang="nl-NL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nl-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jdelijke aanduiding voor dia-afbeelding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smtClean="0"/>
          </a:p>
        </p:txBody>
      </p:sp>
      <p:sp>
        <p:nvSpPr>
          <p:cNvPr id="19459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0706F40-484C-49F4-990B-087C5C7A7B81}" type="slidenum">
              <a:rPr lang="nl-NL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nl-N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jdelijke aanduiding voor dia-afbeelding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smtClean="0"/>
          </a:p>
        </p:txBody>
      </p:sp>
      <p:sp>
        <p:nvSpPr>
          <p:cNvPr id="21507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DA7787A-A7CE-4C39-A951-E1831E4B55C6}" type="slidenum">
              <a:rPr lang="nl-NL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nl-N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smtClean="0"/>
          </a:p>
        </p:txBody>
      </p:sp>
      <p:sp>
        <p:nvSpPr>
          <p:cNvPr id="31748" name="Tijdelijke aanduiding voor dianumm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E392D17A-44AC-4D45-90C9-FEEFD70DB039}" type="slidenum">
              <a:rPr lang="nl-NL" sz="1200">
                <a:latin typeface="Calibri" pitchFamily="34" charset="0"/>
              </a:rPr>
              <a:pPr algn="r"/>
              <a:t>8</a:t>
            </a:fld>
            <a:endParaRPr lang="nl-NL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smtClean="0"/>
          </a:p>
        </p:txBody>
      </p:sp>
      <p:sp>
        <p:nvSpPr>
          <p:cNvPr id="33796" name="Tijdelijke aanduiding voor dianumm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DD65EAAE-487F-4C55-851C-4059B1F0A94B}" type="slidenum">
              <a:rPr lang="nl-NL" sz="1200">
                <a:latin typeface="Calibri" pitchFamily="34" charset="0"/>
              </a:rPr>
              <a:pPr algn="r"/>
              <a:t>9</a:t>
            </a:fld>
            <a:endParaRPr lang="nl-NL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smtClean="0"/>
          </a:p>
        </p:txBody>
      </p:sp>
      <p:sp>
        <p:nvSpPr>
          <p:cNvPr id="46084" name="Tijdelijke aanduiding voor dianumm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CD25F57D-B9A3-494E-A313-41F7D03F9BCC}" type="slidenum">
              <a:rPr lang="nl-NL" sz="1200">
                <a:latin typeface="Calibri" pitchFamily="34" charset="0"/>
              </a:rPr>
              <a:pPr algn="r"/>
              <a:t>10</a:t>
            </a:fld>
            <a:endParaRPr lang="nl-NL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smtClean="0"/>
          </a:p>
        </p:txBody>
      </p:sp>
      <p:sp>
        <p:nvSpPr>
          <p:cNvPr id="36868" name="Tijdelijke aanduiding voor dianumm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0C772450-9903-4147-B8E2-BB7C5F7B288E}" type="slidenum">
              <a:rPr lang="nl-NL" sz="1200">
                <a:latin typeface="Calibri" pitchFamily="34" charset="0"/>
              </a:rPr>
              <a:pPr algn="r"/>
              <a:t>11</a:t>
            </a:fld>
            <a:endParaRPr lang="nl-NL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smtClean="0"/>
          </a:p>
        </p:txBody>
      </p:sp>
      <p:sp>
        <p:nvSpPr>
          <p:cNvPr id="38916" name="Tijdelijke aanduiding voor dianumm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FE44E17-F827-4364-A783-0B8DC2FD7E75}" type="slidenum">
              <a:rPr lang="nl-NL" sz="1200">
                <a:latin typeface="Calibri" pitchFamily="34" charset="0"/>
              </a:rPr>
              <a:pPr algn="r"/>
              <a:t>12</a:t>
            </a:fld>
            <a:endParaRPr lang="nl-NL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1"/>
          <p:cNvSpPr/>
          <p:nvPr/>
        </p:nvSpPr>
        <p:spPr>
          <a:xfrm>
            <a:off x="0" y="0"/>
            <a:ext cx="8778875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>
              <a:solidFill>
                <a:schemeClr val="tx1"/>
              </a:solidFill>
            </a:endParaRPr>
          </a:p>
        </p:txBody>
      </p:sp>
      <p:grpSp>
        <p:nvGrpSpPr>
          <p:cNvPr id="5" name="Groep 9"/>
          <p:cNvGrpSpPr>
            <a:grpSpLocks/>
          </p:cNvGrpSpPr>
          <p:nvPr userDrawn="1"/>
        </p:nvGrpSpPr>
        <p:grpSpPr bwMode="auto">
          <a:xfrm>
            <a:off x="809625" y="3024188"/>
            <a:ext cx="7974013" cy="3384550"/>
            <a:chOff x="810000" y="3024000"/>
            <a:chExt cx="7974000" cy="3383999"/>
          </a:xfrm>
        </p:grpSpPr>
        <p:sp>
          <p:nvSpPr>
            <p:cNvPr id="6" name="Rond hoek zelfde zijde rechthoek 11"/>
            <p:cNvSpPr/>
            <p:nvPr userDrawn="1"/>
          </p:nvSpPr>
          <p:spPr>
            <a:xfrm rot="16200000">
              <a:off x="3966872" y="-132872"/>
              <a:ext cx="1655492" cy="7969237"/>
            </a:xfrm>
            <a:prstGeom prst="round2SameRect">
              <a:avLst>
                <a:gd name="adj1" fmla="val 4761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7" name="Rond hoek zelfde zijde rechthoek 12"/>
            <p:cNvSpPr/>
            <p:nvPr userDrawn="1"/>
          </p:nvSpPr>
          <p:spPr>
            <a:xfrm rot="16200000">
              <a:off x="4769288" y="1529828"/>
              <a:ext cx="865047" cy="7164376"/>
            </a:xfrm>
            <a:prstGeom prst="round2SameRect">
              <a:avLst>
                <a:gd name="adj1" fmla="val 8674"/>
                <a:gd name="adj2" fmla="val 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8" name="Rond hoek zelfde zijde rechthoek 13"/>
            <p:cNvSpPr/>
            <p:nvPr userDrawn="1"/>
          </p:nvSpPr>
          <p:spPr>
            <a:xfrm rot="16200000">
              <a:off x="7429934" y="5058696"/>
              <a:ext cx="863459" cy="1835147"/>
            </a:xfrm>
            <a:prstGeom prst="round2SameRect">
              <a:avLst>
                <a:gd name="adj1" fmla="val 4761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pic>
        <p:nvPicPr>
          <p:cNvPr id="9" name="Afbeelding 14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121525" y="5634038"/>
            <a:ext cx="1433513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4000" y="4679999"/>
            <a:ext cx="6943344" cy="864001"/>
          </a:xfrm>
        </p:spPr>
        <p:txBody>
          <a:bodyPr tIns="18000" anchor="ctr">
            <a:noAutofit/>
          </a:bodyPr>
          <a:lstStyle>
            <a:lvl1pPr marL="0" indent="0" algn="l">
              <a:lnSpc>
                <a:spcPts val="3000"/>
              </a:lnSpc>
              <a:buNone/>
              <a:defRPr sz="3000" b="1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en-US" dirty="0"/>
          </a:p>
        </p:txBody>
      </p:sp>
      <p:sp>
        <p:nvSpPr>
          <p:cNvPr id="25" name="Tijdelijke aanduiding voor tekst 24"/>
          <p:cNvSpPr>
            <a:spLocks noGrp="1"/>
          </p:cNvSpPr>
          <p:nvPr>
            <p:ph type="body" sz="quarter" idx="10"/>
          </p:nvPr>
        </p:nvSpPr>
        <p:spPr>
          <a:xfrm>
            <a:off x="1035050" y="3023999"/>
            <a:ext cx="7743990" cy="1475401"/>
          </a:xfrm>
        </p:spPr>
        <p:txBody>
          <a:bodyPr tIns="108000">
            <a:noAutofit/>
          </a:bodyPr>
          <a:lstStyle>
            <a:lvl1pPr marL="0" indent="0">
              <a:lnSpc>
                <a:spcPts val="5400"/>
              </a:lnSpc>
              <a:buFontTx/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  <a:lvl2pPr marL="320040" indent="0">
              <a:buFontTx/>
              <a:buNone/>
              <a:defRPr sz="4400" b="1">
                <a:solidFill>
                  <a:srgbClr val="00A1CD"/>
                </a:solidFill>
                <a:latin typeface="+mj-lt"/>
              </a:defRPr>
            </a:lvl2pPr>
            <a:lvl3pPr marL="640080" indent="0">
              <a:buFontTx/>
              <a:buNone/>
              <a:defRPr sz="4400" b="1">
                <a:solidFill>
                  <a:srgbClr val="00A1CD"/>
                </a:solidFill>
                <a:latin typeface="+mj-lt"/>
              </a:defRPr>
            </a:lvl3pPr>
            <a:lvl4pPr marL="914400" indent="0">
              <a:buFontTx/>
              <a:buNone/>
              <a:defRPr sz="4400" b="1">
                <a:solidFill>
                  <a:srgbClr val="00A1CD"/>
                </a:solidFill>
                <a:latin typeface="+mj-lt"/>
              </a:defRPr>
            </a:lvl4pPr>
            <a:lvl5pPr marL="1143000" indent="0">
              <a:buFontTx/>
              <a:buNone/>
              <a:defRPr sz="4400" b="1">
                <a:solidFill>
                  <a:srgbClr val="00A1CD"/>
                </a:solidFill>
                <a:latin typeface="+mj-lt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ep 9"/>
          <p:cNvGrpSpPr>
            <a:grpSpLocks/>
          </p:cNvGrpSpPr>
          <p:nvPr userDrawn="1"/>
        </p:nvGrpSpPr>
        <p:grpSpPr bwMode="auto">
          <a:xfrm>
            <a:off x="809625" y="3024188"/>
            <a:ext cx="7974013" cy="3384550"/>
            <a:chOff x="810000" y="3024000"/>
            <a:chExt cx="7974000" cy="3383999"/>
          </a:xfrm>
        </p:grpSpPr>
        <p:sp>
          <p:nvSpPr>
            <p:cNvPr id="5" name="Rond hoek zelfde zijde rechthoek 11"/>
            <p:cNvSpPr/>
            <p:nvPr userDrawn="1"/>
          </p:nvSpPr>
          <p:spPr>
            <a:xfrm rot="16200000">
              <a:off x="3966872" y="-132872"/>
              <a:ext cx="1655492" cy="7969237"/>
            </a:xfrm>
            <a:prstGeom prst="round2SameRect">
              <a:avLst>
                <a:gd name="adj1" fmla="val 4761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6" name="Rond hoek zelfde zijde rechthoek 12"/>
            <p:cNvSpPr/>
            <p:nvPr userDrawn="1"/>
          </p:nvSpPr>
          <p:spPr>
            <a:xfrm rot="16200000">
              <a:off x="4769288" y="1529828"/>
              <a:ext cx="865047" cy="7164376"/>
            </a:xfrm>
            <a:prstGeom prst="round2SameRect">
              <a:avLst>
                <a:gd name="adj1" fmla="val 8674"/>
                <a:gd name="adj2" fmla="val 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7" name="Rond hoek zelfde zijde rechthoek 13"/>
            <p:cNvSpPr/>
            <p:nvPr userDrawn="1"/>
          </p:nvSpPr>
          <p:spPr>
            <a:xfrm rot="16200000">
              <a:off x="7429934" y="5058696"/>
              <a:ext cx="863459" cy="1835147"/>
            </a:xfrm>
            <a:prstGeom prst="round2SameRect">
              <a:avLst>
                <a:gd name="adj1" fmla="val 4761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pic>
        <p:nvPicPr>
          <p:cNvPr id="8" name="Afbeelding 14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121525" y="5634038"/>
            <a:ext cx="1433513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Afbeelding 8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1588"/>
            <a:ext cx="8774113" cy="685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4000" y="4679999"/>
            <a:ext cx="6943344" cy="864001"/>
          </a:xfrm>
        </p:spPr>
        <p:txBody>
          <a:bodyPr tIns="18000" anchor="ctr">
            <a:noAutofit/>
          </a:bodyPr>
          <a:lstStyle>
            <a:lvl1pPr marL="0" indent="0" algn="l">
              <a:lnSpc>
                <a:spcPts val="3000"/>
              </a:lnSpc>
              <a:buNone/>
              <a:defRPr sz="3000" b="1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en-US" dirty="0"/>
          </a:p>
        </p:txBody>
      </p:sp>
      <p:sp>
        <p:nvSpPr>
          <p:cNvPr id="25" name="Tijdelijke aanduiding voor tekst 24"/>
          <p:cNvSpPr>
            <a:spLocks noGrp="1"/>
          </p:cNvSpPr>
          <p:nvPr>
            <p:ph type="body" sz="quarter" idx="10"/>
          </p:nvPr>
        </p:nvSpPr>
        <p:spPr>
          <a:xfrm>
            <a:off x="1035050" y="3023999"/>
            <a:ext cx="7743990" cy="1475401"/>
          </a:xfrm>
        </p:spPr>
        <p:txBody>
          <a:bodyPr tIns="108000">
            <a:noAutofit/>
          </a:bodyPr>
          <a:lstStyle>
            <a:lvl1pPr marL="0" indent="0">
              <a:lnSpc>
                <a:spcPts val="5400"/>
              </a:lnSpc>
              <a:buFontTx/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  <a:lvl2pPr marL="320040" indent="0">
              <a:buFontTx/>
              <a:buNone/>
              <a:defRPr sz="4400" b="1">
                <a:solidFill>
                  <a:srgbClr val="00A1CD"/>
                </a:solidFill>
                <a:latin typeface="+mj-lt"/>
              </a:defRPr>
            </a:lvl2pPr>
            <a:lvl3pPr marL="640080" indent="0">
              <a:buFontTx/>
              <a:buNone/>
              <a:defRPr sz="4400" b="1">
                <a:solidFill>
                  <a:srgbClr val="00A1CD"/>
                </a:solidFill>
                <a:latin typeface="+mj-lt"/>
              </a:defRPr>
            </a:lvl3pPr>
            <a:lvl4pPr marL="914400" indent="0">
              <a:buFontTx/>
              <a:buNone/>
              <a:defRPr sz="4400" b="1">
                <a:solidFill>
                  <a:srgbClr val="00A1CD"/>
                </a:solidFill>
                <a:latin typeface="+mj-lt"/>
              </a:defRPr>
            </a:lvl4pPr>
            <a:lvl5pPr marL="1143000" indent="0">
              <a:buFontTx/>
              <a:buNone/>
              <a:defRPr sz="4400" b="1">
                <a:solidFill>
                  <a:srgbClr val="00A1CD"/>
                </a:solidFill>
                <a:latin typeface="+mj-lt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fgeronde rechthoek 6"/>
          <p:cNvSpPr/>
          <p:nvPr/>
        </p:nvSpPr>
        <p:spPr>
          <a:xfrm>
            <a:off x="449263" y="449263"/>
            <a:ext cx="8586787" cy="757237"/>
          </a:xfrm>
          <a:prstGeom prst="roundRect">
            <a:avLst>
              <a:gd name="adj" fmla="val 746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>
              <a:latin typeface="+mj-lt"/>
            </a:endParaRPr>
          </a:p>
        </p:txBody>
      </p:sp>
      <p:sp>
        <p:nvSpPr>
          <p:cNvPr id="5" name="Afgeronde rechthoek 7"/>
          <p:cNvSpPr/>
          <p:nvPr/>
        </p:nvSpPr>
        <p:spPr>
          <a:xfrm>
            <a:off x="449263" y="449263"/>
            <a:ext cx="8586787" cy="757237"/>
          </a:xfrm>
          <a:prstGeom prst="roundRect">
            <a:avLst>
              <a:gd name="adj" fmla="val 746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>
              <a:latin typeface="+mj-lt"/>
            </a:endParaRPr>
          </a:p>
        </p:txBody>
      </p:sp>
      <p:sp>
        <p:nvSpPr>
          <p:cNvPr id="6" name="Afgeronde rechthoek 11"/>
          <p:cNvSpPr/>
          <p:nvPr/>
        </p:nvSpPr>
        <p:spPr>
          <a:xfrm>
            <a:off x="449263" y="449263"/>
            <a:ext cx="8586787" cy="757237"/>
          </a:xfrm>
          <a:prstGeom prst="roundRect">
            <a:avLst>
              <a:gd name="adj" fmla="val 746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>
              <a:latin typeface="+mj-lt"/>
            </a:endParaRPr>
          </a:p>
        </p:txBody>
      </p:sp>
      <p:sp>
        <p:nvSpPr>
          <p:cNvPr id="7" name="Afgeronde rechthoek 15"/>
          <p:cNvSpPr/>
          <p:nvPr/>
        </p:nvSpPr>
        <p:spPr>
          <a:xfrm>
            <a:off x="449263" y="449263"/>
            <a:ext cx="8586787" cy="757237"/>
          </a:xfrm>
          <a:prstGeom prst="roundRect">
            <a:avLst>
              <a:gd name="adj" fmla="val 746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>
              <a:latin typeface="+mj-lt"/>
            </a:endParaRPr>
          </a:p>
        </p:txBody>
      </p:sp>
      <p:sp>
        <p:nvSpPr>
          <p:cNvPr id="8" name="Afgeronde rechthoek 19"/>
          <p:cNvSpPr/>
          <p:nvPr/>
        </p:nvSpPr>
        <p:spPr>
          <a:xfrm>
            <a:off x="449263" y="449263"/>
            <a:ext cx="8586787" cy="757237"/>
          </a:xfrm>
          <a:prstGeom prst="roundRect">
            <a:avLst>
              <a:gd name="adj" fmla="val 746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>
              <a:latin typeface="+mj-lt"/>
            </a:endParaRPr>
          </a:p>
        </p:txBody>
      </p:sp>
      <p:sp>
        <p:nvSpPr>
          <p:cNvPr id="9" name="Afgeronde rechthoek 23"/>
          <p:cNvSpPr/>
          <p:nvPr/>
        </p:nvSpPr>
        <p:spPr>
          <a:xfrm>
            <a:off x="449263" y="449263"/>
            <a:ext cx="8586787" cy="757237"/>
          </a:xfrm>
          <a:prstGeom prst="roundRect">
            <a:avLst>
              <a:gd name="adj" fmla="val 746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>
              <a:latin typeface="+mj-lt"/>
            </a:endParaRPr>
          </a:p>
        </p:txBody>
      </p:sp>
      <p:sp>
        <p:nvSpPr>
          <p:cNvPr id="10" name="Afgeronde rechthoek 24"/>
          <p:cNvSpPr/>
          <p:nvPr userDrawn="1"/>
        </p:nvSpPr>
        <p:spPr>
          <a:xfrm>
            <a:off x="449263" y="449263"/>
            <a:ext cx="8586787" cy="757237"/>
          </a:xfrm>
          <a:prstGeom prst="roundRect">
            <a:avLst>
              <a:gd name="adj" fmla="val 746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000" y="1566000"/>
            <a:ext cx="7596000" cy="44676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r">
              <a:defRPr sz="2000" b="0" dirty="0">
                <a:solidFill>
                  <a:srgbClr val="488225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2000" b="0" dirty="0">
                <a:solidFill>
                  <a:srgbClr val="488225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z="2000" b="1" smtClean="0">
                <a:solidFill>
                  <a:srgbClr val="488225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1F046437-8866-41DC-899B-2F71F0585768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fgeronde rechthoek 6"/>
          <p:cNvSpPr/>
          <p:nvPr/>
        </p:nvSpPr>
        <p:spPr>
          <a:xfrm>
            <a:off x="449263" y="449263"/>
            <a:ext cx="8586787" cy="1260475"/>
          </a:xfrm>
          <a:prstGeom prst="roundRect">
            <a:avLst>
              <a:gd name="adj" fmla="val 746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5" name="Afgeronde rechthoek 7"/>
          <p:cNvSpPr/>
          <p:nvPr/>
        </p:nvSpPr>
        <p:spPr>
          <a:xfrm>
            <a:off x="449263" y="449263"/>
            <a:ext cx="8586787" cy="1260475"/>
          </a:xfrm>
          <a:prstGeom prst="roundRect">
            <a:avLst>
              <a:gd name="adj" fmla="val 746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6" name="Afgeronde rechthoek 11"/>
          <p:cNvSpPr/>
          <p:nvPr/>
        </p:nvSpPr>
        <p:spPr>
          <a:xfrm>
            <a:off x="449263" y="449263"/>
            <a:ext cx="8586787" cy="1260475"/>
          </a:xfrm>
          <a:prstGeom prst="roundRect">
            <a:avLst>
              <a:gd name="adj" fmla="val 746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7" name="Afgeronde rechthoek 15"/>
          <p:cNvSpPr/>
          <p:nvPr/>
        </p:nvSpPr>
        <p:spPr>
          <a:xfrm>
            <a:off x="449263" y="449263"/>
            <a:ext cx="8586787" cy="1260475"/>
          </a:xfrm>
          <a:prstGeom prst="roundRect">
            <a:avLst>
              <a:gd name="adj" fmla="val 746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8" name="Afgeronde rechthoek 19"/>
          <p:cNvSpPr/>
          <p:nvPr/>
        </p:nvSpPr>
        <p:spPr>
          <a:xfrm>
            <a:off x="449263" y="449263"/>
            <a:ext cx="8586787" cy="1260475"/>
          </a:xfrm>
          <a:prstGeom prst="roundRect">
            <a:avLst>
              <a:gd name="adj" fmla="val 746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9" name="Afgeronde rechthoek 23"/>
          <p:cNvSpPr/>
          <p:nvPr/>
        </p:nvSpPr>
        <p:spPr>
          <a:xfrm>
            <a:off x="449263" y="449263"/>
            <a:ext cx="8586787" cy="1260475"/>
          </a:xfrm>
          <a:prstGeom prst="roundRect">
            <a:avLst>
              <a:gd name="adj" fmla="val 746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10" name="Afgeronde rechthoek 24"/>
          <p:cNvSpPr/>
          <p:nvPr userDrawn="1"/>
        </p:nvSpPr>
        <p:spPr>
          <a:xfrm>
            <a:off x="449263" y="449263"/>
            <a:ext cx="8586787" cy="1260475"/>
          </a:xfrm>
          <a:prstGeom prst="roundRect">
            <a:avLst>
              <a:gd name="adj" fmla="val 746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000" y="450000"/>
            <a:ext cx="8298480" cy="12600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000" y="2070000"/>
            <a:ext cx="7596000" cy="39512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r">
              <a:defRPr sz="2000" b="0" dirty="0">
                <a:solidFill>
                  <a:srgbClr val="488225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2000" b="0" dirty="0">
                <a:solidFill>
                  <a:srgbClr val="488225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z="2000" b="1" smtClean="0">
                <a:solidFill>
                  <a:srgbClr val="488225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DBBBD445-01BB-452A-85EA-768FB4D1F8D2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fgeronde rechthoek 7"/>
          <p:cNvSpPr/>
          <p:nvPr/>
        </p:nvSpPr>
        <p:spPr>
          <a:xfrm>
            <a:off x="449263" y="449263"/>
            <a:ext cx="8586787" cy="757237"/>
          </a:xfrm>
          <a:prstGeom prst="roundRect">
            <a:avLst>
              <a:gd name="adj" fmla="val 746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6" name="Afgeronde rechthoek 8"/>
          <p:cNvSpPr/>
          <p:nvPr/>
        </p:nvSpPr>
        <p:spPr>
          <a:xfrm>
            <a:off x="449263" y="449263"/>
            <a:ext cx="8586787" cy="757237"/>
          </a:xfrm>
          <a:prstGeom prst="roundRect">
            <a:avLst>
              <a:gd name="adj" fmla="val 746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7" name="Afgeronde rechthoek 12"/>
          <p:cNvSpPr/>
          <p:nvPr/>
        </p:nvSpPr>
        <p:spPr>
          <a:xfrm>
            <a:off x="449263" y="449263"/>
            <a:ext cx="8586787" cy="757237"/>
          </a:xfrm>
          <a:prstGeom prst="roundRect">
            <a:avLst>
              <a:gd name="adj" fmla="val 746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8" name="Afgeronde rechthoek 16"/>
          <p:cNvSpPr/>
          <p:nvPr/>
        </p:nvSpPr>
        <p:spPr>
          <a:xfrm>
            <a:off x="449263" y="449263"/>
            <a:ext cx="8586787" cy="757237"/>
          </a:xfrm>
          <a:prstGeom prst="roundRect">
            <a:avLst>
              <a:gd name="adj" fmla="val 746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9" name="Afgeronde rechthoek 20"/>
          <p:cNvSpPr/>
          <p:nvPr/>
        </p:nvSpPr>
        <p:spPr>
          <a:xfrm>
            <a:off x="449263" y="449263"/>
            <a:ext cx="8586787" cy="757237"/>
          </a:xfrm>
          <a:prstGeom prst="roundRect">
            <a:avLst>
              <a:gd name="adj" fmla="val 746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10" name="Afgeronde rechthoek 24"/>
          <p:cNvSpPr/>
          <p:nvPr/>
        </p:nvSpPr>
        <p:spPr>
          <a:xfrm>
            <a:off x="449263" y="449263"/>
            <a:ext cx="8586787" cy="757237"/>
          </a:xfrm>
          <a:prstGeom prst="roundRect">
            <a:avLst>
              <a:gd name="adj" fmla="val 746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11" name="Afgeronde rechthoek 25"/>
          <p:cNvSpPr/>
          <p:nvPr userDrawn="1"/>
        </p:nvSpPr>
        <p:spPr>
          <a:xfrm>
            <a:off x="449263" y="449263"/>
            <a:ext cx="8586787" cy="757237"/>
          </a:xfrm>
          <a:prstGeom prst="roundRect">
            <a:avLst>
              <a:gd name="adj" fmla="val 746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566000"/>
            <a:ext cx="3657600" cy="4383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66000"/>
            <a:ext cx="3657600" cy="4383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r">
              <a:defRPr sz="2000" b="0" dirty="0">
                <a:solidFill>
                  <a:srgbClr val="488225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2000" b="0" dirty="0">
                <a:solidFill>
                  <a:srgbClr val="488225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z="2000" b="1" smtClean="0">
                <a:solidFill>
                  <a:srgbClr val="488225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83A18544-852E-41C8-8ED0-4B3A2BF725C1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fgeronde rechthoek 11"/>
          <p:cNvSpPr/>
          <p:nvPr/>
        </p:nvSpPr>
        <p:spPr>
          <a:xfrm>
            <a:off x="449263" y="449263"/>
            <a:ext cx="8586787" cy="757237"/>
          </a:xfrm>
          <a:prstGeom prst="roundRect">
            <a:avLst>
              <a:gd name="adj" fmla="val 746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cxnSp>
        <p:nvCxnSpPr>
          <p:cNvPr id="8" name="Straight Connector 10"/>
          <p:cNvCxnSpPr/>
          <p:nvPr/>
        </p:nvCxnSpPr>
        <p:spPr>
          <a:xfrm>
            <a:off x="758825" y="2205038"/>
            <a:ext cx="36576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12"/>
          <p:cNvCxnSpPr/>
          <p:nvPr/>
        </p:nvCxnSpPr>
        <p:spPr>
          <a:xfrm>
            <a:off x="4645025" y="2205038"/>
            <a:ext cx="36576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Afgeronde rechthoek 13"/>
          <p:cNvSpPr/>
          <p:nvPr/>
        </p:nvSpPr>
        <p:spPr>
          <a:xfrm>
            <a:off x="449263" y="449263"/>
            <a:ext cx="8586787" cy="757237"/>
          </a:xfrm>
          <a:prstGeom prst="roundRect">
            <a:avLst>
              <a:gd name="adj" fmla="val 746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11" name="Afgeronde rechthoek 17"/>
          <p:cNvSpPr/>
          <p:nvPr/>
        </p:nvSpPr>
        <p:spPr>
          <a:xfrm>
            <a:off x="449263" y="449263"/>
            <a:ext cx="8586787" cy="757237"/>
          </a:xfrm>
          <a:prstGeom prst="roundRect">
            <a:avLst>
              <a:gd name="adj" fmla="val 746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12" name="Afgeronde rechthoek 21"/>
          <p:cNvSpPr/>
          <p:nvPr/>
        </p:nvSpPr>
        <p:spPr>
          <a:xfrm>
            <a:off x="449263" y="449263"/>
            <a:ext cx="8586787" cy="757237"/>
          </a:xfrm>
          <a:prstGeom prst="roundRect">
            <a:avLst>
              <a:gd name="adj" fmla="val 746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13" name="Afgeronde rechthoek 25"/>
          <p:cNvSpPr/>
          <p:nvPr/>
        </p:nvSpPr>
        <p:spPr>
          <a:xfrm>
            <a:off x="449263" y="449263"/>
            <a:ext cx="8586787" cy="757237"/>
          </a:xfrm>
          <a:prstGeom prst="roundRect">
            <a:avLst>
              <a:gd name="adj" fmla="val 746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14" name="Afgeronde rechthoek 29"/>
          <p:cNvSpPr/>
          <p:nvPr/>
        </p:nvSpPr>
        <p:spPr>
          <a:xfrm>
            <a:off x="449263" y="449263"/>
            <a:ext cx="8586787" cy="757237"/>
          </a:xfrm>
          <a:prstGeom prst="roundRect">
            <a:avLst>
              <a:gd name="adj" fmla="val 746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15" name="Afgeronde rechthoek 30"/>
          <p:cNvSpPr/>
          <p:nvPr userDrawn="1"/>
        </p:nvSpPr>
        <p:spPr>
          <a:xfrm>
            <a:off x="449263" y="449263"/>
            <a:ext cx="8586787" cy="757237"/>
          </a:xfrm>
          <a:prstGeom prst="roundRect">
            <a:avLst>
              <a:gd name="adj" fmla="val 746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15660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2276872"/>
            <a:ext cx="3657600" cy="3744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15660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276872"/>
            <a:ext cx="3657600" cy="3744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r">
              <a:defRPr sz="2000" b="0" dirty="0">
                <a:solidFill>
                  <a:srgbClr val="488225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2000" b="0" dirty="0">
                <a:solidFill>
                  <a:srgbClr val="488225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z="2000" b="1" smtClean="0">
                <a:solidFill>
                  <a:srgbClr val="488225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D8AB149-1A11-40D8-AA6C-183062AAB5E6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fgeronde rechthoek 5"/>
          <p:cNvSpPr/>
          <p:nvPr/>
        </p:nvSpPr>
        <p:spPr>
          <a:xfrm>
            <a:off x="449263" y="449263"/>
            <a:ext cx="8586787" cy="757237"/>
          </a:xfrm>
          <a:prstGeom prst="roundRect">
            <a:avLst>
              <a:gd name="adj" fmla="val 746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4" name="Afgeronde rechthoek 6"/>
          <p:cNvSpPr/>
          <p:nvPr/>
        </p:nvSpPr>
        <p:spPr>
          <a:xfrm>
            <a:off x="449263" y="449263"/>
            <a:ext cx="8586787" cy="757237"/>
          </a:xfrm>
          <a:prstGeom prst="roundRect">
            <a:avLst>
              <a:gd name="adj" fmla="val 746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5" name="Afgeronde rechthoek 10"/>
          <p:cNvSpPr/>
          <p:nvPr/>
        </p:nvSpPr>
        <p:spPr>
          <a:xfrm>
            <a:off x="449263" y="449263"/>
            <a:ext cx="8586787" cy="757237"/>
          </a:xfrm>
          <a:prstGeom prst="roundRect">
            <a:avLst>
              <a:gd name="adj" fmla="val 746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6" name="Afgeronde rechthoek 14"/>
          <p:cNvSpPr/>
          <p:nvPr/>
        </p:nvSpPr>
        <p:spPr>
          <a:xfrm>
            <a:off x="449263" y="449263"/>
            <a:ext cx="8586787" cy="757237"/>
          </a:xfrm>
          <a:prstGeom prst="roundRect">
            <a:avLst>
              <a:gd name="adj" fmla="val 746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7" name="Afgeronde rechthoek 18"/>
          <p:cNvSpPr/>
          <p:nvPr/>
        </p:nvSpPr>
        <p:spPr>
          <a:xfrm>
            <a:off x="449263" y="449263"/>
            <a:ext cx="8586787" cy="757237"/>
          </a:xfrm>
          <a:prstGeom prst="roundRect">
            <a:avLst>
              <a:gd name="adj" fmla="val 746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8" name="Afgeronde rechthoek 22"/>
          <p:cNvSpPr/>
          <p:nvPr/>
        </p:nvSpPr>
        <p:spPr>
          <a:xfrm>
            <a:off x="449263" y="449263"/>
            <a:ext cx="8586787" cy="757237"/>
          </a:xfrm>
          <a:prstGeom prst="roundRect">
            <a:avLst>
              <a:gd name="adj" fmla="val 746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9" name="Afgeronde rechthoek 23"/>
          <p:cNvSpPr/>
          <p:nvPr userDrawn="1"/>
        </p:nvSpPr>
        <p:spPr>
          <a:xfrm>
            <a:off x="449263" y="449263"/>
            <a:ext cx="8586787" cy="757237"/>
          </a:xfrm>
          <a:prstGeom prst="roundRect">
            <a:avLst>
              <a:gd name="adj" fmla="val 746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r">
              <a:defRPr sz="2000" b="0" dirty="0">
                <a:solidFill>
                  <a:srgbClr val="488225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2000" b="0" dirty="0">
                <a:solidFill>
                  <a:srgbClr val="488225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z="2000" b="1" smtClean="0">
                <a:solidFill>
                  <a:srgbClr val="488225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DF53B92E-7130-4086-8E52-F17E98AD3F75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r">
              <a:defRPr sz="2000" b="0" dirty="0">
                <a:solidFill>
                  <a:srgbClr val="488225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2000" b="0" dirty="0">
                <a:solidFill>
                  <a:srgbClr val="488225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z="2000" b="1" smtClean="0">
                <a:solidFill>
                  <a:srgbClr val="488225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5E602371-6523-4710-990B-DC3F32018D3B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EC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576263" y="449263"/>
            <a:ext cx="8297862" cy="757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72000" rIns="9000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Klik om de stijl te bewerken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917575" y="1565275"/>
            <a:ext cx="7543800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Klik om de modelstijlen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</a:p>
          <a:p>
            <a:pPr lvl="4"/>
            <a:endParaRPr lang="en-US" smtClean="0"/>
          </a:p>
        </p:txBody>
      </p:sp>
      <p:sp>
        <p:nvSpPr>
          <p:cNvPr id="11" name="Rechthoek 10"/>
          <p:cNvSpPr/>
          <p:nvPr/>
        </p:nvSpPr>
        <p:spPr>
          <a:xfrm>
            <a:off x="8783638" y="0"/>
            <a:ext cx="36036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Rechthoek 11"/>
          <p:cNvSpPr/>
          <p:nvPr/>
        </p:nvSpPr>
        <p:spPr>
          <a:xfrm>
            <a:off x="8783638" y="0"/>
            <a:ext cx="36036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Rechthoek 14"/>
          <p:cNvSpPr/>
          <p:nvPr/>
        </p:nvSpPr>
        <p:spPr>
          <a:xfrm>
            <a:off x="8783638" y="0"/>
            <a:ext cx="36036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Rechthoek 16"/>
          <p:cNvSpPr/>
          <p:nvPr/>
        </p:nvSpPr>
        <p:spPr>
          <a:xfrm>
            <a:off x="8783638" y="0"/>
            <a:ext cx="36036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Rechthoek 17"/>
          <p:cNvSpPr/>
          <p:nvPr/>
        </p:nvSpPr>
        <p:spPr>
          <a:xfrm>
            <a:off x="8783638" y="0"/>
            <a:ext cx="36036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Rechthoek 18"/>
          <p:cNvSpPr/>
          <p:nvPr/>
        </p:nvSpPr>
        <p:spPr>
          <a:xfrm>
            <a:off x="8783638" y="0"/>
            <a:ext cx="36036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Rechthoek 19"/>
          <p:cNvSpPr/>
          <p:nvPr/>
        </p:nvSpPr>
        <p:spPr>
          <a:xfrm>
            <a:off x="8783638" y="0"/>
            <a:ext cx="36036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4" name="Rond hoek zelfde zijde rechthoek 23"/>
          <p:cNvSpPr/>
          <p:nvPr/>
        </p:nvSpPr>
        <p:spPr>
          <a:xfrm rot="16200000">
            <a:off x="8099426" y="5903912"/>
            <a:ext cx="684212" cy="684213"/>
          </a:xfrm>
          <a:prstGeom prst="round2SameRect">
            <a:avLst>
              <a:gd name="adj1" fmla="val 1358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25" name="Date Placeholder 3"/>
          <p:cNvSpPr>
            <a:spLocks noGrp="1"/>
          </p:cNvSpPr>
          <p:nvPr>
            <p:ph type="dt" sz="half" idx="2"/>
          </p:nvPr>
        </p:nvSpPr>
        <p:spPr>
          <a:xfrm>
            <a:off x="6011863" y="6065838"/>
            <a:ext cx="1247775" cy="4318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2000" b="0" dirty="0">
                <a:solidFill>
                  <a:srgbClr val="488225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7575" y="6065838"/>
            <a:ext cx="6342063" cy="4318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2000" b="0" dirty="0">
                <a:solidFill>
                  <a:srgbClr val="488225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08850" y="6065838"/>
            <a:ext cx="568325" cy="4318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2000" b="1" smtClean="0">
                <a:solidFill>
                  <a:srgbClr val="488225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8FE02C5B-8E57-477E-B48E-B81A2A27B198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  <p:pic>
        <p:nvPicPr>
          <p:cNvPr id="1039" name="Afbeelding 27"/>
          <p:cNvPicPr>
            <a:picLocks noChangeAspect="1"/>
          </p:cNvPicPr>
          <p:nvPr/>
        </p:nvPicPr>
        <p:blipFill>
          <a:blip r:embed="rId10"/>
          <a:srcRect r="79185"/>
          <a:stretch>
            <a:fillRect/>
          </a:stretch>
        </p:blipFill>
        <p:spPr bwMode="auto">
          <a:xfrm>
            <a:off x="8243888" y="5983288"/>
            <a:ext cx="3175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91" r:id="rId1"/>
    <p:sldLayoutId id="2147484492" r:id="rId2"/>
    <p:sldLayoutId id="2147484493" r:id="rId3"/>
    <p:sldLayoutId id="2147484494" r:id="rId4"/>
    <p:sldLayoutId id="2147484495" r:id="rId5"/>
    <p:sldLayoutId id="2147484496" r:id="rId6"/>
    <p:sldLayoutId id="2147484497" r:id="rId7"/>
    <p:sldLayoutId id="2147484498" r:id="rId8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400" b="1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400" b="1">
          <a:solidFill>
            <a:schemeClr val="bg1"/>
          </a:solidFill>
          <a:latin typeface="Cambria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3400" b="1">
          <a:solidFill>
            <a:schemeClr val="bg1"/>
          </a:solidFill>
          <a:latin typeface="Cambria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3400" b="1">
          <a:solidFill>
            <a:schemeClr val="bg1"/>
          </a:solidFill>
          <a:latin typeface="Cambria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3400" b="1">
          <a:solidFill>
            <a:schemeClr val="bg1"/>
          </a:solidFill>
          <a:latin typeface="Cambria" pitchFamily="18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fontAlgn="base">
        <a:lnSpc>
          <a:spcPct val="115000"/>
        </a:lnSpc>
        <a:spcBef>
          <a:spcPct val="0"/>
        </a:spcBef>
        <a:spcAft>
          <a:spcPct val="0"/>
        </a:spcAft>
        <a:buFont typeface="Corbel" pitchFamily="34" charset="0"/>
        <a:buChar char="–"/>
        <a:defRPr sz="2400" kern="1200">
          <a:solidFill>
            <a:srgbClr val="000000"/>
          </a:solidFill>
          <a:latin typeface="Calibri" panose="020F0502020204030204" pitchFamily="34" charset="0"/>
          <a:ea typeface="+mn-ea"/>
          <a:cs typeface="+mn-cs"/>
        </a:defRPr>
      </a:lvl1pPr>
      <a:lvl2pPr marL="593725" indent="-273050" algn="l" rtl="0" fontAlgn="base">
        <a:lnSpc>
          <a:spcPct val="115000"/>
        </a:lnSpc>
        <a:spcBef>
          <a:spcPct val="0"/>
        </a:spcBef>
        <a:spcAft>
          <a:spcPct val="0"/>
        </a:spcAft>
        <a:buFont typeface="Corbel" pitchFamily="34" charset="0"/>
        <a:buChar char="‐"/>
        <a:defRPr sz="2400" kern="1200">
          <a:solidFill>
            <a:srgbClr val="000000"/>
          </a:solidFill>
          <a:latin typeface="Calibri" panose="020F0502020204030204" pitchFamily="34" charset="0"/>
          <a:ea typeface="+mn-ea"/>
          <a:cs typeface="+mn-cs"/>
        </a:defRPr>
      </a:lvl2pPr>
      <a:lvl3pPr marL="868363" indent="-228600" algn="l" rtl="0" fontAlgn="base">
        <a:lnSpc>
          <a:spcPct val="115000"/>
        </a:lnSpc>
        <a:spcBef>
          <a:spcPct val="0"/>
        </a:spcBef>
        <a:spcAft>
          <a:spcPct val="0"/>
        </a:spcAft>
        <a:buFont typeface="Arial" charset="0"/>
        <a:buChar char="•"/>
        <a:defRPr sz="2400" kern="1200">
          <a:solidFill>
            <a:srgbClr val="000000"/>
          </a:solidFill>
          <a:latin typeface="Calibri" panose="020F0502020204030204" pitchFamily="34" charset="0"/>
          <a:ea typeface="+mn-ea"/>
          <a:cs typeface="+mn-cs"/>
        </a:defRPr>
      </a:lvl3pPr>
      <a:lvl4pPr marL="1143000" indent="-228600" algn="l" rtl="0" fontAlgn="base">
        <a:lnSpc>
          <a:spcPct val="115000"/>
        </a:lnSpc>
        <a:spcBef>
          <a:spcPct val="0"/>
        </a:spcBef>
        <a:spcAft>
          <a:spcPct val="0"/>
        </a:spcAft>
        <a:buFont typeface="Arial" charset="0"/>
        <a:buChar char="•"/>
        <a:defRPr sz="2400" kern="1200">
          <a:solidFill>
            <a:srgbClr val="000000"/>
          </a:solidFill>
          <a:latin typeface="Calibri" panose="020F0502020204030204" pitchFamily="34" charset="0"/>
          <a:ea typeface="+mn-ea"/>
          <a:cs typeface="+mn-cs"/>
        </a:defRPr>
      </a:lvl4pPr>
      <a:lvl5pPr marL="1371600" indent="-228600" algn="l" rtl="0" fontAlgn="base">
        <a:lnSpc>
          <a:spcPct val="115000"/>
        </a:lnSpc>
        <a:spcBef>
          <a:spcPct val="0"/>
        </a:spcBef>
        <a:spcAft>
          <a:spcPct val="0"/>
        </a:spcAft>
        <a:buFont typeface="Arial" charset="0"/>
        <a:buChar char="•"/>
        <a:defRPr lang="nl-NL" sz="2400" kern="1200">
          <a:solidFill>
            <a:srgbClr val="000000"/>
          </a:solidFill>
          <a:latin typeface="Calibri" panose="020F0502020204030204" pitchFamily="34" charset="0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ndertitel 3"/>
          <p:cNvSpPr>
            <a:spLocks noGrp="1"/>
          </p:cNvSpPr>
          <p:nvPr>
            <p:ph type="subTitle" idx="1"/>
          </p:nvPr>
        </p:nvSpPr>
        <p:spPr>
          <a:xfrm>
            <a:off x="1854200" y="4679950"/>
            <a:ext cx="6943725" cy="863600"/>
          </a:xfrm>
        </p:spPr>
        <p:txBody>
          <a:bodyPr rtlCol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0"/>
          </p:nvPr>
        </p:nvSpPr>
        <p:spPr>
          <a:xfrm>
            <a:off x="1035050" y="3024188"/>
            <a:ext cx="7743825" cy="1474787"/>
          </a:xfrm>
        </p:spPr>
        <p:txBody>
          <a:bodyPr rtlCol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 err="1"/>
              <a:t>ESSnet</a:t>
            </a:r>
            <a:r>
              <a:rPr lang="en-GB" dirty="0"/>
              <a:t> </a:t>
            </a:r>
            <a:r>
              <a:rPr lang="en-GB" dirty="0" err="1" smtClean="0"/>
              <a:t>ValiDat</a:t>
            </a:r>
            <a:r>
              <a:rPr lang="en-GB" dirty="0" smtClean="0"/>
              <a:t> Foundation</a:t>
            </a: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T</a:t>
            </a:r>
            <a:r>
              <a:rPr lang="en-GB" sz="2800" dirty="0" smtClean="0"/>
              <a:t>owards </a:t>
            </a:r>
            <a:r>
              <a:rPr lang="en-GB" sz="2800" dirty="0"/>
              <a:t>a common approach to data validation in Europe</a:t>
            </a:r>
            <a:endParaRPr lang="nl-NL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el 8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nl-NL" smtClean="0"/>
              <a:t>The SURVEY</a:t>
            </a:r>
          </a:p>
        </p:txBody>
      </p:sp>
      <p:sp>
        <p:nvSpPr>
          <p:cNvPr id="45061" name="Rectangle 5"/>
          <p:cNvSpPr>
            <a:spLocks noGrp="1"/>
          </p:cNvSpPr>
          <p:nvPr>
            <p:ph type="body" idx="4294967295"/>
          </p:nvPr>
        </p:nvSpPr>
        <p:spPr>
          <a:xfrm>
            <a:off x="971550" y="1565275"/>
            <a:ext cx="6985000" cy="4464050"/>
          </a:xfrm>
        </p:spPr>
        <p:txBody>
          <a:bodyPr/>
          <a:lstStyle/>
          <a:p>
            <a:pPr lvl="2">
              <a:buFont typeface="Arial" charset="0"/>
              <a:buNone/>
            </a:pPr>
            <a:r>
              <a:rPr lang="de-DE" altLang="de-DE" sz="3200" b="1" smtClean="0"/>
              <a:t>What we like to know</a:t>
            </a:r>
          </a:p>
          <a:p>
            <a:pPr lvl="2"/>
            <a:r>
              <a:rPr lang="de-DE" altLang="de-DE" sz="2800" b="1" smtClean="0"/>
              <a:t>What rules are being used?</a:t>
            </a:r>
          </a:p>
          <a:p>
            <a:pPr lvl="2"/>
            <a:r>
              <a:rPr lang="de-DE" altLang="de-DE" sz="2800" b="1" smtClean="0"/>
              <a:t>How are they documented?</a:t>
            </a:r>
          </a:p>
          <a:p>
            <a:pPr lvl="2"/>
            <a:r>
              <a:rPr lang="de-DE" altLang="de-DE" sz="2800" b="1" smtClean="0"/>
              <a:t>What effort is involved in the validation (and editing) process?</a:t>
            </a:r>
          </a:p>
          <a:p>
            <a:pPr lvl="2"/>
            <a:r>
              <a:rPr lang="de-DE" altLang="de-DE" sz="2800" b="1" smtClean="0"/>
              <a:t>Which tools/applications are used?</a:t>
            </a:r>
          </a:p>
          <a:p>
            <a:pPr lvl="2"/>
            <a:r>
              <a:rPr lang="de-DE" altLang="de-DE" sz="2800" b="1" smtClean="0"/>
              <a:t>How is validation process being organized?</a:t>
            </a:r>
            <a:endParaRPr lang="de-DE" sz="2800" smtClean="0"/>
          </a:p>
        </p:txBody>
      </p:sp>
      <p:sp>
        <p:nvSpPr>
          <p:cNvPr id="45059" name="Tijdelijke aanduiding voor dianummer 7"/>
          <p:cNvSpPr txBox="1">
            <a:spLocks noGrp="1"/>
          </p:cNvSpPr>
          <p:nvPr/>
        </p:nvSpPr>
        <p:spPr bwMode="auto">
          <a:xfrm>
            <a:off x="7308850" y="6065838"/>
            <a:ext cx="5683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r"/>
            <a:fld id="{B35706DA-5E43-4967-BEA2-82E84A4D3270}" type="slidenum">
              <a:rPr lang="nl-NL" sz="2000" b="1">
                <a:solidFill>
                  <a:srgbClr val="488225"/>
                </a:solidFill>
                <a:latin typeface="Calibri" pitchFamily="34" charset="0"/>
              </a:rPr>
              <a:pPr algn="r"/>
              <a:t>10</a:t>
            </a:fld>
            <a:endParaRPr lang="nl-NL" sz="2000" b="1">
              <a:solidFill>
                <a:srgbClr val="488225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el 8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nl-NL" smtClean="0"/>
              <a:t>The SURVEY</a:t>
            </a:r>
          </a:p>
        </p:txBody>
      </p:sp>
      <p:sp>
        <p:nvSpPr>
          <p:cNvPr id="35843" name="Tijdelijke aanduiding voor dianummer 7"/>
          <p:cNvSpPr txBox="1">
            <a:spLocks noGrp="1"/>
          </p:cNvSpPr>
          <p:nvPr/>
        </p:nvSpPr>
        <p:spPr bwMode="auto">
          <a:xfrm>
            <a:off x="7308850" y="6065838"/>
            <a:ext cx="5683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r"/>
            <a:fld id="{3A1089A5-169B-4617-9F2B-99B37F0DC0F7}" type="slidenum">
              <a:rPr lang="nl-NL" sz="2000" b="1">
                <a:solidFill>
                  <a:srgbClr val="488225"/>
                </a:solidFill>
                <a:latin typeface="Calibri" pitchFamily="34" charset="0"/>
              </a:rPr>
              <a:pPr algn="r"/>
              <a:t>11</a:t>
            </a:fld>
            <a:endParaRPr lang="nl-NL" sz="2000" b="1">
              <a:solidFill>
                <a:srgbClr val="488225"/>
              </a:solidFill>
              <a:latin typeface="Calibri" pitchFamily="34" charset="0"/>
            </a:endParaRPr>
          </a:p>
        </p:txBody>
      </p:sp>
      <p:pic>
        <p:nvPicPr>
          <p:cNvPr id="3584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1916113"/>
            <a:ext cx="8569325" cy="2889250"/>
          </a:xfrm>
          <a:prstGeom prst="rect">
            <a:avLst/>
          </a:prstGeom>
          <a:noFill/>
        </p:spPr>
      </p:pic>
      <p:sp>
        <p:nvSpPr>
          <p:cNvPr id="35846" name="Text Box 6"/>
          <p:cNvSpPr txBox="1">
            <a:spLocks noChangeArrowheads="1"/>
          </p:cNvSpPr>
          <p:nvPr/>
        </p:nvSpPr>
        <p:spPr bwMode="auto">
          <a:xfrm>
            <a:off x="323850" y="1268413"/>
            <a:ext cx="83534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>
                <a:solidFill>
                  <a:srgbClr val="000000"/>
                </a:solidFill>
                <a:latin typeface="Corbel" pitchFamily="34" charset="0"/>
              </a:rPr>
              <a:t>The survey will burden your colleagues considerably. So why taking part at all?</a:t>
            </a:r>
          </a:p>
        </p:txBody>
      </p:sp>
      <p:sp>
        <p:nvSpPr>
          <p:cNvPr id="35847" name="Text Box 7"/>
          <p:cNvSpPr txBox="1">
            <a:spLocks noChangeArrowheads="1"/>
          </p:cNvSpPr>
          <p:nvPr/>
        </p:nvSpPr>
        <p:spPr bwMode="auto">
          <a:xfrm>
            <a:off x="323850" y="5157788"/>
            <a:ext cx="83518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>
                <a:solidFill>
                  <a:srgbClr val="000000"/>
                </a:solidFill>
                <a:latin typeface="Corbel" pitchFamily="34" charset="0"/>
              </a:rPr>
              <a:t>Because a European solution will have its full impact only, if the different situations in the Member States are covered.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el 8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nl-NL" smtClean="0"/>
              <a:t>Methodological work package</a:t>
            </a:r>
          </a:p>
        </p:txBody>
      </p:sp>
      <p:sp>
        <p:nvSpPr>
          <p:cNvPr id="37895" name="Rectangle 7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de-DE" b="1" smtClean="0">
                <a:latin typeface="Corbel" pitchFamily="34" charset="0"/>
              </a:rPr>
              <a:t>Whole international workgroups are devoted to the methodology of data validation and editing</a:t>
            </a:r>
          </a:p>
          <a:p>
            <a:r>
              <a:rPr lang="de-DE" b="1" smtClean="0">
                <a:latin typeface="Corbel" pitchFamily="34" charset="0"/>
              </a:rPr>
              <a:t>A lot of work has been done at Eurostat in the previous years</a:t>
            </a:r>
          </a:p>
          <a:p>
            <a:r>
              <a:rPr lang="de-DE" b="1" smtClean="0">
                <a:latin typeface="Corbel" pitchFamily="34" charset="0"/>
              </a:rPr>
              <a:t>What we are planning to do is writing a (short and practical) handbook on validation as a foundation for the discussion in the ESS (and beyond)</a:t>
            </a:r>
          </a:p>
          <a:p>
            <a:r>
              <a:rPr lang="de-DE" b="1" smtClean="0">
                <a:latin typeface="Corbel" pitchFamily="34" charset="0"/>
              </a:rPr>
              <a:t>Additional field of research: Metrics. How can we be sure that a set of validation rules covers most of a survey and is efficient?</a:t>
            </a:r>
            <a:endParaRPr lang="de-DE" smtClean="0">
              <a:latin typeface="Corbel" pitchFamily="34" charset="0"/>
            </a:endParaRPr>
          </a:p>
        </p:txBody>
      </p:sp>
      <p:sp>
        <p:nvSpPr>
          <p:cNvPr id="37891" name="Tijdelijke aanduiding voor dianummer 7"/>
          <p:cNvSpPr txBox="1">
            <a:spLocks noGrp="1"/>
          </p:cNvSpPr>
          <p:nvPr/>
        </p:nvSpPr>
        <p:spPr bwMode="auto">
          <a:xfrm>
            <a:off x="7308850" y="6065838"/>
            <a:ext cx="5683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r"/>
            <a:fld id="{F3F81B2B-1866-41D1-8DB0-31EA95E5F507}" type="slidenum">
              <a:rPr lang="nl-NL" sz="2000" b="1">
                <a:solidFill>
                  <a:srgbClr val="488225"/>
                </a:solidFill>
                <a:latin typeface="Calibri" pitchFamily="34" charset="0"/>
              </a:rPr>
              <a:pPr algn="r"/>
              <a:t>12</a:t>
            </a:fld>
            <a:endParaRPr lang="nl-NL" sz="2000" b="1">
              <a:solidFill>
                <a:srgbClr val="488225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el 8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nl-NL" smtClean="0"/>
              <a:t>The LANGUAGE</a:t>
            </a:r>
          </a:p>
        </p:txBody>
      </p:sp>
      <p:sp>
        <p:nvSpPr>
          <p:cNvPr id="40963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105000"/>
              </a:lnSpc>
              <a:buFont typeface="Corbel" pitchFamily="34" charset="0"/>
              <a:buNone/>
            </a:pPr>
            <a:r>
              <a:rPr lang="de-DE" b="1" smtClean="0">
                <a:latin typeface="Corbel" pitchFamily="34" charset="0"/>
              </a:rPr>
              <a:t>The future validation language has two main goals:</a:t>
            </a:r>
          </a:p>
          <a:p>
            <a:pPr lvl="1">
              <a:lnSpc>
                <a:spcPct val="105000"/>
              </a:lnSpc>
            </a:pPr>
            <a:r>
              <a:rPr lang="de-DE" b="1" smtClean="0">
                <a:latin typeface="Corbel" pitchFamily="34" charset="0"/>
              </a:rPr>
              <a:t>It should provide an un-ambigous communication channel among specialists (humans!)</a:t>
            </a:r>
          </a:p>
          <a:p>
            <a:pPr lvl="1">
              <a:lnSpc>
                <a:spcPct val="105000"/>
              </a:lnSpc>
            </a:pPr>
            <a:r>
              <a:rPr lang="de-DE" b="1" smtClean="0">
                <a:latin typeface="Corbel" pitchFamily="34" charset="0"/>
              </a:rPr>
              <a:t>It should feed different IT-systems with the necessary specific information of a particular survey</a:t>
            </a:r>
          </a:p>
          <a:p>
            <a:pPr lvl="1">
              <a:lnSpc>
                <a:spcPct val="105000"/>
              </a:lnSpc>
            </a:pPr>
            <a:r>
              <a:rPr lang="de-DE" altLang="de-DE" b="1" smtClean="0">
                <a:latin typeface="Corbel" pitchFamily="34" charset="0"/>
              </a:rPr>
              <a:t>These might be contradicting aims!</a:t>
            </a:r>
          </a:p>
          <a:p>
            <a:pPr lvl="1">
              <a:lnSpc>
                <a:spcPct val="105000"/>
              </a:lnSpc>
            </a:pPr>
            <a:endParaRPr lang="de-DE" b="1" smtClean="0">
              <a:latin typeface="Corbel" pitchFamily="34" charset="0"/>
            </a:endParaRPr>
          </a:p>
          <a:p>
            <a:pPr>
              <a:lnSpc>
                <a:spcPct val="105000"/>
              </a:lnSpc>
            </a:pPr>
            <a:r>
              <a:rPr lang="de-DE" b="1" smtClean="0">
                <a:latin typeface="Corbel" pitchFamily="34" charset="0"/>
              </a:rPr>
              <a:t>The handbook on methodology („theory“) and the survey („practice“) will give some ideas on what the language has to deal with</a:t>
            </a:r>
            <a:endParaRPr lang="de-DE" smtClean="0">
              <a:latin typeface="Corbel" pitchFamily="34" charset="0"/>
            </a:endParaRPr>
          </a:p>
        </p:txBody>
      </p:sp>
      <p:sp>
        <p:nvSpPr>
          <p:cNvPr id="40964" name="Tijdelijke aanduiding voor dianummer 7"/>
          <p:cNvSpPr txBox="1">
            <a:spLocks noGrp="1"/>
          </p:cNvSpPr>
          <p:nvPr/>
        </p:nvSpPr>
        <p:spPr bwMode="auto">
          <a:xfrm>
            <a:off x="7308850" y="6065838"/>
            <a:ext cx="5683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r"/>
            <a:fld id="{E17C079E-BD9E-4731-B292-B7BC6BBBF2B8}" type="slidenum">
              <a:rPr lang="nl-NL" sz="2000" b="1">
                <a:solidFill>
                  <a:srgbClr val="488225"/>
                </a:solidFill>
                <a:latin typeface="Calibri" pitchFamily="34" charset="0"/>
              </a:rPr>
              <a:pPr algn="r"/>
              <a:t>13</a:t>
            </a:fld>
            <a:endParaRPr lang="nl-NL" sz="2000" b="1">
              <a:solidFill>
                <a:srgbClr val="488225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itel 8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nl-NL" smtClean="0"/>
              <a:t>European infrastructure</a:t>
            </a:r>
          </a:p>
        </p:txBody>
      </p:sp>
      <p:sp>
        <p:nvSpPr>
          <p:cNvPr id="59396" name="Tijdelijke aanduiding voor dianummer 7"/>
          <p:cNvSpPr txBox="1">
            <a:spLocks noGrp="1"/>
          </p:cNvSpPr>
          <p:nvPr/>
        </p:nvSpPr>
        <p:spPr bwMode="auto">
          <a:xfrm>
            <a:off x="7308850" y="6065838"/>
            <a:ext cx="5683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r"/>
            <a:fld id="{5B54283D-8AEC-4F68-831C-60D5B61BF6DC}" type="slidenum">
              <a:rPr lang="nl-NL" sz="2000" b="1">
                <a:solidFill>
                  <a:srgbClr val="488225"/>
                </a:solidFill>
                <a:latin typeface="Calibri" pitchFamily="34" charset="0"/>
              </a:rPr>
              <a:pPr algn="r"/>
              <a:t>14</a:t>
            </a:fld>
            <a:endParaRPr lang="nl-NL" sz="2000" b="1">
              <a:solidFill>
                <a:srgbClr val="488225"/>
              </a:solidFill>
              <a:latin typeface="Calibri" pitchFamily="34" charset="0"/>
            </a:endParaRPr>
          </a:p>
        </p:txBody>
      </p:sp>
      <p:sp>
        <p:nvSpPr>
          <p:cNvPr id="59397" name="Text Box 5"/>
          <p:cNvSpPr txBox="1">
            <a:spLocks noChangeArrowheads="1"/>
          </p:cNvSpPr>
          <p:nvPr/>
        </p:nvSpPr>
        <p:spPr bwMode="auto">
          <a:xfrm>
            <a:off x="539750" y="1700213"/>
            <a:ext cx="8064500" cy="429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15000"/>
              </a:lnSpc>
              <a:buFont typeface="Corbel" pitchFamily="34" charset="0"/>
              <a:buNone/>
            </a:pPr>
            <a:r>
              <a:rPr lang="de-DE" sz="2400" b="1">
                <a:solidFill>
                  <a:srgbClr val="000000"/>
                </a:solidFill>
                <a:latin typeface="Corbel" pitchFamily="34" charset="0"/>
              </a:rPr>
              <a:t>The main idea developed by Eurostat is a central repository of validation rules (stored in VTL)</a:t>
            </a:r>
          </a:p>
          <a:p>
            <a:pPr>
              <a:lnSpc>
                <a:spcPct val="115000"/>
              </a:lnSpc>
              <a:buFont typeface="Corbel" pitchFamily="34" charset="0"/>
              <a:buNone/>
            </a:pPr>
            <a:r>
              <a:rPr lang="de-DE" sz="2400" b="1">
                <a:solidFill>
                  <a:srgbClr val="000000"/>
                </a:solidFill>
                <a:latin typeface="Corbel" pitchFamily="34" charset="0"/>
              </a:rPr>
              <a:t>Rule engines/services should be able to connect to this repository and integrate the rules in the services</a:t>
            </a:r>
          </a:p>
          <a:p>
            <a:pPr>
              <a:lnSpc>
                <a:spcPct val="115000"/>
              </a:lnSpc>
              <a:buFont typeface="Corbel" pitchFamily="34" charset="0"/>
              <a:buNone/>
            </a:pPr>
            <a:r>
              <a:rPr lang="de-DE" sz="2400" b="1">
                <a:solidFill>
                  <a:srgbClr val="000000"/>
                </a:solidFill>
                <a:latin typeface="Corbel" pitchFamily="34" charset="0"/>
              </a:rPr>
              <a:t>Tools are needed to specify the rules in user friendly way</a:t>
            </a:r>
          </a:p>
          <a:p>
            <a:pPr>
              <a:lnSpc>
                <a:spcPct val="115000"/>
              </a:lnSpc>
              <a:buFont typeface="Corbel" pitchFamily="34" charset="0"/>
              <a:buNone/>
            </a:pPr>
            <a:r>
              <a:rPr lang="de-DE" sz="2400" b="1">
                <a:solidFill>
                  <a:srgbClr val="000000"/>
                </a:solidFill>
                <a:latin typeface="Corbel" pitchFamily="34" charset="0"/>
              </a:rPr>
              <a:t>Is this all Utopia?</a:t>
            </a:r>
          </a:p>
          <a:p>
            <a:pPr>
              <a:lnSpc>
                <a:spcPct val="115000"/>
              </a:lnSpc>
              <a:buFont typeface="Corbel" pitchFamily="34" charset="0"/>
              <a:buNone/>
            </a:pPr>
            <a:r>
              <a:rPr lang="de-DE" sz="2400" b="1">
                <a:solidFill>
                  <a:srgbClr val="000000"/>
                </a:solidFill>
                <a:latin typeface="Corbel" pitchFamily="34" charset="0"/>
              </a:rPr>
              <a:t>In Germany we experienced the same kind of challenge more than 15 years ago and developed an infrastructure with exactly these tools and services</a:t>
            </a:r>
          </a:p>
          <a:p>
            <a:pPr>
              <a:lnSpc>
                <a:spcPct val="115000"/>
              </a:lnSpc>
              <a:buFont typeface="Corbel" pitchFamily="34" charset="0"/>
              <a:buNone/>
            </a:pPr>
            <a:r>
              <a:rPr lang="de-DE" sz="2400" b="1">
                <a:solidFill>
                  <a:srgbClr val="000000"/>
                </a:solidFill>
                <a:latin typeface="Corbel" pitchFamily="34" charset="0"/>
              </a:rPr>
              <a:t>.. and it works (more or less)</a:t>
            </a:r>
            <a:endParaRPr lang="de-DE" sz="2400">
              <a:latin typeface="Corbe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93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93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93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93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93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93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tel 8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nl-NL" smtClean="0"/>
              <a:t>Is it worth it?</a:t>
            </a:r>
          </a:p>
        </p:txBody>
      </p:sp>
      <p:sp>
        <p:nvSpPr>
          <p:cNvPr id="61444" name="Tijdelijke aanduiding voor dianummer 7"/>
          <p:cNvSpPr txBox="1">
            <a:spLocks noGrp="1"/>
          </p:cNvSpPr>
          <p:nvPr/>
        </p:nvSpPr>
        <p:spPr bwMode="auto">
          <a:xfrm>
            <a:off x="7308850" y="6065838"/>
            <a:ext cx="5683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r"/>
            <a:fld id="{D4E3A5F4-3C4B-4F0C-9EA0-CBDD15FA6DEE}" type="slidenum">
              <a:rPr lang="nl-NL" sz="2000" b="1">
                <a:solidFill>
                  <a:srgbClr val="488225"/>
                </a:solidFill>
                <a:latin typeface="Calibri" pitchFamily="34" charset="0"/>
              </a:rPr>
              <a:pPr algn="r"/>
              <a:t>15</a:t>
            </a:fld>
            <a:endParaRPr lang="nl-NL" sz="2000" b="1">
              <a:solidFill>
                <a:srgbClr val="488225"/>
              </a:solidFill>
              <a:latin typeface="Calibri" pitchFamily="34" charset="0"/>
            </a:endParaRPr>
          </a:p>
        </p:txBody>
      </p:sp>
      <p:sp>
        <p:nvSpPr>
          <p:cNvPr id="61446" name="Text Box 6"/>
          <p:cNvSpPr txBox="1">
            <a:spLocks noChangeArrowheads="1"/>
          </p:cNvSpPr>
          <p:nvPr/>
        </p:nvSpPr>
        <p:spPr bwMode="auto">
          <a:xfrm>
            <a:off x="539750" y="1700213"/>
            <a:ext cx="7848600" cy="465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altLang="de-DE" sz="2400">
                <a:solidFill>
                  <a:srgbClr val="000000"/>
                </a:solidFill>
                <a:latin typeface="Corbel" pitchFamily="34" charset="0"/>
              </a:rPr>
              <a:t>Validation is the single most effort consuming activity in statistical production (estimation in some domains of the German Statistical System: above 60 % of the total workload)</a:t>
            </a:r>
          </a:p>
          <a:p>
            <a:pPr>
              <a:spcBef>
                <a:spcPct val="50000"/>
              </a:spcBef>
            </a:pPr>
            <a:r>
              <a:rPr lang="de-DE" altLang="de-DE" sz="3200">
                <a:solidFill>
                  <a:srgbClr val="000000"/>
                </a:solidFill>
              </a:rPr>
              <a:t>Yes, definitly!</a:t>
            </a:r>
          </a:p>
          <a:p>
            <a:pPr>
              <a:spcBef>
                <a:spcPct val="50000"/>
              </a:spcBef>
            </a:pPr>
            <a:r>
              <a:rPr lang="de-DE" altLang="de-DE" sz="2400">
                <a:solidFill>
                  <a:srgbClr val="000000"/>
                </a:solidFill>
              </a:rPr>
              <a:t>If you (or colleagues from your office are interested in the results of our project: There will be a workshop on validation from all these aspects in Wiesbaden/Germany from 10th to 11th of November. </a:t>
            </a:r>
          </a:p>
          <a:p>
            <a:pPr>
              <a:spcBef>
                <a:spcPct val="50000"/>
              </a:spcBef>
            </a:pPr>
            <a:r>
              <a:rPr lang="de-DE" altLang="de-DE" sz="3200">
                <a:solidFill>
                  <a:srgbClr val="000000"/>
                </a:solidFill>
              </a:rPr>
              <a:t>Join it!</a:t>
            </a:r>
            <a:endParaRPr lang="de-DE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4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14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14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itel 8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nl-NL" smtClean="0"/>
              <a:t>Validation…what is that?</a:t>
            </a:r>
          </a:p>
        </p:txBody>
      </p:sp>
      <p:sp>
        <p:nvSpPr>
          <p:cNvPr id="66563" name="Tijdelijke aanduiding voor dianummer 7"/>
          <p:cNvSpPr txBox="1">
            <a:spLocks noGrp="1"/>
          </p:cNvSpPr>
          <p:nvPr/>
        </p:nvSpPr>
        <p:spPr bwMode="auto">
          <a:xfrm>
            <a:off x="7308850" y="6065838"/>
            <a:ext cx="5683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r"/>
            <a:fld id="{EB2FD335-ACA4-4FA0-A1D1-D121219BD0B7}" type="slidenum">
              <a:rPr lang="nl-NL" sz="2000" b="1">
                <a:solidFill>
                  <a:srgbClr val="488225"/>
                </a:solidFill>
                <a:latin typeface="Calibri" pitchFamily="34" charset="0"/>
              </a:rPr>
              <a:pPr algn="r"/>
              <a:t>2</a:t>
            </a:fld>
            <a:endParaRPr lang="nl-NL" sz="2000" b="1">
              <a:solidFill>
                <a:srgbClr val="488225"/>
              </a:solidFill>
              <a:latin typeface="Calibri" pitchFamily="34" charset="0"/>
            </a:endParaRPr>
          </a:p>
        </p:txBody>
      </p:sp>
      <p:pic>
        <p:nvPicPr>
          <p:cNvPr id="66564" name="Picture 2" descr="E:\Projecten\2015-ESSnet_validation\true-false-phelps-600x338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83338" y="4232275"/>
            <a:ext cx="2365375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6565" name="Tekstvak 1"/>
          <p:cNvSpPr txBox="1">
            <a:spLocks noChangeArrowheads="1"/>
          </p:cNvSpPr>
          <p:nvPr/>
        </p:nvSpPr>
        <p:spPr bwMode="auto">
          <a:xfrm>
            <a:off x="523875" y="1557338"/>
            <a:ext cx="7488238" cy="526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NL" sz="2400" b="1">
                <a:latin typeface="Corbel" pitchFamily="34" charset="0"/>
              </a:rPr>
              <a:t>if employment status == “old-age pensioner” and</a:t>
            </a:r>
          </a:p>
          <a:p>
            <a:r>
              <a:rPr lang="nl-NL" sz="2400" b="1">
                <a:latin typeface="Corbel" pitchFamily="34" charset="0"/>
              </a:rPr>
              <a:t>age &lt; 35  then error “Too young!”</a:t>
            </a:r>
          </a:p>
          <a:p>
            <a:endParaRPr lang="nl-NL" sz="2400" b="1">
              <a:latin typeface="Corbel" pitchFamily="34" charset="0"/>
            </a:endParaRPr>
          </a:p>
          <a:p>
            <a:r>
              <a:rPr lang="nl-NL" sz="2400" b="1">
                <a:latin typeface="Corbel" pitchFamily="34" charset="0"/>
              </a:rPr>
              <a:t>0.5 &lt; turnover(curMonth)/turnover(prevMonth) &lt; 2</a:t>
            </a:r>
            <a:endParaRPr lang="nl-NL" sz="2400" b="1">
              <a:latin typeface="Courier New" pitchFamily="49" charset="0"/>
              <a:cs typeface="Courier New" pitchFamily="49" charset="0"/>
            </a:endParaRPr>
          </a:p>
          <a:p>
            <a:endParaRPr lang="nl-NL" sz="2400" b="1">
              <a:latin typeface="Courier New" pitchFamily="49" charset="0"/>
              <a:cs typeface="Courier New" pitchFamily="49" charset="0"/>
            </a:endParaRPr>
          </a:p>
          <a:p>
            <a:endParaRPr lang="nl-NL" sz="2400" b="1">
              <a:latin typeface="Courier New" pitchFamily="49" charset="0"/>
              <a:cs typeface="Courier New" pitchFamily="49" charset="0"/>
            </a:endParaRPr>
          </a:p>
          <a:p>
            <a:r>
              <a:rPr lang="de-DE" sz="2400" b="1">
                <a:latin typeface="Corbel" pitchFamily="34" charset="0"/>
              </a:rPr>
              <a:t>WENN ANZAHL VON Familie[ALLE].Person[MIT Alter &lt; 18] &gt; 0 DANN ... ENDE</a:t>
            </a:r>
          </a:p>
          <a:p>
            <a:endParaRPr lang="nl-NL" sz="2400" b="1">
              <a:latin typeface="Courier New" pitchFamily="49" charset="0"/>
              <a:cs typeface="Courier New" pitchFamily="49" charset="0"/>
            </a:endParaRPr>
          </a:p>
          <a:p>
            <a:r>
              <a:rPr lang="en-US" altLang="nl-NL" sz="2400" b="1">
                <a:latin typeface="Corbel" pitchFamily="34" charset="0"/>
              </a:rPr>
              <a:t>IF maritalstate=married THEN</a:t>
            </a:r>
            <a:br>
              <a:rPr lang="en-US" altLang="nl-NL" sz="2400" b="1">
                <a:latin typeface="Corbel" pitchFamily="34" charset="0"/>
              </a:rPr>
            </a:br>
            <a:r>
              <a:rPr lang="en-US" altLang="nl-NL" sz="2400" b="1">
                <a:latin typeface="Corbel" pitchFamily="34" charset="0"/>
              </a:rPr>
              <a:t>   Age&gt;15 “Too young to be married”</a:t>
            </a:r>
            <a:br>
              <a:rPr lang="en-US" altLang="nl-NL" sz="2400" b="1">
                <a:latin typeface="Corbel" pitchFamily="34" charset="0"/>
              </a:rPr>
            </a:br>
            <a:r>
              <a:rPr lang="en-US" altLang="nl-NL" sz="2400" b="1">
                <a:latin typeface="Corbel" pitchFamily="34" charset="0"/>
              </a:rPr>
              <a:t>ENDIF</a:t>
            </a:r>
            <a:endParaRPr lang="nl-NL" sz="2400" b="1">
              <a:latin typeface="Corbel" pitchFamily="34" charset="0"/>
            </a:endParaRPr>
          </a:p>
          <a:p>
            <a:endParaRPr lang="nl-NL" sz="2400" b="1">
              <a:latin typeface="Courier New" pitchFamily="49" charset="0"/>
              <a:cs typeface="Courier New" pitchFamily="49" charset="0"/>
            </a:endParaRPr>
          </a:p>
          <a:p>
            <a:r>
              <a:rPr lang="nl-NL" sz="2400" b="1">
                <a:latin typeface="Corbel" pitchFamily="34" charset="0"/>
              </a:rPr>
              <a:t>profit &lt;= 0.6*revenue</a:t>
            </a:r>
          </a:p>
        </p:txBody>
      </p:sp>
      <p:sp>
        <p:nvSpPr>
          <p:cNvPr id="7" name="Tekstvak 6"/>
          <p:cNvSpPr txBox="1">
            <a:spLocks noChangeArrowheads="1"/>
          </p:cNvSpPr>
          <p:nvPr/>
        </p:nvSpPr>
        <p:spPr bwMode="auto">
          <a:xfrm rot="-2603258">
            <a:off x="6245225" y="1695450"/>
            <a:ext cx="21304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3600" b="1">
                <a:solidFill>
                  <a:srgbClr val="000000"/>
                </a:solidFill>
                <a:latin typeface="Corbel" pitchFamily="34" charset="0"/>
              </a:rPr>
              <a:t>Lithuania</a:t>
            </a:r>
          </a:p>
        </p:txBody>
      </p:sp>
      <p:sp>
        <p:nvSpPr>
          <p:cNvPr id="10" name="Tekstvak 9"/>
          <p:cNvSpPr txBox="1">
            <a:spLocks noChangeArrowheads="1"/>
          </p:cNvSpPr>
          <p:nvPr/>
        </p:nvSpPr>
        <p:spPr bwMode="auto">
          <a:xfrm rot="-882490">
            <a:off x="2070100" y="5383213"/>
            <a:ext cx="38925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3600" b="1">
                <a:solidFill>
                  <a:srgbClr val="000000"/>
                </a:solidFill>
                <a:latin typeface="Corbel" pitchFamily="34" charset="0"/>
              </a:rPr>
              <a:t>The Netherlands</a:t>
            </a:r>
          </a:p>
        </p:txBody>
      </p:sp>
      <p:sp>
        <p:nvSpPr>
          <p:cNvPr id="11" name="Tekstvak 10"/>
          <p:cNvSpPr txBox="1">
            <a:spLocks noChangeArrowheads="1"/>
          </p:cNvSpPr>
          <p:nvPr/>
        </p:nvSpPr>
        <p:spPr bwMode="auto">
          <a:xfrm rot="1393206">
            <a:off x="2506663" y="3608388"/>
            <a:ext cx="25844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3600" b="1">
                <a:solidFill>
                  <a:srgbClr val="000000"/>
                </a:solidFill>
                <a:latin typeface="Corbel" pitchFamily="34" charset="0"/>
              </a:rPr>
              <a:t>Germany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nl-NL" smtClean="0"/>
              <a:t>Validation rules from Eurostat</a:t>
            </a:r>
          </a:p>
        </p:txBody>
      </p:sp>
      <p:sp>
        <p:nvSpPr>
          <p:cNvPr id="14338" name="Tijdelijke aanduiding voor voettekst 3"/>
          <p:cNvSpPr>
            <a:spLocks noGrp="1"/>
          </p:cNvSpPr>
          <p:nvPr>
            <p:ph type="ftr" sz="quarter" idx="11"/>
          </p:nvPr>
        </p:nvSpPr>
        <p:spPr bwMode="auto">
          <a:xfrm>
            <a:off x="685800" y="6248400"/>
            <a:ext cx="6551613" cy="457200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nl-NL" sz="1500" smtClean="0">
                <a:solidFill>
                  <a:schemeClr val="bg1"/>
                </a:solidFill>
                <a:latin typeface="Arial" charset="0"/>
                <a:ea typeface="ＭＳ Ｐゴシック"/>
                <a:cs typeface="ＭＳ Ｐゴシック"/>
              </a:rPr>
              <a:t>Blaise – A Survey Processing System</a:t>
            </a:r>
            <a:endParaRPr lang="en-US" altLang="nl-NL" sz="1400" smtClean="0">
              <a:solidFill>
                <a:schemeClr val="tx2"/>
              </a:solidFill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14339" name="Tijdelijke aanduiding voor dianummer 4"/>
          <p:cNvSpPr>
            <a:spLocks noGrp="1"/>
          </p:cNvSpPr>
          <p:nvPr>
            <p:ph type="sldNum" sz="quarter" idx="12"/>
          </p:nvPr>
        </p:nvSpPr>
        <p:spPr bwMode="auto">
          <a:xfrm>
            <a:off x="7315200" y="6248400"/>
            <a:ext cx="1524000" cy="457200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r>
              <a:rPr lang="en-US" altLang="nl-NL" sz="4000">
                <a:solidFill>
                  <a:schemeClr val="bg1"/>
                </a:solidFill>
                <a:latin typeface="Arial" charset="0"/>
                <a:ea typeface="ＭＳ Ｐゴシック"/>
                <a:cs typeface="ＭＳ Ｐゴシック"/>
              </a:rPr>
              <a:t>4</a:t>
            </a:r>
            <a:endParaRPr lang="en-US" altLang="nl-NL" sz="4000">
              <a:solidFill>
                <a:schemeClr val="accent1"/>
              </a:solidFill>
              <a:latin typeface="Arial" charset="0"/>
              <a:ea typeface="ＭＳ Ｐゴシック"/>
              <a:cs typeface="ＭＳ Ｐゴシック"/>
            </a:endParaRPr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268413"/>
            <a:ext cx="4344987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55875" y="4005263"/>
            <a:ext cx="6229350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kstvak 1"/>
          <p:cNvSpPr txBox="1">
            <a:spLocks noChangeArrowheads="1"/>
          </p:cNvSpPr>
          <p:nvPr/>
        </p:nvSpPr>
        <p:spPr bwMode="auto">
          <a:xfrm>
            <a:off x="4859338" y="1844675"/>
            <a:ext cx="24495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5400" b="1">
                <a:solidFill>
                  <a:srgbClr val="000000"/>
                </a:solidFill>
                <a:latin typeface="Corbel" pitchFamily="34" charset="0"/>
              </a:rPr>
              <a:t>SBS</a:t>
            </a:r>
          </a:p>
        </p:txBody>
      </p:sp>
      <p:sp>
        <p:nvSpPr>
          <p:cNvPr id="10" name="Tekstvak 9"/>
          <p:cNvSpPr txBox="1">
            <a:spLocks noChangeArrowheads="1"/>
          </p:cNvSpPr>
          <p:nvPr/>
        </p:nvSpPr>
        <p:spPr bwMode="auto">
          <a:xfrm>
            <a:off x="755650" y="4864100"/>
            <a:ext cx="24479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5400" b="1">
                <a:solidFill>
                  <a:srgbClr val="000000"/>
                </a:solidFill>
                <a:latin typeface="Corbel" pitchFamily="34" charset="0"/>
              </a:rPr>
              <a:t>FSS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nl-NL" smtClean="0"/>
              <a:t>Where do we do validation?</a:t>
            </a:r>
          </a:p>
        </p:txBody>
      </p:sp>
      <p:sp>
        <p:nvSpPr>
          <p:cNvPr id="15362" name="Tijdelijke aanduiding voor inhoud 2"/>
          <p:cNvSpPr>
            <a:spLocks noGrp="1"/>
          </p:cNvSpPr>
          <p:nvPr>
            <p:ph idx="1"/>
          </p:nvPr>
        </p:nvSpPr>
        <p:spPr>
          <a:xfrm>
            <a:off x="917575" y="1565275"/>
            <a:ext cx="7596188" cy="4468813"/>
          </a:xfrm>
        </p:spPr>
        <p:txBody>
          <a:bodyPr/>
          <a:lstStyle/>
          <a:p>
            <a:pPr marL="0" indent="0">
              <a:buFont typeface="Times" pitchFamily="18" charset="0"/>
              <a:buNone/>
            </a:pPr>
            <a:endParaRPr lang="nl-NL" altLang="nl-NL" sz="1800" smtClean="0"/>
          </a:p>
          <a:p>
            <a:pPr marL="0" indent="0">
              <a:buFont typeface="Times" pitchFamily="18" charset="0"/>
              <a:buNone/>
            </a:pPr>
            <a:endParaRPr lang="nl-NL" altLang="nl-NL" sz="1800" smtClean="0"/>
          </a:p>
          <a:p>
            <a:pPr marL="0" indent="0">
              <a:buFont typeface="Times" pitchFamily="18" charset="0"/>
              <a:buNone/>
            </a:pPr>
            <a:endParaRPr lang="nl-NL" altLang="nl-NL" sz="1800" smtClean="0"/>
          </a:p>
          <a:p>
            <a:pPr marL="0" indent="0">
              <a:buFont typeface="Times" pitchFamily="18" charset="0"/>
              <a:buNone/>
            </a:pPr>
            <a:endParaRPr lang="nl-NL" altLang="nl-NL" sz="1800" smtClean="0"/>
          </a:p>
          <a:p>
            <a:pPr marL="0" indent="0">
              <a:buFont typeface="Times" pitchFamily="18" charset="0"/>
              <a:buNone/>
            </a:pPr>
            <a:endParaRPr lang="en-GB" altLang="nl-NL" sz="1800" smtClean="0"/>
          </a:p>
        </p:txBody>
      </p:sp>
      <p:sp>
        <p:nvSpPr>
          <p:cNvPr id="15363" name="Tijdelijke aanduiding voor voettekst 3"/>
          <p:cNvSpPr>
            <a:spLocks noGrp="1"/>
          </p:cNvSpPr>
          <p:nvPr>
            <p:ph type="ftr" sz="quarter" idx="11"/>
          </p:nvPr>
        </p:nvSpPr>
        <p:spPr bwMode="auto">
          <a:xfrm>
            <a:off x="685800" y="6248400"/>
            <a:ext cx="6551613" cy="457200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nl-NL" sz="1500" smtClean="0">
                <a:solidFill>
                  <a:schemeClr val="bg1"/>
                </a:solidFill>
                <a:latin typeface="Arial" charset="0"/>
                <a:ea typeface="ＭＳ Ｐゴシック"/>
                <a:cs typeface="ＭＳ Ｐゴシック"/>
              </a:rPr>
              <a:t>Blaise – A Survey Processing System</a:t>
            </a:r>
            <a:endParaRPr lang="en-US" altLang="nl-NL" sz="1400" smtClean="0">
              <a:solidFill>
                <a:schemeClr val="tx2"/>
              </a:solidFill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15364" name="Tijdelijke aanduiding voor dianummer 4"/>
          <p:cNvSpPr>
            <a:spLocks noGrp="1"/>
          </p:cNvSpPr>
          <p:nvPr>
            <p:ph type="sldNum" sz="quarter" idx="12"/>
          </p:nvPr>
        </p:nvSpPr>
        <p:spPr bwMode="auto">
          <a:xfrm>
            <a:off x="7315200" y="6248400"/>
            <a:ext cx="1524000" cy="457200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r>
              <a:rPr lang="en-US" altLang="nl-NL" sz="4000">
                <a:solidFill>
                  <a:schemeClr val="bg1"/>
                </a:solidFill>
                <a:latin typeface="Arial" charset="0"/>
                <a:ea typeface="ＭＳ Ｐゴシック"/>
                <a:cs typeface="ＭＳ Ｐゴシック"/>
              </a:rPr>
              <a:t>4</a:t>
            </a:r>
            <a:endParaRPr lang="en-US" altLang="nl-NL" sz="4000">
              <a:solidFill>
                <a:schemeClr val="accent1"/>
              </a:solidFill>
              <a:latin typeface="Arial" charset="0"/>
              <a:ea typeface="ＭＳ Ｐゴシック"/>
              <a:cs typeface="ＭＳ Ｐゴシック"/>
            </a:endParaRPr>
          </a:p>
        </p:txBody>
      </p:sp>
      <p:pic>
        <p:nvPicPr>
          <p:cNvPr id="15365" name="Picture 2" descr="\\Mspv1f\mpc1\Indirect\Obos\ARCHIEF\MOO\SDMX\Project TF on ESS Validation\20140901 ESSnet on Validation\WP1\GSBPM-selection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6050" y="1341438"/>
            <a:ext cx="8529638" cy="533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hthoek 1"/>
          <p:cNvSpPr/>
          <p:nvPr/>
        </p:nvSpPr>
        <p:spPr>
          <a:xfrm rot="2599197">
            <a:off x="3153888" y="2902722"/>
            <a:ext cx="4889480" cy="221599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13800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Here</a:t>
            </a:r>
            <a:r>
              <a:rPr lang="nl-NL" sz="13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..</a:t>
            </a:r>
            <a:endParaRPr lang="nl-NL" sz="13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Validation mess leads to data Ping Pong</a:t>
            </a:r>
          </a:p>
        </p:txBody>
      </p:sp>
      <p:sp>
        <p:nvSpPr>
          <p:cNvPr id="16386" name="Tijdelijke aanduiding voor dianummer 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5EC00B5-085F-4383-A25F-3F0537A5FE7E}" type="slidenum">
              <a:rPr lang="nl-NL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nl-NL"/>
          </a:p>
        </p:txBody>
      </p:sp>
      <p:sp>
        <p:nvSpPr>
          <p:cNvPr id="16387" name="Tekstvak 1"/>
          <p:cNvSpPr txBox="1">
            <a:spLocks noChangeArrowheads="1"/>
          </p:cNvSpPr>
          <p:nvPr/>
        </p:nvSpPr>
        <p:spPr bwMode="auto">
          <a:xfrm>
            <a:off x="1628775" y="5443538"/>
            <a:ext cx="594042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800" b="1">
                <a:solidFill>
                  <a:srgbClr val="000000"/>
                </a:solidFill>
                <a:latin typeface="Corbel" pitchFamily="34" charset="0"/>
              </a:rPr>
              <a:t>The record seems to be 21 returns !!!</a:t>
            </a:r>
          </a:p>
          <a:p>
            <a:r>
              <a:rPr lang="en-GB" sz="2000">
                <a:solidFill>
                  <a:srgbClr val="000000"/>
                </a:solidFill>
                <a:latin typeface="Corbel" pitchFamily="34" charset="0"/>
              </a:rPr>
              <a:t>(resending data files again and again)</a:t>
            </a:r>
          </a:p>
        </p:txBody>
      </p:sp>
      <p:pic>
        <p:nvPicPr>
          <p:cNvPr id="16388" name="Picture 2" descr="\\cbsp.nl\Profiel\Productie\OBOS\Desktop\Pong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56325" y="2446338"/>
            <a:ext cx="2274888" cy="225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3" descr="\\cbsp.nl\Profiel\Productie\OBOS\Desktop\Ping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5288" y="2255838"/>
            <a:ext cx="2466975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4" descr="\\cbsp.nl\Profiel\Productie\OBOS\Desktop\bal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9338" y="3089275"/>
            <a:ext cx="782637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1" name="Tekstvak 2"/>
          <p:cNvSpPr txBox="1">
            <a:spLocks noChangeArrowheads="1"/>
          </p:cNvSpPr>
          <p:nvPr/>
        </p:nvSpPr>
        <p:spPr bwMode="auto">
          <a:xfrm>
            <a:off x="4962525" y="3235325"/>
            <a:ext cx="5762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Corbel" pitchFamily="34" charset="0"/>
              </a:rPr>
              <a:t>123</a:t>
            </a:r>
          </a:p>
        </p:txBody>
      </p:sp>
      <p:sp>
        <p:nvSpPr>
          <p:cNvPr id="16392" name="Tekstvak 14"/>
          <p:cNvSpPr txBox="1">
            <a:spLocks noChangeArrowheads="1"/>
          </p:cNvSpPr>
          <p:nvPr/>
        </p:nvSpPr>
        <p:spPr bwMode="auto">
          <a:xfrm>
            <a:off x="6386513" y="4802188"/>
            <a:ext cx="19589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3200">
                <a:solidFill>
                  <a:srgbClr val="000000"/>
                </a:solidFill>
                <a:latin typeface="Corbel" pitchFamily="34" charset="0"/>
              </a:rPr>
              <a:t>Eurostat</a:t>
            </a:r>
          </a:p>
        </p:txBody>
      </p:sp>
      <p:sp>
        <p:nvSpPr>
          <p:cNvPr id="16393" name="Tekstvak 16"/>
          <p:cNvSpPr txBox="1">
            <a:spLocks noChangeArrowheads="1"/>
          </p:cNvSpPr>
          <p:nvPr/>
        </p:nvSpPr>
        <p:spPr bwMode="auto">
          <a:xfrm>
            <a:off x="649288" y="4827588"/>
            <a:ext cx="1958975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3200">
                <a:solidFill>
                  <a:srgbClr val="000000"/>
                </a:solidFill>
                <a:latin typeface="Corbel" pitchFamily="34" charset="0"/>
              </a:rPr>
              <a:t>NSI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New kid …  VTL</a:t>
            </a:r>
          </a:p>
        </p:txBody>
      </p:sp>
      <p:sp>
        <p:nvSpPr>
          <p:cNvPr id="18434" name="Tijdelijke aanduiding voor dianummer 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3D45B87-45BD-43BC-A615-14D3BED49E27}" type="slidenum">
              <a:rPr lang="nl-NL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nl-NL"/>
          </a:p>
        </p:txBody>
      </p:sp>
      <p:pic>
        <p:nvPicPr>
          <p:cNvPr id="18435" name="Picture 4" descr="\\cbsp.nl\Profiel\Productie\OBOS\Desktop\Knipsel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1412875"/>
            <a:ext cx="7991475" cy="314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Tekstvak 9"/>
          <p:cNvSpPr txBox="1">
            <a:spLocks noChangeArrowheads="1"/>
          </p:cNvSpPr>
          <p:nvPr/>
        </p:nvSpPr>
        <p:spPr bwMode="auto">
          <a:xfrm>
            <a:off x="1157288" y="5175250"/>
            <a:ext cx="5938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800" b="1">
                <a:solidFill>
                  <a:srgbClr val="000000"/>
                </a:solidFill>
                <a:latin typeface="Corbel" pitchFamily="34" charset="0"/>
              </a:rPr>
              <a:t>Will VTL solve the problem?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The ESSnet</a:t>
            </a:r>
          </a:p>
        </p:txBody>
      </p:sp>
      <p:sp>
        <p:nvSpPr>
          <p:cNvPr id="20482" name="Tijdelijke aanduiding voor dianummer 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01FA6BC-7BBA-4C54-B894-4305867A378D}" type="slidenum">
              <a:rPr lang="nl-NL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nl-NL"/>
          </a:p>
        </p:txBody>
      </p:sp>
      <p:sp>
        <p:nvSpPr>
          <p:cNvPr id="20483" name="Tekstvak 1"/>
          <p:cNvSpPr txBox="1">
            <a:spLocks noChangeArrowheads="1"/>
          </p:cNvSpPr>
          <p:nvPr/>
        </p:nvSpPr>
        <p:spPr bwMode="auto">
          <a:xfrm>
            <a:off x="539750" y="1412875"/>
            <a:ext cx="7662863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4800" b="1">
                <a:solidFill>
                  <a:srgbClr val="000000"/>
                </a:solidFill>
                <a:latin typeface="Corbel" pitchFamily="34" charset="0"/>
              </a:rPr>
              <a:t>So, in 2015 we run an </a:t>
            </a:r>
          </a:p>
          <a:p>
            <a:r>
              <a:rPr lang="en-GB" sz="4800" b="1">
                <a:solidFill>
                  <a:srgbClr val="000000"/>
                </a:solidFill>
                <a:latin typeface="Corbel" pitchFamily="34" charset="0"/>
              </a:rPr>
              <a:t>“ESSnet on validation”</a:t>
            </a:r>
          </a:p>
        </p:txBody>
      </p:sp>
      <p:sp>
        <p:nvSpPr>
          <p:cNvPr id="5" name="Tekstvak 4"/>
          <p:cNvSpPr txBox="1"/>
          <p:nvPr/>
        </p:nvSpPr>
        <p:spPr>
          <a:xfrm>
            <a:off x="509588" y="2982913"/>
            <a:ext cx="7662862" cy="3416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3600" b="1" dirty="0">
              <a:solidFill>
                <a:srgbClr val="000000"/>
              </a:solidFill>
              <a:latin typeface="+mn-lt"/>
            </a:endParaRPr>
          </a:p>
          <a:p>
            <a:pPr marL="571500" indent="-5715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3600" b="1" dirty="0">
                <a:solidFill>
                  <a:srgbClr val="000000"/>
                </a:solidFill>
                <a:latin typeface="+mn-lt"/>
              </a:rPr>
              <a:t>Germany (leading)</a:t>
            </a:r>
          </a:p>
          <a:p>
            <a:pPr marL="571500" indent="-5715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3600" b="1" dirty="0">
                <a:solidFill>
                  <a:srgbClr val="000000"/>
                </a:solidFill>
                <a:latin typeface="+mn-lt"/>
              </a:rPr>
              <a:t>Italy</a:t>
            </a:r>
          </a:p>
          <a:p>
            <a:pPr marL="571500" indent="-5715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3600" b="1" dirty="0">
                <a:solidFill>
                  <a:srgbClr val="000000"/>
                </a:solidFill>
                <a:latin typeface="+mn-lt"/>
              </a:rPr>
              <a:t>Lithuania</a:t>
            </a:r>
          </a:p>
          <a:p>
            <a:pPr marL="571500" indent="-5715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3600" b="1" dirty="0">
                <a:solidFill>
                  <a:srgbClr val="000000"/>
                </a:solidFill>
                <a:latin typeface="+mn-lt"/>
              </a:rPr>
              <a:t>The Netherlands</a:t>
            </a:r>
          </a:p>
          <a:p>
            <a:pPr marL="571500" indent="-5715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3600" b="1" dirty="0">
                <a:solidFill>
                  <a:srgbClr val="000000"/>
                </a:solidFill>
                <a:latin typeface="+mn-lt"/>
              </a:rPr>
              <a:t>Eurostat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el 8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nl-NL" smtClean="0"/>
              <a:t>Workpackages</a:t>
            </a:r>
          </a:p>
        </p:txBody>
      </p:sp>
      <p:sp>
        <p:nvSpPr>
          <p:cNvPr id="30723" name="Tijdelijke aanduiding voor dianummer 7"/>
          <p:cNvSpPr txBox="1">
            <a:spLocks noGrp="1"/>
          </p:cNvSpPr>
          <p:nvPr/>
        </p:nvSpPr>
        <p:spPr bwMode="auto">
          <a:xfrm>
            <a:off x="7308850" y="6065838"/>
            <a:ext cx="5683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r"/>
            <a:fld id="{0EF42CFD-BC74-4876-BE44-53FBC5AB23F9}" type="slidenum">
              <a:rPr lang="nl-NL" sz="2000" b="1">
                <a:solidFill>
                  <a:srgbClr val="488225"/>
                </a:solidFill>
                <a:latin typeface="Calibri" pitchFamily="34" charset="0"/>
              </a:rPr>
              <a:pPr algn="r"/>
              <a:t>8</a:t>
            </a:fld>
            <a:endParaRPr lang="nl-NL" sz="2000" b="1">
              <a:solidFill>
                <a:srgbClr val="488225"/>
              </a:solidFill>
              <a:latin typeface="Calibri" pitchFamily="34" charset="0"/>
            </a:endParaRPr>
          </a:p>
        </p:txBody>
      </p:sp>
      <p:sp>
        <p:nvSpPr>
          <p:cNvPr id="30724" name="Tekstvak 1"/>
          <p:cNvSpPr txBox="1">
            <a:spLocks noChangeArrowheads="1"/>
          </p:cNvSpPr>
          <p:nvPr/>
        </p:nvSpPr>
        <p:spPr bwMode="auto">
          <a:xfrm>
            <a:off x="539750" y="1268413"/>
            <a:ext cx="7662863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4800" b="1">
                <a:solidFill>
                  <a:srgbClr val="000000"/>
                </a:solidFill>
                <a:latin typeface="Corbel" pitchFamily="34" charset="0"/>
              </a:rPr>
              <a:t>A classical approach to a harmonization issue ..</a:t>
            </a:r>
          </a:p>
        </p:txBody>
      </p:sp>
      <p:sp>
        <p:nvSpPr>
          <p:cNvPr id="5" name="Tekstvak 4"/>
          <p:cNvSpPr txBox="1"/>
          <p:nvPr/>
        </p:nvSpPr>
        <p:spPr>
          <a:xfrm>
            <a:off x="468313" y="2781300"/>
            <a:ext cx="7662862" cy="3378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en-GB" sz="2400" b="1">
                <a:solidFill>
                  <a:srgbClr val="000000"/>
                </a:solidFill>
                <a:latin typeface="Corbel" pitchFamily="34" charset="0"/>
              </a:rPr>
              <a:t>Find out what approaches do exist in the ESS (the SURVEY!)</a:t>
            </a:r>
          </a:p>
          <a:p>
            <a:pPr marL="342900" indent="-342900">
              <a:buFont typeface="Arial" charset="0"/>
              <a:buAutoNum type="arabicPeriod"/>
            </a:pPr>
            <a:r>
              <a:rPr lang="en-GB" sz="2400" b="1">
                <a:solidFill>
                  <a:srgbClr val="000000"/>
                </a:solidFill>
                <a:latin typeface="Corbel" pitchFamily="34" charset="0"/>
              </a:rPr>
              <a:t>Build a sound base for a common methodology on validation</a:t>
            </a:r>
          </a:p>
          <a:p>
            <a:pPr marL="342900" indent="-342900">
              <a:buFont typeface="Arial" charset="0"/>
              <a:buAutoNum type="arabicPeriod"/>
            </a:pPr>
            <a:r>
              <a:rPr lang="en-GB" sz="2400" b="1">
                <a:solidFill>
                  <a:srgbClr val="000000"/>
                </a:solidFill>
                <a:latin typeface="Corbel" pitchFamily="34" charset="0"/>
              </a:rPr>
              <a:t>Evaluate the proposed language (VTL)</a:t>
            </a:r>
          </a:p>
          <a:p>
            <a:pPr marL="342900" indent="-342900">
              <a:buFont typeface="Arial" charset="0"/>
              <a:buAutoNum type="arabicPeriod"/>
            </a:pPr>
            <a:r>
              <a:rPr lang="en-GB" sz="2400" b="1">
                <a:solidFill>
                  <a:srgbClr val="000000"/>
                </a:solidFill>
                <a:latin typeface="Corbel" pitchFamily="34" charset="0"/>
              </a:rPr>
              <a:t>Identify the requirements for a European infrastructure</a:t>
            </a:r>
          </a:p>
          <a:p>
            <a:pPr marL="342900" indent="-342900">
              <a:buFont typeface="Arial" charset="0"/>
              <a:buAutoNum type="arabicPeriod"/>
            </a:pPr>
            <a:r>
              <a:rPr lang="en-GB" sz="2400" b="1">
                <a:solidFill>
                  <a:srgbClr val="000000"/>
                </a:solidFill>
                <a:latin typeface="Corbel" pitchFamily="34" charset="0"/>
              </a:rPr>
              <a:t>Build a prototypical solution</a:t>
            </a:r>
          </a:p>
          <a:p>
            <a:pPr marL="342900" indent="-342900">
              <a:buFont typeface="Arial" charset="0"/>
              <a:buAutoNum type="arabicPeriod"/>
            </a:pPr>
            <a:r>
              <a:rPr lang="en-GB" sz="2400" b="1">
                <a:solidFill>
                  <a:srgbClr val="000000"/>
                </a:solidFill>
                <a:latin typeface="Corbel" pitchFamily="34" charset="0"/>
              </a:rPr>
              <a:t>Motivate to participate!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el 8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nl-NL" smtClean="0"/>
              <a:t>The SURVEY</a:t>
            </a:r>
          </a:p>
        </p:txBody>
      </p:sp>
      <p:sp>
        <p:nvSpPr>
          <p:cNvPr id="32771" name="Tijdelijke aanduiding voor dianummer 7"/>
          <p:cNvSpPr txBox="1">
            <a:spLocks noGrp="1"/>
          </p:cNvSpPr>
          <p:nvPr/>
        </p:nvSpPr>
        <p:spPr bwMode="auto">
          <a:xfrm>
            <a:off x="7308850" y="6065838"/>
            <a:ext cx="5683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r"/>
            <a:fld id="{9A2567BC-4BD5-4D59-B6A2-305065BE45F9}" type="slidenum">
              <a:rPr lang="nl-NL" sz="2000" b="1">
                <a:solidFill>
                  <a:srgbClr val="488225"/>
                </a:solidFill>
                <a:latin typeface="Calibri" pitchFamily="34" charset="0"/>
              </a:rPr>
              <a:pPr algn="r"/>
              <a:t>9</a:t>
            </a:fld>
            <a:endParaRPr lang="nl-NL" sz="2000" b="1">
              <a:solidFill>
                <a:srgbClr val="488225"/>
              </a:solidFill>
              <a:latin typeface="Calibri" pitchFamily="34" charset="0"/>
            </a:endParaRPr>
          </a:p>
        </p:txBody>
      </p:sp>
      <p:sp>
        <p:nvSpPr>
          <p:cNvPr id="5" name="Tekstvak 4"/>
          <p:cNvSpPr txBox="1"/>
          <p:nvPr/>
        </p:nvSpPr>
        <p:spPr>
          <a:xfrm>
            <a:off x="539750" y="1341438"/>
            <a:ext cx="7662863" cy="48387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buFontTx/>
              <a:buChar char="•"/>
            </a:pPr>
            <a:r>
              <a:rPr lang="en-GB" sz="2400" b="1">
                <a:solidFill>
                  <a:srgbClr val="000000"/>
                </a:solidFill>
                <a:latin typeface="Corbel" pitchFamily="34" charset="0"/>
              </a:rPr>
              <a:t>The survey on validation practices is currently running</a:t>
            </a:r>
          </a:p>
          <a:p>
            <a:pPr marL="342900" indent="-342900">
              <a:buFont typeface="Arial" charset="0"/>
              <a:buChar char="•"/>
            </a:pPr>
            <a:r>
              <a:rPr lang="en-GB" sz="2400" b="1">
                <a:solidFill>
                  <a:srgbClr val="000000"/>
                </a:solidFill>
                <a:latin typeface="Corbel" pitchFamily="34" charset="0"/>
              </a:rPr>
              <a:t>Sent to all NSI of the ESS</a:t>
            </a:r>
          </a:p>
          <a:p>
            <a:pPr marL="342900" indent="-342900">
              <a:buFont typeface="Arial" charset="0"/>
              <a:buChar char="•"/>
            </a:pPr>
            <a:r>
              <a:rPr lang="en-GB" sz="2400" b="1">
                <a:solidFill>
                  <a:srgbClr val="000000"/>
                </a:solidFill>
                <a:latin typeface="Corbel" pitchFamily="34" charset="0"/>
              </a:rPr>
              <a:t>Format: Excel workbook with only a very few validation rules incorporated</a:t>
            </a:r>
          </a:p>
          <a:p>
            <a:pPr marL="342900" indent="-342900">
              <a:buFont typeface="Arial" charset="0"/>
              <a:buChar char="•"/>
            </a:pPr>
            <a:r>
              <a:rPr lang="en-GB" sz="2400" b="1">
                <a:solidFill>
                  <a:srgbClr val="000000"/>
                </a:solidFill>
                <a:latin typeface="Corbel" pitchFamily="34" charset="0"/>
              </a:rPr>
              <a:t>Questions on structure of national statistical system, technical solutions and validation practices in five domains:</a:t>
            </a:r>
          </a:p>
          <a:p>
            <a:pPr marL="1257300" lvl="2" indent="-342900">
              <a:buFont typeface="Arial" charset="0"/>
              <a:buChar char="•"/>
            </a:pPr>
            <a:r>
              <a:rPr lang="de-DE" sz="2400" b="1">
                <a:solidFill>
                  <a:srgbClr val="000000"/>
                </a:solidFill>
                <a:latin typeface="Corbel" pitchFamily="34" charset="0"/>
              </a:rPr>
              <a:t>Census 2011 </a:t>
            </a:r>
          </a:p>
          <a:p>
            <a:pPr marL="1257300" lvl="2" indent="-342900">
              <a:buFont typeface="Arial" charset="0"/>
              <a:buChar char="•"/>
            </a:pPr>
            <a:r>
              <a:rPr lang="de-DE" sz="2400" b="1">
                <a:solidFill>
                  <a:srgbClr val="000000"/>
                </a:solidFill>
                <a:latin typeface="Corbel" pitchFamily="34" charset="0"/>
              </a:rPr>
              <a:t>Labour  Force Survey (LFS)</a:t>
            </a:r>
          </a:p>
          <a:p>
            <a:pPr marL="1257300" lvl="2" indent="-342900">
              <a:buFont typeface="Arial" charset="0"/>
              <a:buChar char="•"/>
            </a:pPr>
            <a:r>
              <a:rPr lang="de-DE" sz="2400" b="1">
                <a:solidFill>
                  <a:srgbClr val="000000"/>
                </a:solidFill>
                <a:latin typeface="Corbel" pitchFamily="34" charset="0"/>
              </a:rPr>
              <a:t>Structural Business Survey (SBS) </a:t>
            </a:r>
          </a:p>
          <a:p>
            <a:pPr marL="1257300" lvl="2" indent="-342900">
              <a:buFont typeface="Arial" charset="0"/>
              <a:buChar char="•"/>
            </a:pPr>
            <a:r>
              <a:rPr lang="de-DE" sz="2400" b="1">
                <a:solidFill>
                  <a:srgbClr val="000000"/>
                </a:solidFill>
                <a:latin typeface="Corbel" pitchFamily="34" charset="0"/>
              </a:rPr>
              <a:t>Agriculture Statistics </a:t>
            </a:r>
          </a:p>
          <a:p>
            <a:pPr marL="1257300" lvl="2" indent="-342900">
              <a:buFont typeface="Arial" charset="0"/>
              <a:buChar char="•"/>
            </a:pPr>
            <a:r>
              <a:rPr lang="de-DE" sz="2400" b="1">
                <a:solidFill>
                  <a:srgbClr val="000000"/>
                </a:solidFill>
                <a:latin typeface="Corbel" pitchFamily="34" charset="0"/>
              </a:rPr>
              <a:t>Price Statistics</a:t>
            </a:r>
          </a:p>
          <a:p>
            <a:pPr marL="342900" indent="-342900">
              <a:buFont typeface="Arial" charset="0"/>
              <a:buChar char="•"/>
            </a:pPr>
            <a:r>
              <a:rPr lang="de-DE" sz="2400" b="1">
                <a:solidFill>
                  <a:srgbClr val="000000"/>
                </a:solidFill>
                <a:latin typeface="Corbel" pitchFamily="34" charset="0"/>
              </a:rPr>
              <a:t>Return the questionnaire until 27th of April</a:t>
            </a:r>
            <a:endParaRPr lang="en-GB" sz="2400" b="1">
              <a:solidFill>
                <a:srgbClr val="000000"/>
              </a:solidFill>
              <a:latin typeface="Corbe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BS Powerpoint groen EN">
  <a:themeElements>
    <a:clrScheme name="CBS_2">
      <a:dk1>
        <a:srgbClr val="488225"/>
      </a:dk1>
      <a:lt1>
        <a:srgbClr val="FFFFFF"/>
      </a:lt1>
      <a:dk2>
        <a:srgbClr val="488225"/>
      </a:dk2>
      <a:lt2>
        <a:srgbClr val="D8D8D8"/>
      </a:lt2>
      <a:accent1>
        <a:srgbClr val="53A31D"/>
      </a:accent1>
      <a:accent2>
        <a:srgbClr val="AF0E80"/>
      </a:accent2>
      <a:accent3>
        <a:srgbClr val="F39200"/>
      </a:accent3>
      <a:accent4>
        <a:srgbClr val="E94C0A"/>
      </a:accent4>
      <a:accent5>
        <a:srgbClr val="00A1CD"/>
      </a:accent5>
      <a:accent6>
        <a:srgbClr val="0058B8"/>
      </a:accent6>
      <a:hlink>
        <a:srgbClr val="488225"/>
      </a:hlink>
      <a:folHlink>
        <a:srgbClr val="488225"/>
      </a:folHlink>
    </a:clrScheme>
    <a:fontScheme name="CBS_1">
      <a:majorFont>
        <a:latin typeface="Cambria"/>
        <a:ea typeface=""/>
        <a:cs typeface=""/>
      </a:majorFont>
      <a:minorFont>
        <a:latin typeface="Corbel"/>
        <a:ea typeface=""/>
        <a:cs typeface="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CBS Powerpoint groen 140312 - EN.potx [Alleen-lezen]" id="{D90C6AEB-C938-43BE-92A1-83EF61734EC1}" vid="{C5198E8A-7258-4AFD-BEFA-7216FBB545EE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CBS Powerpoint groen EN</Template>
  <TotalTime>0</TotalTime>
  <Words>623</Words>
  <Application>Microsoft Office PowerPoint</Application>
  <PresentationFormat>Bildschirmpräsentation (4:3)</PresentationFormat>
  <Paragraphs>122</Paragraphs>
  <Slides>15</Slides>
  <Notes>12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Entwurfsvorlage</vt:lpstr>
      </vt:variant>
      <vt:variant>
        <vt:i4>9</vt:i4>
      </vt:variant>
      <vt:variant>
        <vt:lpstr>Folientitel</vt:lpstr>
      </vt:variant>
      <vt:variant>
        <vt:i4>15</vt:i4>
      </vt:variant>
    </vt:vector>
  </HeadingPairs>
  <TitlesOfParts>
    <vt:vector size="31" baseType="lpstr">
      <vt:lpstr>Corbel</vt:lpstr>
      <vt:lpstr>Arial</vt:lpstr>
      <vt:lpstr>Cambria</vt:lpstr>
      <vt:lpstr>Calibri</vt:lpstr>
      <vt:lpstr>Courier New</vt:lpstr>
      <vt:lpstr>ＭＳ Ｐゴシック</vt:lpstr>
      <vt:lpstr>Times</vt:lpstr>
      <vt:lpstr>CBS Powerpoint groen EN</vt:lpstr>
      <vt:lpstr>CBS Powerpoint groen EN</vt:lpstr>
      <vt:lpstr>CBS Powerpoint groen EN</vt:lpstr>
      <vt:lpstr>CBS Powerpoint groen EN</vt:lpstr>
      <vt:lpstr>CBS Powerpoint groen EN</vt:lpstr>
      <vt:lpstr>CBS Powerpoint groen EN</vt:lpstr>
      <vt:lpstr>CBS Powerpoint groen EN</vt:lpstr>
      <vt:lpstr>CBS Powerpoint groen EN</vt:lpstr>
      <vt:lpstr>CBS Powerpoint groen EN</vt:lpstr>
      <vt:lpstr>Folie 1</vt:lpstr>
      <vt:lpstr>Validation…what is that?</vt:lpstr>
      <vt:lpstr>Validation rules from Eurostat</vt:lpstr>
      <vt:lpstr>Where do we do validation?</vt:lpstr>
      <vt:lpstr>Validation mess leads to data Ping Pong</vt:lpstr>
      <vt:lpstr>New kid …  VTL</vt:lpstr>
      <vt:lpstr>The ESSnet</vt:lpstr>
      <vt:lpstr>Workpackages</vt:lpstr>
      <vt:lpstr>The SURVEY</vt:lpstr>
      <vt:lpstr>The SURVEY</vt:lpstr>
      <vt:lpstr>The SURVEY</vt:lpstr>
      <vt:lpstr>Methodological work package</vt:lpstr>
      <vt:lpstr>The LANGUAGE</vt:lpstr>
      <vt:lpstr>European infrastructure</vt:lpstr>
      <vt:lpstr>Is it worth it?</vt:lpstr>
    </vt:vector>
  </TitlesOfParts>
  <Company>CBS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subject>CBS PowerPoint sjabloon</dc:subject>
  <dc:creator>Bosch, dr. ir. K.O. ten</dc:creator>
  <cp:lastModifiedBy>QuenselLu</cp:lastModifiedBy>
  <cp:revision>74</cp:revision>
  <dcterms:created xsi:type="dcterms:W3CDTF">2015-04-09T20:02:11Z</dcterms:created>
  <dcterms:modified xsi:type="dcterms:W3CDTF">2015-04-15T07:14:46Z</dcterms:modified>
</cp:coreProperties>
</file>