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58" r:id="rId3"/>
    <p:sldId id="382" r:id="rId4"/>
    <p:sldId id="379" r:id="rId5"/>
    <p:sldId id="404" r:id="rId6"/>
    <p:sldId id="406" r:id="rId7"/>
    <p:sldId id="405" r:id="rId8"/>
    <p:sldId id="407" r:id="rId9"/>
    <p:sldId id="413" r:id="rId10"/>
    <p:sldId id="390" r:id="rId11"/>
    <p:sldId id="416" r:id="rId12"/>
    <p:sldId id="414" r:id="rId13"/>
    <p:sldId id="411" r:id="rId14"/>
    <p:sldId id="417" r:id="rId15"/>
    <p:sldId id="415" r:id="rId16"/>
    <p:sldId id="418" r:id="rId17"/>
    <p:sldId id="409" r:id="rId18"/>
    <p:sldId id="377" r:id="rId19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80229" autoAdjust="0"/>
  </p:normalViewPr>
  <p:slideViewPr>
    <p:cSldViewPr>
      <p:cViewPr varScale="1">
        <p:scale>
          <a:sx n="93" d="100"/>
          <a:sy n="93" d="100"/>
        </p:scale>
        <p:origin x="-21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883DB045-6412-47B1-AFCE-22F20006F91A}" type="datetimeFigureOut">
              <a:rPr lang="en-IE" smtClean="0"/>
              <a:t>01/04/2015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2450"/>
            <a:ext cx="2951163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62302F10-0C1D-4B6E-AC1C-17A8EC986EB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730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9" y="2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r">
              <a:defRPr sz="1200"/>
            </a:lvl1pPr>
          </a:lstStyle>
          <a:p>
            <a:fld id="{4FD0A252-DF2F-4110-9FA4-7ED8E0421D98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7" tIns="45723" rIns="91447" bIns="457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447" tIns="45723" rIns="91447" bIns="457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2154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9" y="9442154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r">
              <a:defRPr sz="1200"/>
            </a:lvl1pPr>
          </a:lstStyle>
          <a:p>
            <a:fld id="{80B363F0-497C-4447-9A91-19F9F57C3E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0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03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11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60" indent="-28571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61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05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150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94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439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583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728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7675D6-496F-4967-AB18-53C66365597A}" type="slidenum">
              <a:rPr lang="en-GB" altLang="en-US" sz="1200"/>
              <a:pPr/>
              <a:t>7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A62C71-5169-4405-9CE8-AEF55BD77A50}" type="datetimeFigureOut">
              <a:rPr lang="en-US" smtClean="0"/>
              <a:pPr/>
              <a:t>4/1/2015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564904"/>
            <a:ext cx="7344816" cy="1800200"/>
          </a:xfrm>
        </p:spPr>
        <p:txBody>
          <a:bodyPr>
            <a:noAutofit/>
          </a:bodyPr>
          <a:lstStyle/>
          <a:p>
            <a:r>
              <a:rPr lang="en-IE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E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E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E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E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Workshop on the modernisation of statistical production and services</a:t>
            </a:r>
            <a:br>
              <a:rPr lang="en-IE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IE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“Modernisation: What’s the challenge” </a:t>
            </a:r>
            <a:br>
              <a:rPr lang="en-IE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                                    or</a:t>
            </a:r>
            <a:b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“Modernisation: Dreaming of things that never were, and asking, why not”</a:t>
            </a:r>
            <a:endParaRPr lang="en-US" sz="28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539552" y="4581128"/>
            <a:ext cx="8147248" cy="2088232"/>
          </a:xfrm>
        </p:spPr>
        <p:txBody>
          <a:bodyPr>
            <a:normAutofit/>
          </a:bodyPr>
          <a:lstStyle/>
          <a:p>
            <a:pPr>
              <a:buNone/>
            </a:pPr>
            <a:endParaRPr lang="en-IE" sz="2400" dirty="0" smtClean="0">
              <a:latin typeface="+mj-lt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IE" sz="2400" dirty="0" smtClean="0">
                <a:latin typeface="+mj-lt"/>
                <a:cs typeface="Times New Roman" panose="02020603050405020304" pitchFamily="18" charset="0"/>
              </a:rPr>
              <a:t>Pádraig Dalton</a:t>
            </a:r>
          </a:p>
          <a:p>
            <a:pPr>
              <a:buNone/>
            </a:pPr>
            <a:endParaRPr lang="en-IE" sz="2400" dirty="0">
              <a:latin typeface="+mj-lt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IE" sz="2400" dirty="0" smtClean="0">
                <a:latin typeface="+mj-lt"/>
                <a:cs typeface="Times New Roman" panose="02020603050405020304" pitchFamily="18" charset="0"/>
              </a:rPr>
              <a:t>April 15, 2015	</a:t>
            </a:r>
          </a:p>
          <a:p>
            <a:pPr algn="ctr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300788" y="5445125"/>
          <a:ext cx="2571750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CorelDRAW" r:id="rId4" imgW="4141440" imgH="1871280" progId="">
                  <p:embed/>
                </p:oleObj>
              </mc:Choice>
              <mc:Fallback>
                <p:oleObj name="CorelDRAW" r:id="rId4" imgW="4141440" imgH="18712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5445125"/>
                        <a:ext cx="2571750" cy="116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Existence of an appropriate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nstitutional setting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Statistical legislation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Freedom of Information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protection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Standards based modernisation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Development for development sake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Proliferation of actors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How can we collaborate to influence modernisation relevant standards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Exploitation of secondary data sources - access, technology, skill-sets, quality, partnerships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Privacy &amp; Data Protection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Linking secondary and primary data sources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Possibility of strategic alliances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Privacy &amp; efficiency debate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Ensuring public (and DPC) trust in this new environment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751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Leadership, openness to change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“Culture eats strategy for breakfast”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Communications - One voice</a:t>
            </a: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31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Are many communications challenges including – “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Quality-Timeliness” debate, “Privacy – Efficiency” debate etc.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 the context of our modernisation activities:</a:t>
            </a:r>
          </a:p>
          <a:p>
            <a:pPr lvl="2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Are we preaching to the converted?</a:t>
            </a:r>
          </a:p>
          <a:p>
            <a:pPr lvl="2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If we want to influence the pace of change – who do we need to influence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Not just about the “hard” technical challenges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Also about “influencing” – undoubtedly a modernisation challenge</a:t>
            </a:r>
          </a:p>
          <a:p>
            <a:pPr marL="0" indent="0">
              <a:lnSpc>
                <a:spcPct val="150000"/>
              </a:lnSpc>
              <a:buNone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00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“Why” or “Why Not”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>
              <a:latin typeface="+mj-lt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600" i="1" dirty="0" smtClean="0">
                <a:latin typeface="+mj-lt"/>
              </a:rPr>
              <a:t>“</a:t>
            </a:r>
            <a:r>
              <a:rPr lang="en-US" sz="3600" i="1" dirty="0">
                <a:latin typeface="+mj-lt"/>
              </a:rPr>
              <a:t>You see things; and you say ‘Why?’ But I dream things that never were; and I say ‘Why not?’” </a:t>
            </a:r>
          </a:p>
          <a:p>
            <a:pPr marL="0" indent="0" algn="r">
              <a:lnSpc>
                <a:spcPct val="150000"/>
              </a:lnSpc>
              <a:buNone/>
            </a:pPr>
            <a:endParaRPr lang="en-US" sz="1900" b="1" i="1" dirty="0" smtClean="0">
              <a:latin typeface="+mj-lt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sz="2800" b="1" i="1" dirty="0" smtClean="0">
                <a:latin typeface="+mj-lt"/>
              </a:rPr>
              <a:t>Who said this?</a:t>
            </a:r>
            <a:r>
              <a:rPr lang="en-US" sz="2800" dirty="0">
                <a:latin typeface="+mj-lt"/>
              </a:rPr>
              <a:t/>
            </a:r>
            <a:br>
              <a:rPr lang="en-US" sz="2800" dirty="0">
                <a:latin typeface="+mj-lt"/>
              </a:rPr>
            </a:br>
            <a:endParaRPr lang="en-IE" sz="2800" dirty="0" smtClean="0">
              <a:latin typeface="+mj-lt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08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George Bernard Shaw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IE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IE" sz="1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ine from the play “Back to Methuselah” (1921)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Could we describe those involved in HLG activities as “dreaming of things that never were and asking why not?</a:t>
            </a: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401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But is everyone convinced?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/>
              <a:t>“Progress </a:t>
            </a:r>
            <a:r>
              <a:rPr lang="en-US" i="1" dirty="0"/>
              <a:t>is a nice word. But change is its motivator. And change has its </a:t>
            </a:r>
            <a:r>
              <a:rPr lang="en-US" i="1" dirty="0" smtClean="0"/>
              <a:t>enemies”</a:t>
            </a:r>
            <a:endParaRPr lang="en-IE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IE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Robert Kennedy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We need to be focussed and relentless and yet see, and address, not just the hard/technical/tangible challenges but also the soft/behavioural/intangible challenges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48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means different things to different people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Are challenges and opportunities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Nature of the challenges are varied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Culture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Influence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Dreaming!!!!!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698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482453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47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+mj-lt"/>
              </a:rPr>
              <a:t>What am I going to talk about?</a:t>
            </a:r>
            <a:endParaRPr lang="en-GB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latin typeface="+mj-lt"/>
              </a:rPr>
              <a:t>Environmental context</a:t>
            </a:r>
            <a:endParaRPr lang="en-IE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– broad perspective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Collaboration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activities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challenges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5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Environmental context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constant - change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Pace of change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Increased user demand</a:t>
            </a: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Emergence of global user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Digital </a:t>
            </a: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age – technology, sources, strategic alliances?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Skills:  </a:t>
            </a: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Re-profiling, outsource? </a:t>
            </a: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Availability of skills?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Politicisation – crisis, targets and indicators</a:t>
            </a: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90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– Broad perspective</a:t>
            </a:r>
            <a:endParaRPr lang="en-IE" sz="3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Common perception - Technology, Big Data, CSPA, Visualisation – but its more than that!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“Modernisation” is a relative term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Needed to broaden our understanding of what modernisation means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Also need to broaden our minds about what it will take to modernise</a:t>
            </a:r>
            <a:endParaRPr lang="en-IE" sz="3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95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- Collaboration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Many active participants on modernisation front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NSI’s, UNECE, Eurostat, UNSD, OECD etc….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Individually we can develop our own strategies and reactions to the challenges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But really to meet the challenges we must work together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a global level one of the best examples is HLG MOS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“Collaboration of the willing”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03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HLG Modernisation activities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CSPA Implementation (services, governance, catalogue)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Big Data (Sandbox, more data, more experiments, outputs)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Standards – most recently GAMSO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Mobile devices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 of modernisation activities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 learning</a:t>
            </a: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34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23900" y="549350"/>
            <a:ext cx="7632700" cy="792088"/>
          </a:xfrm>
        </p:spPr>
        <p:txBody>
          <a:bodyPr anchor="ctr" anchorCtr="0"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latin typeface="+mn-lt"/>
              </a:rPr>
              <a:t>HLG Activities 2014: Wider involvement</a:t>
            </a:r>
            <a:endParaRPr lang="en-GB" altLang="en-US" sz="3200" b="1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341438"/>
            <a:ext cx="8991600" cy="548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0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HLG Modernisation activities – Sustainability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Becoming victims of our own success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is a positive thing!!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Has it implications - structures, governance and perhaps even shared agreements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might the future look like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Recent meetings in New York and Canberra surfaced some thoughts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36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“Blue Skies” in New York (!!) and Canberra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Branding for HLG products and services to be developed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Establishing a “Statistical Modernisation Community”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Formalising “more or less” what already exists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November workshop becomes the annual meeting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Signed-up members are invited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Helps to ensure we all have “skin in the game”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Members sign a general “declaration of intent”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“Manifests” associated with declarations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Manifests could relate to CSPA, Big Data etc.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Idea of capability sharing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 a capability register with UNECE as the “knowledge broker”</a:t>
            </a: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49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59A9F2"/>
      </a:lt2>
      <a:accent1>
        <a:srgbClr val="0F6FC6"/>
      </a:accent1>
      <a:accent2>
        <a:srgbClr val="009DD9"/>
      </a:accent2>
      <a:accent3>
        <a:srgbClr val="07674D"/>
      </a:accent3>
      <a:accent4>
        <a:srgbClr val="54A838"/>
      </a:accent4>
      <a:accent5>
        <a:srgbClr val="87CD71"/>
      </a:accent5>
      <a:accent6>
        <a:srgbClr val="A5C249"/>
      </a:accent6>
      <a:hlink>
        <a:srgbClr val="A9A100"/>
      </a:hlink>
      <a:folHlink>
        <a:srgbClr val="59A9F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3621</TotalTime>
  <Words>714</Words>
  <Application>Microsoft Office PowerPoint</Application>
  <PresentationFormat>On-screen Show (4:3)</PresentationFormat>
  <Paragraphs>166</Paragraphs>
  <Slides>18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Flow</vt:lpstr>
      <vt:lpstr>CorelDRAW</vt:lpstr>
      <vt:lpstr>  Workshop on the modernisation of statistical production and services    “Modernisation: What’s the challenge”                                        or “Modernisation: Dreaming of things that never were, and asking, why not”</vt:lpstr>
      <vt:lpstr> </vt:lpstr>
      <vt:lpstr> </vt:lpstr>
      <vt:lpstr> </vt:lpstr>
      <vt:lpstr> </vt:lpstr>
      <vt:lpstr> </vt:lpstr>
      <vt:lpstr>HLG Activities 2014: Wider involvement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</vt:vector>
  </TitlesOfParts>
  <Company>Central Statistics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Padraig Dalton</cp:lastModifiedBy>
  <cp:revision>180</cp:revision>
  <cp:lastPrinted>2015-04-01T08:48:43Z</cp:lastPrinted>
  <dcterms:created xsi:type="dcterms:W3CDTF">2011-10-19T10:01:22Z</dcterms:created>
  <dcterms:modified xsi:type="dcterms:W3CDTF">2015-04-01T10:14:36Z</dcterms:modified>
</cp:coreProperties>
</file>