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274" r:id="rId2"/>
    <p:sldId id="301" r:id="rId3"/>
    <p:sldId id="302" r:id="rId4"/>
    <p:sldId id="303" r:id="rId5"/>
    <p:sldId id="304" r:id="rId6"/>
    <p:sldId id="305" r:id="rId7"/>
    <p:sldId id="295" r:id="rId8"/>
    <p:sldId id="294" r:id="rId9"/>
    <p:sldId id="306" r:id="rId10"/>
    <p:sldId id="307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18" autoAdjust="0"/>
    <p:restoredTop sz="83834" autoAdjust="0"/>
  </p:normalViewPr>
  <p:slideViewPr>
    <p:cSldViewPr>
      <p:cViewPr>
        <p:scale>
          <a:sx n="95" d="100"/>
          <a:sy n="95" d="100"/>
        </p:scale>
        <p:origin x="-76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A7BF-8AEA-42C5-80AE-74570A1A65AD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320A2-202F-4EB4-BA20-8EB10E01F10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20A2-202F-4EB4-BA20-8EB10E01F102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20A2-202F-4EB4-BA20-8EB10E01F102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20A2-202F-4EB4-BA20-8EB10E01F102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20A2-202F-4EB4-BA20-8EB10E01F102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20A2-202F-4EB4-BA20-8EB10E01F102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  <p:pic>
        <p:nvPicPr>
          <p:cNvPr id="21" name="Bildobjekt 20" descr="SCB-logga_orange.png"/>
          <p:cNvPicPr>
            <a:picLocks noChangeAspect="1"/>
          </p:cNvPicPr>
          <p:nvPr userDrawn="1"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blue.png"/>
          <p:cNvPicPr>
            <a:picLocks noChangeAspect="1"/>
          </p:cNvPicPr>
          <p:nvPr userDrawn="1"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  <p:pic>
        <p:nvPicPr>
          <p:cNvPr id="21" name="Bildobjekt 20" descr="SCB-logga_green.png"/>
          <p:cNvPicPr>
            <a:picLocks noChangeAspect="1"/>
          </p:cNvPicPr>
          <p:nvPr userDrawn="1"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  <p:pic>
        <p:nvPicPr>
          <p:cNvPr id="21" name="Bildobjekt 20" descr="SCB-logga_lila.png"/>
          <p:cNvPicPr>
            <a:picLocks noChangeAspect="1"/>
          </p:cNvPicPr>
          <p:nvPr userDrawn="1"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2011-05-16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2011-05-16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  <p:pic>
        <p:nvPicPr>
          <p:cNvPr id="9" name="Bildobjekt 8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632848" cy="1470025"/>
          </a:xfrm>
        </p:spPr>
        <p:txBody>
          <a:bodyPr>
            <a:normAutofit/>
          </a:bodyPr>
          <a:lstStyle/>
          <a:p>
            <a:r>
              <a:rPr lang="sv-SE" dirty="0" smtClean="0"/>
              <a:t>MSIS 2011 – </a:t>
            </a:r>
            <a:r>
              <a:rPr lang="sv-SE" dirty="0" err="1" smtClean="0"/>
              <a:t>Statistics</a:t>
            </a:r>
            <a:r>
              <a:rPr lang="sv-SE" dirty="0" smtClean="0"/>
              <a:t> Sweden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488832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Tentative anatomy of a new generation of IT-architecture to support GSBPM-processes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08920"/>
            <a:ext cx="7430429" cy="1143000"/>
          </a:xfrm>
        </p:spPr>
        <p:txBody>
          <a:bodyPr>
            <a:normAutofit/>
          </a:bodyPr>
          <a:lstStyle/>
          <a:p>
            <a:r>
              <a:rPr lang="sv-SE" dirty="0" err="1" smtClean="0"/>
              <a:t>Thank</a:t>
            </a:r>
            <a:r>
              <a:rPr lang="sv-SE" dirty="0" smtClean="0"/>
              <a:t> you for your </a:t>
            </a:r>
            <a:r>
              <a:rPr lang="sv-SE" dirty="0" err="1" smtClean="0"/>
              <a:t>attention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07890" y="1628800"/>
            <a:ext cx="7430429" cy="748679"/>
          </a:xfrm>
        </p:spPr>
        <p:txBody>
          <a:bodyPr/>
          <a:lstStyle/>
          <a:p>
            <a:r>
              <a:rPr lang="sv-SE" dirty="0" err="1" smtClean="0"/>
              <a:t>Increased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of IT </a:t>
            </a:r>
            <a:r>
              <a:rPr lang="sv-SE" dirty="0" err="1" smtClean="0"/>
              <a:t>required</a:t>
            </a:r>
            <a:r>
              <a:rPr lang="sv-SE" dirty="0" smtClean="0"/>
              <a:t> </a:t>
            </a:r>
            <a:r>
              <a:rPr lang="sv-SE" dirty="0" err="1" smtClean="0"/>
              <a:t>bigger</a:t>
            </a:r>
            <a:r>
              <a:rPr lang="sv-SE" dirty="0" smtClean="0"/>
              <a:t> systems</a:t>
            </a:r>
          </a:p>
        </p:txBody>
      </p:sp>
      <p:grpSp>
        <p:nvGrpSpPr>
          <p:cNvPr id="111" name="Grupp 110"/>
          <p:cNvGrpSpPr/>
          <p:nvPr/>
        </p:nvGrpSpPr>
        <p:grpSpPr>
          <a:xfrm>
            <a:off x="4247456" y="1585391"/>
            <a:ext cx="1512168" cy="648071"/>
            <a:chOff x="3995936" y="1484785"/>
            <a:chExt cx="1512167" cy="792087"/>
          </a:xfrm>
        </p:grpSpPr>
        <p:sp>
          <p:nvSpPr>
            <p:cNvPr id="108" name="Ellips 107"/>
            <p:cNvSpPr/>
            <p:nvPr/>
          </p:nvSpPr>
          <p:spPr>
            <a:xfrm>
              <a:off x="3995936" y="1844824"/>
              <a:ext cx="122413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10" name="Rak 109"/>
            <p:cNvCxnSpPr>
              <a:stCxn id="108" idx="7"/>
            </p:cNvCxnSpPr>
            <p:nvPr/>
          </p:nvCxnSpPr>
          <p:spPr>
            <a:xfrm rot="5400000" flipH="1" flipV="1">
              <a:off x="5062796" y="1462789"/>
              <a:ext cx="423312" cy="467303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Modularization</a:t>
            </a:r>
            <a:endParaRPr lang="sv-SE" dirty="0"/>
          </a:p>
        </p:txBody>
      </p:sp>
      <p:grpSp>
        <p:nvGrpSpPr>
          <p:cNvPr id="52" name="Grupp 51"/>
          <p:cNvGrpSpPr/>
          <p:nvPr/>
        </p:nvGrpSpPr>
        <p:grpSpPr>
          <a:xfrm>
            <a:off x="2015208" y="3169567"/>
            <a:ext cx="1368152" cy="1296144"/>
            <a:chOff x="3995936" y="3212976"/>
            <a:chExt cx="1368152" cy="1296144"/>
          </a:xfrm>
        </p:grpSpPr>
        <p:grpSp>
          <p:nvGrpSpPr>
            <p:cNvPr id="50" name="Grupp 49"/>
            <p:cNvGrpSpPr/>
            <p:nvPr/>
          </p:nvGrpSpPr>
          <p:grpSpPr>
            <a:xfrm>
              <a:off x="3995936" y="3212976"/>
              <a:ext cx="1368152" cy="1296144"/>
              <a:chOff x="3995936" y="3429000"/>
              <a:chExt cx="1368152" cy="1296144"/>
            </a:xfrm>
          </p:grpSpPr>
          <p:sp>
            <p:nvSpPr>
              <p:cNvPr id="49" name="Rektangel med rundade hörn 48"/>
              <p:cNvSpPr/>
              <p:nvPr/>
            </p:nvSpPr>
            <p:spPr>
              <a:xfrm>
                <a:off x="3995936" y="3429000"/>
                <a:ext cx="1296144" cy="1224136"/>
              </a:xfrm>
              <a:prstGeom prst="roundRect">
                <a:avLst>
                  <a:gd name="adj" fmla="val 4984"/>
                </a:avLst>
              </a:prstGeom>
              <a:solidFill>
                <a:srgbClr val="4BACC6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12" descr="C:\eget\download\MC90043259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99992" y="3861048"/>
                <a:ext cx="864096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51" name="textruta 50"/>
            <p:cNvSpPr txBox="1"/>
            <p:nvPr/>
          </p:nvSpPr>
          <p:spPr>
            <a:xfrm>
              <a:off x="4067944" y="3284984"/>
              <a:ext cx="852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>
                  <a:latin typeface="Arial" pitchFamily="34" charset="0"/>
                  <a:cs typeface="Arial" pitchFamily="34" charset="0"/>
                </a:rPr>
                <a:t>IT-system</a:t>
              </a:r>
              <a:endParaRPr lang="sv-S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upp 46"/>
          <p:cNvGrpSpPr/>
          <p:nvPr/>
        </p:nvGrpSpPr>
        <p:grpSpPr>
          <a:xfrm>
            <a:off x="3239344" y="3169567"/>
            <a:ext cx="2979414" cy="1446550"/>
            <a:chOff x="5004048" y="3140968"/>
            <a:chExt cx="2979414" cy="1446550"/>
          </a:xfrm>
        </p:grpSpPr>
        <p:sp>
          <p:nvSpPr>
            <p:cNvPr id="24" name="textruta 23"/>
            <p:cNvSpPr txBox="1"/>
            <p:nvPr/>
          </p:nvSpPr>
          <p:spPr>
            <a:xfrm>
              <a:off x="5796136" y="3501008"/>
              <a:ext cx="20162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10 Do(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something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600" kern="0" noProof="0" dirty="0" smtClean="0">
                  <a:solidFill>
                    <a:prstClr val="black"/>
                  </a:solidFill>
                </a:rPr>
                <a:t>20 Do(</a:t>
              </a:r>
              <a:r>
                <a:rPr lang="sv-SE" sz="1600" kern="0" noProof="0" dirty="0" err="1" smtClean="0">
                  <a:solidFill>
                    <a:prstClr val="black"/>
                  </a:solidFill>
                </a:rPr>
                <a:t>somethingElse</a:t>
              </a:r>
              <a:r>
                <a:rPr lang="sv-SE" sz="1600" kern="0" noProof="0" dirty="0" smtClean="0">
                  <a:solidFill>
                    <a:prstClr val="black"/>
                  </a:solidFill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600" kern="0" noProof="0" dirty="0" smtClean="0">
                  <a:solidFill>
                    <a:prstClr val="black"/>
                  </a:solidFill>
                </a:rPr>
                <a:t>GOTO 10</a:t>
              </a:r>
              <a:endPara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5436096" y="3140968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textruta 42"/>
            <p:cNvSpPr txBox="1"/>
            <p:nvPr/>
          </p:nvSpPr>
          <p:spPr>
            <a:xfrm>
              <a:off x="7596336" y="3140968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44" name="Rak pil 43"/>
            <p:cNvCxnSpPr/>
            <p:nvPr/>
          </p:nvCxnSpPr>
          <p:spPr>
            <a:xfrm rot="10800000" flipV="1">
              <a:off x="5004048" y="3933056"/>
              <a:ext cx="504056" cy="720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 56"/>
          <p:cNvGrpSpPr/>
          <p:nvPr/>
        </p:nvGrpSpPr>
        <p:grpSpPr>
          <a:xfrm>
            <a:off x="1223120" y="2377479"/>
            <a:ext cx="739825" cy="2665090"/>
            <a:chOff x="971600" y="2348880"/>
            <a:chExt cx="739825" cy="2665090"/>
          </a:xfrm>
        </p:grpSpPr>
        <p:cxnSp>
          <p:nvCxnSpPr>
            <p:cNvPr id="53" name="Rak pil 52"/>
            <p:cNvCxnSpPr/>
            <p:nvPr/>
          </p:nvCxnSpPr>
          <p:spPr>
            <a:xfrm rot="5400000">
              <a:off x="143508" y="3753036"/>
              <a:ext cx="252028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ruta 53"/>
            <p:cNvSpPr txBox="1"/>
            <p:nvPr/>
          </p:nvSpPr>
          <p:spPr>
            <a:xfrm rot="16200000">
              <a:off x="-139878" y="346035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prstClr val="black"/>
                  </a:solidFill>
                </a:rPr>
                <a:t>Technology dimension</a:t>
              </a:r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55" name="textruta 54"/>
            <p:cNvSpPr txBox="1"/>
            <p:nvPr/>
          </p:nvSpPr>
          <p:spPr>
            <a:xfrm rot="16200000">
              <a:off x="981474" y="3059086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prstClr val="black"/>
                  </a:solidFill>
                </a:rPr>
                <a:t>Applications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  <p:sp>
          <p:nvSpPr>
            <p:cNvPr id="56" name="textruta 55"/>
            <p:cNvSpPr txBox="1"/>
            <p:nvPr/>
          </p:nvSpPr>
          <p:spPr>
            <a:xfrm rot="16200000">
              <a:off x="981474" y="4139206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prstClr val="black"/>
                  </a:solidFill>
                </a:rPr>
                <a:t>Storage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p 67"/>
          <p:cNvGrpSpPr/>
          <p:nvPr/>
        </p:nvGrpSpPr>
        <p:grpSpPr>
          <a:xfrm>
            <a:off x="2087216" y="2665511"/>
            <a:ext cx="1224136" cy="2448272"/>
            <a:chOff x="1835696" y="2636912"/>
            <a:chExt cx="1224136" cy="2448272"/>
          </a:xfrm>
        </p:grpSpPr>
        <p:sp>
          <p:nvSpPr>
            <p:cNvPr id="63" name="Rektangel med rundade hörn 62"/>
            <p:cNvSpPr/>
            <p:nvPr/>
          </p:nvSpPr>
          <p:spPr>
            <a:xfrm>
              <a:off x="1835696" y="4005064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ktangel med rundade hörn 63"/>
            <p:cNvSpPr/>
            <p:nvPr/>
          </p:nvSpPr>
          <p:spPr>
            <a:xfrm>
              <a:off x="1835696" y="2636912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4BA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5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3728" y="2996952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6" name="Magnetskiva 65"/>
            <p:cNvSpPr/>
            <p:nvPr/>
          </p:nvSpPr>
          <p:spPr>
            <a:xfrm>
              <a:off x="2195736" y="4221088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67" name="Rak pil 66"/>
            <p:cNvCxnSpPr>
              <a:stCxn id="65" idx="2"/>
            </p:cNvCxnSpPr>
            <p:nvPr/>
          </p:nvCxnSpPr>
          <p:spPr>
            <a:xfrm rot="5400000">
              <a:off x="2199374" y="3898870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</p:grpSp>
      <p:grpSp>
        <p:nvGrpSpPr>
          <p:cNvPr id="71" name="Grupp 70"/>
          <p:cNvGrpSpPr/>
          <p:nvPr/>
        </p:nvGrpSpPr>
        <p:grpSpPr>
          <a:xfrm>
            <a:off x="1871192" y="1873423"/>
            <a:ext cx="5760640" cy="433636"/>
            <a:chOff x="1619672" y="1844824"/>
            <a:chExt cx="5760640" cy="433636"/>
          </a:xfrm>
        </p:grpSpPr>
        <p:cxnSp>
          <p:nvCxnSpPr>
            <p:cNvPr id="69" name="Rak pil 68"/>
            <p:cNvCxnSpPr/>
            <p:nvPr/>
          </p:nvCxnSpPr>
          <p:spPr>
            <a:xfrm>
              <a:off x="1619672" y="2276872"/>
              <a:ext cx="57606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ruta 69"/>
            <p:cNvSpPr txBox="1"/>
            <p:nvPr/>
          </p:nvSpPr>
          <p:spPr>
            <a:xfrm>
              <a:off x="1763688" y="1844824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prstClr val="black"/>
                  </a:solidFill>
                </a:rPr>
                <a:t>Business area dimension: </a:t>
              </a:r>
              <a:r>
                <a:rPr lang="sv-SE" dirty="0" err="1" smtClean="0">
                  <a:solidFill>
                    <a:srgbClr val="C00000"/>
                  </a:solidFill>
                </a:rPr>
                <a:t>Survey</a:t>
              </a:r>
              <a:endParaRPr lang="sv-SE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6" name="Grupp 75"/>
          <p:cNvGrpSpPr/>
          <p:nvPr/>
        </p:nvGrpSpPr>
        <p:grpSpPr>
          <a:xfrm>
            <a:off x="2231232" y="2305471"/>
            <a:ext cx="5256584" cy="307777"/>
            <a:chOff x="1979712" y="2276872"/>
            <a:chExt cx="5256584" cy="307777"/>
          </a:xfrm>
        </p:grpSpPr>
        <p:sp>
          <p:nvSpPr>
            <p:cNvPr id="72" name="textruta 71"/>
            <p:cNvSpPr txBox="1"/>
            <p:nvPr/>
          </p:nvSpPr>
          <p:spPr>
            <a:xfrm>
              <a:off x="1979712" y="2276872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prstClr val="black"/>
                  </a:solidFill>
                </a:rPr>
                <a:t>Survey</a:t>
              </a:r>
              <a:r>
                <a:rPr lang="sv-SE" sz="1400" dirty="0" smtClean="0">
                  <a:solidFill>
                    <a:prstClr val="black"/>
                  </a:solidFill>
                </a:rPr>
                <a:t> 1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  <p:sp>
          <p:nvSpPr>
            <p:cNvPr id="73" name="textruta 72"/>
            <p:cNvSpPr txBox="1"/>
            <p:nvPr/>
          </p:nvSpPr>
          <p:spPr>
            <a:xfrm>
              <a:off x="3419872" y="2276872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prstClr val="black"/>
                  </a:solidFill>
                </a:rPr>
                <a:t>Survey</a:t>
              </a:r>
              <a:r>
                <a:rPr lang="sv-SE" sz="1400" dirty="0" smtClean="0">
                  <a:solidFill>
                    <a:prstClr val="black"/>
                  </a:solidFill>
                </a:rPr>
                <a:t> 2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  <p:sp>
          <p:nvSpPr>
            <p:cNvPr id="74" name="textruta 73"/>
            <p:cNvSpPr txBox="1"/>
            <p:nvPr/>
          </p:nvSpPr>
          <p:spPr>
            <a:xfrm>
              <a:off x="6228184" y="2276872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prstClr val="black"/>
                  </a:solidFill>
                </a:rPr>
                <a:t>Survey</a:t>
              </a:r>
              <a:r>
                <a:rPr lang="sv-SE" sz="1400" dirty="0" smtClean="0">
                  <a:solidFill>
                    <a:prstClr val="black"/>
                  </a:solidFill>
                </a:rPr>
                <a:t> n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  <p:sp>
          <p:nvSpPr>
            <p:cNvPr id="75" name="textruta 74"/>
            <p:cNvSpPr txBox="1"/>
            <p:nvPr/>
          </p:nvSpPr>
          <p:spPr>
            <a:xfrm>
              <a:off x="4860032" y="2276872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prstClr val="black"/>
                  </a:solidFill>
                </a:rPr>
                <a:t>Survey</a:t>
              </a:r>
              <a:r>
                <a:rPr lang="sv-SE" sz="1400" dirty="0" smtClean="0">
                  <a:solidFill>
                    <a:prstClr val="black"/>
                  </a:solidFill>
                </a:rPr>
                <a:t> 3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p 106"/>
          <p:cNvGrpSpPr/>
          <p:nvPr/>
        </p:nvGrpSpPr>
        <p:grpSpPr>
          <a:xfrm>
            <a:off x="3527376" y="2665511"/>
            <a:ext cx="4104456" cy="2448272"/>
            <a:chOff x="3203848" y="1844824"/>
            <a:chExt cx="4104456" cy="2448272"/>
          </a:xfrm>
        </p:grpSpPr>
        <p:sp>
          <p:nvSpPr>
            <p:cNvPr id="92" name="Rektangel med rundade hörn 91"/>
            <p:cNvSpPr/>
            <p:nvPr/>
          </p:nvSpPr>
          <p:spPr>
            <a:xfrm>
              <a:off x="608416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ktangel med rundade hörn 92"/>
            <p:cNvSpPr/>
            <p:nvPr/>
          </p:nvSpPr>
          <p:spPr>
            <a:xfrm>
              <a:off x="464400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" name="Rektangel med rundade hörn 93"/>
            <p:cNvSpPr/>
            <p:nvPr/>
          </p:nvSpPr>
          <p:spPr>
            <a:xfrm>
              <a:off x="464400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4BA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Rektangel med rundade hörn 94"/>
            <p:cNvSpPr/>
            <p:nvPr/>
          </p:nvSpPr>
          <p:spPr>
            <a:xfrm>
              <a:off x="608416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4BA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Rektangel med rundade hörn 95"/>
            <p:cNvSpPr/>
            <p:nvPr/>
          </p:nvSpPr>
          <p:spPr>
            <a:xfrm>
              <a:off x="320384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Rektangel med rundade hörn 96"/>
            <p:cNvSpPr/>
            <p:nvPr/>
          </p:nvSpPr>
          <p:spPr>
            <a:xfrm>
              <a:off x="320384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4BACC6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98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9" name="Magnetskiva 98"/>
            <p:cNvSpPr/>
            <p:nvPr/>
          </p:nvSpPr>
          <p:spPr>
            <a:xfrm>
              <a:off x="356388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100" name="Rak pil 99"/>
            <p:cNvCxnSpPr>
              <a:stCxn id="98" idx="2"/>
            </p:cNvCxnSpPr>
            <p:nvPr/>
          </p:nvCxnSpPr>
          <p:spPr>
            <a:xfrm rot="5400000">
              <a:off x="356752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101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2" name="Magnetskiva 101"/>
            <p:cNvSpPr/>
            <p:nvPr/>
          </p:nvSpPr>
          <p:spPr>
            <a:xfrm>
              <a:off x="500404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103" name="Rak pil 102"/>
            <p:cNvCxnSpPr>
              <a:stCxn id="101" idx="2"/>
            </p:cNvCxnSpPr>
            <p:nvPr/>
          </p:nvCxnSpPr>
          <p:spPr>
            <a:xfrm rot="5400000">
              <a:off x="500768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104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7220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5" name="Magnetskiva 104"/>
            <p:cNvSpPr/>
            <p:nvPr/>
          </p:nvSpPr>
          <p:spPr>
            <a:xfrm>
              <a:off x="644420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106" name="Rak pil 105"/>
            <p:cNvCxnSpPr>
              <a:stCxn id="104" idx="2"/>
            </p:cNvCxnSpPr>
            <p:nvPr/>
          </p:nvCxnSpPr>
          <p:spPr>
            <a:xfrm rot="5400000">
              <a:off x="644784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</p:grpSp>
      <p:sp>
        <p:nvSpPr>
          <p:cNvPr id="112" name="textruta 111"/>
          <p:cNvSpPr txBox="1"/>
          <p:nvPr/>
        </p:nvSpPr>
        <p:spPr>
          <a:xfrm>
            <a:off x="5759624" y="1225351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Process</a:t>
            </a:r>
            <a:r>
              <a:rPr lang="sv-SE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sv-SE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Process </a:t>
            </a:r>
            <a:r>
              <a:rPr lang="sv-SE" dirty="0" err="1" smtClean="0"/>
              <a:t>oriented</a:t>
            </a:r>
            <a:r>
              <a:rPr lang="sv-SE" dirty="0" smtClean="0"/>
              <a:t> plus services</a:t>
            </a:r>
            <a:endParaRPr lang="sv-SE" dirty="0"/>
          </a:p>
        </p:txBody>
      </p:sp>
      <p:grpSp>
        <p:nvGrpSpPr>
          <p:cNvPr id="273" name="Grupp 272"/>
          <p:cNvGrpSpPr/>
          <p:nvPr/>
        </p:nvGrpSpPr>
        <p:grpSpPr>
          <a:xfrm>
            <a:off x="1331640" y="1844824"/>
            <a:ext cx="6408712" cy="3240360"/>
            <a:chOff x="971600" y="1052736"/>
            <a:chExt cx="6408712" cy="3240360"/>
          </a:xfrm>
        </p:grpSpPr>
        <p:sp>
          <p:nvSpPr>
            <p:cNvPr id="274" name="Rektangel med rundade hörn 273"/>
            <p:cNvSpPr/>
            <p:nvPr/>
          </p:nvSpPr>
          <p:spPr>
            <a:xfrm>
              <a:off x="608416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5" name="Rektangel med rundade hörn 274"/>
            <p:cNvSpPr/>
            <p:nvPr/>
          </p:nvSpPr>
          <p:spPr>
            <a:xfrm>
              <a:off x="464400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6" name="Rektangel med rundade hörn 275"/>
            <p:cNvSpPr/>
            <p:nvPr/>
          </p:nvSpPr>
          <p:spPr>
            <a:xfrm>
              <a:off x="320384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7" name="Rektangel med rundade hörn 276"/>
            <p:cNvSpPr/>
            <p:nvPr/>
          </p:nvSpPr>
          <p:spPr>
            <a:xfrm>
              <a:off x="1763688" y="3212976"/>
              <a:ext cx="1224136" cy="1080120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78" name="Rak pil 277"/>
            <p:cNvCxnSpPr/>
            <p:nvPr/>
          </p:nvCxnSpPr>
          <p:spPr>
            <a:xfrm>
              <a:off x="1619672" y="1484784"/>
              <a:ext cx="576064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79" name="Rak pil 278"/>
            <p:cNvCxnSpPr/>
            <p:nvPr/>
          </p:nvCxnSpPr>
          <p:spPr>
            <a:xfrm rot="5400000">
              <a:off x="143508" y="2960948"/>
              <a:ext cx="252028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80" name="textruta 279"/>
            <p:cNvSpPr txBox="1"/>
            <p:nvPr/>
          </p:nvSpPr>
          <p:spPr>
            <a:xfrm>
              <a:off x="1763688" y="1052736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Business area dimension: </a:t>
              </a: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Process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endParaRPr>
            </a:p>
          </p:txBody>
        </p:sp>
        <p:sp>
          <p:nvSpPr>
            <p:cNvPr id="281" name="textruta 280"/>
            <p:cNvSpPr txBox="1"/>
            <p:nvPr/>
          </p:nvSpPr>
          <p:spPr>
            <a:xfrm rot="16200000">
              <a:off x="-139878" y="2668270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Technology dimension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2" name="Rektangel med rundade hörn 281"/>
            <p:cNvSpPr/>
            <p:nvPr/>
          </p:nvSpPr>
          <p:spPr>
            <a:xfrm>
              <a:off x="176368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3" name="textruta 282"/>
            <p:cNvSpPr txBox="1"/>
            <p:nvPr/>
          </p:nvSpPr>
          <p:spPr>
            <a:xfrm>
              <a:off x="197971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1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4" name="textruta 283"/>
            <p:cNvSpPr txBox="1"/>
            <p:nvPr/>
          </p:nvSpPr>
          <p:spPr>
            <a:xfrm>
              <a:off x="341987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2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5" name="textruta 284"/>
            <p:cNvSpPr txBox="1"/>
            <p:nvPr/>
          </p:nvSpPr>
          <p:spPr>
            <a:xfrm>
              <a:off x="6228184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n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6" name="textruta 285"/>
            <p:cNvSpPr txBox="1"/>
            <p:nvPr/>
          </p:nvSpPr>
          <p:spPr>
            <a:xfrm rot="16200000">
              <a:off x="981474" y="2266998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Applications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7" name="textruta 286"/>
            <p:cNvSpPr txBox="1"/>
            <p:nvPr/>
          </p:nvSpPr>
          <p:spPr>
            <a:xfrm rot="16200000">
              <a:off x="981474" y="3347118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Storage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8" name="Rektangel med rundade hörn 287"/>
            <p:cNvSpPr/>
            <p:nvPr/>
          </p:nvSpPr>
          <p:spPr>
            <a:xfrm>
              <a:off x="320384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9" name="textruta 288"/>
            <p:cNvSpPr txBox="1"/>
            <p:nvPr/>
          </p:nvSpPr>
          <p:spPr>
            <a:xfrm>
              <a:off x="486003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3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0" name="Rektangel med rundade hörn 289"/>
            <p:cNvSpPr/>
            <p:nvPr/>
          </p:nvSpPr>
          <p:spPr>
            <a:xfrm>
              <a:off x="464400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1" name="Rektangel med rundade hörn 290"/>
            <p:cNvSpPr/>
            <p:nvPr/>
          </p:nvSpPr>
          <p:spPr>
            <a:xfrm>
              <a:off x="608416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92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93" name="Magnetskiva 292"/>
            <p:cNvSpPr/>
            <p:nvPr/>
          </p:nvSpPr>
          <p:spPr>
            <a:xfrm>
              <a:off x="212372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294" name="Rak pil 293"/>
            <p:cNvCxnSpPr>
              <a:stCxn id="292" idx="2"/>
            </p:cNvCxnSpPr>
            <p:nvPr/>
          </p:nvCxnSpPr>
          <p:spPr>
            <a:xfrm rot="5400000">
              <a:off x="212736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295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96" name="Magnetskiva 295"/>
            <p:cNvSpPr/>
            <p:nvPr/>
          </p:nvSpPr>
          <p:spPr>
            <a:xfrm>
              <a:off x="356388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297" name="Rak pil 296"/>
            <p:cNvCxnSpPr>
              <a:stCxn id="295" idx="2"/>
            </p:cNvCxnSpPr>
            <p:nvPr/>
          </p:nvCxnSpPr>
          <p:spPr>
            <a:xfrm rot="5400000">
              <a:off x="356752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298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99" name="Magnetskiva 298"/>
            <p:cNvSpPr/>
            <p:nvPr/>
          </p:nvSpPr>
          <p:spPr>
            <a:xfrm>
              <a:off x="500404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300" name="Rak pil 299"/>
            <p:cNvCxnSpPr>
              <a:stCxn id="298" idx="2"/>
            </p:cNvCxnSpPr>
            <p:nvPr/>
          </p:nvCxnSpPr>
          <p:spPr>
            <a:xfrm rot="5400000">
              <a:off x="500768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301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7220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2" name="Magnetskiva 301"/>
            <p:cNvSpPr/>
            <p:nvPr/>
          </p:nvSpPr>
          <p:spPr>
            <a:xfrm>
              <a:off x="6444208" y="3429000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303" name="Rak pil 302"/>
            <p:cNvCxnSpPr>
              <a:stCxn id="301" idx="2"/>
            </p:cNvCxnSpPr>
            <p:nvPr/>
          </p:nvCxnSpPr>
          <p:spPr>
            <a:xfrm rot="5400000">
              <a:off x="6447846" y="3106782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</p:grpSp>
      <p:grpSp>
        <p:nvGrpSpPr>
          <p:cNvPr id="310" name="Grupp 309"/>
          <p:cNvGrpSpPr/>
          <p:nvPr/>
        </p:nvGrpSpPr>
        <p:grpSpPr>
          <a:xfrm>
            <a:off x="1115616" y="2348880"/>
            <a:ext cx="1512168" cy="3456384"/>
            <a:chOff x="1115616" y="2348880"/>
            <a:chExt cx="1512168" cy="3456384"/>
          </a:xfrm>
        </p:grpSpPr>
        <p:sp>
          <p:nvSpPr>
            <p:cNvPr id="307" name="Rektangel med rundade hörn 306"/>
            <p:cNvSpPr/>
            <p:nvPr/>
          </p:nvSpPr>
          <p:spPr>
            <a:xfrm>
              <a:off x="1115616" y="2348880"/>
              <a:ext cx="1224136" cy="3096344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C00000"/>
                </a:solidFill>
              </a:endParaRPr>
            </a:p>
          </p:txBody>
        </p:sp>
        <p:cxnSp>
          <p:nvCxnSpPr>
            <p:cNvPr id="309" name="Rak pil 308"/>
            <p:cNvCxnSpPr>
              <a:stCxn id="307" idx="2"/>
            </p:cNvCxnSpPr>
            <p:nvPr/>
          </p:nvCxnSpPr>
          <p:spPr>
            <a:xfrm rot="16200000" flipH="1">
              <a:off x="1997714" y="5175194"/>
              <a:ext cx="360040" cy="900100"/>
            </a:xfrm>
            <a:prstGeom prst="straightConnector1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11" name="textruta 310"/>
          <p:cNvSpPr txBox="1"/>
          <p:nvPr/>
        </p:nvSpPr>
        <p:spPr>
          <a:xfrm>
            <a:off x="2771800" y="5661248"/>
            <a:ext cx="3759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Introduce</a:t>
            </a:r>
            <a:r>
              <a:rPr lang="sv-SE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new </a:t>
            </a:r>
            <a:r>
              <a:rPr lang="sv-SE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layer</a:t>
            </a:r>
            <a:r>
              <a:rPr lang="sv-SE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Services</a:t>
            </a:r>
            <a:endParaRPr lang="sv-SE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State and Automation</a:t>
            </a:r>
            <a:endParaRPr lang="sv-SE" dirty="0"/>
          </a:p>
        </p:txBody>
      </p:sp>
      <p:grpSp>
        <p:nvGrpSpPr>
          <p:cNvPr id="100" name="Grupp 99"/>
          <p:cNvGrpSpPr/>
          <p:nvPr/>
        </p:nvGrpSpPr>
        <p:grpSpPr>
          <a:xfrm>
            <a:off x="1259632" y="1484784"/>
            <a:ext cx="6408712" cy="4105250"/>
            <a:chOff x="971600" y="1052736"/>
            <a:chExt cx="6408712" cy="4105250"/>
          </a:xfrm>
        </p:grpSpPr>
        <p:sp>
          <p:nvSpPr>
            <p:cNvPr id="69" name="Rektangel med rundade hörn 68"/>
            <p:cNvSpPr/>
            <p:nvPr/>
          </p:nvSpPr>
          <p:spPr>
            <a:xfrm>
              <a:off x="1763688" y="4293096"/>
              <a:ext cx="2664296" cy="864096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ktangel med rundade hörn 69"/>
            <p:cNvSpPr/>
            <p:nvPr/>
          </p:nvSpPr>
          <p:spPr>
            <a:xfrm>
              <a:off x="1763688" y="3429000"/>
              <a:ext cx="2664296" cy="576064"/>
            </a:xfrm>
            <a:prstGeom prst="roundRect">
              <a:avLst>
                <a:gd name="adj" fmla="val 4984"/>
              </a:avLst>
            </a:prstGeom>
            <a:solidFill>
              <a:srgbClr val="C160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layer</a:t>
              </a:r>
              <a:endPara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1" name="Rak pil 70"/>
            <p:cNvCxnSpPr/>
            <p:nvPr/>
          </p:nvCxnSpPr>
          <p:spPr>
            <a:xfrm rot="5400000">
              <a:off x="-323353" y="3429397"/>
              <a:ext cx="345559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72" name="textruta 71"/>
            <p:cNvSpPr txBox="1"/>
            <p:nvPr/>
          </p:nvSpPr>
          <p:spPr>
            <a:xfrm rot="16200000">
              <a:off x="-139878" y="310031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Technology dimension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Rektangel med rundade hörn 72"/>
            <p:cNvSpPr/>
            <p:nvPr/>
          </p:nvSpPr>
          <p:spPr>
            <a:xfrm>
              <a:off x="176368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textruta 73"/>
            <p:cNvSpPr txBox="1"/>
            <p:nvPr/>
          </p:nvSpPr>
          <p:spPr>
            <a:xfrm>
              <a:off x="197971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1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ruta 74"/>
            <p:cNvSpPr txBox="1"/>
            <p:nvPr/>
          </p:nvSpPr>
          <p:spPr>
            <a:xfrm>
              <a:off x="341987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2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textruta 75"/>
            <p:cNvSpPr txBox="1"/>
            <p:nvPr/>
          </p:nvSpPr>
          <p:spPr>
            <a:xfrm>
              <a:off x="6228184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n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ruta 76"/>
            <p:cNvSpPr txBox="1"/>
            <p:nvPr/>
          </p:nvSpPr>
          <p:spPr>
            <a:xfrm rot="16200000">
              <a:off x="981474" y="2266998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Applications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ruta 77"/>
            <p:cNvSpPr txBox="1"/>
            <p:nvPr/>
          </p:nvSpPr>
          <p:spPr>
            <a:xfrm rot="16200000">
              <a:off x="981474" y="3347118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Services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ktangel med rundade hörn 78"/>
            <p:cNvSpPr/>
            <p:nvPr/>
          </p:nvSpPr>
          <p:spPr>
            <a:xfrm>
              <a:off x="320384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textruta 79"/>
            <p:cNvSpPr txBox="1"/>
            <p:nvPr/>
          </p:nvSpPr>
          <p:spPr>
            <a:xfrm>
              <a:off x="486003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3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81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82" name="Rak pil 81"/>
            <p:cNvCxnSpPr/>
            <p:nvPr/>
          </p:nvCxnSpPr>
          <p:spPr>
            <a:xfrm rot="5400000">
              <a:off x="2840546" y="4111687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83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4" name="Magnetskiva 83"/>
            <p:cNvSpPr/>
            <p:nvPr/>
          </p:nvSpPr>
          <p:spPr>
            <a:xfrm>
              <a:off x="2843808" y="4437112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85" name="Rak pil 84"/>
            <p:cNvCxnSpPr/>
            <p:nvPr/>
          </p:nvCxnSpPr>
          <p:spPr>
            <a:xfrm rot="5400000">
              <a:off x="3530893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86" name="textruta 85"/>
            <p:cNvSpPr txBox="1"/>
            <p:nvPr/>
          </p:nvSpPr>
          <p:spPr>
            <a:xfrm rot="16200000">
              <a:off x="1089486" y="4463242"/>
              <a:ext cx="9361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Storage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87" name="Rak pil 86"/>
            <p:cNvCxnSpPr/>
            <p:nvPr/>
          </p:nvCxnSpPr>
          <p:spPr>
            <a:xfrm rot="5400000">
              <a:off x="2162741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88" name="Rektangel med rundade hörn 87"/>
            <p:cNvSpPr/>
            <p:nvPr/>
          </p:nvSpPr>
          <p:spPr>
            <a:xfrm>
              <a:off x="4644008" y="4293096"/>
              <a:ext cx="2664296" cy="864096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Rektangel med rundade hörn 88"/>
            <p:cNvSpPr/>
            <p:nvPr/>
          </p:nvSpPr>
          <p:spPr>
            <a:xfrm>
              <a:off x="4644008" y="3429000"/>
              <a:ext cx="2664296" cy="576064"/>
            </a:xfrm>
            <a:prstGeom prst="roundRect">
              <a:avLst>
                <a:gd name="adj" fmla="val 4984"/>
              </a:avLst>
            </a:prstGeom>
            <a:solidFill>
              <a:srgbClr val="C160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layer</a:t>
              </a:r>
              <a:endPara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ktangel med rundade hörn 89"/>
            <p:cNvSpPr/>
            <p:nvPr/>
          </p:nvSpPr>
          <p:spPr>
            <a:xfrm>
              <a:off x="464400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ktangel med rundade hörn 90"/>
            <p:cNvSpPr/>
            <p:nvPr/>
          </p:nvSpPr>
          <p:spPr>
            <a:xfrm>
              <a:off x="608416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92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93" name="Rak pil 92"/>
            <p:cNvCxnSpPr/>
            <p:nvPr/>
          </p:nvCxnSpPr>
          <p:spPr>
            <a:xfrm rot="5400000">
              <a:off x="5720866" y="4111687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pic>
          <p:nvPicPr>
            <p:cNvPr id="94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7220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5" name="Magnetskiva 94"/>
            <p:cNvSpPr/>
            <p:nvPr/>
          </p:nvSpPr>
          <p:spPr>
            <a:xfrm>
              <a:off x="5724128" y="4437112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96" name="Rak pil 95"/>
            <p:cNvCxnSpPr/>
            <p:nvPr/>
          </p:nvCxnSpPr>
          <p:spPr>
            <a:xfrm rot="5400000">
              <a:off x="6411213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97" name="Rak pil 96"/>
            <p:cNvCxnSpPr/>
            <p:nvPr/>
          </p:nvCxnSpPr>
          <p:spPr>
            <a:xfrm rot="5400000">
              <a:off x="5043061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98" name="Rak pil 97"/>
            <p:cNvCxnSpPr/>
            <p:nvPr/>
          </p:nvCxnSpPr>
          <p:spPr>
            <a:xfrm>
              <a:off x="1619672" y="1484784"/>
              <a:ext cx="576064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9" name="textruta 98"/>
            <p:cNvSpPr txBox="1"/>
            <p:nvPr/>
          </p:nvSpPr>
          <p:spPr>
            <a:xfrm>
              <a:off x="1763688" y="1052736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Business area dimension: </a:t>
              </a: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Process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1259632" y="1484784"/>
            <a:ext cx="6840760" cy="4105250"/>
            <a:chOff x="971600" y="1052736"/>
            <a:chExt cx="6840760" cy="4105250"/>
          </a:xfrm>
        </p:grpSpPr>
        <p:sp>
          <p:nvSpPr>
            <p:cNvPr id="134" name="Rektangel med rundade hörn 133"/>
            <p:cNvSpPr/>
            <p:nvPr/>
          </p:nvSpPr>
          <p:spPr>
            <a:xfrm>
              <a:off x="1763688" y="4293096"/>
              <a:ext cx="2664296" cy="864096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5" name="Rektangel med rundade hörn 134"/>
            <p:cNvSpPr/>
            <p:nvPr/>
          </p:nvSpPr>
          <p:spPr>
            <a:xfrm>
              <a:off x="1763688" y="3429000"/>
              <a:ext cx="2664296" cy="576064"/>
            </a:xfrm>
            <a:prstGeom prst="roundRect">
              <a:avLst>
                <a:gd name="adj" fmla="val 4984"/>
              </a:avLst>
            </a:prstGeom>
            <a:solidFill>
              <a:srgbClr val="C160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layer</a:t>
              </a: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/ workflow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engine</a:t>
              </a:r>
              <a:endPara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6" name="Rak pil 135"/>
            <p:cNvCxnSpPr/>
            <p:nvPr/>
          </p:nvCxnSpPr>
          <p:spPr>
            <a:xfrm rot="5400000">
              <a:off x="-323353" y="3429397"/>
              <a:ext cx="345559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37" name="textruta 136"/>
            <p:cNvSpPr txBox="1"/>
            <p:nvPr/>
          </p:nvSpPr>
          <p:spPr>
            <a:xfrm rot="16200000">
              <a:off x="-139878" y="310031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Technology dimension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Rektangel med rundade hörn 137"/>
            <p:cNvSpPr/>
            <p:nvPr/>
          </p:nvSpPr>
          <p:spPr>
            <a:xfrm>
              <a:off x="176368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9" name="textruta 138"/>
            <p:cNvSpPr txBox="1"/>
            <p:nvPr/>
          </p:nvSpPr>
          <p:spPr>
            <a:xfrm>
              <a:off x="197971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1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textruta 139"/>
            <p:cNvSpPr txBox="1"/>
            <p:nvPr/>
          </p:nvSpPr>
          <p:spPr>
            <a:xfrm>
              <a:off x="2915816" y="1484784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2 (</a:t>
              </a: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Automated</a:t>
              </a: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textruta 140"/>
            <p:cNvSpPr txBox="1"/>
            <p:nvPr/>
          </p:nvSpPr>
          <p:spPr>
            <a:xfrm>
              <a:off x="5940152" y="1484784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n (</a:t>
              </a: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Automated</a:t>
              </a: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textruta 141"/>
            <p:cNvSpPr txBox="1"/>
            <p:nvPr/>
          </p:nvSpPr>
          <p:spPr>
            <a:xfrm rot="16200000">
              <a:off x="549426" y="2194991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Applications</a:t>
              </a: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&amp; Services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textruta 142"/>
            <p:cNvSpPr txBox="1"/>
            <p:nvPr/>
          </p:nvSpPr>
          <p:spPr>
            <a:xfrm rot="16200000">
              <a:off x="981474" y="3491134"/>
              <a:ext cx="1152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Workflow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Rektangel med rundade hörn 143"/>
            <p:cNvSpPr/>
            <p:nvPr/>
          </p:nvSpPr>
          <p:spPr>
            <a:xfrm>
              <a:off x="320384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5" name="textruta 144"/>
            <p:cNvSpPr txBox="1"/>
            <p:nvPr/>
          </p:nvSpPr>
          <p:spPr>
            <a:xfrm>
              <a:off x="4860032" y="1484784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 3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46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47" name="Rak pil 146"/>
            <p:cNvCxnSpPr/>
            <p:nvPr/>
          </p:nvCxnSpPr>
          <p:spPr>
            <a:xfrm rot="5400000">
              <a:off x="2840546" y="4111687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148" name="Magnetskiva 147"/>
            <p:cNvSpPr/>
            <p:nvPr/>
          </p:nvSpPr>
          <p:spPr>
            <a:xfrm>
              <a:off x="2843808" y="4437112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149" name="Rak pil 148"/>
            <p:cNvCxnSpPr/>
            <p:nvPr/>
          </p:nvCxnSpPr>
          <p:spPr>
            <a:xfrm rot="5400000">
              <a:off x="3530893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150" name="textruta 149"/>
            <p:cNvSpPr txBox="1"/>
            <p:nvPr/>
          </p:nvSpPr>
          <p:spPr>
            <a:xfrm rot="16200000">
              <a:off x="1089486" y="4463242"/>
              <a:ext cx="9361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Storage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51" name="Rak pil 150"/>
            <p:cNvCxnSpPr/>
            <p:nvPr/>
          </p:nvCxnSpPr>
          <p:spPr>
            <a:xfrm rot="5400000">
              <a:off x="2162741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152" name="Rektangel med rundade hörn 151"/>
            <p:cNvSpPr/>
            <p:nvPr/>
          </p:nvSpPr>
          <p:spPr>
            <a:xfrm>
              <a:off x="4644008" y="4293096"/>
              <a:ext cx="2664296" cy="864096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" name="Rektangel med rundade hörn 152"/>
            <p:cNvSpPr/>
            <p:nvPr/>
          </p:nvSpPr>
          <p:spPr>
            <a:xfrm>
              <a:off x="4644008" y="3429000"/>
              <a:ext cx="2664296" cy="576064"/>
            </a:xfrm>
            <a:prstGeom prst="roundRect">
              <a:avLst>
                <a:gd name="adj" fmla="val 4984"/>
              </a:avLst>
            </a:prstGeom>
            <a:solidFill>
              <a:srgbClr val="C160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layer</a:t>
              </a: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/ workflow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engine</a:t>
              </a:r>
              <a:endPara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4" name="Rektangel med rundade hörn 153"/>
            <p:cNvSpPr/>
            <p:nvPr/>
          </p:nvSpPr>
          <p:spPr>
            <a:xfrm>
              <a:off x="464400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" name="Rektangel med rundade hörn 154"/>
            <p:cNvSpPr/>
            <p:nvPr/>
          </p:nvSpPr>
          <p:spPr>
            <a:xfrm>
              <a:off x="6084168" y="1844824"/>
              <a:ext cx="1224136" cy="1152128"/>
            </a:xfrm>
            <a:prstGeom prst="roundRect">
              <a:avLst>
                <a:gd name="adj" fmla="val 4984"/>
              </a:avLst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6" name="Picture 13" descr="C:\eget\download\MC90043482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2204864"/>
              <a:ext cx="651709" cy="6517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57" name="Rak pil 156"/>
            <p:cNvCxnSpPr/>
            <p:nvPr/>
          </p:nvCxnSpPr>
          <p:spPr>
            <a:xfrm rot="5400000">
              <a:off x="5720866" y="4111687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158" name="Magnetskiva 157"/>
            <p:cNvSpPr/>
            <p:nvPr/>
          </p:nvSpPr>
          <p:spPr>
            <a:xfrm>
              <a:off x="5724128" y="4437112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159" name="Rak pil 158"/>
            <p:cNvCxnSpPr/>
            <p:nvPr/>
          </p:nvCxnSpPr>
          <p:spPr>
            <a:xfrm rot="5400000">
              <a:off x="6411213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160" name="Rak pil 159"/>
            <p:cNvCxnSpPr/>
            <p:nvPr/>
          </p:nvCxnSpPr>
          <p:spPr>
            <a:xfrm rot="5400000">
              <a:off x="5043061" y="3106385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161" name="Rak pil 160"/>
            <p:cNvCxnSpPr/>
            <p:nvPr/>
          </p:nvCxnSpPr>
          <p:spPr>
            <a:xfrm>
              <a:off x="1619672" y="1484784"/>
              <a:ext cx="576064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62" name="textruta 161"/>
            <p:cNvSpPr txBox="1"/>
            <p:nvPr/>
          </p:nvSpPr>
          <p:spPr>
            <a:xfrm>
              <a:off x="1763688" y="1052736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Business area dimension: Process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63" name="Picture 14" descr="C:\eget\download\MC90043155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1660" y="2132856"/>
              <a:ext cx="598612" cy="598612"/>
            </a:xfrm>
            <a:prstGeom prst="rect">
              <a:avLst/>
            </a:prstGeom>
            <a:noFill/>
          </p:spPr>
        </p:pic>
        <p:pic>
          <p:nvPicPr>
            <p:cNvPr id="164" name="Picture 14" descr="C:\eget\download\MC90043155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41340" y="2110308"/>
              <a:ext cx="598612" cy="5986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experience</a:t>
            </a:r>
            <a:endParaRPr lang="sv-SE" dirty="0"/>
          </a:p>
        </p:txBody>
      </p:sp>
      <p:sp>
        <p:nvSpPr>
          <p:cNvPr id="209" name="Rektangel med rundade hörn 208"/>
          <p:cNvSpPr/>
          <p:nvPr/>
        </p:nvSpPr>
        <p:spPr>
          <a:xfrm>
            <a:off x="1979712" y="5589240"/>
            <a:ext cx="2664296" cy="864096"/>
          </a:xfrm>
          <a:prstGeom prst="roundRect">
            <a:avLst>
              <a:gd name="adj" fmla="val 4984"/>
            </a:avLst>
          </a:prstGeom>
          <a:solidFill>
            <a:srgbClr val="C37E04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0" name="Rektangel med rundade hörn 209"/>
          <p:cNvSpPr/>
          <p:nvPr/>
        </p:nvSpPr>
        <p:spPr>
          <a:xfrm>
            <a:off x="1979712" y="4725144"/>
            <a:ext cx="2664296" cy="576064"/>
          </a:xfrm>
          <a:prstGeom prst="roundRect">
            <a:avLst>
              <a:gd name="adj" fmla="val 4984"/>
            </a:avLst>
          </a:prstGeom>
          <a:solidFill>
            <a:srgbClr val="C160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</a:t>
            </a:r>
            <a:r>
              <a:rPr kumimoji="0" lang="sv-S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layer</a:t>
            </a:r>
            <a:r>
              <a:rPr kumimoji="0" lang="sv-S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workflow </a:t>
            </a:r>
            <a:r>
              <a:rPr kumimoji="0" lang="sv-S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engine</a:t>
            </a:r>
            <a:endParaRPr kumimoji="0" lang="sv-S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1" name="Rak pil 210"/>
          <p:cNvCxnSpPr/>
          <p:nvPr/>
        </p:nvCxnSpPr>
        <p:spPr>
          <a:xfrm rot="5400000">
            <a:off x="-646198" y="4185878"/>
            <a:ext cx="453491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2" name="textruta 211"/>
          <p:cNvSpPr txBox="1"/>
          <p:nvPr/>
        </p:nvSpPr>
        <p:spPr>
          <a:xfrm rot="16200000">
            <a:off x="76146" y="439646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Technology dimension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Rektangel med rundade hörn 212"/>
          <p:cNvSpPr/>
          <p:nvPr/>
        </p:nvSpPr>
        <p:spPr>
          <a:xfrm>
            <a:off x="197971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textruta 213"/>
          <p:cNvSpPr txBox="1"/>
          <p:nvPr/>
        </p:nvSpPr>
        <p:spPr>
          <a:xfrm>
            <a:off x="2195736" y="170080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1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5" name="textruta 214"/>
          <p:cNvSpPr txBox="1"/>
          <p:nvPr/>
        </p:nvSpPr>
        <p:spPr>
          <a:xfrm>
            <a:off x="3563888" y="170080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2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6" name="textruta 215"/>
          <p:cNvSpPr txBox="1"/>
          <p:nvPr/>
        </p:nvSpPr>
        <p:spPr>
          <a:xfrm>
            <a:off x="6444208" y="170080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n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7" name="textruta 216"/>
          <p:cNvSpPr txBox="1"/>
          <p:nvPr/>
        </p:nvSpPr>
        <p:spPr>
          <a:xfrm rot="16200000">
            <a:off x="765450" y="363515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Applications</a:t>
            </a: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Services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8" name="textruta 217"/>
          <p:cNvSpPr txBox="1"/>
          <p:nvPr/>
        </p:nvSpPr>
        <p:spPr>
          <a:xfrm rot="16200000">
            <a:off x="1197498" y="4859289"/>
            <a:ext cx="1152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Workflow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9" name="Rektangel med rundade hörn 218"/>
          <p:cNvSpPr/>
          <p:nvPr/>
        </p:nvSpPr>
        <p:spPr>
          <a:xfrm>
            <a:off x="341987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0" name="textruta 219"/>
          <p:cNvSpPr txBox="1"/>
          <p:nvPr/>
        </p:nvSpPr>
        <p:spPr>
          <a:xfrm>
            <a:off x="5076056" y="170080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3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21" name="Picture 13" descr="C:\eget\download\MC9004348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01008"/>
            <a:ext cx="651709" cy="65170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222" name="Rak pil 221"/>
          <p:cNvCxnSpPr/>
          <p:nvPr/>
        </p:nvCxnSpPr>
        <p:spPr>
          <a:xfrm rot="5400000">
            <a:off x="3056570" y="5407831"/>
            <a:ext cx="500419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23" name="Magnetskiva 222"/>
          <p:cNvSpPr/>
          <p:nvPr/>
        </p:nvSpPr>
        <p:spPr>
          <a:xfrm>
            <a:off x="3059832" y="5733256"/>
            <a:ext cx="504056" cy="576858"/>
          </a:xfrm>
          <a:prstGeom prst="flowChartMagneticDisk">
            <a:avLst/>
          </a:prstGeom>
          <a:solidFill>
            <a:sysClr val="window" lastClr="FFFFFF">
              <a:lumMod val="50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224" name="Rak pil 223"/>
          <p:cNvCxnSpPr/>
          <p:nvPr/>
        </p:nvCxnSpPr>
        <p:spPr>
          <a:xfrm rot="5400000">
            <a:off x="3746917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25" name="textruta 224"/>
          <p:cNvSpPr txBox="1"/>
          <p:nvPr/>
        </p:nvSpPr>
        <p:spPr>
          <a:xfrm rot="16200000">
            <a:off x="1305510" y="5759386"/>
            <a:ext cx="936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Storage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26" name="Rak pil 225"/>
          <p:cNvCxnSpPr/>
          <p:nvPr/>
        </p:nvCxnSpPr>
        <p:spPr>
          <a:xfrm rot="5400000">
            <a:off x="2378765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27" name="Rektangel med rundade hörn 226"/>
          <p:cNvSpPr/>
          <p:nvPr/>
        </p:nvSpPr>
        <p:spPr>
          <a:xfrm>
            <a:off x="4860032" y="5589240"/>
            <a:ext cx="2664296" cy="864096"/>
          </a:xfrm>
          <a:prstGeom prst="roundRect">
            <a:avLst>
              <a:gd name="adj" fmla="val 4984"/>
            </a:avLst>
          </a:prstGeom>
          <a:solidFill>
            <a:srgbClr val="C37E04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8" name="Rektangel med rundade hörn 227"/>
          <p:cNvSpPr/>
          <p:nvPr/>
        </p:nvSpPr>
        <p:spPr>
          <a:xfrm>
            <a:off x="4860032" y="4725144"/>
            <a:ext cx="2664296" cy="576064"/>
          </a:xfrm>
          <a:prstGeom prst="roundRect">
            <a:avLst>
              <a:gd name="adj" fmla="val 4984"/>
            </a:avLst>
          </a:prstGeom>
          <a:solidFill>
            <a:srgbClr val="C160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</a:t>
            </a:r>
            <a:r>
              <a:rPr kumimoji="0" lang="sv-S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layer</a:t>
            </a:r>
            <a:r>
              <a:rPr kumimoji="0" lang="sv-S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workflow </a:t>
            </a:r>
            <a:r>
              <a:rPr kumimoji="0" lang="sv-S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engine</a:t>
            </a:r>
            <a:endParaRPr kumimoji="0" lang="sv-S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9" name="Rektangel med rundade hörn 228"/>
          <p:cNvSpPr/>
          <p:nvPr/>
        </p:nvSpPr>
        <p:spPr>
          <a:xfrm>
            <a:off x="486003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" name="Rektangel med rundade hörn 229"/>
          <p:cNvSpPr/>
          <p:nvPr/>
        </p:nvSpPr>
        <p:spPr>
          <a:xfrm>
            <a:off x="630019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1" name="Picture 13" descr="C:\eget\download\MC9004348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501008"/>
            <a:ext cx="651709" cy="65170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232" name="Rak pil 231"/>
          <p:cNvCxnSpPr/>
          <p:nvPr/>
        </p:nvCxnSpPr>
        <p:spPr>
          <a:xfrm rot="5400000">
            <a:off x="5936890" y="5407831"/>
            <a:ext cx="500419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33" name="Magnetskiva 232"/>
          <p:cNvSpPr/>
          <p:nvPr/>
        </p:nvSpPr>
        <p:spPr>
          <a:xfrm>
            <a:off x="5940152" y="5733256"/>
            <a:ext cx="504056" cy="576858"/>
          </a:xfrm>
          <a:prstGeom prst="flowChartMagneticDisk">
            <a:avLst/>
          </a:prstGeom>
          <a:solidFill>
            <a:sysClr val="window" lastClr="FFFFFF">
              <a:lumMod val="50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234" name="Rak pil 233"/>
          <p:cNvCxnSpPr/>
          <p:nvPr/>
        </p:nvCxnSpPr>
        <p:spPr>
          <a:xfrm rot="5400000">
            <a:off x="6627237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35" name="Rak pil 234"/>
          <p:cNvCxnSpPr/>
          <p:nvPr/>
        </p:nvCxnSpPr>
        <p:spPr>
          <a:xfrm rot="5400000">
            <a:off x="5259085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36" name="Rak pil 235"/>
          <p:cNvCxnSpPr/>
          <p:nvPr/>
        </p:nvCxnSpPr>
        <p:spPr>
          <a:xfrm>
            <a:off x="1835696" y="1700808"/>
            <a:ext cx="5760640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37" name="textruta 236"/>
          <p:cNvSpPr txBox="1"/>
          <p:nvPr/>
        </p:nvSpPr>
        <p:spPr>
          <a:xfrm>
            <a:off x="1979712" y="126876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Business area dimension: Process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38" name="Picture 14" descr="C:\eget\download\MC9004315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7684" y="3429000"/>
            <a:ext cx="598612" cy="598612"/>
          </a:xfrm>
          <a:prstGeom prst="rect">
            <a:avLst/>
          </a:prstGeom>
          <a:noFill/>
        </p:spPr>
      </p:pic>
      <p:pic>
        <p:nvPicPr>
          <p:cNvPr id="239" name="Picture 14" descr="C:\eget\download\MC9004315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7364" y="3406452"/>
            <a:ext cx="598612" cy="598612"/>
          </a:xfrm>
          <a:prstGeom prst="rect">
            <a:avLst/>
          </a:prstGeom>
          <a:noFill/>
        </p:spPr>
      </p:pic>
      <p:grpSp>
        <p:nvGrpSpPr>
          <p:cNvPr id="249" name="Grupp 248"/>
          <p:cNvGrpSpPr/>
          <p:nvPr/>
        </p:nvGrpSpPr>
        <p:grpSpPr>
          <a:xfrm>
            <a:off x="1619672" y="1844823"/>
            <a:ext cx="5904656" cy="1152129"/>
            <a:chOff x="1619672" y="1844823"/>
            <a:chExt cx="5904656" cy="1152129"/>
          </a:xfrm>
        </p:grpSpPr>
        <p:sp>
          <p:nvSpPr>
            <p:cNvPr id="240" name="textruta 239"/>
            <p:cNvSpPr txBox="1"/>
            <p:nvPr/>
          </p:nvSpPr>
          <p:spPr>
            <a:xfrm rot="16200000">
              <a:off x="1197496" y="2266999"/>
              <a:ext cx="11521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Dashboard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1" name="Rektangel med rundade hörn 240"/>
            <p:cNvSpPr/>
            <p:nvPr/>
          </p:nvSpPr>
          <p:spPr>
            <a:xfrm>
              <a:off x="1979712" y="2060848"/>
              <a:ext cx="5544616" cy="864096"/>
            </a:xfrm>
            <a:prstGeom prst="roundRect">
              <a:avLst>
                <a:gd name="adj" fmla="val 4984"/>
              </a:avLst>
            </a:prstGeom>
            <a:solidFill>
              <a:srgbClr val="558ED5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Process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dashboard</a:t>
              </a: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0" name="Grupp 249"/>
          <p:cNvGrpSpPr/>
          <p:nvPr/>
        </p:nvGrpSpPr>
        <p:grpSpPr>
          <a:xfrm>
            <a:off x="3304399" y="2637708"/>
            <a:ext cx="2889795" cy="2157394"/>
            <a:chOff x="3304399" y="2637708"/>
            <a:chExt cx="2889795" cy="2157394"/>
          </a:xfrm>
        </p:grpSpPr>
        <p:cxnSp>
          <p:nvCxnSpPr>
            <p:cNvPr id="242" name="Rak pil 241"/>
            <p:cNvCxnSpPr/>
            <p:nvPr/>
          </p:nvCxnSpPr>
          <p:spPr>
            <a:xfrm rot="5400000">
              <a:off x="2226496" y="3715611"/>
              <a:ext cx="2157394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243" name="Rak pil 242"/>
            <p:cNvCxnSpPr/>
            <p:nvPr/>
          </p:nvCxnSpPr>
          <p:spPr>
            <a:xfrm rot="5400000">
              <a:off x="5114703" y="3715611"/>
              <a:ext cx="2157394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</p:grpSp>
      <p:grpSp>
        <p:nvGrpSpPr>
          <p:cNvPr id="251" name="Grupp 250"/>
          <p:cNvGrpSpPr/>
          <p:nvPr/>
        </p:nvGrpSpPr>
        <p:grpSpPr>
          <a:xfrm>
            <a:off x="2627784" y="2636912"/>
            <a:ext cx="2881908" cy="499626"/>
            <a:chOff x="2627784" y="2636912"/>
            <a:chExt cx="2881908" cy="499626"/>
          </a:xfrm>
        </p:grpSpPr>
        <p:cxnSp>
          <p:nvCxnSpPr>
            <p:cNvPr id="244" name="Rak pil 243"/>
            <p:cNvCxnSpPr/>
            <p:nvPr/>
          </p:nvCxnSpPr>
          <p:spPr>
            <a:xfrm rot="5400000">
              <a:off x="2378765" y="2885931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245" name="Rak pil 244"/>
            <p:cNvCxnSpPr/>
            <p:nvPr/>
          </p:nvCxnSpPr>
          <p:spPr>
            <a:xfrm rot="5400000">
              <a:off x="5259085" y="2885931"/>
              <a:ext cx="499626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</p:grpSp>
      <p:pic>
        <p:nvPicPr>
          <p:cNvPr id="246" name="Bildobjekt 245" descr="MC90043394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1772816"/>
            <a:ext cx="576064" cy="576064"/>
          </a:xfrm>
          <a:prstGeom prst="rect">
            <a:avLst/>
          </a:prstGeom>
        </p:spPr>
      </p:pic>
      <p:pic>
        <p:nvPicPr>
          <p:cNvPr id="247" name="Bildobjekt 246" descr="MC90043394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1772816"/>
            <a:ext cx="576064" cy="576064"/>
          </a:xfrm>
          <a:prstGeom prst="rect">
            <a:avLst/>
          </a:prstGeom>
        </p:spPr>
      </p:pic>
      <p:pic>
        <p:nvPicPr>
          <p:cNvPr id="248" name="Bildobjekt 247" descr="MC90043394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1772816"/>
            <a:ext cx="576064" cy="576064"/>
          </a:xfrm>
          <a:prstGeom prst="rect">
            <a:avLst/>
          </a:prstGeom>
        </p:spPr>
      </p:pic>
      <p:grpSp>
        <p:nvGrpSpPr>
          <p:cNvPr id="270" name="Grupp 269"/>
          <p:cNvGrpSpPr/>
          <p:nvPr/>
        </p:nvGrpSpPr>
        <p:grpSpPr>
          <a:xfrm>
            <a:off x="2699792" y="2348880"/>
            <a:ext cx="3528392" cy="2448272"/>
            <a:chOff x="2699792" y="2348880"/>
            <a:chExt cx="3528392" cy="2448272"/>
          </a:xfrm>
        </p:grpSpPr>
        <p:grpSp>
          <p:nvGrpSpPr>
            <p:cNvPr id="266" name="Grupp 265"/>
            <p:cNvGrpSpPr/>
            <p:nvPr/>
          </p:nvGrpSpPr>
          <p:grpSpPr>
            <a:xfrm>
              <a:off x="2699792" y="2348880"/>
              <a:ext cx="3528392" cy="792088"/>
              <a:chOff x="2699792" y="2348880"/>
              <a:chExt cx="3528392" cy="792088"/>
            </a:xfrm>
          </p:grpSpPr>
          <p:cxnSp>
            <p:nvCxnSpPr>
              <p:cNvPr id="252" name="Rak pil 251"/>
              <p:cNvCxnSpPr/>
              <p:nvPr/>
            </p:nvCxnSpPr>
            <p:spPr>
              <a:xfrm rot="5400000">
                <a:off x="2628578" y="2420094"/>
                <a:ext cx="792088" cy="6496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55" name="Rak pil 254"/>
              <p:cNvCxnSpPr/>
              <p:nvPr/>
            </p:nvCxnSpPr>
            <p:spPr>
              <a:xfrm>
                <a:off x="3491880" y="2348880"/>
                <a:ext cx="1656184" cy="7920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58" name="Rak pil 257"/>
              <p:cNvCxnSpPr/>
              <p:nvPr/>
            </p:nvCxnSpPr>
            <p:spPr>
              <a:xfrm rot="10800000" flipV="1">
                <a:off x="2987824" y="2348880"/>
                <a:ext cx="1441748" cy="7920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60" name="Rak pil 259"/>
              <p:cNvCxnSpPr/>
              <p:nvPr/>
            </p:nvCxnSpPr>
            <p:spPr>
              <a:xfrm rot="16200000" flipH="1">
                <a:off x="4716810" y="2565698"/>
                <a:ext cx="792088" cy="358452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62" name="Rak pil 261"/>
              <p:cNvCxnSpPr/>
              <p:nvPr/>
            </p:nvCxnSpPr>
            <p:spPr>
              <a:xfrm rot="5400000">
                <a:off x="5580112" y="2492896"/>
                <a:ext cx="792088" cy="504056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64" name="Rak pil 263"/>
              <p:cNvCxnSpPr/>
              <p:nvPr/>
            </p:nvCxnSpPr>
            <p:spPr>
              <a:xfrm rot="10800000" flipV="1">
                <a:off x="3203848" y="2348880"/>
                <a:ext cx="2664296" cy="7920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</p:grpSp>
        <p:cxnSp>
          <p:nvCxnSpPr>
            <p:cNvPr id="267" name="Rak pil 266"/>
            <p:cNvCxnSpPr/>
            <p:nvPr/>
          </p:nvCxnSpPr>
          <p:spPr>
            <a:xfrm rot="5400000" flipH="1" flipV="1">
              <a:off x="5796930" y="4436318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69" name="Rak pil 268"/>
            <p:cNvCxnSpPr/>
            <p:nvPr/>
          </p:nvCxnSpPr>
          <p:spPr>
            <a:xfrm rot="5400000" flipH="1" flipV="1">
              <a:off x="2916610" y="4364310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 79"/>
          <p:cNvGrpSpPr/>
          <p:nvPr/>
        </p:nvGrpSpPr>
        <p:grpSpPr>
          <a:xfrm>
            <a:off x="1979712" y="5589240"/>
            <a:ext cx="5544616" cy="864096"/>
            <a:chOff x="1979712" y="5589240"/>
            <a:chExt cx="5544616" cy="864096"/>
          </a:xfrm>
        </p:grpSpPr>
        <p:sp>
          <p:nvSpPr>
            <p:cNvPr id="209" name="Rektangel med rundade hörn 208"/>
            <p:cNvSpPr/>
            <p:nvPr/>
          </p:nvSpPr>
          <p:spPr>
            <a:xfrm>
              <a:off x="1979712" y="5589240"/>
              <a:ext cx="2664296" cy="864096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3" name="Magnetskiva 222"/>
            <p:cNvSpPr/>
            <p:nvPr/>
          </p:nvSpPr>
          <p:spPr>
            <a:xfrm>
              <a:off x="3059832" y="5733256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Rektangel med rundade hörn 226"/>
            <p:cNvSpPr/>
            <p:nvPr/>
          </p:nvSpPr>
          <p:spPr>
            <a:xfrm>
              <a:off x="4860032" y="5589240"/>
              <a:ext cx="2664296" cy="864096"/>
            </a:xfrm>
            <a:prstGeom prst="roundRect">
              <a:avLst>
                <a:gd name="adj" fmla="val 4984"/>
              </a:avLst>
            </a:prstGeom>
            <a:solidFill>
              <a:srgbClr val="C37E04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3" name="Magnetskiva 232"/>
            <p:cNvSpPr/>
            <p:nvPr/>
          </p:nvSpPr>
          <p:spPr>
            <a:xfrm>
              <a:off x="5940152" y="5733256"/>
              <a:ext cx="504056" cy="576858"/>
            </a:xfrm>
            <a:prstGeom prst="flowChartMagneticDisk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International </a:t>
            </a:r>
            <a:r>
              <a:rPr lang="sv-SE" dirty="0" err="1" smtClean="0"/>
              <a:t>collaboration</a:t>
            </a:r>
            <a:endParaRPr lang="sv-SE" dirty="0"/>
          </a:p>
        </p:txBody>
      </p:sp>
      <p:cxnSp>
        <p:nvCxnSpPr>
          <p:cNvPr id="211" name="Rak pil 210"/>
          <p:cNvCxnSpPr/>
          <p:nvPr/>
        </p:nvCxnSpPr>
        <p:spPr>
          <a:xfrm rot="5400000">
            <a:off x="-646198" y="4185878"/>
            <a:ext cx="453491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2" name="textruta 211"/>
          <p:cNvSpPr txBox="1"/>
          <p:nvPr/>
        </p:nvSpPr>
        <p:spPr>
          <a:xfrm rot="16200000">
            <a:off x="76146" y="439646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Technology dimension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Rektangel med rundade hörn 212"/>
          <p:cNvSpPr/>
          <p:nvPr/>
        </p:nvSpPr>
        <p:spPr>
          <a:xfrm>
            <a:off x="197971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textruta 213"/>
          <p:cNvSpPr txBox="1"/>
          <p:nvPr/>
        </p:nvSpPr>
        <p:spPr>
          <a:xfrm>
            <a:off x="2195736" y="170080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1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5" name="textruta 214"/>
          <p:cNvSpPr txBox="1"/>
          <p:nvPr/>
        </p:nvSpPr>
        <p:spPr>
          <a:xfrm>
            <a:off x="3563888" y="170080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2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6" name="textruta 215"/>
          <p:cNvSpPr txBox="1"/>
          <p:nvPr/>
        </p:nvSpPr>
        <p:spPr>
          <a:xfrm>
            <a:off x="6444208" y="170080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n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7" name="textruta 216"/>
          <p:cNvSpPr txBox="1"/>
          <p:nvPr/>
        </p:nvSpPr>
        <p:spPr>
          <a:xfrm rot="16200000">
            <a:off x="765450" y="363515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Applications</a:t>
            </a: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Services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8" name="textruta 217"/>
          <p:cNvSpPr txBox="1"/>
          <p:nvPr/>
        </p:nvSpPr>
        <p:spPr>
          <a:xfrm rot="16200000">
            <a:off x="1197498" y="4859289"/>
            <a:ext cx="1152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Workflow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9" name="Rektangel med rundade hörn 218"/>
          <p:cNvSpPr/>
          <p:nvPr/>
        </p:nvSpPr>
        <p:spPr>
          <a:xfrm>
            <a:off x="341987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0" name="textruta 219"/>
          <p:cNvSpPr txBox="1"/>
          <p:nvPr/>
        </p:nvSpPr>
        <p:spPr>
          <a:xfrm>
            <a:off x="5076056" y="170080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Process 3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21" name="Picture 13" descr="C:\eget\download\MC9004348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01008"/>
            <a:ext cx="651709" cy="65170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224" name="Rak pil 223"/>
          <p:cNvCxnSpPr/>
          <p:nvPr/>
        </p:nvCxnSpPr>
        <p:spPr>
          <a:xfrm rot="5400000">
            <a:off x="3746917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25" name="textruta 224"/>
          <p:cNvSpPr txBox="1"/>
          <p:nvPr/>
        </p:nvSpPr>
        <p:spPr>
          <a:xfrm rot="16200000">
            <a:off x="1305510" y="5759386"/>
            <a:ext cx="936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Storage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26" name="Rak pil 225"/>
          <p:cNvCxnSpPr/>
          <p:nvPr/>
        </p:nvCxnSpPr>
        <p:spPr>
          <a:xfrm rot="5400000">
            <a:off x="2378765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29" name="Rektangel med rundade hörn 228"/>
          <p:cNvSpPr/>
          <p:nvPr/>
        </p:nvSpPr>
        <p:spPr>
          <a:xfrm>
            <a:off x="486003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" name="Rektangel med rundade hörn 229"/>
          <p:cNvSpPr/>
          <p:nvPr/>
        </p:nvSpPr>
        <p:spPr>
          <a:xfrm>
            <a:off x="6300192" y="3140968"/>
            <a:ext cx="1224136" cy="1152128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1" name="Picture 13" descr="C:\eget\download\MC9004348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501008"/>
            <a:ext cx="651709" cy="65170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79" name="Grupp 78"/>
          <p:cNvGrpSpPr/>
          <p:nvPr/>
        </p:nvGrpSpPr>
        <p:grpSpPr>
          <a:xfrm>
            <a:off x="1979712" y="4725144"/>
            <a:ext cx="5544616" cy="933690"/>
            <a:chOff x="1979712" y="4725144"/>
            <a:chExt cx="5544616" cy="933690"/>
          </a:xfrm>
        </p:grpSpPr>
        <p:sp>
          <p:nvSpPr>
            <p:cNvPr id="210" name="Rektangel med rundade hörn 209"/>
            <p:cNvSpPr/>
            <p:nvPr/>
          </p:nvSpPr>
          <p:spPr>
            <a:xfrm>
              <a:off x="1979712" y="4725144"/>
              <a:ext cx="2664296" cy="576064"/>
            </a:xfrm>
            <a:prstGeom prst="roundRect">
              <a:avLst>
                <a:gd name="adj" fmla="val 4984"/>
              </a:avLst>
            </a:prstGeom>
            <a:solidFill>
              <a:srgbClr val="C160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layer</a:t>
              </a: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/ workflow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engine</a:t>
              </a:r>
              <a:endPara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22" name="Rak pil 221"/>
            <p:cNvCxnSpPr/>
            <p:nvPr/>
          </p:nvCxnSpPr>
          <p:spPr>
            <a:xfrm rot="5400000">
              <a:off x="3056570" y="5407831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228" name="Rektangel med rundade hörn 227"/>
            <p:cNvSpPr/>
            <p:nvPr/>
          </p:nvSpPr>
          <p:spPr>
            <a:xfrm>
              <a:off x="4860032" y="4725144"/>
              <a:ext cx="2664296" cy="576064"/>
            </a:xfrm>
            <a:prstGeom prst="roundRect">
              <a:avLst>
                <a:gd name="adj" fmla="val 4984"/>
              </a:avLst>
            </a:prstGeom>
            <a:solidFill>
              <a:srgbClr val="C160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layer</a:t>
              </a:r>
              <a:r>
                <a:rPr kumimoji="0" lang="sv-SE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/ workflow </a:t>
              </a:r>
              <a:r>
                <a:rPr kumimoji="0" lang="sv-SE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engine</a:t>
              </a:r>
              <a:endPara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32" name="Rak pil 231"/>
            <p:cNvCxnSpPr/>
            <p:nvPr/>
          </p:nvCxnSpPr>
          <p:spPr>
            <a:xfrm rot="5400000">
              <a:off x="5936890" y="5407831"/>
              <a:ext cx="500419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</p:grpSp>
      <p:cxnSp>
        <p:nvCxnSpPr>
          <p:cNvPr id="234" name="Rak pil 233"/>
          <p:cNvCxnSpPr/>
          <p:nvPr/>
        </p:nvCxnSpPr>
        <p:spPr>
          <a:xfrm rot="5400000">
            <a:off x="6627237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35" name="Rak pil 234"/>
          <p:cNvCxnSpPr/>
          <p:nvPr/>
        </p:nvCxnSpPr>
        <p:spPr>
          <a:xfrm rot="5400000">
            <a:off x="5259085" y="4402529"/>
            <a:ext cx="499626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36" name="Rak pil 235"/>
          <p:cNvCxnSpPr/>
          <p:nvPr/>
        </p:nvCxnSpPr>
        <p:spPr>
          <a:xfrm>
            <a:off x="1835696" y="1700808"/>
            <a:ext cx="5760640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37" name="textruta 236"/>
          <p:cNvSpPr txBox="1"/>
          <p:nvPr/>
        </p:nvSpPr>
        <p:spPr>
          <a:xfrm>
            <a:off x="1979712" y="126876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Business area dimension: Process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38" name="Picture 14" descr="C:\eget\download\MC9004315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7684" y="3429000"/>
            <a:ext cx="598612" cy="598612"/>
          </a:xfrm>
          <a:prstGeom prst="rect">
            <a:avLst/>
          </a:prstGeom>
          <a:noFill/>
        </p:spPr>
      </p:pic>
      <p:pic>
        <p:nvPicPr>
          <p:cNvPr id="239" name="Picture 14" descr="C:\eget\download\MC9004315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7364" y="3406452"/>
            <a:ext cx="598612" cy="598612"/>
          </a:xfrm>
          <a:prstGeom prst="rect">
            <a:avLst/>
          </a:prstGeom>
          <a:noFill/>
        </p:spPr>
      </p:pic>
      <p:grpSp>
        <p:nvGrpSpPr>
          <p:cNvPr id="56" name="Grupp 55"/>
          <p:cNvGrpSpPr/>
          <p:nvPr/>
        </p:nvGrpSpPr>
        <p:grpSpPr>
          <a:xfrm>
            <a:off x="1619672" y="1844823"/>
            <a:ext cx="5904656" cy="2950279"/>
            <a:chOff x="1619672" y="1844823"/>
            <a:chExt cx="5904656" cy="2950279"/>
          </a:xfrm>
        </p:grpSpPr>
        <p:grpSp>
          <p:nvGrpSpPr>
            <p:cNvPr id="3" name="Grupp 248"/>
            <p:cNvGrpSpPr/>
            <p:nvPr/>
          </p:nvGrpSpPr>
          <p:grpSpPr>
            <a:xfrm>
              <a:off x="1619672" y="1844823"/>
              <a:ext cx="5904656" cy="1152129"/>
              <a:chOff x="1619672" y="1844823"/>
              <a:chExt cx="5904656" cy="1152129"/>
            </a:xfrm>
          </p:grpSpPr>
          <p:sp>
            <p:nvSpPr>
              <p:cNvPr id="240" name="textruta 239"/>
              <p:cNvSpPr txBox="1"/>
              <p:nvPr/>
            </p:nvSpPr>
            <p:spPr>
              <a:xfrm rot="16200000">
                <a:off x="1197496" y="2266999"/>
                <a:ext cx="1152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Dashboard</a:t>
                </a:r>
                <a:endPara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1" name="Rektangel med rundade hörn 240"/>
              <p:cNvSpPr/>
              <p:nvPr/>
            </p:nvSpPr>
            <p:spPr>
              <a:xfrm>
                <a:off x="1979712" y="2060848"/>
                <a:ext cx="5544616" cy="864096"/>
              </a:xfrm>
              <a:prstGeom prst="roundRect">
                <a:avLst>
                  <a:gd name="adj" fmla="val 4984"/>
                </a:avLst>
              </a:prstGeom>
              <a:solidFill>
                <a:srgbClr val="558ED5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Process </a:t>
                </a:r>
                <a:r>
                  <a:rPr kumimoji="0" lang="sv-SE" sz="14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dashboard</a:t>
                </a:r>
                <a:endParaRPr kumimoji="0" lang="sv-S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upp 249"/>
            <p:cNvGrpSpPr/>
            <p:nvPr/>
          </p:nvGrpSpPr>
          <p:grpSpPr>
            <a:xfrm>
              <a:off x="3304399" y="2637708"/>
              <a:ext cx="2889795" cy="2157394"/>
              <a:chOff x="3304399" y="2637708"/>
              <a:chExt cx="2889795" cy="2157394"/>
            </a:xfrm>
          </p:grpSpPr>
          <p:cxnSp>
            <p:nvCxnSpPr>
              <p:cNvPr id="242" name="Rak pil 241"/>
              <p:cNvCxnSpPr/>
              <p:nvPr/>
            </p:nvCxnSpPr>
            <p:spPr>
              <a:xfrm rot="5400000">
                <a:off x="2226496" y="3715611"/>
                <a:ext cx="2157394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headEnd type="arrow"/>
                <a:tailEnd type="arrow"/>
              </a:ln>
              <a:effectLst/>
            </p:spPr>
          </p:cxnSp>
          <p:cxnSp>
            <p:nvCxnSpPr>
              <p:cNvPr id="243" name="Rak pil 242"/>
              <p:cNvCxnSpPr/>
              <p:nvPr/>
            </p:nvCxnSpPr>
            <p:spPr>
              <a:xfrm rot="5400000">
                <a:off x="5114703" y="3715611"/>
                <a:ext cx="2157394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headEnd type="arrow"/>
                <a:tailEnd type="arrow"/>
              </a:ln>
              <a:effectLst/>
            </p:spPr>
          </p:cxnSp>
        </p:grpSp>
        <p:grpSp>
          <p:nvGrpSpPr>
            <p:cNvPr id="5" name="Grupp 250"/>
            <p:cNvGrpSpPr/>
            <p:nvPr/>
          </p:nvGrpSpPr>
          <p:grpSpPr>
            <a:xfrm>
              <a:off x="2627784" y="2636912"/>
              <a:ext cx="2881908" cy="499626"/>
              <a:chOff x="2627784" y="2636912"/>
              <a:chExt cx="2881908" cy="499626"/>
            </a:xfrm>
          </p:grpSpPr>
          <p:cxnSp>
            <p:nvCxnSpPr>
              <p:cNvPr id="244" name="Rak pil 243"/>
              <p:cNvCxnSpPr/>
              <p:nvPr/>
            </p:nvCxnSpPr>
            <p:spPr>
              <a:xfrm rot="5400000">
                <a:off x="2378765" y="2885931"/>
                <a:ext cx="499626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headEnd type="arrow"/>
                <a:tailEnd type="arrow"/>
              </a:ln>
              <a:effectLst/>
            </p:spPr>
          </p:cxnSp>
          <p:cxnSp>
            <p:nvCxnSpPr>
              <p:cNvPr id="245" name="Rak pil 244"/>
              <p:cNvCxnSpPr/>
              <p:nvPr/>
            </p:nvCxnSpPr>
            <p:spPr>
              <a:xfrm rot="5400000">
                <a:off x="5259085" y="2885931"/>
                <a:ext cx="499626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headEnd type="arrow"/>
                <a:tailEnd type="arrow"/>
              </a:ln>
              <a:effectLst/>
            </p:spPr>
          </p:cxnSp>
        </p:grpSp>
      </p:grpSp>
      <p:sp>
        <p:nvSpPr>
          <p:cNvPr id="65" name="textruta 64"/>
          <p:cNvSpPr txBox="1"/>
          <p:nvPr/>
        </p:nvSpPr>
        <p:spPr>
          <a:xfrm rot="16200000">
            <a:off x="1197496" y="2267000"/>
            <a:ext cx="11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Dashboard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88" name="Grupp 87"/>
          <p:cNvGrpSpPr/>
          <p:nvPr/>
        </p:nvGrpSpPr>
        <p:grpSpPr>
          <a:xfrm>
            <a:off x="1619672" y="2996952"/>
            <a:ext cx="7272808" cy="1728192"/>
            <a:chOff x="1619672" y="2996952"/>
            <a:chExt cx="7272808" cy="1728192"/>
          </a:xfrm>
        </p:grpSpPr>
        <p:sp>
          <p:nvSpPr>
            <p:cNvPr id="81" name="Rektangel med rundade hörn 80"/>
            <p:cNvSpPr/>
            <p:nvPr/>
          </p:nvSpPr>
          <p:spPr>
            <a:xfrm>
              <a:off x="1619672" y="2996952"/>
              <a:ext cx="7272808" cy="1728192"/>
            </a:xfrm>
            <a:prstGeom prst="roundRect">
              <a:avLst>
                <a:gd name="adj" fmla="val 4984"/>
              </a:avLst>
            </a:prstGeom>
            <a:noFill/>
            <a:ln w="635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textruta 84"/>
            <p:cNvSpPr txBox="1"/>
            <p:nvPr/>
          </p:nvSpPr>
          <p:spPr>
            <a:xfrm>
              <a:off x="7596336" y="3140968"/>
              <a:ext cx="12394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International</a:t>
              </a:r>
            </a:p>
            <a:p>
              <a:r>
                <a:rPr lang="sv-SE" sz="1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Collaboration</a:t>
              </a:r>
              <a:endParaRPr lang="sv-SE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 descr="C:\Documents and Settings\scbjaen\Skrivbord\flags\a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068960"/>
            <a:ext cx="586904" cy="586904"/>
          </a:xfrm>
          <a:prstGeom prst="rect">
            <a:avLst/>
          </a:prstGeom>
          <a:noFill/>
        </p:spPr>
      </p:pic>
      <p:pic>
        <p:nvPicPr>
          <p:cNvPr id="1028" name="Picture 4" descr="C:\Documents and Settings\scbjaen\Skrivbord\flags\s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3068960"/>
            <a:ext cx="586904" cy="586904"/>
          </a:xfrm>
          <a:prstGeom prst="rect">
            <a:avLst/>
          </a:prstGeom>
          <a:noFill/>
        </p:spPr>
      </p:pic>
      <p:pic>
        <p:nvPicPr>
          <p:cNvPr id="1029" name="Picture 5" descr="C:\Documents and Settings\scbjaen\Skrivbord\flags\c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3068960"/>
            <a:ext cx="586904" cy="586904"/>
          </a:xfrm>
          <a:prstGeom prst="rect">
            <a:avLst/>
          </a:prstGeom>
          <a:noFill/>
        </p:spPr>
      </p:pic>
      <p:pic>
        <p:nvPicPr>
          <p:cNvPr id="1030" name="Picture 6" descr="C:\Documents and Settings\scbjaen\Skrivbord\flags\i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996952"/>
            <a:ext cx="586904" cy="586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Input and output</a:t>
            </a:r>
            <a:endParaRPr lang="sv-SE" dirty="0"/>
          </a:p>
        </p:txBody>
      </p:sp>
      <p:sp>
        <p:nvSpPr>
          <p:cNvPr id="35" name="Rektangel med rundade hörn 34"/>
          <p:cNvSpPr/>
          <p:nvPr/>
        </p:nvSpPr>
        <p:spPr>
          <a:xfrm>
            <a:off x="3563888" y="3356992"/>
            <a:ext cx="2193712" cy="967814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</a:t>
            </a: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oriented</a:t>
            </a:r>
            <a:endParaRPr kumimoji="0" lang="sv-S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Software </a:t>
            </a: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module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Grupp 26"/>
          <p:cNvGrpSpPr/>
          <p:nvPr/>
        </p:nvGrpSpPr>
        <p:grpSpPr>
          <a:xfrm>
            <a:off x="971600" y="2996952"/>
            <a:ext cx="2520280" cy="1446550"/>
            <a:chOff x="971600" y="2996952"/>
            <a:chExt cx="2520280" cy="1446550"/>
          </a:xfrm>
        </p:grpSpPr>
        <p:sp>
          <p:nvSpPr>
            <p:cNvPr id="39" name="textruta 38"/>
            <p:cNvSpPr txBox="1"/>
            <p:nvPr/>
          </p:nvSpPr>
          <p:spPr>
            <a:xfrm>
              <a:off x="1259632" y="3501009"/>
              <a:ext cx="1677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Information/data to be processed</a:t>
              </a:r>
            </a:p>
          </p:txBody>
        </p:sp>
        <p:sp>
          <p:nvSpPr>
            <p:cNvPr id="49" name="textruta 48"/>
            <p:cNvSpPr txBox="1"/>
            <p:nvPr/>
          </p:nvSpPr>
          <p:spPr>
            <a:xfrm>
              <a:off x="971600" y="2996952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extruta 60"/>
            <p:cNvSpPr txBox="1"/>
            <p:nvPr/>
          </p:nvSpPr>
          <p:spPr>
            <a:xfrm>
              <a:off x="2627784" y="2996952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3" name="Rak pil 62"/>
            <p:cNvCxnSpPr/>
            <p:nvPr/>
          </p:nvCxnSpPr>
          <p:spPr>
            <a:xfrm>
              <a:off x="3059832" y="3861048"/>
              <a:ext cx="432048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28" name="Grupp 27"/>
          <p:cNvGrpSpPr/>
          <p:nvPr/>
        </p:nvGrpSpPr>
        <p:grpSpPr>
          <a:xfrm>
            <a:off x="5868144" y="2996952"/>
            <a:ext cx="2403350" cy="1446550"/>
            <a:chOff x="5868144" y="2996952"/>
            <a:chExt cx="2403350" cy="1446550"/>
          </a:xfrm>
        </p:grpSpPr>
        <p:sp>
          <p:nvSpPr>
            <p:cNvPr id="40" name="textruta 39"/>
            <p:cNvSpPr txBox="1"/>
            <p:nvPr/>
          </p:nvSpPr>
          <p:spPr>
            <a:xfrm>
              <a:off x="6516216" y="3429001"/>
              <a:ext cx="1677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Processed information/data</a:t>
              </a:r>
            </a:p>
          </p:txBody>
        </p:sp>
        <p:sp>
          <p:nvSpPr>
            <p:cNvPr id="55" name="textruta 54"/>
            <p:cNvSpPr txBox="1"/>
            <p:nvPr/>
          </p:nvSpPr>
          <p:spPr>
            <a:xfrm>
              <a:off x="6228184" y="2996952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ruta 61"/>
            <p:cNvSpPr txBox="1"/>
            <p:nvPr/>
          </p:nvSpPr>
          <p:spPr>
            <a:xfrm>
              <a:off x="7884368" y="2996952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4" name="Rak pil 63"/>
            <p:cNvCxnSpPr/>
            <p:nvPr/>
          </p:nvCxnSpPr>
          <p:spPr>
            <a:xfrm>
              <a:off x="5868144" y="3861048"/>
              <a:ext cx="432048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30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600200"/>
            <a:ext cx="7430429" cy="4525963"/>
          </a:xfrm>
        </p:spPr>
        <p:txBody>
          <a:bodyPr/>
          <a:lstStyle/>
          <a:p>
            <a:r>
              <a:rPr lang="sv-SE" dirty="0" smtClean="0"/>
              <a:t>The information </a:t>
            </a:r>
            <a:r>
              <a:rPr lang="sv-SE" dirty="0" err="1" smtClean="0"/>
              <a:t>requirements</a:t>
            </a:r>
            <a:r>
              <a:rPr lang="sv-SE" dirty="0" smtClean="0"/>
              <a:t> in a process </a:t>
            </a:r>
            <a:r>
              <a:rPr lang="sv-SE" dirty="0" err="1" smtClean="0"/>
              <a:t>oriented</a:t>
            </a:r>
            <a:r>
              <a:rPr lang="sv-SE" dirty="0" smtClean="0"/>
              <a:t> software </a:t>
            </a:r>
            <a:r>
              <a:rPr lang="sv-SE" dirty="0" err="1" smtClean="0"/>
              <a:t>module</a:t>
            </a:r>
            <a:r>
              <a:rPr lang="sv-SE" dirty="0" smtClean="0"/>
              <a:t> </a:t>
            </a:r>
            <a:r>
              <a:rPr lang="sv-SE" dirty="0" err="1" smtClean="0"/>
              <a:t>reflects</a:t>
            </a:r>
            <a:r>
              <a:rPr lang="sv-SE" dirty="0" smtClean="0"/>
              <a:t> the information </a:t>
            </a:r>
            <a:r>
              <a:rPr lang="sv-SE" dirty="0" err="1" smtClean="0"/>
              <a:t>requirements</a:t>
            </a:r>
            <a:r>
              <a:rPr lang="sv-SE" dirty="0" smtClean="0"/>
              <a:t> for the process it supports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Additional</a:t>
            </a:r>
            <a:r>
              <a:rPr lang="sv-SE" dirty="0" smtClean="0"/>
              <a:t> information </a:t>
            </a:r>
            <a:r>
              <a:rPr lang="sv-SE" dirty="0" err="1" smtClean="0"/>
              <a:t>needs</a:t>
            </a:r>
            <a:endParaRPr lang="sv-SE" dirty="0"/>
          </a:p>
        </p:txBody>
      </p:sp>
      <p:sp>
        <p:nvSpPr>
          <p:cNvPr id="35" name="Rektangel med rundade hörn 34"/>
          <p:cNvSpPr/>
          <p:nvPr/>
        </p:nvSpPr>
        <p:spPr>
          <a:xfrm>
            <a:off x="3563888" y="3356992"/>
            <a:ext cx="2193712" cy="967814"/>
          </a:xfrm>
          <a:prstGeom prst="roundRect">
            <a:avLst>
              <a:gd name="adj" fmla="val 4984"/>
            </a:avLst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</a:t>
            </a: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oriented</a:t>
            </a:r>
            <a:endParaRPr kumimoji="0" lang="sv-S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Software </a:t>
            </a: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module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1259632" y="3501009"/>
            <a:ext cx="1677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Information/data to be processed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971600" y="2996952"/>
            <a:ext cx="3871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[</a:t>
            </a:r>
            <a:endParaRPr kumimoji="0" lang="sv-SE" sz="8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69" name="Grupp 68"/>
          <p:cNvGrpSpPr/>
          <p:nvPr/>
        </p:nvGrpSpPr>
        <p:grpSpPr>
          <a:xfrm>
            <a:off x="5868144" y="4221088"/>
            <a:ext cx="2907406" cy="1446550"/>
            <a:chOff x="5868144" y="4221088"/>
            <a:chExt cx="2907406" cy="1446550"/>
          </a:xfrm>
        </p:grpSpPr>
        <p:cxnSp>
          <p:nvCxnSpPr>
            <p:cNvPr id="36" name="Rak pil 35"/>
            <p:cNvCxnSpPr/>
            <p:nvPr/>
          </p:nvCxnSpPr>
          <p:spPr>
            <a:xfrm rot="16200000" flipH="1">
              <a:off x="5868144" y="4293096"/>
              <a:ext cx="432048" cy="43204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1" name="textruta 40"/>
            <p:cNvSpPr txBox="1"/>
            <p:nvPr/>
          </p:nvSpPr>
          <p:spPr>
            <a:xfrm>
              <a:off x="6588224" y="4581128"/>
              <a:ext cx="20646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Additional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information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about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how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the process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was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executed</a:t>
              </a:r>
              <a:endPara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ruta 56"/>
            <p:cNvSpPr txBox="1"/>
            <p:nvPr/>
          </p:nvSpPr>
          <p:spPr>
            <a:xfrm>
              <a:off x="6228184" y="4221088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ruta 57"/>
            <p:cNvSpPr txBox="1"/>
            <p:nvPr/>
          </p:nvSpPr>
          <p:spPr>
            <a:xfrm>
              <a:off x="8388424" y="4221088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6" name="Grupp 65"/>
          <p:cNvGrpSpPr/>
          <p:nvPr/>
        </p:nvGrpSpPr>
        <p:grpSpPr>
          <a:xfrm>
            <a:off x="755576" y="1844824"/>
            <a:ext cx="2736304" cy="1656184"/>
            <a:chOff x="755576" y="1844824"/>
            <a:chExt cx="2736304" cy="1656184"/>
          </a:xfrm>
        </p:grpSpPr>
        <p:sp>
          <p:nvSpPr>
            <p:cNvPr id="37" name="textruta 36"/>
            <p:cNvSpPr txBox="1"/>
            <p:nvPr/>
          </p:nvSpPr>
          <p:spPr>
            <a:xfrm>
              <a:off x="1115616" y="2204864"/>
              <a:ext cx="16775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Parameters for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controlling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the process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execution</a:t>
              </a:r>
              <a:endPara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42" name="Rak pil 41"/>
            <p:cNvCxnSpPr/>
            <p:nvPr/>
          </p:nvCxnSpPr>
          <p:spPr>
            <a:xfrm rot="16200000" flipH="1">
              <a:off x="2951820" y="2960948"/>
              <a:ext cx="648072" cy="43204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4" name="textruta 43"/>
            <p:cNvSpPr txBox="1"/>
            <p:nvPr/>
          </p:nvSpPr>
          <p:spPr>
            <a:xfrm>
              <a:off x="755576" y="1844824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ruta 58"/>
            <p:cNvSpPr txBox="1"/>
            <p:nvPr/>
          </p:nvSpPr>
          <p:spPr>
            <a:xfrm>
              <a:off x="2627784" y="1844824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7" name="Grupp 66"/>
          <p:cNvGrpSpPr/>
          <p:nvPr/>
        </p:nvGrpSpPr>
        <p:grpSpPr>
          <a:xfrm>
            <a:off x="683568" y="4221088"/>
            <a:ext cx="2808312" cy="1446550"/>
            <a:chOff x="683568" y="4221088"/>
            <a:chExt cx="2808312" cy="1446550"/>
          </a:xfrm>
        </p:grpSpPr>
        <p:sp>
          <p:nvSpPr>
            <p:cNvPr id="38" name="textruta 37"/>
            <p:cNvSpPr txBox="1"/>
            <p:nvPr/>
          </p:nvSpPr>
          <p:spPr>
            <a:xfrm>
              <a:off x="971600" y="4581128"/>
              <a:ext cx="19356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Information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resources</a:t>
              </a: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to support process </a:t>
              </a:r>
              <a:r>
                <a:rPr kumimoji="0" lang="sv-S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execution</a:t>
              </a:r>
              <a:endPara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43" name="Rak pil 42"/>
            <p:cNvCxnSpPr/>
            <p:nvPr/>
          </p:nvCxnSpPr>
          <p:spPr>
            <a:xfrm rot="5400000" flipH="1" flipV="1">
              <a:off x="3029883" y="4323045"/>
              <a:ext cx="491946" cy="43204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5" name="textruta 44"/>
            <p:cNvSpPr txBox="1"/>
            <p:nvPr/>
          </p:nvSpPr>
          <p:spPr>
            <a:xfrm>
              <a:off x="683568" y="4221088"/>
              <a:ext cx="43204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extruta 59"/>
            <p:cNvSpPr txBox="1"/>
            <p:nvPr/>
          </p:nvSpPr>
          <p:spPr>
            <a:xfrm>
              <a:off x="2627784" y="4221088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1" name="textruta 60"/>
          <p:cNvSpPr txBox="1"/>
          <p:nvPr/>
        </p:nvSpPr>
        <p:spPr>
          <a:xfrm>
            <a:off x="2627784" y="2996952"/>
            <a:ext cx="3871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]</a:t>
            </a:r>
            <a:endParaRPr kumimoji="0" lang="sv-SE" sz="8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3" name="Rak pil 62"/>
          <p:cNvCxnSpPr/>
          <p:nvPr/>
        </p:nvCxnSpPr>
        <p:spPr>
          <a:xfrm>
            <a:off x="3059832" y="3861048"/>
            <a:ext cx="432048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grpSp>
        <p:nvGrpSpPr>
          <p:cNvPr id="68" name="Grupp 67"/>
          <p:cNvGrpSpPr/>
          <p:nvPr/>
        </p:nvGrpSpPr>
        <p:grpSpPr>
          <a:xfrm>
            <a:off x="5868144" y="2996952"/>
            <a:ext cx="2403350" cy="1446550"/>
            <a:chOff x="5868144" y="2996952"/>
            <a:chExt cx="2403350" cy="1446550"/>
          </a:xfrm>
        </p:grpSpPr>
        <p:sp>
          <p:nvSpPr>
            <p:cNvPr id="40" name="textruta 39"/>
            <p:cNvSpPr txBox="1"/>
            <p:nvPr/>
          </p:nvSpPr>
          <p:spPr>
            <a:xfrm>
              <a:off x="6516216" y="3429001"/>
              <a:ext cx="1677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Processed information/data</a:t>
              </a:r>
            </a:p>
          </p:txBody>
        </p:sp>
        <p:sp>
          <p:nvSpPr>
            <p:cNvPr id="55" name="textruta 54"/>
            <p:cNvSpPr txBox="1"/>
            <p:nvPr/>
          </p:nvSpPr>
          <p:spPr>
            <a:xfrm>
              <a:off x="6228184" y="2996952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[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ruta 61"/>
            <p:cNvSpPr txBox="1"/>
            <p:nvPr/>
          </p:nvSpPr>
          <p:spPr>
            <a:xfrm>
              <a:off x="7884368" y="2996952"/>
              <a:ext cx="3871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]</a:t>
              </a:r>
              <a:endParaRPr kumimoji="0" lang="sv-SE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4" name="Rak pil 63"/>
            <p:cNvCxnSpPr/>
            <p:nvPr/>
          </p:nvCxnSpPr>
          <p:spPr>
            <a:xfrm>
              <a:off x="5868144" y="3861048"/>
              <a:ext cx="432048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Conclusions</a:t>
            </a:r>
            <a:endParaRPr lang="sv-SE" dirty="0"/>
          </a:p>
        </p:txBody>
      </p:sp>
      <p:pic>
        <p:nvPicPr>
          <p:cNvPr id="1026" name="Picture 2" descr="\\FS11\SCBJAEN$\Mina dokument\Mina bilder\GSIM-process oriented software modu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89040"/>
            <a:ext cx="4211960" cy="1848824"/>
          </a:xfrm>
          <a:prstGeom prst="rect">
            <a:avLst/>
          </a:prstGeom>
          <a:noFill/>
        </p:spPr>
      </p:pic>
      <p:pic>
        <p:nvPicPr>
          <p:cNvPr id="1028" name="Picture 4" descr="\\FS11\SCBJAEN$\Mina dokument\Mina bilder\modulariz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01008"/>
            <a:ext cx="2952328" cy="2403057"/>
          </a:xfrm>
          <a:prstGeom prst="rect">
            <a:avLst/>
          </a:prstGeom>
          <a:noFill/>
        </p:spPr>
      </p:pic>
      <p:sp>
        <p:nvSpPr>
          <p:cNvPr id="152" name="Platshållare för innehåll 2"/>
          <p:cNvSpPr>
            <a:spLocks noGrp="1"/>
          </p:cNvSpPr>
          <p:nvPr>
            <p:ph idx="1"/>
          </p:nvPr>
        </p:nvSpPr>
        <p:spPr>
          <a:xfrm>
            <a:off x="1259632" y="2132856"/>
            <a:ext cx="3675670" cy="1540768"/>
          </a:xfrm>
        </p:spPr>
        <p:txBody>
          <a:bodyPr/>
          <a:lstStyle/>
          <a:p>
            <a:r>
              <a:rPr lang="sv-SE" dirty="0" err="1" smtClean="0"/>
              <a:t>Prepare</a:t>
            </a:r>
            <a:r>
              <a:rPr lang="sv-SE" dirty="0" smtClean="0"/>
              <a:t> the </a:t>
            </a:r>
            <a:r>
              <a:rPr lang="sv-SE" dirty="0" err="1" smtClean="0"/>
              <a:t>internal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architecture</a:t>
            </a:r>
            <a:endParaRPr lang="sv-SE" dirty="0" smtClean="0"/>
          </a:p>
        </p:txBody>
      </p:sp>
      <p:sp>
        <p:nvSpPr>
          <p:cNvPr id="153" name="Platshållare för innehåll 2"/>
          <p:cNvSpPr txBox="1">
            <a:spLocks/>
          </p:cNvSpPr>
          <p:nvPr/>
        </p:nvSpPr>
        <p:spPr>
          <a:xfrm>
            <a:off x="4788024" y="2132856"/>
            <a:ext cx="4067944" cy="1705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the information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process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oriented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software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module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3092</TotalTime>
  <Words>318</Words>
  <Application>Microsoft Office PowerPoint</Application>
  <PresentationFormat>Bildspel på skärmen (4:3)</PresentationFormat>
  <Paragraphs>121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SCB-Mall 2010</vt:lpstr>
      <vt:lpstr>MSIS 2011 – Statistics Sweden</vt:lpstr>
      <vt:lpstr>Modularization</vt:lpstr>
      <vt:lpstr>Process oriented plus services</vt:lpstr>
      <vt:lpstr>State and Automation</vt:lpstr>
      <vt:lpstr>User experience</vt:lpstr>
      <vt:lpstr>International collaboration</vt:lpstr>
      <vt:lpstr>Input and output</vt:lpstr>
      <vt:lpstr>Additional information needs</vt:lpstr>
      <vt:lpstr>Conclusions</vt:lpstr>
      <vt:lpstr>Thank you for your attention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Triton – ett gemensamt verktyg för insamling och granskning</dc:title>
  <dc:creator>Cecilia Wass</dc:creator>
  <cp:lastModifiedBy>Jakob Engdahl</cp:lastModifiedBy>
  <cp:revision>60</cp:revision>
  <dcterms:created xsi:type="dcterms:W3CDTF">2010-10-13T08:19:27Z</dcterms:created>
  <dcterms:modified xsi:type="dcterms:W3CDTF">2011-05-16T14:25:12Z</dcterms:modified>
</cp:coreProperties>
</file>