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59" r:id="rId3"/>
    <p:sldId id="256" r:id="rId4"/>
    <p:sldId id="258" r:id="rId5"/>
    <p:sldId id="257" r:id="rId6"/>
    <p:sldId id="260" r:id="rId7"/>
    <p:sldId id="261" r:id="rId8"/>
    <p:sldId id="262" r:id="rId9"/>
    <p:sldId id="265" r:id="rId10"/>
    <p:sldId id="266" r:id="rId11"/>
    <p:sldId id="272" r:id="rId12"/>
    <p:sldId id="264" r:id="rId13"/>
    <p:sldId id="268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>
      <p:cViewPr varScale="1">
        <p:scale>
          <a:sx n="113" d="100"/>
          <a:sy n="113" d="100"/>
        </p:scale>
        <p:origin x="-19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400E-3763-48BA-AC7D-E4864466EA7C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D8E58-8A81-4289-B3A1-3AA7CE61E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1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D8E58-8A81-4289-B3A1-3AA7CE61E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3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D8E58-8A81-4289-B3A1-3AA7CE61E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3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0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5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8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1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6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429"/>
            <a:ext cx="9144000" cy="14550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9104-EE38-42DE-94CA-237D0B8DB203}" type="datetimeFigureOut">
              <a:rPr lang="en-US" smtClean="0"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4A76-473B-49BD-8677-DC7B9641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ycombinator.com/item?id=4076253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47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>
                    <a:lumMod val="65000"/>
                  </a:schemeClr>
                </a:solidFill>
                <a:latin typeface="Agency FB" pitchFamily="34" charset="0"/>
              </a:rPr>
              <a:t>  The Future of Government</a:t>
            </a:r>
          </a:p>
          <a:p>
            <a:pPr algn="ctr"/>
            <a:r>
              <a:rPr lang="en-US" sz="5400" b="1" dirty="0" smtClean="0">
                <a:solidFill>
                  <a:schemeClr val="bg1">
                    <a:lumMod val="65000"/>
                  </a:schemeClr>
                </a:solidFill>
                <a:latin typeface="Agency FB" pitchFamily="34" charset="0"/>
              </a:rPr>
              <a:t>a.k.a.: “</a:t>
            </a:r>
            <a:r>
              <a:rPr lang="en-US" sz="5400" b="1" dirty="0" err="1" smtClean="0">
                <a:solidFill>
                  <a:schemeClr val="bg1">
                    <a:lumMod val="65000"/>
                  </a:schemeClr>
                </a:solidFill>
                <a:latin typeface="Agency FB" pitchFamily="34" charset="0"/>
              </a:rPr>
              <a:t>gov</a:t>
            </a:r>
            <a:r>
              <a:rPr lang="en-US" sz="5400" b="1" dirty="0" smtClean="0">
                <a:solidFill>
                  <a:schemeClr val="bg1">
                    <a:lumMod val="65000"/>
                  </a:schemeClr>
                </a:solidFill>
                <a:latin typeface="Agency FB" pitchFamily="34" charset="0"/>
              </a:rPr>
              <a:t> 2.0”</a:t>
            </a:r>
            <a:endParaRPr lang="en-US" sz="5400" b="1" dirty="0">
              <a:solidFill>
                <a:schemeClr val="bg1">
                  <a:lumMod val="65000"/>
                </a:schemeClr>
              </a:solidFill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Bringing Census Data </a:t>
            </a:r>
          </a:p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Into the 21</a:t>
            </a:r>
            <a:r>
              <a:rPr lang="en-US" sz="4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st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5025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/>
          <a:stretch/>
        </p:blipFill>
        <p:spPr>
          <a:xfrm flipH="1">
            <a:off x="0" y="0"/>
            <a:ext cx="9144000" cy="68652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6525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 The Power of the “Mash-up”  </a:t>
            </a:r>
            <a:endParaRPr lang="en-US" sz="4000" b="1" dirty="0">
              <a:solidFill>
                <a:schemeClr val="bg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444" y="1155442"/>
            <a:ext cx="426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Narrow" pitchFamily="34" charset="0"/>
              </a:rPr>
              <a:t>By combining resources through multiple APIs, developers can ‘mash’ together applications quickly and easily to create synergetic hybrids</a:t>
            </a:r>
            <a:endParaRPr lang="en-US" sz="6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257" y="2819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>
                    <a:lumMod val="65000"/>
                  </a:schemeClr>
                </a:solidFill>
                <a:latin typeface="Agency FB" pitchFamily="34" charset="0"/>
              </a:rPr>
              <a:t>Census Bureau Examples</a:t>
            </a:r>
            <a:endParaRPr lang="en-US" sz="5400" b="1" dirty="0">
              <a:solidFill>
                <a:schemeClr val="bg1">
                  <a:lumMod val="65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970884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Mashup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of APIs from: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American Community Survey 5-year (Census)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Weather (NOAA)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Location (FCC)</a:t>
            </a:r>
          </a:p>
        </p:txBody>
      </p:sp>
      <p:pic>
        <p:nvPicPr>
          <p:cNvPr id="2" name="Picture 2" descr="C:\Documents and Settings\powel355\Desktop\Pages from Dwellr_N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1" t="42703" r="30215" b="5271"/>
          <a:stretch/>
        </p:blipFill>
        <p:spPr bwMode="auto">
          <a:xfrm>
            <a:off x="4958426" y="0"/>
            <a:ext cx="4258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 Mobile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App: “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Dwellr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9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 Mobile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/ Tablet App: “America’s Economy”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24127" r="7943" b="27407"/>
          <a:stretch/>
        </p:blipFill>
        <p:spPr>
          <a:xfrm>
            <a:off x="1663470" y="1828800"/>
            <a:ext cx="5942016" cy="4461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990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Narrow" pitchFamily="34" charset="0"/>
              </a:rPr>
              <a:t>Mashup</a:t>
            </a:r>
            <a:r>
              <a:rPr lang="en-US" sz="3200" dirty="0" smtClean="0">
                <a:latin typeface="Arial Narrow" pitchFamily="34" charset="0"/>
              </a:rPr>
              <a:t> of: CIDR (Census); Labor (BLS); Econ (BEA)</a:t>
            </a:r>
          </a:p>
        </p:txBody>
      </p:sp>
    </p:spTree>
    <p:extLst>
      <p:ext uri="{BB962C8B-B14F-4D97-AF65-F5344CB8AC3E}">
        <p14:creationId xmlns:p14="http://schemas.microsoft.com/office/powerpoint/2010/main" val="42182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257" y="251460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>
                    <a:lumMod val="65000"/>
                  </a:schemeClr>
                </a:solidFill>
                <a:latin typeface="Agency FB" pitchFamily="34" charset="0"/>
              </a:rPr>
              <a:t>Third-parties Examples</a:t>
            </a:r>
            <a:endParaRPr lang="en-US" sz="5400" b="1" dirty="0" smtClean="0">
              <a:solidFill>
                <a:schemeClr val="bg1">
                  <a:lumMod val="65000"/>
                </a:schemeClr>
              </a:solidFill>
              <a:latin typeface="Agency FB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  <a:latin typeface="Agency FB" pitchFamily="34" charset="0"/>
              </a:rPr>
              <a:t>(metadata enabled partnerships)</a:t>
            </a:r>
            <a:endParaRPr lang="en-US" sz="4800" b="1" dirty="0">
              <a:solidFill>
                <a:schemeClr val="bg1">
                  <a:lumMod val="65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Google Public Data Explorer (Web App)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01" y="990600"/>
            <a:ext cx="6367597" cy="51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95637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Siri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(iPhone / Apple) powered by Wolfram Alpha powered by Census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b="1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Siri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/ Wolfram Alpha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23531" r="11159" b="14074"/>
          <a:stretch/>
        </p:blipFill>
        <p:spPr>
          <a:xfrm>
            <a:off x="4666343" y="0"/>
            <a:ext cx="4477657" cy="683985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8621" y="87057"/>
            <a:ext cx="3600836" cy="41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5883" r="821" b="58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6525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  The Old Way of Doing Things</a:t>
            </a:r>
            <a:endParaRPr lang="en-US" sz="4000" b="1" dirty="0">
              <a:solidFill>
                <a:schemeClr val="bg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07886"/>
            <a:ext cx="4762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 Narrow" pitchFamily="34" charset="0"/>
              </a:rPr>
              <a:t>Organized like a</a:t>
            </a:r>
            <a:endParaRPr lang="en-US" sz="4000" b="1" i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vertically integrated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 Narrow" pitchFamily="34" charset="0"/>
              </a:rPr>
              <a:t>three-part supply chain:</a:t>
            </a:r>
          </a:p>
          <a:p>
            <a:endParaRPr lang="en-US" sz="4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 Narrow" pitchFamily="34" charset="0"/>
              </a:rPr>
              <a:t>Warehouse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 Narrow" pitchFamily="34" charset="0"/>
              </a:rPr>
              <a:t>Retail Store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Arial Narrow" pitchFamily="34" charset="0"/>
              </a:rPr>
              <a:t>Road Between</a:t>
            </a:r>
            <a:endParaRPr lang="en-US" sz="4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65" y="2617857"/>
            <a:ext cx="2766434" cy="4240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894000"/>
            <a:ext cx="4762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Unlike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the traditional model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-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where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the government is forced to shoulder the ‘retail’ burden -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APIs turn citizens into potential franchisees.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2526" y="3633036"/>
            <a:ext cx="187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Data</a:t>
            </a:r>
            <a:endParaRPr lang="en-US" sz="3600" b="1" dirty="0">
              <a:latin typeface="Arial Narrow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98526" y="5666941"/>
            <a:ext cx="1562100" cy="570363"/>
            <a:chOff x="4686300" y="5525637"/>
            <a:chExt cx="1562100" cy="570363"/>
          </a:xfrm>
        </p:grpSpPr>
        <p:sp>
          <p:nvSpPr>
            <p:cNvPr id="8" name="Right Arrow 7"/>
            <p:cNvSpPr/>
            <p:nvPr/>
          </p:nvSpPr>
          <p:spPr>
            <a:xfrm>
              <a:off x="4724400" y="5525637"/>
              <a:ext cx="1524000" cy="57036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86300" y="5616142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r>
                <a:rPr lang="en-US" sz="16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gov</a:t>
              </a:r>
              <a:endParaRPr lang="en-US" sz="1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0" y="0"/>
            <a:ext cx="2576953" cy="2617857"/>
            <a:chOff x="2490347" y="506343"/>
            <a:chExt cx="2576953" cy="261785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347" y="506343"/>
              <a:ext cx="2576953" cy="261785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993630">
              <a:off x="3099582" y="1796219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Arial Narrow" pitchFamily="34" charset="0"/>
                </a:rPr>
                <a:t>.org</a:t>
              </a:r>
              <a:endParaRPr lang="en-US" sz="24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3336559">
              <a:off x="3703763" y="2387238"/>
              <a:ext cx="662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C00000"/>
                  </a:solidFill>
                  <a:latin typeface="Arial Narrow" pitchFamily="34" charset="0"/>
                </a:rPr>
                <a:t>.net</a:t>
              </a:r>
              <a:endParaRPr lang="en-US" sz="20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769677">
              <a:off x="2575699" y="1246734"/>
              <a:ext cx="730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Arial Narrow" pitchFamily="34" charset="0"/>
                </a:rPr>
                <a:t>.com</a:t>
              </a:r>
              <a:endParaRPr lang="en-US" sz="20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Break Free from the Chain</a:t>
            </a:r>
            <a:endParaRPr lang="en-US" sz="4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r="34219"/>
          <a:stretch/>
        </p:blipFill>
        <p:spPr>
          <a:xfrm>
            <a:off x="5562600" y="2329129"/>
            <a:ext cx="3581400" cy="361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 </a:t>
            </a: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Provision Your Data as Building </a:t>
            </a: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Blocks</a:t>
            </a:r>
            <a:endParaRPr lang="en-US" sz="4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07886"/>
            <a:ext cx="4762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Decoupling data from presentation allows: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Outsourcing of innovation via third-party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adoption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Portability to almost any type of application on any device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Reduction in redundant efforts within the bureau</a:t>
            </a:r>
          </a:p>
        </p:txBody>
      </p:sp>
    </p:spTree>
    <p:extLst>
      <p:ext uri="{BB962C8B-B14F-4D97-AF65-F5344CB8AC3E}">
        <p14:creationId xmlns:p14="http://schemas.microsoft.com/office/powerpoint/2010/main" val="39036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63932"/>
            <a:ext cx="4076700" cy="3569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Doing More with Less</a:t>
            </a:r>
            <a:endParaRPr lang="en-US" sz="4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07886"/>
            <a:ext cx="47625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Allow your customers a greater variety of specialty applications created internally while enabling 3rd-party developers to produce their own custom-purposed applications all at a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lower cost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10625" r="8749" b="4156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883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  Digital Government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Strategic Alignment</a:t>
            </a:r>
            <a:endParaRPr lang="en-US" sz="4000" dirty="0">
              <a:solidFill>
                <a:schemeClr val="bg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524000"/>
            <a:ext cx="502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spc="300" dirty="0" smtClean="0">
                <a:solidFill>
                  <a:schemeClr val="bg1"/>
                </a:solidFill>
                <a:latin typeface="Arial Narrow" pitchFamily="34" charset="0"/>
              </a:rPr>
              <a:t>Information-Centric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spc="300" dirty="0" smtClean="0">
                <a:solidFill>
                  <a:schemeClr val="bg1"/>
                </a:solidFill>
                <a:latin typeface="Arial Narrow" pitchFamily="34" charset="0"/>
              </a:rPr>
              <a:t>Customer-Centric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spc="300" dirty="0" smtClean="0">
                <a:solidFill>
                  <a:schemeClr val="bg1"/>
                </a:solidFill>
                <a:latin typeface="Arial Narrow" pitchFamily="34" charset="0"/>
              </a:rPr>
              <a:t>Security and Privacy</a:t>
            </a:r>
            <a:endParaRPr lang="en-US" sz="3600" spc="3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10625" r="8749" b="4156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6525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973753"/>
            <a:ext cx="44195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Georgia" pitchFamily="18" charset="0"/>
              </a:rPr>
              <a:t>“Government agencies must enable the public, entrepreneurs and our own government programs to better leverage the rich wealth of federal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data (and help) </a:t>
            </a:r>
            <a:r>
              <a:rPr lang="en-US" sz="2600" dirty="0">
                <a:solidFill>
                  <a:schemeClr val="bg1"/>
                </a:solidFill>
                <a:latin typeface="Georgia" pitchFamily="18" charset="0"/>
              </a:rPr>
              <a:t>serve to unlock the power of government data, spur innovation, and thereby improve the quality of services for the American people.”</a:t>
            </a:r>
          </a:p>
        </p:txBody>
      </p:sp>
    </p:spTree>
    <p:extLst>
      <p:ext uri="{BB962C8B-B14F-4D97-AF65-F5344CB8AC3E}">
        <p14:creationId xmlns:p14="http://schemas.microsoft.com/office/powerpoint/2010/main" val="41634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owel355\Desktop\api_a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85" y="0"/>
            <a:ext cx="45821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 The Census’ Data Web API</a:t>
            </a:r>
            <a:endParaRPr lang="en-US" sz="40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860286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 smtClean="0">
              <a:latin typeface="Arial Narrow" pitchFamily="34" charset="0"/>
            </a:endParaRPr>
          </a:p>
          <a:p>
            <a:r>
              <a:rPr lang="en-US" sz="3000" dirty="0" smtClean="0">
                <a:latin typeface="Arial Narrow" pitchFamily="34" charset="0"/>
              </a:rPr>
              <a:t>The </a:t>
            </a:r>
            <a:r>
              <a:rPr lang="en-US" sz="3000" dirty="0" smtClean="0">
                <a:latin typeface="Arial Narrow" pitchFamily="34" charset="0"/>
              </a:rPr>
              <a:t>Data Web </a:t>
            </a:r>
            <a:r>
              <a:rPr lang="en-US" sz="3000" dirty="0" smtClean="0">
                <a:latin typeface="Arial Narrow" pitchFamily="34" charset="0"/>
              </a:rPr>
              <a:t>connects</a:t>
            </a:r>
            <a:r>
              <a:rPr lang="en-US" sz="3000" dirty="0" smtClean="0">
                <a:latin typeface="Arial Narrow" pitchFamily="34" charset="0"/>
              </a:rPr>
              <a:t> </a:t>
            </a:r>
            <a:r>
              <a:rPr lang="en-US" sz="3000" dirty="0" smtClean="0">
                <a:latin typeface="Arial Narrow" pitchFamily="34" charset="0"/>
              </a:rPr>
              <a:t>a network of cross-governmental agency </a:t>
            </a:r>
            <a:r>
              <a:rPr lang="en-US" sz="3000" dirty="0" smtClean="0">
                <a:latin typeface="Arial Narrow" pitchFamily="34" charset="0"/>
              </a:rPr>
              <a:t>databases and is provisioned by the Data Web API</a:t>
            </a:r>
            <a:endParaRPr lang="en-US" sz="3000" dirty="0" smtClean="0">
              <a:latin typeface="Arial Narrow" pitchFamily="34" charset="0"/>
            </a:endParaRPr>
          </a:p>
          <a:p>
            <a:endParaRPr lang="en-US" sz="3000" dirty="0" smtClean="0">
              <a:latin typeface="Arial Narrow" pitchFamily="34" charset="0"/>
            </a:endParaRPr>
          </a:p>
          <a:p>
            <a:r>
              <a:rPr lang="en-US" sz="3000" b="1" dirty="0" smtClean="0">
                <a:latin typeface="Arial Narrow" pitchFamily="34" charset="0"/>
              </a:rPr>
              <a:t>Initially available data-sets: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American Community </a:t>
            </a:r>
            <a:r>
              <a:rPr lang="en-US" sz="2400" dirty="0" smtClean="0">
                <a:latin typeface="Arial Narrow" pitchFamily="34" charset="0"/>
              </a:rPr>
              <a:t>Survey</a:t>
            </a:r>
            <a:endParaRPr lang="en-US" sz="2400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Decennial </a:t>
            </a:r>
            <a:r>
              <a:rPr lang="en-US" sz="2400" dirty="0" smtClean="0">
                <a:latin typeface="Arial Narrow" pitchFamily="34" charset="0"/>
              </a:rPr>
              <a:t>SF1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  Reactions from Developers @Y-</a:t>
            </a:r>
            <a:r>
              <a:rPr lang="en-US" sz="3900" b="1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Combinator</a:t>
            </a:r>
            <a:endParaRPr lang="en-US" sz="39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425974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Wow, this is good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government… this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is one giant leap in the right direction.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42597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J Campbell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91447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When you sign up for an API key you get the message "Happy querying!" Quite the model of transparency.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91447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Taylor </a:t>
            </a:r>
            <a:r>
              <a:rPr lang="en-US" sz="2000" dirty="0" err="1" smtClean="0">
                <a:latin typeface="Arial Narrow" pitchFamily="34" charset="0"/>
              </a:rPr>
              <a:t>Buley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4829" y="48078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This opens my mind up to a whole new slew of ideas using their information so easily..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629" y="4807803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itchFamily="34" charset="0"/>
              </a:rPr>
              <a:t>Jordan </a:t>
            </a:r>
            <a:r>
              <a:rPr lang="en-US" sz="2000" dirty="0" err="1" smtClean="0">
                <a:latin typeface="Arial Narrow" pitchFamily="34" charset="0"/>
              </a:rPr>
              <a:t>Coeyman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628" y="6153090"/>
            <a:ext cx="845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 Narrow" pitchFamily="34" charset="0"/>
              </a:rPr>
              <a:t>Source: 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  <a:hlinkClick r:id="rId2"/>
              </a:rPr>
              <a:t>http</a:t>
            </a:r>
            <a:r>
              <a:rPr lang="en-US" sz="2000" dirty="0">
                <a:latin typeface="Arial Narrow" pitchFamily="34" charset="0"/>
                <a:hlinkClick r:id="rId2"/>
              </a:rPr>
              <a:t>://</a:t>
            </a:r>
            <a:r>
              <a:rPr lang="en-US" sz="2000" dirty="0" smtClean="0">
                <a:latin typeface="Arial Narrow" pitchFamily="34" charset="0"/>
                <a:hlinkClick r:id="rId2"/>
              </a:rPr>
              <a:t>news.ycombinator.com/item?id=4076253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437</Words>
  <Application>Microsoft Office PowerPoint</Application>
  <PresentationFormat>On-screen Show (4:3)</PresentationFormat>
  <Paragraphs>68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Logan T Powell</dc:creator>
  <cp:lastModifiedBy>Logan T Powell</cp:lastModifiedBy>
  <cp:revision>16</cp:revision>
  <dcterms:created xsi:type="dcterms:W3CDTF">2012-06-21T12:14:51Z</dcterms:created>
  <dcterms:modified xsi:type="dcterms:W3CDTF">2012-06-21T21:54:30Z</dcterms:modified>
</cp:coreProperties>
</file>