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5" r:id="rId3"/>
    <p:sldMasterId id="2147483656" r:id="rId4"/>
    <p:sldMasterId id="2147483658" r:id="rId5"/>
    <p:sldMasterId id="2147483659" r:id="rId6"/>
    <p:sldMasterId id="2147483657" r:id="rId7"/>
  </p:sldMasterIdLst>
  <p:notesMasterIdLst>
    <p:notesMasterId r:id="rId28"/>
  </p:notesMasterIdLst>
  <p:handoutMasterIdLst>
    <p:handoutMasterId r:id="rId29"/>
  </p:handoutMasterIdLst>
  <p:sldIdLst>
    <p:sldId id="256" r:id="rId8"/>
    <p:sldId id="257" r:id="rId9"/>
    <p:sldId id="267" r:id="rId10"/>
    <p:sldId id="268" r:id="rId11"/>
    <p:sldId id="269" r:id="rId12"/>
    <p:sldId id="274" r:id="rId13"/>
    <p:sldId id="270" r:id="rId14"/>
    <p:sldId id="273" r:id="rId15"/>
    <p:sldId id="271" r:id="rId16"/>
    <p:sldId id="272" r:id="rId17"/>
    <p:sldId id="275" r:id="rId18"/>
    <p:sldId id="279" r:id="rId19"/>
    <p:sldId id="282" r:id="rId20"/>
    <p:sldId id="281" r:id="rId21"/>
    <p:sldId id="284" r:id="rId22"/>
    <p:sldId id="276" r:id="rId23"/>
    <p:sldId id="283" r:id="rId24"/>
    <p:sldId id="277" r:id="rId25"/>
    <p:sldId id="278" r:id="rId26"/>
    <p:sldId id="262" r:id="rId27"/>
  </p:sldIdLst>
  <p:sldSz cx="9144000" cy="6858000" type="screen4x3"/>
  <p:notesSz cx="6858000" cy="9144000"/>
  <p:defaultTextStyle>
    <a:defPPr>
      <a:defRPr lang="et-EE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00395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00395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00395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00395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00395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395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395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395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395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16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6" autoAdjust="0"/>
    <p:restoredTop sz="94660"/>
  </p:normalViewPr>
  <p:slideViewPr>
    <p:cSldViewPr>
      <p:cViewPr varScale="1">
        <p:scale>
          <a:sx n="69" d="100"/>
          <a:sy n="69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19E0EB23-28F1-4B0E-A919-61A49C2CF892}" type="datetimeFigureOut">
              <a:rPr lang="et-EE"/>
              <a:pPr>
                <a:defRPr/>
              </a:pPr>
              <a:t>18.06.2012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24495B31-2657-4262-BF2C-CFD84A1BF9A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07862FF4-0649-47BD-A9C1-AF1C3C74BF8E}" type="datetimeFigureOut">
              <a:rPr lang="et-EE"/>
              <a:pPr>
                <a:defRPr/>
              </a:pPr>
              <a:t>18.06.2012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t-E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t-E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9517F53B-58C8-469A-AD64-9A7137E6C13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t-EE" smtClean="0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F3ADAB-27CB-475C-B25F-439746E5B5C3}" type="slidenum">
              <a:rPr lang="et-EE"/>
              <a:pPr/>
              <a:t>3</a:t>
            </a:fld>
            <a:endParaRPr lang="et-E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t-EE" dirty="0" smtClean="0"/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7803AB-5698-4D61-98FB-2555D948651E}" type="slidenum">
              <a:rPr lang="et-EE"/>
              <a:pPr/>
              <a:t>14</a:t>
            </a:fld>
            <a:endParaRPr lang="et-E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t-EE" dirty="0" smtClean="0"/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36E123-C00B-4CE8-8E61-6A3E659210F6}" type="slidenum">
              <a:rPr lang="et-EE"/>
              <a:pPr/>
              <a:t>19</a:t>
            </a:fld>
            <a:endParaRPr lang="et-E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t-EE" dirty="0" smtClean="0"/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2927D2-70F9-4C5E-BD7F-439DD539B74C}" type="slidenum">
              <a:rPr lang="et-EE"/>
              <a:pPr/>
              <a:t>5</a:t>
            </a:fld>
            <a:endParaRPr lang="et-E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t-EE" dirty="0" smtClean="0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099AD8-6F6A-42DE-B88B-1DF0B09240DC}" type="slidenum">
              <a:rPr lang="et-EE"/>
              <a:pPr/>
              <a:t>6</a:t>
            </a:fld>
            <a:endParaRPr lang="et-E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t-EE" smtClean="0"/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D7B43A-7EA0-4CB7-AA51-37409DDBD940}" type="slidenum">
              <a:rPr lang="et-EE"/>
              <a:pPr/>
              <a:t>7</a:t>
            </a:fld>
            <a:endParaRPr lang="et-E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t-EE" dirty="0" smtClean="0"/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588F58-9BA9-495C-9A94-E22AF1F2F1EC}" type="slidenum">
              <a:rPr lang="et-EE"/>
              <a:pPr/>
              <a:t>9</a:t>
            </a:fld>
            <a:endParaRPr lang="et-E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t-EE" dirty="0" smtClean="0"/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63292A-6A5E-435C-8600-24B0D45D5790}" type="slidenum">
              <a:rPr lang="et-EE"/>
              <a:pPr/>
              <a:t>10</a:t>
            </a:fld>
            <a:endParaRPr lang="et-E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t-EE" smtClean="0"/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0A239D-535C-40D2-B110-77E281A8DB8C}" type="slidenum">
              <a:rPr lang="et-EE"/>
              <a:pPr/>
              <a:t>11</a:t>
            </a:fld>
            <a:endParaRPr lang="et-E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t-EE" smtClean="0"/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E4B83E-9C9F-4A86-A20F-71730A474466}" type="slidenum">
              <a:rPr lang="et-EE"/>
              <a:pPr/>
              <a:t>12</a:t>
            </a:fld>
            <a:endParaRPr lang="et-E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t-EE" dirty="0" smtClean="0"/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4D5267-10BD-410A-A32C-469CEF74357B}" type="slidenum">
              <a:rPr lang="et-EE"/>
              <a:pPr/>
              <a:t>13</a:t>
            </a:fld>
            <a:endParaRPr lang="et-E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Eesti statistika_E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28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REL_logo_RGB_e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650" y="3476625"/>
            <a:ext cx="39052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898525"/>
            <a:ext cx="4498975" cy="854075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t-EE"/>
              <a:t>PEALKIRI</a:t>
            </a:r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981200"/>
            <a:ext cx="44958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/>
            </a:lvl1pPr>
          </a:lstStyle>
          <a:p>
            <a:r>
              <a:rPr lang="et-EE"/>
              <a:t>Esitaja Nimi Perekonnanimi</a:t>
            </a:r>
          </a:p>
          <a:p>
            <a:r>
              <a:rPr lang="et-EE"/>
              <a:t>00.00.2006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4988" y="1268413"/>
            <a:ext cx="1878012" cy="5132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47775" y="1268413"/>
            <a:ext cx="5484813" cy="5132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106862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412875"/>
            <a:ext cx="41084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2263" y="476250"/>
            <a:ext cx="2090737" cy="5203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6124575" cy="5203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7775" y="2205038"/>
            <a:ext cx="3681413" cy="419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1588" y="2205038"/>
            <a:ext cx="3681412" cy="419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8D774-1AA7-4311-A0DC-CADB95E3CB3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A674E-2302-401D-89A9-273D113C0BFE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7FCA3-4F59-4822-8DB9-E78D22D413E9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83DA6-F69B-4CD3-9785-740A8E31B280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0D88F-BC7A-4688-B0EE-0D9E239A22BD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EC04-79E8-476B-8CD1-51FE6BC6D29D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EBC7F-316D-460D-A408-0961BF17DD39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5BA12-3893-432D-BB57-0822CBD0C1E0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5BEB3-770F-4B76-ADE4-13A693C6233A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9CE99-33B7-45EF-AEB1-B822E667403E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98DE7-D578-4FED-9E16-9AF7EABC781D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8BCB3-07D2-4531-A457-D058D8B1C9F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7CE52-71D4-4037-A496-659123CD9D8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08EC7-A103-4C73-8F49-6D7663BC86C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6D575-BAEF-459E-B2DE-CF0C3C178B05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1FE1A-0894-4EA9-82DA-DB60B23B18A0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6F86B-A2E6-4ADC-9A90-1328F137EC7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3C1CF-9BF8-4D0D-A282-612DB8900B21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1E716-AE00-4EFD-8A36-5C25D56EB99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291C5-2C6B-43EE-9477-B6C7CC13FD1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82507-4F8C-4A32-8373-F0BE09CCD32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1199B-9932-4CBE-83D6-7F0874A81371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27.06.2012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emf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0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Eesti statistika_1_E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1" descr="REL_logo_RGB_e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27775" y="288925"/>
            <a:ext cx="24669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7775" y="2205038"/>
            <a:ext cx="7515225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Sisu tekst</a:t>
            </a:r>
          </a:p>
          <a:p>
            <a:pPr lvl="1"/>
            <a:r>
              <a:rPr lang="et-EE" smtClean="0"/>
              <a:t>Sisu</a:t>
            </a:r>
          </a:p>
          <a:p>
            <a:pPr lvl="2"/>
            <a:r>
              <a:rPr lang="et-EE" smtClean="0"/>
              <a:t>Sisu</a:t>
            </a:r>
          </a:p>
          <a:p>
            <a:pPr lvl="3"/>
            <a:endParaRPr lang="en-GB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47775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defRPr sz="1200" b="0" smtClean="0"/>
            </a:lvl1pPr>
          </a:lstStyle>
          <a:p>
            <a:pPr>
              <a:defRPr/>
            </a:pPr>
            <a:r>
              <a:rPr lang="et-EE"/>
              <a:t>27.06.2012</a:t>
            </a:r>
            <a:endParaRPr lang="en-GB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8674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t-EE" sz="1200" b="0" dirty="0" smtClean="0"/>
              <a:t>Aira Veelmaa</a:t>
            </a:r>
            <a:endParaRPr lang="en-GB" sz="1200" b="0" dirty="0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268413"/>
            <a:ext cx="7489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Pealkiri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Clr>
          <a:srgbClr val="A72F16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1079500" indent="-363538" algn="l" rtl="0" eaLnBrk="0" fontAlgn="base" hangingPunct="0">
        <a:spcBef>
          <a:spcPct val="20000"/>
        </a:spcBef>
        <a:spcAft>
          <a:spcPct val="0"/>
        </a:spcAft>
        <a:buClr>
          <a:srgbClr val="A72F16"/>
        </a:buClr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2pPr>
      <a:lvl3pPr marL="1795463" indent="-363538" algn="l" rtl="0" eaLnBrk="0" fontAlgn="base" hangingPunct="0">
        <a:spcBef>
          <a:spcPct val="20000"/>
        </a:spcBef>
        <a:spcAft>
          <a:spcPct val="0"/>
        </a:spcAft>
        <a:buClr>
          <a:srgbClr val="A72F16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22034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6114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30686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5258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9830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4402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47775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defRPr sz="1200" b="0" smtClean="0"/>
            </a:lvl1pPr>
          </a:lstStyle>
          <a:p>
            <a:pPr>
              <a:defRPr/>
            </a:pPr>
            <a:r>
              <a:rPr lang="et-EE"/>
              <a:t>27.06.2012</a:t>
            </a:r>
            <a:endParaRPr lang="en-GB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8674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t-EE" sz="1200" b="0" dirty="0" smtClean="0"/>
              <a:t>Aira Veelmaa</a:t>
            </a:r>
            <a:endParaRPr lang="en-GB" sz="1200" b="0" dirty="0"/>
          </a:p>
        </p:txBody>
      </p:sp>
      <p:sp>
        <p:nvSpPr>
          <p:cNvPr id="1331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36771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Sisu tekst</a:t>
            </a:r>
          </a:p>
          <a:p>
            <a:pPr lvl="1"/>
            <a:r>
              <a:rPr lang="et-EE" smtClean="0"/>
              <a:t>Sisu</a:t>
            </a:r>
          </a:p>
          <a:p>
            <a:pPr lvl="2"/>
            <a:r>
              <a:rPr lang="et-EE" smtClean="0"/>
              <a:t>Sisu</a:t>
            </a:r>
          </a:p>
          <a:p>
            <a:pPr lvl="3"/>
            <a:endParaRPr lang="en-GB" smtClean="0"/>
          </a:p>
        </p:txBody>
      </p:sp>
      <p:sp>
        <p:nvSpPr>
          <p:cNvPr id="1331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476250"/>
            <a:ext cx="7489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Pealkiri</a:t>
            </a:r>
          </a:p>
        </p:txBody>
      </p:sp>
      <p:pic>
        <p:nvPicPr>
          <p:cNvPr id="13318" name="Picture 10" descr="Eesti statistika_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938" y="-15875"/>
            <a:ext cx="1095376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1" descr="REL_logo_RGB_e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92950" y="271463"/>
            <a:ext cx="17018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951"/>
          </a:solidFill>
          <a:latin typeface="Arial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Clr>
          <a:srgbClr val="A72F16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1079500" indent="-363538" algn="l" rtl="0" eaLnBrk="0" fontAlgn="base" hangingPunct="0">
        <a:spcBef>
          <a:spcPct val="20000"/>
        </a:spcBef>
        <a:spcAft>
          <a:spcPct val="0"/>
        </a:spcAft>
        <a:buClr>
          <a:srgbClr val="A72F16"/>
        </a:buClr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2pPr>
      <a:lvl3pPr marL="1795463" indent="-363538" algn="l" rtl="0" eaLnBrk="0" fontAlgn="base" hangingPunct="0">
        <a:spcBef>
          <a:spcPct val="20000"/>
        </a:spcBef>
        <a:spcAft>
          <a:spcPct val="0"/>
        </a:spcAft>
        <a:buClr>
          <a:srgbClr val="A72F16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22034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6114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30686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5258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9830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4402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t-EE" smtClean="0"/>
          </a:p>
        </p:txBody>
      </p:sp>
      <p:pic>
        <p:nvPicPr>
          <p:cNvPr id="25604" name="Picture 16" descr="REL_vahe_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2700" y="-11113"/>
            <a:ext cx="9169400" cy="68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t-EE" smtClean="0"/>
          </a:p>
        </p:txBody>
      </p:sp>
      <p:pic>
        <p:nvPicPr>
          <p:cNvPr id="37892" name="Picture 12" descr="REL_vahe_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6350" y="-9525"/>
            <a:ext cx="917575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t-EE"/>
              <a:t>27.06.2012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FB207D1-C4F0-4001-A6EF-7D17BC4E57C5}" type="slidenum">
              <a:rPr lang="et-EE"/>
              <a:pPr>
                <a:defRPr/>
              </a:pPr>
              <a:t>‹#›</a:t>
            </a:fld>
            <a:endParaRPr lang="et-EE"/>
          </a:p>
        </p:txBody>
      </p:sp>
      <p:pic>
        <p:nvPicPr>
          <p:cNvPr id="50183" name="Picture 7" descr="REL_vahe_3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938" y="-7938"/>
            <a:ext cx="9172576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t-EE"/>
              <a:t>27.06.2012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D658691-2AFF-4C31-9CC3-11DBA3E9F0B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  <p:pic>
        <p:nvPicPr>
          <p:cNvPr id="62471" name="Picture 7" descr="REL_vahe_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9525" y="-9525"/>
            <a:ext cx="91678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8" descr="Eesti statistika_suu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9525" y="-7938"/>
            <a:ext cx="9169400" cy="68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Click to edit Master title style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t-EE" smtClean="0"/>
          </a:p>
        </p:txBody>
      </p:sp>
      <p:pic>
        <p:nvPicPr>
          <p:cNvPr id="74757" name="Picture 7" descr="Märk 90_eng_valg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850" y="404813"/>
            <a:ext cx="119221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haug\statgroups\LEVI\SLO\REL_2011\p&#245;hiloendus\creatum\ETAPP%201\TV\Statistikaamet%20REL%202011%20EST%2030sek_UUS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t-EE" sz="2000" smtClean="0"/>
              <a:t/>
            </a:r>
            <a:br>
              <a:rPr lang="et-EE" sz="2000" smtClean="0"/>
            </a:br>
            <a:r>
              <a:rPr lang="et-EE" sz="2000" smtClean="0"/>
              <a:t/>
            </a:r>
            <a:br>
              <a:rPr lang="et-EE" sz="2000" smtClean="0"/>
            </a:br>
            <a:r>
              <a:rPr lang="en-GB" sz="2000" smtClean="0"/>
              <a:t>2011 Population and Housing Census communications campaign</a:t>
            </a:r>
            <a:br>
              <a:rPr lang="en-GB" sz="2000" smtClean="0"/>
            </a:br>
            <a:r>
              <a:rPr lang="en-GB" sz="2000" smtClean="0"/>
              <a:t>and measuring its effectiveness</a:t>
            </a:r>
            <a:endParaRPr lang="en-GB" smtClean="0"/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t-EE" dirty="0" smtClean="0"/>
          </a:p>
          <a:p>
            <a:endParaRPr lang="et-EE" dirty="0" smtClean="0"/>
          </a:p>
          <a:p>
            <a:r>
              <a:rPr lang="et-EE" dirty="0" smtClean="0"/>
              <a:t>Aira Veelmaa</a:t>
            </a:r>
          </a:p>
          <a:p>
            <a:r>
              <a:rPr lang="en-GB" dirty="0" smtClean="0"/>
              <a:t>Head of Information and Marketing Service</a:t>
            </a:r>
          </a:p>
          <a:p>
            <a:r>
              <a:rPr lang="en-GB" dirty="0" smtClean="0"/>
              <a:t>Statistics Estonia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smtClean="0"/>
              <a:t>Interview census campaign</a:t>
            </a:r>
          </a:p>
        </p:txBody>
      </p:sp>
      <p:sp>
        <p:nvSpPr>
          <p:cNvPr id="10342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t-EE"/>
              <a:t>27.06.2012</a:t>
            </a:r>
            <a:endParaRPr lang="en-GB"/>
          </a:p>
        </p:txBody>
      </p:sp>
      <p:pic>
        <p:nvPicPr>
          <p:cNvPr id="103427" name="Picture 3" descr="C:\Users\airav\Desktop\Loendaj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84325" y="1833563"/>
            <a:ext cx="3273425" cy="4567237"/>
          </a:xfrm>
        </p:spPr>
      </p:pic>
      <p:pic>
        <p:nvPicPr>
          <p:cNvPr id="103428" name="Picture 5" descr="loendaja varust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08550" y="2000250"/>
            <a:ext cx="3973513" cy="4429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smtClean="0"/>
              <a:t>Measuring the effectiveness of communication activities (</a:t>
            </a:r>
            <a:r>
              <a:rPr lang="et-EE" sz="2600" smtClean="0"/>
              <a:t>1</a:t>
            </a:r>
            <a:r>
              <a:rPr lang="en-GB" sz="2600" smtClean="0"/>
              <a:t>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200" b="1" smtClean="0"/>
              <a:t>One goal of the communication</a:t>
            </a:r>
            <a:r>
              <a:rPr lang="et-EE" sz="2200" b="1" smtClean="0"/>
              <a:t>s</a:t>
            </a:r>
            <a:r>
              <a:rPr lang="en-GB" sz="2200" b="1" smtClean="0"/>
              <a:t> campaign was to reach</a:t>
            </a:r>
          </a:p>
          <a:p>
            <a:pPr>
              <a:buFont typeface="Wingdings" pitchFamily="2" charset="2"/>
              <a:buNone/>
            </a:pPr>
            <a:r>
              <a:rPr lang="en-GB" sz="2200" b="1" smtClean="0"/>
              <a:t>at least 90% of the population by the beginning of the </a:t>
            </a:r>
          </a:p>
          <a:p>
            <a:pPr>
              <a:buFont typeface="Wingdings" pitchFamily="2" charset="2"/>
              <a:buNone/>
            </a:pPr>
            <a:r>
              <a:rPr lang="en-GB" sz="2200" b="1" smtClean="0"/>
              <a:t>census.</a:t>
            </a:r>
          </a:p>
          <a:p>
            <a:pPr>
              <a:buFont typeface="Wingdings" pitchFamily="2" charset="2"/>
              <a:buNone/>
            </a:pPr>
            <a:endParaRPr lang="en-GB" sz="2200" smtClean="0"/>
          </a:p>
          <a:p>
            <a:pPr>
              <a:buFont typeface="Wingdings" pitchFamily="2" charset="2"/>
              <a:buNone/>
            </a:pPr>
            <a:r>
              <a:rPr lang="en-GB" sz="2200" smtClean="0"/>
              <a:t>What to measure?</a:t>
            </a:r>
          </a:p>
          <a:p>
            <a:r>
              <a:rPr lang="en-GB" sz="2200" smtClean="0"/>
              <a:t>people’s awareness of the census </a:t>
            </a:r>
          </a:p>
          <a:p>
            <a:r>
              <a:rPr lang="en-GB" sz="2200" smtClean="0"/>
              <a:t>willingness to participate in the e-census</a:t>
            </a:r>
          </a:p>
          <a:p>
            <a:r>
              <a:rPr lang="en-GB" sz="2200" smtClean="0"/>
              <a:t>learn about the attitudes towards the census and Statistics Estonia</a:t>
            </a:r>
          </a:p>
          <a:p>
            <a:endParaRPr lang="en-GB" smtClean="0"/>
          </a:p>
          <a:p>
            <a:endParaRPr lang="en-GB" smtClean="0"/>
          </a:p>
        </p:txBody>
      </p:sp>
      <p:sp>
        <p:nvSpPr>
          <p:cNvPr id="10547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t-EE"/>
              <a:t>27.06.2012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smtClean="0"/>
              <a:t>Measuring the effectiveness of communication activities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200" smtClean="0"/>
              <a:t>How to measure?</a:t>
            </a:r>
          </a:p>
          <a:p>
            <a:endParaRPr lang="en-GB" sz="2200" smtClean="0"/>
          </a:p>
          <a:p>
            <a:r>
              <a:rPr lang="en-GB" sz="2200" smtClean="0"/>
              <a:t>Media and social media monitoring</a:t>
            </a:r>
          </a:p>
          <a:p>
            <a:r>
              <a:rPr lang="en-GB" sz="2200" smtClean="0"/>
              <a:t>Statistics on website visits</a:t>
            </a:r>
          </a:p>
          <a:p>
            <a:r>
              <a:rPr lang="en-GB" sz="2200" smtClean="0"/>
              <a:t>Survey of population’s awareness of the census</a:t>
            </a:r>
          </a:p>
          <a:p>
            <a:endParaRPr lang="en-GB" smtClean="0"/>
          </a:p>
          <a:p>
            <a:endParaRPr lang="en-GB" smtClean="0"/>
          </a:p>
        </p:txBody>
      </p:sp>
      <p:sp>
        <p:nvSpPr>
          <p:cNvPr id="1075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t-EE"/>
              <a:t>27.06.2012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smtClean="0"/>
              <a:t>Media monitoring</a:t>
            </a:r>
          </a:p>
        </p:txBody>
      </p:sp>
      <p:sp>
        <p:nvSpPr>
          <p:cNvPr id="1095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t-EE"/>
              <a:t>27.06.2012</a:t>
            </a:r>
            <a:endParaRPr lang="en-GB"/>
          </a:p>
        </p:txBody>
      </p:sp>
      <p:pic>
        <p:nvPicPr>
          <p:cNvPr id="109571" name="Content Placeholder 6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4438" y="2071688"/>
            <a:ext cx="7786687" cy="4329112"/>
          </a:xfrm>
        </p:spPr>
      </p:pic>
      <p:sp>
        <p:nvSpPr>
          <p:cNvPr id="109572" name="Oval 7"/>
          <p:cNvSpPr>
            <a:spLocks noChangeArrowheads="1"/>
          </p:cNvSpPr>
          <p:nvPr/>
        </p:nvSpPr>
        <p:spPr bwMode="auto">
          <a:xfrm>
            <a:off x="2357438" y="3571875"/>
            <a:ext cx="1714500" cy="1428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endParaRPr lang="et-EE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214563" y="3571875"/>
            <a:ext cx="1785937" cy="214313"/>
          </a:xfrm>
          <a:prstGeom prst="ellipse">
            <a:avLst/>
          </a:prstGeom>
          <a:noFill/>
          <a:ln w="25400" algn="ctr">
            <a:solidFill>
              <a:srgbClr val="C00000">
                <a:alpha val="87842"/>
              </a:srgb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endParaRPr lang="et-EE"/>
          </a:p>
        </p:txBody>
      </p:sp>
      <p:sp>
        <p:nvSpPr>
          <p:cNvPr id="109574" name="Oval 9"/>
          <p:cNvSpPr>
            <a:spLocks noChangeArrowheads="1"/>
          </p:cNvSpPr>
          <p:nvPr/>
        </p:nvSpPr>
        <p:spPr bwMode="auto">
          <a:xfrm>
            <a:off x="3929063" y="2714625"/>
            <a:ext cx="1000125" cy="28575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endParaRPr lang="et-EE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857625" y="3143250"/>
            <a:ext cx="1285875" cy="214313"/>
          </a:xfrm>
          <a:prstGeom prst="ellips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endParaRPr lang="et-EE"/>
          </a:p>
        </p:txBody>
      </p:sp>
      <p:sp>
        <p:nvSpPr>
          <p:cNvPr id="109576" name="Oval 11"/>
          <p:cNvSpPr>
            <a:spLocks noChangeArrowheads="1"/>
          </p:cNvSpPr>
          <p:nvPr/>
        </p:nvSpPr>
        <p:spPr bwMode="auto">
          <a:xfrm>
            <a:off x="5857875" y="3000375"/>
            <a:ext cx="428625" cy="12858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endParaRPr lang="et-EE"/>
          </a:p>
        </p:txBody>
      </p:sp>
      <p:sp>
        <p:nvSpPr>
          <p:cNvPr id="109577" name="Oval 12"/>
          <p:cNvSpPr>
            <a:spLocks noChangeArrowheads="1"/>
          </p:cNvSpPr>
          <p:nvPr/>
        </p:nvSpPr>
        <p:spPr bwMode="auto">
          <a:xfrm>
            <a:off x="5214938" y="2714625"/>
            <a:ext cx="1071562" cy="18573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endParaRPr lang="et-EE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357813" y="3071813"/>
            <a:ext cx="928687" cy="1714500"/>
          </a:xfrm>
          <a:prstGeom prst="ellips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smtClean="0"/>
              <a:t>Number of media mentions</a:t>
            </a:r>
          </a:p>
        </p:txBody>
      </p:sp>
      <p:sp>
        <p:nvSpPr>
          <p:cNvPr id="1116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t-EE"/>
              <a:t>27.06.2012</a:t>
            </a:r>
            <a:endParaRPr lang="en-GB"/>
          </a:p>
        </p:txBody>
      </p:sp>
      <p:pic>
        <p:nvPicPr>
          <p:cNvPr id="5" name="Picture 4" descr="1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6365" y="1484784"/>
            <a:ext cx="6351270" cy="4303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 smtClean="0"/>
              <a:t>Number of website visits and </a:t>
            </a:r>
            <a:r>
              <a:rPr lang="et-EE" sz="2600" dirty="0" smtClean="0"/>
              <a:t/>
            </a:r>
            <a:br>
              <a:rPr lang="et-EE" sz="2600" dirty="0" smtClean="0"/>
            </a:br>
            <a:r>
              <a:rPr lang="en-GB" sz="2600" dirty="0" smtClean="0"/>
              <a:t>questionnaires completed during </a:t>
            </a:r>
            <a:r>
              <a:rPr lang="et-EE" sz="2600" dirty="0" smtClean="0"/>
              <a:t/>
            </a:r>
            <a:br>
              <a:rPr lang="et-EE" sz="2600" dirty="0" smtClean="0"/>
            </a:br>
            <a:r>
              <a:rPr lang="en-GB" sz="2600" dirty="0" smtClean="0"/>
              <a:t>the e-census</a:t>
            </a:r>
          </a:p>
        </p:txBody>
      </p:sp>
      <p:sp>
        <p:nvSpPr>
          <p:cNvPr id="1136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t-EE"/>
              <a:t>27.06.2012</a:t>
            </a:r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1898228"/>
            <a:ext cx="706755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5"/>
          <p:cNvSpPr>
            <a:spLocks noGrp="1"/>
          </p:cNvSpPr>
          <p:nvPr>
            <p:ph type="title"/>
          </p:nvPr>
        </p:nvSpPr>
        <p:spPr>
          <a:xfrm>
            <a:off x="1187450" y="1484313"/>
            <a:ext cx="7489825" cy="558800"/>
          </a:xfrm>
        </p:spPr>
        <p:txBody>
          <a:bodyPr/>
          <a:lstStyle/>
          <a:p>
            <a:r>
              <a:rPr lang="en-GB" sz="2600" smtClean="0"/>
              <a:t>Survey of population’s awareness of the census</a:t>
            </a:r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sp>
        <p:nvSpPr>
          <p:cNvPr id="114690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sz="2200" dirty="0" smtClean="0"/>
          </a:p>
          <a:p>
            <a:r>
              <a:rPr lang="en-GB" sz="2200" dirty="0" smtClean="0"/>
              <a:t>Conducted monthly from August 2011 to February 2012</a:t>
            </a:r>
          </a:p>
          <a:p>
            <a:r>
              <a:rPr lang="en-GB" sz="2200" dirty="0" smtClean="0"/>
              <a:t>Target group: 500 persons aged 15–74</a:t>
            </a:r>
          </a:p>
          <a:p>
            <a:r>
              <a:rPr lang="en-GB" sz="2200" dirty="0" smtClean="0"/>
              <a:t>Method: telephone interview </a:t>
            </a:r>
          </a:p>
          <a:p>
            <a:r>
              <a:rPr lang="en-GB" sz="2200" dirty="0" smtClean="0"/>
              <a:t>The questionnaire included 12 questions + background information (region, sex, age, educational attainment, income, ethnicity and Internet use)</a:t>
            </a:r>
          </a:p>
          <a:p>
            <a:r>
              <a:rPr lang="en-GB" sz="2200" dirty="0" smtClean="0"/>
              <a:t>The questions about the census were prepared by our communication team. The data collection and processing was outsourced to a market research agency.</a:t>
            </a:r>
          </a:p>
          <a:p>
            <a:endParaRPr lang="en-GB" dirty="0" smtClean="0"/>
          </a:p>
        </p:txBody>
      </p:sp>
      <p:sp>
        <p:nvSpPr>
          <p:cNvPr id="11469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t-EE"/>
              <a:t>27.06.2012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smtClean="0"/>
              <a:t>What was asked in the survey?</a:t>
            </a:r>
            <a:r>
              <a:rPr lang="et-EE" sz="2600" smtClean="0"/>
              <a:t> </a:t>
            </a:r>
          </a:p>
        </p:txBody>
      </p:sp>
      <p:sp>
        <p:nvSpPr>
          <p:cNvPr id="1157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b="1" smtClean="0"/>
              <a:t>Awareness of the census</a:t>
            </a:r>
          </a:p>
          <a:p>
            <a:pPr>
              <a:buFont typeface="Wingdings" pitchFamily="2" charset="2"/>
              <a:buNone/>
            </a:pPr>
            <a:r>
              <a:rPr lang="en-GB" sz="2000" smtClean="0"/>
              <a:t>     (when is it conducted, how is it organised, when is the census moment, what are the options for participating in the census, self-estimation of awareness of the census)</a:t>
            </a:r>
          </a:p>
          <a:p>
            <a:r>
              <a:rPr lang="en-GB" sz="2200" b="1" smtClean="0"/>
              <a:t>Attitudes towards the census and Statistics Estonia</a:t>
            </a:r>
          </a:p>
          <a:p>
            <a:pPr>
              <a:buFont typeface="Wingdings" pitchFamily="2" charset="2"/>
              <a:buNone/>
            </a:pPr>
            <a:r>
              <a:rPr lang="en-GB" sz="2000" smtClean="0"/>
              <a:t>     (whether the census is considered necessary, what information is regarded as the most important outcome of the census, whether Statistics Estonia is trusted as the census organiser)</a:t>
            </a:r>
          </a:p>
          <a:p>
            <a:r>
              <a:rPr lang="en-GB" sz="2200" b="1" smtClean="0"/>
              <a:t>Preferred way to participate in the census </a:t>
            </a:r>
          </a:p>
          <a:p>
            <a:pPr>
              <a:buFont typeface="Wingdings" pitchFamily="2" charset="2"/>
              <a:buNone/>
            </a:pPr>
            <a:r>
              <a:rPr lang="en-GB" sz="2000" smtClean="0"/>
              <a:t>     (e-census vs. interviewer’s visit)</a:t>
            </a:r>
          </a:p>
          <a:p>
            <a:r>
              <a:rPr lang="en-GB" sz="2200" b="1" smtClean="0"/>
              <a:t>Need for information about the census</a:t>
            </a:r>
            <a:endParaRPr lang="en-GB" sz="2200" smtClean="0"/>
          </a:p>
          <a:p>
            <a:pPr>
              <a:buFont typeface="Wingdings" pitchFamily="2" charset="2"/>
              <a:buNone/>
            </a:pPr>
            <a:r>
              <a:rPr lang="et-EE" sz="2200" smtClean="0"/>
              <a:t> </a:t>
            </a:r>
          </a:p>
        </p:txBody>
      </p:sp>
      <p:sp>
        <p:nvSpPr>
          <p:cNvPr id="11571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t-EE"/>
              <a:t>27.06.2012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Main results of the survey</a:t>
            </a:r>
          </a:p>
        </p:txBody>
      </p:sp>
      <p:pic>
        <p:nvPicPr>
          <p:cNvPr id="11673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288" y="2132856"/>
            <a:ext cx="8367712" cy="3486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673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t-EE"/>
              <a:t>27.06.2012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sz="2200" smtClean="0"/>
          </a:p>
          <a:p>
            <a:r>
              <a:rPr lang="en-GB" sz="2200" smtClean="0"/>
              <a:t>The results of the survey gave valuable information for planning the communication activities.</a:t>
            </a:r>
          </a:p>
          <a:p>
            <a:r>
              <a:rPr lang="en-GB" sz="2200" smtClean="0"/>
              <a:t>Based on the results of the survey, some changes were made in the main communication messages.</a:t>
            </a:r>
          </a:p>
          <a:p>
            <a:pPr>
              <a:buFont typeface="Wingdings" pitchFamily="2" charset="2"/>
              <a:buNone/>
            </a:pPr>
            <a:r>
              <a:rPr lang="en-GB" sz="2200" smtClean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GB" sz="2200" smtClean="0"/>
              <a:t>It probably helped to avoid serious problems with overload of the census IT-system.</a:t>
            </a:r>
          </a:p>
          <a:p>
            <a:pPr lvl="1"/>
            <a:endParaRPr lang="en-GB" sz="2200" smtClean="0"/>
          </a:p>
          <a:p>
            <a:pPr lvl="2">
              <a:buFont typeface="Wingdings" pitchFamily="2" charset="2"/>
              <a:buChar char="Ø"/>
            </a:pPr>
            <a:r>
              <a:rPr lang="en-GB" sz="2200" smtClean="0"/>
              <a:t>66% of the population participated in the e-census.</a:t>
            </a:r>
            <a:endParaRPr lang="en-GB" smtClean="0"/>
          </a:p>
        </p:txBody>
      </p:sp>
      <p:sp>
        <p:nvSpPr>
          <p:cNvPr id="1177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t-EE"/>
              <a:t>27.06.2012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2" descr="C:\Users\airav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785938"/>
            <a:ext cx="75025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t-EE"/>
              <a:t>27.06.2012</a:t>
            </a:r>
            <a:endParaRPr lang="en-GB"/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smtClean="0"/>
              <a:t>2011 Population and Housing Census in Estonia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t-EE" sz="2200" smtClean="0"/>
          </a:p>
          <a:p>
            <a:r>
              <a:rPr lang="en-GB" sz="2200" smtClean="0"/>
              <a:t>From 31 December 2011 to 31 March 2012</a:t>
            </a:r>
          </a:p>
          <a:p>
            <a:pPr>
              <a:buFont typeface="Wingdings" pitchFamily="2" charset="2"/>
              <a:buNone/>
            </a:pPr>
            <a:r>
              <a:rPr lang="en-GB" sz="2200" smtClean="0"/>
              <a:t>Two stages:</a:t>
            </a:r>
          </a:p>
          <a:p>
            <a:pPr>
              <a:buFont typeface="Wingdings" pitchFamily="2" charset="2"/>
              <a:buNone/>
            </a:pPr>
            <a:endParaRPr lang="en-GB" sz="2200" smtClean="0"/>
          </a:p>
          <a:p>
            <a:r>
              <a:rPr lang="en-GB" sz="2200" b="1" smtClean="0"/>
              <a:t>E-census</a:t>
            </a:r>
            <a:r>
              <a:rPr lang="en-GB" sz="2200" smtClean="0"/>
              <a:t> from 31 December 2011 to 1 February 2012</a:t>
            </a:r>
          </a:p>
          <a:p>
            <a:endParaRPr lang="en-GB" sz="2200" smtClean="0"/>
          </a:p>
          <a:p>
            <a:r>
              <a:rPr lang="en-GB" sz="2200" b="1" smtClean="0"/>
              <a:t>Interview census </a:t>
            </a:r>
            <a:r>
              <a:rPr lang="en-GB" sz="2200" smtClean="0"/>
              <a:t>from 20 February to 31 March 2012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4" descr="REL_vah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-11113"/>
            <a:ext cx="9169400" cy="68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0" name="Title 5"/>
          <p:cNvSpPr>
            <a:spLocks noGrp="1"/>
          </p:cNvSpPr>
          <p:nvPr>
            <p:ph type="title"/>
          </p:nvPr>
        </p:nvSpPr>
        <p:spPr>
          <a:xfrm>
            <a:off x="1000125" y="3643313"/>
            <a:ext cx="7489825" cy="785812"/>
          </a:xfrm>
        </p:spPr>
        <p:txBody>
          <a:bodyPr/>
          <a:lstStyle/>
          <a:p>
            <a:pPr algn="ctr" eaLnBrk="1" hangingPunct="1"/>
            <a:r>
              <a:rPr lang="et-EE" sz="3600" dirty="0" smtClean="0">
                <a:solidFill>
                  <a:srgbClr val="A11607"/>
                </a:solidFill>
              </a:rPr>
              <a:t>THANK YOU!</a:t>
            </a:r>
          </a:p>
        </p:txBody>
      </p:sp>
      <p:sp>
        <p:nvSpPr>
          <p:cNvPr id="11981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smtClean="0"/>
              <a:t>Goals of the communication</a:t>
            </a:r>
            <a:r>
              <a:rPr lang="et-EE" sz="2600" smtClean="0"/>
              <a:t>s</a:t>
            </a:r>
            <a:r>
              <a:rPr lang="en-GB" sz="2600" smtClean="0"/>
              <a:t>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smtClean="0"/>
              <a:t>To introduce the purpose of the census.</a:t>
            </a:r>
          </a:p>
          <a:p>
            <a:r>
              <a:rPr lang="en-GB" sz="2200" smtClean="0"/>
              <a:t>To explain the importance of this nationwide survey.</a:t>
            </a:r>
          </a:p>
          <a:p>
            <a:r>
              <a:rPr lang="en-GB" sz="2200" smtClean="0"/>
              <a:t>To stress the necessity to submit the correct data.</a:t>
            </a:r>
          </a:p>
          <a:p>
            <a:r>
              <a:rPr lang="en-GB" sz="2200" smtClean="0"/>
              <a:t>To introduce the different options for participating in the census and give instructions how to fill in the census form and how to recognise the interviewer.</a:t>
            </a:r>
          </a:p>
          <a:p>
            <a:endParaRPr lang="en-GB" sz="2200" smtClean="0"/>
          </a:p>
          <a:p>
            <a:pPr>
              <a:buFont typeface="Wingdings" pitchFamily="2" charset="2"/>
              <a:buNone/>
            </a:pPr>
            <a:r>
              <a:rPr lang="en-GB" sz="2200" b="1" smtClean="0"/>
              <a:t>To guarantee a high participation rate and </a:t>
            </a:r>
          </a:p>
          <a:p>
            <a:pPr>
              <a:buFont typeface="Wingdings" pitchFamily="2" charset="2"/>
              <a:buNone/>
            </a:pPr>
            <a:r>
              <a:rPr lang="en-GB" sz="2200" b="1" smtClean="0"/>
              <a:t>encourage people to complete the census form online</a:t>
            </a:r>
          </a:p>
          <a:p>
            <a:pPr>
              <a:buFont typeface="Wingdings" pitchFamily="2" charset="2"/>
              <a:buNone/>
            </a:pPr>
            <a:r>
              <a:rPr lang="en-GB" sz="2200" b="1" smtClean="0"/>
              <a:t>in order to achieve a high e-census participation rate.</a:t>
            </a:r>
          </a:p>
          <a:p>
            <a:endParaRPr lang="en-GB" smtClean="0"/>
          </a:p>
        </p:txBody>
      </p:sp>
      <p:sp>
        <p:nvSpPr>
          <p:cNvPr id="9113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t-EE"/>
              <a:t>27.06.2012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smtClean="0"/>
              <a:t>Main challenges</a:t>
            </a:r>
            <a:r>
              <a:rPr lang="et-EE" sz="2600" smtClean="0"/>
              <a:t> 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smtClean="0"/>
              <a:t>Complicated census process with different stages of data collection.</a:t>
            </a:r>
          </a:p>
          <a:p>
            <a:r>
              <a:rPr lang="en-GB" sz="2200" smtClean="0"/>
              <a:t>Risks related to the endurance of the IT-system. </a:t>
            </a:r>
          </a:p>
          <a:p>
            <a:r>
              <a:rPr lang="en-GB" sz="2200" smtClean="0"/>
              <a:t>Long period of data collection.</a:t>
            </a:r>
          </a:p>
          <a:p>
            <a:endParaRPr lang="en-GB" sz="2200" smtClean="0"/>
          </a:p>
          <a:p>
            <a:endParaRPr lang="et-EE" sz="2200" smtClean="0"/>
          </a:p>
        </p:txBody>
      </p:sp>
      <p:sp>
        <p:nvSpPr>
          <p:cNvPr id="9318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t-EE"/>
              <a:t>27.06.2012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smtClean="0"/>
              <a:t>Census communication</a:t>
            </a:r>
            <a:r>
              <a:rPr lang="et-EE" sz="2600" smtClean="0"/>
              <a:t>s</a:t>
            </a:r>
            <a:r>
              <a:rPr lang="en-GB" sz="2600" smtClean="0"/>
              <a:t>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200" b="1" smtClean="0"/>
              <a:t>Informational campaign</a:t>
            </a:r>
            <a:r>
              <a:rPr lang="en-GB" sz="2200" b="1" i="1" smtClean="0"/>
              <a:t> </a:t>
            </a:r>
            <a:r>
              <a:rPr lang="en-GB" sz="2200" smtClean="0"/>
              <a:t>(December 2011)</a:t>
            </a:r>
          </a:p>
          <a:p>
            <a:r>
              <a:rPr lang="en-GB" sz="2200" b="1" smtClean="0"/>
              <a:t>E-census campaign </a:t>
            </a:r>
            <a:r>
              <a:rPr lang="en-GB" sz="2200" smtClean="0"/>
              <a:t>(January 2012)</a:t>
            </a:r>
          </a:p>
          <a:p>
            <a:r>
              <a:rPr lang="en-GB" sz="2200" b="1" smtClean="0"/>
              <a:t>Interview census campaign</a:t>
            </a:r>
            <a:r>
              <a:rPr lang="en-GB" sz="2200" smtClean="0"/>
              <a:t> (February/March 2012)</a:t>
            </a:r>
          </a:p>
          <a:p>
            <a:endParaRPr lang="en-GB" smtClean="0"/>
          </a:p>
          <a:p>
            <a:pPr algn="ctr">
              <a:buFont typeface="Wingdings" pitchFamily="2" charset="2"/>
              <a:buNone/>
            </a:pPr>
            <a:r>
              <a:rPr lang="en-GB" b="1" smtClean="0">
                <a:solidFill>
                  <a:srgbClr val="C00000"/>
                </a:solidFill>
              </a:rPr>
              <a:t>“Everyone counts!”</a:t>
            </a:r>
          </a:p>
        </p:txBody>
      </p:sp>
      <p:sp>
        <p:nvSpPr>
          <p:cNvPr id="9421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t-EE"/>
              <a:t>27.06.2012</a:t>
            </a:r>
            <a:endParaRPr lang="en-GB"/>
          </a:p>
        </p:txBody>
      </p:sp>
      <p:pic>
        <p:nvPicPr>
          <p:cNvPr id="94212" name="Picture 3" descr="C:\Users\airav\Desktop\voldikud_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7750" y="2571750"/>
            <a:ext cx="4067175" cy="2571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smtClean="0"/>
              <a:t>Census website</a:t>
            </a:r>
          </a:p>
        </p:txBody>
      </p:sp>
      <p:sp>
        <p:nvSpPr>
          <p:cNvPr id="9625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t-EE"/>
              <a:t>27.06.2012</a:t>
            </a:r>
            <a:endParaRPr lang="en-GB"/>
          </a:p>
        </p:txBody>
      </p:sp>
      <p:pic>
        <p:nvPicPr>
          <p:cNvPr id="96259" name="Picture 2" descr="C:\Users\airav\Desktop\REL vee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1785938"/>
            <a:ext cx="7543800" cy="4714875"/>
          </a:xfrm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714500" y="3214688"/>
            <a:ext cx="1928813" cy="714375"/>
          </a:xfrm>
          <a:prstGeom prst="ellipse">
            <a:avLst/>
          </a:prstGeom>
          <a:noFill/>
          <a:ln w="25400" algn="ctr">
            <a:solidFill>
              <a:srgbClr val="C00000">
                <a:alpha val="87842"/>
              </a:srgb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Informational campaign (I)</a:t>
            </a:r>
          </a:p>
        </p:txBody>
      </p:sp>
      <p:sp>
        <p:nvSpPr>
          <p:cNvPr id="9830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t-EE"/>
              <a:t>27.06.2012</a:t>
            </a:r>
            <a:endParaRPr lang="en-GB"/>
          </a:p>
        </p:txBody>
      </p:sp>
      <p:pic>
        <p:nvPicPr>
          <p:cNvPr id="1026" name="Picture 2" descr="O:\SLO\REL_2011\põhiloendus\REL 2011 reklaammaterjalid\REL_A3_seto&amp;lap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011088"/>
            <a:ext cx="3133385" cy="4389712"/>
          </a:xfrm>
          <a:prstGeom prst="rect">
            <a:avLst/>
          </a:prstGeom>
          <a:noFill/>
        </p:spPr>
      </p:pic>
      <p:pic>
        <p:nvPicPr>
          <p:cNvPr id="1027" name="Picture 3" descr="O:\SLO\REL_2011\põhiloendus\REL 2011 reklaammaterjalid\REL_A3_Taat&amp;kut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3832" y="1928803"/>
            <a:ext cx="3192121" cy="4471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11" name="Statistikaamet REL 2011 EST 30sek_UUS.wmv">
            <a:hlinkClick r:id="" action="ppaction://media"/>
          </p:cNvPr>
          <p:cNvPicPr>
            <a:picLocks noGrp="1" noRo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1"/>
            <a:ext cx="9144000" cy="7315199"/>
          </a:xfrm>
        </p:spPr>
      </p:pic>
      <p:sp>
        <p:nvSpPr>
          <p:cNvPr id="10035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t-EE" smtClean="0"/>
              <a:t>27.06.2012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smtClean="0"/>
              <a:t>E-census campaign</a:t>
            </a:r>
          </a:p>
        </p:txBody>
      </p:sp>
      <p:sp>
        <p:nvSpPr>
          <p:cNvPr id="10137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t-EE"/>
              <a:t>27.06.2012</a:t>
            </a:r>
            <a:endParaRPr lang="en-GB"/>
          </a:p>
        </p:txBody>
      </p:sp>
      <p:pic>
        <p:nvPicPr>
          <p:cNvPr id="101379" name="Picture 3" descr="O:\SLO\REL_2011\põhiloendus\REL 2011 reklaammaterjalid\AVALEHT.jpg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4438" y="1857375"/>
            <a:ext cx="7045325" cy="4714875"/>
          </a:xfrm>
        </p:spPr>
      </p:pic>
      <p:sp>
        <p:nvSpPr>
          <p:cNvPr id="101380" name="Oval 7"/>
          <p:cNvSpPr>
            <a:spLocks noChangeArrowheads="1"/>
          </p:cNvSpPr>
          <p:nvPr/>
        </p:nvSpPr>
        <p:spPr bwMode="auto">
          <a:xfrm>
            <a:off x="2500313" y="2500313"/>
            <a:ext cx="1643062" cy="357187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endParaRPr lang="et-EE"/>
          </a:p>
        </p:txBody>
      </p:sp>
      <p:sp>
        <p:nvSpPr>
          <p:cNvPr id="101381" name="Oval 8"/>
          <p:cNvSpPr>
            <a:spLocks noChangeArrowheads="1"/>
          </p:cNvSpPr>
          <p:nvPr/>
        </p:nvSpPr>
        <p:spPr bwMode="auto">
          <a:xfrm>
            <a:off x="2571750" y="2500313"/>
            <a:ext cx="1500188" cy="357187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endParaRPr lang="et-EE"/>
          </a:p>
        </p:txBody>
      </p:sp>
      <p:sp>
        <p:nvSpPr>
          <p:cNvPr id="101382" name="Oval 9"/>
          <p:cNvSpPr>
            <a:spLocks noChangeArrowheads="1"/>
          </p:cNvSpPr>
          <p:nvPr/>
        </p:nvSpPr>
        <p:spPr bwMode="auto">
          <a:xfrm>
            <a:off x="2500313" y="2500313"/>
            <a:ext cx="1643062" cy="357187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endParaRPr lang="et-EE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000375" y="2571750"/>
            <a:ext cx="1285875" cy="428625"/>
          </a:xfrm>
          <a:prstGeom prst="ellipse">
            <a:avLst/>
          </a:prstGeom>
          <a:noFill/>
          <a:ln w="25400" algn="ctr">
            <a:solidFill>
              <a:srgbClr val="C00000">
                <a:alpha val="87842"/>
              </a:srgb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endParaRPr lang="et-EE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857625" y="2143125"/>
            <a:ext cx="2214563" cy="357188"/>
          </a:xfrm>
          <a:prstGeom prst="ellipse">
            <a:avLst/>
          </a:prstGeom>
          <a:noFill/>
          <a:ln w="25400" algn="ctr">
            <a:solidFill>
              <a:srgbClr val="C00000">
                <a:alpha val="87842"/>
              </a:srgb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1" animBg="1"/>
    </p:bldLst>
  </p:timing>
</p:sld>
</file>

<file path=ppt/theme/theme1.xml><?xml version="1.0" encoding="utf-8"?>
<a:theme xmlns:a="http://schemas.openxmlformats.org/drawingml/2006/main" name="statistikaamet_eng">
  <a:themeElements>
    <a:clrScheme name="statistikaamet_eng 12">
      <a:dk1>
        <a:srgbClr val="003951"/>
      </a:dk1>
      <a:lt1>
        <a:srgbClr val="FFFFFF"/>
      </a:lt1>
      <a:dk2>
        <a:srgbClr val="003951"/>
      </a:dk2>
      <a:lt2>
        <a:srgbClr val="808080"/>
      </a:lt2>
      <a:accent1>
        <a:srgbClr val="CFEEA0"/>
      </a:accent1>
      <a:accent2>
        <a:srgbClr val="3333CC"/>
      </a:accent2>
      <a:accent3>
        <a:srgbClr val="FFFFFF"/>
      </a:accent3>
      <a:accent4>
        <a:srgbClr val="002F44"/>
      </a:accent4>
      <a:accent5>
        <a:srgbClr val="E4F5CD"/>
      </a:accent5>
      <a:accent6>
        <a:srgbClr val="2D2DB9"/>
      </a:accent6>
      <a:hlink>
        <a:srgbClr val="B3A0A6"/>
      </a:hlink>
      <a:folHlink>
        <a:srgbClr val="B2B2B2"/>
      </a:folHlink>
    </a:clrScheme>
    <a:fontScheme name="statistikaamet_e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3200" b="1" i="0" u="none" strike="noStrike" cap="none" normalizeH="0" baseline="0" smtClean="0">
            <a:ln>
              <a:noFill/>
            </a:ln>
            <a:solidFill>
              <a:srgbClr val="00395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3200" b="1" i="0" u="none" strike="noStrike" cap="none" normalizeH="0" baseline="0" smtClean="0">
            <a:ln>
              <a:noFill/>
            </a:ln>
            <a:solidFill>
              <a:srgbClr val="00395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tistikaamet_e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istikaamet_e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istikaamet_e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istikaamet_e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istikaamet_e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istikaamet_e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istikaamet_e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istikaamet_eng 8">
        <a:dk1>
          <a:srgbClr val="003951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2F44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istikaamet_eng 9">
        <a:dk1>
          <a:srgbClr val="003951"/>
        </a:dk1>
        <a:lt1>
          <a:srgbClr val="FFFFFF"/>
        </a:lt1>
        <a:dk2>
          <a:srgbClr val="003951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2F44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istikaamet_eng 10">
        <a:dk1>
          <a:srgbClr val="003951"/>
        </a:dk1>
        <a:lt1>
          <a:srgbClr val="FFFFFF"/>
        </a:lt1>
        <a:dk2>
          <a:srgbClr val="003951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2F44"/>
        </a:accent4>
        <a:accent5>
          <a:srgbClr val="AAE2CA"/>
        </a:accent5>
        <a:accent6>
          <a:srgbClr val="2D2DB9"/>
        </a:accent6>
        <a:hlink>
          <a:srgbClr val="B22F1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istikaamet_eng 11">
        <a:dk1>
          <a:srgbClr val="003951"/>
        </a:dk1>
        <a:lt1>
          <a:srgbClr val="FFFFFF"/>
        </a:lt1>
        <a:dk2>
          <a:srgbClr val="003951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2F44"/>
        </a:accent4>
        <a:accent5>
          <a:srgbClr val="AAE2CA"/>
        </a:accent5>
        <a:accent6>
          <a:srgbClr val="2D2DB9"/>
        </a:accent6>
        <a:hlink>
          <a:srgbClr val="B3A0A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istikaamet_eng 12">
        <a:dk1>
          <a:srgbClr val="003951"/>
        </a:dk1>
        <a:lt1>
          <a:srgbClr val="FFFFFF"/>
        </a:lt1>
        <a:dk2>
          <a:srgbClr val="003951"/>
        </a:dk2>
        <a:lt2>
          <a:srgbClr val="808080"/>
        </a:lt2>
        <a:accent1>
          <a:srgbClr val="CFEEA0"/>
        </a:accent1>
        <a:accent2>
          <a:srgbClr val="3333CC"/>
        </a:accent2>
        <a:accent3>
          <a:srgbClr val="FFFFFF"/>
        </a:accent3>
        <a:accent4>
          <a:srgbClr val="002F44"/>
        </a:accent4>
        <a:accent5>
          <a:srgbClr val="E4F5CD"/>
        </a:accent5>
        <a:accent6>
          <a:srgbClr val="2D2DB9"/>
        </a:accent6>
        <a:hlink>
          <a:srgbClr val="B3A0A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isuslaid väikse logoga">
  <a:themeElements>
    <a:clrScheme name="Sisuslaid väikse logoga 12">
      <a:dk1>
        <a:srgbClr val="003951"/>
      </a:dk1>
      <a:lt1>
        <a:srgbClr val="FFFFFF"/>
      </a:lt1>
      <a:dk2>
        <a:srgbClr val="003951"/>
      </a:dk2>
      <a:lt2>
        <a:srgbClr val="808080"/>
      </a:lt2>
      <a:accent1>
        <a:srgbClr val="CFEEA0"/>
      </a:accent1>
      <a:accent2>
        <a:srgbClr val="3333CC"/>
      </a:accent2>
      <a:accent3>
        <a:srgbClr val="FFFFFF"/>
      </a:accent3>
      <a:accent4>
        <a:srgbClr val="002F44"/>
      </a:accent4>
      <a:accent5>
        <a:srgbClr val="E4F5CD"/>
      </a:accent5>
      <a:accent6>
        <a:srgbClr val="2D2DB9"/>
      </a:accent6>
      <a:hlink>
        <a:srgbClr val="B3A0A6"/>
      </a:hlink>
      <a:folHlink>
        <a:srgbClr val="B2B2B2"/>
      </a:folHlink>
    </a:clrScheme>
    <a:fontScheme name="Sisuslaid väikse logog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3200" b="1" i="0" u="none" strike="noStrike" cap="none" normalizeH="0" baseline="0" smtClean="0">
            <a:ln>
              <a:noFill/>
            </a:ln>
            <a:solidFill>
              <a:srgbClr val="00395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3200" b="1" i="0" u="none" strike="noStrike" cap="none" normalizeH="0" baseline="0" smtClean="0">
            <a:ln>
              <a:noFill/>
            </a:ln>
            <a:solidFill>
              <a:srgbClr val="00395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suslaid väikse logog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väikse logog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suslaid väikse logog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väikse logog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väikse logog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väikse logog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väikse logog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väikse logoga 8">
        <a:dk1>
          <a:srgbClr val="003951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2F44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väikse logoga 9">
        <a:dk1>
          <a:srgbClr val="003951"/>
        </a:dk1>
        <a:lt1>
          <a:srgbClr val="FFFFFF"/>
        </a:lt1>
        <a:dk2>
          <a:srgbClr val="003951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2F44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väikse logoga 10">
        <a:dk1>
          <a:srgbClr val="003951"/>
        </a:dk1>
        <a:lt1>
          <a:srgbClr val="FFFFFF"/>
        </a:lt1>
        <a:dk2>
          <a:srgbClr val="003951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2F44"/>
        </a:accent4>
        <a:accent5>
          <a:srgbClr val="AAE2CA"/>
        </a:accent5>
        <a:accent6>
          <a:srgbClr val="2D2DB9"/>
        </a:accent6>
        <a:hlink>
          <a:srgbClr val="B22F1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väikse logoga 11">
        <a:dk1>
          <a:srgbClr val="003951"/>
        </a:dk1>
        <a:lt1>
          <a:srgbClr val="FFFFFF"/>
        </a:lt1>
        <a:dk2>
          <a:srgbClr val="003951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2F44"/>
        </a:accent4>
        <a:accent5>
          <a:srgbClr val="AAE2CA"/>
        </a:accent5>
        <a:accent6>
          <a:srgbClr val="2D2DB9"/>
        </a:accent6>
        <a:hlink>
          <a:srgbClr val="B3A0A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väikse logoga 12">
        <a:dk1>
          <a:srgbClr val="003951"/>
        </a:dk1>
        <a:lt1>
          <a:srgbClr val="FFFFFF"/>
        </a:lt1>
        <a:dk2>
          <a:srgbClr val="003951"/>
        </a:dk2>
        <a:lt2>
          <a:srgbClr val="808080"/>
        </a:lt2>
        <a:accent1>
          <a:srgbClr val="CFEEA0"/>
        </a:accent1>
        <a:accent2>
          <a:srgbClr val="3333CC"/>
        </a:accent2>
        <a:accent3>
          <a:srgbClr val="FFFFFF"/>
        </a:accent3>
        <a:accent4>
          <a:srgbClr val="002F44"/>
        </a:accent4>
        <a:accent5>
          <a:srgbClr val="E4F5CD"/>
        </a:accent5>
        <a:accent6>
          <a:srgbClr val="2D2DB9"/>
        </a:accent6>
        <a:hlink>
          <a:srgbClr val="B3A0A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aheleht 1">
  <a:themeElements>
    <a:clrScheme name="Vaheleht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heleh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3200" b="1" i="0" u="none" strike="noStrike" cap="none" normalizeH="0" baseline="0" smtClean="0">
            <a:ln>
              <a:noFill/>
            </a:ln>
            <a:solidFill>
              <a:srgbClr val="00395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3200" b="1" i="0" u="none" strike="noStrike" cap="none" normalizeH="0" baseline="0" smtClean="0">
            <a:ln>
              <a:noFill/>
            </a:ln>
            <a:solidFill>
              <a:srgbClr val="00395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aheleht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heleht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heleht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heleht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heleht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heleht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eleht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eleht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eleht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eleht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eleht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eleht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aheleht 2">
  <a:themeElements>
    <a:clrScheme name="Vaheleht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heleh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3200" b="1" i="0" u="none" strike="noStrike" cap="none" normalizeH="0" baseline="0" smtClean="0">
            <a:ln>
              <a:noFill/>
            </a:ln>
            <a:solidFill>
              <a:srgbClr val="00395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3200" b="1" i="0" u="none" strike="noStrike" cap="none" normalizeH="0" baseline="0" smtClean="0">
            <a:ln>
              <a:noFill/>
            </a:ln>
            <a:solidFill>
              <a:srgbClr val="00395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aheleht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heleht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heleht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heleht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heleht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heleht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eleht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eleht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eleht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eleht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eleht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eleht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3200" b="1" i="0" u="none" strike="noStrike" cap="none" normalizeH="0" baseline="0" smtClean="0">
            <a:ln>
              <a:noFill/>
            </a:ln>
            <a:solidFill>
              <a:srgbClr val="00395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3200" b="1" i="0" u="none" strike="noStrike" cap="none" normalizeH="0" baseline="0" smtClean="0">
            <a:ln>
              <a:noFill/>
            </a:ln>
            <a:solidFill>
              <a:srgbClr val="00395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3200" b="1" i="0" u="none" strike="noStrike" cap="none" normalizeH="0" baseline="0" smtClean="0">
            <a:ln>
              <a:noFill/>
            </a:ln>
            <a:solidFill>
              <a:srgbClr val="00395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3200" b="1" i="0" u="none" strike="noStrike" cap="none" normalizeH="0" baseline="0" smtClean="0">
            <a:ln>
              <a:noFill/>
            </a:ln>
            <a:solidFill>
              <a:srgbClr val="00395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Vaheleht 3">
  <a:themeElements>
    <a:clrScheme name="Vaheleht 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heleht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3200" b="1" i="0" u="none" strike="noStrike" cap="none" normalizeH="0" baseline="0" smtClean="0">
            <a:ln>
              <a:noFill/>
            </a:ln>
            <a:solidFill>
              <a:srgbClr val="00395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3200" b="1" i="0" u="none" strike="noStrike" cap="none" normalizeH="0" baseline="0" smtClean="0">
            <a:ln>
              <a:noFill/>
            </a:ln>
            <a:solidFill>
              <a:srgbClr val="00395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aheleht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heleht 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heleht 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heleht 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heleht 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heleht 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eleht 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eleht 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eleht 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eleht 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eleht 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heleht 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statistikaamet_eng</Template>
  <TotalTime>2802</TotalTime>
  <Words>573</Words>
  <Application>Microsoft Office PowerPoint</Application>
  <PresentationFormat>On-screen Show (4:3)</PresentationFormat>
  <Paragraphs>110</Paragraphs>
  <Slides>20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statistikaamet_eng</vt:lpstr>
      <vt:lpstr>Sisuslaid väikse logoga</vt:lpstr>
      <vt:lpstr>Vaheleht 1</vt:lpstr>
      <vt:lpstr>Vaheleht 2</vt:lpstr>
      <vt:lpstr>Custom Design</vt:lpstr>
      <vt:lpstr>1_Custom Design</vt:lpstr>
      <vt:lpstr>Vaheleht 3</vt:lpstr>
      <vt:lpstr>  2011 Population and Housing Census communications campaign and measuring its effectiveness</vt:lpstr>
      <vt:lpstr>2011 Population and Housing Census in Estonia</vt:lpstr>
      <vt:lpstr>Goals of the communications campaign</vt:lpstr>
      <vt:lpstr>Main challenges </vt:lpstr>
      <vt:lpstr>Census communications campaign</vt:lpstr>
      <vt:lpstr>Census website</vt:lpstr>
      <vt:lpstr>Informational campaign (I)</vt:lpstr>
      <vt:lpstr>Slide 8</vt:lpstr>
      <vt:lpstr>E-census campaign</vt:lpstr>
      <vt:lpstr>Interview census campaign</vt:lpstr>
      <vt:lpstr>Measuring the effectiveness of communication activities (1)</vt:lpstr>
      <vt:lpstr>Measuring the effectiveness of communication activities (2)</vt:lpstr>
      <vt:lpstr>Media monitoring</vt:lpstr>
      <vt:lpstr>Number of media mentions</vt:lpstr>
      <vt:lpstr>Number of website visits and  questionnaires completed during  the e-census</vt:lpstr>
      <vt:lpstr>Survey of population’s awareness of the census </vt:lpstr>
      <vt:lpstr>What was asked in the survey? </vt:lpstr>
      <vt:lpstr>Main results of the survey</vt:lpstr>
      <vt:lpstr>Conclusions</vt:lpstr>
      <vt:lpstr>THANK YOU!</vt:lpstr>
    </vt:vector>
  </TitlesOfParts>
  <Company>Rahandusministeerium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airav</cp:lastModifiedBy>
  <cp:revision>201</cp:revision>
  <dcterms:created xsi:type="dcterms:W3CDTF">2008-10-03T08:03:18Z</dcterms:created>
  <dcterms:modified xsi:type="dcterms:W3CDTF">2012-06-18T06:09:39Z</dcterms:modified>
</cp:coreProperties>
</file>