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257" r:id="rId2"/>
    <p:sldId id="276" r:id="rId3"/>
    <p:sldId id="261" r:id="rId4"/>
    <p:sldId id="265" r:id="rId5"/>
    <p:sldId id="267" r:id="rId6"/>
    <p:sldId id="274" r:id="rId7"/>
    <p:sldId id="259" r:id="rId8"/>
    <p:sldId id="268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940"/>
    <a:srgbClr val="3C8452"/>
    <a:srgbClr val="0F02B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3761" autoAdjust="0"/>
  </p:normalViewPr>
  <p:slideViewPr>
    <p:cSldViewPr>
      <p:cViewPr>
        <p:scale>
          <a:sx n="75" d="100"/>
          <a:sy n="75" d="100"/>
        </p:scale>
        <p:origin x="-139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49995-D435-4E9D-897B-E622FB951DC9}" type="datetimeFigureOut">
              <a:rPr lang="en-US" smtClean="0"/>
              <a:t>9/9/2012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13C60-650D-4954-BFA4-BCA96EB73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5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sz="2200" dirty="0" smtClean="0">
                <a:solidFill>
                  <a:schemeClr val="tx2"/>
                </a:solidFill>
              </a:rPr>
              <a:t>Establishments complete survey via:</a:t>
            </a:r>
          </a:p>
          <a:p>
            <a:pPr lvl="2"/>
            <a:r>
              <a:rPr lang="en-AU" sz="2000" dirty="0" smtClean="0">
                <a:solidFill>
                  <a:schemeClr val="tx2"/>
                </a:solidFill>
              </a:rPr>
              <a:t>Web</a:t>
            </a:r>
          </a:p>
          <a:p>
            <a:pPr lvl="2"/>
            <a:r>
              <a:rPr lang="en-AU" sz="2000" dirty="0" smtClean="0">
                <a:solidFill>
                  <a:schemeClr val="tx2"/>
                </a:solidFill>
              </a:rPr>
              <a:t>hardcopy questionnaire (mail or fax completed questionnaire to SCAD)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3C60-650D-4954-BFA4-BCA96EB735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0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sz="2200" dirty="0" smtClean="0">
                <a:solidFill>
                  <a:schemeClr val="tx2"/>
                </a:solidFill>
              </a:rPr>
              <a:t>Establishments complete survey via:</a:t>
            </a:r>
          </a:p>
          <a:p>
            <a:pPr lvl="2"/>
            <a:r>
              <a:rPr lang="en-AU" sz="2000" dirty="0" smtClean="0">
                <a:solidFill>
                  <a:schemeClr val="tx2"/>
                </a:solidFill>
              </a:rPr>
              <a:t>Web</a:t>
            </a:r>
          </a:p>
          <a:p>
            <a:pPr lvl="2"/>
            <a:r>
              <a:rPr lang="en-AU" sz="2000" dirty="0" smtClean="0">
                <a:solidFill>
                  <a:schemeClr val="tx2"/>
                </a:solidFill>
              </a:rPr>
              <a:t>hardcopy questionnaire (mail or fax completed questionnaire to SCAD)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3C60-650D-4954-BFA4-BCA96EB735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programmed and created identifier variables or ‘flags’ in the data file to identify those records that did not meet each validation rule and/or did not pass what was deemed as critical or tolerable validation rules by the experts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13C60-650D-4954-BFA4-BCA96EB735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8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36152"/>
            <a:ext cx="7772400" cy="642942"/>
          </a:xfrm>
        </p:spPr>
        <p:txBody>
          <a:bodyPr>
            <a:normAutofit/>
          </a:bodyPr>
          <a:lstStyle>
            <a:lvl1pPr rtl="0">
              <a:defRPr sz="3000" b="1">
                <a:solidFill>
                  <a:srgbClr val="9A814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315411" y="6044057"/>
            <a:ext cx="2134019" cy="364610"/>
          </a:xfrm>
          <a:prstGeom prst="rect">
            <a:avLst/>
          </a:prstGeom>
        </p:spPr>
        <p:txBody>
          <a:bodyPr lIns="91422" tIns="45712" rIns="91422" bIns="45712"/>
          <a:lstStyle>
            <a:lvl1pPr eaLnBrk="0" hangingPunct="0">
              <a:defRPr sz="1200">
                <a:solidFill>
                  <a:srgbClr val="7D6940"/>
                </a:solidFill>
                <a:latin typeface="Arial" charset="0"/>
                <a:ea typeface="ＭＳ Ｐゴシック" pitchFamily="60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Date: 09/08/2010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2990" y="6355717"/>
            <a:ext cx="2134019" cy="366123"/>
          </a:xfrm>
          <a:prstGeom prst="rect">
            <a:avLst/>
          </a:prstGeom>
        </p:spPr>
        <p:txBody>
          <a:bodyPr lIns="91422" tIns="45712" rIns="91422" bIns="45712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86FB4A-181D-481E-A340-9009DFB65CF0}" type="datetimeFigureOut">
              <a:rPr lang="ar-AE"/>
              <a:pPr>
                <a:defRPr/>
              </a:pPr>
              <a:t>23/10/1433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865" y="6355717"/>
            <a:ext cx="2894273" cy="366123"/>
          </a:xfrm>
          <a:prstGeom prst="rect">
            <a:avLst/>
          </a:prstGeom>
        </p:spPr>
        <p:txBody>
          <a:bodyPr lIns="91422" tIns="45712" rIns="91422" bIns="45712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DBA6C-6805-412D-9C56-74CFB6024291}" type="slidenum">
              <a:rPr lang="ar-AE"/>
              <a:pPr>
                <a:defRPr/>
              </a:pPr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02038-7603-45D6-8210-5E183F7634AA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C69C-DAA5-45F9-9805-37DC813EF8D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521" y="4407093"/>
            <a:ext cx="7771631" cy="1361615"/>
          </a:xfrm>
        </p:spPr>
        <p:txBody>
          <a:bodyPr anchor="t"/>
          <a:lstStyle>
            <a:lvl1pPr algn="r">
              <a:defRPr sz="3600" b="1" cap="all">
                <a:solidFill>
                  <a:srgbClr val="9A814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A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521" y="2906291"/>
            <a:ext cx="7771631" cy="150080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6014" indent="0">
              <a:buNone/>
              <a:defRPr sz="1600"/>
            </a:lvl2pPr>
            <a:lvl3pPr marL="832028" indent="0">
              <a:buNone/>
              <a:defRPr sz="1500"/>
            </a:lvl3pPr>
            <a:lvl4pPr marL="1248041" indent="0">
              <a:buNone/>
              <a:defRPr sz="1300"/>
            </a:lvl4pPr>
            <a:lvl5pPr marL="1664055" indent="0">
              <a:buNone/>
              <a:defRPr sz="1300"/>
            </a:lvl5pPr>
            <a:lvl6pPr marL="2080069" indent="0">
              <a:buNone/>
              <a:defRPr sz="1300"/>
            </a:lvl6pPr>
            <a:lvl7pPr marL="2496083" indent="0">
              <a:buNone/>
              <a:defRPr sz="1300"/>
            </a:lvl7pPr>
            <a:lvl8pPr marL="2912096" indent="0">
              <a:buNone/>
              <a:defRPr sz="1300"/>
            </a:lvl8pPr>
            <a:lvl9pPr marL="332811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3E82A-D37F-47DD-9EBB-14F99364D7D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651" y="1295047"/>
            <a:ext cx="3780302" cy="411510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117" y="1295047"/>
            <a:ext cx="3781700" cy="411510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9986D-EFC9-4801-9BC3-4CA0F8274826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991" y="275349"/>
            <a:ext cx="8230018" cy="114224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92" y="1535600"/>
            <a:ext cx="4040241" cy="63995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6014" indent="0">
              <a:buNone/>
              <a:defRPr sz="1800" b="1"/>
            </a:lvl2pPr>
            <a:lvl3pPr marL="832028" indent="0">
              <a:buNone/>
              <a:defRPr sz="1600" b="1"/>
            </a:lvl3pPr>
            <a:lvl4pPr marL="1248041" indent="0">
              <a:buNone/>
              <a:defRPr sz="1500" b="1"/>
            </a:lvl4pPr>
            <a:lvl5pPr marL="1664055" indent="0">
              <a:buNone/>
              <a:defRPr sz="1500" b="1"/>
            </a:lvl5pPr>
            <a:lvl6pPr marL="2080069" indent="0">
              <a:buNone/>
              <a:defRPr sz="1500" b="1"/>
            </a:lvl6pPr>
            <a:lvl7pPr marL="2496083" indent="0">
              <a:buNone/>
              <a:defRPr sz="1500" b="1"/>
            </a:lvl7pPr>
            <a:lvl8pPr marL="2912096" indent="0">
              <a:buNone/>
              <a:defRPr sz="1500" b="1"/>
            </a:lvl8pPr>
            <a:lvl9pPr marL="332811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92" y="2175558"/>
            <a:ext cx="4040241" cy="395019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71" y="1535600"/>
            <a:ext cx="4041639" cy="63995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6014" indent="0">
              <a:buNone/>
              <a:defRPr sz="1800" b="1"/>
            </a:lvl2pPr>
            <a:lvl3pPr marL="832028" indent="0">
              <a:buNone/>
              <a:defRPr sz="1600" b="1"/>
            </a:lvl3pPr>
            <a:lvl4pPr marL="1248041" indent="0">
              <a:buNone/>
              <a:defRPr sz="1500" b="1"/>
            </a:lvl4pPr>
            <a:lvl5pPr marL="1664055" indent="0">
              <a:buNone/>
              <a:defRPr sz="1500" b="1"/>
            </a:lvl5pPr>
            <a:lvl6pPr marL="2080069" indent="0">
              <a:buNone/>
              <a:defRPr sz="1500" b="1"/>
            </a:lvl6pPr>
            <a:lvl7pPr marL="2496083" indent="0">
              <a:buNone/>
              <a:defRPr sz="1500" b="1"/>
            </a:lvl7pPr>
            <a:lvl8pPr marL="2912096" indent="0">
              <a:buNone/>
              <a:defRPr sz="1500" b="1"/>
            </a:lvl8pPr>
            <a:lvl9pPr marL="332811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71" y="2175558"/>
            <a:ext cx="4041639" cy="395019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E571B-6D64-4040-BBFA-675FDCB49CE7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34905-0408-4F25-9D34-B9849AE6D459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969" y="1250416"/>
            <a:ext cx="3008869" cy="1163425"/>
          </a:xfrm>
        </p:spPr>
        <p:txBody>
          <a:bodyPr anchor="b"/>
          <a:lstStyle>
            <a:lvl1pPr algn="l">
              <a:defRPr sz="1800" b="1">
                <a:solidFill>
                  <a:srgbClr val="9A814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868" y="1250417"/>
            <a:ext cx="5112143" cy="487533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r-A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992" y="2412327"/>
            <a:ext cx="3008869" cy="3713426"/>
          </a:xfrm>
        </p:spPr>
        <p:txBody>
          <a:bodyPr/>
          <a:lstStyle>
            <a:lvl1pPr marL="0" indent="0">
              <a:buNone/>
              <a:defRPr sz="1300"/>
            </a:lvl1pPr>
            <a:lvl2pPr marL="416014" indent="0">
              <a:buNone/>
              <a:defRPr sz="1100"/>
            </a:lvl2pPr>
            <a:lvl3pPr marL="832028" indent="0">
              <a:buNone/>
              <a:defRPr sz="900"/>
            </a:lvl3pPr>
            <a:lvl4pPr marL="1248041" indent="0">
              <a:buNone/>
              <a:defRPr sz="800"/>
            </a:lvl4pPr>
            <a:lvl5pPr marL="1664055" indent="0">
              <a:buNone/>
              <a:defRPr sz="800"/>
            </a:lvl5pPr>
            <a:lvl6pPr marL="2080069" indent="0">
              <a:buNone/>
              <a:defRPr sz="800"/>
            </a:lvl6pPr>
            <a:lvl7pPr marL="2496083" indent="0">
              <a:buNone/>
              <a:defRPr sz="800"/>
            </a:lvl7pPr>
            <a:lvl8pPr marL="2912096" indent="0">
              <a:buNone/>
              <a:defRPr sz="800"/>
            </a:lvl8pPr>
            <a:lvl9pPr marL="33281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9F38-6F90-44A1-B0C8-0C462BD0312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27" y="4800450"/>
            <a:ext cx="5486679" cy="567339"/>
          </a:xfrm>
        </p:spPr>
        <p:txBody>
          <a:bodyPr anchor="b"/>
          <a:lstStyle>
            <a:lvl1pPr algn="r">
              <a:defRPr sz="1800" b="1">
                <a:solidFill>
                  <a:srgbClr val="9A814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27" y="1250417"/>
            <a:ext cx="5486679" cy="3477412"/>
          </a:xfrm>
        </p:spPr>
        <p:txBody>
          <a:bodyPr/>
          <a:lstStyle>
            <a:lvl1pPr marL="0" indent="0">
              <a:buNone/>
              <a:defRPr sz="2900"/>
            </a:lvl1pPr>
            <a:lvl2pPr marL="416014" indent="0">
              <a:buNone/>
              <a:defRPr sz="2500"/>
            </a:lvl2pPr>
            <a:lvl3pPr marL="832028" indent="0">
              <a:buNone/>
              <a:defRPr sz="2200"/>
            </a:lvl3pPr>
            <a:lvl4pPr marL="1248041" indent="0">
              <a:buNone/>
              <a:defRPr sz="1800"/>
            </a:lvl4pPr>
            <a:lvl5pPr marL="1664055" indent="0">
              <a:buNone/>
              <a:defRPr sz="1800"/>
            </a:lvl5pPr>
            <a:lvl6pPr marL="2080069" indent="0">
              <a:buNone/>
              <a:defRPr sz="1800"/>
            </a:lvl6pPr>
            <a:lvl7pPr marL="2496083" indent="0">
              <a:buNone/>
              <a:defRPr sz="1800"/>
            </a:lvl7pPr>
            <a:lvl8pPr marL="2912096" indent="0">
              <a:buNone/>
              <a:defRPr sz="1800"/>
            </a:lvl8pPr>
            <a:lvl9pPr marL="3328110" indent="0">
              <a:buNone/>
              <a:defRPr sz="1800"/>
            </a:lvl9pPr>
          </a:lstStyle>
          <a:p>
            <a:pPr lvl="0"/>
            <a:endParaRPr lang="ar-A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27" y="5367788"/>
            <a:ext cx="5486679" cy="804866"/>
          </a:xfrm>
        </p:spPr>
        <p:txBody>
          <a:bodyPr/>
          <a:lstStyle>
            <a:lvl1pPr marL="0" indent="0">
              <a:buNone/>
              <a:defRPr sz="1300"/>
            </a:lvl1pPr>
            <a:lvl2pPr marL="416014" indent="0">
              <a:buNone/>
              <a:defRPr sz="1100"/>
            </a:lvl2pPr>
            <a:lvl3pPr marL="832028" indent="0">
              <a:buNone/>
              <a:defRPr sz="900"/>
            </a:lvl3pPr>
            <a:lvl4pPr marL="1248041" indent="0">
              <a:buNone/>
              <a:defRPr sz="800"/>
            </a:lvl4pPr>
            <a:lvl5pPr marL="1664055" indent="0">
              <a:buNone/>
              <a:defRPr sz="800"/>
            </a:lvl5pPr>
            <a:lvl6pPr marL="2080069" indent="0">
              <a:buNone/>
              <a:defRPr sz="800"/>
            </a:lvl6pPr>
            <a:lvl7pPr marL="2496083" indent="0">
              <a:buNone/>
              <a:defRPr sz="800"/>
            </a:lvl7pPr>
            <a:lvl8pPr marL="2912096" indent="0">
              <a:buNone/>
              <a:defRPr sz="800"/>
            </a:lvl8pPr>
            <a:lvl9pPr marL="33281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F97CB-544E-4574-8996-3992EF5B09E7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7155" y="152804"/>
            <a:ext cx="6400660" cy="8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1651" y="1295047"/>
            <a:ext cx="7696164" cy="411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64" y="6629551"/>
            <a:ext cx="609320" cy="22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>
                <a:solidFill>
                  <a:srgbClr val="9A814E"/>
                </a:solidFill>
                <a:latin typeface="Arial" charset="0"/>
                <a:ea typeface="ＭＳ Ｐゴシック" pitchFamily="60" charset="-128"/>
                <a:cs typeface="+mn-cs"/>
              </a:defRPr>
            </a:lvl1pPr>
          </a:lstStyle>
          <a:p>
            <a:pPr>
              <a:defRPr/>
            </a:pPr>
            <a:fld id="{376D8E72-483B-43EF-9C74-1BD7AF0DE3E1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48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ctr" defTabSz="914448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MS PGothic" pitchFamily="34" charset="-128"/>
        </a:defRPr>
      </a:lvl2pPr>
      <a:lvl3pPr algn="ctr" defTabSz="914448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MS PGothic" pitchFamily="34" charset="-128"/>
        </a:defRPr>
      </a:lvl3pPr>
      <a:lvl4pPr algn="ctr" defTabSz="914448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MS PGothic" pitchFamily="34" charset="-128"/>
        </a:defRPr>
      </a:lvl4pPr>
      <a:lvl5pPr algn="ctr" defTabSz="914448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MS PGothic" pitchFamily="34" charset="-128"/>
        </a:defRPr>
      </a:lvl5pPr>
      <a:lvl6pPr marL="416052" algn="ctr" defTabSz="914448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ＭＳ Ｐゴシック" pitchFamily="60" charset="-128"/>
        </a:defRPr>
      </a:lvl6pPr>
      <a:lvl7pPr marL="832104" algn="ctr" defTabSz="914448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ＭＳ Ｐゴシック" pitchFamily="60" charset="-128"/>
        </a:defRPr>
      </a:lvl7pPr>
      <a:lvl8pPr marL="1248156" algn="ctr" defTabSz="914448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ＭＳ Ｐゴシック" pitchFamily="60" charset="-128"/>
        </a:defRPr>
      </a:lvl8pPr>
      <a:lvl9pPr marL="1664208" algn="ctr" defTabSz="914448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pitchFamily="34" charset="0"/>
          <a:ea typeface="ＭＳ Ｐゴシック" pitchFamily="60" charset="-128"/>
        </a:defRPr>
      </a:lvl9pPr>
    </p:titleStyle>
    <p:bodyStyle>
      <a:lvl1pPr marL="342377" indent="-342377" algn="l" defTabSz="91444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7D6940"/>
          </a:solidFill>
          <a:latin typeface="+mn-lt"/>
          <a:ea typeface="MS PGothic" pitchFamily="34" charset="-128"/>
          <a:cs typeface="+mn-cs"/>
        </a:defRPr>
      </a:lvl1pPr>
      <a:lvl2pPr marL="742537" indent="-286036" algn="l" defTabSz="91444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9A814E"/>
          </a:solidFill>
          <a:latin typeface="+mn-lt"/>
          <a:ea typeface="MS PGothic" pitchFamily="34" charset="-128"/>
        </a:defRPr>
      </a:lvl2pPr>
      <a:lvl3pPr marL="1142699" indent="-228251" algn="l" defTabSz="914448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rgbClr val="9A814E"/>
          </a:solidFill>
          <a:latin typeface="+mn-lt"/>
          <a:ea typeface="MS PGothic" pitchFamily="34" charset="-128"/>
        </a:defRPr>
      </a:lvl3pPr>
      <a:lvl4pPr marL="1600645" indent="-229696" algn="l" defTabSz="914448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rgbClr val="9A814E"/>
          </a:solidFill>
          <a:latin typeface="+mn-lt"/>
          <a:ea typeface="MS PGothic" pitchFamily="34" charset="-128"/>
        </a:defRPr>
      </a:lvl4pPr>
      <a:lvl5pPr marL="2057146" indent="-228251" algn="l" defTabSz="914448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rgbClr val="9A814E"/>
          </a:solidFill>
          <a:latin typeface="+mn-lt"/>
          <a:ea typeface="MS PGothic" pitchFamily="34" charset="-128"/>
        </a:defRPr>
      </a:lvl5pPr>
      <a:lvl6pPr marL="2473198" indent="-228251" algn="l" defTabSz="914448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6940"/>
          </a:solidFill>
          <a:latin typeface="+mn-lt"/>
          <a:ea typeface="+mn-ea"/>
        </a:defRPr>
      </a:lvl6pPr>
      <a:lvl7pPr marL="2889250" indent="-228251" algn="l" defTabSz="914448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6940"/>
          </a:solidFill>
          <a:latin typeface="+mn-lt"/>
          <a:ea typeface="+mn-ea"/>
        </a:defRPr>
      </a:lvl7pPr>
      <a:lvl8pPr marL="3305302" indent="-228251" algn="l" defTabSz="914448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6940"/>
          </a:solidFill>
          <a:latin typeface="+mn-lt"/>
          <a:ea typeface="+mn-ea"/>
        </a:defRPr>
      </a:lvl8pPr>
      <a:lvl9pPr marL="3721354" indent="-228251" algn="l" defTabSz="914448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6940"/>
          </a:solidFill>
          <a:latin typeface="+mn-lt"/>
          <a:ea typeface="+mn-ea"/>
        </a:defRPr>
      </a:lvl9pPr>
    </p:bodyStyle>
    <p:otherStyle>
      <a:defPPr>
        <a:defRPr lang="ar-AE"/>
      </a:defPPr>
      <a:lvl1pPr marL="0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2104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8156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64208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0260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312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2364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416" algn="r" defTabSz="832104" rtl="1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799" y="4554124"/>
            <a:ext cx="8296691" cy="824969"/>
          </a:xfrm>
        </p:spPr>
        <p:txBody>
          <a:bodyPr>
            <a:normAutofit fontScale="90000"/>
          </a:bodyPr>
          <a:lstStyle>
            <a:lvl1pPr rtl="0">
              <a:defRPr sz="3000" b="1">
                <a:solidFill>
                  <a:srgbClr val="9A814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AU" dirty="0" smtClean="0"/>
              <a:t>Evolving Data Processing </a:t>
            </a:r>
            <a:br>
              <a:rPr lang="en-AU" dirty="0" smtClean="0"/>
            </a:br>
            <a:r>
              <a:rPr lang="en-AU" dirty="0" smtClean="0"/>
              <a:t>in the Statistics Centre – Abu Dhabi</a:t>
            </a:r>
            <a:endParaRPr lang="en-AU" dirty="0"/>
          </a:p>
        </p:txBody>
      </p:sp>
      <p:sp>
        <p:nvSpPr>
          <p:cNvPr id="2" name="TextBox 1"/>
          <p:cNvSpPr txBox="1"/>
          <p:nvPr/>
        </p:nvSpPr>
        <p:spPr>
          <a:xfrm>
            <a:off x="1151620" y="5634245"/>
            <a:ext cx="7335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/>
              <a:t>Dragica </a:t>
            </a:r>
            <a:r>
              <a:rPr lang="en-AU" dirty="0" smtClean="0"/>
              <a:t>Sarich and Maitha Al </a:t>
            </a:r>
            <a:r>
              <a:rPr lang="en-AU" dirty="0" err="1" smtClean="0"/>
              <a:t>Junaibi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3843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14" y="188640"/>
            <a:ext cx="7525785" cy="838150"/>
          </a:xfrm>
        </p:spPr>
        <p:txBody>
          <a:bodyPr/>
          <a:lstStyle/>
          <a:p>
            <a:pPr algn="l"/>
            <a:r>
              <a:rPr lang="en-AU" sz="3200" b="1" dirty="0" smtClean="0">
                <a:solidFill>
                  <a:srgbClr val="7D6940"/>
                </a:solidFill>
              </a:rPr>
              <a:t>Outline</a:t>
            </a:r>
            <a:endParaRPr lang="en-AU" sz="3000" b="1" dirty="0">
              <a:solidFill>
                <a:srgbClr val="7D69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268761"/>
            <a:ext cx="6850269" cy="207022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About SCAD and its surveys</a:t>
            </a:r>
            <a:endParaRPr lang="en-US" sz="2200" dirty="0"/>
          </a:p>
          <a:p>
            <a:r>
              <a:rPr lang="en-US" sz="2200" dirty="0" smtClean="0"/>
              <a:t>Advantages </a:t>
            </a:r>
            <a:r>
              <a:rPr lang="en-US" sz="2200" dirty="0"/>
              <a:t>and disadvantages of data editing</a:t>
            </a:r>
          </a:p>
          <a:p>
            <a:r>
              <a:rPr lang="en-US" sz="2200" dirty="0" smtClean="0"/>
              <a:t>SCAD's experience with data editing</a:t>
            </a:r>
            <a:endParaRPr lang="en-US" sz="2200" dirty="0"/>
          </a:p>
          <a:p>
            <a:r>
              <a:rPr lang="en-US" sz="2200" dirty="0" smtClean="0"/>
              <a:t>Overcoming challenges</a:t>
            </a:r>
            <a:endParaRPr lang="en-AU" sz="2200" i="1" dirty="0" smtClean="0"/>
          </a:p>
        </p:txBody>
      </p:sp>
    </p:spTree>
    <p:extLst>
      <p:ext uri="{BB962C8B-B14F-4D97-AF65-F5344CB8AC3E}">
        <p14:creationId xmlns:p14="http://schemas.microsoft.com/office/powerpoint/2010/main" val="369282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14" y="188640"/>
            <a:ext cx="7525785" cy="838150"/>
          </a:xfrm>
        </p:spPr>
        <p:txBody>
          <a:bodyPr/>
          <a:lstStyle/>
          <a:p>
            <a:pPr algn="l"/>
            <a:r>
              <a:rPr lang="en-AU" sz="3200" b="1" dirty="0" smtClean="0">
                <a:solidFill>
                  <a:srgbClr val="7D6940"/>
                </a:solidFill>
              </a:rPr>
              <a:t>Statistics Centre – Abu Dhabi (SCAD)</a:t>
            </a:r>
            <a:endParaRPr lang="en-AU" sz="3000" b="1" dirty="0">
              <a:solidFill>
                <a:srgbClr val="7D69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268761"/>
            <a:ext cx="8297008" cy="5130570"/>
          </a:xfrm>
        </p:spPr>
        <p:txBody>
          <a:bodyPr>
            <a:normAutofit fontScale="77500" lnSpcReduction="20000"/>
          </a:bodyPr>
          <a:lstStyle/>
          <a:p>
            <a:r>
              <a:rPr lang="en-AU" sz="2600" dirty="0" smtClean="0"/>
              <a:t>Commenced </a:t>
            </a:r>
            <a:r>
              <a:rPr lang="en-AU" sz="2600" dirty="0" smtClean="0"/>
              <a:t>operation in 2009</a:t>
            </a:r>
          </a:p>
          <a:p>
            <a:endParaRPr lang="en-AU" sz="2600" dirty="0"/>
          </a:p>
          <a:p>
            <a:r>
              <a:rPr lang="en-US" sz="2600" dirty="0"/>
              <a:t>Only official authority for collection, preparation, compilation and dissemination of statistics for Emirate of Abu </a:t>
            </a:r>
            <a:r>
              <a:rPr lang="en-US" sz="2600" dirty="0" smtClean="0"/>
              <a:t>Dhabi</a:t>
            </a:r>
          </a:p>
          <a:p>
            <a:endParaRPr lang="en-US" sz="2600" dirty="0"/>
          </a:p>
          <a:p>
            <a:r>
              <a:rPr lang="en-AU" sz="2600" dirty="0" smtClean="0"/>
              <a:t>SCAD’s Economic Surveys consist </a:t>
            </a:r>
            <a:r>
              <a:rPr lang="en-AU" sz="2600" dirty="0"/>
              <a:t>of:</a:t>
            </a:r>
          </a:p>
          <a:p>
            <a:pPr lvl="4"/>
            <a:r>
              <a:rPr lang="en-AU" sz="2300" dirty="0">
                <a:solidFill>
                  <a:srgbClr val="7D6940"/>
                </a:solidFill>
              </a:rPr>
              <a:t>Annual Economic Survey</a:t>
            </a:r>
          </a:p>
          <a:p>
            <a:pPr lvl="4"/>
            <a:r>
              <a:rPr lang="en-AU" sz="2300" dirty="0">
                <a:solidFill>
                  <a:srgbClr val="7D6940"/>
                </a:solidFill>
              </a:rPr>
              <a:t>Foreign Investment Survey</a:t>
            </a:r>
          </a:p>
          <a:p>
            <a:pPr lvl="4"/>
            <a:r>
              <a:rPr lang="en-AU" sz="2300" dirty="0">
                <a:solidFill>
                  <a:srgbClr val="7D6940"/>
                </a:solidFill>
              </a:rPr>
              <a:t>Yearly Environmental Survey</a:t>
            </a:r>
          </a:p>
          <a:p>
            <a:pPr marL="456501" lvl="1" indent="0">
              <a:buNone/>
            </a:pPr>
            <a:endParaRPr lang="en-AU" sz="2600" dirty="0">
              <a:solidFill>
                <a:srgbClr val="7D6940"/>
              </a:solidFill>
            </a:endParaRPr>
          </a:p>
          <a:p>
            <a:pPr lvl="1"/>
            <a:r>
              <a:rPr lang="en-AU" sz="2500" dirty="0">
                <a:solidFill>
                  <a:srgbClr val="7D6940"/>
                </a:solidFill>
              </a:rPr>
              <a:t>Collect data from establishments across 3 regions on annual basis</a:t>
            </a:r>
          </a:p>
          <a:p>
            <a:pPr marL="0" indent="0">
              <a:buNone/>
            </a:pPr>
            <a:endParaRPr lang="en-AU" sz="2500" dirty="0"/>
          </a:p>
          <a:p>
            <a:pPr lvl="1"/>
            <a:r>
              <a:rPr lang="en-AU" sz="2500" dirty="0">
                <a:solidFill>
                  <a:srgbClr val="7D6940"/>
                </a:solidFill>
              </a:rPr>
              <a:t>Measures:</a:t>
            </a:r>
          </a:p>
          <a:p>
            <a:pPr lvl="2"/>
            <a:r>
              <a:rPr lang="en-AU" sz="2400" dirty="0">
                <a:solidFill>
                  <a:srgbClr val="7D6940"/>
                </a:solidFill>
              </a:rPr>
              <a:t>structure and performance of business sectors in economy</a:t>
            </a:r>
          </a:p>
          <a:p>
            <a:pPr lvl="2"/>
            <a:r>
              <a:rPr lang="en-AU" sz="2400" dirty="0">
                <a:solidFill>
                  <a:srgbClr val="7D6940"/>
                </a:solidFill>
              </a:rPr>
              <a:t>volume, flow, source and role of foreign investments</a:t>
            </a:r>
          </a:p>
          <a:p>
            <a:pPr lvl="2"/>
            <a:r>
              <a:rPr lang="en-AU" sz="2400" dirty="0">
                <a:solidFill>
                  <a:srgbClr val="7D6940"/>
                </a:solidFill>
              </a:rPr>
              <a:t>environmental, health and safety </a:t>
            </a:r>
            <a:r>
              <a:rPr lang="en-AU" sz="2400" dirty="0" smtClean="0">
                <a:solidFill>
                  <a:srgbClr val="7D6940"/>
                </a:solidFill>
              </a:rPr>
              <a:t>issues</a:t>
            </a:r>
            <a:endParaRPr lang="en-AU" sz="2200" dirty="0" smtClean="0">
              <a:solidFill>
                <a:srgbClr val="7D69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15" y="188640"/>
            <a:ext cx="6400660" cy="838150"/>
          </a:xfrm>
        </p:spPr>
        <p:txBody>
          <a:bodyPr/>
          <a:lstStyle/>
          <a:p>
            <a:pPr algn="l"/>
            <a:r>
              <a:rPr lang="en-AU" sz="3000" b="1" dirty="0">
                <a:solidFill>
                  <a:srgbClr val="7D6940"/>
                </a:solidFill>
              </a:rPr>
              <a:t>SCAD’s Economic </a:t>
            </a:r>
            <a:r>
              <a:rPr lang="en-AU" sz="3000" b="1" dirty="0" smtClean="0">
                <a:solidFill>
                  <a:srgbClr val="7D6940"/>
                </a:solidFill>
              </a:rPr>
              <a:t>Surveys</a:t>
            </a:r>
            <a:endParaRPr lang="en-AU" sz="1800" b="1" dirty="0">
              <a:solidFill>
                <a:srgbClr val="7D6940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982425"/>
            <a:ext cx="8235915" cy="257238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311860" y="4599420"/>
            <a:ext cx="2925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solidFill>
                  <a:srgbClr val="000000"/>
                </a:solidFill>
              </a:rPr>
              <a:t>* Mixed mode data collection</a:t>
            </a:r>
            <a:endParaRPr lang="en-US" sz="1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565" y="143635"/>
            <a:ext cx="8280920" cy="585065"/>
          </a:xfrm>
        </p:spPr>
        <p:txBody>
          <a:bodyPr/>
          <a:lstStyle/>
          <a:p>
            <a:pPr algn="l"/>
            <a:r>
              <a:rPr lang="en-AU" sz="2800" b="1" dirty="0" smtClean="0">
                <a:solidFill>
                  <a:srgbClr val="7D6940"/>
                </a:solidFill>
              </a:rPr>
              <a:t>Economic Surveys: Automated </a:t>
            </a:r>
            <a:r>
              <a:rPr lang="en-AU" sz="2800" b="1" dirty="0">
                <a:solidFill>
                  <a:srgbClr val="7D6940"/>
                </a:solidFill>
              </a:rPr>
              <a:t>error </a:t>
            </a:r>
            <a:r>
              <a:rPr lang="en-AU" sz="2800" b="1" dirty="0" smtClean="0">
                <a:solidFill>
                  <a:srgbClr val="7D6940"/>
                </a:solidFill>
              </a:rPr>
              <a:t>detection</a:t>
            </a:r>
            <a:endParaRPr lang="en-AU" sz="1800" b="1" dirty="0">
              <a:solidFill>
                <a:srgbClr val="7D69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39" y="1133746"/>
            <a:ext cx="8280921" cy="51003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Purpose</a:t>
            </a:r>
            <a:r>
              <a:rPr lang="en-AU" sz="2800" dirty="0"/>
              <a:t>: </a:t>
            </a:r>
          </a:p>
          <a:p>
            <a:pPr marL="857362" lvl="2" indent="-457200">
              <a:buFont typeface="+mj-lt"/>
              <a:buAutoNum type="arabicParenR"/>
            </a:pPr>
            <a:r>
              <a:rPr lang="en-AU" sz="2400" dirty="0" smtClean="0">
                <a:solidFill>
                  <a:srgbClr val="7D6940"/>
                </a:solidFill>
                <a:cs typeface="+mn-cs"/>
              </a:rPr>
              <a:t>check establishments’ data</a:t>
            </a:r>
          </a:p>
          <a:p>
            <a:pPr marL="857362" lvl="2" indent="-457200">
              <a:buFont typeface="+mj-lt"/>
              <a:buAutoNum type="arabicParenR"/>
            </a:pPr>
            <a:r>
              <a:rPr lang="en-AU" sz="2400" dirty="0" smtClean="0">
                <a:solidFill>
                  <a:srgbClr val="7D6940"/>
                </a:solidFill>
                <a:cs typeface="+mn-cs"/>
              </a:rPr>
              <a:t>identify and flag erroneous data in unit record file</a:t>
            </a:r>
          </a:p>
          <a:p>
            <a:pPr marL="400162" lvl="2" indent="0">
              <a:buNone/>
            </a:pPr>
            <a:endParaRPr lang="en-AU" sz="2200" dirty="0" smtClean="0">
              <a:solidFill>
                <a:srgbClr val="7D6940"/>
              </a:solidFill>
              <a:cs typeface="+mn-cs"/>
            </a:endParaRPr>
          </a:p>
          <a:p>
            <a:r>
              <a:rPr lang="en-AU" sz="2800" dirty="0" smtClean="0"/>
              <a:t>Input from subject </a:t>
            </a:r>
            <a:r>
              <a:rPr lang="en-AU" sz="2800" dirty="0"/>
              <a:t>matter experts:</a:t>
            </a:r>
          </a:p>
          <a:p>
            <a:pPr lvl="2"/>
            <a:r>
              <a:rPr lang="en-AU" sz="2400" dirty="0" smtClean="0">
                <a:solidFill>
                  <a:srgbClr val="7D6940"/>
                </a:solidFill>
              </a:rPr>
              <a:t>Experience with: </a:t>
            </a:r>
          </a:p>
          <a:p>
            <a:pPr lvl="3"/>
            <a:r>
              <a:rPr lang="en-AU" sz="2400" dirty="0" smtClean="0">
                <a:solidFill>
                  <a:srgbClr val="7D6940"/>
                </a:solidFill>
              </a:rPr>
              <a:t>expected responses to questions</a:t>
            </a:r>
          </a:p>
          <a:p>
            <a:pPr lvl="3"/>
            <a:r>
              <a:rPr lang="en-AU" sz="2400" dirty="0" smtClean="0">
                <a:solidFill>
                  <a:srgbClr val="7D6940"/>
                </a:solidFill>
              </a:rPr>
              <a:t>quality of data</a:t>
            </a:r>
          </a:p>
          <a:p>
            <a:pPr lvl="2"/>
            <a:r>
              <a:rPr lang="en-AU" sz="2400" dirty="0" smtClean="0">
                <a:solidFill>
                  <a:srgbClr val="7D6940"/>
                </a:solidFill>
              </a:rPr>
              <a:t>Developed written set of validation rules for each economic survey</a:t>
            </a:r>
          </a:p>
          <a:p>
            <a:pPr lvl="2"/>
            <a:endParaRPr lang="en-AU" dirty="0" smtClean="0">
              <a:solidFill>
                <a:srgbClr val="7D6940"/>
              </a:solidFill>
            </a:endParaRPr>
          </a:p>
          <a:p>
            <a:r>
              <a:rPr lang="en-AU" sz="2800" dirty="0" smtClean="0"/>
              <a:t>Validation rules: guideline for checking data, identifying and flagging erroneous/ anomalous data, and for making edits</a:t>
            </a:r>
            <a:endParaRPr lang="en-AU" sz="2800" dirty="0"/>
          </a:p>
          <a:p>
            <a:pPr marL="56341" indent="0">
              <a:buNone/>
            </a:pPr>
            <a:endParaRPr lang="en-AU" sz="2600" dirty="0" smtClean="0">
              <a:solidFill>
                <a:schemeClr val="tx2"/>
              </a:solidFill>
            </a:endParaRPr>
          </a:p>
          <a:p>
            <a:pPr lvl="1"/>
            <a:endParaRPr lang="en-AU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AU" sz="3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0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565" y="143635"/>
            <a:ext cx="8235915" cy="585065"/>
          </a:xfrm>
        </p:spPr>
        <p:txBody>
          <a:bodyPr/>
          <a:lstStyle/>
          <a:p>
            <a:pPr algn="l"/>
            <a:r>
              <a:rPr lang="en-AU" sz="2800" b="1" dirty="0">
                <a:solidFill>
                  <a:srgbClr val="7D6940"/>
                </a:solidFill>
              </a:rPr>
              <a:t>Economic Surveys: Automated error detection</a:t>
            </a:r>
            <a:endParaRPr lang="en-AU" sz="1800" b="1" dirty="0">
              <a:solidFill>
                <a:srgbClr val="7D69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133746"/>
            <a:ext cx="8235916" cy="5100356"/>
          </a:xfrm>
        </p:spPr>
        <p:txBody>
          <a:bodyPr>
            <a:normAutofit lnSpcReduction="10000"/>
          </a:bodyPr>
          <a:lstStyle/>
          <a:p>
            <a:pPr marL="513541" indent="-457200"/>
            <a:r>
              <a:rPr lang="en-AU" dirty="0"/>
              <a:t>Developed using SAS Enterprise Guide and R</a:t>
            </a:r>
          </a:p>
          <a:p>
            <a:pPr marL="913701" lvl="1" indent="-457200"/>
            <a:r>
              <a:rPr lang="en-AU" dirty="0">
                <a:solidFill>
                  <a:srgbClr val="7D6940"/>
                </a:solidFill>
              </a:rPr>
              <a:t>Translate validation rules into these packages’ </a:t>
            </a:r>
            <a:r>
              <a:rPr lang="en-AU" dirty="0" smtClean="0">
                <a:solidFill>
                  <a:srgbClr val="7D6940"/>
                </a:solidFill>
              </a:rPr>
              <a:t>languages</a:t>
            </a:r>
          </a:p>
          <a:p>
            <a:pPr marL="913701" lvl="1" indent="-457200"/>
            <a:r>
              <a:rPr lang="en-AU" dirty="0" smtClean="0">
                <a:solidFill>
                  <a:srgbClr val="7D6940"/>
                </a:solidFill>
              </a:rPr>
              <a:t>Create flags for identification of pass / fail</a:t>
            </a:r>
          </a:p>
          <a:p>
            <a:pPr marL="456501" lvl="1" indent="0">
              <a:buNone/>
            </a:pPr>
            <a:endParaRPr lang="en-AU" dirty="0">
              <a:solidFill>
                <a:srgbClr val="7D6940"/>
              </a:solidFill>
            </a:endParaRPr>
          </a:p>
          <a:p>
            <a:pPr marL="513541" indent="-457200"/>
            <a:r>
              <a:rPr lang="en-US" dirty="0"/>
              <a:t>Functions:</a:t>
            </a:r>
          </a:p>
          <a:p>
            <a:pPr marL="913701" lvl="1" indent="-457200"/>
            <a:r>
              <a:rPr lang="en-US" dirty="0">
                <a:solidFill>
                  <a:srgbClr val="7D6940"/>
                </a:solidFill>
              </a:rPr>
              <a:t>Error detection</a:t>
            </a:r>
          </a:p>
          <a:p>
            <a:pPr marL="913701" lvl="1" indent="-457200"/>
            <a:r>
              <a:rPr lang="en-US" dirty="0">
                <a:solidFill>
                  <a:srgbClr val="7D6940"/>
                </a:solidFill>
              </a:rPr>
              <a:t>Outlier detection</a:t>
            </a:r>
          </a:p>
          <a:p>
            <a:pPr marL="913701" lvl="1" indent="-457200"/>
            <a:r>
              <a:rPr lang="en-US" dirty="0">
                <a:solidFill>
                  <a:srgbClr val="7D6940"/>
                </a:solidFill>
              </a:rPr>
              <a:t>Managing coding of free-text responses</a:t>
            </a:r>
          </a:p>
          <a:p>
            <a:pPr marL="913701" lvl="1" indent="-457200"/>
            <a:r>
              <a:rPr lang="en-US" dirty="0">
                <a:solidFill>
                  <a:srgbClr val="7D6940"/>
                </a:solidFill>
              </a:rPr>
              <a:t>Producing reports</a:t>
            </a:r>
          </a:p>
          <a:p>
            <a:pPr marL="913701" lvl="1" indent="-457200"/>
            <a:r>
              <a:rPr lang="en-US" dirty="0">
                <a:solidFill>
                  <a:srgbClr val="7D6940"/>
                </a:solidFill>
              </a:rPr>
              <a:t>Producing log of outcomes for each establishment for each validation rule</a:t>
            </a:r>
          </a:p>
          <a:p>
            <a:pPr marL="913701" lvl="1" indent="-457200"/>
            <a:r>
              <a:rPr lang="en-US" dirty="0">
                <a:solidFill>
                  <a:srgbClr val="7D6940"/>
                </a:solidFill>
              </a:rPr>
              <a:t>Preparation of unit record file</a:t>
            </a:r>
          </a:p>
          <a:p>
            <a:pPr marL="456501" lvl="1" indent="0">
              <a:buNone/>
            </a:pPr>
            <a:endParaRPr lang="en-US" dirty="0">
              <a:solidFill>
                <a:srgbClr val="7D6940"/>
              </a:solidFill>
            </a:endParaRPr>
          </a:p>
          <a:p>
            <a:pPr marL="513541" indent="-457200"/>
            <a:r>
              <a:rPr lang="en-US" dirty="0"/>
              <a:t>Quality assurance of system</a:t>
            </a:r>
          </a:p>
          <a:p>
            <a:pPr marL="456501" lvl="1" indent="0">
              <a:buNone/>
            </a:pPr>
            <a:endParaRPr lang="en-AU" sz="3200" dirty="0" smtClean="0">
              <a:solidFill>
                <a:schemeClr val="tx2"/>
              </a:solidFill>
            </a:endParaRPr>
          </a:p>
          <a:p>
            <a:pPr marL="1258268" lvl="3" indent="0">
              <a:buNone/>
            </a:pPr>
            <a:endParaRPr lang="en-US" sz="2600" dirty="0" smtClean="0">
              <a:solidFill>
                <a:srgbClr val="0F02BE"/>
              </a:solidFill>
            </a:endParaRPr>
          </a:p>
          <a:p>
            <a:pPr marL="456501" lvl="1" indent="0">
              <a:buNone/>
            </a:pPr>
            <a:endParaRPr lang="en-AU" sz="2200" dirty="0" smtClean="0">
              <a:solidFill>
                <a:schemeClr val="tx2"/>
              </a:solidFill>
            </a:endParaRPr>
          </a:p>
          <a:p>
            <a:pPr lvl="1"/>
            <a:endParaRPr lang="en-AU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AU" sz="3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3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615" y="188640"/>
            <a:ext cx="6400660" cy="838150"/>
          </a:xfrm>
        </p:spPr>
        <p:txBody>
          <a:bodyPr/>
          <a:lstStyle/>
          <a:p>
            <a:pPr algn="l"/>
            <a:r>
              <a:rPr lang="en-AU" sz="3200" b="1" dirty="0" smtClean="0">
                <a:solidFill>
                  <a:srgbClr val="7D6940"/>
                </a:solidFill>
              </a:rPr>
              <a:t>Data cycle</a:t>
            </a:r>
            <a:endParaRPr lang="en-AU" sz="3000" b="1" dirty="0">
              <a:solidFill>
                <a:srgbClr val="7D69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523999"/>
            <a:ext cx="7930389" cy="48753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2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AU" sz="2200" dirty="0" smtClean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" y="1804670"/>
            <a:ext cx="8463303" cy="32486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63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565" y="143635"/>
            <a:ext cx="7705805" cy="585065"/>
          </a:xfrm>
        </p:spPr>
        <p:txBody>
          <a:bodyPr/>
          <a:lstStyle/>
          <a:p>
            <a:pPr algn="l"/>
            <a:r>
              <a:rPr lang="en-AU" sz="2800" b="1" dirty="0" smtClean="0">
                <a:solidFill>
                  <a:srgbClr val="7D6940"/>
                </a:solidFill>
              </a:rPr>
              <a:t>Issue: Number of validation rules</a:t>
            </a:r>
            <a:endParaRPr lang="en-AU" sz="2800" b="1" dirty="0">
              <a:solidFill>
                <a:srgbClr val="7D694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405242"/>
              </p:ext>
            </p:extLst>
          </p:nvPr>
        </p:nvGraphicFramePr>
        <p:xfrm>
          <a:off x="386535" y="1043735"/>
          <a:ext cx="8100900" cy="270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900"/>
              </a:tblGrid>
              <a:tr h="5201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Strategies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</a:tr>
              <a:tr h="2180189">
                <a:tc>
                  <a:txBody>
                    <a:bodyPr/>
                    <a:lstStyle/>
                    <a:p>
                      <a:pPr marL="285750" marR="0" lvl="0" indent="-285750" algn="l" defTabSz="83210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 and review with subject matter experts set validation rules</a:t>
                      </a:r>
                    </a:p>
                    <a:p>
                      <a:pPr marL="285750" marR="0" lvl="0" indent="-285750" algn="l" defTabSz="83210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those considered of a ‘low weight’ by experts</a:t>
                      </a:r>
                    </a:p>
                    <a:p>
                      <a:pPr marL="285750" marR="0" lvl="0" indent="-285750" algn="l" defTabSz="83210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Prioritize validation rules  by status: critical or tolerable</a:t>
                      </a:r>
                    </a:p>
                    <a:p>
                      <a:pPr marL="285750" marR="0" lvl="0" indent="-285750" algn="l" defTabSz="83210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rules (where necessary)</a:t>
                      </a:r>
                    </a:p>
                    <a:p>
                      <a:pPr marL="285750" marR="0" lvl="0" indent="-285750" algn="l" defTabSz="83210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automated error detection system based on revised rules</a:t>
                      </a:r>
                      <a:endParaRPr lang="en-US" sz="1600" kern="1200" baseline="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678306"/>
              </p:ext>
            </p:extLst>
          </p:nvPr>
        </p:nvGraphicFramePr>
        <p:xfrm>
          <a:off x="386535" y="3879050"/>
          <a:ext cx="81009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0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Outcomes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832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Revised smaller set of validation rules produced and incorporated into system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832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inflow voluminous: approaching 90% consent rate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832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Few establishments flagged needing review and editing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832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Reduced respondent burden and attrition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8321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staff availability to attend to other survey project tasks 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0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Automated data editing improved quality and efficiency of surveys in SCAD</a:t>
            </a:r>
          </a:p>
          <a:p>
            <a:r>
              <a:rPr lang="en-US" dirty="0" smtClean="0"/>
              <a:t>SCAD is investigating methods for handling missing and anomalous data in establishments surveys.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56565" y="0"/>
            <a:ext cx="6400660" cy="838150"/>
          </a:xfrm>
        </p:spPr>
        <p:txBody>
          <a:bodyPr/>
          <a:lstStyle/>
          <a:p>
            <a:pPr algn="l"/>
            <a:r>
              <a:rPr lang="en-AU" sz="3200" b="1" dirty="0" smtClean="0">
                <a:solidFill>
                  <a:srgbClr val="7D6940"/>
                </a:solidFill>
              </a:rPr>
              <a:t>Conclusion</a:t>
            </a:r>
            <a:endParaRPr lang="en-AU" sz="3000" b="1" dirty="0">
              <a:solidFill>
                <a:srgbClr val="7D694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11860" y="4464115"/>
            <a:ext cx="2790310" cy="103511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2400"/>
              </a:spcAft>
            </a:pPr>
            <a:r>
              <a:rPr lang="en-US" sz="2800" b="1" dirty="0" smtClean="0"/>
              <a:t>Thank you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5417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796537"/>
      </a:dk1>
      <a:lt1>
        <a:srgbClr val="FFFFFF"/>
      </a:lt1>
      <a:dk2>
        <a:srgbClr val="B49858"/>
      </a:dk2>
      <a:lt2>
        <a:srgbClr val="C0C0C0"/>
      </a:lt2>
      <a:accent1>
        <a:srgbClr val="F9EFBD"/>
      </a:accent1>
      <a:accent2>
        <a:srgbClr val="EE3124"/>
      </a:accent2>
      <a:accent3>
        <a:srgbClr val="FFFFFF"/>
      </a:accent3>
      <a:accent4>
        <a:srgbClr val="66552D"/>
      </a:accent4>
      <a:accent5>
        <a:srgbClr val="FBF6DB"/>
      </a:accent5>
      <a:accent6>
        <a:srgbClr val="CDCCAE"/>
      </a:accent6>
      <a:hlink>
        <a:srgbClr val="3D97AF"/>
      </a:hlink>
      <a:folHlink>
        <a:srgbClr val="B72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6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6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796537"/>
    </a:dk1>
    <a:lt1>
      <a:srgbClr val="FFFFFF"/>
    </a:lt1>
    <a:dk2>
      <a:srgbClr val="B49858"/>
    </a:dk2>
    <a:lt2>
      <a:srgbClr val="C0C0C0"/>
    </a:lt2>
    <a:accent1>
      <a:srgbClr val="F9EFBD"/>
    </a:accent1>
    <a:accent2>
      <a:srgbClr val="EE3124"/>
    </a:accent2>
    <a:accent3>
      <a:srgbClr val="FFFFFF"/>
    </a:accent3>
    <a:accent4>
      <a:srgbClr val="66552D"/>
    </a:accent4>
    <a:accent5>
      <a:srgbClr val="FBF6DB"/>
    </a:accent5>
    <a:accent6>
      <a:srgbClr val="CDCCAE"/>
    </a:accent6>
    <a:hlink>
      <a:srgbClr val="3D97AF"/>
    </a:hlink>
    <a:folHlink>
      <a:srgbClr val="B72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</TotalTime>
  <Words>449</Words>
  <Application>Microsoft Office PowerPoint</Application>
  <PresentationFormat>On-screen Show (4:3)</PresentationFormat>
  <Paragraphs>84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1_Blank Presentation</vt:lpstr>
      <vt:lpstr>Evolving Data Processing  in the Statistics Centre – Abu Dhabi</vt:lpstr>
      <vt:lpstr>Outline</vt:lpstr>
      <vt:lpstr>Statistics Centre – Abu Dhabi (SCAD)</vt:lpstr>
      <vt:lpstr>SCAD’s Economic Surveys</vt:lpstr>
      <vt:lpstr>Economic Surveys: Automated error detection</vt:lpstr>
      <vt:lpstr>Economic Surveys: Automated error detection</vt:lpstr>
      <vt:lpstr>Data cycle</vt:lpstr>
      <vt:lpstr>Issue: Number of validation rules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Quarterly Economic Survey</dc:title>
  <dc:creator>Andrew</dc:creator>
  <cp:lastModifiedBy>Glenn Hui</cp:lastModifiedBy>
  <cp:revision>245</cp:revision>
  <dcterms:created xsi:type="dcterms:W3CDTF">2006-08-16T00:00:00Z</dcterms:created>
  <dcterms:modified xsi:type="dcterms:W3CDTF">2012-09-09T09:54:51Z</dcterms:modified>
</cp:coreProperties>
</file>