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8" r:id="rId1"/>
    <p:sldMasterId id="2147483790" r:id="rId2"/>
  </p:sldMasterIdLst>
  <p:notesMasterIdLst>
    <p:notesMasterId r:id="rId16"/>
  </p:notesMasterIdLst>
  <p:handoutMasterIdLst>
    <p:handoutMasterId r:id="rId17"/>
  </p:handoutMasterIdLst>
  <p:sldIdLst>
    <p:sldId id="258" r:id="rId3"/>
    <p:sldId id="288" r:id="rId4"/>
    <p:sldId id="287" r:id="rId5"/>
    <p:sldId id="289" r:id="rId6"/>
    <p:sldId id="283" r:id="rId7"/>
    <p:sldId id="284" r:id="rId8"/>
    <p:sldId id="290" r:id="rId9"/>
    <p:sldId id="294" r:id="rId10"/>
    <p:sldId id="291" r:id="rId11"/>
    <p:sldId id="292" r:id="rId12"/>
    <p:sldId id="293" r:id="rId13"/>
    <p:sldId id="271" r:id="rId14"/>
    <p:sldId id="263" r:id="rId15"/>
  </p:sldIdLst>
  <p:sldSz cx="9144000" cy="6858000" type="screen4x3"/>
  <p:notesSz cx="6794500" cy="9931400"/>
  <p:defaultTextStyle>
    <a:defPPr>
      <a:defRPr lang="en-NZ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2568" autoAdjust="0"/>
  </p:normalViewPr>
  <p:slideViewPr>
    <p:cSldViewPr snapToObjects="1">
      <p:cViewPr>
        <p:scale>
          <a:sx n="60" d="100"/>
          <a:sy n="60" d="100"/>
        </p:scale>
        <p:origin x="-7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CB849E-A8B7-495A-8581-593B4D33765E}" type="datetime1">
              <a:rPr lang="en-NZ"/>
              <a:pPr>
                <a:defRPr/>
              </a:pPr>
              <a:t>16/09/2012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D47BE54-ED78-4FBD-B1D3-B6CCC34B0EE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52253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9D0C89-0842-4E54-96C0-9387CFFF9012}" type="datetime1">
              <a:rPr lang="en-NZ"/>
              <a:pPr>
                <a:defRPr/>
              </a:pPr>
              <a:t>16/09/2012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N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5ACA28-A0C6-483F-ACCD-5487A3D44A6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66068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ＭＳ Ｐゴシック" pitchFamily="-6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108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D07434E1-5C68-4B88-9CA2-DA912B249AAB}" type="slidenum">
              <a:rPr lang="en-NZ" smtClean="0"/>
              <a:pPr eaLnBrk="1" hangingPunct="1"/>
              <a:t>5</a:t>
            </a:fld>
            <a:endParaRPr lang="en-N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ACA28-A0C6-483F-ACCD-5487A3D44A6C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767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6206 Tier 1 drk green cvr-ff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2276"/>
            <a:ext cx="7772400" cy="609600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346666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4752"/>
            <a:ext cx="7772400" cy="1905000"/>
          </a:xfrm>
          <a:prstGeom prst="rect">
            <a:avLst/>
          </a:prstGeom>
        </p:spPr>
        <p:txBody>
          <a:bodyPr/>
          <a:lstStyle>
            <a:lvl1pPr marL="0" indent="0" algn="ctr">
              <a:buSzPct val="100000"/>
              <a:buFontTx/>
              <a:buNone/>
              <a:defRPr i="1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l">
              <a:buFont typeface="Arial"/>
              <a:buChar char="•"/>
              <a:defRPr>
                <a:solidFill>
                  <a:srgbClr val="000000"/>
                </a:solidFill>
                <a:latin typeface="Arial"/>
                <a:cs typeface="Arial"/>
              </a:defRPr>
            </a:lvl2pPr>
            <a:lvl3pPr marL="914400" indent="0" algn="l">
              <a:buFont typeface="Lucida Grande"/>
              <a:buChar char="–"/>
              <a:defRPr baseline="0">
                <a:solidFill>
                  <a:srgbClr val="000000"/>
                </a:solidFill>
                <a:latin typeface="Arial"/>
                <a:cs typeface="Arial"/>
              </a:defRPr>
            </a:lvl3pPr>
            <a:lvl4pPr marL="1371600" indent="0" algn="l">
              <a:buFont typeface="Lucida Grande"/>
              <a:buChar char="»"/>
              <a:defRPr baseline="0">
                <a:solidFill>
                  <a:srgbClr val="000000"/>
                </a:solidFill>
                <a:latin typeface="Arial"/>
                <a:cs typeface="Arial"/>
              </a:defRPr>
            </a:lvl4pPr>
            <a:lvl5pPr marL="1828800" indent="0" algn="l">
              <a:buFont typeface="Arial"/>
              <a:buChar char="•"/>
              <a:defRPr sz="1600" baseline="0">
                <a:solidFill>
                  <a:srgbClr val="000000"/>
                </a:solidFill>
                <a:latin typeface="Arial"/>
                <a:cs typeface="Arial"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49765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C971A-2F3F-4E48-93DE-792F56A85625}" type="datetime1">
              <a:rPr lang="en-NZ" altLang="en-US"/>
              <a:pPr>
                <a:defRPr/>
              </a:pPr>
              <a:t>16/09/2012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34840-A829-49B9-9A50-89E678C16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59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7221-3120-4253-A4B8-DECF5E6D948E}" type="datetime1">
              <a:rPr lang="en-NZ" altLang="en-US"/>
              <a:pPr>
                <a:defRPr/>
              </a:pPr>
              <a:t>16/09/2012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438F-8841-4EF9-A237-426DE49F98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174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C8EFA-D3A1-49B8-AA00-247C14301DD4}" type="datetime1">
              <a:rPr lang="en-NZ" altLang="en-US"/>
              <a:pPr>
                <a:defRPr/>
              </a:pPr>
              <a:t>16/09/2012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6E9FF-8B33-478B-B1BE-2EB18DF067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28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28934"/>
            <a:ext cx="7772400" cy="609600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346666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4752"/>
            <a:ext cx="7772400" cy="1905000"/>
          </a:xfrm>
          <a:prstGeom prst="rect">
            <a:avLst/>
          </a:prstGeom>
        </p:spPr>
        <p:txBody>
          <a:bodyPr/>
          <a:lstStyle>
            <a:lvl1pPr marL="0" indent="0" algn="ctr">
              <a:buSzPct val="100000"/>
              <a:buFontTx/>
              <a:buNone/>
              <a:defRPr i="1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l">
              <a:buFont typeface="Arial"/>
              <a:buChar char="•"/>
              <a:defRPr>
                <a:solidFill>
                  <a:srgbClr val="000000"/>
                </a:solidFill>
                <a:latin typeface="Arial"/>
                <a:cs typeface="Arial"/>
              </a:defRPr>
            </a:lvl2pPr>
            <a:lvl3pPr marL="914400" indent="0" algn="l">
              <a:buFont typeface="Lucida Grande"/>
              <a:buChar char="–"/>
              <a:defRPr baseline="0">
                <a:solidFill>
                  <a:srgbClr val="000000"/>
                </a:solidFill>
                <a:latin typeface="Arial"/>
                <a:cs typeface="Arial"/>
              </a:defRPr>
            </a:lvl3pPr>
            <a:lvl4pPr marL="1371600" indent="0" algn="l">
              <a:buFont typeface="Lucida Grande"/>
              <a:buChar char="»"/>
              <a:defRPr baseline="0">
                <a:solidFill>
                  <a:srgbClr val="000000"/>
                </a:solidFill>
                <a:latin typeface="Arial"/>
                <a:cs typeface="Arial"/>
              </a:defRPr>
            </a:lvl4pPr>
            <a:lvl5pPr marL="1828800" indent="0" algn="l">
              <a:buFont typeface="Arial"/>
              <a:buChar char="•"/>
              <a:defRPr sz="1600" baseline="0">
                <a:solidFill>
                  <a:srgbClr val="000000"/>
                </a:solidFill>
                <a:latin typeface="Arial"/>
                <a:cs typeface="Arial"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21213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>
          <a:xfrm>
            <a:off x="457200" y="2514600"/>
            <a:ext cx="8229600" cy="3352800"/>
          </a:xfrm>
        </p:spPr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buFont typeface="Lucida Grande"/>
              <a:buChar char="–"/>
              <a:defRPr baseline="0"/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1E58-B0CC-4494-BBC0-5271F2B4E20E}" type="datetime1">
              <a:rPr lang="en-NZ"/>
              <a:pPr>
                <a:defRPr/>
              </a:pPr>
              <a:t>16/09/2012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953AB-069C-4146-A9AD-5CD3B370C74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951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>
          <a:xfrm>
            <a:off x="485804" y="1295400"/>
            <a:ext cx="8229600" cy="4572000"/>
          </a:xfrm>
        </p:spPr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buFont typeface="Lucida Grande"/>
              <a:buChar char="–"/>
              <a:defRPr baseline="0"/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NZ" dirty="0" smtClean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59ED6-40EF-4D17-B27C-5D7A827285FB}" type="datetime1">
              <a:rPr lang="en-NZ"/>
              <a:pPr>
                <a:defRPr/>
              </a:pPr>
              <a:t>16/09/2012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9E9B1-3F47-4320-A2BF-52DCB64A4E0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9447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EB7A-D0BA-4B29-AEDD-6BD93A14E6C6}" type="datetime1">
              <a:rPr lang="en-NZ" altLang="en-US"/>
              <a:pPr>
                <a:defRPr/>
              </a:pPr>
              <a:t>16/09/2012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4802D-86A5-4AF5-9382-8B99ADD15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50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3CEB5-0BB2-421E-9940-04C1AB70E890}" type="datetime1">
              <a:rPr lang="en-NZ" altLang="en-US"/>
              <a:pPr>
                <a:defRPr/>
              </a:pPr>
              <a:t>16/09/2012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6404-2973-4E0B-9F2B-490F2796D8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84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878DA-F6D5-49C7-9998-7E1CD1C5614C}" type="datetime1">
              <a:rPr lang="en-NZ" altLang="en-US"/>
              <a:pPr>
                <a:defRPr/>
              </a:pPr>
              <a:t>16/09/2012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B8805-25AC-47DA-B2F7-AAEDFC119B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52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7A472-6CA1-4A64-A241-8C8FF5E5A006}" type="datetime1">
              <a:rPr lang="en-NZ" altLang="en-US"/>
              <a:pPr>
                <a:defRPr/>
              </a:pPr>
              <a:t>16/09/2012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9A964-A8DC-4B9C-A1C1-EE12003B75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52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2133600"/>
            <a:ext cx="8229600" cy="581025"/>
          </a:xfrm>
        </p:spPr>
        <p:txBody>
          <a:bodyPr/>
          <a:lstStyle>
            <a:lvl1pPr algn="ctr">
              <a:buNone/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able Placeholder 10"/>
          <p:cNvSpPr>
            <a:spLocks noGrp="1"/>
          </p:cNvSpPr>
          <p:nvPr>
            <p:ph type="tbl" sz="quarter" idx="14"/>
          </p:nvPr>
        </p:nvSpPr>
        <p:spPr>
          <a:xfrm>
            <a:off x="457200" y="2714625"/>
            <a:ext cx="8229600" cy="3357563"/>
          </a:xfrm>
        </p:spPr>
        <p:txBody>
          <a:bodyPr/>
          <a:lstStyle>
            <a:lvl1pPr>
              <a:defRPr sz="2800"/>
            </a:lvl1pPr>
          </a:lstStyle>
          <a:p>
            <a:pPr lvl="0"/>
            <a:endParaRPr lang="en-NZ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D3B5-9807-49F4-85A8-08184D12D93D}" type="datetime1">
              <a:rPr lang="en-NZ" altLang="en-US"/>
              <a:pPr>
                <a:defRPr/>
              </a:pPr>
              <a:t>16/09/2012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2130D-0A2E-4F0D-BCC1-93D97DB66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42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2133600"/>
            <a:ext cx="8229600" cy="581025"/>
          </a:xfrm>
        </p:spPr>
        <p:txBody>
          <a:bodyPr/>
          <a:lstStyle>
            <a:lvl1pPr algn="ctr">
              <a:buNone/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457200" y="2714625"/>
            <a:ext cx="8229600" cy="3357563"/>
          </a:xfrm>
        </p:spPr>
        <p:txBody>
          <a:bodyPr/>
          <a:lstStyle>
            <a:lvl1pPr>
              <a:defRPr sz="2800"/>
            </a:lvl1pPr>
          </a:lstStyle>
          <a:p>
            <a:pPr lvl="0"/>
            <a:endParaRPr lang="en-NZ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00A31-DEED-4DB1-B9F3-DE6107E9F06C}" type="datetime1">
              <a:rPr lang="en-NZ" altLang="en-US"/>
              <a:pPr>
                <a:defRPr/>
              </a:pPr>
              <a:t>16/09/2012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D637F-AC35-478B-BB57-4535C1926A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0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6206 Tier 1 drk green background-ff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954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Heading one – click here to add title</a:t>
            </a:r>
            <a:endParaRPr lang="en-NZ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514600"/>
            <a:ext cx="8229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N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3788"/>
            <a:ext cx="2133600" cy="2270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199F192-0D84-4833-BED0-36535789A06A}" type="datetime1">
              <a:rPr lang="en-NZ"/>
              <a:pPr>
                <a:defRPr/>
              </a:pPr>
              <a:t>16/09/2012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73788"/>
            <a:ext cx="2895600" cy="2270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73788"/>
            <a:ext cx="2133600" cy="2270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EA186F-EC68-4441-8B63-CCD2331865D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5" r:id="rId2"/>
    <p:sldLayoutId id="2147484096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  <p:sldLayoutId id="2147484106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346666"/>
          </a:solidFill>
          <a:latin typeface="Arial"/>
          <a:ea typeface="ＭＳ Ｐゴシック" pitchFamily="124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15"/>
        </a:buBlip>
        <a:defRPr sz="32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pitchFamily="108" charset="0"/>
        <a:buChar char="–"/>
        <a:defRPr sz="24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pitchFamily="108" charset="0"/>
        <a:buChar char="»"/>
        <a:defRPr sz="20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108" charset="0"/>
              </a:defRPr>
            </a:lvl1pPr>
          </a:lstStyle>
          <a:p>
            <a:pPr>
              <a:defRPr/>
            </a:pPr>
            <a:fld id="{17DBCB04-947B-42AD-BFE6-D754CB886EF7}" type="datetime1">
              <a:rPr lang="en-NZ"/>
              <a:pPr>
                <a:defRPr/>
              </a:pPr>
              <a:t>16/09/2012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108" charset="0"/>
              </a:defRPr>
            </a:lvl1pPr>
          </a:lstStyle>
          <a:p>
            <a:pPr>
              <a:defRPr/>
            </a:pPr>
            <a:fld id="{4B926BC5-DE48-4DE3-A433-D94E8CB366D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pic>
        <p:nvPicPr>
          <p:cNvPr id="2053" name="Picture 6" descr="6206 Tier 1 drk green cvr-ff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0" charset="-128"/>
          <a:cs typeface="ＭＳ Ｐゴシック" pitchFamily="-6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0" charset="-128"/>
          <a:cs typeface="ＭＳ Ｐゴシック" pitchFamily="-6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2962275"/>
            <a:ext cx="7772400" cy="1546225"/>
          </a:xfrm>
        </p:spPr>
        <p:txBody>
          <a:bodyPr/>
          <a:lstStyle/>
          <a:p>
            <a:r>
              <a:rPr lang="en-GB" b="1" dirty="0" smtClean="0"/>
              <a:t>On Tap: Developments in Statistical Data Editing at Statistics New Zealand</a:t>
            </a:r>
            <a:endParaRPr lang="en-NZ" b="1" dirty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685800" y="4652963"/>
            <a:ext cx="7918450" cy="966787"/>
          </a:xfrm>
        </p:spPr>
        <p:txBody>
          <a:bodyPr/>
          <a:lstStyle/>
          <a:p>
            <a:r>
              <a:rPr lang="en-NZ" sz="2800" dirty="0" smtClean="0">
                <a:latin typeface="Arial" charset="0"/>
                <a:ea typeface="ＭＳ Ｐゴシック" pitchFamily="108" charset="-128"/>
                <a:cs typeface="Arial" charset="0"/>
              </a:rPr>
              <a:t>Paper by Allyson </a:t>
            </a:r>
            <a:r>
              <a:rPr lang="en-NZ" sz="2800" dirty="0" err="1" smtClean="0">
                <a:latin typeface="Arial" charset="0"/>
                <a:ea typeface="ＭＳ Ｐゴシック" pitchFamily="108" charset="-128"/>
                <a:cs typeface="Arial" charset="0"/>
              </a:rPr>
              <a:t>Seyb</a:t>
            </a:r>
            <a:r>
              <a:rPr lang="en-NZ" sz="2800" dirty="0" smtClean="0">
                <a:latin typeface="Arial" charset="0"/>
                <a:ea typeface="ＭＳ Ｐゴシック" pitchFamily="108" charset="-128"/>
                <a:cs typeface="Arial" charset="0"/>
              </a:rPr>
              <a:t>, </a:t>
            </a:r>
            <a:r>
              <a:rPr lang="en-NZ" sz="2800" dirty="0" err="1" smtClean="0">
                <a:latin typeface="Arial" charset="0"/>
                <a:ea typeface="ＭＳ Ｐゴシック" pitchFamily="108" charset="-128"/>
                <a:cs typeface="Arial" charset="0"/>
              </a:rPr>
              <a:t>Felibel</a:t>
            </a:r>
            <a:r>
              <a:rPr lang="en-NZ" sz="2800" dirty="0" smtClean="0">
                <a:latin typeface="Arial" charset="0"/>
                <a:ea typeface="ＭＳ Ｐゴシック" pitchFamily="108" charset="-128"/>
                <a:cs typeface="Arial" charset="0"/>
              </a:rPr>
              <a:t> </a:t>
            </a:r>
            <a:r>
              <a:rPr lang="en-NZ" sz="2800" dirty="0" err="1" smtClean="0">
                <a:latin typeface="Arial" charset="0"/>
                <a:ea typeface="ＭＳ Ｐゴシック" pitchFamily="108" charset="-128"/>
                <a:cs typeface="Arial" charset="0"/>
              </a:rPr>
              <a:t>Zabala</a:t>
            </a:r>
            <a:r>
              <a:rPr lang="en-NZ" sz="2800" dirty="0" smtClean="0">
                <a:latin typeface="Arial" charset="0"/>
                <a:ea typeface="ＭＳ Ｐゴシック" pitchFamily="108" charset="-128"/>
                <a:cs typeface="Arial" charset="0"/>
              </a:rPr>
              <a:t> and Les Cochran</a:t>
            </a:r>
          </a:p>
          <a:p>
            <a:r>
              <a:rPr lang="en-NZ" sz="2800" dirty="0" smtClean="0">
                <a:latin typeface="Arial" charset="0"/>
                <a:ea typeface="ＭＳ Ｐゴシック" pitchFamily="108" charset="-128"/>
                <a:cs typeface="Arial" charset="0"/>
              </a:rPr>
              <a:t>Presented by </a:t>
            </a:r>
            <a:r>
              <a:rPr lang="en-NZ" sz="2800" dirty="0" err="1">
                <a:latin typeface="Arial" charset="0"/>
                <a:ea typeface="ＭＳ Ｐゴシック" pitchFamily="108" charset="-128"/>
                <a:cs typeface="Arial" charset="0"/>
              </a:rPr>
              <a:t>Felibel</a:t>
            </a:r>
            <a:r>
              <a:rPr lang="en-NZ" sz="2800" dirty="0">
                <a:latin typeface="Arial" charset="0"/>
                <a:ea typeface="ＭＳ Ｐゴシック" pitchFamily="108" charset="-128"/>
                <a:cs typeface="Arial" charset="0"/>
              </a:rPr>
              <a:t> </a:t>
            </a:r>
            <a:r>
              <a:rPr lang="en-NZ" sz="2800" dirty="0" err="1">
                <a:latin typeface="Arial" charset="0"/>
                <a:ea typeface="ＭＳ Ｐゴシック" pitchFamily="108" charset="-128"/>
                <a:cs typeface="Arial" charset="0"/>
              </a:rPr>
              <a:t>Zabala</a:t>
            </a:r>
            <a:endParaRPr lang="en-NZ" sz="2800" dirty="0" smtClean="0">
              <a:latin typeface="Arial" charset="0"/>
              <a:ea typeface="ＭＳ Ｐゴシック" pitchFamily="108" charset="-128"/>
              <a:cs typeface="Arial" charset="0"/>
            </a:endParaRPr>
          </a:p>
          <a:p>
            <a:endParaRPr lang="en-NZ" dirty="0" smtClean="0">
              <a:latin typeface="Arial" charset="0"/>
              <a:ea typeface="ＭＳ Ｐゴシック" pitchFamily="108" charset="-128"/>
              <a:cs typeface="Arial" charset="0"/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7086600" y="6096000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algn="r" eaLnBrk="1" hangingPunct="1"/>
            <a:r>
              <a:rPr lang="en-NZ" dirty="0" smtClean="0">
                <a:solidFill>
                  <a:schemeClr val="bg1"/>
                </a:solidFill>
              </a:rPr>
              <a:t>Sept 2012</a:t>
            </a:r>
            <a:endParaRPr lang="en-N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38200"/>
          </a:xfrm>
        </p:spPr>
        <p:txBody>
          <a:bodyPr/>
          <a:lstStyle/>
          <a:p>
            <a:pPr algn="l"/>
            <a:r>
              <a:rPr lang="en-NZ" b="1" dirty="0" smtClean="0">
                <a:latin typeface="Arial" charset="0"/>
                <a:ea typeface="ＭＳ Ｐゴシック" pitchFamily="108" charset="-128"/>
                <a:cs typeface="Arial" charset="0"/>
              </a:rPr>
              <a:t>Micro-economic Platform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Previously referred to as </a:t>
            </a:r>
            <a:r>
              <a:rPr lang="en-NZ" dirty="0" err="1" smtClean="0">
                <a:latin typeface="Arial" charset="0"/>
                <a:ea typeface="ＭＳ Ｐゴシック" pitchFamily="108" charset="-128"/>
                <a:cs typeface="Arial" charset="0"/>
              </a:rPr>
              <a:t>BESt</a:t>
            </a: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 platform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Processes and analyses economic surveys and administrative data collections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Also has elements of ‘Develop and Design’, ‘Build’, ‘Collect’ (from general Business Process Model)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Has a user configurable workflow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Allows incremental statistical maintenance and uses standard tools for common processes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NZ" dirty="0" smtClean="0">
              <a:latin typeface="Arial" charset="0"/>
              <a:ea typeface="ＭＳ Ｐゴシック" pitchFamily="108" charset="-128"/>
              <a:cs typeface="Arial" charset="0"/>
            </a:endParaRPr>
          </a:p>
          <a:p>
            <a:endParaRPr lang="en-NZ" dirty="0" smtClean="0">
              <a:latin typeface="Arial" charset="0"/>
              <a:ea typeface="ＭＳ Ｐゴシック" pitchFamily="108" charset="-128"/>
              <a:cs typeface="Arial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BFE4E3F5-C2E2-4106-BB2B-88FB489E61C3}" type="slidenum">
              <a:rPr lang="en-NZ" smtClean="0">
                <a:solidFill>
                  <a:srgbClr val="898989"/>
                </a:solidFill>
              </a:rPr>
              <a:pPr eaLnBrk="1" hangingPunct="1"/>
              <a:t>10</a:t>
            </a:fld>
            <a:endParaRPr lang="en-NZ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508000"/>
            <a:ext cx="8229600" cy="838200"/>
          </a:xfrm>
        </p:spPr>
        <p:txBody>
          <a:bodyPr/>
          <a:lstStyle/>
          <a:p>
            <a:pPr algn="l"/>
            <a:r>
              <a:rPr lang="en-NZ" sz="3200" dirty="0" smtClean="0">
                <a:latin typeface="Arial" charset="0"/>
                <a:ea typeface="ＭＳ Ｐゴシック" pitchFamily="108" charset="-128"/>
                <a:cs typeface="Arial" charset="0"/>
              </a:rPr>
              <a:t>Uses a mix of shared and specific systems</a:t>
            </a: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457200" y="257175"/>
            <a:ext cx="8229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r>
              <a:rPr lang="en-NZ" sz="2000" dirty="0">
                <a:solidFill>
                  <a:srgbClr val="346666"/>
                </a:solidFill>
                <a:cs typeface="Arial" charset="0"/>
              </a:rPr>
              <a:t>The </a:t>
            </a:r>
            <a:r>
              <a:rPr lang="en-NZ" sz="2000" dirty="0" smtClean="0">
                <a:solidFill>
                  <a:srgbClr val="346666"/>
                </a:solidFill>
                <a:cs typeface="Arial" charset="0"/>
              </a:rPr>
              <a:t>Micro-economic platform</a:t>
            </a:r>
            <a:endParaRPr lang="en-NZ" sz="2000" dirty="0">
              <a:solidFill>
                <a:srgbClr val="346666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2275" y="5035550"/>
            <a:ext cx="1581150" cy="966788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200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5">
                    <a:lumMod val="50000"/>
                  </a:schemeClr>
                </a:solidFill>
              </a:rPr>
              <a:t>Business Intelligence</a:t>
            </a:r>
            <a:endParaRPr lang="en-NZ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479674" y="2940050"/>
            <a:ext cx="868489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View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476375" y="3261043"/>
            <a:ext cx="944564" cy="281872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Configure process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476375" y="2940049"/>
            <a:ext cx="944563" cy="225425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Metadata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479673" y="3262630"/>
            <a:ext cx="868489" cy="290414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Manual edit (generic)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476634" y="1831975"/>
            <a:ext cx="941129" cy="401638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Manual edit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70030" y="5035550"/>
            <a:ext cx="719137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SAS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432052" y="2910731"/>
            <a:ext cx="834944" cy="351899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Load metadata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579397" y="2910731"/>
            <a:ext cx="837960" cy="351899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Load data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379664" y="5035550"/>
            <a:ext cx="719138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5">
                    <a:lumMod val="50000"/>
                  </a:schemeClr>
                </a:solidFill>
              </a:rPr>
              <a:t>Workflow</a:t>
            </a:r>
            <a:endParaRPr lang="en-NZ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411788" y="5035550"/>
            <a:ext cx="1597025" cy="966788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2000" tIns="0" rIns="0" bIns="0" anchor="ctr"/>
          <a:lstStyle/>
          <a:p>
            <a:pPr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Statistical</a:t>
            </a:r>
          </a:p>
          <a:p>
            <a:pPr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Toolbox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243638" y="5434806"/>
            <a:ext cx="719137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X12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81396" y="2949575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Edits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500346" y="2949575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Derivations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724128" y="1816894"/>
            <a:ext cx="936104" cy="41672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Configuration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243638" y="5111750"/>
            <a:ext cx="719137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5">
                    <a:lumMod val="50000"/>
                  </a:schemeClr>
                </a:solidFill>
              </a:rPr>
              <a:t>Banff</a:t>
            </a:r>
            <a:endParaRPr lang="en-NZ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8625" y="1314450"/>
            <a:ext cx="14970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Screens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576638" y="1323975"/>
            <a:ext cx="149701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Tasks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11788" y="1323975"/>
            <a:ext cx="155098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Rules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470149" y="1831975"/>
            <a:ext cx="877715" cy="401638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Reporting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378700" y="1314450"/>
            <a:ext cx="1452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112125" y="1831974"/>
            <a:ext cx="819150" cy="363537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Data</a:t>
            </a:r>
          </a:p>
        </p:txBody>
      </p:sp>
      <p:sp>
        <p:nvSpPr>
          <p:cNvPr id="76" name="Rectangle 75"/>
          <p:cNvSpPr/>
          <p:nvPr/>
        </p:nvSpPr>
        <p:spPr>
          <a:xfrm>
            <a:off x="7236296" y="1841499"/>
            <a:ext cx="842492" cy="354013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Metadata</a:t>
            </a:r>
            <a:endParaRPr lang="en-NZ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112124" y="2940049"/>
            <a:ext cx="819149" cy="432117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Data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236296" y="2940049"/>
            <a:ext cx="842492" cy="432119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Metadata</a:t>
            </a:r>
            <a:endParaRPr lang="en-NZ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236295" y="2233614"/>
            <a:ext cx="868685" cy="336233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Configuration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236296" y="3469322"/>
            <a:ext cx="842492" cy="385764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Configuration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353300" y="5111750"/>
            <a:ext cx="1490663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Classifications &amp; </a:t>
            </a:r>
            <a:r>
              <a:rPr lang="en-NZ" sz="1200" dirty="0" err="1">
                <a:solidFill>
                  <a:schemeClr val="accent5">
                    <a:lumMod val="50000"/>
                  </a:schemeClr>
                </a:solidFill>
              </a:rPr>
              <a:t>Stds</a:t>
            </a:r>
            <a:endParaRPr lang="en-NZ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66000" y="5408613"/>
            <a:ext cx="1492250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Metadata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328613" y="2806700"/>
            <a:ext cx="860266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12750" y="4797152"/>
            <a:ext cx="860266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46075" y="1763713"/>
            <a:ext cx="1008063" cy="4318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Survey Specific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46075" y="2906713"/>
            <a:ext cx="1130300" cy="64633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Shared across </a:t>
            </a:r>
            <a:r>
              <a:rPr lang="en-N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Micro Economics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55139" y="5004594"/>
            <a:ext cx="1130300" cy="4302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Shared across Stats</a:t>
            </a:r>
          </a:p>
        </p:txBody>
      </p:sp>
      <p:sp>
        <p:nvSpPr>
          <p:cNvPr id="91" name="Rectangle 90"/>
          <p:cNvSpPr/>
          <p:nvPr/>
        </p:nvSpPr>
        <p:spPr>
          <a:xfrm>
            <a:off x="7397750" y="6092825"/>
            <a:ext cx="1492250" cy="215900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</a:gsLst>
            <a:lin ang="16200000" scaled="0"/>
          </a:gradFill>
          <a:ln w="9525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NZ" sz="1200" dirty="0">
                <a:solidFill>
                  <a:schemeClr val="bg2">
                    <a:lumMod val="25000"/>
                  </a:schemeClr>
                </a:solidFill>
              </a:rPr>
              <a:t>Other Data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123237" y="2239014"/>
            <a:ext cx="808037" cy="33687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Process trace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476375" y="3639186"/>
            <a:ext cx="944563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Run process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479674" y="3639186"/>
            <a:ext cx="86848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Extract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462222" y="3951288"/>
            <a:ext cx="94799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Trace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468955" y="3951288"/>
            <a:ext cx="865015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Reporting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112124" y="3469323"/>
            <a:ext cx="819151" cy="385762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Process trace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475960" y="4283938"/>
            <a:ext cx="934260" cy="369198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System Admin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468955" y="4283938"/>
            <a:ext cx="878909" cy="369198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View Respondent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422685" y="3410352"/>
            <a:ext cx="797387" cy="305569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Build cubes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570030" y="3401979"/>
            <a:ext cx="800267" cy="313943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Generic E&amp;I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417357" y="3855086"/>
            <a:ext cx="797387" cy="366187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Sample select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564702" y="3855086"/>
            <a:ext cx="800267" cy="366187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Write-back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272211" y="3264218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Imputation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491161" y="3264218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Code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272212" y="3607972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Estimation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491162" y="3607972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Treat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491163" y="3951288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smtClean="0">
                <a:solidFill>
                  <a:schemeClr val="accent3">
                    <a:lumMod val="50000"/>
                  </a:schemeClr>
                </a:solidFill>
              </a:rPr>
              <a:t>Allocate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40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38200"/>
          </a:xfrm>
        </p:spPr>
        <p:txBody>
          <a:bodyPr/>
          <a:lstStyle/>
          <a:p>
            <a:pPr algn="l"/>
            <a:r>
              <a:rPr lang="en-NZ" b="1" dirty="0" smtClean="0">
                <a:latin typeface="Arial" charset="0"/>
                <a:ea typeface="ＭＳ Ｐゴシック" pitchFamily="108" charset="-128"/>
                <a:cs typeface="Arial" charset="0"/>
              </a:rPr>
              <a:t>Challenges </a:t>
            </a:r>
            <a:r>
              <a:rPr lang="en-GB" b="1" dirty="0" smtClean="0"/>
              <a:t>and lessons learnt</a:t>
            </a:r>
            <a:endParaRPr lang="en-NZ" b="1" dirty="0" smtClean="0">
              <a:latin typeface="Arial" charset="0"/>
              <a:ea typeface="ＭＳ Ｐゴシック" pitchFamily="108" charset="-128"/>
              <a:cs typeface="Arial" charset="0"/>
            </a:endParaRPr>
          </a:p>
        </p:txBody>
      </p:sp>
      <p:sp>
        <p:nvSpPr>
          <p:cNvPr id="24579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Balancing generic and specific needs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Determining process elements suitable to be implemented as common services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Moving from a process culture to a more constructive innovative culture</a:t>
            </a:r>
          </a:p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en-GB" b="1" dirty="0" smtClean="0">
                <a:solidFill>
                  <a:srgbClr val="0070C0"/>
                </a:solidFill>
              </a:rPr>
              <a:t>Key enabler of the culture change </a:t>
            </a:r>
            <a:r>
              <a:rPr lang="en-GB" b="1" dirty="0" smtClean="0"/>
              <a:t>- </a:t>
            </a:r>
            <a:r>
              <a:rPr lang="en-GB" dirty="0" smtClean="0"/>
              <a:t>the adoption of an </a:t>
            </a:r>
            <a:r>
              <a:rPr lang="en-GB" dirty="0" smtClean="0">
                <a:solidFill>
                  <a:srgbClr val="0070C0"/>
                </a:solidFill>
              </a:rPr>
              <a:t>agile project management approach </a:t>
            </a:r>
            <a:r>
              <a:rPr lang="en-GB" dirty="0" smtClean="0"/>
              <a:t>for IT development projects</a:t>
            </a:r>
            <a:endParaRPr lang="en-NZ" dirty="0" smtClean="0">
              <a:latin typeface="Arial" charset="0"/>
              <a:ea typeface="ＭＳ Ｐゴシック" pitchFamily="108" charset="-128"/>
              <a:cs typeface="Arial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BFE4E3F5-C2E2-4106-BB2B-88FB489E61C3}" type="slidenum">
              <a:rPr lang="en-NZ" smtClean="0">
                <a:solidFill>
                  <a:srgbClr val="898989"/>
                </a:solidFill>
              </a:rPr>
              <a:pPr eaLnBrk="1" hangingPunct="1"/>
              <a:t>12</a:t>
            </a:fld>
            <a:endParaRPr lang="en-NZ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38200"/>
          </a:xfrm>
        </p:spPr>
        <p:txBody>
          <a:bodyPr/>
          <a:lstStyle/>
          <a:p>
            <a:pPr algn="l"/>
            <a:r>
              <a:rPr lang="en-NZ" b="1" dirty="0" smtClean="0">
                <a:latin typeface="Arial" charset="0"/>
                <a:ea typeface="ＭＳ Ｐゴシック" pitchFamily="108" charset="-128"/>
                <a:cs typeface="Arial" charset="0"/>
              </a:rPr>
              <a:t>Moving forward</a:t>
            </a:r>
          </a:p>
        </p:txBody>
      </p:sp>
      <p:sp>
        <p:nvSpPr>
          <p:cNvPr id="33795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Review of Statistics NZ’s generic Business Process Model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Implementation of a framework to measure and report on the benefits achieved with recent and on-going developments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Transformation of </a:t>
            </a:r>
            <a:r>
              <a:rPr lang="en-GB" smtClean="0"/>
              <a:t>the organisation’s </a:t>
            </a:r>
            <a:r>
              <a:rPr lang="en-GB" dirty="0" smtClean="0"/>
              <a:t>data collection processes</a:t>
            </a:r>
            <a:endParaRPr lang="en-NZ" dirty="0" smtClean="0">
              <a:latin typeface="Arial" charset="0"/>
              <a:ea typeface="ＭＳ Ｐゴシック" pitchFamily="108" charset="-128"/>
              <a:cs typeface="Arial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8248AEEF-FDCB-4688-BC26-656AED92986D}" type="slidenum">
              <a:rPr lang="en-NZ" smtClean="0">
                <a:solidFill>
                  <a:srgbClr val="898989"/>
                </a:solidFill>
              </a:rPr>
              <a:pPr eaLnBrk="1" hangingPunct="1"/>
              <a:t>13</a:t>
            </a:fld>
            <a:endParaRPr lang="en-NZ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algn="l"/>
            <a:r>
              <a:rPr lang="en-US" b="1" dirty="0" smtClean="0"/>
              <a:t>Aim of paper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571612"/>
            <a:ext cx="8229600" cy="429578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To describe the </a:t>
            </a:r>
            <a:r>
              <a:rPr lang="en-US" dirty="0" smtClean="0">
                <a:solidFill>
                  <a:srgbClr val="0070C0"/>
                </a:solidFill>
              </a:rPr>
              <a:t>latest developments </a:t>
            </a:r>
            <a:r>
              <a:rPr lang="en-US" dirty="0" smtClean="0"/>
              <a:t>in Statistics  New Zealand’s economic and household processing platforms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A5953AB-069C-4146-A9AD-5CD3B370C741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38200"/>
          </a:xfrm>
        </p:spPr>
        <p:txBody>
          <a:bodyPr/>
          <a:lstStyle/>
          <a:p>
            <a:pPr algn="l"/>
            <a:r>
              <a:rPr lang="en-NZ" b="1" dirty="0" smtClean="0">
                <a:latin typeface="Arial" charset="0"/>
                <a:ea typeface="ＭＳ Ｐゴシック" pitchFamily="108" charset="-128"/>
                <a:cs typeface="Arial" charset="0"/>
              </a:rPr>
              <a:t>Strategic Developments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341438"/>
            <a:ext cx="8579296" cy="452596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20"/>
              </a:spcBef>
              <a:spcAft>
                <a:spcPts val="10"/>
              </a:spcAft>
              <a:buNone/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Statistics </a:t>
            </a:r>
            <a:r>
              <a:rPr lang="en-NZ" dirty="0">
                <a:latin typeface="Arial" charset="0"/>
                <a:ea typeface="ＭＳ Ｐゴシック" pitchFamily="108" charset="-128"/>
                <a:cs typeface="Arial" charset="0"/>
              </a:rPr>
              <a:t>2020 </a:t>
            </a:r>
            <a:r>
              <a:rPr lang="en-NZ" dirty="0" err="1" smtClean="0">
                <a:latin typeface="Arial" charset="0"/>
                <a:ea typeface="ＭＳ Ｐゴシック" pitchFamily="108" charset="-128"/>
                <a:cs typeface="Arial" charset="0"/>
              </a:rPr>
              <a:t>Te</a:t>
            </a: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 </a:t>
            </a:r>
            <a:r>
              <a:rPr lang="en-NZ" dirty="0" err="1">
                <a:latin typeface="Arial" charset="0"/>
                <a:ea typeface="ＭＳ Ｐゴシック" pitchFamily="108" charset="-128"/>
                <a:cs typeface="Arial" charset="0"/>
              </a:rPr>
              <a:t>Kāpehu</a:t>
            </a:r>
            <a:r>
              <a:rPr lang="en-NZ" dirty="0">
                <a:latin typeface="Arial" charset="0"/>
                <a:ea typeface="ＭＳ Ｐゴシック" pitchFamily="108" charset="-128"/>
                <a:cs typeface="Arial" charset="0"/>
              </a:rPr>
              <a:t> </a:t>
            </a:r>
            <a:r>
              <a:rPr lang="en-NZ" dirty="0" err="1" smtClean="0">
                <a:latin typeface="Arial" charset="0"/>
                <a:ea typeface="ＭＳ Ｐゴシック" pitchFamily="108" charset="-128"/>
                <a:cs typeface="Arial" charset="0"/>
              </a:rPr>
              <a:t>Whetū</a:t>
            </a: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 - Recent actions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Reduction in number of tools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Use of </a:t>
            </a:r>
            <a:r>
              <a:rPr lang="en-NZ" i="1" dirty="0" err="1" smtClean="0">
                <a:latin typeface="Arial" charset="0"/>
                <a:ea typeface="ＭＳ Ｐゴシック" pitchFamily="108" charset="-128"/>
                <a:cs typeface="Arial" charset="0"/>
              </a:rPr>
              <a:t>Colectica</a:t>
            </a: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 to centralise storage of all information of Statistics NZ’s outputs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Establishment of processes to research and introduce new standard methods and tools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81FE02CB-6E1F-45BD-920A-6869A0418E22}" type="slidenum">
              <a:rPr lang="en-NZ" smtClean="0">
                <a:solidFill>
                  <a:srgbClr val="898989"/>
                </a:solidFill>
              </a:rPr>
              <a:pPr eaLnBrk="1" hangingPunct="1"/>
              <a:t>3</a:t>
            </a:fld>
            <a:endParaRPr lang="en-NZ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8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38200"/>
          </a:xfrm>
        </p:spPr>
        <p:txBody>
          <a:bodyPr/>
          <a:lstStyle/>
          <a:p>
            <a:pPr algn="l"/>
            <a:r>
              <a:rPr lang="en-NZ" b="1" dirty="0" smtClean="0">
                <a:latin typeface="Arial" charset="0"/>
                <a:ea typeface="ＭＳ Ｐゴシック" pitchFamily="108" charset="-128"/>
                <a:cs typeface="Arial" charset="0"/>
              </a:rPr>
              <a:t>Strategic Developments</a:t>
            </a:r>
            <a:r>
              <a:rPr lang="en-NZ" sz="1800" b="1" dirty="0" smtClean="0">
                <a:latin typeface="Arial" charset="0"/>
                <a:ea typeface="ＭＳ Ｐゴシック" pitchFamily="108" charset="-128"/>
                <a:cs typeface="Arial" charset="0"/>
              </a:rPr>
              <a:t> (cont’d)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341438"/>
            <a:ext cx="8579296" cy="45259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International collaboration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Regular bilateral and trilateral meetings with various national statistical offices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Involvement in the Statistical Networks on Confidentiality and the Industrialisation of Editing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Continued investigation on the use of SELEKT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Evaluation of SAS2Argus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81FE02CB-6E1F-45BD-920A-6869A0418E22}" type="slidenum">
              <a:rPr lang="en-NZ" smtClean="0">
                <a:solidFill>
                  <a:srgbClr val="898989"/>
                </a:solidFill>
              </a:rPr>
              <a:pPr eaLnBrk="1" hangingPunct="1"/>
              <a:t>4</a:t>
            </a:fld>
            <a:endParaRPr lang="en-NZ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8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38200"/>
          </a:xfrm>
        </p:spPr>
        <p:txBody>
          <a:bodyPr/>
          <a:lstStyle/>
          <a:p>
            <a:pPr algn="l"/>
            <a:r>
              <a:rPr lang="en-NZ" b="1" dirty="0" smtClean="0">
                <a:latin typeface="Arial" charset="0"/>
                <a:ea typeface="ＭＳ Ｐゴシック" pitchFamily="108" charset="-128"/>
                <a:cs typeface="Arial" charset="0"/>
              </a:rPr>
              <a:t>Platforms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341438"/>
            <a:ext cx="8363272" cy="45259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Need for new infrastructure to </a:t>
            </a:r>
            <a:r>
              <a:rPr lang="en-NZ" dirty="0" smtClean="0">
                <a:solidFill>
                  <a:schemeClr val="tx2"/>
                </a:solidFill>
                <a:latin typeface="Arial" charset="0"/>
                <a:ea typeface="ＭＳ Ｐゴシック" pitchFamily="108" charset="-128"/>
                <a:cs typeface="Arial" charset="0"/>
              </a:rPr>
              <a:t>produce statistics that are fit for purpose in a cost and effective way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 A platform is a logical cluster of functionality that enables components to be put together to provide a complete end-to-end system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NZ" dirty="0" smtClean="0">
              <a:latin typeface="Arial" charset="0"/>
              <a:ea typeface="ＭＳ Ｐゴシック" pitchFamily="108" charset="-128"/>
              <a:cs typeface="Arial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C9AEDB26-7EFF-40A9-88DB-F45D857BD5A0}" type="slidenum">
              <a:rPr lang="en-NZ" smtClean="0">
                <a:solidFill>
                  <a:srgbClr val="898989"/>
                </a:solidFill>
              </a:rPr>
              <a:pPr eaLnBrk="1" hangingPunct="1"/>
              <a:t>5</a:t>
            </a:fld>
            <a:endParaRPr lang="en-NZ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5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4067175" y="2151063"/>
            <a:ext cx="1081088" cy="252412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067175" y="2443163"/>
            <a:ext cx="1081088" cy="252412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2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067175" y="2740025"/>
            <a:ext cx="1081088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3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067175" y="3032125"/>
            <a:ext cx="1081088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4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067175" y="3324225"/>
            <a:ext cx="1081088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5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075113" y="362267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6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075113" y="39084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7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075113" y="42005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8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075113" y="44926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9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075113" y="47847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10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292725" y="2151063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292725" y="2363788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2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292725" y="2582863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3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292725" y="2801938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4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292725" y="3021013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5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292725" y="5327650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etc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299075" y="3246438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6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299075" y="3459163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7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299075" y="3678238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8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5299075" y="3897313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9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5299075" y="4116388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10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299075" y="4341813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11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299075" y="4554538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12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299075" y="4773613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13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299075" y="4992688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14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5299075" y="5649913"/>
            <a:ext cx="1079500" cy="15240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80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4075113" y="5181600"/>
            <a:ext cx="1079500" cy="252413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etc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4075113" y="5546725"/>
            <a:ext cx="1079500" cy="252413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60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6507163" y="2151063"/>
            <a:ext cx="1079500" cy="252412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6507163" y="2443163"/>
            <a:ext cx="1079500" cy="252412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2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6507163" y="27400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3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507163" y="30321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4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507163" y="33242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5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6513513" y="362267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6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513513" y="39084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7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6513513" y="42005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8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6513513" y="44926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9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6513513" y="4784725"/>
            <a:ext cx="1079500" cy="250825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10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513513" y="5181600"/>
            <a:ext cx="1079500" cy="252413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etc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513513" y="5546725"/>
            <a:ext cx="1079500" cy="252413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50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7731125" y="2151063"/>
            <a:ext cx="1079500" cy="32385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1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7731125" y="2517775"/>
            <a:ext cx="1079500" cy="32385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2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7731125" y="2886075"/>
            <a:ext cx="1079500" cy="32385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3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7731125" y="3251200"/>
            <a:ext cx="1079500" cy="32385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4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731125" y="3616325"/>
            <a:ext cx="1079500" cy="32385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5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7737475" y="3987800"/>
            <a:ext cx="1079500" cy="32385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6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7737475" y="4383088"/>
            <a:ext cx="1079500" cy="32385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7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7737475" y="5035550"/>
            <a:ext cx="1079500" cy="32385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etc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7737475" y="5473700"/>
            <a:ext cx="1079500" cy="323850"/>
          </a:xfrm>
          <a:prstGeom prst="roundRect">
            <a:avLst/>
          </a:prstGeom>
          <a:solidFill>
            <a:schemeClr val="bg2">
              <a:lumMod val="75000"/>
              <a:alpha val="41000"/>
            </a:schemeClr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</a:rPr>
              <a:t>System 25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18483" name="Text Placeholder 2"/>
          <p:cNvSpPr>
            <a:spLocks noGrp="1"/>
          </p:cNvSpPr>
          <p:nvPr>
            <p:ph type="body" idx="13"/>
          </p:nvPr>
        </p:nvSpPr>
        <p:spPr>
          <a:xfrm>
            <a:off x="457200" y="2363788"/>
            <a:ext cx="3617913" cy="3809999"/>
          </a:xfrm>
        </p:spPr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NZ" sz="2400" dirty="0" smtClean="0">
                <a:latin typeface="Arial" charset="0"/>
                <a:ea typeface="ＭＳ Ｐゴシック" pitchFamily="108" charset="-128"/>
                <a:cs typeface="Arial" charset="0"/>
              </a:rPr>
              <a:t>Use standard tools</a:t>
            </a:r>
          </a:p>
          <a:p>
            <a:pPr>
              <a:buFontTx/>
              <a:buBlip>
                <a:blip r:embed="rId2"/>
              </a:buBlip>
            </a:pPr>
            <a:r>
              <a:rPr lang="en-NZ" sz="2400" dirty="0" smtClean="0">
                <a:latin typeface="Arial" charset="0"/>
                <a:ea typeface="ＭＳ Ｐゴシック" pitchFamily="108" charset="-128"/>
                <a:cs typeface="Arial" charset="0"/>
              </a:rPr>
              <a:t>Use for</a:t>
            </a:r>
          </a:p>
          <a:p>
            <a:pPr marL="720725" lvl="1" indent="-365125" eaLnBrk="1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Surveys and censuses</a:t>
            </a:r>
          </a:p>
          <a:p>
            <a:pPr marL="720725" lvl="1" indent="-365125" eaLnBrk="1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Administrative sourced </a:t>
            </a:r>
            <a:r>
              <a:rPr lang="en-US" dirty="0" smtClean="0"/>
              <a:t>data</a:t>
            </a:r>
          </a:p>
          <a:p>
            <a:pPr marL="720725" lvl="1" indent="-365125" eaLnBrk="1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Mixed sources</a:t>
            </a:r>
            <a:endParaRPr lang="en-NZ" dirty="0" smtClean="0">
              <a:latin typeface="Arial" charset="0"/>
              <a:ea typeface="ＭＳ Ｐゴシック" pitchFamily="108" charset="-128"/>
              <a:cs typeface="Arial" charset="0"/>
            </a:endParaRPr>
          </a:p>
          <a:p>
            <a:r>
              <a:rPr lang="en-NZ" sz="2400" dirty="0" smtClean="0">
                <a:latin typeface="Arial" charset="0"/>
                <a:ea typeface="ＭＳ Ｐゴシック" pitchFamily="108" charset="-128"/>
                <a:cs typeface="Arial" charset="0"/>
              </a:rPr>
              <a:t>Use SAS for processing and analysis</a:t>
            </a:r>
            <a:endParaRPr lang="en-US" sz="2400" dirty="0"/>
          </a:p>
        </p:txBody>
      </p:sp>
      <p:sp>
        <p:nvSpPr>
          <p:cNvPr id="18484" name="Slide Number Placeholder 7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43F5BC5A-9796-42B2-8D80-17E36875BBFC}" type="slidenum">
              <a:rPr lang="en-NZ" smtClean="0">
                <a:solidFill>
                  <a:srgbClr val="898989"/>
                </a:solidFill>
              </a:rPr>
              <a:pPr eaLnBrk="1" hangingPunct="1"/>
              <a:t>6</a:t>
            </a:fld>
            <a:endParaRPr lang="en-NZ" smtClean="0">
              <a:solidFill>
                <a:srgbClr val="898989"/>
              </a:solidFill>
            </a:endParaRPr>
          </a:p>
        </p:txBody>
      </p:sp>
      <p:sp>
        <p:nvSpPr>
          <p:cNvPr id="18485" name="Title 1"/>
          <p:cNvSpPr>
            <a:spLocks noGrp="1"/>
          </p:cNvSpPr>
          <p:nvPr>
            <p:ph type="title"/>
          </p:nvPr>
        </p:nvSpPr>
        <p:spPr>
          <a:xfrm>
            <a:off x="457200" y="508000"/>
            <a:ext cx="8229600" cy="838200"/>
          </a:xfrm>
        </p:spPr>
        <p:txBody>
          <a:bodyPr/>
          <a:lstStyle/>
          <a:p>
            <a:pPr algn="l"/>
            <a:r>
              <a:rPr lang="en-NZ" sz="3200" b="1" dirty="0" smtClean="0">
                <a:latin typeface="Arial" charset="0"/>
                <a:ea typeface="ＭＳ Ｐゴシック" pitchFamily="108" charset="-128"/>
                <a:cs typeface="Arial" charset="0"/>
              </a:rPr>
              <a:t>Five main platforms</a:t>
            </a:r>
          </a:p>
        </p:txBody>
      </p:sp>
      <p:sp>
        <p:nvSpPr>
          <p:cNvPr id="14" name="Pentagon 13"/>
          <p:cNvSpPr/>
          <p:nvPr/>
        </p:nvSpPr>
        <p:spPr>
          <a:xfrm>
            <a:off x="363538" y="1493838"/>
            <a:ext cx="1214437" cy="590550"/>
          </a:xfrm>
          <a:prstGeom prst="homePlate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</a:gsLst>
            <a:lin ang="16200000" scaled="0"/>
          </a:gradFill>
          <a:ln w="9525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Need</a:t>
            </a:r>
            <a:endParaRPr lang="en-NZ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1577975" y="1493838"/>
            <a:ext cx="1214438" cy="590550"/>
          </a:xfrm>
          <a:prstGeom prst="homePlate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</a:gsLst>
            <a:lin ang="16200000" scaled="0"/>
          </a:gradFill>
          <a:ln w="9525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Develop &amp; Design</a:t>
            </a:r>
            <a:endParaRPr lang="en-NZ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2811463" y="1493838"/>
            <a:ext cx="1214437" cy="590550"/>
          </a:xfrm>
          <a:prstGeom prst="homePlate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</a:gsLst>
            <a:lin ang="16200000" scaled="0"/>
          </a:gradFill>
          <a:ln w="9525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Build</a:t>
            </a:r>
            <a:endParaRPr lang="en-NZ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4032250" y="1493838"/>
            <a:ext cx="1214438" cy="590550"/>
          </a:xfrm>
          <a:prstGeom prst="homePlate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</a:gsLst>
            <a:lin ang="16200000" scaled="0"/>
          </a:gradFill>
          <a:ln w="9525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Collect</a:t>
            </a:r>
            <a:endParaRPr lang="en-NZ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5246688" y="1493838"/>
            <a:ext cx="1214437" cy="590550"/>
          </a:xfrm>
          <a:prstGeom prst="homePlate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</a:gsLst>
            <a:lin ang="16200000" scaled="0"/>
          </a:gradFill>
          <a:ln w="9525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Process</a:t>
            </a:r>
            <a:endParaRPr lang="en-NZ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6461125" y="1493838"/>
            <a:ext cx="1214438" cy="590550"/>
          </a:xfrm>
          <a:prstGeom prst="homePlate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</a:gsLst>
            <a:lin ang="16200000" scaled="0"/>
          </a:gradFill>
          <a:ln w="9525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Analyse</a:t>
            </a:r>
            <a:endParaRPr lang="en-NZ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7675563" y="1493838"/>
            <a:ext cx="1360933" cy="590550"/>
          </a:xfrm>
          <a:prstGeom prst="homePlate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</a:gsLst>
            <a:lin ang="16200000" scaled="0"/>
          </a:gradFill>
          <a:ln w="9525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Disseminat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e</a:t>
            </a:r>
            <a:endParaRPr lang="en-NZ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64000" y="2151064"/>
            <a:ext cx="1084263" cy="1171574"/>
          </a:xfrm>
          <a:prstGeom prst="rect">
            <a:avLst/>
          </a:prstGeom>
          <a:gradFill>
            <a:gsLst>
              <a:gs pos="77000">
                <a:schemeClr val="accent3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</a:rPr>
              <a:t>Collection</a:t>
            </a:r>
            <a:endParaRPr lang="en-NZ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721600" y="2151063"/>
            <a:ext cx="1314896" cy="1173162"/>
          </a:xfrm>
          <a:prstGeom prst="rect">
            <a:avLst/>
          </a:prstGeom>
          <a:gradFill>
            <a:gsLst>
              <a:gs pos="77000">
                <a:schemeClr val="accent3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36000" r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</a:rPr>
              <a:t>Dissemination</a:t>
            </a:r>
            <a:endParaRPr lang="en-NZ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8750" y="2143126"/>
            <a:ext cx="2413000" cy="374649"/>
          </a:xfrm>
          <a:prstGeom prst="rect">
            <a:avLst/>
          </a:prstGeom>
          <a:gradFill>
            <a:gsLst>
              <a:gs pos="77000">
                <a:schemeClr val="accent3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</a:rPr>
              <a:t>Micro-economic</a:t>
            </a:r>
            <a:endParaRPr lang="en-NZ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38750" y="2569369"/>
            <a:ext cx="2413000" cy="384968"/>
          </a:xfrm>
          <a:prstGeom prst="rect">
            <a:avLst/>
          </a:prstGeom>
          <a:gradFill>
            <a:gsLst>
              <a:gs pos="77000">
                <a:schemeClr val="accent3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</a:rPr>
              <a:t>Household</a:t>
            </a:r>
            <a:endParaRPr lang="en-NZ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2080" y="2954338"/>
            <a:ext cx="2413000" cy="391319"/>
          </a:xfrm>
          <a:prstGeom prst="rect">
            <a:avLst/>
          </a:prstGeom>
          <a:gradFill>
            <a:gsLst>
              <a:gs pos="77000">
                <a:schemeClr val="accent3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</a:rPr>
              <a:t>National Accounts</a:t>
            </a:r>
            <a:endParaRPr lang="en-NZ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0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38200"/>
          </a:xfrm>
        </p:spPr>
        <p:txBody>
          <a:bodyPr/>
          <a:lstStyle/>
          <a:p>
            <a:pPr algn="l"/>
            <a:r>
              <a:rPr lang="en-NZ" b="1" dirty="0" smtClean="0">
                <a:latin typeface="Arial" charset="0"/>
                <a:ea typeface="ＭＳ Ｐゴシック" pitchFamily="108" charset="-128"/>
                <a:cs typeface="Arial" charset="0"/>
              </a:rPr>
              <a:t>Household platform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Is a second generation platform with the design informed by an evaluation of the interim platform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Processes and in the future analyse three social surveys and their supplements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Uses standard tools to load, code, micro-edit and finalise a unit record dataset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Processes a </a:t>
            </a:r>
            <a:r>
              <a:rPr lang="en-NZ" dirty="0" err="1" smtClean="0">
                <a:latin typeface="Arial" charset="0"/>
                <a:ea typeface="ＭＳ Ｐゴシック" pitchFamily="108" charset="-128"/>
                <a:cs typeface="Arial" charset="0"/>
              </a:rPr>
              <a:t>Blaise</a:t>
            </a: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-based survey</a:t>
            </a:r>
          </a:p>
          <a:p>
            <a:endParaRPr lang="en-NZ" dirty="0" smtClean="0">
              <a:latin typeface="Arial" charset="0"/>
              <a:ea typeface="ＭＳ Ｐゴシック" pitchFamily="108" charset="-128"/>
              <a:cs typeface="Arial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BFE4E3F5-C2E2-4106-BB2B-88FB489E61C3}" type="slidenum">
              <a:rPr lang="en-NZ" smtClean="0">
                <a:solidFill>
                  <a:srgbClr val="898989"/>
                </a:solidFill>
              </a:rPr>
              <a:pPr eaLnBrk="1" hangingPunct="1"/>
              <a:t>7</a:t>
            </a:fld>
            <a:endParaRPr lang="en-NZ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508000"/>
            <a:ext cx="8229600" cy="838200"/>
          </a:xfrm>
        </p:spPr>
        <p:txBody>
          <a:bodyPr/>
          <a:lstStyle/>
          <a:p>
            <a:pPr algn="l"/>
            <a:r>
              <a:rPr lang="en-NZ" sz="3200" smtClean="0">
                <a:latin typeface="Arial" charset="0"/>
                <a:ea typeface="ＭＳ Ｐゴシック" pitchFamily="108" charset="-128"/>
                <a:cs typeface="Arial" charset="0"/>
              </a:rPr>
              <a:t>Uses a mix of shared and specific systems</a:t>
            </a: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457200" y="257175"/>
            <a:ext cx="8229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r>
              <a:rPr lang="en-NZ" sz="2000" dirty="0">
                <a:solidFill>
                  <a:srgbClr val="346666"/>
                </a:solidFill>
                <a:cs typeface="Arial" charset="0"/>
              </a:rPr>
              <a:t>The </a:t>
            </a:r>
            <a:r>
              <a:rPr lang="en-NZ" sz="2000" dirty="0" smtClean="0">
                <a:solidFill>
                  <a:srgbClr val="346666"/>
                </a:solidFill>
                <a:cs typeface="Arial" charset="0"/>
              </a:rPr>
              <a:t>Household </a:t>
            </a:r>
            <a:r>
              <a:rPr lang="en-NZ" sz="2000" dirty="0" smtClean="0">
                <a:solidFill>
                  <a:srgbClr val="346666"/>
                </a:solidFill>
                <a:cs typeface="Arial" charset="0"/>
              </a:rPr>
              <a:t>Platform</a:t>
            </a:r>
            <a:endParaRPr lang="en-NZ" sz="2000" dirty="0">
              <a:solidFill>
                <a:srgbClr val="346666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2275" y="5035550"/>
            <a:ext cx="1581150" cy="966788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2000" tIns="0" rIns="0" bIns="0" anchor="ctr"/>
          <a:lstStyle/>
          <a:p>
            <a:pPr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  Portal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98625" y="4427538"/>
            <a:ext cx="719138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Process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462213" y="4427538"/>
            <a:ext cx="719137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Configure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476500" y="5111750"/>
            <a:ext cx="719138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Setup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479675" y="2940050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View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701800" y="3236913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Code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701800" y="2940050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Search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479675" y="3238500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Edit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698625" y="1831975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View Diary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571875" y="5035550"/>
            <a:ext cx="1501775" cy="966788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2000" tIns="0" rIns="0" bIns="0" anchor="ctr"/>
          <a:lstStyle/>
          <a:p>
            <a:pPr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Workflow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354513" y="4437063"/>
            <a:ext cx="719137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SAS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87750" y="4721225"/>
            <a:ext cx="719138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Execute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354513" y="2949575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Save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582988" y="2949575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Load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582988" y="1841500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Load Diary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594100" y="4437063"/>
            <a:ext cx="719138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File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354513" y="1841500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Save Diary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476500" y="5408613"/>
            <a:ext cx="719138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Select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476500" y="5688013"/>
            <a:ext cx="719138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Admin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411788" y="5035550"/>
            <a:ext cx="1597025" cy="966788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2000" tIns="0" rIns="0" bIns="0" anchor="ctr"/>
          <a:lstStyle/>
          <a:p>
            <a:pPr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Statistical</a:t>
            </a:r>
          </a:p>
          <a:p>
            <a:pPr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Toolbox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243638" y="5408613"/>
            <a:ext cx="719137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 err="1">
                <a:solidFill>
                  <a:schemeClr val="accent5">
                    <a:lumMod val="50000"/>
                  </a:schemeClr>
                </a:solidFill>
              </a:rPr>
              <a:t>GREGWt</a:t>
            </a:r>
            <a:endParaRPr lang="en-NZ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243638" y="5688013"/>
            <a:ext cx="719137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X12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43638" y="2949575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Core Edits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462588" y="2949575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Core DVs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62588" y="1841500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Derivations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243638" y="5111750"/>
            <a:ext cx="719137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CANCEIS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243638" y="1841500"/>
            <a:ext cx="719137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Edits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98625" y="1314450"/>
            <a:ext cx="14970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Screens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576638" y="1323975"/>
            <a:ext cx="149701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Tasks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11788" y="1323975"/>
            <a:ext cx="155098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Rules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470150" y="1831975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Edit Diary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378700" y="1314450"/>
            <a:ext cx="1452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112125" y="1831975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Data</a:t>
            </a:r>
          </a:p>
        </p:txBody>
      </p:sp>
      <p:sp>
        <p:nvSpPr>
          <p:cNvPr id="76" name="Rectangle 75"/>
          <p:cNvSpPr/>
          <p:nvPr/>
        </p:nvSpPr>
        <p:spPr>
          <a:xfrm>
            <a:off x="7359650" y="1841500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Metadata</a:t>
            </a:r>
            <a:endParaRPr lang="en-NZ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112125" y="2940050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Data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359650" y="2940050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Metadata</a:t>
            </a:r>
            <a:endParaRPr lang="en-NZ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9650" y="2125663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err="1">
                <a:solidFill>
                  <a:schemeClr val="accent3">
                    <a:lumMod val="50000"/>
                  </a:schemeClr>
                </a:solidFill>
              </a:rPr>
              <a:t>Config</a:t>
            </a: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359650" y="3230563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err="1">
                <a:solidFill>
                  <a:schemeClr val="accent3">
                    <a:lumMod val="50000"/>
                  </a:schemeClr>
                </a:solidFill>
              </a:rPr>
              <a:t>Config</a:t>
            </a: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353300" y="5111750"/>
            <a:ext cx="1490663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Classifications &amp; </a:t>
            </a:r>
            <a:r>
              <a:rPr lang="en-NZ" sz="1200" dirty="0" err="1">
                <a:solidFill>
                  <a:schemeClr val="accent5">
                    <a:lumMod val="50000"/>
                  </a:schemeClr>
                </a:solidFill>
              </a:rPr>
              <a:t>Stds</a:t>
            </a:r>
            <a:endParaRPr lang="en-NZ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66000" y="5408613"/>
            <a:ext cx="1492250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Metadata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328613" y="2806700"/>
            <a:ext cx="860266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28613" y="4251325"/>
            <a:ext cx="860266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46075" y="1763713"/>
            <a:ext cx="1008063" cy="4318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Survey Specific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46075" y="2906713"/>
            <a:ext cx="1130300" cy="4318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Shared across Social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46075" y="4392613"/>
            <a:ext cx="1130300" cy="4302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Shared across Stats</a:t>
            </a:r>
          </a:p>
        </p:txBody>
      </p:sp>
      <p:sp>
        <p:nvSpPr>
          <p:cNvPr id="91" name="Rectangle 90"/>
          <p:cNvSpPr/>
          <p:nvPr/>
        </p:nvSpPr>
        <p:spPr>
          <a:xfrm>
            <a:off x="7397750" y="6092825"/>
            <a:ext cx="1492250" cy="215900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</a:gsLst>
            <a:lin ang="16200000" scaled="0"/>
          </a:gradFill>
          <a:ln w="9525"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NZ" sz="1200" dirty="0">
                <a:solidFill>
                  <a:schemeClr val="bg2">
                    <a:lumMod val="25000"/>
                  </a:schemeClr>
                </a:solidFill>
              </a:rPr>
              <a:t>Other Data</a:t>
            </a:r>
          </a:p>
        </p:txBody>
      </p:sp>
      <p:sp>
        <p:nvSpPr>
          <p:cNvPr id="92" name="Rectangle 91"/>
          <p:cNvSpPr/>
          <p:nvPr/>
        </p:nvSpPr>
        <p:spPr>
          <a:xfrm>
            <a:off x="4348163" y="4714875"/>
            <a:ext cx="719137" cy="21590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Ctr="1"/>
          <a:lstStyle/>
          <a:p>
            <a:pPr algn="ctr">
              <a:defRPr/>
            </a:pPr>
            <a:r>
              <a:rPr lang="en-NZ" sz="1200" dirty="0">
                <a:solidFill>
                  <a:schemeClr val="accent5">
                    <a:lumMod val="50000"/>
                  </a:schemeClr>
                </a:solidFill>
              </a:rPr>
              <a:t>Configure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112125" y="2125663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err="1">
                <a:solidFill>
                  <a:schemeClr val="accent3">
                    <a:lumMod val="50000"/>
                  </a:schemeClr>
                </a:solidFill>
              </a:rPr>
              <a:t>Paradata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01800" y="3532188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Treat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479675" y="3532188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Estimation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704975" y="3843338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Extract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482850" y="3843338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Setup</a:t>
            </a:r>
          </a:p>
        </p:txBody>
      </p:sp>
      <p:sp>
        <p:nvSpPr>
          <p:cNvPr id="84" name="Rectangle 83"/>
          <p:cNvSpPr/>
          <p:nvPr/>
        </p:nvSpPr>
        <p:spPr>
          <a:xfrm>
            <a:off x="7359650" y="2447925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err="1">
                <a:solidFill>
                  <a:schemeClr val="accent3">
                    <a:lumMod val="50000"/>
                  </a:schemeClr>
                </a:solidFill>
              </a:rPr>
              <a:t>Surv</a:t>
            </a:r>
            <a:r>
              <a:rPr lang="en-NZ" sz="1200" dirty="0">
                <a:solidFill>
                  <a:schemeClr val="accent3">
                    <a:lumMod val="50000"/>
                  </a:schemeClr>
                </a:solidFill>
              </a:rPr>
              <a:t>. Inst.</a:t>
            </a:r>
          </a:p>
        </p:txBody>
      </p:sp>
      <p:sp>
        <p:nvSpPr>
          <p:cNvPr id="86" name="Rectangle 85"/>
          <p:cNvSpPr/>
          <p:nvPr/>
        </p:nvSpPr>
        <p:spPr>
          <a:xfrm>
            <a:off x="8112125" y="3230563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1200" dirty="0" err="1">
                <a:solidFill>
                  <a:schemeClr val="accent3">
                    <a:lumMod val="50000"/>
                  </a:schemeClr>
                </a:solidFill>
              </a:rPr>
              <a:t>Paradata</a:t>
            </a:r>
            <a:endParaRPr lang="en-N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359650" y="3532188"/>
            <a:ext cx="719138" cy="215900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NZ" sz="900" dirty="0">
                <a:solidFill>
                  <a:schemeClr val="accent3">
                    <a:lumMod val="50000"/>
                  </a:schemeClr>
                </a:solidFill>
              </a:rPr>
              <a:t>Core Questions</a:t>
            </a:r>
          </a:p>
        </p:txBody>
      </p:sp>
    </p:spTree>
    <p:extLst>
      <p:ext uri="{BB962C8B-B14F-4D97-AF65-F5344CB8AC3E}">
        <p14:creationId xmlns:p14="http://schemas.microsoft.com/office/powerpoint/2010/main" val="40861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733425"/>
            <a:ext cx="8229600" cy="838200"/>
          </a:xfrm>
        </p:spPr>
        <p:txBody>
          <a:bodyPr/>
          <a:lstStyle/>
          <a:p>
            <a:pPr algn="l"/>
            <a:r>
              <a:rPr lang="en-NZ" sz="3200" b="1" dirty="0" smtClean="0">
                <a:latin typeface="Arial" charset="0"/>
                <a:ea typeface="ＭＳ Ｐゴシック" pitchFamily="108" charset="-128"/>
                <a:cs typeface="Arial" charset="0"/>
              </a:rPr>
              <a:t>Format of micro-level data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pPr eaLnBrk="1" hangingPunct="1"/>
            <a:fld id="{BFE4E3F5-C2E2-4106-BB2B-88FB489E61C3}" type="slidenum">
              <a:rPr lang="en-NZ" smtClean="0">
                <a:solidFill>
                  <a:srgbClr val="898989"/>
                </a:solidFill>
              </a:rPr>
              <a:pPr eaLnBrk="1" hangingPunct="1"/>
              <a:t>9</a:t>
            </a:fld>
            <a:endParaRPr lang="en-NZ" smtClean="0">
              <a:solidFill>
                <a:srgbClr val="898989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257175"/>
            <a:ext cx="8229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08" charset="-128"/>
              </a:defRPr>
            </a:lvl9pPr>
          </a:lstStyle>
          <a:p>
            <a:r>
              <a:rPr lang="en-NZ" sz="2000" dirty="0">
                <a:solidFill>
                  <a:srgbClr val="346666"/>
                </a:solidFill>
                <a:cs typeface="Arial" charset="0"/>
              </a:rPr>
              <a:t>The Household </a:t>
            </a:r>
            <a:r>
              <a:rPr lang="en-NZ" sz="2000" dirty="0" smtClean="0">
                <a:solidFill>
                  <a:srgbClr val="346666"/>
                </a:solidFill>
                <a:cs typeface="Arial" charset="0"/>
              </a:rPr>
              <a:t>platform</a:t>
            </a:r>
            <a:endParaRPr lang="en-NZ" sz="2000" dirty="0">
              <a:solidFill>
                <a:srgbClr val="346666"/>
              </a:solidFill>
              <a:cs typeface="Arial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14350" y="1785926"/>
          <a:ext cx="7936992" cy="39662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1056"/>
                <a:gridCol w="1828800"/>
                <a:gridCol w="1097280"/>
                <a:gridCol w="1828800"/>
                <a:gridCol w="1591056"/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Survey</a:t>
                      </a:r>
                      <a:r>
                        <a:rPr lang="en-US" sz="2400" baseline="0" dirty="0" smtClean="0"/>
                        <a:t> cycle code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Repeat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Variable name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Value</a:t>
                      </a:r>
                      <a:endParaRPr lang="en-US" sz="2400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HLFS 107</a:t>
                      </a:r>
                      <a:endParaRPr lang="en-US" sz="2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Person1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24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58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HLFS 107</a:t>
                      </a:r>
                      <a:endParaRPr lang="en-US" sz="2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Person1</a:t>
                      </a:r>
                      <a:endParaRPr lang="en-US" sz="24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en-US" sz="24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58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HLFS 107</a:t>
                      </a:r>
                      <a:endParaRPr lang="en-US" sz="2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Person2</a:t>
                      </a:r>
                      <a:endParaRPr lang="en-US" sz="24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en-US" sz="24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58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HLFS 107</a:t>
                      </a:r>
                      <a:endParaRPr lang="en-US" sz="2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Household1</a:t>
                      </a:r>
                      <a:endParaRPr lang="en-US" sz="24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Household composition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Multi-person</a:t>
                      </a:r>
                      <a:endParaRPr lang="en-US" sz="24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tatistics NZ template - Teal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599CA5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atistics NZ template - Teal 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</TotalTime>
  <Words>709</Words>
  <Application>Microsoft Office PowerPoint</Application>
  <PresentationFormat>On-screen Show (4:3)</PresentationFormat>
  <Paragraphs>257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Statistics NZ template - Teal</vt:lpstr>
      <vt:lpstr>Statistics NZ template - Teal title page</vt:lpstr>
      <vt:lpstr>On Tap: Developments in Statistical Data Editing at Statistics New Zealand</vt:lpstr>
      <vt:lpstr>Aim of paper</vt:lpstr>
      <vt:lpstr>Strategic Developments</vt:lpstr>
      <vt:lpstr>Strategic Developments (cont’d)</vt:lpstr>
      <vt:lpstr>Platforms</vt:lpstr>
      <vt:lpstr>Five main platforms</vt:lpstr>
      <vt:lpstr>Household platform</vt:lpstr>
      <vt:lpstr>Uses a mix of shared and specific systems</vt:lpstr>
      <vt:lpstr>Format of micro-level data</vt:lpstr>
      <vt:lpstr>Micro-economic Platform</vt:lpstr>
      <vt:lpstr>Uses a mix of shared and specific systems</vt:lpstr>
      <vt:lpstr>Challenges and lessons learnt</vt:lpstr>
      <vt:lpstr>Moving forward</vt:lpstr>
    </vt:vector>
  </TitlesOfParts>
  <Company>Statistics New Zealand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One – click here to add title</dc:title>
  <dc:creator>AMelvill</dc:creator>
  <cp:lastModifiedBy>Felibel</cp:lastModifiedBy>
  <cp:revision>89</cp:revision>
  <dcterms:created xsi:type="dcterms:W3CDTF">2009-08-17T05:10:53Z</dcterms:created>
  <dcterms:modified xsi:type="dcterms:W3CDTF">2012-09-15T19:37:11Z</dcterms:modified>
</cp:coreProperties>
</file>