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8" r:id="rId3"/>
    <p:sldId id="261" r:id="rId4"/>
    <p:sldId id="262" r:id="rId5"/>
    <p:sldId id="263" r:id="rId6"/>
    <p:sldId id="264" r:id="rId7"/>
    <p:sldId id="266" r:id="rId8"/>
    <p:sldId id="267" r:id="rId9"/>
    <p:sldId id="269" r:id="rId10"/>
    <p:sldId id="271" r:id="rId11"/>
    <p:sldId id="268"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8" d="100"/>
          <a:sy n="108" d="100"/>
        </p:scale>
        <p:origin x="170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image" Target="../media/image4.png"/><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image" Target="../media/image4.png"/><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CD3379-5BBF-49EB-9A52-126D309801E8}" type="doc">
      <dgm:prSet loTypeId="urn:microsoft.com/office/officeart/2005/8/layout/vList3" loCatId="list" qsTypeId="urn:microsoft.com/office/officeart/2005/8/quickstyle/simple1" qsCatId="simple" csTypeId="urn:microsoft.com/office/officeart/2005/8/colors/accent1_2" csCatId="accent1" phldr="1"/>
      <dgm:spPr/>
      <dgm:t>
        <a:bodyPr/>
        <a:lstStyle/>
        <a:p>
          <a:pPr rtl="1"/>
          <a:endParaRPr lang="ar-SA"/>
        </a:p>
      </dgm:t>
    </dgm:pt>
    <dgm:pt modelId="{CA73DA3D-B87D-4DBD-A5E0-76863773E792}">
      <dgm:prSet phldrT="[Text]"/>
      <dgm:spPr/>
      <dgm:t>
        <a:bodyPr/>
        <a:lstStyle/>
        <a:p>
          <a:pPr rtl="0"/>
          <a:r>
            <a:rPr lang="en-GB" dirty="0"/>
            <a:t>End of 2019:</a:t>
          </a:r>
        </a:p>
        <a:p>
          <a:pPr rtl="0"/>
          <a:r>
            <a:rPr lang="en-GB" dirty="0"/>
            <a:t>A comprehensive assessment for all countries on the SBR implementation by using </a:t>
          </a:r>
          <a:r>
            <a:rPr lang="en-US" dirty="0"/>
            <a:t>a maturity model for SBR</a:t>
          </a:r>
          <a:endParaRPr lang="ar-SA" dirty="0"/>
        </a:p>
      </dgm:t>
    </dgm:pt>
    <dgm:pt modelId="{AFEE2DDF-6E49-4D0C-9CFE-E04DF1C56401}" type="parTrans" cxnId="{869AC74B-3ACA-48EE-B168-7B043BFA0FDA}">
      <dgm:prSet/>
      <dgm:spPr/>
      <dgm:t>
        <a:bodyPr/>
        <a:lstStyle/>
        <a:p>
          <a:pPr rtl="1"/>
          <a:endParaRPr lang="ar-SA"/>
        </a:p>
      </dgm:t>
    </dgm:pt>
    <dgm:pt modelId="{19A61386-E12A-4DCE-AFDF-39E0ED772852}" type="sibTrans" cxnId="{869AC74B-3ACA-48EE-B168-7B043BFA0FDA}">
      <dgm:prSet/>
      <dgm:spPr/>
      <dgm:t>
        <a:bodyPr/>
        <a:lstStyle/>
        <a:p>
          <a:pPr rtl="1"/>
          <a:endParaRPr lang="ar-SA"/>
        </a:p>
      </dgm:t>
    </dgm:pt>
    <dgm:pt modelId="{F08877B9-564B-430F-99C0-0F2BB828A1ED}">
      <dgm:prSet phldrT="[Text]"/>
      <dgm:spPr/>
      <dgm:t>
        <a:bodyPr/>
        <a:lstStyle/>
        <a:p>
          <a:pPr rtl="0"/>
          <a:r>
            <a:rPr lang="en-GB" dirty="0"/>
            <a:t>June, 2020</a:t>
          </a:r>
        </a:p>
        <a:p>
          <a:pPr rtl="0"/>
          <a:r>
            <a:rPr lang="en-GB" dirty="0"/>
            <a:t>Case studies of some countries that apply the capacity building, </a:t>
          </a:r>
          <a:endParaRPr lang="ar-SA" dirty="0"/>
        </a:p>
      </dgm:t>
    </dgm:pt>
    <dgm:pt modelId="{88FCD9B4-9914-4A29-9848-13731FF4C2F6}" type="parTrans" cxnId="{71F5DD1D-516C-4712-B9C7-445947B40950}">
      <dgm:prSet/>
      <dgm:spPr/>
      <dgm:t>
        <a:bodyPr/>
        <a:lstStyle/>
        <a:p>
          <a:pPr rtl="1"/>
          <a:endParaRPr lang="ar-SA"/>
        </a:p>
      </dgm:t>
    </dgm:pt>
    <dgm:pt modelId="{8165618D-AD89-45BB-9D73-8DDEBBB93C78}" type="sibTrans" cxnId="{71F5DD1D-516C-4712-B9C7-445947B40950}">
      <dgm:prSet/>
      <dgm:spPr/>
      <dgm:t>
        <a:bodyPr/>
        <a:lstStyle/>
        <a:p>
          <a:pPr rtl="1"/>
          <a:endParaRPr lang="ar-SA"/>
        </a:p>
      </dgm:t>
    </dgm:pt>
    <dgm:pt modelId="{7A1BC9CE-A13B-4FF7-85C9-3F128503B599}">
      <dgm:prSet phldrT="[Text]"/>
      <dgm:spPr/>
      <dgm:t>
        <a:bodyPr/>
        <a:lstStyle/>
        <a:p>
          <a:pPr rtl="1"/>
          <a:r>
            <a:rPr lang="en-GB" dirty="0"/>
            <a:t>End of 2020</a:t>
          </a:r>
        </a:p>
        <a:p>
          <a:pPr rtl="1"/>
          <a:r>
            <a:rPr lang="en-GB" dirty="0"/>
            <a:t>Collect and develop Capacity building materials and tools, </a:t>
          </a:r>
          <a:endParaRPr lang="ar-SA" dirty="0"/>
        </a:p>
      </dgm:t>
    </dgm:pt>
    <dgm:pt modelId="{4BC055BA-70B3-4540-A26E-6C500516DE51}" type="parTrans" cxnId="{89EACCAF-94F0-4F09-9AE0-072945A7E307}">
      <dgm:prSet/>
      <dgm:spPr/>
      <dgm:t>
        <a:bodyPr/>
        <a:lstStyle/>
        <a:p>
          <a:pPr rtl="1"/>
          <a:endParaRPr lang="ar-SA"/>
        </a:p>
      </dgm:t>
    </dgm:pt>
    <dgm:pt modelId="{B02D1CC1-840F-4336-A310-DCFA06F6B49B}" type="sibTrans" cxnId="{89EACCAF-94F0-4F09-9AE0-072945A7E307}">
      <dgm:prSet/>
      <dgm:spPr/>
      <dgm:t>
        <a:bodyPr/>
        <a:lstStyle/>
        <a:p>
          <a:pPr rtl="1"/>
          <a:endParaRPr lang="ar-SA"/>
        </a:p>
      </dgm:t>
    </dgm:pt>
    <dgm:pt modelId="{9A7A1F9F-B453-4EF4-8231-66CE277C7017}">
      <dgm:prSet/>
      <dgm:spPr/>
      <dgm:t>
        <a:bodyPr/>
        <a:lstStyle/>
        <a:p>
          <a:pPr rtl="0"/>
          <a:r>
            <a:rPr lang="en-GB" dirty="0"/>
            <a:t>1</a:t>
          </a:r>
          <a:r>
            <a:rPr lang="en-GB" baseline="30000" dirty="0"/>
            <a:t>st</a:t>
          </a:r>
          <a:r>
            <a:rPr lang="en-GB" dirty="0"/>
            <a:t> quarter of 2020</a:t>
          </a:r>
        </a:p>
        <a:p>
          <a:pPr rtl="0"/>
          <a:r>
            <a:rPr lang="en-GB" dirty="0"/>
            <a:t>A list of priorities for capacity building by each pilot country, </a:t>
          </a:r>
        </a:p>
      </dgm:t>
    </dgm:pt>
    <dgm:pt modelId="{69DEDD56-BBF2-4944-AA4D-92DEEB468AEE}" type="parTrans" cxnId="{9EC96548-7413-47F0-8E85-67A75388FC14}">
      <dgm:prSet/>
      <dgm:spPr/>
      <dgm:t>
        <a:bodyPr/>
        <a:lstStyle/>
        <a:p>
          <a:pPr rtl="1"/>
          <a:endParaRPr lang="ar-SA"/>
        </a:p>
      </dgm:t>
    </dgm:pt>
    <dgm:pt modelId="{0CAF3AEB-8A14-407D-BBDB-FBB029F53603}" type="sibTrans" cxnId="{9EC96548-7413-47F0-8E85-67A75388FC14}">
      <dgm:prSet/>
      <dgm:spPr/>
      <dgm:t>
        <a:bodyPr/>
        <a:lstStyle/>
        <a:p>
          <a:pPr rtl="1"/>
          <a:endParaRPr lang="ar-SA"/>
        </a:p>
      </dgm:t>
    </dgm:pt>
    <dgm:pt modelId="{76478F47-1D5F-44E2-BC06-F06E12333A31}">
      <dgm:prSet/>
      <dgm:spPr/>
      <dgm:t>
        <a:bodyPr/>
        <a:lstStyle/>
        <a:p>
          <a:pPr rtl="0"/>
          <a:r>
            <a:rPr lang="en-GB" dirty="0"/>
            <a:t>end of 2020</a:t>
          </a:r>
          <a:endParaRPr lang="ar-SA" dirty="0"/>
        </a:p>
        <a:p>
          <a:pPr rtl="0"/>
          <a:r>
            <a:rPr lang="en-GB" dirty="0"/>
            <a:t>Quality assurance framework with regard to the SBR to be used by countries for self assessments, </a:t>
          </a:r>
          <a:endParaRPr lang="ar-SA" dirty="0"/>
        </a:p>
      </dgm:t>
    </dgm:pt>
    <dgm:pt modelId="{B9D52F9F-2B39-47BC-9C4E-D5236686963D}" type="parTrans" cxnId="{F1A8DCD0-B0C0-4A0A-8F16-F47D08514FCD}">
      <dgm:prSet/>
      <dgm:spPr/>
      <dgm:t>
        <a:bodyPr/>
        <a:lstStyle/>
        <a:p>
          <a:pPr rtl="1"/>
          <a:endParaRPr lang="ar-SA"/>
        </a:p>
      </dgm:t>
    </dgm:pt>
    <dgm:pt modelId="{93B81D42-8B2E-48BB-8CD9-008597C2DFFA}" type="sibTrans" cxnId="{F1A8DCD0-B0C0-4A0A-8F16-F47D08514FCD}">
      <dgm:prSet/>
      <dgm:spPr/>
      <dgm:t>
        <a:bodyPr/>
        <a:lstStyle/>
        <a:p>
          <a:pPr rtl="1"/>
          <a:endParaRPr lang="ar-SA"/>
        </a:p>
      </dgm:t>
    </dgm:pt>
    <dgm:pt modelId="{F0A762D0-5962-45B0-8D61-40420F5123F9}">
      <dgm:prSet/>
      <dgm:spPr/>
      <dgm:t>
        <a:bodyPr/>
        <a:lstStyle/>
        <a:p>
          <a:pPr rtl="0"/>
          <a:r>
            <a:rPr lang="en-GB" dirty="0"/>
            <a:t>2020</a:t>
          </a:r>
          <a:endParaRPr lang="en-US" dirty="0"/>
        </a:p>
        <a:p>
          <a:pPr rtl="0"/>
          <a:r>
            <a:rPr lang="en-US" dirty="0"/>
            <a:t>A strategy to promote the benefits of SBR that can be used as advocacy in countries, </a:t>
          </a:r>
        </a:p>
      </dgm:t>
    </dgm:pt>
    <dgm:pt modelId="{A03B0659-D3F4-49BA-A78E-ACF09D2A4169}" type="parTrans" cxnId="{0D09D5F5-2FA0-4B83-8AD8-4B9D4C88A614}">
      <dgm:prSet/>
      <dgm:spPr/>
      <dgm:t>
        <a:bodyPr/>
        <a:lstStyle/>
        <a:p>
          <a:pPr rtl="1"/>
          <a:endParaRPr lang="ar-SA"/>
        </a:p>
      </dgm:t>
    </dgm:pt>
    <dgm:pt modelId="{BEAC600A-73F1-4F9E-B35C-B463A2536E8A}" type="sibTrans" cxnId="{0D09D5F5-2FA0-4B83-8AD8-4B9D4C88A614}">
      <dgm:prSet/>
      <dgm:spPr/>
      <dgm:t>
        <a:bodyPr/>
        <a:lstStyle/>
        <a:p>
          <a:pPr rtl="1"/>
          <a:endParaRPr lang="ar-SA"/>
        </a:p>
      </dgm:t>
    </dgm:pt>
    <dgm:pt modelId="{0A6FE15F-F54E-40F3-8546-AAAA9753620C}" type="pres">
      <dgm:prSet presAssocID="{35CD3379-5BBF-49EB-9A52-126D309801E8}" presName="linearFlow" presStyleCnt="0">
        <dgm:presLayoutVars>
          <dgm:dir/>
          <dgm:resizeHandles val="exact"/>
        </dgm:presLayoutVars>
      </dgm:prSet>
      <dgm:spPr/>
    </dgm:pt>
    <dgm:pt modelId="{A6728E19-FA64-4272-844A-1BFF0A2E05C4}" type="pres">
      <dgm:prSet presAssocID="{CA73DA3D-B87D-4DBD-A5E0-76863773E792}" presName="composite" presStyleCnt="0"/>
      <dgm:spPr/>
    </dgm:pt>
    <dgm:pt modelId="{B88D49CD-6AD4-402B-B934-C6C2289B13CF}" type="pres">
      <dgm:prSet presAssocID="{CA73DA3D-B87D-4DBD-A5E0-76863773E792}" presName="imgShp" presStyleLbl="fgImgPlace1" presStyleIdx="0" presStyleCnt="6"/>
      <dgm:spPr>
        <a:blipFill rotWithShape="0">
          <a:blip xmlns:r="http://schemas.openxmlformats.org/officeDocument/2006/relationships" r:embed="rId1"/>
          <a:stretch>
            <a:fillRect/>
          </a:stretch>
        </a:blipFill>
      </dgm:spPr>
    </dgm:pt>
    <dgm:pt modelId="{B96A5E59-8E75-45D3-A7DF-00500A324C50}" type="pres">
      <dgm:prSet presAssocID="{CA73DA3D-B87D-4DBD-A5E0-76863773E792}" presName="txShp" presStyleLbl="node1" presStyleIdx="0" presStyleCnt="6">
        <dgm:presLayoutVars>
          <dgm:bulletEnabled val="1"/>
        </dgm:presLayoutVars>
      </dgm:prSet>
      <dgm:spPr/>
    </dgm:pt>
    <dgm:pt modelId="{FCA15DDC-EA15-450D-812F-20FBF6394D57}" type="pres">
      <dgm:prSet presAssocID="{19A61386-E12A-4DCE-AFDF-39E0ED772852}" presName="spacing" presStyleCnt="0"/>
      <dgm:spPr/>
    </dgm:pt>
    <dgm:pt modelId="{164A590E-3573-48E8-8234-FEA3CC4D143B}" type="pres">
      <dgm:prSet presAssocID="{9A7A1F9F-B453-4EF4-8231-66CE277C7017}" presName="composite" presStyleCnt="0"/>
      <dgm:spPr/>
    </dgm:pt>
    <dgm:pt modelId="{E4219342-5B54-488C-8CB0-C020605B08C9}" type="pres">
      <dgm:prSet presAssocID="{9A7A1F9F-B453-4EF4-8231-66CE277C7017}" presName="imgShp" presStyleLbl="fgImgPlace1" presStyleIdx="1" presStyleCnt="6"/>
      <dgm:spPr>
        <a:blipFill rotWithShape="0">
          <a:blip xmlns:r="http://schemas.openxmlformats.org/officeDocument/2006/relationships" r:embed="rId2"/>
          <a:stretch>
            <a:fillRect/>
          </a:stretch>
        </a:blipFill>
      </dgm:spPr>
    </dgm:pt>
    <dgm:pt modelId="{F3389559-5AE0-47A6-9893-C8C7A70895A3}" type="pres">
      <dgm:prSet presAssocID="{9A7A1F9F-B453-4EF4-8231-66CE277C7017}" presName="txShp" presStyleLbl="node1" presStyleIdx="1" presStyleCnt="6">
        <dgm:presLayoutVars>
          <dgm:bulletEnabled val="1"/>
        </dgm:presLayoutVars>
      </dgm:prSet>
      <dgm:spPr/>
    </dgm:pt>
    <dgm:pt modelId="{05206C5E-F942-4458-B175-BF70EB788C0B}" type="pres">
      <dgm:prSet presAssocID="{0CAF3AEB-8A14-407D-BBDB-FBB029F53603}" presName="spacing" presStyleCnt="0"/>
      <dgm:spPr/>
    </dgm:pt>
    <dgm:pt modelId="{F0AA9DD6-7BA1-43C9-A1FE-4CBEF72EA965}" type="pres">
      <dgm:prSet presAssocID="{F08877B9-564B-430F-99C0-0F2BB828A1ED}" presName="composite" presStyleCnt="0"/>
      <dgm:spPr/>
    </dgm:pt>
    <dgm:pt modelId="{FEED04DA-BA78-4BB8-A24B-B6546125926F}" type="pres">
      <dgm:prSet presAssocID="{F08877B9-564B-430F-99C0-0F2BB828A1ED}" presName="imgShp" presStyleLbl="fgImgPlace1" presStyleIdx="2" presStyleCnt="6"/>
      <dgm:spPr>
        <a:blipFill rotWithShape="0">
          <a:blip xmlns:r="http://schemas.openxmlformats.org/officeDocument/2006/relationships" r:embed="rId3"/>
          <a:stretch>
            <a:fillRect/>
          </a:stretch>
        </a:blipFill>
      </dgm:spPr>
    </dgm:pt>
    <dgm:pt modelId="{CD266AE3-F03B-4941-BDC1-F035E171CC77}" type="pres">
      <dgm:prSet presAssocID="{F08877B9-564B-430F-99C0-0F2BB828A1ED}" presName="txShp" presStyleLbl="node1" presStyleIdx="2" presStyleCnt="6">
        <dgm:presLayoutVars>
          <dgm:bulletEnabled val="1"/>
        </dgm:presLayoutVars>
      </dgm:prSet>
      <dgm:spPr/>
    </dgm:pt>
    <dgm:pt modelId="{CC04EF91-0A49-4E6F-8446-7CBE66584996}" type="pres">
      <dgm:prSet presAssocID="{8165618D-AD89-45BB-9D73-8DDEBBB93C78}" presName="spacing" presStyleCnt="0"/>
      <dgm:spPr/>
    </dgm:pt>
    <dgm:pt modelId="{B80338A6-08C2-49DE-A78E-135DA4A69760}" type="pres">
      <dgm:prSet presAssocID="{F0A762D0-5962-45B0-8D61-40420F5123F9}" presName="composite" presStyleCnt="0"/>
      <dgm:spPr/>
    </dgm:pt>
    <dgm:pt modelId="{993CE03C-0805-4A2B-A10F-95BE76E64242}" type="pres">
      <dgm:prSet presAssocID="{F0A762D0-5962-45B0-8D61-40420F5123F9}" presName="imgShp" presStyleLbl="fgImgPlace1" presStyleIdx="3" presStyleCnt="6"/>
      <dgm:spPr>
        <a:blipFill rotWithShape="0">
          <a:blip xmlns:r="http://schemas.openxmlformats.org/officeDocument/2006/relationships" r:embed="rId4"/>
          <a:stretch>
            <a:fillRect/>
          </a:stretch>
        </a:blipFill>
      </dgm:spPr>
    </dgm:pt>
    <dgm:pt modelId="{5617642C-B2DC-4E51-AE69-729A2FDD1B57}" type="pres">
      <dgm:prSet presAssocID="{F0A762D0-5962-45B0-8D61-40420F5123F9}" presName="txShp" presStyleLbl="node1" presStyleIdx="3" presStyleCnt="6">
        <dgm:presLayoutVars>
          <dgm:bulletEnabled val="1"/>
        </dgm:presLayoutVars>
      </dgm:prSet>
      <dgm:spPr/>
    </dgm:pt>
    <dgm:pt modelId="{7F66E660-0B71-46F6-9355-945C3C44286E}" type="pres">
      <dgm:prSet presAssocID="{BEAC600A-73F1-4F9E-B35C-B463A2536E8A}" presName="spacing" presStyleCnt="0"/>
      <dgm:spPr/>
    </dgm:pt>
    <dgm:pt modelId="{51F2F49E-CA9D-4564-A7D1-0AFE8F1FE888}" type="pres">
      <dgm:prSet presAssocID="{7A1BC9CE-A13B-4FF7-85C9-3F128503B599}" presName="composite" presStyleCnt="0"/>
      <dgm:spPr/>
    </dgm:pt>
    <dgm:pt modelId="{778E1ABE-FBA8-4040-BBE5-9B436F102FF5}" type="pres">
      <dgm:prSet presAssocID="{7A1BC9CE-A13B-4FF7-85C9-3F128503B599}" presName="imgShp" presStyleLbl="fgImgPlace1" presStyleIdx="4" presStyleCnt="6"/>
      <dgm:spPr>
        <a:blipFill rotWithShape="0">
          <a:blip xmlns:r="http://schemas.openxmlformats.org/officeDocument/2006/relationships" r:embed="rId5"/>
          <a:stretch>
            <a:fillRect/>
          </a:stretch>
        </a:blipFill>
      </dgm:spPr>
    </dgm:pt>
    <dgm:pt modelId="{26F6C0A2-7F10-4511-AEDE-1556544D86C7}" type="pres">
      <dgm:prSet presAssocID="{7A1BC9CE-A13B-4FF7-85C9-3F128503B599}" presName="txShp" presStyleLbl="node1" presStyleIdx="4" presStyleCnt="6">
        <dgm:presLayoutVars>
          <dgm:bulletEnabled val="1"/>
        </dgm:presLayoutVars>
      </dgm:prSet>
      <dgm:spPr/>
    </dgm:pt>
    <dgm:pt modelId="{385B0DD9-1083-4619-8C95-77A1629B23B4}" type="pres">
      <dgm:prSet presAssocID="{B02D1CC1-840F-4336-A310-DCFA06F6B49B}" presName="spacing" presStyleCnt="0"/>
      <dgm:spPr/>
    </dgm:pt>
    <dgm:pt modelId="{DF7C65AA-1E4E-4928-B975-C15FD7A68B07}" type="pres">
      <dgm:prSet presAssocID="{76478F47-1D5F-44E2-BC06-F06E12333A31}" presName="composite" presStyleCnt="0"/>
      <dgm:spPr/>
    </dgm:pt>
    <dgm:pt modelId="{C2897253-49F3-4635-9616-F8012E20F326}" type="pres">
      <dgm:prSet presAssocID="{76478F47-1D5F-44E2-BC06-F06E12333A31}" presName="imgShp" presStyleLbl="fgImgPlace1" presStyleIdx="5" presStyleCnt="6"/>
      <dgm:spPr>
        <a:blipFill rotWithShape="0">
          <a:blip xmlns:r="http://schemas.openxmlformats.org/officeDocument/2006/relationships" r:embed="rId6"/>
          <a:stretch>
            <a:fillRect/>
          </a:stretch>
        </a:blipFill>
      </dgm:spPr>
    </dgm:pt>
    <dgm:pt modelId="{0FC58D06-9E99-400B-8D0B-6FB5515BFAA3}" type="pres">
      <dgm:prSet presAssocID="{76478F47-1D5F-44E2-BC06-F06E12333A31}" presName="txShp" presStyleLbl="node1" presStyleIdx="5" presStyleCnt="6">
        <dgm:presLayoutVars>
          <dgm:bulletEnabled val="1"/>
        </dgm:presLayoutVars>
      </dgm:prSet>
      <dgm:spPr/>
    </dgm:pt>
  </dgm:ptLst>
  <dgm:cxnLst>
    <dgm:cxn modelId="{71F5DD1D-516C-4712-B9C7-445947B40950}" srcId="{35CD3379-5BBF-49EB-9A52-126D309801E8}" destId="{F08877B9-564B-430F-99C0-0F2BB828A1ED}" srcOrd="2" destOrd="0" parTransId="{88FCD9B4-9914-4A29-9848-13731FF4C2F6}" sibTransId="{8165618D-AD89-45BB-9D73-8DDEBBB93C78}"/>
    <dgm:cxn modelId="{36EE302C-1777-4ED9-BA3A-5DD99FE23F8D}" type="presOf" srcId="{9A7A1F9F-B453-4EF4-8231-66CE277C7017}" destId="{F3389559-5AE0-47A6-9893-C8C7A70895A3}" srcOrd="0" destOrd="0" presId="urn:microsoft.com/office/officeart/2005/8/layout/vList3"/>
    <dgm:cxn modelId="{9EC96548-7413-47F0-8E85-67A75388FC14}" srcId="{35CD3379-5BBF-49EB-9A52-126D309801E8}" destId="{9A7A1F9F-B453-4EF4-8231-66CE277C7017}" srcOrd="1" destOrd="0" parTransId="{69DEDD56-BBF2-4944-AA4D-92DEEB468AEE}" sibTransId="{0CAF3AEB-8A14-407D-BBDB-FBB029F53603}"/>
    <dgm:cxn modelId="{869AC74B-3ACA-48EE-B168-7B043BFA0FDA}" srcId="{35CD3379-5BBF-49EB-9A52-126D309801E8}" destId="{CA73DA3D-B87D-4DBD-A5E0-76863773E792}" srcOrd="0" destOrd="0" parTransId="{AFEE2DDF-6E49-4D0C-9CFE-E04DF1C56401}" sibTransId="{19A61386-E12A-4DCE-AFDF-39E0ED772852}"/>
    <dgm:cxn modelId="{6393B14D-9672-4A4D-9950-C2B515BE69D6}" type="presOf" srcId="{35CD3379-5BBF-49EB-9A52-126D309801E8}" destId="{0A6FE15F-F54E-40F3-8546-AAAA9753620C}" srcOrd="0" destOrd="0" presId="urn:microsoft.com/office/officeart/2005/8/layout/vList3"/>
    <dgm:cxn modelId="{4D3B9651-ED42-4836-A8FF-A85FCDE6EF5E}" type="presOf" srcId="{CA73DA3D-B87D-4DBD-A5E0-76863773E792}" destId="{B96A5E59-8E75-45D3-A7DF-00500A324C50}" srcOrd="0" destOrd="0" presId="urn:microsoft.com/office/officeart/2005/8/layout/vList3"/>
    <dgm:cxn modelId="{D353BA91-FEBF-45FA-90E1-0DC623ED74A5}" type="presOf" srcId="{7A1BC9CE-A13B-4FF7-85C9-3F128503B599}" destId="{26F6C0A2-7F10-4511-AEDE-1556544D86C7}" srcOrd="0" destOrd="0" presId="urn:microsoft.com/office/officeart/2005/8/layout/vList3"/>
    <dgm:cxn modelId="{89EACCAF-94F0-4F09-9AE0-072945A7E307}" srcId="{35CD3379-5BBF-49EB-9A52-126D309801E8}" destId="{7A1BC9CE-A13B-4FF7-85C9-3F128503B599}" srcOrd="4" destOrd="0" parTransId="{4BC055BA-70B3-4540-A26E-6C500516DE51}" sibTransId="{B02D1CC1-840F-4336-A310-DCFA06F6B49B}"/>
    <dgm:cxn modelId="{EFFBE9CC-4DF6-4881-91FD-BEF2FE3CEF8A}" type="presOf" srcId="{76478F47-1D5F-44E2-BC06-F06E12333A31}" destId="{0FC58D06-9E99-400B-8D0B-6FB5515BFAA3}" srcOrd="0" destOrd="0" presId="urn:microsoft.com/office/officeart/2005/8/layout/vList3"/>
    <dgm:cxn modelId="{D13D1ACF-FE5B-4AC2-B087-3E2C486A87AE}" type="presOf" srcId="{F08877B9-564B-430F-99C0-0F2BB828A1ED}" destId="{CD266AE3-F03B-4941-BDC1-F035E171CC77}" srcOrd="0" destOrd="0" presId="urn:microsoft.com/office/officeart/2005/8/layout/vList3"/>
    <dgm:cxn modelId="{F1A8DCD0-B0C0-4A0A-8F16-F47D08514FCD}" srcId="{35CD3379-5BBF-49EB-9A52-126D309801E8}" destId="{76478F47-1D5F-44E2-BC06-F06E12333A31}" srcOrd="5" destOrd="0" parTransId="{B9D52F9F-2B39-47BC-9C4E-D5236686963D}" sibTransId="{93B81D42-8B2E-48BB-8CD9-008597C2DFFA}"/>
    <dgm:cxn modelId="{E9F575E2-D278-482B-B131-C0343EB096AE}" type="presOf" srcId="{F0A762D0-5962-45B0-8D61-40420F5123F9}" destId="{5617642C-B2DC-4E51-AE69-729A2FDD1B57}" srcOrd="0" destOrd="0" presId="urn:microsoft.com/office/officeart/2005/8/layout/vList3"/>
    <dgm:cxn modelId="{0D09D5F5-2FA0-4B83-8AD8-4B9D4C88A614}" srcId="{35CD3379-5BBF-49EB-9A52-126D309801E8}" destId="{F0A762D0-5962-45B0-8D61-40420F5123F9}" srcOrd="3" destOrd="0" parTransId="{A03B0659-D3F4-49BA-A78E-ACF09D2A4169}" sibTransId="{BEAC600A-73F1-4F9E-B35C-B463A2536E8A}"/>
    <dgm:cxn modelId="{8F27F51D-0735-4EAA-817D-5C2306A61E24}" type="presParOf" srcId="{0A6FE15F-F54E-40F3-8546-AAAA9753620C}" destId="{A6728E19-FA64-4272-844A-1BFF0A2E05C4}" srcOrd="0" destOrd="0" presId="urn:microsoft.com/office/officeart/2005/8/layout/vList3"/>
    <dgm:cxn modelId="{F026B65E-0E11-4956-A896-4DFAC895CC88}" type="presParOf" srcId="{A6728E19-FA64-4272-844A-1BFF0A2E05C4}" destId="{B88D49CD-6AD4-402B-B934-C6C2289B13CF}" srcOrd="0" destOrd="0" presId="urn:microsoft.com/office/officeart/2005/8/layout/vList3"/>
    <dgm:cxn modelId="{1FAF8C5E-76A4-41D0-8FD5-935143C6FB56}" type="presParOf" srcId="{A6728E19-FA64-4272-844A-1BFF0A2E05C4}" destId="{B96A5E59-8E75-45D3-A7DF-00500A324C50}" srcOrd="1" destOrd="0" presId="urn:microsoft.com/office/officeart/2005/8/layout/vList3"/>
    <dgm:cxn modelId="{0CD9F64B-952B-435F-B9B4-B977251ACF1D}" type="presParOf" srcId="{0A6FE15F-F54E-40F3-8546-AAAA9753620C}" destId="{FCA15DDC-EA15-450D-812F-20FBF6394D57}" srcOrd="1" destOrd="0" presId="urn:microsoft.com/office/officeart/2005/8/layout/vList3"/>
    <dgm:cxn modelId="{5574D58C-B3B4-4514-9D93-1E5CD11FB58D}" type="presParOf" srcId="{0A6FE15F-F54E-40F3-8546-AAAA9753620C}" destId="{164A590E-3573-48E8-8234-FEA3CC4D143B}" srcOrd="2" destOrd="0" presId="urn:microsoft.com/office/officeart/2005/8/layout/vList3"/>
    <dgm:cxn modelId="{F642016D-9C5E-4F23-A53A-CA98F493812C}" type="presParOf" srcId="{164A590E-3573-48E8-8234-FEA3CC4D143B}" destId="{E4219342-5B54-488C-8CB0-C020605B08C9}" srcOrd="0" destOrd="0" presId="urn:microsoft.com/office/officeart/2005/8/layout/vList3"/>
    <dgm:cxn modelId="{57587DB2-95C2-4E28-8598-A431F3BDB97B}" type="presParOf" srcId="{164A590E-3573-48E8-8234-FEA3CC4D143B}" destId="{F3389559-5AE0-47A6-9893-C8C7A70895A3}" srcOrd="1" destOrd="0" presId="urn:microsoft.com/office/officeart/2005/8/layout/vList3"/>
    <dgm:cxn modelId="{5D2E37BF-1C81-4514-8771-CB9FD8BC95EA}" type="presParOf" srcId="{0A6FE15F-F54E-40F3-8546-AAAA9753620C}" destId="{05206C5E-F942-4458-B175-BF70EB788C0B}" srcOrd="3" destOrd="0" presId="urn:microsoft.com/office/officeart/2005/8/layout/vList3"/>
    <dgm:cxn modelId="{97EA278B-BE36-4BAC-9444-AECB92117AA8}" type="presParOf" srcId="{0A6FE15F-F54E-40F3-8546-AAAA9753620C}" destId="{F0AA9DD6-7BA1-43C9-A1FE-4CBEF72EA965}" srcOrd="4" destOrd="0" presId="urn:microsoft.com/office/officeart/2005/8/layout/vList3"/>
    <dgm:cxn modelId="{A24E1E99-65A4-457C-A228-159AB12EC3F5}" type="presParOf" srcId="{F0AA9DD6-7BA1-43C9-A1FE-4CBEF72EA965}" destId="{FEED04DA-BA78-4BB8-A24B-B6546125926F}" srcOrd="0" destOrd="0" presId="urn:microsoft.com/office/officeart/2005/8/layout/vList3"/>
    <dgm:cxn modelId="{66C69816-5FC6-40D9-B964-000060140659}" type="presParOf" srcId="{F0AA9DD6-7BA1-43C9-A1FE-4CBEF72EA965}" destId="{CD266AE3-F03B-4941-BDC1-F035E171CC77}" srcOrd="1" destOrd="0" presId="urn:microsoft.com/office/officeart/2005/8/layout/vList3"/>
    <dgm:cxn modelId="{4FAEAF53-6F5A-4C63-A259-09D0CB3F46E6}" type="presParOf" srcId="{0A6FE15F-F54E-40F3-8546-AAAA9753620C}" destId="{CC04EF91-0A49-4E6F-8446-7CBE66584996}" srcOrd="5" destOrd="0" presId="urn:microsoft.com/office/officeart/2005/8/layout/vList3"/>
    <dgm:cxn modelId="{5DD133C9-6A69-4D6F-BC6E-AFEA120A94E6}" type="presParOf" srcId="{0A6FE15F-F54E-40F3-8546-AAAA9753620C}" destId="{B80338A6-08C2-49DE-A78E-135DA4A69760}" srcOrd="6" destOrd="0" presId="urn:microsoft.com/office/officeart/2005/8/layout/vList3"/>
    <dgm:cxn modelId="{1C5C5A89-8B02-40E6-9FA5-136D7D03675E}" type="presParOf" srcId="{B80338A6-08C2-49DE-A78E-135DA4A69760}" destId="{993CE03C-0805-4A2B-A10F-95BE76E64242}" srcOrd="0" destOrd="0" presId="urn:microsoft.com/office/officeart/2005/8/layout/vList3"/>
    <dgm:cxn modelId="{BE1EF5BC-500C-4CAB-BD10-42E7BC806A08}" type="presParOf" srcId="{B80338A6-08C2-49DE-A78E-135DA4A69760}" destId="{5617642C-B2DC-4E51-AE69-729A2FDD1B57}" srcOrd="1" destOrd="0" presId="urn:microsoft.com/office/officeart/2005/8/layout/vList3"/>
    <dgm:cxn modelId="{41EC3133-DFC2-41EE-8D5B-D1A5A4CB5484}" type="presParOf" srcId="{0A6FE15F-F54E-40F3-8546-AAAA9753620C}" destId="{7F66E660-0B71-46F6-9355-945C3C44286E}" srcOrd="7" destOrd="0" presId="urn:microsoft.com/office/officeart/2005/8/layout/vList3"/>
    <dgm:cxn modelId="{B10D2421-6CB3-4195-8157-648339A1C496}" type="presParOf" srcId="{0A6FE15F-F54E-40F3-8546-AAAA9753620C}" destId="{51F2F49E-CA9D-4564-A7D1-0AFE8F1FE888}" srcOrd="8" destOrd="0" presId="urn:microsoft.com/office/officeart/2005/8/layout/vList3"/>
    <dgm:cxn modelId="{37D7BCB3-3719-4AA0-AE31-B3B2278CB33D}" type="presParOf" srcId="{51F2F49E-CA9D-4564-A7D1-0AFE8F1FE888}" destId="{778E1ABE-FBA8-4040-BBE5-9B436F102FF5}" srcOrd="0" destOrd="0" presId="urn:microsoft.com/office/officeart/2005/8/layout/vList3"/>
    <dgm:cxn modelId="{14892D0A-2B54-46DA-B4C6-C90AE03F0348}" type="presParOf" srcId="{51F2F49E-CA9D-4564-A7D1-0AFE8F1FE888}" destId="{26F6C0A2-7F10-4511-AEDE-1556544D86C7}" srcOrd="1" destOrd="0" presId="urn:microsoft.com/office/officeart/2005/8/layout/vList3"/>
    <dgm:cxn modelId="{C11631E1-21E0-4163-B4F8-03A160EE5610}" type="presParOf" srcId="{0A6FE15F-F54E-40F3-8546-AAAA9753620C}" destId="{385B0DD9-1083-4619-8C95-77A1629B23B4}" srcOrd="9" destOrd="0" presId="urn:microsoft.com/office/officeart/2005/8/layout/vList3"/>
    <dgm:cxn modelId="{8249D8E8-46DD-4409-9DF0-355B0D1809A9}" type="presParOf" srcId="{0A6FE15F-F54E-40F3-8546-AAAA9753620C}" destId="{DF7C65AA-1E4E-4928-B975-C15FD7A68B07}" srcOrd="10" destOrd="0" presId="urn:microsoft.com/office/officeart/2005/8/layout/vList3"/>
    <dgm:cxn modelId="{84EDA24B-824F-4D53-BBE2-C7C1592B56ED}" type="presParOf" srcId="{DF7C65AA-1E4E-4928-B975-C15FD7A68B07}" destId="{C2897253-49F3-4635-9616-F8012E20F326}" srcOrd="0" destOrd="0" presId="urn:microsoft.com/office/officeart/2005/8/layout/vList3"/>
    <dgm:cxn modelId="{13902C19-6CCE-45E7-9715-ED3FA711F4A0}" type="presParOf" srcId="{DF7C65AA-1E4E-4928-B975-C15FD7A68B07}" destId="{0FC58D06-9E99-400B-8D0B-6FB5515BFAA3}"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6A5E59-8E75-45D3-A7DF-00500A324C50}">
      <dsp:nvSpPr>
        <dsp:cNvPr id="0" name=""/>
        <dsp:cNvSpPr/>
      </dsp:nvSpPr>
      <dsp:spPr>
        <a:xfrm rot="10800000">
          <a:off x="1552784" y="4239"/>
          <a:ext cx="5472684" cy="697305"/>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7493" tIns="49530" rIns="92456" bIns="49530" numCol="1" spcCol="1270" anchor="ctr" anchorCtr="0">
          <a:noAutofit/>
        </a:bodyPr>
        <a:lstStyle/>
        <a:p>
          <a:pPr marL="0" lvl="0" indent="0" algn="ctr" defTabSz="577850" rtl="0">
            <a:lnSpc>
              <a:spcPct val="90000"/>
            </a:lnSpc>
            <a:spcBef>
              <a:spcPct val="0"/>
            </a:spcBef>
            <a:spcAft>
              <a:spcPct val="35000"/>
            </a:spcAft>
            <a:buNone/>
          </a:pPr>
          <a:r>
            <a:rPr lang="en-GB" sz="1300" kern="1200" dirty="0"/>
            <a:t>End of 2019:</a:t>
          </a:r>
        </a:p>
        <a:p>
          <a:pPr marL="0" lvl="0" indent="0" algn="ctr" defTabSz="577850" rtl="0">
            <a:lnSpc>
              <a:spcPct val="90000"/>
            </a:lnSpc>
            <a:spcBef>
              <a:spcPct val="0"/>
            </a:spcBef>
            <a:spcAft>
              <a:spcPct val="35000"/>
            </a:spcAft>
            <a:buNone/>
          </a:pPr>
          <a:r>
            <a:rPr lang="en-GB" sz="1300" kern="1200" dirty="0"/>
            <a:t>A comprehensive assessment for all countries on the SBR implementation by using </a:t>
          </a:r>
          <a:r>
            <a:rPr lang="en-US" sz="1300" kern="1200" dirty="0"/>
            <a:t>a maturity model for SBR</a:t>
          </a:r>
          <a:endParaRPr lang="ar-SA" sz="1300" kern="1200" dirty="0"/>
        </a:p>
      </dsp:txBody>
      <dsp:txXfrm rot="10800000">
        <a:off x="1727110" y="4239"/>
        <a:ext cx="5298358" cy="697305"/>
      </dsp:txXfrm>
    </dsp:sp>
    <dsp:sp modelId="{B88D49CD-6AD4-402B-B934-C6C2289B13CF}">
      <dsp:nvSpPr>
        <dsp:cNvPr id="0" name=""/>
        <dsp:cNvSpPr/>
      </dsp:nvSpPr>
      <dsp:spPr>
        <a:xfrm>
          <a:off x="1204131" y="4239"/>
          <a:ext cx="697305" cy="697305"/>
        </a:xfrm>
        <a:prstGeom prst="ellipse">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389559-5AE0-47A6-9893-C8C7A70895A3}">
      <dsp:nvSpPr>
        <dsp:cNvPr id="0" name=""/>
        <dsp:cNvSpPr/>
      </dsp:nvSpPr>
      <dsp:spPr>
        <a:xfrm rot="10800000">
          <a:off x="1552784" y="909696"/>
          <a:ext cx="5472684" cy="697305"/>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7493" tIns="49530" rIns="92456" bIns="49530" numCol="1" spcCol="1270" anchor="ctr" anchorCtr="0">
          <a:noAutofit/>
        </a:bodyPr>
        <a:lstStyle/>
        <a:p>
          <a:pPr marL="0" lvl="0" indent="0" algn="ctr" defTabSz="577850" rtl="0">
            <a:lnSpc>
              <a:spcPct val="90000"/>
            </a:lnSpc>
            <a:spcBef>
              <a:spcPct val="0"/>
            </a:spcBef>
            <a:spcAft>
              <a:spcPct val="35000"/>
            </a:spcAft>
            <a:buNone/>
          </a:pPr>
          <a:r>
            <a:rPr lang="en-GB" sz="1300" kern="1200" dirty="0"/>
            <a:t>1</a:t>
          </a:r>
          <a:r>
            <a:rPr lang="en-GB" sz="1300" kern="1200" baseline="30000" dirty="0"/>
            <a:t>st</a:t>
          </a:r>
          <a:r>
            <a:rPr lang="en-GB" sz="1300" kern="1200" dirty="0"/>
            <a:t> quarter of 2020</a:t>
          </a:r>
        </a:p>
        <a:p>
          <a:pPr marL="0" lvl="0" indent="0" algn="ctr" defTabSz="577850" rtl="0">
            <a:lnSpc>
              <a:spcPct val="90000"/>
            </a:lnSpc>
            <a:spcBef>
              <a:spcPct val="0"/>
            </a:spcBef>
            <a:spcAft>
              <a:spcPct val="35000"/>
            </a:spcAft>
            <a:buNone/>
          </a:pPr>
          <a:r>
            <a:rPr lang="en-GB" sz="1300" kern="1200" dirty="0"/>
            <a:t>A list of priorities for capacity building by each pilot country, </a:t>
          </a:r>
        </a:p>
      </dsp:txBody>
      <dsp:txXfrm rot="10800000">
        <a:off x="1727110" y="909696"/>
        <a:ext cx="5298358" cy="697305"/>
      </dsp:txXfrm>
    </dsp:sp>
    <dsp:sp modelId="{E4219342-5B54-488C-8CB0-C020605B08C9}">
      <dsp:nvSpPr>
        <dsp:cNvPr id="0" name=""/>
        <dsp:cNvSpPr/>
      </dsp:nvSpPr>
      <dsp:spPr>
        <a:xfrm>
          <a:off x="1204131" y="909696"/>
          <a:ext cx="697305" cy="697305"/>
        </a:xfrm>
        <a:prstGeom prst="ellipse">
          <a:avLst/>
        </a:prstGeom>
        <a:blipFill rotWithShape="0">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266AE3-F03B-4941-BDC1-F035E171CC77}">
      <dsp:nvSpPr>
        <dsp:cNvPr id="0" name=""/>
        <dsp:cNvSpPr/>
      </dsp:nvSpPr>
      <dsp:spPr>
        <a:xfrm rot="10800000">
          <a:off x="1552784" y="1815153"/>
          <a:ext cx="5472684" cy="697305"/>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7493" tIns="49530" rIns="92456" bIns="49530" numCol="1" spcCol="1270" anchor="ctr" anchorCtr="0">
          <a:noAutofit/>
        </a:bodyPr>
        <a:lstStyle/>
        <a:p>
          <a:pPr marL="0" lvl="0" indent="0" algn="ctr" defTabSz="577850" rtl="0">
            <a:lnSpc>
              <a:spcPct val="90000"/>
            </a:lnSpc>
            <a:spcBef>
              <a:spcPct val="0"/>
            </a:spcBef>
            <a:spcAft>
              <a:spcPct val="35000"/>
            </a:spcAft>
            <a:buNone/>
          </a:pPr>
          <a:r>
            <a:rPr lang="en-GB" sz="1300" kern="1200" dirty="0"/>
            <a:t>June, 2020</a:t>
          </a:r>
        </a:p>
        <a:p>
          <a:pPr marL="0" lvl="0" indent="0" algn="ctr" defTabSz="577850" rtl="0">
            <a:lnSpc>
              <a:spcPct val="90000"/>
            </a:lnSpc>
            <a:spcBef>
              <a:spcPct val="0"/>
            </a:spcBef>
            <a:spcAft>
              <a:spcPct val="35000"/>
            </a:spcAft>
            <a:buNone/>
          </a:pPr>
          <a:r>
            <a:rPr lang="en-GB" sz="1300" kern="1200" dirty="0"/>
            <a:t>Case studies of some countries that apply the capacity building, </a:t>
          </a:r>
          <a:endParaRPr lang="ar-SA" sz="1300" kern="1200" dirty="0"/>
        </a:p>
      </dsp:txBody>
      <dsp:txXfrm rot="10800000">
        <a:off x="1727110" y="1815153"/>
        <a:ext cx="5298358" cy="697305"/>
      </dsp:txXfrm>
    </dsp:sp>
    <dsp:sp modelId="{FEED04DA-BA78-4BB8-A24B-B6546125926F}">
      <dsp:nvSpPr>
        <dsp:cNvPr id="0" name=""/>
        <dsp:cNvSpPr/>
      </dsp:nvSpPr>
      <dsp:spPr>
        <a:xfrm>
          <a:off x="1204131" y="1815153"/>
          <a:ext cx="697305" cy="697305"/>
        </a:xfrm>
        <a:prstGeom prst="ellipse">
          <a:avLst/>
        </a:prstGeom>
        <a:blipFill rotWithShape="0">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617642C-B2DC-4E51-AE69-729A2FDD1B57}">
      <dsp:nvSpPr>
        <dsp:cNvPr id="0" name=""/>
        <dsp:cNvSpPr/>
      </dsp:nvSpPr>
      <dsp:spPr>
        <a:xfrm rot="10800000">
          <a:off x="1552784" y="2720610"/>
          <a:ext cx="5472684" cy="697305"/>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7493" tIns="49530" rIns="92456" bIns="49530" numCol="1" spcCol="1270" anchor="ctr" anchorCtr="0">
          <a:noAutofit/>
        </a:bodyPr>
        <a:lstStyle/>
        <a:p>
          <a:pPr marL="0" lvl="0" indent="0" algn="ctr" defTabSz="577850" rtl="0">
            <a:lnSpc>
              <a:spcPct val="90000"/>
            </a:lnSpc>
            <a:spcBef>
              <a:spcPct val="0"/>
            </a:spcBef>
            <a:spcAft>
              <a:spcPct val="35000"/>
            </a:spcAft>
            <a:buNone/>
          </a:pPr>
          <a:r>
            <a:rPr lang="en-GB" sz="1300" kern="1200" dirty="0"/>
            <a:t>2020</a:t>
          </a:r>
          <a:endParaRPr lang="en-US" sz="1300" kern="1200" dirty="0"/>
        </a:p>
        <a:p>
          <a:pPr marL="0" lvl="0" indent="0" algn="ctr" defTabSz="577850" rtl="0">
            <a:lnSpc>
              <a:spcPct val="90000"/>
            </a:lnSpc>
            <a:spcBef>
              <a:spcPct val="0"/>
            </a:spcBef>
            <a:spcAft>
              <a:spcPct val="35000"/>
            </a:spcAft>
            <a:buNone/>
          </a:pPr>
          <a:r>
            <a:rPr lang="en-US" sz="1300" kern="1200" dirty="0"/>
            <a:t>A strategy to promote the benefits of SBR that can be used as advocacy in countries, </a:t>
          </a:r>
        </a:p>
      </dsp:txBody>
      <dsp:txXfrm rot="10800000">
        <a:off x="1727110" y="2720610"/>
        <a:ext cx="5298358" cy="697305"/>
      </dsp:txXfrm>
    </dsp:sp>
    <dsp:sp modelId="{993CE03C-0805-4A2B-A10F-95BE76E64242}">
      <dsp:nvSpPr>
        <dsp:cNvPr id="0" name=""/>
        <dsp:cNvSpPr/>
      </dsp:nvSpPr>
      <dsp:spPr>
        <a:xfrm>
          <a:off x="1204131" y="2720610"/>
          <a:ext cx="697305" cy="697305"/>
        </a:xfrm>
        <a:prstGeom prst="ellipse">
          <a:avLst/>
        </a:prstGeom>
        <a:blipFill rotWithShape="0">
          <a:blip xmlns:r="http://schemas.openxmlformats.org/officeDocument/2006/relationships" r:embed="rId4"/>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F6C0A2-7F10-4511-AEDE-1556544D86C7}">
      <dsp:nvSpPr>
        <dsp:cNvPr id="0" name=""/>
        <dsp:cNvSpPr/>
      </dsp:nvSpPr>
      <dsp:spPr>
        <a:xfrm rot="10800000">
          <a:off x="1552784" y="3626067"/>
          <a:ext cx="5472684" cy="697305"/>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7493" tIns="49530" rIns="92456" bIns="49530" numCol="1" spcCol="1270" anchor="ctr" anchorCtr="0">
          <a:noAutofit/>
        </a:bodyPr>
        <a:lstStyle/>
        <a:p>
          <a:pPr marL="0" lvl="0" indent="0" algn="ctr" defTabSz="577850" rtl="1">
            <a:lnSpc>
              <a:spcPct val="90000"/>
            </a:lnSpc>
            <a:spcBef>
              <a:spcPct val="0"/>
            </a:spcBef>
            <a:spcAft>
              <a:spcPct val="35000"/>
            </a:spcAft>
            <a:buNone/>
          </a:pPr>
          <a:r>
            <a:rPr lang="en-GB" sz="1300" kern="1200" dirty="0"/>
            <a:t>End of 2020</a:t>
          </a:r>
        </a:p>
        <a:p>
          <a:pPr marL="0" lvl="0" indent="0" algn="ctr" defTabSz="577850" rtl="1">
            <a:lnSpc>
              <a:spcPct val="90000"/>
            </a:lnSpc>
            <a:spcBef>
              <a:spcPct val="0"/>
            </a:spcBef>
            <a:spcAft>
              <a:spcPct val="35000"/>
            </a:spcAft>
            <a:buNone/>
          </a:pPr>
          <a:r>
            <a:rPr lang="en-GB" sz="1300" kern="1200" dirty="0"/>
            <a:t>Collect and develop Capacity building materials and tools, </a:t>
          </a:r>
          <a:endParaRPr lang="ar-SA" sz="1300" kern="1200" dirty="0"/>
        </a:p>
      </dsp:txBody>
      <dsp:txXfrm rot="10800000">
        <a:off x="1727110" y="3626067"/>
        <a:ext cx="5298358" cy="697305"/>
      </dsp:txXfrm>
    </dsp:sp>
    <dsp:sp modelId="{778E1ABE-FBA8-4040-BBE5-9B436F102FF5}">
      <dsp:nvSpPr>
        <dsp:cNvPr id="0" name=""/>
        <dsp:cNvSpPr/>
      </dsp:nvSpPr>
      <dsp:spPr>
        <a:xfrm>
          <a:off x="1204131" y="3626067"/>
          <a:ext cx="697305" cy="697305"/>
        </a:xfrm>
        <a:prstGeom prst="ellipse">
          <a:avLst/>
        </a:prstGeom>
        <a:blipFill rotWithShape="0">
          <a:blip xmlns:r="http://schemas.openxmlformats.org/officeDocument/2006/relationships" r:embed="rId5"/>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C58D06-9E99-400B-8D0B-6FB5515BFAA3}">
      <dsp:nvSpPr>
        <dsp:cNvPr id="0" name=""/>
        <dsp:cNvSpPr/>
      </dsp:nvSpPr>
      <dsp:spPr>
        <a:xfrm rot="10800000">
          <a:off x="1552784" y="4531524"/>
          <a:ext cx="5472684" cy="697305"/>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7493" tIns="49530" rIns="92456" bIns="49530" numCol="1" spcCol="1270" anchor="ctr" anchorCtr="0">
          <a:noAutofit/>
        </a:bodyPr>
        <a:lstStyle/>
        <a:p>
          <a:pPr marL="0" lvl="0" indent="0" algn="ctr" defTabSz="577850" rtl="0">
            <a:lnSpc>
              <a:spcPct val="90000"/>
            </a:lnSpc>
            <a:spcBef>
              <a:spcPct val="0"/>
            </a:spcBef>
            <a:spcAft>
              <a:spcPct val="35000"/>
            </a:spcAft>
            <a:buNone/>
          </a:pPr>
          <a:r>
            <a:rPr lang="en-GB" sz="1300" kern="1200" dirty="0"/>
            <a:t>end of 2020</a:t>
          </a:r>
          <a:endParaRPr lang="ar-SA" sz="1300" kern="1200" dirty="0"/>
        </a:p>
        <a:p>
          <a:pPr marL="0" lvl="0" indent="0" algn="ctr" defTabSz="577850" rtl="0">
            <a:lnSpc>
              <a:spcPct val="90000"/>
            </a:lnSpc>
            <a:spcBef>
              <a:spcPct val="0"/>
            </a:spcBef>
            <a:spcAft>
              <a:spcPct val="35000"/>
            </a:spcAft>
            <a:buNone/>
          </a:pPr>
          <a:r>
            <a:rPr lang="en-GB" sz="1300" kern="1200" dirty="0"/>
            <a:t>Quality assurance framework with regard to the SBR to be used by countries for self assessments, </a:t>
          </a:r>
          <a:endParaRPr lang="ar-SA" sz="1300" kern="1200" dirty="0"/>
        </a:p>
      </dsp:txBody>
      <dsp:txXfrm rot="10800000">
        <a:off x="1727110" y="4531524"/>
        <a:ext cx="5298358" cy="697305"/>
      </dsp:txXfrm>
    </dsp:sp>
    <dsp:sp modelId="{C2897253-49F3-4635-9616-F8012E20F326}">
      <dsp:nvSpPr>
        <dsp:cNvPr id="0" name=""/>
        <dsp:cNvSpPr/>
      </dsp:nvSpPr>
      <dsp:spPr>
        <a:xfrm>
          <a:off x="1204131" y="4531524"/>
          <a:ext cx="697305" cy="697305"/>
        </a:xfrm>
        <a:prstGeom prst="ellipse">
          <a:avLst/>
        </a:prstGeom>
        <a:blipFill rotWithShape="0">
          <a:blip xmlns:r="http://schemas.openxmlformats.org/officeDocument/2006/relationships" r:embed="rId6"/>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6705600" y="4206240"/>
            <a:ext cx="960120" cy="457200"/>
          </a:xfrm>
        </p:spPr>
        <p:txBody>
          <a:bodyPr/>
          <a:lstStyle/>
          <a:p>
            <a:fld id="{1AB5A907-FAEA-4963-A2FD-EA9B4527FAC3}" type="datetimeFigureOut">
              <a:rPr lang="ar-SA" smtClean="0"/>
              <a:pPr/>
              <a:t>24/02/1441</a:t>
            </a:fld>
            <a:endParaRPr lang="ar-SA"/>
          </a:p>
        </p:txBody>
      </p:sp>
      <p:sp>
        <p:nvSpPr>
          <p:cNvPr id="17" name="Footer Placeholder 16"/>
          <p:cNvSpPr>
            <a:spLocks noGrp="1"/>
          </p:cNvSpPr>
          <p:nvPr>
            <p:ph type="ftr" sz="quarter" idx="11"/>
          </p:nvPr>
        </p:nvSpPr>
        <p:spPr>
          <a:xfrm>
            <a:off x="5410200" y="4205288"/>
            <a:ext cx="1295400" cy="457200"/>
          </a:xfrm>
        </p:spPr>
        <p:txBody>
          <a:bodyPr/>
          <a:lstStyle/>
          <a:p>
            <a:endParaRPr lang="ar-SA"/>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B5405BA-2729-4F54-B0CF-CEB3206F56E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AB5A907-FAEA-4963-A2FD-EA9B4527FAC3}" type="datetimeFigureOut">
              <a:rPr lang="ar-SA" smtClean="0"/>
              <a:pPr/>
              <a:t>24/02/1441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B5405BA-2729-4F54-B0CF-CEB3206F56E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AB5A907-FAEA-4963-A2FD-EA9B4527FAC3}" type="datetimeFigureOut">
              <a:rPr lang="ar-SA" smtClean="0"/>
              <a:pPr/>
              <a:t>24/02/1441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B5405BA-2729-4F54-B0CF-CEB3206F56E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AB5A907-FAEA-4963-A2FD-EA9B4527FAC3}" type="datetimeFigureOut">
              <a:rPr lang="ar-SA" smtClean="0"/>
              <a:pPr/>
              <a:t>24/02/1441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B5405BA-2729-4F54-B0CF-CEB3206F56E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a:t>Click to edit Master title style</a:t>
            </a:r>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AB5A907-FAEA-4963-A2FD-EA9B4527FAC3}" type="datetimeFigureOut">
              <a:rPr lang="ar-SA" smtClean="0"/>
              <a:pPr/>
              <a:t>24/02/1441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B5405BA-2729-4F54-B0CF-CEB3206F56E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AB5A907-FAEA-4963-A2FD-EA9B4527FAC3}" type="datetimeFigureOut">
              <a:rPr lang="ar-SA" smtClean="0"/>
              <a:pPr/>
              <a:t>24/02/1441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B5405BA-2729-4F54-B0CF-CEB3206F56E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p:txBody>
          <a:bodyPr rtlCol="0"/>
          <a:lstStyle/>
          <a:p>
            <a:fld id="{1AB5A907-FAEA-4963-A2FD-EA9B4527FAC3}" type="datetimeFigureOut">
              <a:rPr lang="ar-SA" smtClean="0"/>
              <a:pPr/>
              <a:t>24/02/1441</a:t>
            </a:fld>
            <a:endParaRPr lang="ar-SA"/>
          </a:p>
        </p:txBody>
      </p:sp>
      <p:sp>
        <p:nvSpPr>
          <p:cNvPr id="27" name="Slide Number Placeholder 26"/>
          <p:cNvSpPr>
            <a:spLocks noGrp="1"/>
          </p:cNvSpPr>
          <p:nvPr>
            <p:ph type="sldNum" sz="quarter" idx="11"/>
          </p:nvPr>
        </p:nvSpPr>
        <p:spPr/>
        <p:txBody>
          <a:bodyPr rtlCol="0"/>
          <a:lstStyle/>
          <a:p>
            <a:fld id="{BB5405BA-2729-4F54-B0CF-CEB3206F56ED}" type="slidenum">
              <a:rPr lang="ar-SA" smtClean="0"/>
              <a:pPr/>
              <a:t>‹#›</a:t>
            </a:fld>
            <a:endParaRPr lang="ar-SA"/>
          </a:p>
        </p:txBody>
      </p:sp>
      <p:sp>
        <p:nvSpPr>
          <p:cNvPr id="28" name="Footer Placeholder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6583680" y="612648"/>
            <a:ext cx="957264" cy="457200"/>
          </a:xfrm>
        </p:spPr>
        <p:txBody>
          <a:bodyPr/>
          <a:lstStyle/>
          <a:p>
            <a:fld id="{1AB5A907-FAEA-4963-A2FD-EA9B4527FAC3}" type="datetimeFigureOut">
              <a:rPr lang="ar-SA" smtClean="0"/>
              <a:pPr/>
              <a:t>24/02/1441</a:t>
            </a:fld>
            <a:endParaRPr lang="ar-SA"/>
          </a:p>
        </p:txBody>
      </p:sp>
      <p:sp>
        <p:nvSpPr>
          <p:cNvPr id="4" name="Footer Placeholder 3"/>
          <p:cNvSpPr>
            <a:spLocks noGrp="1"/>
          </p:cNvSpPr>
          <p:nvPr>
            <p:ph type="ftr" sz="quarter" idx="11"/>
          </p:nvPr>
        </p:nvSpPr>
        <p:spPr>
          <a:xfrm>
            <a:off x="5257800" y="612648"/>
            <a:ext cx="1325880" cy="457200"/>
          </a:xfrm>
        </p:spPr>
        <p:txBody>
          <a:bodyPr/>
          <a:lstStyle/>
          <a:p>
            <a:endParaRPr lang="ar-SA"/>
          </a:p>
        </p:txBody>
      </p:sp>
      <p:sp>
        <p:nvSpPr>
          <p:cNvPr id="5" name="Slide Number Placeholder 4"/>
          <p:cNvSpPr>
            <a:spLocks noGrp="1"/>
          </p:cNvSpPr>
          <p:nvPr>
            <p:ph type="sldNum" sz="quarter" idx="12"/>
          </p:nvPr>
        </p:nvSpPr>
        <p:spPr>
          <a:xfrm>
            <a:off x="8174736" y="2272"/>
            <a:ext cx="762000" cy="365760"/>
          </a:xfrm>
        </p:spPr>
        <p:txBody>
          <a:bodyPr/>
          <a:lstStyle/>
          <a:p>
            <a:fld id="{BB5405BA-2729-4F54-B0CF-CEB3206F56E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B5A907-FAEA-4963-A2FD-EA9B4527FAC3}" type="datetimeFigureOut">
              <a:rPr lang="ar-SA" smtClean="0"/>
              <a:pPr/>
              <a:t>24/02/1441</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B5405BA-2729-4F54-B0CF-CEB3206F56E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AB5A907-FAEA-4963-A2FD-EA9B4527FAC3}" type="datetimeFigureOut">
              <a:rPr lang="ar-SA" smtClean="0"/>
              <a:pPr/>
              <a:t>24/02/1441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B5405BA-2729-4F54-B0CF-CEB3206F56E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1AB5A907-FAEA-4963-A2FD-EA9B4527FAC3}" type="datetimeFigureOut">
              <a:rPr lang="ar-SA" smtClean="0"/>
              <a:pPr/>
              <a:t>24/02/1441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B5405BA-2729-4F54-B0CF-CEB3206F56E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AB5A907-FAEA-4963-A2FD-EA9B4527FAC3}" type="datetimeFigureOut">
              <a:rPr lang="ar-SA" smtClean="0"/>
              <a:pPr/>
              <a:t>24/02/1441</a:t>
            </a:fld>
            <a:endParaRPr lang="ar-SA"/>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B5405BA-2729-4F54-B0CF-CEB3206F56E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ps/url?sa=i&amp;rct=j&amp;q=&amp;esrc=s&amp;source=images&amp;cd=&amp;ved=2ahUKEwjCjcTxmsLgAhWhNOwKHU7cA0AQjRx6BAgBEAU&amp;url=http://samanews.ps/ar/post/347941/%D8%A7%D9%84%D9%82%D8%AF%D8%B3-%D8%B9%D8%A7%D8%B5%D9%85%D8%A9-%D8%A7%D9%84%D8%AB%D9%82%D8%A7%D9%81%D8%A9-%D8%A7%D9%84%D8%A5%D8%B3%D9%84%D8%A7%D9%85%D9%8A%D8%A9-%D9%84%D9%84%D8%B9%D8%A7%D9%85-2019&amp;psig=AOvVaw3Ypyc9SMLteDL1ornSjR4J&amp;ust=1550473725510286"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844825"/>
            <a:ext cx="8458200" cy="2027088"/>
          </a:xfrm>
        </p:spPr>
        <p:txBody>
          <a:bodyPr>
            <a:normAutofit fontScale="90000"/>
          </a:bodyPr>
          <a:lstStyle/>
          <a:p>
            <a:r>
              <a:rPr lang="en-GB" b="1" dirty="0"/>
              <a:t>Task Team on Capacity Building</a:t>
            </a:r>
            <a:br>
              <a:rPr lang="en-GB" b="1" dirty="0"/>
            </a:br>
            <a:r>
              <a:rPr lang="en-GB" sz="3600" b="1" dirty="0"/>
              <a:t>Statistical Business Register </a:t>
            </a:r>
            <a:br>
              <a:rPr lang="en-GB" sz="3600" b="1" dirty="0"/>
            </a:br>
            <a:r>
              <a:rPr lang="en-US" altLang="en-US" sz="2000" dirty="0">
                <a:cs typeface="Times New Roman" panose="02020603050405020304" pitchFamily="18" charset="0"/>
              </a:rPr>
              <a:t>Committee of Experts on Business and Trade Statistics</a:t>
            </a:r>
            <a:r>
              <a:rPr lang="en-GB" sz="2000" b="1" dirty="0"/>
              <a:t> </a:t>
            </a:r>
            <a:br>
              <a:rPr lang="en-US" b="1" dirty="0"/>
            </a:br>
            <a:endParaRPr lang="ar-SA" dirty="0"/>
          </a:p>
        </p:txBody>
      </p:sp>
      <p:sp>
        <p:nvSpPr>
          <p:cNvPr id="3" name="Rectangle 2"/>
          <p:cNvSpPr/>
          <p:nvPr/>
        </p:nvSpPr>
        <p:spPr>
          <a:xfrm>
            <a:off x="2195736" y="4725144"/>
            <a:ext cx="4572000" cy="1231106"/>
          </a:xfrm>
          <a:prstGeom prst="rect">
            <a:avLst/>
          </a:prstGeom>
        </p:spPr>
        <p:txBody>
          <a:bodyPr>
            <a:spAutoFit/>
          </a:bodyPr>
          <a:lstStyle/>
          <a:p>
            <a:pPr rtl="0"/>
            <a:r>
              <a:rPr lang="en-GB" b="1" cap="small" dirty="0">
                <a:latin typeface="Arial" pitchFamily="34" charset="0"/>
                <a:cs typeface="Arial" pitchFamily="34" charset="0"/>
              </a:rPr>
              <a:t>Saleh ALKAFRI, PhD</a:t>
            </a:r>
          </a:p>
          <a:p>
            <a:pPr rtl="0"/>
            <a:r>
              <a:rPr lang="en-GB" b="1" cap="small" dirty="0">
                <a:latin typeface="Arial" pitchFamily="34" charset="0"/>
                <a:cs typeface="Arial" pitchFamily="34" charset="0"/>
              </a:rPr>
              <a:t>Palestinian Central Bureau of Statistics (PCBS)</a:t>
            </a:r>
          </a:p>
          <a:p>
            <a:pPr rtl="0"/>
            <a:r>
              <a:rPr lang="en-GB" sz="2000" b="1" cap="small" dirty="0">
                <a:latin typeface="Arial" pitchFamily="34" charset="0"/>
                <a:cs typeface="Arial" pitchFamily="34" charset="0"/>
              </a:rPr>
              <a:t>PALESTINE</a:t>
            </a:r>
          </a:p>
        </p:txBody>
      </p:sp>
      <p:pic>
        <p:nvPicPr>
          <p:cNvPr id="4" name="Picture 4"/>
          <p:cNvPicPr>
            <a:picLocks noChangeAspect="1" noChangeArrowheads="1"/>
          </p:cNvPicPr>
          <p:nvPr/>
        </p:nvPicPr>
        <p:blipFill>
          <a:blip r:embed="rId2" cstate="print"/>
          <a:srcRect/>
          <a:stretch>
            <a:fillRect/>
          </a:stretch>
        </p:blipFill>
        <p:spPr bwMode="auto">
          <a:xfrm>
            <a:off x="179512" y="3933056"/>
            <a:ext cx="476250" cy="638175"/>
          </a:xfrm>
          <a:prstGeom prst="rect">
            <a:avLst/>
          </a:prstGeom>
          <a:noFill/>
        </p:spPr>
      </p:pic>
      <p:pic>
        <p:nvPicPr>
          <p:cNvPr id="5" name="Picture 4" descr="PCBS_Banner"/>
          <p:cNvPicPr/>
          <p:nvPr/>
        </p:nvPicPr>
        <p:blipFill>
          <a:blip r:embed="rId3" cstate="print"/>
          <a:srcRect/>
          <a:stretch>
            <a:fillRect/>
          </a:stretch>
        </p:blipFill>
        <p:spPr bwMode="auto">
          <a:xfrm>
            <a:off x="8388424" y="4221088"/>
            <a:ext cx="648072" cy="288032"/>
          </a:xfrm>
          <a:prstGeom prst="rect">
            <a:avLst/>
          </a:prstGeom>
          <a:noFill/>
          <a:ln w="9525">
            <a:noFill/>
            <a:miter lim="800000"/>
            <a:headEnd/>
            <a:tailEnd/>
          </a:ln>
        </p:spPr>
      </p:pic>
      <p:sp>
        <p:nvSpPr>
          <p:cNvPr id="6" name="Rectangle 5"/>
          <p:cNvSpPr/>
          <p:nvPr/>
        </p:nvSpPr>
        <p:spPr>
          <a:xfrm>
            <a:off x="0" y="5733256"/>
            <a:ext cx="3707904" cy="646331"/>
          </a:xfrm>
          <a:prstGeom prst="rect">
            <a:avLst/>
          </a:prstGeom>
        </p:spPr>
        <p:txBody>
          <a:bodyPr wrap="square">
            <a:spAutoFit/>
          </a:bodyPr>
          <a:lstStyle/>
          <a:p>
            <a:r>
              <a:rPr lang="en-US" sz="1200" dirty="0">
                <a:solidFill>
                  <a:srgbClr val="2E87C8"/>
                </a:solidFill>
                <a:latin typeface="Times New Roman" panose="02020603050405020304" pitchFamily="18" charset="0"/>
                <a:cs typeface="Times New Roman" panose="02020603050405020304" pitchFamily="18" charset="0"/>
              </a:rPr>
              <a:t>ECE-</a:t>
            </a:r>
            <a:r>
              <a:rPr lang="en-US" sz="1200" dirty="0" err="1">
                <a:solidFill>
                  <a:srgbClr val="2E87C8"/>
                </a:solidFill>
                <a:latin typeface="Times New Roman" panose="02020603050405020304" pitchFamily="18" charset="0"/>
                <a:cs typeface="Times New Roman" panose="02020603050405020304" pitchFamily="18" charset="0"/>
              </a:rPr>
              <a:t>Eurostat</a:t>
            </a:r>
            <a:r>
              <a:rPr lang="en-US" sz="1200" dirty="0">
                <a:solidFill>
                  <a:srgbClr val="2E87C8"/>
                </a:solidFill>
                <a:latin typeface="Times New Roman" panose="02020603050405020304" pitchFamily="18" charset="0"/>
                <a:cs typeface="Times New Roman" panose="02020603050405020304" pitchFamily="18" charset="0"/>
              </a:rPr>
              <a:t>-OECD </a:t>
            </a:r>
            <a:br>
              <a:rPr lang="en-US" sz="1200" dirty="0">
                <a:solidFill>
                  <a:srgbClr val="2E87C8"/>
                </a:solidFill>
                <a:latin typeface="Times New Roman" panose="02020603050405020304" pitchFamily="18" charset="0"/>
                <a:cs typeface="Times New Roman" panose="02020603050405020304" pitchFamily="18" charset="0"/>
              </a:rPr>
            </a:br>
            <a:r>
              <a:rPr lang="en-US" sz="1200" dirty="0">
                <a:solidFill>
                  <a:srgbClr val="2E87C8"/>
                </a:solidFill>
                <a:latin typeface="Times New Roman" panose="02020603050405020304" pitchFamily="18" charset="0"/>
                <a:cs typeface="Times New Roman" panose="02020603050405020304" pitchFamily="18" charset="0"/>
              </a:rPr>
              <a:t>Meeting of the Group of Experts on Business Registers</a:t>
            </a:r>
            <a:endParaRPr lang="sl-SI" sz="1200" dirty="0">
              <a:solidFill>
                <a:srgbClr val="2E87C8"/>
              </a:solidFill>
              <a:latin typeface="Times New Roman" panose="02020603050405020304" pitchFamily="18" charset="0"/>
              <a:cs typeface="Times New Roman" panose="02020603050405020304" pitchFamily="18" charset="0"/>
            </a:endParaRPr>
          </a:p>
          <a:p>
            <a:r>
              <a:rPr lang="en-US" sz="1200" dirty="0">
                <a:solidFill>
                  <a:srgbClr val="2E87C8"/>
                </a:solidFill>
                <a:latin typeface="Times New Roman" panose="02020603050405020304" pitchFamily="18" charset="0"/>
                <a:cs typeface="Times New Roman" panose="02020603050405020304" pitchFamily="18" charset="0"/>
              </a:rPr>
              <a:t>30 September-2 October 2019, Geneva</a:t>
            </a:r>
            <a:endParaRPr lang="sl-SI" sz="1200" dirty="0">
              <a:solidFill>
                <a:srgbClr val="2E87C8"/>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Collaboration</a:t>
            </a:r>
            <a:endParaRPr lang="ar-SA" dirty="0"/>
          </a:p>
        </p:txBody>
      </p:sp>
      <p:pic>
        <p:nvPicPr>
          <p:cNvPr id="4" name="Content Placeholder 3" descr="8663612_orig.jpg"/>
          <p:cNvPicPr>
            <a:picLocks noGrp="1" noChangeAspect="1"/>
          </p:cNvPicPr>
          <p:nvPr>
            <p:ph idx="1"/>
          </p:nvPr>
        </p:nvPicPr>
        <p:blipFill>
          <a:blip r:embed="rId2" cstate="print"/>
          <a:stretch>
            <a:fillRect/>
          </a:stretch>
        </p:blipFill>
        <p:spPr>
          <a:xfrm>
            <a:off x="3429000" y="3268663"/>
            <a:ext cx="2286000" cy="2286000"/>
          </a:xfrm>
        </p:spPr>
      </p:pic>
      <p:sp>
        <p:nvSpPr>
          <p:cNvPr id="5" name="Rectangle 4"/>
          <p:cNvSpPr/>
          <p:nvPr/>
        </p:nvSpPr>
        <p:spPr>
          <a:xfrm>
            <a:off x="2339752" y="2060848"/>
            <a:ext cx="4572000" cy="923330"/>
          </a:xfrm>
          <a:prstGeom prst="rect">
            <a:avLst/>
          </a:prstGeom>
        </p:spPr>
        <p:txBody>
          <a:bodyPr>
            <a:spAutoFit/>
          </a:bodyPr>
          <a:lstStyle/>
          <a:p>
            <a:pPr algn="ctr" rtl="0">
              <a:buNone/>
            </a:pPr>
            <a:r>
              <a:rPr lang="en-US" dirty="0"/>
              <a:t>We look forward to collaborate with relevant working groups and experts to achieve our  goal</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5305776"/>
          </a:xfrm>
        </p:spPr>
        <p:txBody>
          <a:bodyPr/>
          <a:lstStyle/>
          <a:p>
            <a:pPr algn="ctr">
              <a:buNone/>
            </a:pPr>
            <a:endParaRPr lang="ar-SA" dirty="0"/>
          </a:p>
          <a:p>
            <a:pPr algn="ctr" rtl="0">
              <a:buNone/>
            </a:pPr>
            <a:r>
              <a:rPr lang="en-GB" sz="4000" b="1" dirty="0">
                <a:solidFill>
                  <a:srgbClr val="00B050"/>
                </a:solidFill>
              </a:rPr>
              <a:t>Thanks</a:t>
            </a:r>
          </a:p>
          <a:p>
            <a:pPr algn="ctr" rtl="0">
              <a:buNone/>
            </a:pPr>
            <a:endParaRPr lang="en-GB" sz="4000" b="1" dirty="0">
              <a:solidFill>
                <a:srgbClr val="00B050"/>
              </a:solidFill>
            </a:endParaRPr>
          </a:p>
          <a:p>
            <a:pPr algn="ctr" rtl="0">
              <a:buNone/>
            </a:pPr>
            <a:r>
              <a:rPr lang="en-GB" sz="4000" b="1" dirty="0">
                <a:solidFill>
                  <a:srgbClr val="00B050"/>
                </a:solidFill>
              </a:rPr>
              <a:t>From</a:t>
            </a:r>
          </a:p>
          <a:p>
            <a:pPr algn="ctr" rtl="0">
              <a:buNone/>
            </a:pPr>
            <a:r>
              <a:rPr lang="en-GB" sz="4000" b="1" dirty="0">
                <a:solidFill>
                  <a:srgbClr val="00B050"/>
                </a:solidFill>
              </a:rPr>
              <a:t>PALESTINE</a:t>
            </a:r>
          </a:p>
          <a:p>
            <a:endParaRPr lang="ar-SA" dirty="0"/>
          </a:p>
        </p:txBody>
      </p:sp>
      <p:pic>
        <p:nvPicPr>
          <p:cNvPr id="4" name="irc_mi" descr="نتيجة بحث الصور عن اعتماد شعار القدس عاصمة الثقافة الاسلامية 2019">
            <a:hlinkClick r:id="rId2"/>
          </p:cNvPr>
          <p:cNvPicPr/>
          <p:nvPr/>
        </p:nvPicPr>
        <p:blipFill>
          <a:blip r:embed="rId3" cstate="print"/>
          <a:srcRect/>
          <a:stretch>
            <a:fillRect/>
          </a:stretch>
        </p:blipFill>
        <p:spPr bwMode="auto">
          <a:xfrm>
            <a:off x="6876256" y="5733256"/>
            <a:ext cx="720080" cy="908720"/>
          </a:xfrm>
          <a:prstGeom prst="rect">
            <a:avLst/>
          </a:prstGeom>
          <a:noFill/>
          <a:ln w="9525">
            <a:noFill/>
            <a:miter lim="800000"/>
            <a:headEnd/>
            <a:tailEnd/>
          </a:ln>
        </p:spPr>
      </p:pic>
      <p:pic>
        <p:nvPicPr>
          <p:cNvPr id="5" name="Picture 4" descr="شعار 77"/>
          <p:cNvPicPr/>
          <p:nvPr/>
        </p:nvPicPr>
        <p:blipFill>
          <a:blip r:embed="rId4" cstate="print"/>
          <a:srcRect/>
          <a:stretch>
            <a:fillRect/>
          </a:stretch>
        </p:blipFill>
        <p:spPr bwMode="auto">
          <a:xfrm>
            <a:off x="7740352" y="5733256"/>
            <a:ext cx="792088" cy="864096"/>
          </a:xfrm>
          <a:prstGeom prst="rect">
            <a:avLst/>
          </a:prstGeom>
          <a:noFill/>
          <a:ln w="9525">
            <a:noFill/>
            <a:miter lim="800000"/>
            <a:headEnd/>
            <a:tailEnd/>
          </a:ln>
        </p:spPr>
      </p:pic>
      <p:pic>
        <p:nvPicPr>
          <p:cNvPr id="6" name="Picture 4"/>
          <p:cNvPicPr>
            <a:picLocks noChangeAspect="1" noChangeArrowheads="1"/>
          </p:cNvPicPr>
          <p:nvPr/>
        </p:nvPicPr>
        <p:blipFill>
          <a:blip r:embed="rId5" cstate="print"/>
          <a:srcRect/>
          <a:stretch>
            <a:fillRect/>
          </a:stretch>
        </p:blipFill>
        <p:spPr bwMode="auto">
          <a:xfrm>
            <a:off x="323528" y="476672"/>
            <a:ext cx="648072" cy="86841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7688"/>
            <a:ext cx="8229600" cy="1066800"/>
          </a:xfrm>
        </p:spPr>
        <p:txBody>
          <a:bodyPr/>
          <a:lstStyle/>
          <a:p>
            <a:pPr algn="ctr"/>
            <a:r>
              <a:rPr lang="en-GB" sz="3200" b="1" dirty="0"/>
              <a:t>Mandate</a:t>
            </a:r>
            <a:endParaRPr lang="ar-SA" sz="3200" b="1" dirty="0"/>
          </a:p>
        </p:txBody>
      </p:sp>
      <p:sp>
        <p:nvSpPr>
          <p:cNvPr id="3" name="Content Placeholder 2"/>
          <p:cNvSpPr>
            <a:spLocks noGrp="1"/>
          </p:cNvSpPr>
          <p:nvPr>
            <p:ph idx="1"/>
          </p:nvPr>
        </p:nvSpPr>
        <p:spPr>
          <a:xfrm>
            <a:off x="457200" y="1571612"/>
            <a:ext cx="8229600" cy="5000660"/>
          </a:xfrm>
        </p:spPr>
        <p:txBody>
          <a:bodyPr>
            <a:normAutofit/>
          </a:bodyPr>
          <a:lstStyle/>
          <a:p>
            <a:pPr algn="l" rtl="0">
              <a:buNone/>
            </a:pPr>
            <a:r>
              <a:rPr lang="en-GB" sz="1800" dirty="0"/>
              <a:t> </a:t>
            </a:r>
          </a:p>
          <a:p>
            <a:pPr algn="ctr" rtl="0">
              <a:buNone/>
            </a:pPr>
            <a:r>
              <a:rPr lang="en-GB" sz="1800" b="1" dirty="0"/>
              <a:t> The Main Goal:</a:t>
            </a:r>
          </a:p>
          <a:p>
            <a:pPr marL="90488" indent="0" algn="ctr" rtl="0">
              <a:buNone/>
            </a:pPr>
            <a:r>
              <a:rPr lang="en-GB" sz="1800" dirty="0"/>
              <a:t>To develop and examine the best ways to reduce the gap towards ensuring that there is no one behind. </a:t>
            </a:r>
            <a:endParaRPr lang="en-US" sz="1800" dirty="0"/>
          </a:p>
          <a:p>
            <a:pPr algn="l" rtl="0">
              <a:buNone/>
            </a:pPr>
            <a:endParaRPr lang="en-US" sz="1800" dirty="0"/>
          </a:p>
          <a:p>
            <a:pPr algn="ctr" rtl="0">
              <a:buNone/>
            </a:pPr>
            <a:r>
              <a:rPr lang="en-GB" sz="1800" b="1" dirty="0"/>
              <a:t>In details:</a:t>
            </a:r>
          </a:p>
          <a:p>
            <a:pPr marL="90488" indent="0" algn="ctr" rtl="0">
              <a:buNone/>
            </a:pPr>
            <a:r>
              <a:rPr lang="en-US" sz="1800" dirty="0"/>
              <a:t> The task team aims to integrate their related efforts in conducting assessments, developing guidelines or training materials in addition to the international agencies’ efforts in development and implementation of sound methodologies and good practices in national statistical offices for the establishment, maintenance and improvement of the SBR. </a:t>
            </a:r>
          </a:p>
          <a:p>
            <a:pPr algn="l" rtl="0"/>
            <a:endParaRPr lang="en-US" sz="1800" dirty="0"/>
          </a:p>
          <a:p>
            <a:pPr algn="l" rtl="0">
              <a:buNone/>
            </a:pPr>
            <a:r>
              <a:rPr lang="en-US" sz="1800" dirty="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0"/>
            <a:ext cx="8229600" cy="1066800"/>
          </a:xfrm>
        </p:spPr>
        <p:txBody>
          <a:bodyPr>
            <a:normAutofit fontScale="90000"/>
          </a:bodyPr>
          <a:lstStyle/>
          <a:p>
            <a:pPr algn="ctr"/>
            <a:r>
              <a:rPr lang="en-GB" sz="3600" b="1" dirty="0"/>
              <a:t>Main measurement challenges </a:t>
            </a:r>
            <a:br>
              <a:rPr lang="en-US" b="1" dirty="0"/>
            </a:br>
            <a:endParaRPr lang="ar-SA" b="1" dirty="0"/>
          </a:p>
        </p:txBody>
      </p:sp>
      <p:sp>
        <p:nvSpPr>
          <p:cNvPr id="3" name="Content Placeholder 2"/>
          <p:cNvSpPr>
            <a:spLocks noGrp="1"/>
          </p:cNvSpPr>
          <p:nvPr>
            <p:ph idx="1"/>
          </p:nvPr>
        </p:nvSpPr>
        <p:spPr>
          <a:xfrm>
            <a:off x="457200" y="1571612"/>
            <a:ext cx="8229600" cy="4325112"/>
          </a:xfrm>
        </p:spPr>
        <p:txBody>
          <a:bodyPr>
            <a:normAutofit/>
          </a:bodyPr>
          <a:lstStyle/>
          <a:p>
            <a:pPr algn="just" rtl="0"/>
            <a:r>
              <a:rPr lang="en-GB" sz="1800" dirty="0"/>
              <a:t>There is no standard situation in all countries, as there are different resources, concepts and classification, legislations, human capacities, awareness to modernize the statistics and cooperation, languages….etc; </a:t>
            </a:r>
          </a:p>
          <a:p>
            <a:pPr algn="just" rtl="0">
              <a:buNone/>
            </a:pPr>
            <a:endParaRPr lang="en-GB" sz="1800" dirty="0"/>
          </a:p>
          <a:p>
            <a:pPr algn="just" rtl="0"/>
            <a:r>
              <a:rPr lang="en-US" sz="1800" dirty="0"/>
              <a:t>A</a:t>
            </a:r>
            <a:r>
              <a:rPr lang="en-GB" sz="1800" dirty="0" err="1"/>
              <a:t>ll</a:t>
            </a:r>
            <a:r>
              <a:rPr lang="en-GB" sz="1800" dirty="0"/>
              <a:t> those discrepancies will lead to find common tools to be adapted with all different situations.</a:t>
            </a:r>
          </a:p>
          <a:p>
            <a:pPr algn="just" rtl="0">
              <a:buNone/>
            </a:pPr>
            <a:endParaRPr lang="en-GB" sz="1800" dirty="0"/>
          </a:p>
          <a:p>
            <a:pPr algn="just" rtl="0"/>
            <a:r>
              <a:rPr lang="en-GB" sz="1800" dirty="0"/>
              <a:t>The needs assessment and the best practices in developing or fragile countries may help to find innovative tools</a:t>
            </a:r>
            <a:endParaRPr lang="ar-SA"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0"/>
            <a:ext cx="8229600" cy="1066800"/>
          </a:xfrm>
        </p:spPr>
        <p:txBody>
          <a:bodyPr>
            <a:normAutofit/>
          </a:bodyPr>
          <a:lstStyle/>
          <a:p>
            <a:r>
              <a:rPr lang="en-GB" sz="2800" b="1" dirty="0"/>
              <a:t>Description of timing and deliverables</a:t>
            </a:r>
            <a:endParaRPr lang="ar-SA" sz="2800" b="1" dirty="0"/>
          </a:p>
        </p:txBody>
      </p:sp>
      <p:sp>
        <p:nvSpPr>
          <p:cNvPr id="3" name="Content Placeholder 2"/>
          <p:cNvSpPr>
            <a:spLocks noGrp="1"/>
          </p:cNvSpPr>
          <p:nvPr>
            <p:ph idx="1"/>
          </p:nvPr>
        </p:nvSpPr>
        <p:spPr/>
        <p:txBody>
          <a:bodyPr>
            <a:normAutofit/>
          </a:bodyPr>
          <a:lstStyle/>
          <a:p>
            <a:pPr algn="ctr" rtl="0">
              <a:buNone/>
            </a:pPr>
            <a:r>
              <a:rPr lang="en-GB" sz="3200" dirty="0"/>
              <a:t>To achieve the main goal of the task team within two years, the following preliminary work plan is proposed</a:t>
            </a:r>
            <a:endParaRPr lang="ar-SA"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066800"/>
          </a:xfrm>
        </p:spPr>
        <p:txBody>
          <a:bodyPr>
            <a:normAutofit fontScale="90000"/>
          </a:bodyPr>
          <a:lstStyle/>
          <a:p>
            <a:pPr lvl="0" algn="ctr" rtl="0"/>
            <a:r>
              <a:rPr lang="en-US" sz="2200" b="1" dirty="0">
                <a:solidFill>
                  <a:srgbClr val="FF0000"/>
                </a:solidFill>
              </a:rPr>
              <a:t>A.</a:t>
            </a:r>
            <a:r>
              <a:rPr lang="en-US" sz="2200" b="1" dirty="0"/>
              <a:t> An assessment of the current situation of countries with regard to the SBRs implementation, this assessment will include the following activities:</a:t>
            </a:r>
            <a:endParaRPr lang="ar-SA" dirty="0"/>
          </a:p>
        </p:txBody>
      </p:sp>
      <p:sp>
        <p:nvSpPr>
          <p:cNvPr id="3" name="Content Placeholder 2"/>
          <p:cNvSpPr>
            <a:spLocks noGrp="1"/>
          </p:cNvSpPr>
          <p:nvPr>
            <p:ph idx="1"/>
          </p:nvPr>
        </p:nvSpPr>
        <p:spPr>
          <a:xfrm>
            <a:off x="457200" y="1928802"/>
            <a:ext cx="8229600" cy="4325112"/>
          </a:xfrm>
        </p:spPr>
        <p:txBody>
          <a:bodyPr>
            <a:noAutofit/>
          </a:bodyPr>
          <a:lstStyle/>
          <a:p>
            <a:pPr algn="just" rtl="0"/>
            <a:r>
              <a:rPr lang="en-US" sz="1400" dirty="0"/>
              <a:t>Conduct a global assessment on the status of implementation on SBRs in countries.  This will be based also on the review of available assessments of countries progress reports, such as those done by the Wiesbaden Group for 53 countries in 2016 and 2018, and multilateral banks reports on SBR.</a:t>
            </a:r>
          </a:p>
          <a:p>
            <a:pPr algn="just" rtl="0">
              <a:buNone/>
            </a:pPr>
            <a:endParaRPr lang="en-US" sz="1400" dirty="0"/>
          </a:p>
          <a:p>
            <a:pPr algn="just" rtl="0"/>
            <a:r>
              <a:rPr lang="en-US" sz="1400" dirty="0"/>
              <a:t>The assessment will focus on the following aspects:</a:t>
            </a:r>
          </a:p>
          <a:p>
            <a:pPr marL="628650" lvl="0" indent="-266700" algn="just" rtl="0">
              <a:buFont typeface="Wingdings" pitchFamily="2" charset="2"/>
              <a:buChar char="v"/>
            </a:pPr>
            <a:r>
              <a:rPr lang="en-US" sz="1400" dirty="0"/>
              <a:t>Organization, usage of the Statistical Business Register</a:t>
            </a:r>
          </a:p>
          <a:p>
            <a:pPr marL="628650" lvl="0" indent="-266700" algn="just" rtl="0">
              <a:buFont typeface="Wingdings" pitchFamily="2" charset="2"/>
              <a:buChar char="v"/>
            </a:pPr>
            <a:r>
              <a:rPr lang="en-US" sz="1400" dirty="0"/>
              <a:t>Progress made and developments in the past year</a:t>
            </a:r>
          </a:p>
          <a:p>
            <a:pPr marL="628650" lvl="0" indent="-266700" algn="just" rtl="0">
              <a:buFont typeface="Wingdings" pitchFamily="2" charset="2"/>
              <a:buChar char="v"/>
            </a:pPr>
            <a:r>
              <a:rPr lang="en-US" sz="1400" dirty="0"/>
              <a:t>Future plans, if any</a:t>
            </a:r>
          </a:p>
          <a:p>
            <a:pPr marL="628650" lvl="0" indent="-266700" algn="just" rtl="0">
              <a:buFont typeface="Wingdings" pitchFamily="2" charset="2"/>
              <a:buChar char="v"/>
            </a:pPr>
            <a:r>
              <a:rPr lang="en-US" sz="1400" dirty="0"/>
              <a:t>Main challenges</a:t>
            </a:r>
          </a:p>
          <a:p>
            <a:pPr marL="628650" lvl="0" indent="-266700" algn="just" rtl="0">
              <a:buFont typeface="Wingdings" pitchFamily="2" charset="2"/>
              <a:buChar char="v"/>
            </a:pPr>
            <a:r>
              <a:rPr lang="en-US" sz="1400" dirty="0"/>
              <a:t>Using quality assurance framework</a:t>
            </a:r>
          </a:p>
          <a:p>
            <a:pPr marL="628650" lvl="0" indent="-266700" algn="just" rtl="0">
              <a:buFont typeface="Wingdings" pitchFamily="2" charset="2"/>
              <a:buChar char="v"/>
            </a:pPr>
            <a:r>
              <a:rPr lang="en-US" sz="1400" dirty="0"/>
              <a:t>Raising awareness of using SBR and its importance</a:t>
            </a:r>
          </a:p>
          <a:p>
            <a:pPr marL="628650" lvl="0" indent="-266700" algn="just" rtl="0">
              <a:buFont typeface="Wingdings" pitchFamily="2" charset="2"/>
              <a:buChar char="v"/>
            </a:pPr>
            <a:r>
              <a:rPr lang="en-US" sz="1400" dirty="0"/>
              <a:t>Analysis of capacity building needs.  </a:t>
            </a:r>
          </a:p>
          <a:p>
            <a:pPr algn="just" rtl="0">
              <a:buNone/>
            </a:pPr>
            <a:endParaRPr lang="en-US" sz="1400" dirty="0"/>
          </a:p>
          <a:p>
            <a:pPr algn="just" rtl="0">
              <a:buNone/>
            </a:pPr>
            <a:r>
              <a:rPr lang="en-US" sz="1400" dirty="0"/>
              <a:t>     This phase </a:t>
            </a:r>
            <a:r>
              <a:rPr lang="en-US" sz="1400" b="1" dirty="0"/>
              <a:t>will produce a comprehensive report </a:t>
            </a:r>
            <a:r>
              <a:rPr lang="en-US" sz="1400" dirty="0"/>
              <a:t>that covers all the countries in terms of SBR implementation with specific classification for all countries according to the several criteria including the available legislations, awareness of SBR importance, available administrative records that can be used in producing business statistics, qualified human resources and the gap between countries</a:t>
            </a:r>
            <a:endParaRPr lang="ar-SA"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836712"/>
            <a:ext cx="8229600" cy="1066800"/>
          </a:xfrm>
        </p:spPr>
        <p:txBody>
          <a:bodyPr>
            <a:normAutofit/>
          </a:bodyPr>
          <a:lstStyle/>
          <a:p>
            <a:pPr lvl="0" algn="ctr" rtl="0"/>
            <a:r>
              <a:rPr lang="en-US" sz="2200" b="1" dirty="0">
                <a:solidFill>
                  <a:srgbClr val="FF0000"/>
                </a:solidFill>
              </a:rPr>
              <a:t>B.</a:t>
            </a:r>
            <a:r>
              <a:rPr lang="en-US" sz="2200" b="1" dirty="0"/>
              <a:t> Identifying priority areas for capacity building based on the assessment</a:t>
            </a:r>
            <a:endParaRPr lang="ar-SA" dirty="0"/>
          </a:p>
        </p:txBody>
      </p:sp>
      <p:sp>
        <p:nvSpPr>
          <p:cNvPr id="3" name="Content Placeholder 2"/>
          <p:cNvSpPr>
            <a:spLocks noGrp="1"/>
          </p:cNvSpPr>
          <p:nvPr>
            <p:ph idx="1"/>
          </p:nvPr>
        </p:nvSpPr>
        <p:spPr/>
        <p:txBody>
          <a:bodyPr>
            <a:normAutofit fontScale="55000" lnSpcReduction="20000"/>
          </a:bodyPr>
          <a:lstStyle/>
          <a:p>
            <a:pPr algn="just" rtl="0"/>
            <a:r>
              <a:rPr lang="en-US" dirty="0"/>
              <a:t>The</a:t>
            </a:r>
            <a:r>
              <a:rPr lang="en-US" i="1" dirty="0"/>
              <a:t> </a:t>
            </a:r>
            <a:r>
              <a:rPr lang="en-US" b="1" dirty="0"/>
              <a:t>comprehensive assessment and its classification of the countries, will support the task team to identify the priority areas </a:t>
            </a:r>
            <a:r>
              <a:rPr lang="en-US" dirty="0"/>
              <a:t>for capacity building; for example, the countries that are still conducting establishments censuses and have administrative records, and they cannot utilize the available resources, their priorities will more focus on matching between all those resources to develop an administrative business register to be able to maintain the SBR. </a:t>
            </a:r>
          </a:p>
          <a:p>
            <a:pPr algn="just" rtl="0"/>
            <a:endParaRPr lang="en-US" dirty="0"/>
          </a:p>
          <a:p>
            <a:pPr algn="just" rtl="0"/>
            <a:r>
              <a:rPr lang="en-US" b="1" dirty="0"/>
              <a:t>Selecting some countries from different cases to be as a pilot phase </a:t>
            </a:r>
            <a:r>
              <a:rPr lang="en-US" dirty="0"/>
              <a:t>through visiting them, subject to availability of funds, and assessing their priorities for capacity building according to their situation. The following activities will be included to be able to classify the priorities:</a:t>
            </a:r>
          </a:p>
          <a:p>
            <a:pPr algn="just" rtl="0">
              <a:buNone/>
            </a:pPr>
            <a:endParaRPr lang="en-US" dirty="0"/>
          </a:p>
          <a:p>
            <a:pPr lvl="0" algn="just" rtl="0"/>
            <a:r>
              <a:rPr lang="en-US" b="1" dirty="0"/>
              <a:t>Developing a questionnaire </a:t>
            </a:r>
            <a:r>
              <a:rPr lang="en-US" dirty="0"/>
              <a:t>to be the basis for assessing the priorities of all countries that still have a gap according to the best practices in the same class. </a:t>
            </a:r>
          </a:p>
          <a:p>
            <a:pPr lvl="0" algn="just" rtl="0"/>
            <a:r>
              <a:rPr lang="en-US" b="1" dirty="0"/>
              <a:t>Distributing the questionnaires online</a:t>
            </a:r>
            <a:r>
              <a:rPr lang="en-US" dirty="0"/>
              <a:t>, emails, or in cooperation with international institution to fill it by countries when we describe their situation according to the best practices.</a:t>
            </a:r>
          </a:p>
          <a:p>
            <a:pPr lvl="0" algn="just" rtl="0">
              <a:buNone/>
            </a:pPr>
            <a:endParaRPr lang="en-US" dirty="0"/>
          </a:p>
          <a:p>
            <a:pPr lvl="0" algn="just" rtl="0"/>
            <a:r>
              <a:rPr lang="en-US" b="1" dirty="0"/>
              <a:t>Analyzing the results</a:t>
            </a:r>
            <a:r>
              <a:rPr lang="en-US" dirty="0"/>
              <a:t>, and identifying the common needs for capacity building.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773832"/>
          </a:xfrm>
        </p:spPr>
        <p:txBody>
          <a:bodyPr>
            <a:normAutofit/>
          </a:bodyPr>
          <a:lstStyle/>
          <a:p>
            <a:pPr lvl="0" algn="ctr" rtl="0"/>
            <a:r>
              <a:rPr lang="en-US" sz="2200" b="1" dirty="0">
                <a:solidFill>
                  <a:srgbClr val="FF0000"/>
                </a:solidFill>
              </a:rPr>
              <a:t>C.</a:t>
            </a:r>
            <a:r>
              <a:rPr lang="en-US" sz="2200" b="1" dirty="0"/>
              <a:t> Identifying available tools (IT, training material, e-learning … etc.) and making them available.</a:t>
            </a:r>
            <a:endParaRPr lang="ar-SA" dirty="0"/>
          </a:p>
        </p:txBody>
      </p:sp>
      <p:sp>
        <p:nvSpPr>
          <p:cNvPr id="3" name="Content Placeholder 2"/>
          <p:cNvSpPr>
            <a:spLocks noGrp="1"/>
          </p:cNvSpPr>
          <p:nvPr>
            <p:ph idx="1"/>
          </p:nvPr>
        </p:nvSpPr>
        <p:spPr>
          <a:xfrm>
            <a:off x="395536" y="1700808"/>
            <a:ext cx="8229600" cy="4325112"/>
          </a:xfrm>
        </p:spPr>
        <p:txBody>
          <a:bodyPr>
            <a:normAutofit fontScale="62500" lnSpcReduction="20000"/>
          </a:bodyPr>
          <a:lstStyle/>
          <a:p>
            <a:pPr algn="l" rtl="0"/>
            <a:r>
              <a:rPr lang="en-US" b="1" dirty="0"/>
              <a:t>Selecting some countries to be part of a pilot phase to develop case studies practically</a:t>
            </a:r>
            <a:r>
              <a:rPr lang="en-US" dirty="0"/>
              <a:t>. This pilot will focus on some countries that they have </a:t>
            </a:r>
            <a:r>
              <a:rPr lang="en-US" b="1" dirty="0"/>
              <a:t>different situations </a:t>
            </a:r>
            <a:r>
              <a:rPr lang="en-US" dirty="0"/>
              <a:t>to implement some training activities to build their capacities within one year to be  a basis for developing the training tools and materials in cooperation with other international institutions. The results of the pilot will provide some of relative training models and technical assistance </a:t>
            </a:r>
            <a:r>
              <a:rPr lang="en-US" dirty="0" err="1"/>
              <a:t>ToRs</a:t>
            </a:r>
            <a:r>
              <a:rPr lang="en-US" dirty="0"/>
              <a:t> that take care of developing and fragile countries.</a:t>
            </a:r>
          </a:p>
          <a:p>
            <a:pPr algn="l" rtl="0"/>
            <a:r>
              <a:rPr lang="en-US" dirty="0"/>
              <a:t>The following activities will be included in the work plan to strengthen the final outputs of the task team: </a:t>
            </a:r>
          </a:p>
          <a:p>
            <a:pPr marL="625475" lvl="0" indent="-263525" algn="l" rtl="0">
              <a:buFont typeface="Wingdings" pitchFamily="2" charset="2"/>
              <a:buChar char="v"/>
            </a:pPr>
            <a:r>
              <a:rPr lang="en-US" dirty="0"/>
              <a:t>Selecting some countries with different cases, </a:t>
            </a:r>
          </a:p>
          <a:p>
            <a:pPr marL="625475" lvl="0" indent="-263525" algn="l" rtl="0">
              <a:buFont typeface="Wingdings" pitchFamily="2" charset="2"/>
              <a:buChar char="v"/>
            </a:pPr>
            <a:r>
              <a:rPr lang="en-US" dirty="0"/>
              <a:t>Developing a plan for covering the gap in their knowledge</a:t>
            </a:r>
          </a:p>
          <a:p>
            <a:pPr marL="625475" lvl="0" indent="-263525" algn="l" rtl="0">
              <a:buFont typeface="Wingdings" pitchFamily="2" charset="2"/>
              <a:buChar char="v"/>
            </a:pPr>
            <a:r>
              <a:rPr lang="en-US" dirty="0"/>
              <a:t>Designing some e-learning, technical assistance missions, training courses, and other activities within one year,</a:t>
            </a:r>
          </a:p>
          <a:p>
            <a:pPr marL="625475" lvl="0" indent="-263525" algn="l" rtl="0">
              <a:buFont typeface="Wingdings" pitchFamily="2" charset="2"/>
              <a:buChar char="v"/>
            </a:pPr>
            <a:r>
              <a:rPr lang="en-US" dirty="0"/>
              <a:t>The output of those activities such as: reports, training materials, plans, evaluation report...etc, will be as reference materials and tools to be distributed among the rest countries. </a:t>
            </a:r>
          </a:p>
          <a:p>
            <a:pPr marL="625475" lvl="0" indent="-263525" algn="l" rtl="0">
              <a:buFont typeface="Wingdings" pitchFamily="2" charset="2"/>
              <a:buChar char="v"/>
            </a:pPr>
            <a:r>
              <a:rPr lang="en-US" dirty="0"/>
              <a:t>Developing new concepts, classifications, methodologies to be suitable for all countries that they are still under construction of SBR</a:t>
            </a:r>
          </a:p>
          <a:p>
            <a:pPr algn="l" rtl="0"/>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0"/>
            <a:ext cx="8229600" cy="769288"/>
          </a:xfrm>
        </p:spPr>
        <p:txBody>
          <a:bodyPr>
            <a:normAutofit/>
          </a:bodyPr>
          <a:lstStyle/>
          <a:p>
            <a:r>
              <a:rPr lang="en-GB" sz="2000" b="1" dirty="0"/>
              <a:t> </a:t>
            </a:r>
            <a:endParaRPr lang="ar-SA" sz="2000" dirty="0"/>
          </a:p>
        </p:txBody>
      </p:sp>
      <p:sp>
        <p:nvSpPr>
          <p:cNvPr id="3" name="Content Placeholder 2"/>
          <p:cNvSpPr>
            <a:spLocks noGrp="1"/>
          </p:cNvSpPr>
          <p:nvPr>
            <p:ph idx="1"/>
          </p:nvPr>
        </p:nvSpPr>
        <p:spPr>
          <a:xfrm>
            <a:off x="457200" y="1357298"/>
            <a:ext cx="8229600" cy="5217238"/>
          </a:xfrm>
        </p:spPr>
        <p:txBody>
          <a:bodyPr>
            <a:normAutofit/>
          </a:bodyPr>
          <a:lstStyle/>
          <a:p>
            <a:pPr lvl="0" algn="l" rtl="0"/>
            <a:r>
              <a:rPr lang="en-GB" sz="1900" dirty="0"/>
              <a:t>A comprehensive assessment for all countries on the SBR implementation, end of 2019</a:t>
            </a:r>
          </a:p>
          <a:p>
            <a:pPr lvl="0" algn="l" rtl="0">
              <a:buNone/>
            </a:pPr>
            <a:endParaRPr lang="en-US" sz="1900" dirty="0"/>
          </a:p>
          <a:p>
            <a:pPr lvl="0" algn="l" rtl="0"/>
            <a:r>
              <a:rPr lang="en-GB" sz="1900" dirty="0"/>
              <a:t>A list of priorities for capacity building by each pilot country, 1</a:t>
            </a:r>
            <a:r>
              <a:rPr lang="en-GB" sz="1900" baseline="30000" dirty="0"/>
              <a:t>st</a:t>
            </a:r>
            <a:r>
              <a:rPr lang="en-GB" sz="1900" dirty="0"/>
              <a:t> quarter of 2020        </a:t>
            </a:r>
          </a:p>
          <a:p>
            <a:pPr lvl="0" algn="l" rtl="0">
              <a:buNone/>
            </a:pPr>
            <a:r>
              <a:rPr lang="en-GB" sz="1900" dirty="0"/>
              <a:t>         </a:t>
            </a:r>
            <a:endParaRPr lang="en-US" sz="1900" dirty="0"/>
          </a:p>
          <a:p>
            <a:pPr lvl="0" algn="l" rtl="0"/>
            <a:r>
              <a:rPr lang="en-GB" sz="1900" dirty="0"/>
              <a:t>Case studies of some countries that apply the capacity building, mid of 2020 </a:t>
            </a:r>
          </a:p>
          <a:p>
            <a:pPr lvl="0" algn="l" rtl="0">
              <a:buNone/>
            </a:pPr>
            <a:endParaRPr lang="en-US" sz="1900" dirty="0"/>
          </a:p>
          <a:p>
            <a:pPr lvl="0" algn="l" rtl="0"/>
            <a:r>
              <a:rPr lang="en-GB" sz="1900" dirty="0"/>
              <a:t>Capacity building materials and  tools, end of 2020 </a:t>
            </a:r>
          </a:p>
          <a:p>
            <a:pPr lvl="0" algn="l" rtl="0">
              <a:buNone/>
            </a:pPr>
            <a:endParaRPr lang="en-US" sz="1900" dirty="0"/>
          </a:p>
          <a:p>
            <a:pPr lvl="0" algn="l" rtl="0"/>
            <a:r>
              <a:rPr lang="en-US" sz="1900" dirty="0"/>
              <a:t>A strategy to promote the benefits of SBR that can be used as advocacy in countries, mid of 2020</a:t>
            </a:r>
          </a:p>
          <a:p>
            <a:pPr lvl="0" algn="l" rtl="0">
              <a:buNone/>
            </a:pPr>
            <a:endParaRPr lang="en-US" sz="1900" dirty="0"/>
          </a:p>
          <a:p>
            <a:pPr lvl="0" algn="l" rtl="0"/>
            <a:r>
              <a:rPr lang="en-GB" sz="1900" dirty="0"/>
              <a:t>Quality assurance framework with regard to the SBR to be used by countries for self assessments, end of 2020</a:t>
            </a:r>
            <a:endParaRPr lang="en-US" sz="1900" dirty="0"/>
          </a:p>
          <a:p>
            <a:pPr algn="l" rtl="0"/>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92696"/>
            <a:ext cx="8229600" cy="576064"/>
          </a:xfrm>
        </p:spPr>
        <p:txBody>
          <a:bodyPr>
            <a:normAutofit fontScale="90000"/>
          </a:bodyPr>
          <a:lstStyle/>
          <a:p>
            <a:r>
              <a:rPr lang="en-GB" b="1" dirty="0"/>
              <a:t>Deliverables and Timing</a:t>
            </a:r>
            <a:endParaRPr lang="ar-SA" dirty="0"/>
          </a:p>
        </p:txBody>
      </p:sp>
      <p:graphicFrame>
        <p:nvGraphicFramePr>
          <p:cNvPr id="4" name="Content Placeholder 3"/>
          <p:cNvGraphicFramePr>
            <a:graphicFrameLocks noGrp="1"/>
          </p:cNvGraphicFramePr>
          <p:nvPr>
            <p:ph idx="1"/>
          </p:nvPr>
        </p:nvGraphicFramePr>
        <p:xfrm>
          <a:off x="457200" y="1340768"/>
          <a:ext cx="8229600" cy="52330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352</TotalTime>
  <Words>1025</Words>
  <Application>Microsoft Office PowerPoint</Application>
  <PresentationFormat>On-screen Show (4:3)</PresentationFormat>
  <Paragraphs>85</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Georgia</vt:lpstr>
      <vt:lpstr>Times New Roman</vt:lpstr>
      <vt:lpstr>Trebuchet MS</vt:lpstr>
      <vt:lpstr>Wingdings</vt:lpstr>
      <vt:lpstr>Wingdings 2</vt:lpstr>
      <vt:lpstr>Urban</vt:lpstr>
      <vt:lpstr>Task Team on Capacity Building Statistical Business Register  Committee of Experts on Business and Trade Statistics  </vt:lpstr>
      <vt:lpstr>Mandate</vt:lpstr>
      <vt:lpstr>Main measurement challenges  </vt:lpstr>
      <vt:lpstr>Description of timing and deliverables</vt:lpstr>
      <vt:lpstr>A. An assessment of the current situation of countries with regard to the SBRs implementation, this assessment will include the following activities:</vt:lpstr>
      <vt:lpstr>B. Identifying priority areas for capacity building based on the assessment</vt:lpstr>
      <vt:lpstr>C. Identifying available tools (IT, training material, e-learning … etc.) and making them available.</vt:lpstr>
      <vt:lpstr> </vt:lpstr>
      <vt:lpstr>Deliverables and Timing</vt:lpstr>
      <vt:lpstr>Collaboration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Task Team on Capacity Building</dc:title>
  <dc:creator>oalarda</dc:creator>
  <cp:lastModifiedBy>Evita Sisene</cp:lastModifiedBy>
  <cp:revision>30</cp:revision>
  <dcterms:created xsi:type="dcterms:W3CDTF">2019-06-09T08:58:08Z</dcterms:created>
  <dcterms:modified xsi:type="dcterms:W3CDTF">2019-10-23T09:29:09Z</dcterms:modified>
</cp:coreProperties>
</file>