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56" r:id="rId5"/>
    <p:sldId id="257" r:id="rId6"/>
    <p:sldId id="258" r:id="rId7"/>
    <p:sldId id="259" r:id="rId8"/>
    <p:sldId id="261" r:id="rId9"/>
    <p:sldId id="260" r:id="rId10"/>
    <p:sldId id="262" r:id="rId11"/>
    <p:sldId id="263" r:id="rId12"/>
    <p:sldId id="264" r:id="rId13"/>
    <p:sldId id="265" r:id="rId14"/>
    <p:sldId id="266" r:id="rId15"/>
    <p:sldId id="267" r:id="rId16"/>
    <p:sldId id="268" r:id="rId17"/>
  </p:sldIdLst>
  <p:sldSz cx="12192000" cy="6858000"/>
  <p:notesSz cx="6794500" cy="9906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109" d="100"/>
          <a:sy n="109" d="100"/>
        </p:scale>
        <p:origin x="61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0.14648581497537527"/>
          <c:y val="0.15808928124787808"/>
          <c:w val="0.85351411919717901"/>
          <c:h val="0.61347773184744681"/>
        </c:manualLayout>
      </c:layout>
      <c:lineChart>
        <c:grouping val="standard"/>
        <c:varyColors val="0"/>
        <c:ser>
          <c:idx val="0"/>
          <c:order val="0"/>
          <c:tx>
            <c:strRef>
              <c:f>Feuil1!$B$1</c:f>
              <c:strCache>
                <c:ptCount val="1"/>
                <c:pt idx="0">
                  <c:v>Reliability</c:v>
                </c:pt>
              </c:strCache>
            </c:strRef>
          </c:tx>
          <c:spPr>
            <a:ln w="28575" cap="rnd">
              <a:solidFill>
                <a:srgbClr val="FF0000"/>
              </a:solidFill>
              <a:round/>
            </a:ln>
            <a:effectLst/>
          </c:spPr>
          <c:marker>
            <c:symbol val="none"/>
          </c:marker>
          <c:cat>
            <c:strRef>
              <c:f>Feuil1!$A$2:$A$6</c:f>
              <c:strCache>
                <c:ptCount val="5"/>
                <c:pt idx="0">
                  <c:v>200 days</c:v>
                </c:pt>
                <c:pt idx="1">
                  <c:v>400 days</c:v>
                </c:pt>
                <c:pt idx="2">
                  <c:v>600 days</c:v>
                </c:pt>
                <c:pt idx="3">
                  <c:v>800 days</c:v>
                </c:pt>
                <c:pt idx="4">
                  <c:v>1'000 days</c:v>
                </c:pt>
              </c:strCache>
            </c:strRef>
          </c:cat>
          <c:val>
            <c:numRef>
              <c:f>Feuil1!$B$2:$B$6</c:f>
              <c:numCache>
                <c:formatCode>0%</c:formatCode>
                <c:ptCount val="5"/>
                <c:pt idx="0">
                  <c:v>1</c:v>
                </c:pt>
                <c:pt idx="1">
                  <c:v>0.75</c:v>
                </c:pt>
                <c:pt idx="2">
                  <c:v>0.5</c:v>
                </c:pt>
                <c:pt idx="3">
                  <c:v>0.25</c:v>
                </c:pt>
                <c:pt idx="4">
                  <c:v>0</c:v>
                </c:pt>
              </c:numCache>
            </c:numRef>
          </c:val>
          <c:smooth val="0"/>
          <c:extLst>
            <c:ext xmlns:c16="http://schemas.microsoft.com/office/drawing/2014/chart" uri="{C3380CC4-5D6E-409C-BE32-E72D297353CC}">
              <c16:uniqueId val="{00000000-DBD3-47FD-B525-9350E7F41524}"/>
            </c:ext>
          </c:extLst>
        </c:ser>
        <c:dLbls>
          <c:showLegendKey val="0"/>
          <c:showVal val="0"/>
          <c:showCatName val="0"/>
          <c:showSerName val="0"/>
          <c:showPercent val="0"/>
          <c:showBubbleSize val="0"/>
        </c:dLbls>
        <c:smooth val="0"/>
        <c:axId val="288709112"/>
        <c:axId val="288708720"/>
      </c:lineChart>
      <c:catAx>
        <c:axId val="288709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crossAx val="288708720"/>
        <c:crosses val="autoZero"/>
        <c:auto val="1"/>
        <c:lblAlgn val="ctr"/>
        <c:lblOffset val="100"/>
        <c:noMultiLvlLbl val="0"/>
      </c:catAx>
      <c:valAx>
        <c:axId val="288708720"/>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crossAx val="288709112"/>
        <c:crosses val="autoZero"/>
        <c:crossBetween val="between"/>
        <c:majorUnit val="0.2"/>
      </c:valAx>
      <c:spPr>
        <a:noFill/>
        <a:ln>
          <a:noFill/>
        </a:ln>
        <a:effectLst/>
      </c:spPr>
    </c:plotArea>
    <c:legend>
      <c:legendPos val="b"/>
      <c:layout>
        <c:manualLayout>
          <c:xMode val="edge"/>
          <c:yMode val="edge"/>
          <c:x val="0.34275821643145421"/>
          <c:y val="0.8880230667513398"/>
          <c:w val="0.29257749130584648"/>
          <c:h val="0.10577776823225685"/>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1000"/>
      </a:pPr>
      <a:endParaRPr lang="fr-FR"/>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2944283" cy="49702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48647" y="0"/>
            <a:ext cx="2944283" cy="497020"/>
          </a:xfrm>
          <a:prstGeom prst="rect">
            <a:avLst/>
          </a:prstGeom>
        </p:spPr>
        <p:txBody>
          <a:bodyPr vert="horz" lIns="91440" tIns="45720" rIns="91440" bIns="45720" rtlCol="0"/>
          <a:lstStyle>
            <a:lvl1pPr algn="r">
              <a:defRPr sz="1200"/>
            </a:lvl1pPr>
          </a:lstStyle>
          <a:p>
            <a:fld id="{EF9438F2-30E6-491A-99A3-B3482BC527F1}" type="datetimeFigureOut">
              <a:rPr lang="de-CH" smtClean="0"/>
              <a:t>26.06.2019</a:t>
            </a:fld>
            <a:endParaRPr lang="de-CH"/>
          </a:p>
        </p:txBody>
      </p:sp>
      <p:sp>
        <p:nvSpPr>
          <p:cNvPr id="4" name="Folienbildplatzhalter 3"/>
          <p:cNvSpPr>
            <a:spLocks noGrp="1" noRot="1" noChangeAspect="1"/>
          </p:cNvSpPr>
          <p:nvPr>
            <p:ph type="sldImg" idx="2"/>
          </p:nvPr>
        </p:nvSpPr>
        <p:spPr>
          <a:xfrm>
            <a:off x="425450" y="1238250"/>
            <a:ext cx="5943600" cy="3343275"/>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79450" y="4767263"/>
            <a:ext cx="5435600" cy="3900488"/>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2" y="9408982"/>
            <a:ext cx="2944283" cy="497019"/>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48647" y="9408982"/>
            <a:ext cx="2944283" cy="497019"/>
          </a:xfrm>
          <a:prstGeom prst="rect">
            <a:avLst/>
          </a:prstGeom>
        </p:spPr>
        <p:txBody>
          <a:bodyPr vert="horz" lIns="91440" tIns="45720" rIns="91440" bIns="45720" rtlCol="0" anchor="b"/>
          <a:lstStyle>
            <a:lvl1pPr algn="r">
              <a:defRPr sz="1200"/>
            </a:lvl1pPr>
          </a:lstStyle>
          <a:p>
            <a:fld id="{ED1FD653-2284-4F75-BB76-5289AE94618D}" type="slidenum">
              <a:rPr lang="de-CH" smtClean="0"/>
              <a:t>‹N°›</a:t>
            </a:fld>
            <a:endParaRPr lang="de-CH"/>
          </a:p>
        </p:txBody>
      </p:sp>
    </p:spTree>
    <p:extLst>
      <p:ext uri="{BB962C8B-B14F-4D97-AF65-F5344CB8AC3E}">
        <p14:creationId xmlns:p14="http://schemas.microsoft.com/office/powerpoint/2010/main" val="1587713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065600" y="1900799"/>
            <a:ext cx="10425600" cy="1281601"/>
          </a:xfrm>
        </p:spPr>
        <p:txBody>
          <a:bodyPr anchor="t"/>
          <a:lstStyle>
            <a:lvl1pPr algn="l">
              <a:lnSpc>
                <a:spcPts val="4400"/>
              </a:lnSpc>
              <a:defRPr sz="4000"/>
            </a:lvl1pPr>
          </a:lstStyle>
          <a:p>
            <a:r>
              <a:rPr lang="fr-FR" smtClean="0"/>
              <a:t>Modifiez le style du titre</a:t>
            </a:r>
            <a:endParaRPr lang="de-CH" dirty="0"/>
          </a:p>
        </p:txBody>
      </p:sp>
      <p:sp>
        <p:nvSpPr>
          <p:cNvPr id="3" name="Subtitle 2"/>
          <p:cNvSpPr>
            <a:spLocks noGrp="1"/>
          </p:cNvSpPr>
          <p:nvPr>
            <p:ph type="subTitle" idx="1"/>
          </p:nvPr>
        </p:nvSpPr>
        <p:spPr>
          <a:xfrm>
            <a:off x="1065600" y="3434400"/>
            <a:ext cx="10425600" cy="1845000"/>
          </a:xfrm>
        </p:spPr>
        <p:txBody>
          <a:bodyPr>
            <a:normAutofit/>
          </a:bodyPr>
          <a:lstStyle>
            <a:lvl1pPr marL="0" marR="0" indent="0" algn="l" defTabSz="914400" rtl="0" eaLnBrk="1" fontAlgn="auto" latinLnBrk="0" hangingPunct="1">
              <a:lnSpc>
                <a:spcPts val="3600"/>
              </a:lnSpc>
              <a:spcBef>
                <a:spcPts val="0"/>
              </a:spcBef>
              <a:spcAft>
                <a:spcPts val="1200"/>
              </a:spcAft>
              <a:buClrTx/>
              <a:buSzTx/>
              <a:buFont typeface="Wingdings" panose="05000000000000000000" pitchFamily="2" charset="2"/>
              <a:buNone/>
              <a:tabLst/>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3600"/>
              </a:lnSpc>
              <a:spcBef>
                <a:spcPts val="0"/>
              </a:spcBef>
              <a:spcAft>
                <a:spcPts val="1200"/>
              </a:spcAft>
              <a:buClrTx/>
              <a:buSzTx/>
              <a:buFont typeface="Wingdings" panose="05000000000000000000" pitchFamily="2" charset="2"/>
              <a:buNone/>
              <a:tabLst/>
              <a:defRPr/>
            </a:pPr>
            <a:r>
              <a:rPr lang="fr-FR" smtClean="0"/>
              <a:t>Modifier le style des sous-titres du masque</a:t>
            </a:r>
            <a:endParaRPr lang="de-CH" dirty="0"/>
          </a:p>
        </p:txBody>
      </p:sp>
      <p:sp>
        <p:nvSpPr>
          <p:cNvPr id="4" name="Fußzeilenplatzhalter 3"/>
          <p:cNvSpPr>
            <a:spLocks noGrp="1"/>
          </p:cNvSpPr>
          <p:nvPr>
            <p:ph type="ftr" sz="quarter" idx="10"/>
          </p:nvPr>
        </p:nvSpPr>
        <p:spPr/>
        <p:txBody>
          <a:bodyPr/>
          <a:lstStyle/>
          <a:p>
            <a:r>
              <a:rPr lang="de-CH" dirty="0" smtClean="0"/>
              <a:t>Natalia Dorontsova, Fabio Tomasini, Swiss Statistical Office / SBER  |  Quality </a:t>
            </a:r>
            <a:r>
              <a:rPr lang="de-CH" dirty="0" err="1" smtClean="0"/>
              <a:t>markers</a:t>
            </a:r>
            <a:r>
              <a:rPr lang="de-CH" dirty="0" smtClean="0"/>
              <a:t> in Swiss Business Register | 2019</a:t>
            </a:r>
            <a:endParaRPr lang="de-CH" dirty="0"/>
          </a:p>
        </p:txBody>
      </p:sp>
      <p:sp>
        <p:nvSpPr>
          <p:cNvPr id="5" name="Foliennummernplatzhalter 4"/>
          <p:cNvSpPr>
            <a:spLocks noGrp="1"/>
          </p:cNvSpPr>
          <p:nvPr>
            <p:ph type="sldNum" sz="quarter" idx="11"/>
          </p:nvPr>
        </p:nvSpPr>
        <p:spPr/>
        <p:txBody>
          <a:bodyPr/>
          <a:lstStyle/>
          <a:p>
            <a:fld id="{7376A5A3-8F85-406F-8E5A-90FF9E31E9F2}" type="slidenum">
              <a:rPr lang="de-CH" smtClean="0"/>
              <a:pPr/>
              <a:t>‹N°›</a:t>
            </a:fld>
            <a:endParaRPr lang="de-CH" dirty="0"/>
          </a:p>
        </p:txBody>
      </p:sp>
    </p:spTree>
    <p:extLst>
      <p:ext uri="{BB962C8B-B14F-4D97-AF65-F5344CB8AC3E}">
        <p14:creationId xmlns:p14="http://schemas.microsoft.com/office/powerpoint/2010/main" val="6158430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Text 1-spalti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59275" y="1426032"/>
            <a:ext cx="10431925" cy="885600"/>
          </a:xfrm>
        </p:spPr>
        <p:txBody>
          <a:bodyPr/>
          <a:lstStyle>
            <a:lvl1pPr>
              <a:defRPr sz="3000"/>
            </a:lvl1pPr>
          </a:lstStyle>
          <a:p>
            <a:r>
              <a:rPr lang="de-DE" dirty="0" smtClean="0"/>
              <a:t>Titel durch Klicken einfügen</a:t>
            </a:r>
            <a:endParaRPr lang="de-CH" dirty="0"/>
          </a:p>
        </p:txBody>
      </p:sp>
      <p:sp>
        <p:nvSpPr>
          <p:cNvPr id="3" name="Content Placeholder 2"/>
          <p:cNvSpPr>
            <a:spLocks noGrp="1"/>
          </p:cNvSpPr>
          <p:nvPr>
            <p:ph idx="1"/>
          </p:nvPr>
        </p:nvSpPr>
        <p:spPr>
          <a:xfrm>
            <a:off x="1063636" y="2492375"/>
            <a:ext cx="10427564" cy="3556507"/>
          </a:xfrm>
        </p:spPr>
        <p:txBody>
          <a:bodyPr/>
          <a:lstStyle>
            <a:lvl1pPr>
              <a:lnSpc>
                <a:spcPts val="3100"/>
              </a:lnSpc>
              <a:defRPr sz="2700"/>
            </a:lvl1pPr>
            <a:lvl2pPr>
              <a:lnSpc>
                <a:spcPts val="2800"/>
              </a:lnSpc>
              <a:defRPr/>
            </a:lvl2pPr>
            <a:lvl3pPr marL="536575" indent="-176213">
              <a:lnSpc>
                <a:spcPts val="2400"/>
              </a:lnSpc>
              <a:defRPr/>
            </a:lvl3pPr>
            <a:lvl4pPr marL="895350" indent="-176213">
              <a:lnSpc>
                <a:spcPts val="2200"/>
              </a:lnSpc>
              <a:defRPr/>
            </a:lvl4pPr>
            <a:lvl5pPr marL="1255713" indent="-176213">
              <a:lnSpc>
                <a:spcPts val="2200"/>
              </a:lnSpc>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de-CH" dirty="0"/>
          </a:p>
        </p:txBody>
      </p:sp>
      <p:sp>
        <p:nvSpPr>
          <p:cNvPr id="4" name="Fußzeilenplatzhalter 3"/>
          <p:cNvSpPr>
            <a:spLocks noGrp="1"/>
          </p:cNvSpPr>
          <p:nvPr>
            <p:ph type="ftr" sz="quarter" idx="10"/>
          </p:nvPr>
        </p:nvSpPr>
        <p:spPr/>
        <p:txBody>
          <a:bodyPr/>
          <a:lstStyle/>
          <a:p>
            <a:r>
              <a:rPr lang="de-CH" smtClean="0"/>
              <a:t>Name Referent/in, Organisationseinheit / Projekt  |  Titel der Präsentation  |  Anlass  |  Datum</a:t>
            </a:r>
            <a:endParaRPr lang="de-CH" dirty="0"/>
          </a:p>
        </p:txBody>
      </p:sp>
      <p:sp>
        <p:nvSpPr>
          <p:cNvPr id="5" name="Foliennummernplatzhalter 4"/>
          <p:cNvSpPr>
            <a:spLocks noGrp="1"/>
          </p:cNvSpPr>
          <p:nvPr>
            <p:ph type="sldNum" sz="quarter" idx="11"/>
          </p:nvPr>
        </p:nvSpPr>
        <p:spPr/>
        <p:txBody>
          <a:bodyPr/>
          <a:lstStyle/>
          <a:p>
            <a:fld id="{7376A5A3-8F85-406F-8E5A-90FF9E31E9F2}" type="slidenum">
              <a:rPr lang="de-CH" smtClean="0"/>
              <a:pPr/>
              <a:t>‹N°›</a:t>
            </a:fld>
            <a:endParaRPr lang="de-CH" dirty="0"/>
          </a:p>
        </p:txBody>
      </p:sp>
    </p:spTree>
    <p:extLst>
      <p:ext uri="{BB962C8B-B14F-4D97-AF65-F5344CB8AC3E}">
        <p14:creationId xmlns:p14="http://schemas.microsoft.com/office/powerpoint/2010/main" val="166279273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Text 2-spalti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dirty="0" smtClean="0"/>
              <a:t>Titel durch Klicken einfügen</a:t>
            </a:r>
            <a:endParaRPr lang="de-CH" dirty="0"/>
          </a:p>
        </p:txBody>
      </p:sp>
      <p:sp>
        <p:nvSpPr>
          <p:cNvPr id="7" name="Content Placeholder 2"/>
          <p:cNvSpPr>
            <a:spLocks noGrp="1"/>
          </p:cNvSpPr>
          <p:nvPr>
            <p:ph idx="1"/>
          </p:nvPr>
        </p:nvSpPr>
        <p:spPr>
          <a:xfrm>
            <a:off x="1063636" y="2492375"/>
            <a:ext cx="4852977" cy="3556507"/>
          </a:xfrm>
        </p:spPr>
        <p:txBody>
          <a:bodyPr/>
          <a:lstStyle>
            <a:lvl1pPr>
              <a:lnSpc>
                <a:spcPts val="3100"/>
              </a:lnSpc>
              <a:defRPr sz="2700"/>
            </a:lvl1pPr>
            <a:lvl2pPr>
              <a:lnSpc>
                <a:spcPts val="2800"/>
              </a:lnSpc>
              <a:defRPr/>
            </a:lvl2pPr>
            <a:lvl3pPr marL="536575" indent="-176213">
              <a:lnSpc>
                <a:spcPts val="2400"/>
              </a:lnSpc>
              <a:defRPr/>
            </a:lvl3pPr>
            <a:lvl4pPr marL="895350" indent="-176213">
              <a:lnSpc>
                <a:spcPts val="2200"/>
              </a:lnSpc>
              <a:defRPr/>
            </a:lvl4pPr>
            <a:lvl5pPr marL="1255713" indent="-176213">
              <a:lnSpc>
                <a:spcPts val="2200"/>
              </a:lnSpc>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de-CH" dirty="0"/>
          </a:p>
        </p:txBody>
      </p:sp>
      <p:sp>
        <p:nvSpPr>
          <p:cNvPr id="9" name="Content Placeholder 2"/>
          <p:cNvSpPr>
            <a:spLocks noGrp="1"/>
          </p:cNvSpPr>
          <p:nvPr>
            <p:ph idx="10"/>
          </p:nvPr>
        </p:nvSpPr>
        <p:spPr>
          <a:xfrm>
            <a:off x="6638223" y="2492375"/>
            <a:ext cx="4852977" cy="3556507"/>
          </a:xfrm>
        </p:spPr>
        <p:txBody>
          <a:bodyPr/>
          <a:lstStyle>
            <a:lvl1pPr>
              <a:lnSpc>
                <a:spcPts val="3100"/>
              </a:lnSpc>
              <a:defRPr sz="2700"/>
            </a:lvl1pPr>
            <a:lvl2pPr>
              <a:lnSpc>
                <a:spcPts val="2800"/>
              </a:lnSpc>
              <a:defRPr/>
            </a:lvl2pPr>
            <a:lvl3pPr marL="536575" indent="-176213">
              <a:lnSpc>
                <a:spcPts val="2400"/>
              </a:lnSpc>
              <a:defRPr/>
            </a:lvl3pPr>
            <a:lvl4pPr marL="895350" indent="-176213">
              <a:lnSpc>
                <a:spcPts val="2200"/>
              </a:lnSpc>
              <a:defRPr/>
            </a:lvl4pPr>
            <a:lvl5pPr marL="1255713" indent="-176213">
              <a:lnSpc>
                <a:spcPts val="2200"/>
              </a:lnSpc>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de-CH" dirty="0"/>
          </a:p>
        </p:txBody>
      </p:sp>
      <p:sp>
        <p:nvSpPr>
          <p:cNvPr id="3" name="Fußzeilenplatzhalter 2"/>
          <p:cNvSpPr>
            <a:spLocks noGrp="1"/>
          </p:cNvSpPr>
          <p:nvPr>
            <p:ph type="ftr" sz="quarter" idx="11"/>
          </p:nvPr>
        </p:nvSpPr>
        <p:spPr/>
        <p:txBody>
          <a:bodyPr/>
          <a:lstStyle/>
          <a:p>
            <a:r>
              <a:rPr lang="de-CH" smtClean="0"/>
              <a:t>Name Referent/in, Organisationseinheit / Projekt  |  Titel der Präsentation  |  Anlass  |  Datum</a:t>
            </a:r>
            <a:endParaRPr lang="de-CH" dirty="0"/>
          </a:p>
        </p:txBody>
      </p:sp>
      <p:sp>
        <p:nvSpPr>
          <p:cNvPr id="4" name="Foliennummernplatzhalter 3"/>
          <p:cNvSpPr>
            <a:spLocks noGrp="1"/>
          </p:cNvSpPr>
          <p:nvPr>
            <p:ph type="sldNum" sz="quarter" idx="12"/>
          </p:nvPr>
        </p:nvSpPr>
        <p:spPr/>
        <p:txBody>
          <a:bodyPr/>
          <a:lstStyle/>
          <a:p>
            <a:fld id="{7376A5A3-8F85-406F-8E5A-90FF9E31E9F2}" type="slidenum">
              <a:rPr lang="de-CH" smtClean="0"/>
              <a:pPr/>
              <a:t>‹N°›</a:t>
            </a:fld>
            <a:endParaRPr lang="de-CH" dirty="0"/>
          </a:p>
        </p:txBody>
      </p:sp>
    </p:spTree>
    <p:extLst>
      <p:ext uri="{BB962C8B-B14F-4D97-AF65-F5344CB8AC3E}">
        <p14:creationId xmlns:p14="http://schemas.microsoft.com/office/powerpoint/2010/main" val="331597180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links Text, rechts Grafi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dirty="0" smtClean="0"/>
              <a:t>Titel durch Klicken einfügen</a:t>
            </a:r>
            <a:endParaRPr lang="de-CH" dirty="0"/>
          </a:p>
        </p:txBody>
      </p:sp>
      <p:sp>
        <p:nvSpPr>
          <p:cNvPr id="6" name="Content Placeholder 2"/>
          <p:cNvSpPr>
            <a:spLocks noGrp="1"/>
          </p:cNvSpPr>
          <p:nvPr>
            <p:ph idx="12" hasCustomPrompt="1"/>
          </p:nvPr>
        </p:nvSpPr>
        <p:spPr>
          <a:xfrm>
            <a:off x="6455664" y="2498471"/>
            <a:ext cx="5035536" cy="3138026"/>
          </a:xfrm>
        </p:spPr>
        <p:txBody>
          <a:bodyPr>
            <a:normAutofit/>
          </a:bodyPr>
          <a:lstStyle>
            <a:lvl1pPr>
              <a:lnSpc>
                <a:spcPts val="2200"/>
              </a:lnSpc>
              <a:spcAft>
                <a:spcPts val="0"/>
              </a:spcAft>
              <a:defRPr sz="1800"/>
            </a:lvl1pPr>
          </a:lstStyle>
          <a:p>
            <a:pPr lvl="0"/>
            <a:r>
              <a:rPr lang="de-DE" dirty="0" smtClean="0"/>
              <a:t>Bild / Grafik</a:t>
            </a:r>
            <a:endParaRPr lang="de-CH" dirty="0"/>
          </a:p>
        </p:txBody>
      </p:sp>
      <p:sp>
        <p:nvSpPr>
          <p:cNvPr id="7" name="Content Placeholder 2"/>
          <p:cNvSpPr>
            <a:spLocks noGrp="1"/>
          </p:cNvSpPr>
          <p:nvPr>
            <p:ph idx="13" hasCustomPrompt="1"/>
          </p:nvPr>
        </p:nvSpPr>
        <p:spPr>
          <a:xfrm>
            <a:off x="6456864" y="5767199"/>
            <a:ext cx="5035536" cy="292223"/>
          </a:xfrm>
        </p:spPr>
        <p:txBody>
          <a:bodyPr>
            <a:normAutofit/>
          </a:bodyPr>
          <a:lstStyle>
            <a:lvl1pPr>
              <a:lnSpc>
                <a:spcPts val="2200"/>
              </a:lnSpc>
              <a:spcAft>
                <a:spcPts val="0"/>
              </a:spcAft>
              <a:defRPr sz="1800"/>
            </a:lvl1pPr>
          </a:lstStyle>
          <a:p>
            <a:pPr lvl="0"/>
            <a:r>
              <a:rPr lang="de-DE" dirty="0" smtClean="0"/>
              <a:t>Legende</a:t>
            </a:r>
            <a:endParaRPr lang="de-CH" dirty="0"/>
          </a:p>
        </p:txBody>
      </p:sp>
      <p:sp>
        <p:nvSpPr>
          <p:cNvPr id="9" name="Content Placeholder 2"/>
          <p:cNvSpPr>
            <a:spLocks noGrp="1"/>
          </p:cNvSpPr>
          <p:nvPr>
            <p:ph idx="1"/>
          </p:nvPr>
        </p:nvSpPr>
        <p:spPr>
          <a:xfrm>
            <a:off x="1063636" y="2498471"/>
            <a:ext cx="4852977" cy="3556507"/>
          </a:xfrm>
        </p:spPr>
        <p:txBody>
          <a:bodyPr/>
          <a:lstStyle>
            <a:lvl1pPr>
              <a:lnSpc>
                <a:spcPts val="3100"/>
              </a:lnSpc>
              <a:defRPr sz="2700"/>
            </a:lvl1pPr>
            <a:lvl2pPr>
              <a:lnSpc>
                <a:spcPts val="2800"/>
              </a:lnSpc>
              <a:defRPr/>
            </a:lvl2pPr>
            <a:lvl3pPr marL="536575" indent="-176213">
              <a:lnSpc>
                <a:spcPts val="2400"/>
              </a:lnSpc>
              <a:defRPr/>
            </a:lvl3pPr>
            <a:lvl4pPr marL="895350" indent="-176213">
              <a:lnSpc>
                <a:spcPts val="2200"/>
              </a:lnSpc>
              <a:defRPr/>
            </a:lvl4pPr>
            <a:lvl5pPr marL="1255713" indent="-176213">
              <a:lnSpc>
                <a:spcPts val="2200"/>
              </a:lnSpc>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de-CH" dirty="0"/>
          </a:p>
        </p:txBody>
      </p:sp>
      <p:sp>
        <p:nvSpPr>
          <p:cNvPr id="3" name="Fußzeilenplatzhalter 2"/>
          <p:cNvSpPr>
            <a:spLocks noGrp="1"/>
          </p:cNvSpPr>
          <p:nvPr>
            <p:ph type="ftr" sz="quarter" idx="14"/>
          </p:nvPr>
        </p:nvSpPr>
        <p:spPr/>
        <p:txBody>
          <a:bodyPr/>
          <a:lstStyle/>
          <a:p>
            <a:r>
              <a:rPr lang="de-CH" smtClean="0"/>
              <a:t>Name Referent/in, Organisationseinheit / Projekt  |  Titel der Präsentation  |  Anlass  |  Datum</a:t>
            </a:r>
            <a:endParaRPr lang="de-CH" dirty="0"/>
          </a:p>
        </p:txBody>
      </p:sp>
      <p:sp>
        <p:nvSpPr>
          <p:cNvPr id="4" name="Foliennummernplatzhalter 3"/>
          <p:cNvSpPr>
            <a:spLocks noGrp="1"/>
          </p:cNvSpPr>
          <p:nvPr>
            <p:ph type="sldNum" sz="quarter" idx="15"/>
          </p:nvPr>
        </p:nvSpPr>
        <p:spPr/>
        <p:txBody>
          <a:bodyPr/>
          <a:lstStyle/>
          <a:p>
            <a:fld id="{7376A5A3-8F85-406F-8E5A-90FF9E31E9F2}" type="slidenum">
              <a:rPr lang="de-CH" smtClean="0"/>
              <a:pPr/>
              <a:t>‹N°›</a:t>
            </a:fld>
            <a:endParaRPr lang="de-CH" dirty="0"/>
          </a:p>
        </p:txBody>
      </p:sp>
    </p:spTree>
    <p:extLst>
      <p:ext uri="{BB962C8B-B14F-4D97-AF65-F5344CB8AC3E}">
        <p14:creationId xmlns:p14="http://schemas.microsoft.com/office/powerpoint/2010/main" val="11724493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Grafiken links und rech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dirty="0" smtClean="0"/>
              <a:t>Titel durch Klicken einfügen</a:t>
            </a:r>
            <a:endParaRPr lang="de-CH" dirty="0"/>
          </a:p>
        </p:txBody>
      </p:sp>
      <p:sp>
        <p:nvSpPr>
          <p:cNvPr id="6" name="Content Placeholder 2"/>
          <p:cNvSpPr>
            <a:spLocks noGrp="1"/>
          </p:cNvSpPr>
          <p:nvPr>
            <p:ph idx="12" hasCustomPrompt="1"/>
          </p:nvPr>
        </p:nvSpPr>
        <p:spPr>
          <a:xfrm>
            <a:off x="6455664" y="2492375"/>
            <a:ext cx="5035536" cy="3138026"/>
          </a:xfrm>
        </p:spPr>
        <p:txBody>
          <a:bodyPr>
            <a:normAutofit/>
          </a:bodyPr>
          <a:lstStyle>
            <a:lvl1pPr>
              <a:lnSpc>
                <a:spcPts val="2200"/>
              </a:lnSpc>
              <a:spcAft>
                <a:spcPts val="0"/>
              </a:spcAft>
              <a:defRPr sz="1800"/>
            </a:lvl1pPr>
          </a:lstStyle>
          <a:p>
            <a:pPr lvl="0"/>
            <a:r>
              <a:rPr lang="de-DE" dirty="0" smtClean="0"/>
              <a:t>Bild / Grafik</a:t>
            </a:r>
            <a:endParaRPr lang="de-CH" dirty="0"/>
          </a:p>
        </p:txBody>
      </p:sp>
      <p:sp>
        <p:nvSpPr>
          <p:cNvPr id="7" name="Content Placeholder 2"/>
          <p:cNvSpPr>
            <a:spLocks noGrp="1"/>
          </p:cNvSpPr>
          <p:nvPr>
            <p:ph idx="13" hasCustomPrompt="1"/>
          </p:nvPr>
        </p:nvSpPr>
        <p:spPr>
          <a:xfrm>
            <a:off x="6456864" y="5767199"/>
            <a:ext cx="5035536" cy="292223"/>
          </a:xfrm>
        </p:spPr>
        <p:txBody>
          <a:bodyPr>
            <a:normAutofit/>
          </a:bodyPr>
          <a:lstStyle>
            <a:lvl1pPr>
              <a:lnSpc>
                <a:spcPts val="2200"/>
              </a:lnSpc>
              <a:spcAft>
                <a:spcPts val="0"/>
              </a:spcAft>
              <a:defRPr sz="1800"/>
            </a:lvl1pPr>
          </a:lstStyle>
          <a:p>
            <a:pPr lvl="0"/>
            <a:r>
              <a:rPr lang="de-DE" dirty="0" smtClean="0"/>
              <a:t>Legende</a:t>
            </a:r>
            <a:endParaRPr lang="de-CH" dirty="0"/>
          </a:p>
        </p:txBody>
      </p:sp>
      <p:sp>
        <p:nvSpPr>
          <p:cNvPr id="8" name="Content Placeholder 2"/>
          <p:cNvSpPr>
            <a:spLocks noGrp="1"/>
          </p:cNvSpPr>
          <p:nvPr>
            <p:ph idx="14" hasCustomPrompt="1"/>
          </p:nvPr>
        </p:nvSpPr>
        <p:spPr>
          <a:xfrm>
            <a:off x="1059264" y="2492375"/>
            <a:ext cx="4859952" cy="3138026"/>
          </a:xfrm>
        </p:spPr>
        <p:txBody>
          <a:bodyPr>
            <a:normAutofit/>
          </a:bodyPr>
          <a:lstStyle>
            <a:lvl1pPr>
              <a:lnSpc>
                <a:spcPts val="2200"/>
              </a:lnSpc>
              <a:spcAft>
                <a:spcPts val="0"/>
              </a:spcAft>
              <a:defRPr sz="1800"/>
            </a:lvl1pPr>
          </a:lstStyle>
          <a:p>
            <a:pPr lvl="0"/>
            <a:r>
              <a:rPr lang="de-DE" dirty="0" smtClean="0"/>
              <a:t>Bild / Grafik</a:t>
            </a:r>
            <a:endParaRPr lang="de-CH" dirty="0"/>
          </a:p>
        </p:txBody>
      </p:sp>
      <p:sp>
        <p:nvSpPr>
          <p:cNvPr id="9" name="Content Placeholder 2"/>
          <p:cNvSpPr>
            <a:spLocks noGrp="1"/>
          </p:cNvSpPr>
          <p:nvPr>
            <p:ph idx="15" hasCustomPrompt="1"/>
          </p:nvPr>
        </p:nvSpPr>
        <p:spPr>
          <a:xfrm>
            <a:off x="1060464" y="5767199"/>
            <a:ext cx="4858752" cy="292223"/>
          </a:xfrm>
        </p:spPr>
        <p:txBody>
          <a:bodyPr>
            <a:normAutofit/>
          </a:bodyPr>
          <a:lstStyle>
            <a:lvl1pPr>
              <a:lnSpc>
                <a:spcPts val="2200"/>
              </a:lnSpc>
              <a:spcAft>
                <a:spcPts val="0"/>
              </a:spcAft>
              <a:defRPr sz="1800"/>
            </a:lvl1pPr>
          </a:lstStyle>
          <a:p>
            <a:pPr lvl="0"/>
            <a:r>
              <a:rPr lang="de-DE" dirty="0" smtClean="0"/>
              <a:t>Legende</a:t>
            </a:r>
            <a:endParaRPr lang="de-CH" dirty="0"/>
          </a:p>
        </p:txBody>
      </p:sp>
      <p:sp>
        <p:nvSpPr>
          <p:cNvPr id="3" name="Fußzeilenplatzhalter 2"/>
          <p:cNvSpPr>
            <a:spLocks noGrp="1"/>
          </p:cNvSpPr>
          <p:nvPr>
            <p:ph type="ftr" sz="quarter" idx="16"/>
          </p:nvPr>
        </p:nvSpPr>
        <p:spPr/>
        <p:txBody>
          <a:bodyPr/>
          <a:lstStyle/>
          <a:p>
            <a:r>
              <a:rPr lang="de-CH" smtClean="0"/>
              <a:t>Name Referent/in, Organisationseinheit / Projekt  |  Titel der Präsentation  |  Anlass  |  Datum</a:t>
            </a:r>
            <a:endParaRPr lang="de-CH" dirty="0"/>
          </a:p>
        </p:txBody>
      </p:sp>
      <p:sp>
        <p:nvSpPr>
          <p:cNvPr id="4" name="Foliennummernplatzhalter 3"/>
          <p:cNvSpPr>
            <a:spLocks noGrp="1"/>
          </p:cNvSpPr>
          <p:nvPr>
            <p:ph type="sldNum" sz="quarter" idx="17"/>
          </p:nvPr>
        </p:nvSpPr>
        <p:spPr/>
        <p:txBody>
          <a:bodyPr/>
          <a:lstStyle/>
          <a:p>
            <a:fld id="{7376A5A3-8F85-406F-8E5A-90FF9E31E9F2}" type="slidenum">
              <a:rPr lang="de-CH" smtClean="0"/>
              <a:pPr/>
              <a:t>‹N°›</a:t>
            </a:fld>
            <a:endParaRPr lang="de-CH" dirty="0"/>
          </a:p>
        </p:txBody>
      </p:sp>
    </p:spTree>
    <p:extLst>
      <p:ext uri="{BB962C8B-B14F-4D97-AF65-F5344CB8AC3E}">
        <p14:creationId xmlns:p14="http://schemas.microsoft.com/office/powerpoint/2010/main" val="147758764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Grafik ganze Breit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dirty="0" smtClean="0"/>
              <a:t>Titel durch Klicken einfügen</a:t>
            </a:r>
            <a:endParaRPr lang="de-CH" dirty="0"/>
          </a:p>
        </p:txBody>
      </p:sp>
      <p:sp>
        <p:nvSpPr>
          <p:cNvPr id="8" name="Content Placeholder 2"/>
          <p:cNvSpPr>
            <a:spLocks noGrp="1"/>
          </p:cNvSpPr>
          <p:nvPr>
            <p:ph idx="14" hasCustomPrompt="1"/>
          </p:nvPr>
        </p:nvSpPr>
        <p:spPr>
          <a:xfrm>
            <a:off x="1059264" y="2492375"/>
            <a:ext cx="10431936" cy="3138026"/>
          </a:xfrm>
        </p:spPr>
        <p:txBody>
          <a:bodyPr>
            <a:normAutofit/>
          </a:bodyPr>
          <a:lstStyle>
            <a:lvl1pPr>
              <a:lnSpc>
                <a:spcPts val="2200"/>
              </a:lnSpc>
              <a:spcAft>
                <a:spcPts val="0"/>
              </a:spcAft>
              <a:defRPr sz="1800"/>
            </a:lvl1pPr>
          </a:lstStyle>
          <a:p>
            <a:pPr lvl="0"/>
            <a:r>
              <a:rPr lang="de-DE" dirty="0" smtClean="0"/>
              <a:t>Bild / Grafik</a:t>
            </a:r>
            <a:endParaRPr lang="de-CH" dirty="0"/>
          </a:p>
        </p:txBody>
      </p:sp>
      <p:sp>
        <p:nvSpPr>
          <p:cNvPr id="9" name="Content Placeholder 2"/>
          <p:cNvSpPr>
            <a:spLocks noGrp="1"/>
          </p:cNvSpPr>
          <p:nvPr>
            <p:ph idx="15" hasCustomPrompt="1"/>
          </p:nvPr>
        </p:nvSpPr>
        <p:spPr>
          <a:xfrm>
            <a:off x="1060464" y="5767199"/>
            <a:ext cx="10491456" cy="292223"/>
          </a:xfrm>
        </p:spPr>
        <p:txBody>
          <a:bodyPr>
            <a:normAutofit/>
          </a:bodyPr>
          <a:lstStyle>
            <a:lvl1pPr>
              <a:lnSpc>
                <a:spcPts val="2200"/>
              </a:lnSpc>
              <a:spcAft>
                <a:spcPts val="0"/>
              </a:spcAft>
              <a:defRPr sz="1800"/>
            </a:lvl1pPr>
          </a:lstStyle>
          <a:p>
            <a:pPr lvl="0"/>
            <a:r>
              <a:rPr lang="de-DE" dirty="0" smtClean="0"/>
              <a:t>Legende</a:t>
            </a:r>
            <a:endParaRPr lang="de-CH" dirty="0"/>
          </a:p>
        </p:txBody>
      </p:sp>
      <p:sp>
        <p:nvSpPr>
          <p:cNvPr id="3" name="Fußzeilenplatzhalter 2"/>
          <p:cNvSpPr>
            <a:spLocks noGrp="1"/>
          </p:cNvSpPr>
          <p:nvPr>
            <p:ph type="ftr" sz="quarter" idx="16"/>
          </p:nvPr>
        </p:nvSpPr>
        <p:spPr/>
        <p:txBody>
          <a:bodyPr/>
          <a:lstStyle/>
          <a:p>
            <a:r>
              <a:rPr lang="de-CH" smtClean="0"/>
              <a:t>Name Referent/in, Organisationseinheit / Projekt  |  Titel der Präsentation  |  Anlass  |  Datum</a:t>
            </a:r>
            <a:endParaRPr lang="de-CH" dirty="0"/>
          </a:p>
        </p:txBody>
      </p:sp>
      <p:sp>
        <p:nvSpPr>
          <p:cNvPr id="4" name="Foliennummernplatzhalter 3"/>
          <p:cNvSpPr>
            <a:spLocks noGrp="1"/>
          </p:cNvSpPr>
          <p:nvPr>
            <p:ph type="sldNum" sz="quarter" idx="17"/>
          </p:nvPr>
        </p:nvSpPr>
        <p:spPr/>
        <p:txBody>
          <a:bodyPr/>
          <a:lstStyle/>
          <a:p>
            <a:fld id="{7376A5A3-8F85-406F-8E5A-90FF9E31E9F2}" type="slidenum">
              <a:rPr lang="de-CH" smtClean="0"/>
              <a:pPr/>
              <a:t>‹N°›</a:t>
            </a:fld>
            <a:endParaRPr lang="de-CH" dirty="0"/>
          </a:p>
        </p:txBody>
      </p:sp>
    </p:spTree>
    <p:extLst>
      <p:ext uri="{BB962C8B-B14F-4D97-AF65-F5344CB8AC3E}">
        <p14:creationId xmlns:p14="http://schemas.microsoft.com/office/powerpoint/2010/main" val="284572308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9275" y="1419936"/>
            <a:ext cx="10431925" cy="461665"/>
          </a:xfrm>
          <a:prstGeom prst="rect">
            <a:avLst/>
          </a:prstGeom>
        </p:spPr>
        <p:txBody>
          <a:bodyPr vert="horz" lIns="0" tIns="0" rIns="0" bIns="0" rtlCol="0" anchor="t" anchorCtr="0">
            <a:spAutoFit/>
          </a:bodyPr>
          <a:lstStyle/>
          <a:p>
            <a:r>
              <a:rPr lang="de-DE" dirty="0" smtClean="0"/>
              <a:t>Formatvorlage des Titels durch Klicken bearbeiten</a:t>
            </a:r>
            <a:endParaRPr lang="de-CH" dirty="0"/>
          </a:p>
        </p:txBody>
      </p:sp>
      <p:sp>
        <p:nvSpPr>
          <p:cNvPr id="3" name="Text Placeholder 2"/>
          <p:cNvSpPr>
            <a:spLocks noGrp="1"/>
          </p:cNvSpPr>
          <p:nvPr>
            <p:ph type="body" idx="1"/>
          </p:nvPr>
        </p:nvSpPr>
        <p:spPr>
          <a:xfrm>
            <a:off x="1059275" y="2492375"/>
            <a:ext cx="10427564" cy="1015150"/>
          </a:xfrm>
          <a:prstGeom prst="rect">
            <a:avLst/>
          </a:prstGeom>
        </p:spPr>
        <p:txBody>
          <a:bodyPr vert="horz" lIns="0" tIns="0" rIns="0" bIns="0" rtlCol="0">
            <a:spAutoFit/>
          </a:bodyPr>
          <a:lstStyle/>
          <a:p>
            <a:pPr marL="0" marR="0" lvl="0" indent="0" algn="l" defTabSz="914400" rtl="0" eaLnBrk="1" fontAlgn="auto" latinLnBrk="0" hangingPunct="1">
              <a:lnSpc>
                <a:spcPct val="90000"/>
              </a:lnSpc>
              <a:spcBef>
                <a:spcPts val="0"/>
              </a:spcBef>
              <a:spcAft>
                <a:spcPts val="1800"/>
              </a:spcAft>
              <a:buClrTx/>
              <a:buSzTx/>
              <a:buFont typeface="Wingdings" panose="05000000000000000000" pitchFamily="2" charset="2"/>
              <a:buNone/>
              <a:tabLst/>
              <a:defRPr/>
            </a:pPr>
            <a:r>
              <a:rPr lang="de-DE" dirty="0" smtClean="0"/>
              <a:t>Formatvorlage des Untertitels durch Klicken bearbeiten</a:t>
            </a:r>
            <a:endParaRPr lang="de-CH" dirty="0" smtClean="0"/>
          </a:p>
          <a:p>
            <a:pPr marL="0" indent="0">
              <a:buNone/>
            </a:pPr>
            <a:endParaRPr lang="de-DE" sz="3200" dirty="0" smtClean="0"/>
          </a:p>
        </p:txBody>
      </p:sp>
      <p:pic>
        <p:nvPicPr>
          <p:cNvPr id="9" name="Grafik 8"/>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820161" y="3263935"/>
            <a:ext cx="1929388" cy="853442"/>
          </a:xfrm>
          <a:prstGeom prst="rect">
            <a:avLst/>
          </a:prstGeom>
        </p:spPr>
      </p:pic>
      <p:cxnSp>
        <p:nvCxnSpPr>
          <p:cNvPr id="14" name="Gerader Verbinder 13"/>
          <p:cNvCxnSpPr/>
          <p:nvPr userDrawn="1"/>
        </p:nvCxnSpPr>
        <p:spPr>
          <a:xfrm>
            <a:off x="0" y="6319229"/>
            <a:ext cx="12192000" cy="1381"/>
          </a:xfrm>
          <a:prstGeom prst="line">
            <a:avLst/>
          </a:prstGeom>
          <a:ln w="12700" cap="rnd">
            <a:solidFill>
              <a:schemeClr val="accent5">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10" name="Grafik 9"/>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12225456" cy="1018032"/>
          </a:xfrm>
          <a:prstGeom prst="rect">
            <a:avLst/>
          </a:prstGeom>
        </p:spPr>
      </p:pic>
      <p:sp>
        <p:nvSpPr>
          <p:cNvPr id="5" name="Fußzeilenplatzhalter 4"/>
          <p:cNvSpPr>
            <a:spLocks noGrp="1"/>
          </p:cNvSpPr>
          <p:nvPr>
            <p:ph type="ftr" sz="quarter" idx="3"/>
          </p:nvPr>
        </p:nvSpPr>
        <p:spPr>
          <a:xfrm>
            <a:off x="1059275" y="6401349"/>
            <a:ext cx="9359125" cy="231925"/>
          </a:xfrm>
          <a:prstGeom prst="rect">
            <a:avLst/>
          </a:prstGeom>
        </p:spPr>
        <p:txBody>
          <a:bodyPr vert="horz" lIns="0" tIns="0" rIns="0" bIns="45720" rtlCol="0" anchor="t" anchorCtr="0"/>
          <a:lstStyle>
            <a:lvl1pPr algn="l">
              <a:defRPr sz="800">
                <a:solidFill>
                  <a:schemeClr val="accent5">
                    <a:lumMod val="60000"/>
                    <a:lumOff val="40000"/>
                  </a:schemeClr>
                </a:solidFill>
              </a:defRPr>
            </a:lvl1pPr>
          </a:lstStyle>
          <a:p>
            <a:r>
              <a:rPr lang="de-CH" dirty="0" smtClean="0"/>
              <a:t>Natalia Dorontsova, Fabio Tomasini, Swiss Statistical Office / SBER  |  Quality </a:t>
            </a:r>
            <a:r>
              <a:rPr lang="de-CH" dirty="0" err="1" smtClean="0"/>
              <a:t>markers</a:t>
            </a:r>
            <a:r>
              <a:rPr lang="de-CH" dirty="0" smtClean="0"/>
              <a:t> in Swiss Business Register | 2019</a:t>
            </a:r>
            <a:endParaRPr lang="de-CH" dirty="0"/>
          </a:p>
        </p:txBody>
      </p:sp>
      <p:sp>
        <p:nvSpPr>
          <p:cNvPr id="7" name="Foliennummernplatzhalter 6"/>
          <p:cNvSpPr>
            <a:spLocks noGrp="1"/>
          </p:cNvSpPr>
          <p:nvPr>
            <p:ph type="sldNum" sz="quarter" idx="4"/>
          </p:nvPr>
        </p:nvSpPr>
        <p:spPr>
          <a:xfrm>
            <a:off x="10605599" y="6405647"/>
            <a:ext cx="881239" cy="227628"/>
          </a:xfrm>
          <a:prstGeom prst="rect">
            <a:avLst/>
          </a:prstGeom>
        </p:spPr>
        <p:txBody>
          <a:bodyPr vert="horz" lIns="0" tIns="0" rIns="0" bIns="45720" rtlCol="0" anchor="t" anchorCtr="0"/>
          <a:lstStyle>
            <a:lvl1pPr algn="r">
              <a:defRPr sz="800">
                <a:solidFill>
                  <a:schemeClr val="accent5">
                    <a:lumMod val="60000"/>
                    <a:lumOff val="40000"/>
                  </a:schemeClr>
                </a:solidFill>
              </a:defRPr>
            </a:lvl1pPr>
          </a:lstStyle>
          <a:p>
            <a:fld id="{7376A5A3-8F85-406F-8E5A-90FF9E31E9F2}" type="slidenum">
              <a:rPr lang="de-CH" smtClean="0"/>
              <a:pPr/>
              <a:t>‹N°›</a:t>
            </a:fld>
            <a:endParaRPr lang="de-CH" dirty="0"/>
          </a:p>
        </p:txBody>
      </p:sp>
    </p:spTree>
    <p:extLst>
      <p:ext uri="{BB962C8B-B14F-4D97-AF65-F5344CB8AC3E}">
        <p14:creationId xmlns:p14="http://schemas.microsoft.com/office/powerpoint/2010/main" val="3022490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9" r:id="rId4"/>
    <p:sldLayoutId id="2147483660" r:id="rId5"/>
    <p:sldLayoutId id="2147483661" r:id="rId6"/>
  </p:sldLayoutIdLst>
  <p:timing>
    <p:tnLst>
      <p:par>
        <p:cTn id="1" dur="indefinite" restart="never" nodeType="tmRoot"/>
      </p:par>
    </p:tnLst>
  </p:timing>
  <p:hf hdr="0" dt="0"/>
  <p:txStyles>
    <p:titleStyle>
      <a:lvl1pPr algn="l" defTabSz="914400" rtl="0" eaLnBrk="1" latinLnBrk="0" hangingPunct="1">
        <a:lnSpc>
          <a:spcPts val="3600"/>
        </a:lnSpc>
        <a:spcBef>
          <a:spcPct val="0"/>
        </a:spcBef>
        <a:buNone/>
        <a:defRPr sz="3000" b="1" kern="1200" baseline="0">
          <a:solidFill>
            <a:schemeClr val="accent5">
              <a:lumMod val="60000"/>
              <a:lumOff val="40000"/>
            </a:schemeClr>
          </a:solidFill>
          <a:latin typeface="+mn-lt"/>
          <a:ea typeface="+mj-ea"/>
          <a:cs typeface="+mj-cs"/>
        </a:defRPr>
      </a:lvl1pPr>
    </p:titleStyle>
    <p:bodyStyle>
      <a:lvl1pPr marL="0" marR="0" indent="0" algn="l" defTabSz="914400" rtl="0" eaLnBrk="1" fontAlgn="auto" latinLnBrk="0" hangingPunct="1">
        <a:lnSpc>
          <a:spcPts val="3200"/>
        </a:lnSpc>
        <a:spcBef>
          <a:spcPts val="0"/>
        </a:spcBef>
        <a:spcAft>
          <a:spcPts val="1200"/>
        </a:spcAft>
        <a:buClrTx/>
        <a:buSzTx/>
        <a:buFont typeface="Wingdings" panose="05000000000000000000" pitchFamily="2" charset="2"/>
        <a:buNone/>
        <a:tabLst/>
        <a:defRPr sz="2700" kern="1200">
          <a:solidFill>
            <a:schemeClr val="tx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570" userDrawn="1">
          <p15:clr>
            <a:srgbClr val="F26B43"/>
          </p15:clr>
        </p15:guide>
        <p15:guide id="2" pos="372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5600" y="1900799"/>
            <a:ext cx="10425600" cy="1732590"/>
          </a:xfrm>
        </p:spPr>
        <p:txBody>
          <a:bodyPr/>
          <a:lstStyle/>
          <a:p>
            <a:pPr>
              <a:lnSpc>
                <a:spcPct val="150000"/>
              </a:lnSpc>
            </a:pPr>
            <a:r>
              <a:rPr lang="en-US" dirty="0"/>
              <a:t>Quality markers in the Swiss </a:t>
            </a:r>
            <a:r>
              <a:rPr lang="en-US" dirty="0" smtClean="0"/>
              <a:t>Business Register </a:t>
            </a:r>
            <a:r>
              <a:rPr lang="en-US" dirty="0"/>
              <a:t>(</a:t>
            </a:r>
            <a:r>
              <a:rPr lang="en-US" dirty="0" smtClean="0"/>
              <a:t>SBR</a:t>
            </a:r>
            <a:r>
              <a:rPr lang="en-US" dirty="0"/>
              <a:t>)</a:t>
            </a:r>
            <a:endParaRPr lang="de-CH" dirty="0"/>
          </a:p>
        </p:txBody>
      </p:sp>
      <p:sp>
        <p:nvSpPr>
          <p:cNvPr id="3" name="Subtitle 2"/>
          <p:cNvSpPr>
            <a:spLocks noGrp="1"/>
          </p:cNvSpPr>
          <p:nvPr>
            <p:ph type="subTitle" idx="1"/>
          </p:nvPr>
        </p:nvSpPr>
        <p:spPr>
          <a:xfrm>
            <a:off x="1065600" y="4800600"/>
            <a:ext cx="10425600" cy="478800"/>
          </a:xfrm>
        </p:spPr>
        <p:txBody>
          <a:bodyPr>
            <a:noAutofit/>
          </a:bodyPr>
          <a:lstStyle/>
          <a:p>
            <a:pPr>
              <a:lnSpc>
                <a:spcPts val="4400"/>
              </a:lnSpc>
              <a:spcBef>
                <a:spcPct val="0"/>
              </a:spcBef>
            </a:pPr>
            <a:r>
              <a:rPr lang="de-CH" sz="3000" b="1" dirty="0">
                <a:solidFill>
                  <a:schemeClr val="accent5">
                    <a:lumMod val="60000"/>
                    <a:lumOff val="40000"/>
                  </a:schemeClr>
                </a:solidFill>
                <a:ea typeface="+mj-ea"/>
                <a:cs typeface="+mj-cs"/>
              </a:rPr>
              <a:t>Natalia Dorontsova, Fabio Tomasini</a:t>
            </a:r>
            <a:endParaRPr lang="de-CH" sz="3000" b="1" dirty="0">
              <a:solidFill>
                <a:schemeClr val="accent5">
                  <a:lumMod val="60000"/>
                  <a:lumOff val="40000"/>
                </a:schemeClr>
              </a:solidFill>
              <a:ea typeface="+mj-ea"/>
              <a:cs typeface="+mj-cs"/>
            </a:endParaRPr>
          </a:p>
        </p:txBody>
      </p:sp>
      <p:sp>
        <p:nvSpPr>
          <p:cNvPr id="4" name="Fußzeilenplatzhalter 3"/>
          <p:cNvSpPr>
            <a:spLocks noGrp="1"/>
          </p:cNvSpPr>
          <p:nvPr>
            <p:ph type="ftr" sz="quarter" idx="10"/>
          </p:nvPr>
        </p:nvSpPr>
        <p:spPr/>
        <p:txBody>
          <a:bodyPr/>
          <a:lstStyle/>
          <a:p>
            <a:r>
              <a:rPr lang="de-CH" dirty="0"/>
              <a:t>Natalia Dorontsova, Fabio Tomasini, Swiss Statistical Office / SBER  |  Quality </a:t>
            </a:r>
            <a:r>
              <a:rPr lang="de-CH" dirty="0" err="1"/>
              <a:t>markers</a:t>
            </a:r>
            <a:r>
              <a:rPr lang="de-CH" dirty="0"/>
              <a:t> in Swiss Business Register | 2019</a:t>
            </a:r>
            <a:endParaRPr lang="de-CH" dirty="0"/>
          </a:p>
        </p:txBody>
      </p:sp>
      <p:sp>
        <p:nvSpPr>
          <p:cNvPr id="5" name="Foliennummernplatzhalter 4"/>
          <p:cNvSpPr>
            <a:spLocks noGrp="1"/>
          </p:cNvSpPr>
          <p:nvPr>
            <p:ph type="sldNum" sz="quarter" idx="11"/>
          </p:nvPr>
        </p:nvSpPr>
        <p:spPr/>
        <p:txBody>
          <a:bodyPr/>
          <a:lstStyle/>
          <a:p>
            <a:fld id="{7376A5A3-8F85-406F-8E5A-90FF9E31E9F2}" type="slidenum">
              <a:rPr lang="de-CH" smtClean="0"/>
              <a:pPr/>
              <a:t>1</a:t>
            </a:fld>
            <a:endParaRPr lang="de-CH" dirty="0"/>
          </a:p>
        </p:txBody>
      </p:sp>
    </p:spTree>
    <p:extLst>
      <p:ext uri="{BB962C8B-B14F-4D97-AF65-F5344CB8AC3E}">
        <p14:creationId xmlns:p14="http://schemas.microsoft.com/office/powerpoint/2010/main" val="41615258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a:t>NOGA </a:t>
            </a:r>
            <a:r>
              <a:rPr lang="fr-CH" dirty="0" err="1"/>
              <a:t>Quality</a:t>
            </a:r>
            <a:r>
              <a:rPr lang="fr-CH" dirty="0"/>
              <a:t> markers - Formula</a:t>
            </a:r>
          </a:p>
        </p:txBody>
      </p:sp>
      <mc:AlternateContent xmlns:mc="http://schemas.openxmlformats.org/markup-compatibility/2006">
        <mc:Choice xmlns:a14="http://schemas.microsoft.com/office/drawing/2010/main" Requires="a14">
          <p:sp>
            <p:nvSpPr>
              <p:cNvPr id="3" name="Espace réservé du contenu 2"/>
              <p:cNvSpPr>
                <a:spLocks noGrp="1"/>
              </p:cNvSpPr>
              <p:nvPr>
                <p:ph idx="1"/>
              </p:nvPr>
            </p:nvSpPr>
            <p:spPr>
              <a:xfrm>
                <a:off x="1063636" y="2277203"/>
                <a:ext cx="10427564" cy="3974123"/>
              </a:xfrm>
            </p:spPr>
            <p:txBody>
              <a:bodyPr/>
              <a:lstStyle/>
              <a:p>
                <a:pPr algn="ctr"/>
                <a14:m>
                  <m:oMathPara xmlns:m="http://schemas.openxmlformats.org/officeDocument/2006/math">
                    <m:oMathParaPr>
                      <m:jc m:val="centerGroup"/>
                    </m:oMathParaPr>
                    <m:oMath xmlns:m="http://schemas.openxmlformats.org/officeDocument/2006/math">
                      <m:r>
                        <a:rPr lang="fr-CH" sz="2800" b="1" i="1">
                          <a:solidFill>
                            <a:srgbClr val="003399"/>
                          </a:solidFill>
                          <a:latin typeface="Cambria Math" panose="02040503050406030204" pitchFamily="18" charset="0"/>
                        </a:rPr>
                        <m:t>𝑹𝒆𝒍𝒊𝒂𝒃𝒊𝒍𝒊𝒕𝒚</m:t>
                      </m:r>
                      <m:r>
                        <a:rPr lang="fr-CH" sz="2800" b="1" i="1">
                          <a:solidFill>
                            <a:srgbClr val="003399"/>
                          </a:solidFill>
                          <a:latin typeface="Cambria Math" panose="02040503050406030204" pitchFamily="18" charset="0"/>
                        </a:rPr>
                        <m:t> </m:t>
                      </m:r>
                      <m:r>
                        <a:rPr lang="fr-CH" sz="2800" b="1" i="1">
                          <a:solidFill>
                            <a:srgbClr val="003399"/>
                          </a:solidFill>
                          <a:latin typeface="Cambria Math" panose="02040503050406030204" pitchFamily="18" charset="0"/>
                        </a:rPr>
                        <m:t>𝒇𝒂𝒄𝒕𝒐𝒓</m:t>
                      </m:r>
                      <m:r>
                        <a:rPr lang="fr-CH" sz="2800" b="1" i="1">
                          <a:solidFill>
                            <a:srgbClr val="003399"/>
                          </a:solidFill>
                          <a:latin typeface="Cambria Math" panose="02040503050406030204" pitchFamily="18" charset="0"/>
                        </a:rPr>
                        <m:t> </m:t>
                      </m:r>
                      <m:d>
                        <m:dPr>
                          <m:ctrlPr>
                            <a:rPr lang="fr-CH" sz="2800" b="1" i="1">
                              <a:solidFill>
                                <a:srgbClr val="003399"/>
                              </a:solidFill>
                              <a:latin typeface="Cambria Math" panose="02040503050406030204" pitchFamily="18" charset="0"/>
                            </a:rPr>
                          </m:ctrlPr>
                        </m:dPr>
                        <m:e>
                          <m:r>
                            <a:rPr lang="fr-CH" sz="2800" b="1" i="1">
                              <a:solidFill>
                                <a:srgbClr val="003399"/>
                              </a:solidFill>
                              <a:latin typeface="Cambria Math" panose="02040503050406030204" pitchFamily="18" charset="0"/>
                            </a:rPr>
                            <m:t>𝒊𝒏</m:t>
                          </m:r>
                          <m:r>
                            <a:rPr lang="fr-CH" sz="2800" b="1" i="1">
                              <a:solidFill>
                                <a:srgbClr val="003399"/>
                              </a:solidFill>
                              <a:latin typeface="Cambria Math" panose="02040503050406030204" pitchFamily="18" charset="0"/>
                            </a:rPr>
                            <m:t> %</m:t>
                          </m:r>
                        </m:e>
                      </m:d>
                    </m:oMath>
                  </m:oMathPara>
                </a14:m>
                <a:endParaRPr lang="fr-CH" sz="2800" b="1" i="1" dirty="0">
                  <a:solidFill>
                    <a:srgbClr val="003399"/>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fr-CH" sz="2800" i="1">
                          <a:solidFill>
                            <a:srgbClr val="003399"/>
                          </a:solidFill>
                          <a:latin typeface="Cambria Math" panose="02040503050406030204" pitchFamily="18" charset="0"/>
                        </a:rPr>
                        <m:t>=1</m:t>
                      </m:r>
                      <m:r>
                        <a:rPr lang="fr-CH" sz="2800" i="1">
                          <a:solidFill>
                            <a:srgbClr val="003399"/>
                          </a:solidFill>
                          <a:latin typeface="Cambria Math" panose="02040503050406030204" pitchFamily="18" charset="0"/>
                        </a:rPr>
                        <m:t>−</m:t>
                      </m:r>
                      <m:r>
                        <a:rPr lang="fr-CH" sz="2800" i="1">
                          <a:solidFill>
                            <a:srgbClr val="003399"/>
                          </a:solidFill>
                          <a:latin typeface="Cambria Math" panose="02040503050406030204" pitchFamily="18" charset="0"/>
                        </a:rPr>
                        <m:t>𝑀𝑖𝑛</m:t>
                      </m:r>
                      <m:r>
                        <a:rPr lang="fr-CH" sz="2800" i="1">
                          <a:solidFill>
                            <a:srgbClr val="003399"/>
                          </a:solidFill>
                          <a:latin typeface="Cambria Math" panose="02040503050406030204" pitchFamily="18" charset="0"/>
                        </a:rPr>
                        <m:t>((</m:t>
                      </m:r>
                      <m:r>
                        <a:rPr lang="fr-CH" sz="2800" i="1">
                          <a:solidFill>
                            <a:srgbClr val="003399"/>
                          </a:solidFill>
                          <a:latin typeface="Cambria Math" panose="02040503050406030204" pitchFamily="18" charset="0"/>
                        </a:rPr>
                        <m:t>𝑆𝐷</m:t>
                      </m:r>
                      <m:r>
                        <a:rPr lang="fr-CH" sz="2800" i="1">
                          <a:solidFill>
                            <a:srgbClr val="003399"/>
                          </a:solidFill>
                          <a:latin typeface="Cambria Math" panose="02040503050406030204" pitchFamily="18" charset="0"/>
                        </a:rPr>
                        <m:t>−</m:t>
                      </m:r>
                      <m:r>
                        <a:rPr lang="fr-CH" sz="2800" i="1">
                          <a:solidFill>
                            <a:srgbClr val="003399"/>
                          </a:solidFill>
                          <a:latin typeface="Cambria Math" panose="02040503050406030204" pitchFamily="18" charset="0"/>
                        </a:rPr>
                        <m:t>𝑀𝑎𝑥</m:t>
                      </m:r>
                      <m:r>
                        <a:rPr lang="fr-CH" sz="2800" i="1">
                          <a:solidFill>
                            <a:srgbClr val="003399"/>
                          </a:solidFill>
                          <a:latin typeface="Cambria Math" panose="02040503050406030204" pitchFamily="18" charset="0"/>
                        </a:rPr>
                        <m:t>(</m:t>
                      </m:r>
                      <m:r>
                        <a:rPr lang="fr-CH" sz="2800" i="1">
                          <a:solidFill>
                            <a:srgbClr val="003399"/>
                          </a:solidFill>
                          <a:latin typeface="Cambria Math" panose="02040503050406030204" pitchFamily="18" charset="0"/>
                        </a:rPr>
                        <m:t>𝑉𝐷</m:t>
                      </m:r>
                      <m:r>
                        <a:rPr lang="fr-CH" sz="2800" i="1">
                          <a:solidFill>
                            <a:srgbClr val="003399"/>
                          </a:solidFill>
                          <a:latin typeface="Cambria Math" panose="02040503050406030204" pitchFamily="18" charset="0"/>
                        </a:rPr>
                        <m:t>,</m:t>
                      </m:r>
                      <m:r>
                        <a:rPr lang="fr-CH" sz="2800" i="1">
                          <a:solidFill>
                            <a:srgbClr val="003399"/>
                          </a:solidFill>
                          <a:latin typeface="Cambria Math" panose="02040503050406030204" pitchFamily="18" charset="0"/>
                        </a:rPr>
                        <m:t>𝐿𝑉𝐷</m:t>
                      </m:r>
                      <m:r>
                        <a:rPr lang="fr-CH" sz="2800" i="1">
                          <a:solidFill>
                            <a:srgbClr val="003399"/>
                          </a:solidFill>
                          <a:latin typeface="Cambria Math" panose="02040503050406030204" pitchFamily="18" charset="0"/>
                        </a:rPr>
                        <m:t>, </m:t>
                      </m:r>
                      <m:r>
                        <a:rPr lang="fr-CH" sz="2800" i="1">
                          <a:solidFill>
                            <a:srgbClr val="003399"/>
                          </a:solidFill>
                          <a:latin typeface="Cambria Math" panose="02040503050406030204" pitchFamily="18" charset="0"/>
                        </a:rPr>
                        <m:t>𝐿𝑈𝐷</m:t>
                      </m:r>
                      <m:r>
                        <a:rPr lang="fr-CH" sz="2800" i="1">
                          <a:solidFill>
                            <a:srgbClr val="003399"/>
                          </a:solidFill>
                          <a:latin typeface="Cambria Math" panose="02040503050406030204" pitchFamily="18" charset="0"/>
                        </a:rPr>
                        <m:t>))/</m:t>
                      </m:r>
                      <m:r>
                        <a:rPr lang="fr-CH" sz="2800" i="1">
                          <a:solidFill>
                            <a:srgbClr val="003399"/>
                          </a:solidFill>
                          <a:latin typeface="Cambria Math" panose="02040503050406030204" pitchFamily="18" charset="0"/>
                        </a:rPr>
                        <m:t>𝑅𝐿𝑇</m:t>
                      </m:r>
                      <m:r>
                        <a:rPr lang="fr-CH" sz="2800" i="1">
                          <a:solidFill>
                            <a:srgbClr val="003399"/>
                          </a:solidFill>
                          <a:latin typeface="Cambria Math" panose="02040503050406030204" pitchFamily="18" charset="0"/>
                        </a:rPr>
                        <m:t>,1)</m:t>
                      </m:r>
                    </m:oMath>
                  </m:oMathPara>
                </a14:m>
                <a:endParaRPr lang="fr-CH" sz="2800" i="1" dirty="0">
                  <a:solidFill>
                    <a:srgbClr val="003399"/>
                  </a:solidFill>
                  <a:latin typeface="Cambria Math" panose="02040503050406030204" pitchFamily="18" charset="0"/>
                </a:endParaRPr>
              </a:p>
              <a:p>
                <a:pPr algn="ctr"/>
                <a:endParaRPr lang="fr-CH" sz="2400" i="1" dirty="0">
                  <a:solidFill>
                    <a:srgbClr val="003399"/>
                  </a:solidFill>
                  <a:latin typeface="Cambria Math" panose="02040503050406030204" pitchFamily="18" charset="0"/>
                </a:endParaRPr>
              </a:p>
              <a:p>
                <a:pPr algn="ctr">
                  <a:lnSpc>
                    <a:spcPct val="100000"/>
                  </a:lnSpc>
                  <a:spcBef>
                    <a:spcPts val="1200"/>
                  </a:spcBef>
                </a:pPr>
                <a14:m>
                  <m:oMathPara xmlns:m="http://schemas.openxmlformats.org/officeDocument/2006/math">
                    <m:oMathParaPr>
                      <m:jc m:val="centerGroup"/>
                    </m:oMathParaPr>
                    <m:oMath xmlns:m="http://schemas.openxmlformats.org/officeDocument/2006/math">
                      <m:r>
                        <a:rPr lang="fr-CH" sz="2800" b="1" i="1">
                          <a:solidFill>
                            <a:srgbClr val="003399"/>
                          </a:solidFill>
                          <a:latin typeface="Cambria Math" panose="02040503050406030204" pitchFamily="18" charset="0"/>
                        </a:rPr>
                        <m:t>𝑵𝑶𝑮𝑨</m:t>
                      </m:r>
                      <m:r>
                        <a:rPr lang="fr-CH" sz="2800" b="1" i="1">
                          <a:solidFill>
                            <a:srgbClr val="003399"/>
                          </a:solidFill>
                          <a:latin typeface="Cambria Math" panose="02040503050406030204" pitchFamily="18" charset="0"/>
                        </a:rPr>
                        <m:t> </m:t>
                      </m:r>
                      <m:r>
                        <a:rPr lang="fr-CH" sz="2800" b="1" i="1">
                          <a:solidFill>
                            <a:srgbClr val="003399"/>
                          </a:solidFill>
                          <a:latin typeface="Cambria Math" panose="02040503050406030204" pitchFamily="18" charset="0"/>
                        </a:rPr>
                        <m:t>𝑺𝒕𝒂𝒃𝒊𝒍𝒊𝒕𝒚</m:t>
                      </m:r>
                      <m:r>
                        <a:rPr lang="fr-CH" sz="2800" b="1" i="1">
                          <a:solidFill>
                            <a:srgbClr val="003399"/>
                          </a:solidFill>
                          <a:latin typeface="Cambria Math" panose="02040503050406030204" pitchFamily="18" charset="0"/>
                        </a:rPr>
                        <m:t> </m:t>
                      </m:r>
                      <m:r>
                        <a:rPr lang="fr-CH" sz="2800" b="1" i="1">
                          <a:solidFill>
                            <a:srgbClr val="003399"/>
                          </a:solidFill>
                          <a:latin typeface="Cambria Math" panose="02040503050406030204" pitchFamily="18" charset="0"/>
                        </a:rPr>
                        <m:t>𝒇𝒂𝒄𝒕𝒐𝒓</m:t>
                      </m:r>
                      <m:r>
                        <a:rPr lang="fr-CH" sz="2800" b="1" i="1">
                          <a:solidFill>
                            <a:srgbClr val="003399"/>
                          </a:solidFill>
                          <a:latin typeface="Cambria Math" panose="02040503050406030204" pitchFamily="18" charset="0"/>
                        </a:rPr>
                        <m:t> </m:t>
                      </m:r>
                      <m:d>
                        <m:dPr>
                          <m:ctrlPr>
                            <a:rPr lang="fr-CH" sz="2800" b="1" i="1">
                              <a:solidFill>
                                <a:srgbClr val="003399"/>
                              </a:solidFill>
                              <a:latin typeface="Cambria Math" panose="02040503050406030204" pitchFamily="18" charset="0"/>
                            </a:rPr>
                          </m:ctrlPr>
                        </m:dPr>
                        <m:e>
                          <m:r>
                            <a:rPr lang="fr-CH" sz="2800" b="1" i="1">
                              <a:solidFill>
                                <a:srgbClr val="003399"/>
                              </a:solidFill>
                              <a:latin typeface="Cambria Math" panose="02040503050406030204" pitchFamily="18" charset="0"/>
                            </a:rPr>
                            <m:t>𝒊</m:t>
                          </m:r>
                          <m:r>
                            <a:rPr lang="fr-CH" sz="2800" b="1" i="1">
                              <a:solidFill>
                                <a:srgbClr val="003399"/>
                              </a:solidFill>
                              <a:latin typeface="Cambria Math" panose="02040503050406030204" pitchFamily="18" charset="0"/>
                            </a:rPr>
                            <m:t>𝒏</m:t>
                          </m:r>
                          <m:r>
                            <a:rPr lang="fr-CH" sz="2800" b="1" i="1">
                              <a:solidFill>
                                <a:srgbClr val="003399"/>
                              </a:solidFill>
                              <a:latin typeface="Cambria Math" panose="02040503050406030204" pitchFamily="18" charset="0"/>
                            </a:rPr>
                            <m:t> %</m:t>
                          </m:r>
                        </m:e>
                      </m:d>
                      <m:r>
                        <a:rPr lang="fr-CH" sz="2800" i="1">
                          <a:solidFill>
                            <a:srgbClr val="003399"/>
                          </a:solidFill>
                          <a:latin typeface="Cambria Math" panose="02040503050406030204" pitchFamily="18" charset="0"/>
                        </a:rPr>
                        <m:t>=</m:t>
                      </m:r>
                      <m:r>
                        <a:rPr lang="fr-CH" sz="2800" i="1">
                          <a:solidFill>
                            <a:srgbClr val="003399"/>
                          </a:solidFill>
                          <a:latin typeface="Cambria Math" panose="02040503050406030204" pitchFamily="18" charset="0"/>
                        </a:rPr>
                        <m:t>𝑀𝑎𝑥</m:t>
                      </m:r>
                      <m:d>
                        <m:dPr>
                          <m:ctrlPr>
                            <a:rPr lang="fr-CH" sz="2800" i="1">
                              <a:solidFill>
                                <a:srgbClr val="003399"/>
                              </a:solidFill>
                              <a:latin typeface="Cambria Math" panose="02040503050406030204" pitchFamily="18" charset="0"/>
                            </a:rPr>
                          </m:ctrlPr>
                        </m:dPr>
                        <m:e>
                          <m:f>
                            <m:fPr>
                              <m:type m:val="lin"/>
                              <m:ctrlPr>
                                <a:rPr lang="fr-CH" sz="2800" i="1">
                                  <a:solidFill>
                                    <a:srgbClr val="003399"/>
                                  </a:solidFill>
                                  <a:latin typeface="Cambria Math" panose="02040503050406030204" pitchFamily="18" charset="0"/>
                                </a:rPr>
                              </m:ctrlPr>
                            </m:fPr>
                            <m:num>
                              <m:d>
                                <m:dPr>
                                  <m:ctrlPr>
                                    <a:rPr lang="fr-CH" sz="2800" i="1">
                                      <a:solidFill>
                                        <a:srgbClr val="003399"/>
                                      </a:solidFill>
                                      <a:latin typeface="Cambria Math" panose="02040503050406030204" pitchFamily="18" charset="0"/>
                                    </a:rPr>
                                  </m:ctrlPr>
                                </m:dPr>
                                <m:e>
                                  <m:r>
                                    <a:rPr lang="fr-CH" sz="2800" i="1">
                                      <a:solidFill>
                                        <a:srgbClr val="003399"/>
                                      </a:solidFill>
                                      <a:latin typeface="Cambria Math" panose="02040503050406030204" pitchFamily="18" charset="0"/>
                                    </a:rPr>
                                    <m:t>𝐼𝑅𝐼</m:t>
                                  </m:r>
                                  <m:r>
                                    <a:rPr lang="fr-CH" sz="2800" i="1">
                                      <a:solidFill>
                                        <a:srgbClr val="003399"/>
                                      </a:solidFill>
                                      <a:latin typeface="Cambria Math" panose="02040503050406030204" pitchFamily="18" charset="0"/>
                                    </a:rPr>
                                    <m:t>−</m:t>
                                  </m:r>
                                  <m:r>
                                    <a:rPr lang="fr-CH" sz="2800" i="1">
                                      <a:solidFill>
                                        <a:srgbClr val="003399"/>
                                      </a:solidFill>
                                      <a:latin typeface="Cambria Math" panose="02040503050406030204" pitchFamily="18" charset="0"/>
                                    </a:rPr>
                                    <m:t>𝐸𝑀𝑁</m:t>
                                  </m:r>
                                </m:e>
                              </m:d>
                            </m:num>
                            <m:den>
                              <m:r>
                                <a:rPr lang="fr-CH" sz="2800" i="1">
                                  <a:solidFill>
                                    <a:srgbClr val="003399"/>
                                  </a:solidFill>
                                  <a:latin typeface="Cambria Math" panose="02040503050406030204" pitchFamily="18" charset="0"/>
                                </a:rPr>
                                <m:t>𝐼𝑅𝐼</m:t>
                              </m:r>
                            </m:den>
                          </m:f>
                          <m:r>
                            <a:rPr lang="fr-CH" sz="2800" i="1">
                              <a:solidFill>
                                <a:srgbClr val="003399"/>
                              </a:solidFill>
                              <a:latin typeface="Cambria Math" panose="02040503050406030204" pitchFamily="18" charset="0"/>
                            </a:rPr>
                            <m:t>,0</m:t>
                          </m:r>
                        </m:e>
                      </m:d>
                    </m:oMath>
                  </m:oMathPara>
                </a14:m>
                <a:endParaRPr lang="fr-CH" sz="2800" i="1" dirty="0" smtClean="0">
                  <a:solidFill>
                    <a:srgbClr val="003399"/>
                  </a:solidFill>
                  <a:latin typeface="Cambria Math" panose="02040503050406030204" pitchFamily="18" charset="0"/>
                </a:endParaRPr>
              </a:p>
              <a:p>
                <a:pPr algn="ctr">
                  <a:lnSpc>
                    <a:spcPct val="100000"/>
                  </a:lnSpc>
                  <a:spcBef>
                    <a:spcPts val="1200"/>
                  </a:spcBef>
                </a:pPr>
                <a:endParaRPr lang="fr-CH" sz="2800" i="1" dirty="0" smtClean="0">
                  <a:solidFill>
                    <a:srgbClr val="003399"/>
                  </a:solidFill>
                  <a:latin typeface="Cambria Math" panose="02040503050406030204" pitchFamily="18" charset="0"/>
                </a:endParaRPr>
              </a:p>
              <a:p>
                <a:pPr algn="ctr">
                  <a:lnSpc>
                    <a:spcPct val="100000"/>
                  </a:lnSpc>
                  <a:spcBef>
                    <a:spcPts val="1200"/>
                  </a:spcBef>
                </a:pPr>
                <a14:m>
                  <m:oMathPara xmlns:m="http://schemas.openxmlformats.org/officeDocument/2006/math">
                    <m:oMathParaPr>
                      <m:jc m:val="center"/>
                    </m:oMathParaPr>
                    <m:oMath xmlns:m="http://schemas.openxmlformats.org/officeDocument/2006/math">
                      <m:r>
                        <a:rPr lang="fr-CH" sz="2800" b="1" i="1">
                          <a:solidFill>
                            <a:srgbClr val="003399"/>
                          </a:solidFill>
                          <a:latin typeface="Cambria Math" panose="02040503050406030204" pitchFamily="18" charset="0"/>
                        </a:rPr>
                        <m:t>𝑵𝑶𝑮𝑨</m:t>
                      </m:r>
                      <m:r>
                        <a:rPr lang="fr-CH" sz="2800" b="1" i="1">
                          <a:solidFill>
                            <a:srgbClr val="003399"/>
                          </a:solidFill>
                          <a:latin typeface="Cambria Math" panose="02040503050406030204" pitchFamily="18" charset="0"/>
                        </a:rPr>
                        <m:t> </m:t>
                      </m:r>
                      <m:r>
                        <a:rPr lang="fr-CH" sz="2800" b="1" i="1">
                          <a:solidFill>
                            <a:srgbClr val="003399"/>
                          </a:solidFill>
                          <a:latin typeface="Cambria Math" panose="02040503050406030204" pitchFamily="18" charset="0"/>
                        </a:rPr>
                        <m:t>𝑸𝒖𝒂𝒍𝒊𝒕𝒚</m:t>
                      </m:r>
                      <m:r>
                        <a:rPr lang="fr-CH" sz="2800" b="1" i="1">
                          <a:solidFill>
                            <a:srgbClr val="003399"/>
                          </a:solidFill>
                          <a:latin typeface="Cambria Math" panose="02040503050406030204" pitchFamily="18" charset="0"/>
                        </a:rPr>
                        <m:t> </m:t>
                      </m:r>
                      <m:r>
                        <a:rPr lang="fr-CH" sz="2800" b="1" i="1">
                          <a:solidFill>
                            <a:srgbClr val="003399"/>
                          </a:solidFill>
                          <a:latin typeface="Cambria Math" panose="02040503050406030204" pitchFamily="18" charset="0"/>
                        </a:rPr>
                        <m:t>𝑴𝒂𝒓𝒌𝒆𝒓</m:t>
                      </m:r>
                      <m:r>
                        <a:rPr lang="fr-CH" sz="2800" b="1" i="1">
                          <a:solidFill>
                            <a:srgbClr val="003399"/>
                          </a:solidFill>
                          <a:latin typeface="Cambria Math" panose="02040503050406030204" pitchFamily="18" charset="0"/>
                        </a:rPr>
                        <m:t> </m:t>
                      </m:r>
                      <m:d>
                        <m:dPr>
                          <m:ctrlPr>
                            <a:rPr lang="fr-CH" sz="2800" b="1" i="1">
                              <a:solidFill>
                                <a:srgbClr val="003399"/>
                              </a:solidFill>
                              <a:latin typeface="Cambria Math" panose="02040503050406030204" pitchFamily="18" charset="0"/>
                            </a:rPr>
                          </m:ctrlPr>
                        </m:dPr>
                        <m:e>
                          <m:r>
                            <a:rPr lang="fr-CH" sz="2800" b="1" i="1">
                              <a:solidFill>
                                <a:srgbClr val="003399"/>
                              </a:solidFill>
                              <a:latin typeface="Cambria Math" panose="02040503050406030204" pitchFamily="18" charset="0"/>
                            </a:rPr>
                            <m:t>𝒊</m:t>
                          </m:r>
                          <m:r>
                            <a:rPr lang="fr-CH" sz="2800" b="1" i="1">
                              <a:solidFill>
                                <a:srgbClr val="003399"/>
                              </a:solidFill>
                              <a:latin typeface="Cambria Math" panose="02040503050406030204" pitchFamily="18" charset="0"/>
                            </a:rPr>
                            <m:t>𝒏</m:t>
                          </m:r>
                          <m:r>
                            <a:rPr lang="fr-CH" sz="2800" b="1" i="1">
                              <a:solidFill>
                                <a:srgbClr val="003399"/>
                              </a:solidFill>
                              <a:latin typeface="Cambria Math" panose="02040503050406030204" pitchFamily="18" charset="0"/>
                            </a:rPr>
                            <m:t> %</m:t>
                          </m:r>
                        </m:e>
                      </m:d>
                      <m:r>
                        <a:rPr lang="fr-CH" sz="2800" i="1">
                          <a:solidFill>
                            <a:srgbClr val="003399"/>
                          </a:solidFill>
                          <a:latin typeface="Cambria Math" panose="02040503050406030204" pitchFamily="18" charset="0"/>
                        </a:rPr>
                        <m:t>=</m:t>
                      </m:r>
                      <m:r>
                        <a:rPr lang="fr-CH" sz="2800" i="1">
                          <a:solidFill>
                            <a:srgbClr val="003399"/>
                          </a:solidFill>
                          <a:latin typeface="Cambria Math" panose="02040503050406030204" pitchFamily="18" charset="0"/>
                        </a:rPr>
                        <m:t>𝑅𝑒𝑙𝑖𝑎𝑏𝑖𝑙𝑖𝑡𝑦</m:t>
                      </m:r>
                      <m:r>
                        <a:rPr lang="fr-CH" sz="2800" i="1">
                          <a:solidFill>
                            <a:srgbClr val="003399"/>
                          </a:solidFill>
                          <a:latin typeface="Cambria Math" panose="02040503050406030204" pitchFamily="18" charset="0"/>
                        </a:rPr>
                        <m:t>∗</m:t>
                      </m:r>
                      <m:r>
                        <a:rPr lang="fr-CH" sz="2800" i="1">
                          <a:solidFill>
                            <a:srgbClr val="003399"/>
                          </a:solidFill>
                          <a:latin typeface="Cambria Math" panose="02040503050406030204" pitchFamily="18" charset="0"/>
                        </a:rPr>
                        <m:t>𝑆𝑡𝑎𝑏𝑖𝑙𝑖𝑡𝑦</m:t>
                      </m:r>
                      <m:r>
                        <a:rPr lang="fr-CH" sz="2800" i="1">
                          <a:solidFill>
                            <a:srgbClr val="003399"/>
                          </a:solidFill>
                          <a:latin typeface="Cambria Math" panose="02040503050406030204" pitchFamily="18" charset="0"/>
                        </a:rPr>
                        <m:t>∗</m:t>
                      </m:r>
                      <m:r>
                        <a:rPr lang="fr-CH" sz="2800" i="1">
                          <a:solidFill>
                            <a:srgbClr val="003399"/>
                          </a:solidFill>
                          <a:latin typeface="Cambria Math" panose="02040503050406030204" pitchFamily="18" charset="0"/>
                        </a:rPr>
                        <m:t>𝑆𝑜𝑢𝑟𝑐𝑒𝑅𝑒𝑙𝑖𝑎𝑏𝑖𝑙𝑖𝑡𝑦𝐹𝑎𝑐𝑡𝑜𝑟</m:t>
                      </m:r>
                    </m:oMath>
                  </m:oMathPara>
                </a14:m>
                <a:endParaRPr lang="fr-CH" dirty="0"/>
              </a:p>
            </p:txBody>
          </p:sp>
        </mc:Choice>
        <mc:Fallback>
          <p:sp>
            <p:nvSpPr>
              <p:cNvPr id="3" name="Espace réservé du contenu 2"/>
              <p:cNvSpPr>
                <a:spLocks noGrp="1" noRot="1" noChangeAspect="1" noMove="1" noResize="1" noEditPoints="1" noAdjustHandles="1" noChangeArrowheads="1" noChangeShapeType="1" noTextEdit="1"/>
              </p:cNvSpPr>
              <p:nvPr>
                <p:ph idx="1"/>
              </p:nvPr>
            </p:nvSpPr>
            <p:spPr>
              <a:xfrm>
                <a:off x="1063636" y="2277203"/>
                <a:ext cx="10427564" cy="3974123"/>
              </a:xfrm>
              <a:blipFill>
                <a:blip r:embed="rId2"/>
                <a:stretch>
                  <a:fillRect/>
                </a:stretch>
              </a:blipFill>
            </p:spPr>
            <p:txBody>
              <a:bodyPr/>
              <a:lstStyle/>
              <a:p>
                <a:r>
                  <a:rPr lang="fr-CH">
                    <a:noFill/>
                  </a:rPr>
                  <a:t> </a:t>
                </a:r>
              </a:p>
            </p:txBody>
          </p:sp>
        </mc:Fallback>
      </mc:AlternateContent>
      <p:sp>
        <p:nvSpPr>
          <p:cNvPr id="4" name="Espace réservé du pied de page 3"/>
          <p:cNvSpPr>
            <a:spLocks noGrp="1"/>
          </p:cNvSpPr>
          <p:nvPr>
            <p:ph type="ftr" sz="quarter" idx="10"/>
          </p:nvPr>
        </p:nvSpPr>
        <p:spPr/>
        <p:txBody>
          <a:bodyPr/>
          <a:lstStyle/>
          <a:p>
            <a:r>
              <a:rPr lang="de-CH" dirty="0"/>
              <a:t>Natalia Dorontsova, Fabio Tomasini, Swiss Statistical Office / SBER  |  Quality </a:t>
            </a:r>
            <a:r>
              <a:rPr lang="de-CH" dirty="0" err="1"/>
              <a:t>markers</a:t>
            </a:r>
            <a:r>
              <a:rPr lang="de-CH" dirty="0"/>
              <a:t> in Swiss Business Register | 2019</a:t>
            </a:r>
            <a:endParaRPr lang="de-CH" dirty="0"/>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10</a:t>
            </a:fld>
            <a:endParaRPr lang="de-CH" dirty="0"/>
          </a:p>
        </p:txBody>
      </p:sp>
    </p:spTree>
    <p:extLst>
      <p:ext uri="{BB962C8B-B14F-4D97-AF65-F5344CB8AC3E}">
        <p14:creationId xmlns:p14="http://schemas.microsoft.com/office/powerpoint/2010/main" val="4124846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1000"/>
                                        <p:tgtEl>
                                          <p:spTgt spid="3">
                                            <p:txEl>
                                              <p:pRg st="5" end="5"/>
                                            </p:txEl>
                                          </p:spTgt>
                                        </p:tgtEl>
                                      </p:cBhvr>
                                    </p:animEffect>
                                    <p:anim calcmode="lin" valueType="num">
                                      <p:cBhvr>
                                        <p:cTn id="2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err="1" smtClean="0"/>
              <a:t>Quality</a:t>
            </a:r>
            <a:r>
              <a:rPr lang="fr-CH" dirty="0" smtClean="0"/>
              <a:t> markers – Display</a:t>
            </a:r>
            <a:endParaRPr lang="fr-CH" dirty="0"/>
          </a:p>
        </p:txBody>
      </p:sp>
      <p:sp>
        <p:nvSpPr>
          <p:cNvPr id="4" name="Espace réservé du pied de page 3"/>
          <p:cNvSpPr>
            <a:spLocks noGrp="1"/>
          </p:cNvSpPr>
          <p:nvPr>
            <p:ph type="ftr" sz="quarter" idx="10"/>
          </p:nvPr>
        </p:nvSpPr>
        <p:spPr/>
        <p:txBody>
          <a:bodyPr/>
          <a:lstStyle/>
          <a:p>
            <a:r>
              <a:rPr lang="de-CH" dirty="0"/>
              <a:t>Natalia Dorontsova, Fabio Tomasini, Swiss Statistical Office / SBER  |  Quality </a:t>
            </a:r>
            <a:r>
              <a:rPr lang="de-CH" dirty="0" err="1"/>
              <a:t>markers</a:t>
            </a:r>
            <a:r>
              <a:rPr lang="de-CH" dirty="0"/>
              <a:t> in Swiss Business Register | 2019</a:t>
            </a:r>
            <a:endParaRPr lang="de-CH" dirty="0"/>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11</a:t>
            </a:fld>
            <a:endParaRPr lang="de-CH" dirty="0"/>
          </a:p>
        </p:txBody>
      </p:sp>
      <p:pic>
        <p:nvPicPr>
          <p:cNvPr id="6" name="Image 5"/>
          <p:cNvPicPr>
            <a:picLocks noChangeAspect="1"/>
          </p:cNvPicPr>
          <p:nvPr/>
        </p:nvPicPr>
        <p:blipFill>
          <a:blip r:embed="rId2"/>
          <a:stretch>
            <a:fillRect/>
          </a:stretch>
        </p:blipFill>
        <p:spPr>
          <a:xfrm>
            <a:off x="1059275" y="1297012"/>
            <a:ext cx="6757087" cy="4914245"/>
          </a:xfrm>
          <a:prstGeom prst="rect">
            <a:avLst/>
          </a:prstGeom>
        </p:spPr>
      </p:pic>
    </p:spTree>
    <p:extLst>
      <p:ext uri="{BB962C8B-B14F-4D97-AF65-F5344CB8AC3E}">
        <p14:creationId xmlns:p14="http://schemas.microsoft.com/office/powerpoint/2010/main" val="4220957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a:t>NOGA </a:t>
            </a:r>
            <a:r>
              <a:rPr lang="fr-CH" dirty="0" err="1"/>
              <a:t>Quality</a:t>
            </a:r>
            <a:r>
              <a:rPr lang="fr-CH" dirty="0"/>
              <a:t> markers - </a:t>
            </a:r>
            <a:r>
              <a:rPr lang="fr-CH" dirty="0" err="1"/>
              <a:t>Advantages</a:t>
            </a:r>
            <a:endParaRPr lang="fr-CH" dirty="0"/>
          </a:p>
        </p:txBody>
      </p:sp>
      <p:sp>
        <p:nvSpPr>
          <p:cNvPr id="3" name="Espace réservé du contenu 2"/>
          <p:cNvSpPr>
            <a:spLocks noGrp="1"/>
          </p:cNvSpPr>
          <p:nvPr>
            <p:ph idx="1"/>
          </p:nvPr>
        </p:nvSpPr>
        <p:spPr>
          <a:xfrm>
            <a:off x="1063636" y="2277209"/>
            <a:ext cx="10427564" cy="4011078"/>
          </a:xfrm>
        </p:spPr>
        <p:txBody>
          <a:bodyPr/>
          <a:lstStyle/>
          <a:p>
            <a:pPr marL="342900" indent="-342900">
              <a:buFont typeface="Arial" panose="020B0604020202020204" pitchFamily="34" charset="0"/>
              <a:buChar char="•"/>
            </a:pPr>
            <a:r>
              <a:rPr lang="en-US" dirty="0"/>
              <a:t>Consideration of the reliability of the information according to its age and the reliability of the source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These factors can be configured (set) manually in the system and the quality markers are updated according to their modifications (new criteria)</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Markers are monitored in the reporting </a:t>
            </a:r>
            <a:r>
              <a:rPr lang="en-US" dirty="0" smtClean="0"/>
              <a:t>system</a:t>
            </a:r>
            <a:endParaRPr lang="fr-CH" dirty="0"/>
          </a:p>
        </p:txBody>
      </p:sp>
      <p:sp>
        <p:nvSpPr>
          <p:cNvPr id="4" name="Espace réservé du pied de page 3"/>
          <p:cNvSpPr>
            <a:spLocks noGrp="1"/>
          </p:cNvSpPr>
          <p:nvPr>
            <p:ph type="ftr" sz="quarter" idx="10"/>
          </p:nvPr>
        </p:nvSpPr>
        <p:spPr/>
        <p:txBody>
          <a:bodyPr/>
          <a:lstStyle/>
          <a:p>
            <a:r>
              <a:rPr lang="de-CH" dirty="0"/>
              <a:t>Natalia Dorontsova, Fabio Tomasini, Swiss Statistical Office / SBER  |  Quality </a:t>
            </a:r>
            <a:r>
              <a:rPr lang="de-CH" dirty="0" err="1"/>
              <a:t>markers</a:t>
            </a:r>
            <a:r>
              <a:rPr lang="de-CH" dirty="0"/>
              <a:t> in Swiss Business Register | 2019</a:t>
            </a:r>
            <a:endParaRPr lang="de-CH" dirty="0"/>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12</a:t>
            </a:fld>
            <a:endParaRPr lang="de-CH" dirty="0"/>
          </a:p>
        </p:txBody>
      </p:sp>
    </p:spTree>
    <p:extLst>
      <p:ext uri="{BB962C8B-B14F-4D97-AF65-F5344CB8AC3E}">
        <p14:creationId xmlns:p14="http://schemas.microsoft.com/office/powerpoint/2010/main" val="12923953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err="1"/>
              <a:t>Quality</a:t>
            </a:r>
            <a:r>
              <a:rPr lang="fr-CH" dirty="0"/>
              <a:t> markers in SBER – Future </a:t>
            </a:r>
          </a:p>
        </p:txBody>
      </p:sp>
      <p:sp>
        <p:nvSpPr>
          <p:cNvPr id="3" name="Espace réservé du contenu 2"/>
          <p:cNvSpPr>
            <a:spLocks noGrp="1"/>
          </p:cNvSpPr>
          <p:nvPr>
            <p:ph idx="1"/>
          </p:nvPr>
        </p:nvSpPr>
        <p:spPr>
          <a:xfrm>
            <a:off x="1063636" y="2321169"/>
            <a:ext cx="10427564" cy="3930162"/>
          </a:xfrm>
        </p:spPr>
        <p:txBody>
          <a:bodyPr/>
          <a:lstStyle/>
          <a:p>
            <a:pPr marL="285750" indent="-285750">
              <a:lnSpc>
                <a:spcPct val="100000"/>
              </a:lnSpc>
              <a:buFont typeface="Wingdings" panose="05000000000000000000" pitchFamily="2" charset="2"/>
              <a:buChar char="Ø"/>
            </a:pPr>
            <a:r>
              <a:rPr lang="fr-CH" sz="1800" dirty="0" err="1"/>
              <a:t>Need</a:t>
            </a:r>
            <a:r>
              <a:rPr lang="fr-CH" sz="1800" dirty="0"/>
              <a:t> for more </a:t>
            </a:r>
            <a:r>
              <a:rPr lang="fr-CH" sz="1800" dirty="0" err="1"/>
              <a:t>indicators</a:t>
            </a:r>
            <a:r>
              <a:rPr lang="fr-CH" sz="1800" dirty="0"/>
              <a:t> in </a:t>
            </a:r>
            <a:r>
              <a:rPr lang="fr-CH" sz="1800" dirty="0" err="1"/>
              <a:t>other</a:t>
            </a:r>
            <a:r>
              <a:rPr lang="fr-CH" sz="1800" dirty="0"/>
              <a:t> </a:t>
            </a:r>
            <a:r>
              <a:rPr lang="fr-CH" sz="1800" dirty="0" err="1"/>
              <a:t>domains</a:t>
            </a:r>
            <a:r>
              <a:rPr lang="fr-CH" sz="1800" dirty="0"/>
              <a:t>, ex. </a:t>
            </a:r>
            <a:r>
              <a:rPr lang="fr-CH" sz="1800" i="1" dirty="0" err="1"/>
              <a:t>Addresses</a:t>
            </a:r>
            <a:r>
              <a:rPr lang="fr-CH" sz="1800" i="1" dirty="0"/>
              <a:t>:</a:t>
            </a:r>
          </a:p>
          <a:p>
            <a:pPr marL="642938" lvl="2" indent="-285750">
              <a:lnSpc>
                <a:spcPct val="100000"/>
              </a:lnSpc>
              <a:buFont typeface="Wingdings" panose="05000000000000000000" pitchFamily="2" charset="2"/>
              <a:buChar char="ü"/>
            </a:pPr>
            <a:r>
              <a:rPr lang="fr-CH" sz="1800" dirty="0"/>
              <a:t>To monitor and </a:t>
            </a:r>
            <a:r>
              <a:rPr lang="fr-CH" sz="1800" dirty="0" err="1"/>
              <a:t>improve</a:t>
            </a:r>
            <a:r>
              <a:rPr lang="fr-CH" sz="1800" dirty="0"/>
              <a:t> the </a:t>
            </a:r>
            <a:r>
              <a:rPr lang="fr-CH" sz="1800" dirty="0" err="1"/>
              <a:t>quality</a:t>
            </a:r>
            <a:r>
              <a:rPr lang="fr-CH" sz="1800" dirty="0"/>
              <a:t> of </a:t>
            </a:r>
            <a:r>
              <a:rPr lang="fr-CH" sz="1800" dirty="0" err="1"/>
              <a:t>addresses</a:t>
            </a:r>
            <a:r>
              <a:rPr lang="fr-CH" sz="1800" dirty="0"/>
              <a:t> for all </a:t>
            </a:r>
            <a:r>
              <a:rPr lang="fr-CH" sz="1800" dirty="0" err="1"/>
              <a:t>statistical</a:t>
            </a:r>
            <a:r>
              <a:rPr lang="fr-CH" sz="1800" dirty="0"/>
              <a:t> </a:t>
            </a:r>
            <a:r>
              <a:rPr lang="fr-CH" sz="1800" dirty="0" err="1"/>
              <a:t>units</a:t>
            </a:r>
            <a:endParaRPr lang="fr-CH" sz="1800" dirty="0"/>
          </a:p>
          <a:p>
            <a:pPr marL="642938" lvl="2" indent="-285750">
              <a:lnSpc>
                <a:spcPct val="100000"/>
              </a:lnSpc>
              <a:buFont typeface="Wingdings" panose="05000000000000000000" pitchFamily="2" charset="2"/>
              <a:buChar char="ü"/>
            </a:pPr>
            <a:r>
              <a:rPr lang="fr-CH" sz="1800" dirty="0"/>
              <a:t>To i</a:t>
            </a:r>
            <a:r>
              <a:rPr lang="en-US" sz="1800" dirty="0" err="1"/>
              <a:t>ncrease</a:t>
            </a:r>
            <a:r>
              <a:rPr lang="en-US" sz="1800" dirty="0"/>
              <a:t> the attainability of statistical units during surveys</a:t>
            </a:r>
          </a:p>
          <a:p>
            <a:pPr marL="285750" indent="-285750">
              <a:lnSpc>
                <a:spcPct val="100000"/>
              </a:lnSpc>
              <a:buFont typeface="Wingdings" panose="05000000000000000000" pitchFamily="2" charset="2"/>
              <a:buChar char="Ø"/>
            </a:pPr>
            <a:endParaRPr lang="fr-CH" sz="1800" dirty="0"/>
          </a:p>
          <a:p>
            <a:pPr marL="285750" indent="-285750">
              <a:lnSpc>
                <a:spcPct val="100000"/>
              </a:lnSpc>
              <a:buFont typeface="Wingdings" panose="05000000000000000000" pitchFamily="2" charset="2"/>
              <a:buChar char="Ø"/>
            </a:pPr>
            <a:r>
              <a:rPr lang="fr-CH" sz="1800" dirty="0" err="1"/>
              <a:t>Based</a:t>
            </a:r>
            <a:r>
              <a:rPr lang="fr-CH" sz="1800" dirty="0"/>
              <a:t> on the </a:t>
            </a:r>
            <a:r>
              <a:rPr lang="fr-CH" sz="1800" dirty="0" err="1"/>
              <a:t>same</a:t>
            </a:r>
            <a:r>
              <a:rPr lang="fr-CH" sz="1800" dirty="0"/>
              <a:t> </a:t>
            </a:r>
            <a:r>
              <a:rPr lang="fr-CH" sz="1800" dirty="0" err="1"/>
              <a:t>method</a:t>
            </a:r>
            <a:r>
              <a:rPr lang="fr-CH" sz="1800" dirty="0"/>
              <a:t> as NOGA </a:t>
            </a:r>
            <a:r>
              <a:rPr lang="fr-CH" sz="1800" dirty="0" err="1"/>
              <a:t>quality</a:t>
            </a:r>
            <a:r>
              <a:rPr lang="fr-CH" sz="1800" dirty="0"/>
              <a:t> markers </a:t>
            </a:r>
            <a:r>
              <a:rPr lang="fr-CH" sz="1800" dirty="0" err="1"/>
              <a:t>with</a:t>
            </a:r>
            <a:r>
              <a:rPr lang="fr-CH" sz="1800" dirty="0"/>
              <a:t> the objective to </a:t>
            </a:r>
            <a:r>
              <a:rPr lang="fr-CH" sz="1800" dirty="0" err="1"/>
              <a:t>define</a:t>
            </a:r>
            <a:r>
              <a:rPr lang="fr-CH" sz="1800" dirty="0"/>
              <a:t>:</a:t>
            </a:r>
          </a:p>
          <a:p>
            <a:pPr marL="642938" lvl="2" indent="-285750">
              <a:lnSpc>
                <a:spcPct val="100000"/>
              </a:lnSpc>
              <a:buFont typeface="Wingdings" panose="05000000000000000000" pitchFamily="2" charset="2"/>
              <a:buChar char="ü"/>
            </a:pPr>
            <a:r>
              <a:rPr lang="fr-CH" sz="1800" dirty="0" smtClean="0"/>
              <a:t>How </a:t>
            </a:r>
            <a:r>
              <a:rPr lang="fr-CH" sz="1800" dirty="0" err="1"/>
              <a:t>old</a:t>
            </a:r>
            <a:r>
              <a:rPr lang="fr-CH" sz="1800" dirty="0"/>
              <a:t> </a:t>
            </a:r>
            <a:r>
              <a:rPr lang="fr-CH" sz="1800" dirty="0" err="1"/>
              <a:t>is</a:t>
            </a:r>
            <a:r>
              <a:rPr lang="fr-CH" sz="1800" dirty="0"/>
              <a:t> the </a:t>
            </a:r>
            <a:r>
              <a:rPr lang="fr-CH" sz="1800" dirty="0" err="1"/>
              <a:t>address</a:t>
            </a:r>
            <a:r>
              <a:rPr lang="fr-CH" sz="1800" dirty="0"/>
              <a:t> </a:t>
            </a:r>
            <a:r>
              <a:rPr lang="fr-CH" sz="1800" dirty="0" err="1"/>
              <a:t>depending</a:t>
            </a:r>
            <a:r>
              <a:rPr lang="fr-CH" sz="1800" dirty="0"/>
              <a:t> of </a:t>
            </a:r>
            <a:r>
              <a:rPr lang="fr-CH" sz="1800" dirty="0" err="1"/>
              <a:t>its</a:t>
            </a:r>
            <a:r>
              <a:rPr lang="fr-CH" sz="1800" dirty="0"/>
              <a:t> modification date, </a:t>
            </a:r>
            <a:r>
              <a:rPr lang="fr-CH" sz="1800" dirty="0" err="1"/>
              <a:t>verification</a:t>
            </a:r>
            <a:r>
              <a:rPr lang="fr-CH" sz="1800" dirty="0"/>
              <a:t> date or </a:t>
            </a:r>
            <a:r>
              <a:rPr lang="fr-CH" sz="1800" dirty="0" err="1"/>
              <a:t>unfound</a:t>
            </a:r>
            <a:r>
              <a:rPr lang="fr-CH" sz="1800" dirty="0"/>
              <a:t> date.</a:t>
            </a:r>
          </a:p>
          <a:p>
            <a:pPr marL="642938" lvl="2" indent="-285750">
              <a:lnSpc>
                <a:spcPct val="100000"/>
              </a:lnSpc>
              <a:buFont typeface="Wingdings" panose="05000000000000000000" pitchFamily="2" charset="2"/>
              <a:buChar char="ü"/>
            </a:pPr>
            <a:endParaRPr lang="fr-CH" sz="1800" dirty="0"/>
          </a:p>
          <a:p>
            <a:pPr marL="642938" lvl="2" indent="-285750">
              <a:lnSpc>
                <a:spcPct val="100000"/>
              </a:lnSpc>
              <a:buFont typeface="Wingdings" panose="05000000000000000000" pitchFamily="2" charset="2"/>
              <a:buChar char="ü"/>
            </a:pPr>
            <a:r>
              <a:rPr lang="fr-CH" sz="1800" dirty="0"/>
              <a:t>How </a:t>
            </a:r>
            <a:r>
              <a:rPr lang="fr-CH" sz="1800" dirty="0" err="1"/>
              <a:t>often</a:t>
            </a:r>
            <a:r>
              <a:rPr lang="fr-CH" sz="1800" dirty="0"/>
              <a:t> the </a:t>
            </a:r>
            <a:r>
              <a:rPr lang="fr-CH" sz="1800" dirty="0" err="1"/>
              <a:t>address</a:t>
            </a:r>
            <a:r>
              <a:rPr lang="fr-CH" sz="1800" dirty="0"/>
              <a:t> </a:t>
            </a:r>
            <a:r>
              <a:rPr lang="fr-CH" sz="1800" dirty="0" err="1"/>
              <a:t>was</a:t>
            </a:r>
            <a:r>
              <a:rPr lang="fr-CH" sz="1800" dirty="0"/>
              <a:t> </a:t>
            </a:r>
            <a:r>
              <a:rPr lang="fr-CH" sz="1800" dirty="0" err="1"/>
              <a:t>modified</a:t>
            </a:r>
            <a:r>
              <a:rPr lang="fr-CH" sz="1800" dirty="0"/>
              <a:t> in the last </a:t>
            </a:r>
            <a:r>
              <a:rPr lang="fr-CH" sz="1800" i="1" dirty="0" err="1"/>
              <a:t>Stability</a:t>
            </a:r>
            <a:r>
              <a:rPr lang="fr-CH" sz="1800" i="1" dirty="0"/>
              <a:t> Reference </a:t>
            </a:r>
            <a:r>
              <a:rPr lang="fr-CH" sz="1800" i="1" dirty="0" err="1"/>
              <a:t>Period</a:t>
            </a:r>
            <a:r>
              <a:rPr lang="fr-CH" sz="1800" dirty="0"/>
              <a:t> </a:t>
            </a:r>
            <a:r>
              <a:rPr lang="fr-CH" sz="1800" dirty="0" err="1"/>
              <a:t>days</a:t>
            </a:r>
            <a:r>
              <a:rPr lang="fr-CH" sz="1800" dirty="0"/>
              <a:t>.</a:t>
            </a:r>
          </a:p>
          <a:p>
            <a:pPr>
              <a:lnSpc>
                <a:spcPct val="100000"/>
              </a:lnSpc>
            </a:pPr>
            <a:endParaRPr lang="fr-CH" sz="2000" dirty="0"/>
          </a:p>
          <a:p>
            <a:pPr>
              <a:lnSpc>
                <a:spcPct val="100000"/>
              </a:lnSpc>
            </a:pPr>
            <a:r>
              <a:rPr lang="fr-CH" sz="2000" dirty="0"/>
              <a:t>This </a:t>
            </a:r>
            <a:r>
              <a:rPr lang="fr-CH" sz="2000" dirty="0" err="1"/>
              <a:t>quality</a:t>
            </a:r>
            <a:r>
              <a:rPr lang="fr-CH" sz="2000" dirty="0"/>
              <a:t> marker </a:t>
            </a:r>
            <a:r>
              <a:rPr lang="fr-CH" sz="2000" dirty="0" err="1"/>
              <a:t>is</a:t>
            </a:r>
            <a:r>
              <a:rPr lang="fr-CH" sz="2000" dirty="0"/>
              <a:t> </a:t>
            </a:r>
            <a:r>
              <a:rPr lang="fr-CH" sz="2000" dirty="0" smtClean="0"/>
              <a:t>not </a:t>
            </a:r>
            <a:r>
              <a:rPr lang="fr-CH" sz="2000" dirty="0" err="1" smtClean="0"/>
              <a:t>implemented</a:t>
            </a:r>
            <a:r>
              <a:rPr lang="fr-CH" sz="2000" dirty="0" smtClean="0"/>
              <a:t> </a:t>
            </a:r>
            <a:r>
              <a:rPr lang="fr-CH" sz="2000" dirty="0" err="1"/>
              <a:t>yet</a:t>
            </a:r>
            <a:r>
              <a:rPr lang="fr-CH" sz="2000" dirty="0" smtClean="0"/>
              <a:t>!</a:t>
            </a:r>
            <a:endParaRPr lang="fr-CH" sz="2000" dirty="0"/>
          </a:p>
        </p:txBody>
      </p:sp>
      <p:sp>
        <p:nvSpPr>
          <p:cNvPr id="4" name="Espace réservé du pied de page 3"/>
          <p:cNvSpPr>
            <a:spLocks noGrp="1"/>
          </p:cNvSpPr>
          <p:nvPr>
            <p:ph type="ftr" sz="quarter" idx="10"/>
          </p:nvPr>
        </p:nvSpPr>
        <p:spPr/>
        <p:txBody>
          <a:bodyPr/>
          <a:lstStyle/>
          <a:p>
            <a:r>
              <a:rPr lang="de-CH" dirty="0"/>
              <a:t>Natalia Dorontsova, Fabio Tomasini, Swiss Statistical Office / SBER  |  Quality </a:t>
            </a:r>
            <a:r>
              <a:rPr lang="de-CH" dirty="0" err="1"/>
              <a:t>markers</a:t>
            </a:r>
            <a:r>
              <a:rPr lang="de-CH" dirty="0"/>
              <a:t> in Swiss Business Register | 2019</a:t>
            </a:r>
            <a:endParaRPr lang="de-CH" dirty="0"/>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13</a:t>
            </a:fld>
            <a:endParaRPr lang="de-CH" dirty="0"/>
          </a:p>
        </p:txBody>
      </p:sp>
    </p:spTree>
    <p:extLst>
      <p:ext uri="{BB962C8B-B14F-4D97-AF65-F5344CB8AC3E}">
        <p14:creationId xmlns:p14="http://schemas.microsoft.com/office/powerpoint/2010/main" val="18728805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smtClean="0"/>
              <a:t>Contents</a:t>
            </a:r>
            <a:endParaRPr lang="fr-CH" dirty="0"/>
          </a:p>
        </p:txBody>
      </p:sp>
      <p:sp>
        <p:nvSpPr>
          <p:cNvPr id="3" name="Espace réservé du contenu 2"/>
          <p:cNvSpPr>
            <a:spLocks noGrp="1"/>
          </p:cNvSpPr>
          <p:nvPr>
            <p:ph idx="1"/>
          </p:nvPr>
        </p:nvSpPr>
        <p:spPr>
          <a:xfrm>
            <a:off x="1063636" y="2492375"/>
            <a:ext cx="10427564" cy="2800767"/>
          </a:xfrm>
        </p:spPr>
        <p:txBody>
          <a:bodyPr/>
          <a:lstStyle/>
          <a:p>
            <a:pPr marL="342900" indent="-342900">
              <a:lnSpc>
                <a:spcPct val="150000"/>
              </a:lnSpc>
              <a:buFont typeface="Arial" panose="020B0604020202020204" pitchFamily="34" charset="0"/>
              <a:buChar char="•"/>
            </a:pPr>
            <a:r>
              <a:rPr lang="fr-CH" dirty="0" smtClean="0"/>
              <a:t>SBR </a:t>
            </a:r>
            <a:r>
              <a:rPr lang="fr-CH" dirty="0"/>
              <a:t>– objectives of the </a:t>
            </a:r>
            <a:r>
              <a:rPr lang="fr-CH" dirty="0" err="1"/>
              <a:t>reengineering</a:t>
            </a:r>
            <a:endParaRPr lang="fr-CH" dirty="0"/>
          </a:p>
          <a:p>
            <a:pPr marL="342900" indent="-342900">
              <a:lnSpc>
                <a:spcPct val="150000"/>
              </a:lnSpc>
              <a:buFont typeface="Arial" panose="020B0604020202020204" pitchFamily="34" charset="0"/>
              <a:buChar char="•"/>
            </a:pPr>
            <a:r>
              <a:rPr lang="fr-CH" dirty="0" err="1" smtClean="0"/>
              <a:t>Quality</a:t>
            </a:r>
            <a:r>
              <a:rPr lang="fr-CH" dirty="0" smtClean="0"/>
              <a:t> </a:t>
            </a:r>
            <a:r>
              <a:rPr lang="fr-CH" dirty="0"/>
              <a:t>markers of </a:t>
            </a:r>
            <a:r>
              <a:rPr lang="en-US" dirty="0">
                <a:sym typeface="Wingdings" panose="05000000000000000000" pitchFamily="2" charset="2"/>
              </a:rPr>
              <a:t>General Classification of Economic Activities (</a:t>
            </a:r>
            <a:r>
              <a:rPr lang="fr-CH" dirty="0">
                <a:sym typeface="Wingdings" panose="05000000000000000000" pitchFamily="2" charset="2"/>
              </a:rPr>
              <a:t>NOGA)</a:t>
            </a:r>
          </a:p>
          <a:p>
            <a:pPr marL="342900" indent="-342900">
              <a:lnSpc>
                <a:spcPct val="150000"/>
              </a:lnSpc>
              <a:buFont typeface="Arial" panose="020B0604020202020204" pitchFamily="34" charset="0"/>
              <a:buChar char="•"/>
            </a:pPr>
            <a:r>
              <a:rPr lang="fr-CH" dirty="0" err="1" smtClean="0">
                <a:sym typeface="Wingdings" panose="05000000000000000000" pitchFamily="2" charset="2"/>
              </a:rPr>
              <a:t>Quality</a:t>
            </a:r>
            <a:r>
              <a:rPr lang="fr-CH" dirty="0" smtClean="0">
                <a:sym typeface="Wingdings" panose="05000000000000000000" pitchFamily="2" charset="2"/>
              </a:rPr>
              <a:t> </a:t>
            </a:r>
            <a:r>
              <a:rPr lang="fr-CH" dirty="0">
                <a:sym typeface="Wingdings" panose="05000000000000000000" pitchFamily="2" charset="2"/>
              </a:rPr>
              <a:t>markers in </a:t>
            </a:r>
            <a:r>
              <a:rPr lang="fr-CH" dirty="0" smtClean="0">
                <a:sym typeface="Wingdings" panose="05000000000000000000" pitchFamily="2" charset="2"/>
              </a:rPr>
              <a:t>SBR </a:t>
            </a:r>
            <a:r>
              <a:rPr lang="fr-CH" dirty="0">
                <a:sym typeface="Wingdings" panose="05000000000000000000" pitchFamily="2" charset="2"/>
              </a:rPr>
              <a:t>- </a:t>
            </a:r>
            <a:r>
              <a:rPr lang="fr-CH" dirty="0" smtClean="0">
                <a:sym typeface="Wingdings" panose="05000000000000000000" pitchFamily="2" charset="2"/>
              </a:rPr>
              <a:t>Future</a:t>
            </a:r>
            <a:endParaRPr lang="fr-CH" dirty="0">
              <a:sym typeface="Wingdings" panose="05000000000000000000" pitchFamily="2" charset="2"/>
            </a:endParaRPr>
          </a:p>
        </p:txBody>
      </p:sp>
      <p:sp>
        <p:nvSpPr>
          <p:cNvPr id="4" name="Espace réservé du pied de page 3"/>
          <p:cNvSpPr>
            <a:spLocks noGrp="1"/>
          </p:cNvSpPr>
          <p:nvPr>
            <p:ph type="ftr" sz="quarter" idx="10"/>
          </p:nvPr>
        </p:nvSpPr>
        <p:spPr/>
        <p:txBody>
          <a:bodyPr/>
          <a:lstStyle/>
          <a:p>
            <a:r>
              <a:rPr lang="de-CH" dirty="0"/>
              <a:t>Natalia Dorontsova, Fabio Tomasini, Swiss Statistical Office / SBER  |  Quality </a:t>
            </a:r>
            <a:r>
              <a:rPr lang="de-CH" dirty="0" err="1"/>
              <a:t>markers</a:t>
            </a:r>
            <a:r>
              <a:rPr lang="de-CH" dirty="0"/>
              <a:t> in Swiss Business Register | 2019</a:t>
            </a:r>
            <a:endParaRPr lang="de-CH" dirty="0"/>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2</a:t>
            </a:fld>
            <a:endParaRPr lang="de-CH" dirty="0"/>
          </a:p>
        </p:txBody>
      </p:sp>
    </p:spTree>
    <p:extLst>
      <p:ext uri="{BB962C8B-B14F-4D97-AF65-F5344CB8AC3E}">
        <p14:creationId xmlns:p14="http://schemas.microsoft.com/office/powerpoint/2010/main" val="839380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smtClean="0"/>
              <a:t>SBR </a:t>
            </a:r>
            <a:r>
              <a:rPr lang="fr-CH" dirty="0"/>
              <a:t>– </a:t>
            </a:r>
            <a:r>
              <a:rPr lang="fr-CH" dirty="0" err="1"/>
              <a:t>Reengineering’s</a:t>
            </a:r>
            <a:r>
              <a:rPr lang="fr-CH" dirty="0"/>
              <a:t> objectives</a:t>
            </a:r>
          </a:p>
        </p:txBody>
      </p:sp>
      <p:sp>
        <p:nvSpPr>
          <p:cNvPr id="3" name="Espace réservé du contenu 2"/>
          <p:cNvSpPr>
            <a:spLocks noGrp="1"/>
          </p:cNvSpPr>
          <p:nvPr>
            <p:ph idx="1"/>
          </p:nvPr>
        </p:nvSpPr>
        <p:spPr>
          <a:xfrm>
            <a:off x="1063636" y="2365130"/>
            <a:ext cx="10427564" cy="3370153"/>
          </a:xfrm>
        </p:spPr>
        <p:txBody>
          <a:bodyPr/>
          <a:lstStyle/>
          <a:p>
            <a:pPr marL="342900" lvl="0" indent="-342900">
              <a:lnSpc>
                <a:spcPct val="100000"/>
              </a:lnSpc>
              <a:buFont typeface="Arial" panose="020B0604020202020204" pitchFamily="34" charset="0"/>
              <a:buChar char="•"/>
            </a:pPr>
            <a:r>
              <a:rPr lang="en-GB" dirty="0"/>
              <a:t>Put in place a new architecture of </a:t>
            </a:r>
            <a:r>
              <a:rPr lang="en-GB" dirty="0" smtClean="0"/>
              <a:t>SBR</a:t>
            </a:r>
            <a:endParaRPr lang="en-GB" dirty="0"/>
          </a:p>
          <a:p>
            <a:pPr marL="342900" lvl="0" indent="-342900">
              <a:lnSpc>
                <a:spcPct val="100000"/>
              </a:lnSpc>
              <a:buFont typeface="Arial" panose="020B0604020202020204" pitchFamily="34" charset="0"/>
              <a:buChar char="•"/>
            </a:pPr>
            <a:r>
              <a:rPr lang="en-GB" dirty="0" smtClean="0"/>
              <a:t>Optimise </a:t>
            </a:r>
            <a:r>
              <a:rPr lang="en-GB" dirty="0"/>
              <a:t>and standardise data transfers between the </a:t>
            </a:r>
            <a:r>
              <a:rPr lang="en-GB" dirty="0" smtClean="0"/>
              <a:t>SBR </a:t>
            </a:r>
            <a:r>
              <a:rPr lang="en-GB" dirty="0"/>
              <a:t>and its partner registers, including the </a:t>
            </a:r>
            <a:r>
              <a:rPr lang="fr-CH" dirty="0"/>
              <a:t>unique </a:t>
            </a:r>
            <a:r>
              <a:rPr lang="fr-CH" dirty="0" err="1" smtClean="0"/>
              <a:t>enterprise</a:t>
            </a:r>
            <a:r>
              <a:rPr lang="fr-CH" dirty="0" smtClean="0"/>
              <a:t> </a:t>
            </a:r>
            <a:r>
              <a:rPr lang="fr-CH" dirty="0"/>
              <a:t>identification </a:t>
            </a:r>
            <a:r>
              <a:rPr lang="fr-CH" dirty="0" err="1"/>
              <a:t>number</a:t>
            </a:r>
            <a:r>
              <a:rPr lang="fr-CH" dirty="0"/>
              <a:t> </a:t>
            </a:r>
            <a:r>
              <a:rPr lang="en-GB" dirty="0"/>
              <a:t>(UID)</a:t>
            </a:r>
          </a:p>
          <a:p>
            <a:pPr marL="342900" lvl="0" indent="-342900">
              <a:lnSpc>
                <a:spcPct val="100000"/>
              </a:lnSpc>
              <a:buFont typeface="Arial" panose="020B0604020202020204" pitchFamily="34" charset="0"/>
              <a:buChar char="•"/>
            </a:pPr>
            <a:r>
              <a:rPr lang="en-GB" dirty="0" smtClean="0"/>
              <a:t>Increase </a:t>
            </a:r>
            <a:r>
              <a:rPr lang="en-GB" dirty="0"/>
              <a:t>the reliability of information updates in the </a:t>
            </a:r>
            <a:r>
              <a:rPr lang="en-GB" dirty="0" smtClean="0"/>
              <a:t>SBR </a:t>
            </a:r>
            <a:r>
              <a:rPr lang="en-GB" dirty="0"/>
              <a:t>to avoid the propagation of errors to external partners</a:t>
            </a:r>
          </a:p>
          <a:p>
            <a:pPr marL="342900" lvl="0" indent="-342900">
              <a:lnSpc>
                <a:spcPct val="100000"/>
              </a:lnSpc>
              <a:buFont typeface="Arial" panose="020B0604020202020204" pitchFamily="34" charset="0"/>
              <a:buChar char="•"/>
            </a:pPr>
            <a:r>
              <a:rPr lang="en-GB" dirty="0" smtClean="0"/>
              <a:t>Improve </a:t>
            </a:r>
            <a:r>
              <a:rPr lang="en-GB" dirty="0"/>
              <a:t>the quality of data (stability, reliability</a:t>
            </a:r>
            <a:r>
              <a:rPr lang="en-GB" dirty="0" smtClean="0"/>
              <a:t>)</a:t>
            </a:r>
            <a:endParaRPr lang="fr-CH" dirty="0"/>
          </a:p>
        </p:txBody>
      </p:sp>
      <p:sp>
        <p:nvSpPr>
          <p:cNvPr id="4" name="Espace réservé du pied de page 3"/>
          <p:cNvSpPr>
            <a:spLocks noGrp="1"/>
          </p:cNvSpPr>
          <p:nvPr>
            <p:ph type="ftr" sz="quarter" idx="10"/>
          </p:nvPr>
        </p:nvSpPr>
        <p:spPr/>
        <p:txBody>
          <a:bodyPr/>
          <a:lstStyle/>
          <a:p>
            <a:r>
              <a:rPr lang="de-CH" dirty="0"/>
              <a:t>Natalia Dorontsova, Fabio Tomasini, Swiss Statistical Office / SBER  |  Quality </a:t>
            </a:r>
            <a:r>
              <a:rPr lang="de-CH" dirty="0" err="1"/>
              <a:t>markers</a:t>
            </a:r>
            <a:r>
              <a:rPr lang="de-CH" dirty="0"/>
              <a:t> in Swiss Business Register | 2019</a:t>
            </a:r>
            <a:endParaRPr lang="de-CH" dirty="0"/>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3</a:t>
            </a:fld>
            <a:endParaRPr lang="de-CH" dirty="0"/>
          </a:p>
        </p:txBody>
      </p:sp>
    </p:spTree>
    <p:extLst>
      <p:ext uri="{BB962C8B-B14F-4D97-AF65-F5344CB8AC3E}">
        <p14:creationId xmlns:p14="http://schemas.microsoft.com/office/powerpoint/2010/main" val="39860601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a:t>NOGA </a:t>
            </a:r>
            <a:r>
              <a:rPr lang="fr-CH" dirty="0" err="1"/>
              <a:t>Quality</a:t>
            </a:r>
            <a:r>
              <a:rPr lang="fr-CH" dirty="0"/>
              <a:t> markers</a:t>
            </a:r>
          </a:p>
        </p:txBody>
      </p:sp>
      <p:sp>
        <p:nvSpPr>
          <p:cNvPr id="3" name="Espace réservé du contenu 2"/>
          <p:cNvSpPr>
            <a:spLocks noGrp="1"/>
          </p:cNvSpPr>
          <p:nvPr>
            <p:ph idx="1"/>
          </p:nvPr>
        </p:nvSpPr>
        <p:spPr>
          <a:xfrm>
            <a:off x="1063636" y="2492375"/>
            <a:ext cx="10427564" cy="3000821"/>
          </a:xfrm>
        </p:spPr>
        <p:txBody>
          <a:bodyPr/>
          <a:lstStyle/>
          <a:p>
            <a:pPr marL="342900" indent="-342900">
              <a:buFont typeface="Arial" panose="020B0604020202020204" pitchFamily="34" charset="0"/>
              <a:buChar char="•"/>
            </a:pPr>
            <a:r>
              <a:rPr lang="fr-CH" dirty="0" err="1"/>
              <a:t>Improve</a:t>
            </a:r>
            <a:r>
              <a:rPr lang="fr-CH" dirty="0"/>
              <a:t> the </a:t>
            </a:r>
            <a:r>
              <a:rPr lang="fr-CH" dirty="0" err="1"/>
              <a:t>quality</a:t>
            </a:r>
            <a:r>
              <a:rPr lang="fr-CH" dirty="0"/>
              <a:t> of the NOGA for all </a:t>
            </a:r>
            <a:r>
              <a:rPr lang="fr-CH" dirty="0" err="1"/>
              <a:t>statistical</a:t>
            </a:r>
            <a:r>
              <a:rPr lang="fr-CH" dirty="0"/>
              <a:t> </a:t>
            </a:r>
            <a:r>
              <a:rPr lang="fr-CH" dirty="0" err="1"/>
              <a:t>units</a:t>
            </a:r>
            <a:endParaRPr lang="fr-CH" dirty="0"/>
          </a:p>
          <a:p>
            <a:pPr marL="342900" indent="-342900">
              <a:buFont typeface="Arial" panose="020B0604020202020204" pitchFamily="34" charset="0"/>
              <a:buChar char="•"/>
            </a:pPr>
            <a:r>
              <a:rPr lang="fr-CH" dirty="0" err="1" smtClean="0"/>
              <a:t>Improve</a:t>
            </a:r>
            <a:r>
              <a:rPr lang="fr-CH" dirty="0" smtClean="0"/>
              <a:t> </a:t>
            </a:r>
            <a:r>
              <a:rPr lang="fr-CH" dirty="0"/>
              <a:t>and </a:t>
            </a:r>
            <a:r>
              <a:rPr lang="fr-CH" dirty="0" err="1"/>
              <a:t>simplify</a:t>
            </a:r>
            <a:r>
              <a:rPr lang="fr-CH" dirty="0"/>
              <a:t> the monitoring of the NOGA code</a:t>
            </a:r>
          </a:p>
          <a:p>
            <a:pPr marL="342900" indent="-342900">
              <a:buFont typeface="Arial" panose="020B0604020202020204" pitchFamily="34" charset="0"/>
              <a:buChar char="•"/>
            </a:pPr>
            <a:r>
              <a:rPr lang="fr-CH" dirty="0" err="1" smtClean="0"/>
              <a:t>Improve</a:t>
            </a:r>
            <a:r>
              <a:rPr lang="fr-CH" dirty="0" smtClean="0"/>
              <a:t> </a:t>
            </a:r>
            <a:r>
              <a:rPr lang="fr-CH" dirty="0"/>
              <a:t>the </a:t>
            </a:r>
            <a:r>
              <a:rPr lang="fr-CH" dirty="0" err="1"/>
              <a:t>maintainability</a:t>
            </a:r>
            <a:r>
              <a:rPr lang="fr-CH" dirty="0"/>
              <a:t> of the NOGA code</a:t>
            </a:r>
          </a:p>
          <a:p>
            <a:pPr marL="342900" indent="-342900">
              <a:buFont typeface="Arial" panose="020B0604020202020204" pitchFamily="34" charset="0"/>
              <a:buChar char="•"/>
            </a:pPr>
            <a:r>
              <a:rPr lang="en-US" dirty="0" smtClean="0"/>
              <a:t>Focus </a:t>
            </a:r>
            <a:r>
              <a:rPr lang="en-US" dirty="0"/>
              <a:t>updating on units whose quality has deteriorated</a:t>
            </a:r>
          </a:p>
          <a:p>
            <a:pPr marL="342900" indent="-342900">
              <a:buFont typeface="Arial" panose="020B0604020202020204" pitchFamily="34" charset="0"/>
              <a:buChar char="•"/>
            </a:pPr>
            <a:r>
              <a:rPr lang="en-US" dirty="0" smtClean="0"/>
              <a:t>Reduce </a:t>
            </a:r>
            <a:r>
              <a:rPr lang="en-US" dirty="0"/>
              <a:t>the burden on the resources required to update NOGA codes </a:t>
            </a:r>
            <a:endParaRPr lang="fr-CH" dirty="0"/>
          </a:p>
        </p:txBody>
      </p:sp>
      <p:sp>
        <p:nvSpPr>
          <p:cNvPr id="4" name="Espace réservé du pied de page 3"/>
          <p:cNvSpPr>
            <a:spLocks noGrp="1"/>
          </p:cNvSpPr>
          <p:nvPr>
            <p:ph type="ftr" sz="quarter" idx="10"/>
          </p:nvPr>
        </p:nvSpPr>
        <p:spPr/>
        <p:txBody>
          <a:bodyPr/>
          <a:lstStyle/>
          <a:p>
            <a:r>
              <a:rPr lang="de-CH" dirty="0"/>
              <a:t>Natalia Dorontsova, Fabio Tomasini, Swiss Statistical Office / SBER  |  Quality </a:t>
            </a:r>
            <a:r>
              <a:rPr lang="de-CH" dirty="0" err="1"/>
              <a:t>markers</a:t>
            </a:r>
            <a:r>
              <a:rPr lang="de-CH" dirty="0"/>
              <a:t> in Swiss Business Register | 2019</a:t>
            </a:r>
            <a:endParaRPr lang="de-CH" dirty="0"/>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4</a:t>
            </a:fld>
            <a:endParaRPr lang="de-CH" dirty="0"/>
          </a:p>
        </p:txBody>
      </p:sp>
    </p:spTree>
    <p:extLst>
      <p:ext uri="{BB962C8B-B14F-4D97-AF65-F5344CB8AC3E}">
        <p14:creationId xmlns:p14="http://schemas.microsoft.com/office/powerpoint/2010/main" val="11481891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a:t>NOGA </a:t>
            </a:r>
            <a:r>
              <a:rPr lang="fr-CH" dirty="0" err="1"/>
              <a:t>Quality</a:t>
            </a:r>
            <a:r>
              <a:rPr lang="fr-CH" dirty="0"/>
              <a:t> markers - </a:t>
            </a:r>
            <a:r>
              <a:rPr lang="fr-CH" dirty="0" err="1"/>
              <a:t>Idea</a:t>
            </a:r>
            <a:endParaRPr lang="fr-CH" dirty="0"/>
          </a:p>
        </p:txBody>
      </p:sp>
      <p:sp>
        <p:nvSpPr>
          <p:cNvPr id="3" name="Espace réservé du contenu 2"/>
          <p:cNvSpPr>
            <a:spLocks noGrp="1"/>
          </p:cNvSpPr>
          <p:nvPr>
            <p:ph idx="1"/>
          </p:nvPr>
        </p:nvSpPr>
        <p:spPr>
          <a:xfrm>
            <a:off x="1063636" y="2206869"/>
            <a:ext cx="10427564" cy="948978"/>
          </a:xfrm>
        </p:spPr>
        <p:txBody>
          <a:bodyPr/>
          <a:lstStyle/>
          <a:p>
            <a:r>
              <a:rPr lang="en-US" sz="2500" dirty="0"/>
              <a:t>The NOGA quality marker is calculated on the basis of two factors:</a:t>
            </a:r>
            <a:endParaRPr lang="fr-CH" sz="2500" dirty="0"/>
          </a:p>
          <a:p>
            <a:endParaRPr lang="fr-CH" dirty="0"/>
          </a:p>
        </p:txBody>
      </p:sp>
      <p:sp>
        <p:nvSpPr>
          <p:cNvPr id="4" name="Espace réservé du pied de page 3"/>
          <p:cNvSpPr>
            <a:spLocks noGrp="1"/>
          </p:cNvSpPr>
          <p:nvPr>
            <p:ph type="ftr" sz="quarter" idx="10"/>
          </p:nvPr>
        </p:nvSpPr>
        <p:spPr/>
        <p:txBody>
          <a:bodyPr/>
          <a:lstStyle/>
          <a:p>
            <a:r>
              <a:rPr lang="de-CH" dirty="0"/>
              <a:t>Natalia Dorontsova, Fabio Tomasini, Swiss Statistical Office / SBER  |  Quality </a:t>
            </a:r>
            <a:r>
              <a:rPr lang="de-CH" dirty="0" err="1"/>
              <a:t>markers</a:t>
            </a:r>
            <a:r>
              <a:rPr lang="de-CH" dirty="0"/>
              <a:t> in Swiss Business Register | 2019</a:t>
            </a:r>
            <a:endParaRPr lang="de-CH" dirty="0"/>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5</a:t>
            </a:fld>
            <a:endParaRPr lang="de-CH" dirty="0"/>
          </a:p>
        </p:txBody>
      </p:sp>
      <p:sp>
        <p:nvSpPr>
          <p:cNvPr id="19" name="Espace réservé du contenu 2"/>
          <p:cNvSpPr txBox="1">
            <a:spLocks/>
          </p:cNvSpPr>
          <p:nvPr/>
        </p:nvSpPr>
        <p:spPr bwMode="auto">
          <a:xfrm>
            <a:off x="1059275" y="2800584"/>
            <a:ext cx="5165679" cy="3456384"/>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lnSpc>
                <a:spcPts val="2600"/>
              </a:lnSpc>
              <a:spcBef>
                <a:spcPct val="0"/>
              </a:spcBef>
              <a:spcAft>
                <a:spcPct val="0"/>
              </a:spcAft>
              <a:defRPr sz="2100">
                <a:solidFill>
                  <a:schemeClr val="tx1"/>
                </a:solidFill>
                <a:latin typeface="+mn-lt"/>
                <a:ea typeface="+mn-ea"/>
                <a:cs typeface="+mn-cs"/>
              </a:defRPr>
            </a:lvl1pPr>
            <a:lvl2pPr marL="177800" indent="-176213" algn="l" rtl="0" eaLnBrk="1" fontAlgn="base" hangingPunct="1">
              <a:lnSpc>
                <a:spcPts val="2600"/>
              </a:lnSpc>
              <a:spcBef>
                <a:spcPct val="0"/>
              </a:spcBef>
              <a:spcAft>
                <a:spcPct val="0"/>
              </a:spcAft>
              <a:buClr>
                <a:srgbClr val="000000"/>
              </a:buClr>
              <a:buChar char="•"/>
              <a:defRPr sz="2100">
                <a:solidFill>
                  <a:schemeClr val="tx1"/>
                </a:solidFill>
                <a:latin typeface="+mn-lt"/>
              </a:defRPr>
            </a:lvl2pPr>
            <a:lvl3pPr marL="357188" indent="-177800" algn="l" rtl="0" eaLnBrk="1" fontAlgn="base" hangingPunct="1">
              <a:lnSpc>
                <a:spcPts val="2600"/>
              </a:lnSpc>
              <a:spcBef>
                <a:spcPct val="0"/>
              </a:spcBef>
              <a:spcAft>
                <a:spcPct val="0"/>
              </a:spcAft>
              <a:buClr>
                <a:schemeClr val="bg2"/>
              </a:buClr>
              <a:buChar char="•"/>
              <a:defRPr sz="2100">
                <a:solidFill>
                  <a:schemeClr val="tx1"/>
                </a:solidFill>
                <a:latin typeface="+mn-lt"/>
              </a:defRPr>
            </a:lvl3pPr>
            <a:lvl4pPr marL="536575" indent="-177800" algn="l" rtl="0" eaLnBrk="1" fontAlgn="base" hangingPunct="1">
              <a:lnSpc>
                <a:spcPts val="2600"/>
              </a:lnSpc>
              <a:spcBef>
                <a:spcPct val="0"/>
              </a:spcBef>
              <a:spcAft>
                <a:spcPct val="0"/>
              </a:spcAft>
              <a:buClr>
                <a:srgbClr val="B2B2B2"/>
              </a:buClr>
              <a:buChar char="•"/>
              <a:defRPr sz="2100">
                <a:solidFill>
                  <a:schemeClr val="tx1"/>
                </a:solidFill>
                <a:latin typeface="+mn-lt"/>
              </a:defRPr>
            </a:lvl4pPr>
            <a:lvl5pPr marL="720725" indent="-182563" algn="l" rtl="0" eaLnBrk="1" fontAlgn="base" hangingPunct="1">
              <a:lnSpc>
                <a:spcPts val="2600"/>
              </a:lnSpc>
              <a:spcBef>
                <a:spcPct val="0"/>
              </a:spcBef>
              <a:spcAft>
                <a:spcPct val="0"/>
              </a:spcAft>
              <a:buClr>
                <a:srgbClr val="C0C0C0"/>
              </a:buClr>
              <a:buChar char="•"/>
              <a:defRPr sz="2100">
                <a:solidFill>
                  <a:schemeClr val="tx1"/>
                </a:solidFill>
                <a:latin typeface="+mn-lt"/>
              </a:defRPr>
            </a:lvl5pPr>
            <a:lvl6pPr marL="1177925" indent="-182563" algn="l" rtl="0" eaLnBrk="1" fontAlgn="base" hangingPunct="1">
              <a:lnSpc>
                <a:spcPts val="2600"/>
              </a:lnSpc>
              <a:spcBef>
                <a:spcPct val="0"/>
              </a:spcBef>
              <a:spcAft>
                <a:spcPct val="0"/>
              </a:spcAft>
              <a:buClr>
                <a:srgbClr val="C0C0C0"/>
              </a:buClr>
              <a:buChar char="•"/>
              <a:defRPr sz="2100">
                <a:solidFill>
                  <a:schemeClr val="tx1"/>
                </a:solidFill>
                <a:latin typeface="+mn-lt"/>
              </a:defRPr>
            </a:lvl6pPr>
            <a:lvl7pPr marL="1635125" indent="-182563" algn="l" rtl="0" eaLnBrk="1" fontAlgn="base" hangingPunct="1">
              <a:lnSpc>
                <a:spcPts val="2600"/>
              </a:lnSpc>
              <a:spcBef>
                <a:spcPct val="0"/>
              </a:spcBef>
              <a:spcAft>
                <a:spcPct val="0"/>
              </a:spcAft>
              <a:buClr>
                <a:srgbClr val="C0C0C0"/>
              </a:buClr>
              <a:buChar char="•"/>
              <a:defRPr sz="2100">
                <a:solidFill>
                  <a:schemeClr val="tx1"/>
                </a:solidFill>
                <a:latin typeface="+mn-lt"/>
              </a:defRPr>
            </a:lvl7pPr>
            <a:lvl8pPr marL="2092325" indent="-182563" algn="l" rtl="0" eaLnBrk="1" fontAlgn="base" hangingPunct="1">
              <a:lnSpc>
                <a:spcPts val="2600"/>
              </a:lnSpc>
              <a:spcBef>
                <a:spcPct val="0"/>
              </a:spcBef>
              <a:spcAft>
                <a:spcPct val="0"/>
              </a:spcAft>
              <a:buClr>
                <a:srgbClr val="C0C0C0"/>
              </a:buClr>
              <a:buChar char="•"/>
              <a:defRPr sz="2100">
                <a:solidFill>
                  <a:schemeClr val="tx1"/>
                </a:solidFill>
                <a:latin typeface="+mn-lt"/>
              </a:defRPr>
            </a:lvl8pPr>
            <a:lvl9pPr marL="2549525" indent="-182563" algn="l" rtl="0" eaLnBrk="1" fontAlgn="base" hangingPunct="1">
              <a:lnSpc>
                <a:spcPts val="2600"/>
              </a:lnSpc>
              <a:spcBef>
                <a:spcPct val="0"/>
              </a:spcBef>
              <a:spcAft>
                <a:spcPct val="0"/>
              </a:spcAft>
              <a:buClr>
                <a:srgbClr val="C0C0C0"/>
              </a:buClr>
              <a:buChar char="•"/>
              <a:defRPr sz="2100">
                <a:solidFill>
                  <a:schemeClr val="tx1"/>
                </a:solidFill>
                <a:latin typeface="+mn-lt"/>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Arial"/>
                <a:ea typeface="+mn-ea"/>
                <a:cs typeface="+mn-cs"/>
              </a:rPr>
              <a:t>The theoretical period in days, from which it can be considered that the information given by the NOGA code is no longer statistically reliable. The reliability factor is decreasing linearly over this period.</a:t>
            </a:r>
          </a:p>
        </p:txBody>
      </p:sp>
      <p:sp>
        <p:nvSpPr>
          <p:cNvPr id="20" name="Espace réservé du contenu 3"/>
          <p:cNvSpPr txBox="1">
            <a:spLocks/>
          </p:cNvSpPr>
          <p:nvPr/>
        </p:nvSpPr>
        <p:spPr>
          <a:xfrm>
            <a:off x="6875586" y="2800584"/>
            <a:ext cx="4071938" cy="3456384"/>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lnSpc>
                <a:spcPts val="2600"/>
              </a:lnSpc>
              <a:spcBef>
                <a:spcPct val="0"/>
              </a:spcBef>
              <a:spcAft>
                <a:spcPct val="0"/>
              </a:spcAft>
              <a:defRPr sz="2100">
                <a:solidFill>
                  <a:schemeClr val="tx1"/>
                </a:solidFill>
                <a:latin typeface="+mn-lt"/>
                <a:ea typeface="+mn-ea"/>
                <a:cs typeface="+mn-cs"/>
              </a:defRPr>
            </a:lvl1pPr>
            <a:lvl2pPr marL="177800" indent="-176213" algn="l" rtl="0" eaLnBrk="1" fontAlgn="base" hangingPunct="1">
              <a:lnSpc>
                <a:spcPts val="2600"/>
              </a:lnSpc>
              <a:spcBef>
                <a:spcPct val="0"/>
              </a:spcBef>
              <a:spcAft>
                <a:spcPct val="0"/>
              </a:spcAft>
              <a:buClr>
                <a:srgbClr val="000000"/>
              </a:buClr>
              <a:buChar char="•"/>
              <a:defRPr sz="2100">
                <a:solidFill>
                  <a:schemeClr val="tx1"/>
                </a:solidFill>
                <a:latin typeface="+mn-lt"/>
              </a:defRPr>
            </a:lvl2pPr>
            <a:lvl3pPr marL="357188" indent="-177800" algn="l" rtl="0" eaLnBrk="1" fontAlgn="base" hangingPunct="1">
              <a:lnSpc>
                <a:spcPts val="2600"/>
              </a:lnSpc>
              <a:spcBef>
                <a:spcPct val="0"/>
              </a:spcBef>
              <a:spcAft>
                <a:spcPct val="0"/>
              </a:spcAft>
              <a:buClr>
                <a:schemeClr val="bg2"/>
              </a:buClr>
              <a:buChar char="•"/>
              <a:defRPr sz="2100">
                <a:solidFill>
                  <a:schemeClr val="tx1"/>
                </a:solidFill>
                <a:latin typeface="+mn-lt"/>
              </a:defRPr>
            </a:lvl3pPr>
            <a:lvl4pPr marL="536575" indent="-177800" algn="l" rtl="0" eaLnBrk="1" fontAlgn="base" hangingPunct="1">
              <a:lnSpc>
                <a:spcPts val="2600"/>
              </a:lnSpc>
              <a:spcBef>
                <a:spcPct val="0"/>
              </a:spcBef>
              <a:spcAft>
                <a:spcPct val="0"/>
              </a:spcAft>
              <a:buClr>
                <a:srgbClr val="B2B2B2"/>
              </a:buClr>
              <a:buChar char="•"/>
              <a:defRPr sz="2100">
                <a:solidFill>
                  <a:schemeClr val="tx1"/>
                </a:solidFill>
                <a:latin typeface="+mn-lt"/>
              </a:defRPr>
            </a:lvl4pPr>
            <a:lvl5pPr marL="720725" indent="-182563" algn="l" rtl="0" eaLnBrk="1" fontAlgn="base" hangingPunct="1">
              <a:lnSpc>
                <a:spcPts val="2600"/>
              </a:lnSpc>
              <a:spcBef>
                <a:spcPct val="0"/>
              </a:spcBef>
              <a:spcAft>
                <a:spcPct val="0"/>
              </a:spcAft>
              <a:buClr>
                <a:srgbClr val="C0C0C0"/>
              </a:buClr>
              <a:buChar char="•"/>
              <a:defRPr sz="2100">
                <a:solidFill>
                  <a:schemeClr val="tx1"/>
                </a:solidFill>
                <a:latin typeface="+mn-lt"/>
              </a:defRPr>
            </a:lvl5pPr>
            <a:lvl6pPr marL="1177925" indent="-182563" algn="l" rtl="0" eaLnBrk="1" fontAlgn="base" hangingPunct="1">
              <a:lnSpc>
                <a:spcPts val="2600"/>
              </a:lnSpc>
              <a:spcBef>
                <a:spcPct val="0"/>
              </a:spcBef>
              <a:spcAft>
                <a:spcPct val="0"/>
              </a:spcAft>
              <a:buClr>
                <a:srgbClr val="C0C0C0"/>
              </a:buClr>
              <a:buChar char="•"/>
              <a:defRPr sz="2100">
                <a:solidFill>
                  <a:schemeClr val="tx1"/>
                </a:solidFill>
                <a:latin typeface="+mn-lt"/>
              </a:defRPr>
            </a:lvl6pPr>
            <a:lvl7pPr marL="1635125" indent="-182563" algn="l" rtl="0" eaLnBrk="1" fontAlgn="base" hangingPunct="1">
              <a:lnSpc>
                <a:spcPts val="2600"/>
              </a:lnSpc>
              <a:spcBef>
                <a:spcPct val="0"/>
              </a:spcBef>
              <a:spcAft>
                <a:spcPct val="0"/>
              </a:spcAft>
              <a:buClr>
                <a:srgbClr val="C0C0C0"/>
              </a:buClr>
              <a:buChar char="•"/>
              <a:defRPr sz="2100">
                <a:solidFill>
                  <a:schemeClr val="tx1"/>
                </a:solidFill>
                <a:latin typeface="+mn-lt"/>
              </a:defRPr>
            </a:lvl7pPr>
            <a:lvl8pPr marL="2092325" indent="-182563" algn="l" rtl="0" eaLnBrk="1" fontAlgn="base" hangingPunct="1">
              <a:lnSpc>
                <a:spcPts val="2600"/>
              </a:lnSpc>
              <a:spcBef>
                <a:spcPct val="0"/>
              </a:spcBef>
              <a:spcAft>
                <a:spcPct val="0"/>
              </a:spcAft>
              <a:buClr>
                <a:srgbClr val="C0C0C0"/>
              </a:buClr>
              <a:buChar char="•"/>
              <a:defRPr sz="2100">
                <a:solidFill>
                  <a:schemeClr val="tx1"/>
                </a:solidFill>
                <a:latin typeface="+mn-lt"/>
              </a:defRPr>
            </a:lvl8pPr>
            <a:lvl9pPr marL="2549525" indent="-182563" algn="l" rtl="0" eaLnBrk="1" fontAlgn="base" hangingPunct="1">
              <a:lnSpc>
                <a:spcPts val="2600"/>
              </a:lnSpc>
              <a:spcBef>
                <a:spcPct val="0"/>
              </a:spcBef>
              <a:spcAft>
                <a:spcPct val="0"/>
              </a:spcAft>
              <a:buClr>
                <a:srgbClr val="C0C0C0"/>
              </a:buClr>
              <a:buChar char="•"/>
              <a:defRPr sz="2100">
                <a:solidFill>
                  <a:schemeClr val="tx1"/>
                </a:solidFill>
                <a:latin typeface="+mn-lt"/>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Arial"/>
                <a:ea typeface="+mn-ea"/>
                <a:cs typeface="+mn-cs"/>
              </a:rPr>
              <a:t>The reliability of the source that provided the information for the creation or update of the </a:t>
            </a:r>
            <a:r>
              <a:rPr kumimoji="0" lang="en-US" sz="1200" b="0" i="0" u="none" strike="noStrike" kern="0" cap="none" spc="0" normalizeH="0" baseline="0" noProof="0" dirty="0" smtClean="0">
                <a:ln>
                  <a:noFill/>
                </a:ln>
                <a:solidFill>
                  <a:srgbClr val="000000"/>
                </a:solidFill>
                <a:effectLst/>
                <a:uLnTx/>
                <a:uFillTx/>
                <a:latin typeface="Arial"/>
                <a:ea typeface="+mn-ea"/>
                <a:cs typeface="+mn-cs"/>
              </a:rPr>
              <a:t>NOGA.</a:t>
            </a:r>
            <a:endParaRPr kumimoji="0" lang="en-US" sz="1200" b="0" i="0" u="none" strike="noStrike" kern="0" cap="none" spc="0" normalizeH="0" baseline="0" noProof="0" dirty="0">
              <a:ln>
                <a:noFill/>
              </a:ln>
              <a:solidFill>
                <a:srgbClr val="000000"/>
              </a:solidFill>
              <a:effectLst/>
              <a:uLnTx/>
              <a:uFillTx/>
              <a:latin typeface="Arial"/>
              <a:ea typeface="+mn-ea"/>
              <a:cs typeface="+mn-cs"/>
            </a:endParaRPr>
          </a:p>
        </p:txBody>
      </p:sp>
      <p:graphicFrame>
        <p:nvGraphicFramePr>
          <p:cNvPr id="21" name="Graphique 20"/>
          <p:cNvGraphicFramePr/>
          <p:nvPr>
            <p:extLst>
              <p:ext uri="{D42A27DB-BD31-4B8C-83A1-F6EECF244321}">
                <p14:modId xmlns:p14="http://schemas.microsoft.com/office/powerpoint/2010/main" val="312901886"/>
              </p:ext>
            </p:extLst>
          </p:nvPr>
        </p:nvGraphicFramePr>
        <p:xfrm>
          <a:off x="1260231" y="3469585"/>
          <a:ext cx="4725702" cy="2125424"/>
        </p:xfrm>
        <a:graphic>
          <a:graphicData uri="http://schemas.openxmlformats.org/drawingml/2006/chart">
            <c:chart xmlns:c="http://schemas.openxmlformats.org/drawingml/2006/chart" xmlns:r="http://schemas.openxmlformats.org/officeDocument/2006/relationships" r:id="rId2"/>
          </a:graphicData>
        </a:graphic>
      </p:graphicFrame>
      <p:sp>
        <p:nvSpPr>
          <p:cNvPr id="22" name="Rectangle à coins arrondis 21"/>
          <p:cNvSpPr/>
          <p:nvPr/>
        </p:nvSpPr>
        <p:spPr bwMode="auto">
          <a:xfrm>
            <a:off x="1584502" y="5698900"/>
            <a:ext cx="3326103" cy="487943"/>
          </a:xfrm>
          <a:prstGeom prst="wedgeRoundRectCallout">
            <a:avLst>
              <a:gd name="adj1" fmla="val 61066"/>
              <a:gd name="adj2" fmla="val -136705"/>
              <a:gd name="adj3" fmla="val 16667"/>
            </a:avLst>
          </a:prstGeom>
          <a:solidFill>
            <a:srgbClr val="FFFFCC"/>
          </a:solidFill>
          <a:ln w="9525" cap="flat" cmpd="sng" algn="ctr">
            <a:solidFill>
              <a:srgbClr val="000000"/>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marL="0" marR="0" lvl="0" indent="0" defTabSz="685800" eaLnBrk="0" fontAlgn="base" latinLnBrk="0" hangingPunct="0">
              <a:lnSpc>
                <a:spcPct val="100000"/>
              </a:lnSpc>
              <a:spcBef>
                <a:spcPct val="0"/>
              </a:spcBef>
              <a:spcAft>
                <a:spcPct val="0"/>
              </a:spcAft>
              <a:buClrTx/>
              <a:buSzTx/>
              <a:buFontTx/>
              <a:buNone/>
              <a:tabLst/>
              <a:defRPr/>
            </a:pPr>
            <a:r>
              <a:rPr kumimoji="0" lang="en-US" sz="1100" b="0" i="0" u="none" strike="noStrike" kern="0" cap="none" spc="0" normalizeH="0" baseline="0" noProof="0" dirty="0" smtClean="0">
                <a:ln>
                  <a:noFill/>
                </a:ln>
                <a:solidFill>
                  <a:srgbClr val="003399"/>
                </a:solidFill>
                <a:effectLst/>
                <a:uLnTx/>
                <a:uFillTx/>
              </a:rPr>
              <a:t>Example with a period of 1'000 days</a:t>
            </a:r>
            <a:endParaRPr kumimoji="0" lang="fr-CH" sz="1100" b="0" i="0" u="none" strike="noStrike" kern="0" cap="none" spc="0" normalizeH="0" baseline="0" noProof="0" dirty="0" smtClean="0">
              <a:ln>
                <a:noFill/>
              </a:ln>
              <a:solidFill>
                <a:srgbClr val="003399"/>
              </a:solidFill>
              <a:effectLst/>
              <a:uLnTx/>
              <a:uFillTx/>
            </a:endParaRPr>
          </a:p>
        </p:txBody>
      </p:sp>
      <p:graphicFrame>
        <p:nvGraphicFramePr>
          <p:cNvPr id="23" name="Tableau 22"/>
          <p:cNvGraphicFramePr>
            <a:graphicFrameLocks noGrp="1"/>
          </p:cNvGraphicFramePr>
          <p:nvPr>
            <p:extLst>
              <p:ext uri="{D42A27DB-BD31-4B8C-83A1-F6EECF244321}">
                <p14:modId xmlns:p14="http://schemas.microsoft.com/office/powerpoint/2010/main" val="2437942810"/>
              </p:ext>
            </p:extLst>
          </p:nvPr>
        </p:nvGraphicFramePr>
        <p:xfrm>
          <a:off x="7225445" y="3880704"/>
          <a:ext cx="3210432" cy="1112520"/>
        </p:xfrm>
        <a:graphic>
          <a:graphicData uri="http://schemas.openxmlformats.org/drawingml/2006/table">
            <a:tbl>
              <a:tblPr firstRow="1" bandRow="1"/>
              <a:tblGrid>
                <a:gridCol w="1605216">
                  <a:extLst>
                    <a:ext uri="{9D8B030D-6E8A-4147-A177-3AD203B41FA5}">
                      <a16:colId xmlns:a16="http://schemas.microsoft.com/office/drawing/2014/main" val="20000"/>
                    </a:ext>
                  </a:extLst>
                </a:gridCol>
                <a:gridCol w="1605216">
                  <a:extLst>
                    <a:ext uri="{9D8B030D-6E8A-4147-A177-3AD203B41FA5}">
                      <a16:colId xmlns:a16="http://schemas.microsoft.com/office/drawing/2014/main" val="20001"/>
                    </a:ext>
                  </a:extLst>
                </a:gridCol>
              </a:tblGrid>
              <a:tr h="27813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fr-CH" sz="1200" dirty="0" smtClean="0"/>
                        <a:t>Source</a:t>
                      </a:r>
                      <a:endParaRPr lang="fr-CH" sz="1200" dirty="0">
                        <a:solidFill>
                          <a:srgbClr val="003399"/>
                        </a:solidFill>
                      </a:endParaRPr>
                    </a:p>
                  </a:txBody>
                  <a:tcPr marL="68580" marR="68580" marT="34290" marB="3429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33399"/>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fr-CH" sz="1200" dirty="0" err="1" smtClean="0"/>
                        <a:t>Reliability</a:t>
                      </a:r>
                      <a:endParaRPr lang="fr-CH" sz="1200" dirty="0">
                        <a:solidFill>
                          <a:srgbClr val="003399"/>
                        </a:solidFill>
                      </a:endParaRPr>
                    </a:p>
                  </a:txBody>
                  <a:tcPr marL="68580" marR="68580" marT="34290" marB="3429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33399"/>
                    </a:solidFill>
                  </a:tcPr>
                </a:tc>
                <a:extLst>
                  <a:ext uri="{0D108BD9-81ED-4DB2-BD59-A6C34878D82A}">
                    <a16:rowId xmlns:a16="http://schemas.microsoft.com/office/drawing/2014/main" val="10000"/>
                  </a:ext>
                </a:extLst>
              </a:tr>
              <a:tr h="27813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CH" sz="1200" dirty="0" err="1" smtClean="0"/>
                        <a:t>Profiling</a:t>
                      </a:r>
                      <a:r>
                        <a:rPr lang="fr-CH" sz="1200" dirty="0" smtClean="0"/>
                        <a:t> Light</a:t>
                      </a:r>
                      <a:endParaRPr lang="fr-CH" sz="1200" dirty="0"/>
                    </a:p>
                  </a:txBody>
                  <a:tcPr marL="68580" marR="68580" marT="34290" marB="3429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3399">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CH" sz="1200" dirty="0" smtClean="0"/>
                        <a:t>80%</a:t>
                      </a:r>
                      <a:endParaRPr lang="fr-CH" sz="1200" dirty="0"/>
                    </a:p>
                  </a:txBody>
                  <a:tcPr marL="68580" marR="68580" marT="34290" marB="3429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3399">
                        <a:tint val="40000"/>
                      </a:srgbClr>
                    </a:solidFill>
                  </a:tcPr>
                </a:tc>
                <a:extLst>
                  <a:ext uri="{0D108BD9-81ED-4DB2-BD59-A6C34878D82A}">
                    <a16:rowId xmlns:a16="http://schemas.microsoft.com/office/drawing/2014/main" val="10001"/>
                  </a:ext>
                </a:extLst>
              </a:tr>
              <a:tr h="27813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CH" sz="1200" dirty="0" smtClean="0"/>
                        <a:t>VAT</a:t>
                      </a:r>
                      <a:endParaRPr lang="fr-CH" sz="1200" dirty="0"/>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99">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CH" sz="1200" dirty="0" smtClean="0"/>
                        <a:t>100%</a:t>
                      </a:r>
                      <a:endParaRPr lang="fr-CH" sz="1200" dirty="0"/>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99">
                        <a:tint val="20000"/>
                      </a:srgbClr>
                    </a:solidFill>
                  </a:tcPr>
                </a:tc>
                <a:extLst>
                  <a:ext uri="{0D108BD9-81ED-4DB2-BD59-A6C34878D82A}">
                    <a16:rowId xmlns:a16="http://schemas.microsoft.com/office/drawing/2014/main" val="10002"/>
                  </a:ext>
                </a:extLst>
              </a:tr>
              <a:tr h="27813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CH" sz="1200" dirty="0" smtClean="0"/>
                        <a:t>…</a:t>
                      </a:r>
                      <a:endParaRPr lang="fr-CH" sz="1200" dirty="0"/>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99">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CH" sz="1200" dirty="0" smtClean="0"/>
                        <a:t>…</a:t>
                      </a:r>
                      <a:endParaRPr lang="fr-CH" sz="1200" dirty="0"/>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399">
                        <a:tint val="40000"/>
                      </a:srgb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4801118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smtClean="0"/>
              <a:t>NOGA – Data Model</a:t>
            </a:r>
            <a:endParaRPr lang="fr-CH" dirty="0"/>
          </a:p>
        </p:txBody>
      </p:sp>
      <p:sp>
        <p:nvSpPr>
          <p:cNvPr id="4" name="Espace réservé du pied de page 3"/>
          <p:cNvSpPr>
            <a:spLocks noGrp="1"/>
          </p:cNvSpPr>
          <p:nvPr>
            <p:ph type="ftr" sz="quarter" idx="10"/>
          </p:nvPr>
        </p:nvSpPr>
        <p:spPr/>
        <p:txBody>
          <a:bodyPr/>
          <a:lstStyle/>
          <a:p>
            <a:r>
              <a:rPr lang="de-CH" dirty="0"/>
              <a:t>Natalia Dorontsova, Fabio Tomasini, Swiss Statistical Office / SBER  |  Quality </a:t>
            </a:r>
            <a:r>
              <a:rPr lang="de-CH" dirty="0" err="1"/>
              <a:t>markers</a:t>
            </a:r>
            <a:r>
              <a:rPr lang="de-CH" dirty="0"/>
              <a:t> in Swiss Business Register | 2019</a:t>
            </a:r>
            <a:endParaRPr lang="de-CH" dirty="0"/>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6</a:t>
            </a:fld>
            <a:endParaRPr lang="de-CH" dirty="0"/>
          </a:p>
        </p:txBody>
      </p:sp>
      <p:pic>
        <p:nvPicPr>
          <p:cNvPr id="6" name="Espace réservé du contenu 3"/>
          <p:cNvPicPr>
            <a:picLocks noGrp="1" noChangeAspect="1"/>
          </p:cNvPicPr>
          <p:nvPr>
            <p:ph idx="1"/>
          </p:nvPr>
        </p:nvPicPr>
        <p:blipFill>
          <a:blip r:embed="rId2"/>
          <a:stretch>
            <a:fillRect/>
          </a:stretch>
        </p:blipFill>
        <p:spPr>
          <a:xfrm>
            <a:off x="1059275" y="756138"/>
            <a:ext cx="9294032" cy="5483937"/>
          </a:xfrm>
          <a:prstGeom prst="rect">
            <a:avLst/>
          </a:prstGeom>
        </p:spPr>
      </p:pic>
    </p:spTree>
    <p:extLst>
      <p:ext uri="{BB962C8B-B14F-4D97-AF65-F5344CB8AC3E}">
        <p14:creationId xmlns:p14="http://schemas.microsoft.com/office/powerpoint/2010/main" val="3398019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a:t>NOGA </a:t>
            </a:r>
            <a:r>
              <a:rPr lang="fr-CH" dirty="0" err="1"/>
              <a:t>Quality</a:t>
            </a:r>
            <a:r>
              <a:rPr lang="fr-CH" dirty="0"/>
              <a:t> markers - Method</a:t>
            </a:r>
          </a:p>
        </p:txBody>
      </p:sp>
      <p:sp>
        <p:nvSpPr>
          <p:cNvPr id="3" name="Espace réservé du contenu 2"/>
          <p:cNvSpPr>
            <a:spLocks noGrp="1"/>
          </p:cNvSpPr>
          <p:nvPr>
            <p:ph idx="1"/>
          </p:nvPr>
        </p:nvSpPr>
        <p:spPr>
          <a:xfrm>
            <a:off x="1063636" y="2083777"/>
            <a:ext cx="10427564" cy="4180983"/>
          </a:xfrm>
        </p:spPr>
        <p:txBody>
          <a:bodyPr/>
          <a:lstStyle/>
          <a:p>
            <a:pPr>
              <a:lnSpc>
                <a:spcPct val="150000"/>
              </a:lnSpc>
            </a:pPr>
            <a:r>
              <a:rPr lang="en-US" sz="2400" dirty="0"/>
              <a:t>The NOGA quality markers are composed of:</a:t>
            </a:r>
          </a:p>
          <a:p>
            <a:pPr marL="342900" indent="-342900">
              <a:lnSpc>
                <a:spcPct val="100000"/>
              </a:lnSpc>
              <a:buFont typeface="Wingdings" panose="05000000000000000000" pitchFamily="2" charset="2"/>
              <a:buChar char="Ø"/>
            </a:pPr>
            <a:r>
              <a:rPr lang="en-US" sz="2400" dirty="0" smtClean="0"/>
              <a:t>3 </a:t>
            </a:r>
            <a:r>
              <a:rPr lang="en-US" sz="2400" dirty="0"/>
              <a:t>primary quality markers:</a:t>
            </a:r>
          </a:p>
          <a:p>
            <a:pPr lvl="3">
              <a:lnSpc>
                <a:spcPct val="100000"/>
              </a:lnSpc>
              <a:buFont typeface="Wingdings" panose="05000000000000000000" pitchFamily="2" charset="2"/>
              <a:buChar char="ü"/>
            </a:pPr>
            <a:r>
              <a:rPr lang="en-US" sz="2400" dirty="0"/>
              <a:t>Reliability factor</a:t>
            </a:r>
          </a:p>
          <a:p>
            <a:pPr lvl="3">
              <a:lnSpc>
                <a:spcPct val="100000"/>
              </a:lnSpc>
              <a:buFont typeface="Wingdings" panose="05000000000000000000" pitchFamily="2" charset="2"/>
              <a:buChar char="ü"/>
            </a:pPr>
            <a:r>
              <a:rPr lang="en-US" sz="2400" dirty="0"/>
              <a:t>NOGA Stability factor</a:t>
            </a:r>
          </a:p>
          <a:p>
            <a:pPr lvl="3">
              <a:lnSpc>
                <a:spcPct val="100000"/>
              </a:lnSpc>
              <a:buFont typeface="Wingdings" panose="05000000000000000000" pitchFamily="2" charset="2"/>
              <a:buChar char="ü"/>
            </a:pPr>
            <a:r>
              <a:rPr lang="en-US" sz="2400" dirty="0"/>
              <a:t>Source reliability factor</a:t>
            </a:r>
          </a:p>
          <a:p>
            <a:pPr lvl="3">
              <a:lnSpc>
                <a:spcPct val="100000"/>
              </a:lnSpc>
              <a:buFont typeface="Wingdings" panose="05000000000000000000" pitchFamily="2" charset="2"/>
              <a:buChar char="ü"/>
            </a:pPr>
            <a:endParaRPr lang="en-US" sz="2400" dirty="0"/>
          </a:p>
          <a:p>
            <a:pPr marL="342900" indent="-342900">
              <a:lnSpc>
                <a:spcPct val="100000"/>
              </a:lnSpc>
              <a:buFont typeface="Wingdings" panose="05000000000000000000" pitchFamily="2" charset="2"/>
              <a:buChar char="Ø"/>
            </a:pPr>
            <a:r>
              <a:rPr lang="en-US" sz="2400" dirty="0"/>
              <a:t>1 general quality marker:</a:t>
            </a:r>
          </a:p>
          <a:p>
            <a:pPr marL="700088" lvl="2" indent="-342900">
              <a:lnSpc>
                <a:spcPct val="100000"/>
              </a:lnSpc>
              <a:buFont typeface="Wingdings" panose="05000000000000000000" pitchFamily="2" charset="2"/>
              <a:buChar char="ü"/>
            </a:pPr>
            <a:r>
              <a:rPr lang="en-US" sz="2400" dirty="0"/>
              <a:t>unweighted product of the first 3 primary markers</a:t>
            </a:r>
          </a:p>
          <a:p>
            <a:pPr marL="342900" indent="-342900">
              <a:lnSpc>
                <a:spcPct val="100000"/>
              </a:lnSpc>
              <a:buFont typeface="Arial" panose="020B0604020202020204" pitchFamily="34" charset="0"/>
              <a:buChar char="•"/>
            </a:pPr>
            <a:endParaRPr lang="fr-CH" sz="1000" dirty="0"/>
          </a:p>
        </p:txBody>
      </p:sp>
      <p:sp>
        <p:nvSpPr>
          <p:cNvPr id="4" name="Espace réservé du pied de page 3"/>
          <p:cNvSpPr>
            <a:spLocks noGrp="1"/>
          </p:cNvSpPr>
          <p:nvPr>
            <p:ph type="ftr" sz="quarter" idx="10"/>
          </p:nvPr>
        </p:nvSpPr>
        <p:spPr/>
        <p:txBody>
          <a:bodyPr/>
          <a:lstStyle/>
          <a:p>
            <a:r>
              <a:rPr lang="de-CH" dirty="0"/>
              <a:t>Natalia Dorontsova, Fabio Tomasini, Swiss Statistical Office / SBER  |  Quality </a:t>
            </a:r>
            <a:r>
              <a:rPr lang="de-CH" dirty="0" err="1"/>
              <a:t>markers</a:t>
            </a:r>
            <a:r>
              <a:rPr lang="de-CH" dirty="0"/>
              <a:t> in Swiss Business Register | 2019</a:t>
            </a:r>
            <a:endParaRPr lang="de-CH" dirty="0"/>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7</a:t>
            </a:fld>
            <a:endParaRPr lang="de-CH" dirty="0"/>
          </a:p>
        </p:txBody>
      </p:sp>
    </p:spTree>
    <p:extLst>
      <p:ext uri="{BB962C8B-B14F-4D97-AF65-F5344CB8AC3E}">
        <p14:creationId xmlns:p14="http://schemas.microsoft.com/office/powerpoint/2010/main" val="38000142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a:t>NOGA </a:t>
            </a:r>
            <a:r>
              <a:rPr lang="fr-CH" dirty="0" err="1"/>
              <a:t>Quality</a:t>
            </a:r>
            <a:r>
              <a:rPr lang="fr-CH" dirty="0"/>
              <a:t> markers - Method</a:t>
            </a:r>
          </a:p>
        </p:txBody>
      </p:sp>
      <p:sp>
        <p:nvSpPr>
          <p:cNvPr id="4" name="Espace réservé du pied de page 3"/>
          <p:cNvSpPr>
            <a:spLocks noGrp="1"/>
          </p:cNvSpPr>
          <p:nvPr>
            <p:ph type="ftr" sz="quarter" idx="10"/>
          </p:nvPr>
        </p:nvSpPr>
        <p:spPr/>
        <p:txBody>
          <a:bodyPr/>
          <a:lstStyle/>
          <a:p>
            <a:r>
              <a:rPr lang="de-CH" dirty="0"/>
              <a:t>Natalia Dorontsova, Fabio Tomasini, Swiss Statistical Office / SBER  |  Quality </a:t>
            </a:r>
            <a:r>
              <a:rPr lang="de-CH" dirty="0" err="1"/>
              <a:t>markers</a:t>
            </a:r>
            <a:r>
              <a:rPr lang="de-CH" dirty="0"/>
              <a:t> in Swiss Business Register | 2019</a:t>
            </a:r>
            <a:endParaRPr lang="de-CH" dirty="0"/>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8</a:t>
            </a:fld>
            <a:endParaRPr lang="de-CH" dirty="0"/>
          </a:p>
        </p:txBody>
      </p:sp>
      <p:graphicFrame>
        <p:nvGraphicFramePr>
          <p:cNvPr id="8" name="Espace réservé du contenu 3"/>
          <p:cNvGraphicFramePr>
            <a:graphicFrameLocks/>
          </p:cNvGraphicFramePr>
          <p:nvPr>
            <p:extLst>
              <p:ext uri="{D42A27DB-BD31-4B8C-83A1-F6EECF244321}">
                <p14:modId xmlns:p14="http://schemas.microsoft.com/office/powerpoint/2010/main" val="1529859851"/>
              </p:ext>
            </p:extLst>
          </p:nvPr>
        </p:nvGraphicFramePr>
        <p:xfrm>
          <a:off x="1082877" y="1090787"/>
          <a:ext cx="10384720" cy="5188538"/>
        </p:xfrm>
        <a:graphic>
          <a:graphicData uri="http://schemas.openxmlformats.org/drawingml/2006/table">
            <a:tbl>
              <a:tblPr firstRow="1" firstCol="1" bandRow="1"/>
              <a:tblGrid>
                <a:gridCol w="1263012">
                  <a:extLst>
                    <a:ext uri="{9D8B030D-6E8A-4147-A177-3AD203B41FA5}">
                      <a16:colId xmlns:a16="http://schemas.microsoft.com/office/drawing/2014/main" val="2630398141"/>
                    </a:ext>
                  </a:extLst>
                </a:gridCol>
                <a:gridCol w="3094892">
                  <a:extLst>
                    <a:ext uri="{9D8B030D-6E8A-4147-A177-3AD203B41FA5}">
                      <a16:colId xmlns:a16="http://schemas.microsoft.com/office/drawing/2014/main" val="878015309"/>
                    </a:ext>
                  </a:extLst>
                </a:gridCol>
                <a:gridCol w="6026816">
                  <a:extLst>
                    <a:ext uri="{9D8B030D-6E8A-4147-A177-3AD203B41FA5}">
                      <a16:colId xmlns:a16="http://schemas.microsoft.com/office/drawing/2014/main" val="3603883094"/>
                    </a:ext>
                  </a:extLst>
                </a:gridCol>
              </a:tblGrid>
              <a:tr h="446053">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nSpc>
                          <a:spcPct val="100000"/>
                        </a:lnSpc>
                        <a:spcAft>
                          <a:spcPts val="0"/>
                        </a:spcAft>
                      </a:pPr>
                      <a:r>
                        <a:rPr lang="fr-CH" sz="1400">
                          <a:effectLst/>
                        </a:rPr>
                        <a:t>Abréviation</a:t>
                      </a:r>
                      <a:endParaRPr lang="fr-CH" sz="14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nSpc>
                          <a:spcPct val="100000"/>
                        </a:lnSpc>
                        <a:spcAft>
                          <a:spcPts val="0"/>
                        </a:spcAft>
                      </a:pPr>
                      <a:r>
                        <a:rPr lang="fr-CH" sz="1400" dirty="0">
                          <a:effectLst/>
                        </a:rPr>
                        <a:t>Nom de la variable</a:t>
                      </a:r>
                      <a:endParaRPr lang="fr-CH" sz="14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nSpc>
                          <a:spcPct val="100000"/>
                        </a:lnSpc>
                        <a:spcAft>
                          <a:spcPts val="0"/>
                        </a:spcAft>
                      </a:pPr>
                      <a:r>
                        <a:rPr lang="fr-CH" sz="1400" dirty="0">
                          <a:effectLst/>
                        </a:rPr>
                        <a:t>Description / source</a:t>
                      </a:r>
                      <a:endParaRPr lang="fr-CH" sz="14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BBE0E3"/>
                    </a:solidFill>
                  </a:tcPr>
                </a:tc>
                <a:extLst>
                  <a:ext uri="{0D108BD9-81ED-4DB2-BD59-A6C34878D82A}">
                    <a16:rowId xmlns:a16="http://schemas.microsoft.com/office/drawing/2014/main" val="4006677028"/>
                  </a:ext>
                </a:extLst>
              </a:tr>
              <a:tr h="276377">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nSpc>
                          <a:spcPct val="100000"/>
                        </a:lnSpc>
                        <a:spcAft>
                          <a:spcPts val="0"/>
                        </a:spcAft>
                      </a:pPr>
                      <a:r>
                        <a:rPr lang="fr-CH" sz="1400">
                          <a:effectLst/>
                        </a:rPr>
                        <a:t>VF</a:t>
                      </a:r>
                      <a:endParaRPr lang="fr-CH" sz="14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fr-CH" sz="1400" dirty="0" err="1" smtClean="0">
                          <a:effectLst/>
                        </a:rPr>
                        <a:t>ValidFrom</a:t>
                      </a:r>
                      <a:endParaRPr lang="fr-CH" sz="14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fr-CH" sz="1400" dirty="0" err="1" smtClean="0">
                          <a:effectLst/>
                        </a:rPr>
                        <a:t>Validity</a:t>
                      </a:r>
                      <a:r>
                        <a:rPr lang="fr-CH" sz="1400" dirty="0" smtClean="0">
                          <a:effectLst/>
                        </a:rPr>
                        <a:t> date of NOGA</a:t>
                      </a:r>
                      <a:r>
                        <a:rPr lang="fr-CH" sz="1400" baseline="0" dirty="0">
                          <a:effectLst/>
                        </a:rPr>
                        <a:t> </a:t>
                      </a:r>
                      <a:r>
                        <a:rPr lang="fr-CH" sz="1400" baseline="0" dirty="0" smtClean="0">
                          <a:effectLst/>
                        </a:rPr>
                        <a:t>code</a:t>
                      </a:r>
                      <a:endParaRPr lang="fr-CH" sz="14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17780" marB="1778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40000"/>
                      </a:srgbClr>
                    </a:solidFill>
                  </a:tcPr>
                </a:tc>
                <a:extLst>
                  <a:ext uri="{0D108BD9-81ED-4DB2-BD59-A6C34878D82A}">
                    <a16:rowId xmlns:a16="http://schemas.microsoft.com/office/drawing/2014/main" val="2552047401"/>
                  </a:ext>
                </a:extLst>
              </a:tr>
              <a:tr h="503777">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nSpc>
                          <a:spcPct val="100000"/>
                        </a:lnSpc>
                        <a:spcAft>
                          <a:spcPts val="0"/>
                        </a:spcAft>
                      </a:pPr>
                      <a:r>
                        <a:rPr lang="fr-CH" sz="1400">
                          <a:effectLst/>
                        </a:rPr>
                        <a:t>LVD</a:t>
                      </a:r>
                      <a:endParaRPr lang="fr-CH" sz="14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fr-CH" sz="1400">
                          <a:effectLst/>
                        </a:rPr>
                        <a:t>LastVerificationDate</a:t>
                      </a:r>
                      <a:endParaRPr lang="fr-CH" sz="14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en-US" sz="1400" dirty="0" smtClean="0">
                          <a:effectLst/>
                        </a:rPr>
                        <a:t>Last verification date of the Main Local Activity (verification action in the system)</a:t>
                      </a:r>
                      <a:endParaRPr lang="fr-CH" sz="14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17780" marB="1778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4151115649"/>
                  </a:ext>
                </a:extLst>
              </a:tr>
              <a:tr h="428743">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nSpc>
                          <a:spcPct val="100000"/>
                        </a:lnSpc>
                        <a:spcAft>
                          <a:spcPts val="0"/>
                        </a:spcAft>
                      </a:pPr>
                      <a:r>
                        <a:rPr lang="fr-CH" sz="1400">
                          <a:effectLst/>
                        </a:rPr>
                        <a:t>LUD</a:t>
                      </a:r>
                      <a:endParaRPr lang="fr-CH" sz="14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fr-CH" sz="1400" dirty="0" err="1">
                          <a:effectLst/>
                        </a:rPr>
                        <a:t>LastUpdateDate</a:t>
                      </a:r>
                      <a:endParaRPr lang="fr-CH" sz="14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en-US" sz="1400" dirty="0" smtClean="0">
                          <a:effectLst/>
                        </a:rPr>
                        <a:t>Last modification date of the Main Local Activity</a:t>
                      </a:r>
                      <a:endParaRPr lang="fr-CH" sz="14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17780" marB="1778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40000"/>
                      </a:srgbClr>
                    </a:solidFill>
                  </a:tcPr>
                </a:tc>
                <a:extLst>
                  <a:ext uri="{0D108BD9-81ED-4DB2-BD59-A6C34878D82A}">
                    <a16:rowId xmlns:a16="http://schemas.microsoft.com/office/drawing/2014/main" val="309563819"/>
                  </a:ext>
                </a:extLst>
              </a:tr>
              <a:tr h="813924">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nSpc>
                          <a:spcPct val="100000"/>
                        </a:lnSpc>
                        <a:spcAft>
                          <a:spcPts val="0"/>
                        </a:spcAft>
                      </a:pPr>
                      <a:r>
                        <a:rPr lang="fr-CH" sz="1400">
                          <a:effectLst/>
                        </a:rPr>
                        <a:t>RLT</a:t>
                      </a:r>
                      <a:endParaRPr lang="fr-CH" sz="14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fr-CH" sz="1400">
                          <a:effectLst/>
                        </a:rPr>
                        <a:t>ReliabilityLifeTime</a:t>
                      </a:r>
                      <a:endParaRPr lang="fr-CH" sz="14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i="1" dirty="0" smtClean="0">
                          <a:effectLst/>
                        </a:rPr>
                        <a:t>Configurable variable: </a:t>
                      </a:r>
                      <a:r>
                        <a:rPr lang="en-US" sz="1400" dirty="0" smtClean="0">
                          <a:effectLst/>
                        </a:rPr>
                        <a:t>Period in days at the end of which it is considered to have a reliability = 0%</a:t>
                      </a:r>
                      <a:endParaRPr lang="fr-CH" sz="1400" dirty="0" smtClean="0">
                        <a:effectLst/>
                        <a:latin typeface="Arial" panose="020B0604020202020204" pitchFamily="34" charset="0"/>
                        <a:ea typeface="Calibri" panose="020F0502020204030204" pitchFamily="34" charset="0"/>
                        <a:cs typeface="Times New Roman" panose="02020603050405020304" pitchFamily="18" charset="0"/>
                      </a:endParaRPr>
                    </a:p>
                    <a:p>
                      <a:pPr>
                        <a:lnSpc>
                          <a:spcPct val="100000"/>
                        </a:lnSpc>
                        <a:spcAft>
                          <a:spcPts val="0"/>
                        </a:spcAft>
                      </a:pPr>
                      <a:r>
                        <a:rPr lang="en-US" sz="1400" dirty="0" smtClean="0">
                          <a:effectLst/>
                        </a:rPr>
                        <a:t>(without modification or verification of the Main Local Activity)</a:t>
                      </a:r>
                      <a:endParaRPr lang="fr-CH" sz="14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17780" marB="1778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2363567733"/>
                  </a:ext>
                </a:extLst>
              </a:tr>
              <a:tr h="69581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nSpc>
                          <a:spcPct val="100000"/>
                        </a:lnSpc>
                        <a:spcAft>
                          <a:spcPts val="0"/>
                        </a:spcAft>
                      </a:pPr>
                      <a:r>
                        <a:rPr lang="fr-CH" sz="1400">
                          <a:effectLst/>
                        </a:rPr>
                        <a:t>IRI</a:t>
                      </a:r>
                      <a:endParaRPr lang="fr-CH" sz="14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fr-CH" sz="1400">
                          <a:effectLst/>
                        </a:rPr>
                        <a:t>InstabilityReferenceIndicator</a:t>
                      </a:r>
                      <a:endParaRPr lang="fr-CH" sz="14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en-US" sz="1400" i="1" kern="1200" dirty="0" smtClean="0">
                          <a:solidFill>
                            <a:schemeClr val="dk1"/>
                          </a:solidFill>
                          <a:effectLst/>
                          <a:latin typeface="+mn-lt"/>
                          <a:ea typeface="+mn-ea"/>
                          <a:cs typeface="+mn-cs"/>
                        </a:rPr>
                        <a:t>Configurable variable: </a:t>
                      </a:r>
                      <a:r>
                        <a:rPr lang="en-US" sz="1400" dirty="0" smtClean="0">
                          <a:effectLst/>
                        </a:rPr>
                        <a:t>Number of Main Local Activity changes made over a given period of time (SRP), which when reached gives stability = 0%.</a:t>
                      </a:r>
                      <a:endParaRPr lang="fr-CH" sz="14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17780" marB="1778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40000"/>
                      </a:srgbClr>
                    </a:solidFill>
                  </a:tcPr>
                </a:tc>
                <a:extLst>
                  <a:ext uri="{0D108BD9-81ED-4DB2-BD59-A6C34878D82A}">
                    <a16:rowId xmlns:a16="http://schemas.microsoft.com/office/drawing/2014/main" val="887954484"/>
                  </a:ext>
                </a:extLst>
              </a:tr>
              <a:tr h="503777">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nSpc>
                          <a:spcPct val="100000"/>
                        </a:lnSpc>
                        <a:spcAft>
                          <a:spcPts val="0"/>
                        </a:spcAft>
                      </a:pPr>
                      <a:r>
                        <a:rPr lang="fr-CH" sz="1400">
                          <a:effectLst/>
                        </a:rPr>
                        <a:t>EMN</a:t>
                      </a:r>
                      <a:endParaRPr lang="fr-CH" sz="14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fr-CH" sz="1400" dirty="0" err="1">
                          <a:effectLst/>
                        </a:rPr>
                        <a:t>EffectiveMutationNumber</a:t>
                      </a:r>
                      <a:endParaRPr lang="fr-CH" sz="14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en-US" sz="1400" dirty="0" smtClean="0">
                          <a:effectLst/>
                        </a:rPr>
                        <a:t>The effective number of changes made to the Main Local Activity during the SRP. </a:t>
                      </a:r>
                      <a:endParaRPr lang="fr-CH" sz="14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17780" marB="1778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1489442901"/>
                  </a:ext>
                </a:extLst>
              </a:tr>
              <a:tr h="590552">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nSpc>
                          <a:spcPct val="100000"/>
                        </a:lnSpc>
                        <a:spcAft>
                          <a:spcPts val="0"/>
                        </a:spcAft>
                      </a:pPr>
                      <a:r>
                        <a:rPr lang="fr-CH" sz="1400">
                          <a:effectLst/>
                        </a:rPr>
                        <a:t>SRP</a:t>
                      </a:r>
                      <a:endParaRPr lang="fr-CH" sz="14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fr-CH" sz="1400" dirty="0" err="1">
                          <a:effectLst/>
                        </a:rPr>
                        <a:t>StabilityReferencePeriod</a:t>
                      </a:r>
                      <a:endParaRPr lang="fr-CH" sz="14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en-US" sz="1400" i="1" kern="1200" dirty="0" smtClean="0">
                          <a:solidFill>
                            <a:schemeClr val="dk1"/>
                          </a:solidFill>
                          <a:effectLst/>
                          <a:latin typeface="+mn-lt"/>
                          <a:ea typeface="+mn-ea"/>
                          <a:cs typeface="+mn-cs"/>
                        </a:rPr>
                        <a:t>Configurable variable: </a:t>
                      </a:r>
                      <a:r>
                        <a:rPr lang="en-US" sz="1400" dirty="0" smtClean="0">
                          <a:effectLst/>
                        </a:rPr>
                        <a:t>Period in days considered for stability calculation (in the past from the current system date)</a:t>
                      </a:r>
                      <a:endParaRPr lang="en-US" sz="1400" dirty="0">
                        <a:effectLst/>
                      </a:endParaRPr>
                    </a:p>
                  </a:txBody>
                  <a:tcPr marL="68580" marR="68580" marT="17780" marB="1778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40000"/>
                      </a:srgbClr>
                    </a:solidFill>
                  </a:tcPr>
                </a:tc>
                <a:extLst>
                  <a:ext uri="{0D108BD9-81ED-4DB2-BD59-A6C34878D82A}">
                    <a16:rowId xmlns:a16="http://schemas.microsoft.com/office/drawing/2014/main" val="2230044990"/>
                  </a:ext>
                </a:extLst>
              </a:tr>
              <a:tr h="43863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nSpc>
                          <a:spcPct val="100000"/>
                        </a:lnSpc>
                        <a:spcAft>
                          <a:spcPts val="0"/>
                        </a:spcAft>
                      </a:pPr>
                      <a:r>
                        <a:rPr lang="fr-CH" sz="1400">
                          <a:effectLst/>
                        </a:rPr>
                        <a:t>SRF</a:t>
                      </a:r>
                      <a:endParaRPr lang="fr-CH" sz="14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fr-CH" sz="1400">
                          <a:effectLst/>
                        </a:rPr>
                        <a:t>SourceReliabilityFactor</a:t>
                      </a:r>
                      <a:endParaRPr lang="fr-CH" sz="14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en-US" sz="1400" dirty="0" smtClean="0">
                          <a:effectLst/>
                        </a:rPr>
                        <a:t>Reliability factor of a given source</a:t>
                      </a:r>
                      <a:endParaRPr lang="fr-CH" sz="14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17780" marB="1778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3198989113"/>
                  </a:ext>
                </a:extLst>
              </a:tr>
              <a:tr h="490881">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nSpc>
                          <a:spcPct val="100000"/>
                        </a:lnSpc>
                        <a:spcAft>
                          <a:spcPts val="0"/>
                        </a:spcAft>
                      </a:pPr>
                      <a:r>
                        <a:rPr lang="fr-CH" sz="1400" dirty="0">
                          <a:effectLst/>
                        </a:rPr>
                        <a:t>SD</a:t>
                      </a:r>
                      <a:endParaRPr lang="fr-CH" sz="14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fr-CH" sz="1400">
                          <a:effectLst/>
                        </a:rPr>
                        <a:t>SystemDate</a:t>
                      </a:r>
                      <a:endParaRPr lang="fr-CH" sz="14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nSpc>
                          <a:spcPct val="100000"/>
                        </a:lnSpc>
                        <a:spcAft>
                          <a:spcPts val="0"/>
                        </a:spcAft>
                      </a:pPr>
                      <a:r>
                        <a:rPr lang="en-US" sz="1400" dirty="0" smtClean="0">
                          <a:effectLst/>
                        </a:rPr>
                        <a:t>SBER system Date, at the time of calculation</a:t>
                      </a:r>
                      <a:endParaRPr lang="fr-CH" sz="14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17780" marB="1778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40000"/>
                      </a:srgbClr>
                    </a:solidFill>
                  </a:tcPr>
                </a:tc>
                <a:extLst>
                  <a:ext uri="{0D108BD9-81ED-4DB2-BD59-A6C34878D82A}">
                    <a16:rowId xmlns:a16="http://schemas.microsoft.com/office/drawing/2014/main" val="880793489"/>
                  </a:ext>
                </a:extLst>
              </a:tr>
            </a:tbl>
          </a:graphicData>
        </a:graphic>
      </p:graphicFrame>
    </p:spTree>
    <p:extLst>
      <p:ext uri="{BB962C8B-B14F-4D97-AF65-F5344CB8AC3E}">
        <p14:creationId xmlns:p14="http://schemas.microsoft.com/office/powerpoint/2010/main" val="644977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9275" y="1426032"/>
            <a:ext cx="10431925" cy="461665"/>
          </a:xfrm>
        </p:spPr>
        <p:txBody>
          <a:bodyPr/>
          <a:lstStyle/>
          <a:p>
            <a:r>
              <a:rPr lang="fr-CH" dirty="0"/>
              <a:t>NOGA </a:t>
            </a:r>
            <a:r>
              <a:rPr lang="fr-CH" dirty="0" err="1"/>
              <a:t>Quality</a:t>
            </a:r>
            <a:r>
              <a:rPr lang="fr-CH" dirty="0"/>
              <a:t> markers - Configuration</a:t>
            </a:r>
          </a:p>
        </p:txBody>
      </p:sp>
      <p:sp>
        <p:nvSpPr>
          <p:cNvPr id="4" name="Espace réservé du pied de page 3"/>
          <p:cNvSpPr>
            <a:spLocks noGrp="1"/>
          </p:cNvSpPr>
          <p:nvPr>
            <p:ph type="ftr" sz="quarter" idx="10"/>
          </p:nvPr>
        </p:nvSpPr>
        <p:spPr/>
        <p:txBody>
          <a:bodyPr/>
          <a:lstStyle/>
          <a:p>
            <a:r>
              <a:rPr lang="de-CH" dirty="0"/>
              <a:t>Natalia Dorontsova, Fabio Tomasini, Swiss Statistical Office / SBER  |  Quality </a:t>
            </a:r>
            <a:r>
              <a:rPr lang="de-CH" dirty="0" err="1"/>
              <a:t>markers</a:t>
            </a:r>
            <a:r>
              <a:rPr lang="de-CH" dirty="0"/>
              <a:t> in Swiss Business Register | 2019</a:t>
            </a:r>
            <a:endParaRPr lang="de-CH" dirty="0"/>
          </a:p>
        </p:txBody>
      </p:sp>
      <p:sp>
        <p:nvSpPr>
          <p:cNvPr id="5" name="Espace réservé du numéro de diapositive 4"/>
          <p:cNvSpPr>
            <a:spLocks noGrp="1"/>
          </p:cNvSpPr>
          <p:nvPr>
            <p:ph type="sldNum" sz="quarter" idx="11"/>
          </p:nvPr>
        </p:nvSpPr>
        <p:spPr/>
        <p:txBody>
          <a:bodyPr/>
          <a:lstStyle/>
          <a:p>
            <a:fld id="{7376A5A3-8F85-406F-8E5A-90FF9E31E9F2}" type="slidenum">
              <a:rPr lang="de-CH" smtClean="0"/>
              <a:pPr/>
              <a:t>9</a:t>
            </a:fld>
            <a:endParaRPr lang="de-CH" dirty="0"/>
          </a:p>
        </p:txBody>
      </p:sp>
      <p:pic>
        <p:nvPicPr>
          <p:cNvPr id="6" name="Image 5"/>
          <p:cNvPicPr>
            <a:picLocks noChangeAspect="1"/>
          </p:cNvPicPr>
          <p:nvPr/>
        </p:nvPicPr>
        <p:blipFill>
          <a:blip r:embed="rId2"/>
          <a:stretch>
            <a:fillRect/>
          </a:stretch>
        </p:blipFill>
        <p:spPr>
          <a:xfrm>
            <a:off x="1059275" y="2093531"/>
            <a:ext cx="7200800" cy="4184177"/>
          </a:xfrm>
          <a:prstGeom prst="rect">
            <a:avLst/>
          </a:prstGeom>
        </p:spPr>
      </p:pic>
      <p:sp>
        <p:nvSpPr>
          <p:cNvPr id="7" name="Bulle ronde 6"/>
          <p:cNvSpPr/>
          <p:nvPr/>
        </p:nvSpPr>
        <p:spPr bwMode="auto">
          <a:xfrm>
            <a:off x="4327525" y="3290047"/>
            <a:ext cx="1044116" cy="504056"/>
          </a:xfrm>
          <a:prstGeom prst="wedgeEllipseCallout">
            <a:avLst>
              <a:gd name="adj1" fmla="val -58415"/>
              <a:gd name="adj2" fmla="val 56947"/>
            </a:avLst>
          </a:prstGeom>
          <a:solidFill>
            <a:schemeClr val="accent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CH" sz="2000" b="0" i="0" u="none" strike="noStrike" cap="none" normalizeH="0" baseline="0" dirty="0" smtClean="0">
                <a:ln>
                  <a:noFill/>
                </a:ln>
                <a:solidFill>
                  <a:schemeClr val="tx1"/>
                </a:solidFill>
                <a:effectLst/>
                <a:latin typeface="+mj-lt"/>
              </a:rPr>
              <a:t>RLT</a:t>
            </a:r>
          </a:p>
        </p:txBody>
      </p:sp>
      <p:sp>
        <p:nvSpPr>
          <p:cNvPr id="8" name="Bulle ronde 7"/>
          <p:cNvSpPr/>
          <p:nvPr/>
        </p:nvSpPr>
        <p:spPr bwMode="auto">
          <a:xfrm>
            <a:off x="4849583" y="3999937"/>
            <a:ext cx="1044116" cy="504056"/>
          </a:xfrm>
          <a:prstGeom prst="wedgeEllipseCallout">
            <a:avLst>
              <a:gd name="adj1" fmla="val -58415"/>
              <a:gd name="adj2" fmla="val 56947"/>
            </a:avLst>
          </a:prstGeom>
          <a:solidFill>
            <a:schemeClr val="accent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CH" sz="2000" b="0" i="0" u="none" strike="noStrike" cap="none" normalizeH="0" baseline="0" dirty="0" smtClean="0">
                <a:ln>
                  <a:noFill/>
                </a:ln>
                <a:solidFill>
                  <a:schemeClr val="tx1"/>
                </a:solidFill>
                <a:effectLst/>
                <a:latin typeface="+mj-lt"/>
              </a:rPr>
              <a:t>IRI</a:t>
            </a:r>
          </a:p>
        </p:txBody>
      </p:sp>
      <p:sp>
        <p:nvSpPr>
          <p:cNvPr id="9" name="Bulle ronde 8"/>
          <p:cNvSpPr/>
          <p:nvPr/>
        </p:nvSpPr>
        <p:spPr bwMode="auto">
          <a:xfrm>
            <a:off x="4491879" y="4783641"/>
            <a:ext cx="1044116" cy="504056"/>
          </a:xfrm>
          <a:prstGeom prst="wedgeEllipseCallout">
            <a:avLst>
              <a:gd name="adj1" fmla="val -58415"/>
              <a:gd name="adj2" fmla="val 56947"/>
            </a:avLst>
          </a:prstGeom>
          <a:solidFill>
            <a:schemeClr val="accent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CH" sz="2000" b="0" i="0" u="none" strike="noStrike" cap="none" normalizeH="0" baseline="0" dirty="0" smtClean="0">
                <a:ln>
                  <a:noFill/>
                </a:ln>
                <a:solidFill>
                  <a:schemeClr val="tx1"/>
                </a:solidFill>
                <a:effectLst/>
                <a:latin typeface="+mj-lt"/>
              </a:rPr>
              <a:t>SRP</a:t>
            </a:r>
          </a:p>
        </p:txBody>
      </p:sp>
    </p:spTree>
    <p:extLst>
      <p:ext uri="{BB962C8B-B14F-4D97-AF65-F5344CB8AC3E}">
        <p14:creationId xmlns:p14="http://schemas.microsoft.com/office/powerpoint/2010/main" val="2307691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_Vorlage_BFS2017.potx [Schreibgeschützt]" id="{CA4AE75F-F51C-4718-8B42-A4F524C704CB}" vid="{081AD0E2-A4BF-44B0-B653-63B8B3EABD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D Bund 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D Bund D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BFSDokumente" ma:contentTypeID="0x01010056DFF2738F049B4EB78B663A5CB74604003E5AF7B2BAD9394BB494189B2FADCD9A" ma:contentTypeVersion="19" ma:contentTypeDescription="" ma:contentTypeScope="" ma:versionID="366a43f91be7455bce11e8b398182d3c">
  <xsd:schema xmlns:xsd="http://www.w3.org/2001/XMLSchema" xmlns:xs="http://www.w3.org/2001/XMLSchema" xmlns:p="http://schemas.microsoft.com/office/2006/metadata/properties" xmlns:ns2="cd2587f9-e49f-4072-b3cc-c6204dab1c6a" xmlns:ns3="e1fb01bd-cecb-4f04-8b55-7713b83896dd" targetNamespace="http://schemas.microsoft.com/office/2006/metadata/properties" ma:root="true" ma:fieldsID="63b0767fd561a73e595f801b471ee7dd" ns2:_="" ns3:_="">
    <xsd:import namespace="cd2587f9-e49f-4072-b3cc-c6204dab1c6a"/>
    <xsd:import namespace="e1fb01bd-cecb-4f04-8b55-7713b83896dd"/>
    <xsd:element name="properties">
      <xsd:complexType>
        <xsd:sequence>
          <xsd:element name="documentManagement">
            <xsd:complexType>
              <xsd:all>
                <xsd:element ref="ns2:Intranet_x0020_Name_x0020_2016" minOccurs="0"/>
                <xsd:element ref="ns3:Periode" minOccurs="0"/>
                <xsd:element ref="ns3:BFSAutor" minOccurs="0"/>
                <xsd:element ref="ns3:BFSSprachen" minOccurs="0"/>
                <xsd:element ref="ns2:_x0068_509" minOccurs="0"/>
                <xsd:element ref="ns2:_x0077_si7" minOccurs="0"/>
                <xsd:element ref="ns3:TaxCatchAll" minOccurs="0"/>
                <xsd:element ref="ns3:TaxCatchAllLabel" minOccurs="0"/>
                <xsd:element ref="ns3:a38a2ca01b2d4b0ca4eb846371e7273b" minOccurs="0"/>
                <xsd:element ref="ns2:ed45969265594c9cb929dbd5f2c317bd" minOccurs="0"/>
                <xsd:element ref="ns3:n0f6142b62a94723a743dbe1927eac96"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2587f9-e49f-4072-b3cc-c6204dab1c6a" elementFormDefault="qualified">
    <xsd:import namespace="http://schemas.microsoft.com/office/2006/documentManagement/types"/>
    <xsd:import namespace="http://schemas.microsoft.com/office/infopath/2007/PartnerControls"/>
    <xsd:element name="Intranet_x0020_Name_x0020_2016" ma:index="1" nillable="true" ma:displayName="Intranet Name 2016" ma:internalName="Intranet_x0020_Name_x0020_2016">
      <xsd:simpleType>
        <xsd:restriction base="dms:Text">
          <xsd:maxLength value="255"/>
        </xsd:restriction>
      </xsd:simpleType>
    </xsd:element>
    <xsd:element name="_x0068_509" ma:index="9" nillable="true" ma:displayName="Date de création" ma:internalName="_x0068_509">
      <xsd:simpleType>
        <xsd:restriction base="dms:Text"/>
      </xsd:simpleType>
    </xsd:element>
    <xsd:element name="_x0077_si7" ma:index="10" nillable="true" ma:displayName="Text" ma:internalName="_x0077_si7">
      <xsd:simpleType>
        <xsd:restriction base="dms:Text"/>
      </xsd:simpleType>
    </xsd:element>
    <xsd:element name="ed45969265594c9cb929dbd5f2c317bd" ma:index="19" nillable="true" ma:taxonomy="true" ma:internalName="ed45969265594c9cb929dbd5f2c317bd" ma:taxonomyFieldName="OFSSubThemen" ma:displayName="SubThemen" ma:default="" ma:fieldId="{ed459692-6559-4c9c-b929-dbd5f2c317bd}" ma:sspId="76985fb0-3186-447a-a9bf-e07643962f51" ma:termSetId="c255211c-c786-4baf-b49d-5df8474a40ac"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1fb01bd-cecb-4f04-8b55-7713b83896dd" elementFormDefault="qualified">
    <xsd:import namespace="http://schemas.microsoft.com/office/2006/documentManagement/types"/>
    <xsd:import namespace="http://schemas.microsoft.com/office/infopath/2007/PartnerControls"/>
    <xsd:element name="Periode" ma:index="5" nillable="true" ma:displayName="Periode" ma:internalName="Periode">
      <xsd:simpleType>
        <xsd:restriction base="dms:Text">
          <xsd:maxLength value="255"/>
        </xsd:restriction>
      </xsd:simpleType>
    </xsd:element>
    <xsd:element name="BFSAutor" ma:index="7" nillable="true" ma:displayName="Autor" ma:internalName="BFSAutor">
      <xsd:simpleType>
        <xsd:restriction base="dms:Text">
          <xsd:maxLength value="255"/>
        </xsd:restriction>
      </xsd:simpleType>
    </xsd:element>
    <xsd:element name="BFSSprachen" ma:index="8" nillable="true" ma:displayName="Sprache" ma:default="DE" ma:format="Dropdown" ma:internalName="BFSSprachen">
      <xsd:simpleType>
        <xsd:restriction base="dms:Choice">
          <xsd:enumeration value="DE"/>
          <xsd:enumeration value="FR"/>
          <xsd:enumeration value="IT"/>
          <xsd:enumeration value="EN"/>
        </xsd:restriction>
      </xsd:simpleType>
    </xsd:element>
    <xsd:element name="TaxCatchAll" ma:index="11" nillable="true" ma:displayName="Colonne Attraper tout de Taxonomie" ma:hidden="true" ma:list="{53816f51-5707-4dfa-bf35-c88f3d469f05}" ma:internalName="TaxCatchAll" ma:showField="CatchAllData" ma:web="e1fb01bd-cecb-4f04-8b55-7713b83896dd">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Colonne Attraper tout de Taxonomie1" ma:hidden="true" ma:list="{53816f51-5707-4dfa-bf35-c88f3d469f05}" ma:internalName="TaxCatchAllLabel" ma:readOnly="true" ma:showField="CatchAllDataLabel" ma:web="e1fb01bd-cecb-4f04-8b55-7713b83896dd">
      <xsd:complexType>
        <xsd:complexContent>
          <xsd:extension base="dms:MultiChoiceLookup">
            <xsd:sequence>
              <xsd:element name="Value" type="dms:Lookup" maxOccurs="unbounded" minOccurs="0" nillable="true"/>
            </xsd:sequence>
          </xsd:extension>
        </xsd:complexContent>
      </xsd:complexType>
    </xsd:element>
    <xsd:element name="a38a2ca01b2d4b0ca4eb846371e7273b" ma:index="17" nillable="true" ma:taxonomy="true" ma:internalName="a38a2ca01b2d4b0ca4eb846371e7273b" ma:taxonomyFieldName="BFSThemen" ma:displayName="Themen" ma:default="" ma:fieldId="{a38a2ca0-1b2d-4b0c-a4eb-846371e7273b}" ma:sspId="76985fb0-3186-447a-a9bf-e07643962f51" ma:termSetId="2021a5d8-3f85-42e7-92da-7e8ae9bc1048" ma:anchorId="00000000-0000-0000-0000-000000000000" ma:open="false" ma:isKeyword="false">
      <xsd:complexType>
        <xsd:sequence>
          <xsd:element ref="pc:Terms" minOccurs="0" maxOccurs="1"/>
        </xsd:sequence>
      </xsd:complexType>
    </xsd:element>
    <xsd:element name="n0f6142b62a94723a743dbe1927eac96" ma:index="21" nillable="true" ma:taxonomy="true" ma:internalName="n0f6142b62a94723a743dbe1927eac96" ma:taxonomyFieldName="BFSZielseite" ma:displayName="Pages de destination" ma:default="" ma:fieldId="{70f6142b-62a9-4723-a743-dbe1927eac96}" ma:taxonomyMulti="true" ma:sspId="76985fb0-3186-447a-a9bf-e07643962f51" ma:termSetId="b6a3be52-4269-4eba-ba0f-0c0383270de5"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Inhaltstyp"/>
        <xsd:element ref="dc:title" minOccurs="0" maxOccurs="1" ma:index="6"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x0077_si7 xmlns="cd2587f9-e49f-4072-b3cc-c6204dab1c6a" xsi:nil="true"/>
    <Periode xmlns="e1fb01bd-cecb-4f04-8b55-7713b83896dd" xsi:nil="true"/>
    <ed45969265594c9cb929dbd5f2c317bd xmlns="cd2587f9-e49f-4072-b3cc-c6204dab1c6a">
      <Terms xmlns="http://schemas.microsoft.com/office/infopath/2007/PartnerControls"/>
    </ed45969265594c9cb929dbd5f2c317bd>
    <n0f6142b62a94723a743dbe1927eac96 xmlns="e1fb01bd-cecb-4f04-8b55-7713b83896dd">
      <Terms xmlns="http://schemas.microsoft.com/office/infopath/2007/PartnerControls">
        <TermInfo xmlns="http://schemas.microsoft.com/office/infopath/2007/PartnerControls">
          <TermName xmlns="http://schemas.microsoft.com/office/infopath/2007/PartnerControls">Diffusion</TermName>
          <TermId xmlns="http://schemas.microsoft.com/office/infopath/2007/PartnerControls">17ad6c93-ffb8-4889-a519-7cd89a0abc6a</TermId>
        </TermInfo>
      </Terms>
    </n0f6142b62a94723a743dbe1927eac96>
    <_x0068_509 xmlns="cd2587f9-e49f-4072-b3cc-c6204dab1c6a" xsi:nil="true"/>
    <TaxCatchAll xmlns="e1fb01bd-cecb-4f04-8b55-7713b83896dd">
      <Value>137</Value>
    </TaxCatchAll>
    <Intranet_x0020_Name_x0020_2016 xmlns="cd2587f9-e49f-4072-b3cc-c6204dab1c6a" xsi:nil="true"/>
    <a38a2ca01b2d4b0ca4eb846371e7273b xmlns="e1fb01bd-cecb-4f04-8b55-7713b83896dd">
      <Terms xmlns="http://schemas.microsoft.com/office/infopath/2007/PartnerControls"/>
    </a38a2ca01b2d4b0ca4eb846371e7273b>
    <BFSSprachen xmlns="e1fb01bd-cecb-4f04-8b55-7713b83896dd" xsi:nil="true"/>
    <BFSAutor xmlns="e1fb01bd-cecb-4f04-8b55-7713b83896dd">DIAM</BFSAutor>
  </documentManagement>
</p:properties>
</file>

<file path=customXml/itemProps1.xml><?xml version="1.0" encoding="utf-8"?>
<ds:datastoreItem xmlns:ds="http://schemas.openxmlformats.org/officeDocument/2006/customXml" ds:itemID="{74AAF4D0-E063-4675-9B5B-ECFFEB1265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2587f9-e49f-4072-b3cc-c6204dab1c6a"/>
    <ds:schemaRef ds:uri="e1fb01bd-cecb-4f04-8b55-7713b83896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898BC0A-1161-4E30-A9E1-A5CCD05D691C}">
  <ds:schemaRefs>
    <ds:schemaRef ds:uri="http://schemas.microsoft.com/sharepoint/v3/contenttype/forms"/>
  </ds:schemaRefs>
</ds:datastoreItem>
</file>

<file path=customXml/itemProps3.xml><?xml version="1.0" encoding="utf-8"?>
<ds:datastoreItem xmlns:ds="http://schemas.openxmlformats.org/officeDocument/2006/customXml" ds:itemID="{C64B0F01-228A-4B99-944B-46A4FBAF9D9F}">
  <ds:schemaRefs>
    <ds:schemaRef ds:uri="http://purl.org/dc/elements/1.1/"/>
    <ds:schemaRef ds:uri="http://schemas.microsoft.com/office/2006/metadata/properties"/>
    <ds:schemaRef ds:uri="http://schemas.openxmlformats.org/package/2006/metadata/core-properties"/>
    <ds:schemaRef ds:uri="http://purl.org/dc/terms/"/>
    <ds:schemaRef ds:uri="cd2587f9-e49f-4072-b3cc-c6204dab1c6a"/>
    <ds:schemaRef ds:uri="http://schemas.microsoft.com/office/2006/documentManagement/types"/>
    <ds:schemaRef ds:uri="http://schemas.microsoft.com/office/infopath/2007/PartnerControls"/>
    <ds:schemaRef ds:uri="e1fb01bd-cecb-4f04-8b55-7713b83896d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DocumentsPowerpoint_Vorlage_BFS2017</Template>
  <TotalTime>0</TotalTime>
  <Words>892</Words>
  <Application>Microsoft Office PowerPoint</Application>
  <PresentationFormat>Grand écran</PresentationFormat>
  <Paragraphs>128</Paragraphs>
  <Slides>13</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13</vt:i4>
      </vt:variant>
    </vt:vector>
  </HeadingPairs>
  <TitlesOfParts>
    <vt:vector size="19" baseType="lpstr">
      <vt:lpstr>Arial</vt:lpstr>
      <vt:lpstr>Calibri</vt:lpstr>
      <vt:lpstr>Cambria Math</vt:lpstr>
      <vt:lpstr>Times New Roman</vt:lpstr>
      <vt:lpstr>Wingdings</vt:lpstr>
      <vt:lpstr>Thème Office</vt:lpstr>
      <vt:lpstr>Quality markers in the Swiss Business Register (SBR)</vt:lpstr>
      <vt:lpstr>Contents</vt:lpstr>
      <vt:lpstr>SBR – Reengineering’s objectives</vt:lpstr>
      <vt:lpstr>NOGA Quality markers</vt:lpstr>
      <vt:lpstr>NOGA Quality markers - Idea</vt:lpstr>
      <vt:lpstr>NOGA – Data Model</vt:lpstr>
      <vt:lpstr>NOGA Quality markers - Method</vt:lpstr>
      <vt:lpstr>NOGA Quality markers - Method</vt:lpstr>
      <vt:lpstr>NOGA Quality markers - Configuration</vt:lpstr>
      <vt:lpstr>NOGA Quality markers - Formula</vt:lpstr>
      <vt:lpstr>Quality markers – Display</vt:lpstr>
      <vt:lpstr>NOGA Quality markers - Advantages</vt:lpstr>
      <vt:lpstr>Quality markers in SBER – Future </vt:lpstr>
    </vt:vector>
  </TitlesOfParts>
  <Company>Bundesverwaltung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Dorontsova Natalia BFS</dc:creator>
  <cp:lastModifiedBy>Dorontsova Natalia BFS</cp:lastModifiedBy>
  <cp:revision>4</cp:revision>
  <cp:lastPrinted>2017-08-15T11:16:00Z</cp:lastPrinted>
  <dcterms:created xsi:type="dcterms:W3CDTF">2019-06-26T05:45:16Z</dcterms:created>
  <dcterms:modified xsi:type="dcterms:W3CDTF">2019-06-26T09:10:00Z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0x01010056DFF2738F049B4EB78B663A5CB74604003E5AF7B2BAD9394BB494189B2FADCD9A</vt:lpwstr>
  </property>
  <property fmtid="{D5CDD505-2E9C-101B-9397-08002B2CF9AE}" pid="3" name="BFSThemen">
    <vt:lpwstr/>
  </property>
  <property fmtid="{D5CDD505-2E9C-101B-9397-08002B2CF9AE}" pid="4" name="BFSZielseite">
    <vt:lpwstr>137;#Diffusion|17ad6c93-ffb8-4889-a519-7cd89a0abc6a</vt:lpwstr>
  </property>
  <property fmtid="{D5CDD505-2E9C-101B-9397-08002B2CF9AE}" pid="5" name="OFSSubThemen">
    <vt:lpwstr/>
  </property>
</Properties>
</file>