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7" r:id="rId2"/>
    <p:sldId id="260" r:id="rId3"/>
    <p:sldId id="378" r:id="rId4"/>
    <p:sldId id="379" r:id="rId5"/>
    <p:sldId id="380" r:id="rId6"/>
    <p:sldId id="398" r:id="rId7"/>
    <p:sldId id="399" r:id="rId8"/>
    <p:sldId id="381" r:id="rId9"/>
    <p:sldId id="390" r:id="rId10"/>
    <p:sldId id="391" r:id="rId11"/>
    <p:sldId id="393" r:id="rId12"/>
    <p:sldId id="394" r:id="rId13"/>
    <p:sldId id="395" r:id="rId14"/>
    <p:sldId id="397" r:id="rId15"/>
    <p:sldId id="396" r:id="rId16"/>
    <p:sldId id="338" r:id="rId17"/>
    <p:sldId id="332" r:id="rId18"/>
    <p:sldId id="400" r:id="rId19"/>
    <p:sldId id="401" r:id="rId20"/>
    <p:sldId id="402" r:id="rId21"/>
    <p:sldId id="405" r:id="rId22"/>
    <p:sldId id="403" r:id="rId23"/>
    <p:sldId id="404" r:id="rId24"/>
    <p:sldId id="376" r:id="rId25"/>
    <p:sldId id="377" r:id="rId26"/>
    <p:sldId id="340" r:id="rId27"/>
    <p:sldId id="408" r:id="rId28"/>
    <p:sldId id="409" r:id="rId29"/>
    <p:sldId id="356" r:id="rId30"/>
    <p:sldId id="372" r:id="rId31"/>
    <p:sldId id="373" r:id="rId32"/>
    <p:sldId id="406" r:id="rId33"/>
    <p:sldId id="375" r:id="rId34"/>
    <p:sldId id="389" r:id="rId35"/>
    <p:sldId id="388" r:id="rId36"/>
    <p:sldId id="407" r:id="rId37"/>
    <p:sldId id="313" r:id="rId38"/>
  </p:sldIdLst>
  <p:sldSz cx="12192000" cy="6858000"/>
  <p:notesSz cx="6797675" cy="9926638"/>
  <p:custDataLst>
    <p:tags r:id="rId41"/>
  </p:custDataLst>
  <p:defaultTextStyle>
    <a:defPPr>
      <a:defRPr lang="de-DE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57" autoAdjust="0"/>
  </p:normalViewPr>
  <p:slideViewPr>
    <p:cSldViewPr snapToGrid="0">
      <p:cViewPr varScale="1">
        <p:scale>
          <a:sx n="92" d="100"/>
          <a:sy n="92" d="100"/>
        </p:scale>
        <p:origin x="108" y="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914901256561279E-2"/>
          <c:y val="3.202606737613678E-2"/>
          <c:w val="0.94042915105819702"/>
          <c:h val="0.8456256389617919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Sheet2!$C$34</c:f>
              <c:strCache>
                <c:ptCount val="1"/>
                <c:pt idx="0">
                  <c:v>Employer enterprises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  <a:effectLst/>
          </c:spPr>
          <c:invertIfNegative val="0"/>
          <c:cat>
            <c:strRef>
              <c:f>Sheet2!$B$35:$B$65</c:f>
              <c:strCache>
                <c:ptCount val="31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EST</c:v>
                </c:pt>
                <c:pt idx="5">
                  <c:v>ISR</c:v>
                </c:pt>
                <c:pt idx="6">
                  <c:v>NZL</c:v>
                </c:pt>
                <c:pt idx="7">
                  <c:v>DNK</c:v>
                </c:pt>
                <c:pt idx="8">
                  <c:v>AUS</c:v>
                </c:pt>
                <c:pt idx="9">
                  <c:v>FRA</c:v>
                </c:pt>
                <c:pt idx="10">
                  <c:v>FIN</c:v>
                </c:pt>
                <c:pt idx="11">
                  <c:v>LTU</c:v>
                </c:pt>
                <c:pt idx="12">
                  <c:v>DEU</c:v>
                </c:pt>
                <c:pt idx="13">
                  <c:v>SWE</c:v>
                </c:pt>
                <c:pt idx="14">
                  <c:v>LVA</c:v>
                </c:pt>
                <c:pt idx="15">
                  <c:v>ESP</c:v>
                </c:pt>
                <c:pt idx="16">
                  <c:v>LUX</c:v>
                </c:pt>
                <c:pt idx="17">
                  <c:v>SVN</c:v>
                </c:pt>
                <c:pt idx="18">
                  <c:v>PRT</c:v>
                </c:pt>
                <c:pt idx="19">
                  <c:v>AUT</c:v>
                </c:pt>
                <c:pt idx="20">
                  <c:v>NLD</c:v>
                </c:pt>
                <c:pt idx="21">
                  <c:v>NOR</c:v>
                </c:pt>
                <c:pt idx="22">
                  <c:v>KOR</c:v>
                </c:pt>
                <c:pt idx="23">
                  <c:v>ROU</c:v>
                </c:pt>
                <c:pt idx="24">
                  <c:v>ITA</c:v>
                </c:pt>
                <c:pt idx="25">
                  <c:v>SVK</c:v>
                </c:pt>
                <c:pt idx="26">
                  <c:v>CAN</c:v>
                </c:pt>
                <c:pt idx="27">
                  <c:v>USA</c:v>
                </c:pt>
                <c:pt idx="28">
                  <c:v>CZE</c:v>
                </c:pt>
                <c:pt idx="29">
                  <c:v>CHE</c:v>
                </c:pt>
                <c:pt idx="30">
                  <c:v>BEL</c:v>
                </c:pt>
              </c:strCache>
            </c:strRef>
          </c:cat>
          <c:val>
            <c:numRef>
              <c:f>Sheet2!$C$35:$C$65</c:f>
              <c:numCache>
                <c:formatCode>General</c:formatCode>
                <c:ptCount val="31"/>
                <c:pt idx="0">
                  <c:v>16.53678</c:v>
                </c:pt>
                <c:pt idx="1">
                  <c:v>15.74236</c:v>
                </c:pt>
                <c:pt idx="2">
                  <c:v>15.2462</c:v>
                </c:pt>
                <c:pt idx="3">
                  <c:v>13.251760000000001</c:v>
                </c:pt>
                <c:pt idx="4">
                  <c:v>12.990320000000001</c:v>
                </c:pt>
                <c:pt idx="5">
                  <c:v>12.91329</c:v>
                </c:pt>
                <c:pt idx="6">
                  <c:v>12.517429999999999</c:v>
                </c:pt>
                <c:pt idx="7">
                  <c:v>12.3812</c:v>
                </c:pt>
                <c:pt idx="8">
                  <c:v>11.80325</c:v>
                </c:pt>
                <c:pt idx="9">
                  <c:v>11.32494</c:v>
                </c:pt>
                <c:pt idx="10">
                  <c:v>11.22284</c:v>
                </c:pt>
                <c:pt idx="11">
                  <c:v>10.891209999999999</c:v>
                </c:pt>
                <c:pt idx="12">
                  <c:v>10.50202</c:v>
                </c:pt>
                <c:pt idx="13">
                  <c:v>10.29508</c:v>
                </c:pt>
                <c:pt idx="14">
                  <c:v>10.286989999999999</c:v>
                </c:pt>
                <c:pt idx="15">
                  <c:v>10.23129</c:v>
                </c:pt>
                <c:pt idx="16">
                  <c:v>10.21969</c:v>
                </c:pt>
                <c:pt idx="17">
                  <c:v>10.208170000000001</c:v>
                </c:pt>
                <c:pt idx="18">
                  <c:v>10.010070000000001</c:v>
                </c:pt>
                <c:pt idx="19">
                  <c:v>9.3028770000000005</c:v>
                </c:pt>
                <c:pt idx="20">
                  <c:v>9.1577129999999993</c:v>
                </c:pt>
                <c:pt idx="21">
                  <c:v>8.9686280000000007</c:v>
                </c:pt>
                <c:pt idx="22">
                  <c:v>8.9617559239482496</c:v>
                </c:pt>
                <c:pt idx="23">
                  <c:v>8.9098989999999993</c:v>
                </c:pt>
                <c:pt idx="24">
                  <c:v>8.3394089999999998</c:v>
                </c:pt>
                <c:pt idx="25">
                  <c:v>8.2671620000000008</c:v>
                </c:pt>
                <c:pt idx="26">
                  <c:v>7.7706160000000004</c:v>
                </c:pt>
                <c:pt idx="27">
                  <c:v>7.4128210000000001</c:v>
                </c:pt>
                <c:pt idx="28">
                  <c:v>5.7253420000000004</c:v>
                </c:pt>
                <c:pt idx="29">
                  <c:v>5.0811609999999998</c:v>
                </c:pt>
                <c:pt idx="30">
                  <c:v>2.1680169999999999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11-4E45-9391-AA237595A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588992"/>
        <c:axId val="211645184"/>
      </c:barChart>
      <c:catAx>
        <c:axId val="211588992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11645184"/>
        <c:crosses val="autoZero"/>
        <c:auto val="0"/>
        <c:lblAlgn val="ctr"/>
        <c:lblOffset val="0"/>
        <c:tickLblSkip val="1"/>
        <c:noMultiLvlLbl val="0"/>
      </c:catAx>
      <c:valAx>
        <c:axId val="211645184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11588992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plotVisOnly val="1"/>
    <c:dispBlanksAs val="gap"/>
    <c:showDLblsOverMax val="1"/>
  </c:chart>
  <c:spPr>
    <a:noFill/>
    <a:ln w="9525">
      <a:noFill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effectLst/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8.7445797398686409E-3"/>
          <c:y val="9.2238694429397583E-2"/>
          <c:w val="0.98906928300857544"/>
          <c:h val="0.900458097457885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Fig.3!$D$37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006B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Fig.3!$C$38:$C$66</c:f>
              <c:strCache>
                <c:ptCount val="29"/>
                <c:pt idx="0">
                  <c:v>LTU</c:v>
                </c:pt>
                <c:pt idx="1">
                  <c:v>SVN</c:v>
                </c:pt>
                <c:pt idx="2">
                  <c:v>FIN</c:v>
                </c:pt>
                <c:pt idx="3">
                  <c:v>ROU</c:v>
                </c:pt>
                <c:pt idx="4">
                  <c:v>POL</c:v>
                </c:pt>
                <c:pt idx="5">
                  <c:v>EST</c:v>
                </c:pt>
                <c:pt idx="6">
                  <c:v>CZE</c:v>
                </c:pt>
                <c:pt idx="7">
                  <c:v>FRA</c:v>
                </c:pt>
                <c:pt idx="8">
                  <c:v>ITA</c:v>
                </c:pt>
                <c:pt idx="9">
                  <c:v>LVA</c:v>
                </c:pt>
                <c:pt idx="10">
                  <c:v>SVK</c:v>
                </c:pt>
                <c:pt idx="11">
                  <c:v>PRT</c:v>
                </c:pt>
                <c:pt idx="12">
                  <c:v>NOR</c:v>
                </c:pt>
                <c:pt idx="13">
                  <c:v>NZL</c:v>
                </c:pt>
                <c:pt idx="14">
                  <c:v>BEL</c:v>
                </c:pt>
                <c:pt idx="15">
                  <c:v>ISR</c:v>
                </c:pt>
                <c:pt idx="16">
                  <c:v>SWE</c:v>
                </c:pt>
                <c:pt idx="17">
                  <c:v>CHE</c:v>
                </c:pt>
                <c:pt idx="18">
                  <c:v>HUN</c:v>
                </c:pt>
                <c:pt idx="19">
                  <c:v>DEU</c:v>
                </c:pt>
                <c:pt idx="20">
                  <c:v>ESP</c:v>
                </c:pt>
                <c:pt idx="21">
                  <c:v>CAN</c:v>
                </c:pt>
                <c:pt idx="22">
                  <c:v>LUX</c:v>
                </c:pt>
                <c:pt idx="23">
                  <c:v>IRL</c:v>
                </c:pt>
                <c:pt idx="24">
                  <c:v>AUT</c:v>
                </c:pt>
                <c:pt idx="25">
                  <c:v>GBR</c:v>
                </c:pt>
                <c:pt idx="26">
                  <c:v>USA</c:v>
                </c:pt>
                <c:pt idx="27">
                  <c:v>GRC</c:v>
                </c:pt>
                <c:pt idx="28">
                  <c:v>NLD</c:v>
                </c:pt>
              </c:strCache>
            </c:strRef>
          </c:cat>
          <c:val>
            <c:numRef>
              <c:f>Fig.3!$D$38:$D$66</c:f>
              <c:numCache>
                <c:formatCode>0.00</c:formatCode>
                <c:ptCount val="29"/>
                <c:pt idx="0">
                  <c:v>19.607465845680199</c:v>
                </c:pt>
                <c:pt idx="1">
                  <c:v>13.9460555035859</c:v>
                </c:pt>
                <c:pt idx="2">
                  <c:v>16.318266077284999</c:v>
                </c:pt>
                <c:pt idx="3">
                  <c:v>17.372801031240499</c:v>
                </c:pt>
                <c:pt idx="4">
                  <c:v>15.8156911581569</c:v>
                </c:pt>
                <c:pt idx="5">
                  <c:v>10.307949029126201</c:v>
                </c:pt>
                <c:pt idx="6">
                  <c:v>17.8369025970587</c:v>
                </c:pt>
                <c:pt idx="7">
                  <c:v>11.9889239940715</c:v>
                </c:pt>
                <c:pt idx="8">
                  <c:v>14.4410040187101</c:v>
                </c:pt>
                <c:pt idx="9">
                  <c:v>11.510398570506799</c:v>
                </c:pt>
                <c:pt idx="10">
                  <c:v>15.537933990570099</c:v>
                </c:pt>
                <c:pt idx="11">
                  <c:v>14.0058392925147</c:v>
                </c:pt>
                <c:pt idx="12">
                  <c:v>6.1012129828488497</c:v>
                </c:pt>
                <c:pt idx="13">
                  <c:v>7.3003939133390698</c:v>
                </c:pt>
                <c:pt idx="14">
                  <c:v>13.6236101008002</c:v>
                </c:pt>
                <c:pt idx="15">
                  <c:v>4.5826531039390499</c:v>
                </c:pt>
                <c:pt idx="16">
                  <c:v>5.0113811586753796</c:v>
                </c:pt>
                <c:pt idx="17">
                  <c:v>5.9174874411613496</c:v>
                </c:pt>
                <c:pt idx="18">
                  <c:v>9.4821689017385804</c:v>
                </c:pt>
                <c:pt idx="19">
                  <c:v>6.0850901856170001</c:v>
                </c:pt>
                <c:pt idx="20">
                  <c:v>7.0015294533916199</c:v>
                </c:pt>
                <c:pt idx="21">
                  <c:v>4.9725553974384997</c:v>
                </c:pt>
                <c:pt idx="22">
                  <c:v>2.4253007372914199</c:v>
                </c:pt>
                <c:pt idx="23">
                  <c:v>8.5506917668405507</c:v>
                </c:pt>
                <c:pt idx="24">
                  <c:v>5.6185072588642697</c:v>
                </c:pt>
                <c:pt idx="25">
                  <c:v>7.6082798991739597</c:v>
                </c:pt>
                <c:pt idx="26">
                  <c:v>9.6569960678901907</c:v>
                </c:pt>
                <c:pt idx="27">
                  <c:v>7.4278118984324903</c:v>
                </c:pt>
                <c:pt idx="28">
                  <c:v>6.8249119562069698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2-423F-896A-9260DD7A30AE}"/>
            </c:ext>
          </c:extLst>
        </c:ser>
        <c:ser>
          <c:idx val="1"/>
          <c:order val="1"/>
          <c:tx>
            <c:strRef>
              <c:f>Fig.3!$E$37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7FA8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Fig.3!$C$38:$C$66</c:f>
              <c:strCache>
                <c:ptCount val="29"/>
                <c:pt idx="0">
                  <c:v>LTU</c:v>
                </c:pt>
                <c:pt idx="1">
                  <c:v>SVN</c:v>
                </c:pt>
                <c:pt idx="2">
                  <c:v>FIN</c:v>
                </c:pt>
                <c:pt idx="3">
                  <c:v>ROU</c:v>
                </c:pt>
                <c:pt idx="4">
                  <c:v>POL</c:v>
                </c:pt>
                <c:pt idx="5">
                  <c:v>EST</c:v>
                </c:pt>
                <c:pt idx="6">
                  <c:v>CZE</c:v>
                </c:pt>
                <c:pt idx="7">
                  <c:v>FRA</c:v>
                </c:pt>
                <c:pt idx="8">
                  <c:v>ITA</c:v>
                </c:pt>
                <c:pt idx="9">
                  <c:v>LVA</c:v>
                </c:pt>
                <c:pt idx="10">
                  <c:v>SVK</c:v>
                </c:pt>
                <c:pt idx="11">
                  <c:v>PRT</c:v>
                </c:pt>
                <c:pt idx="12">
                  <c:v>NOR</c:v>
                </c:pt>
                <c:pt idx="13">
                  <c:v>NZL</c:v>
                </c:pt>
                <c:pt idx="14">
                  <c:v>BEL</c:v>
                </c:pt>
                <c:pt idx="15">
                  <c:v>ISR</c:v>
                </c:pt>
                <c:pt idx="16">
                  <c:v>SWE</c:v>
                </c:pt>
                <c:pt idx="17">
                  <c:v>CHE</c:v>
                </c:pt>
                <c:pt idx="18">
                  <c:v>HUN</c:v>
                </c:pt>
                <c:pt idx="19">
                  <c:v>DEU</c:v>
                </c:pt>
                <c:pt idx="20">
                  <c:v>ESP</c:v>
                </c:pt>
                <c:pt idx="21">
                  <c:v>CAN</c:v>
                </c:pt>
                <c:pt idx="22">
                  <c:v>LUX</c:v>
                </c:pt>
                <c:pt idx="23">
                  <c:v>IRL</c:v>
                </c:pt>
                <c:pt idx="24">
                  <c:v>AUT</c:v>
                </c:pt>
                <c:pt idx="25">
                  <c:v>GBR</c:v>
                </c:pt>
                <c:pt idx="26">
                  <c:v>USA</c:v>
                </c:pt>
                <c:pt idx="27">
                  <c:v>GRC</c:v>
                </c:pt>
                <c:pt idx="28">
                  <c:v>NLD</c:v>
                </c:pt>
              </c:strCache>
            </c:strRef>
          </c:cat>
          <c:val>
            <c:numRef>
              <c:f>Fig.3!$E$38:$E$66</c:f>
              <c:numCache>
                <c:formatCode>0.00</c:formatCode>
                <c:ptCount val="29"/>
                <c:pt idx="0">
                  <c:v>19.9307292668847</c:v>
                </c:pt>
                <c:pt idx="1">
                  <c:v>22.8094792641098</c:v>
                </c:pt>
                <c:pt idx="2">
                  <c:v>19.6406673320975</c:v>
                </c:pt>
                <c:pt idx="3">
                  <c:v>15.320746132848001</c:v>
                </c:pt>
                <c:pt idx="4">
                  <c:v>16.3666933105482</c:v>
                </c:pt>
                <c:pt idx="5">
                  <c:v>21.260618932038799</c:v>
                </c:pt>
                <c:pt idx="6">
                  <c:v>12.0566374181247</c:v>
                </c:pt>
                <c:pt idx="7">
                  <c:v>16.637931745625799</c:v>
                </c:pt>
                <c:pt idx="8">
                  <c:v>13.5694992141398</c:v>
                </c:pt>
                <c:pt idx="9">
                  <c:v>16.225740805082602</c:v>
                </c:pt>
                <c:pt idx="10">
                  <c:v>12.1333659910599</c:v>
                </c:pt>
                <c:pt idx="11">
                  <c:v>13.108788558371799</c:v>
                </c:pt>
                <c:pt idx="12">
                  <c:v>20.3696421549351</c:v>
                </c:pt>
                <c:pt idx="13">
                  <c:v>18.475935294235299</c:v>
                </c:pt>
                <c:pt idx="14">
                  <c:v>10.3294191000727</c:v>
                </c:pt>
                <c:pt idx="15">
                  <c:v>19.1782828917075</c:v>
                </c:pt>
                <c:pt idx="16">
                  <c:v>18.143769733460601</c:v>
                </c:pt>
                <c:pt idx="17">
                  <c:v>16.862465883469799</c:v>
                </c:pt>
                <c:pt idx="18">
                  <c:v>12.814125482401201</c:v>
                </c:pt>
                <c:pt idx="19">
                  <c:v>14.815774406412601</c:v>
                </c:pt>
                <c:pt idx="20">
                  <c:v>13.1658543823405</c:v>
                </c:pt>
                <c:pt idx="21">
                  <c:v>14.482618418377699</c:v>
                </c:pt>
                <c:pt idx="22">
                  <c:v>16.705471478463298</c:v>
                </c:pt>
                <c:pt idx="23">
                  <c:v>10.5163680350798</c:v>
                </c:pt>
                <c:pt idx="24">
                  <c:v>12.5782380387248</c:v>
                </c:pt>
                <c:pt idx="25">
                  <c:v>10.3923995600145</c:v>
                </c:pt>
                <c:pt idx="26">
                  <c:v>7.2803626077243697</c:v>
                </c:pt>
                <c:pt idx="27">
                  <c:v>8.2106517554312894</c:v>
                </c:pt>
                <c:pt idx="28">
                  <c:v>7.0519108072004402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82-423F-896A-9260DD7A30AE}"/>
            </c:ext>
          </c:extLst>
        </c:ser>
        <c:ser>
          <c:idx val="2"/>
          <c:order val="2"/>
          <c:tx>
            <c:strRef>
              <c:f>Fig.3!$F$37</c:f>
              <c:strCache>
                <c:ptCount val="1"/>
                <c:pt idx="0">
                  <c:v>Business services</c:v>
                </c:pt>
              </c:strCache>
            </c:strRef>
          </c:tx>
          <c:spPr>
            <a:solidFill>
              <a:srgbClr val="00AA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Fig.3!$C$38:$C$66</c:f>
              <c:strCache>
                <c:ptCount val="29"/>
                <c:pt idx="0">
                  <c:v>LTU</c:v>
                </c:pt>
                <c:pt idx="1">
                  <c:v>SVN</c:v>
                </c:pt>
                <c:pt idx="2">
                  <c:v>FIN</c:v>
                </c:pt>
                <c:pt idx="3">
                  <c:v>ROU</c:v>
                </c:pt>
                <c:pt idx="4">
                  <c:v>POL</c:v>
                </c:pt>
                <c:pt idx="5">
                  <c:v>EST</c:v>
                </c:pt>
                <c:pt idx="6">
                  <c:v>CZE</c:v>
                </c:pt>
                <c:pt idx="7">
                  <c:v>FRA</c:v>
                </c:pt>
                <c:pt idx="8">
                  <c:v>ITA</c:v>
                </c:pt>
                <c:pt idx="9">
                  <c:v>LVA</c:v>
                </c:pt>
                <c:pt idx="10">
                  <c:v>SVK</c:v>
                </c:pt>
                <c:pt idx="11">
                  <c:v>PRT</c:v>
                </c:pt>
                <c:pt idx="12">
                  <c:v>NOR</c:v>
                </c:pt>
                <c:pt idx="13">
                  <c:v>NZL</c:v>
                </c:pt>
                <c:pt idx="14">
                  <c:v>BEL</c:v>
                </c:pt>
                <c:pt idx="15">
                  <c:v>ISR</c:v>
                </c:pt>
                <c:pt idx="16">
                  <c:v>SWE</c:v>
                </c:pt>
                <c:pt idx="17">
                  <c:v>CHE</c:v>
                </c:pt>
                <c:pt idx="18">
                  <c:v>HUN</c:v>
                </c:pt>
                <c:pt idx="19">
                  <c:v>DEU</c:v>
                </c:pt>
                <c:pt idx="20">
                  <c:v>ESP</c:v>
                </c:pt>
                <c:pt idx="21">
                  <c:v>CAN</c:v>
                </c:pt>
                <c:pt idx="22">
                  <c:v>LUX</c:v>
                </c:pt>
                <c:pt idx="23">
                  <c:v>IRL</c:v>
                </c:pt>
                <c:pt idx="24">
                  <c:v>AUT</c:v>
                </c:pt>
                <c:pt idx="25">
                  <c:v>GBR</c:v>
                </c:pt>
                <c:pt idx="26">
                  <c:v>USA</c:v>
                </c:pt>
                <c:pt idx="27">
                  <c:v>GRC</c:v>
                </c:pt>
                <c:pt idx="28">
                  <c:v>NLD</c:v>
                </c:pt>
              </c:strCache>
            </c:strRef>
          </c:cat>
          <c:val>
            <c:numRef>
              <c:f>Fig.3!$F$38:$F$66</c:f>
              <c:numCache>
                <c:formatCode>0.00</c:formatCode>
                <c:ptCount val="29"/>
                <c:pt idx="0">
                  <c:v>60.4618048874351</c:v>
                </c:pt>
                <c:pt idx="1">
                  <c:v>63.2444652323043</c:v>
                </c:pt>
                <c:pt idx="2">
                  <c:v>64.041066590617405</c:v>
                </c:pt>
                <c:pt idx="3">
                  <c:v>67.306452835911401</c:v>
                </c:pt>
                <c:pt idx="4">
                  <c:v>67.817615531294905</c:v>
                </c:pt>
                <c:pt idx="5">
                  <c:v>68.431432038834998</c:v>
                </c:pt>
                <c:pt idx="6">
                  <c:v>70.106459984816695</c:v>
                </c:pt>
                <c:pt idx="7">
                  <c:v>71.373144260302595</c:v>
                </c:pt>
                <c:pt idx="8">
                  <c:v>71.989496767150101</c:v>
                </c:pt>
                <c:pt idx="9">
                  <c:v>72.263860624410597</c:v>
                </c:pt>
                <c:pt idx="10">
                  <c:v>72.32870001837</c:v>
                </c:pt>
                <c:pt idx="11">
                  <c:v>72.885372149113493</c:v>
                </c:pt>
                <c:pt idx="12">
                  <c:v>73.529144862216</c:v>
                </c:pt>
                <c:pt idx="13">
                  <c:v>74.223670792425693</c:v>
                </c:pt>
                <c:pt idx="14">
                  <c:v>76.046970799127095</c:v>
                </c:pt>
                <c:pt idx="15">
                  <c:v>76.239064004353494</c:v>
                </c:pt>
                <c:pt idx="16">
                  <c:v>76.844849107863993</c:v>
                </c:pt>
                <c:pt idx="17">
                  <c:v>77.220046675368806</c:v>
                </c:pt>
                <c:pt idx="18">
                  <c:v>77.703705615860201</c:v>
                </c:pt>
                <c:pt idx="19">
                  <c:v>79.099135407970394</c:v>
                </c:pt>
                <c:pt idx="20">
                  <c:v>79.832616164267904</c:v>
                </c:pt>
                <c:pt idx="21">
                  <c:v>80.544826184183805</c:v>
                </c:pt>
                <c:pt idx="22">
                  <c:v>80.869227784245197</c:v>
                </c:pt>
                <c:pt idx="23">
                  <c:v>80.932940198079706</c:v>
                </c:pt>
                <c:pt idx="24">
                  <c:v>81.803254702410996</c:v>
                </c:pt>
                <c:pt idx="25">
                  <c:v>81.999320540811496</c:v>
                </c:pt>
                <c:pt idx="26">
                  <c:v>83.062641324385396</c:v>
                </c:pt>
                <c:pt idx="27">
                  <c:v>84.361536346136205</c:v>
                </c:pt>
                <c:pt idx="28">
                  <c:v>86.123177236592596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82-423F-896A-9260DD7A3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3205120"/>
        <c:axId val="293206656"/>
      </c:barChart>
      <c:catAx>
        <c:axId val="29320512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spcFirstLastPara="1" vertOverflow="ellipsis" vert="horz" anchor="ctr" anchorCtr="1"/>
          <a:lstStyle/>
          <a:p>
            <a:pPr>
              <a:defRPr sz="800" b="0" i="0" u="none" strike="noStrike" kern="1200" baseline="0">
                <a:solidFill>
                  <a:srgbClr val="595959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93206656"/>
        <c:crosses val="autoZero"/>
        <c:auto val="0"/>
        <c:lblAlgn val="ctr"/>
        <c:lblOffset val="0"/>
        <c:tickLblSkip val="1"/>
        <c:noMultiLvlLbl val="0"/>
      </c:catAx>
      <c:valAx>
        <c:axId val="29320665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rgbClr val="FFFFFF"/>
              </a:solidFill>
              <a:prstDash val="solid"/>
              <a:round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spcFirstLastPara="1" vertOverflow="ellipsis" vert="horz" anchor="ctr" anchorCtr="1"/>
          <a:lstStyle/>
          <a:p>
            <a:pPr>
              <a:defRPr sz="800" b="0" i="0" u="none" strike="noStrike" kern="1200" baseline="0">
                <a:solidFill>
                  <a:srgbClr val="595959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293205120"/>
        <c:crosses val="autoZero"/>
        <c:crossBetween val="between"/>
      </c:valAx>
      <c:spPr>
        <a:solidFill>
          <a:srgbClr val="EAEAEA"/>
        </a:solidFill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t"/>
      <c:layout>
        <c:manualLayout>
          <c:xMode val="edge"/>
          <c:yMode val="edge"/>
          <c:x val="5.1239620894193649E-2"/>
          <c:y val="1.4606377109885216E-2"/>
          <c:w val="0.936379075050354"/>
          <c:h val="5.4773911833763123E-2"/>
        </c:manualLayout>
      </c:layout>
      <c:overlay val="1"/>
      <c:spPr>
        <a:solidFill>
          <a:srgbClr val="EAEAEA"/>
        </a:solidFill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  <c:txPr>
        <a:bodyPr rot="0" spcFirstLastPara="1" vertOverflow="ellipsis" vert="horz" anchor="ctr" anchorCtr="1"/>
        <a:lstStyle/>
        <a:p>
          <a:pPr>
            <a:defRPr sz="800" b="0" i="0" u="none" strike="noStrike" kern="1200" baseline="0">
              <a:solidFill>
                <a:srgbClr val="595959"/>
              </a:solidFill>
              <a:effectLst/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9525" cap="flat" cmpd="sng" algn="ctr">
      <a:noFill/>
      <a:round/>
    </a:ln>
    <a:effectLst/>
  </c:spPr>
  <c:txPr>
    <a:bodyPr/>
    <a:lstStyle/>
    <a:p>
      <a:pPr>
        <a:defRPr>
          <a:effectLst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1" i="0">
                <a:solidFill>
                  <a:srgbClr val="000000"/>
                </a:solidFill>
                <a:effectLst/>
                <a:latin typeface="Arial Narrow"/>
              </a:defRPr>
            </a:pPr>
            <a:r>
              <a:rPr lang="en-GB" sz="800" b="1" i="0">
                <a:solidFill>
                  <a:srgbClr val="000000"/>
                </a:solidFill>
                <a:effectLst/>
                <a:latin typeface="Arial Narrow"/>
              </a:rPr>
              <a:t>By sector</a:t>
            </a:r>
          </a:p>
        </c:rich>
      </c:tx>
      <c:layout>
        <c:manualLayout>
          <c:xMode val="edge"/>
          <c:yMode val="edge"/>
          <c:x val="0.47782266139984131"/>
          <c:y val="1.9920868799090385E-2"/>
        </c:manualLayout>
      </c:layout>
      <c:overlay val="0"/>
    </c:title>
    <c:autoTitleDeleted val="0"/>
    <c:plotArea>
      <c:layout>
        <c:manualLayout>
          <c:xMode val="edge"/>
          <c:yMode val="edge"/>
          <c:x val="8.7445797398686409E-3"/>
          <c:y val="0.21469214558601379"/>
          <c:w val="0.98906928300857544"/>
          <c:h val="0.775347471237182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EAG2017!$C$49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  <a:effectLst/>
          </c:spPr>
          <c:invertIfNegative val="0"/>
          <c:cat>
            <c:strRef>
              <c:f>EAG2017!$B$50:$B$71</c:f>
              <c:strCache>
                <c:ptCount val="22"/>
                <c:pt idx="0">
                  <c:v>SWE</c:v>
                </c:pt>
                <c:pt idx="1">
                  <c:v>USA</c:v>
                </c:pt>
                <c:pt idx="2">
                  <c:v>LUX</c:v>
                </c:pt>
                <c:pt idx="3">
                  <c:v>LTU</c:v>
                </c:pt>
                <c:pt idx="4">
                  <c:v>GBR</c:v>
                </c:pt>
                <c:pt idx="5">
                  <c:v>PRT</c:v>
                </c:pt>
                <c:pt idx="6">
                  <c:v>SVN</c:v>
                </c:pt>
                <c:pt idx="7">
                  <c:v>AUT</c:v>
                </c:pt>
                <c:pt idx="8">
                  <c:v>LVA</c:v>
                </c:pt>
                <c:pt idx="9">
                  <c:v>ITA</c:v>
                </c:pt>
                <c:pt idx="10">
                  <c:v>ISR</c:v>
                </c:pt>
                <c:pt idx="11">
                  <c:v>NLD</c:v>
                </c:pt>
                <c:pt idx="12">
                  <c:v>FRA</c:v>
                </c:pt>
                <c:pt idx="13">
                  <c:v>ESP</c:v>
                </c:pt>
                <c:pt idx="14">
                  <c:v>HUN</c:v>
                </c:pt>
                <c:pt idx="15">
                  <c:v>DEU</c:v>
                </c:pt>
                <c:pt idx="16">
                  <c:v>FIN</c:v>
                </c:pt>
                <c:pt idx="17">
                  <c:v>NOR</c:v>
                </c:pt>
                <c:pt idx="18">
                  <c:v>CZE</c:v>
                </c:pt>
                <c:pt idx="19">
                  <c:v>POL</c:v>
                </c:pt>
                <c:pt idx="20">
                  <c:v>ROU</c:v>
                </c:pt>
                <c:pt idx="21">
                  <c:v>SVK</c:v>
                </c:pt>
              </c:strCache>
            </c:strRef>
          </c:cat>
          <c:val>
            <c:numRef>
              <c:f>EAG2017!$C$50:$C$71</c:f>
              <c:numCache>
                <c:formatCode>_(* #\,##0_);_(* \(#\,##0\);_(* "-"??_);_(@_)</c:formatCode>
                <c:ptCount val="22"/>
                <c:pt idx="0">
                  <c:v>98.400001525878906</c:v>
                </c:pt>
                <c:pt idx="1">
                  <c:v>93.450370788574205</c:v>
                </c:pt>
                <c:pt idx="2">
                  <c:v>93.330001831054702</c:v>
                </c:pt>
                <c:pt idx="3">
                  <c:v>92.589996337890597</c:v>
                </c:pt>
                <c:pt idx="4">
                  <c:v>91.5</c:v>
                </c:pt>
                <c:pt idx="5">
                  <c:v>90.529998779296903</c:v>
                </c:pt>
                <c:pt idx="6">
                  <c:v>88.209999084472699</c:v>
                </c:pt>
                <c:pt idx="7">
                  <c:v>87.879997253417997</c:v>
                </c:pt>
                <c:pt idx="8">
                  <c:v>87.430000305175795</c:v>
                </c:pt>
                <c:pt idx="9">
                  <c:v>85.839996337890597</c:v>
                </c:pt>
                <c:pt idx="10">
                  <c:v>85.313529968261705</c:v>
                </c:pt>
                <c:pt idx="11">
                  <c:v>84.930000305175795</c:v>
                </c:pt>
                <c:pt idx="12">
                  <c:v>84.550003051757798</c:v>
                </c:pt>
                <c:pt idx="13">
                  <c:v>79.370002746582003</c:v>
                </c:pt>
                <c:pt idx="14">
                  <c:v>77.910003662109403</c:v>
                </c:pt>
                <c:pt idx="15">
                  <c:v>76.709999084472699</c:v>
                </c:pt>
                <c:pt idx="16">
                  <c:v>75.389999389648395</c:v>
                </c:pt>
                <c:pt idx="17">
                  <c:v>74.449996948242202</c:v>
                </c:pt>
                <c:pt idx="18">
                  <c:v>71.139999389648395</c:v>
                </c:pt>
                <c:pt idx="19">
                  <c:v>71.120002746582003</c:v>
                </c:pt>
                <c:pt idx="20">
                  <c:v>63.720001220703097</c:v>
                </c:pt>
                <c:pt idx="21">
                  <c:v>54.7299995422363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BE-4EC6-A12C-0A2ED0C54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011584"/>
        <c:axId val="100054144"/>
      </c:barChart>
      <c:lineChart>
        <c:grouping val="standard"/>
        <c:varyColors val="0"/>
        <c:ser>
          <c:idx val="1"/>
          <c:order val="1"/>
          <c:tx>
            <c:strRef>
              <c:f>EAG2017!$D$49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  <a:prstDash val="solid"/>
              </a:ln>
              <a:effectLst/>
            </c:spPr>
          </c:marker>
          <c:cat>
            <c:strRef>
              <c:f>EAG2017!$B$50:$B$71</c:f>
              <c:strCache>
                <c:ptCount val="22"/>
                <c:pt idx="0">
                  <c:v>SWE</c:v>
                </c:pt>
                <c:pt idx="1">
                  <c:v>USA</c:v>
                </c:pt>
                <c:pt idx="2">
                  <c:v>LUX</c:v>
                </c:pt>
                <c:pt idx="3">
                  <c:v>LTU</c:v>
                </c:pt>
                <c:pt idx="4">
                  <c:v>GBR</c:v>
                </c:pt>
                <c:pt idx="5">
                  <c:v>PRT</c:v>
                </c:pt>
                <c:pt idx="6">
                  <c:v>SVN</c:v>
                </c:pt>
                <c:pt idx="7">
                  <c:v>AUT</c:v>
                </c:pt>
                <c:pt idx="8">
                  <c:v>LVA</c:v>
                </c:pt>
                <c:pt idx="9">
                  <c:v>ITA</c:v>
                </c:pt>
                <c:pt idx="10">
                  <c:v>ISR</c:v>
                </c:pt>
                <c:pt idx="11">
                  <c:v>NLD</c:v>
                </c:pt>
                <c:pt idx="12">
                  <c:v>FRA</c:v>
                </c:pt>
                <c:pt idx="13">
                  <c:v>ESP</c:v>
                </c:pt>
                <c:pt idx="14">
                  <c:v>HUN</c:v>
                </c:pt>
                <c:pt idx="15">
                  <c:v>DEU</c:v>
                </c:pt>
                <c:pt idx="16">
                  <c:v>FIN</c:v>
                </c:pt>
                <c:pt idx="17">
                  <c:v>NOR</c:v>
                </c:pt>
                <c:pt idx="18">
                  <c:v>CZE</c:v>
                </c:pt>
                <c:pt idx="19">
                  <c:v>POL</c:v>
                </c:pt>
                <c:pt idx="20">
                  <c:v>ROU</c:v>
                </c:pt>
                <c:pt idx="21">
                  <c:v>SVK</c:v>
                </c:pt>
              </c:strCache>
            </c:strRef>
          </c:cat>
          <c:val>
            <c:numRef>
              <c:f>EAG2017!$D$50:$D$71</c:f>
              <c:numCache>
                <c:formatCode>_(* #\,##0_);_(* \(#\,##0\);_(* "-"??_);_(@_)</c:formatCode>
                <c:ptCount val="22"/>
                <c:pt idx="0">
                  <c:v>97.440002441406307</c:v>
                </c:pt>
                <c:pt idx="1">
                  <c:v>91.978611918666999</c:v>
                </c:pt>
                <c:pt idx="2">
                  <c:v>91.540000915527301</c:v>
                </c:pt>
                <c:pt idx="3">
                  <c:v>92.790000915527301</c:v>
                </c:pt>
                <c:pt idx="4">
                  <c:v>93.879997253417997</c:v>
                </c:pt>
                <c:pt idx="5">
                  <c:v>87.989997863769503</c:v>
                </c:pt>
                <c:pt idx="6">
                  <c:v>84.559997558593807</c:v>
                </c:pt>
                <c:pt idx="7">
                  <c:v>82.650001525878906</c:v>
                </c:pt>
                <c:pt idx="8">
                  <c:v>83.989997863769503</c:v>
                </c:pt>
                <c:pt idx="9">
                  <c:v>80.690002441406307</c:v>
                </c:pt>
                <c:pt idx="10">
                  <c:v>82.718894958496094</c:v>
                </c:pt>
                <c:pt idx="11">
                  <c:v>80.389999389648395</c:v>
                </c:pt>
                <c:pt idx="12">
                  <c:v>81.339996337890597</c:v>
                </c:pt>
                <c:pt idx="13">
                  <c:v>73.900001525878906</c:v>
                </c:pt>
                <c:pt idx="14">
                  <c:v>77.529998779296903</c:v>
                </c:pt>
                <c:pt idx="15">
                  <c:v>75.279998779296903</c:v>
                </c:pt>
                <c:pt idx="16">
                  <c:v>75.150001525878906</c:v>
                </c:pt>
                <c:pt idx="17">
                  <c:v>75.150001525878906</c:v>
                </c:pt>
                <c:pt idx="18">
                  <c:v>61.740001678466797</c:v>
                </c:pt>
                <c:pt idx="19">
                  <c:v>67.699996948242202</c:v>
                </c:pt>
                <c:pt idx="20">
                  <c:v>63.349998474121101</c:v>
                </c:pt>
                <c:pt idx="21">
                  <c:v>48.9799995422363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BE-4EC6-A12C-0A2ED0C54E28}"/>
            </c:ext>
          </c:extLst>
        </c:ser>
        <c:ser>
          <c:idx val="2"/>
          <c:order val="2"/>
          <c:tx>
            <c:strRef>
              <c:f>EAG2017!$E$49</c:f>
              <c:strCache>
                <c:ptCount val="1"/>
                <c:pt idx="0">
                  <c:v>Construction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triang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  <a:effectLst/>
            </c:spPr>
          </c:marker>
          <c:cat>
            <c:strRef>
              <c:f>EAG2017!$B$50:$B$71</c:f>
              <c:strCache>
                <c:ptCount val="22"/>
                <c:pt idx="0">
                  <c:v>SWE</c:v>
                </c:pt>
                <c:pt idx="1">
                  <c:v>USA</c:v>
                </c:pt>
                <c:pt idx="2">
                  <c:v>LUX</c:v>
                </c:pt>
                <c:pt idx="3">
                  <c:v>LTU</c:v>
                </c:pt>
                <c:pt idx="4">
                  <c:v>GBR</c:v>
                </c:pt>
                <c:pt idx="5">
                  <c:v>PRT</c:v>
                </c:pt>
                <c:pt idx="6">
                  <c:v>SVN</c:v>
                </c:pt>
                <c:pt idx="7">
                  <c:v>AUT</c:v>
                </c:pt>
                <c:pt idx="8">
                  <c:v>LVA</c:v>
                </c:pt>
                <c:pt idx="9">
                  <c:v>ITA</c:v>
                </c:pt>
                <c:pt idx="10">
                  <c:v>ISR</c:v>
                </c:pt>
                <c:pt idx="11">
                  <c:v>NLD</c:v>
                </c:pt>
                <c:pt idx="12">
                  <c:v>FRA</c:v>
                </c:pt>
                <c:pt idx="13">
                  <c:v>ESP</c:v>
                </c:pt>
                <c:pt idx="14">
                  <c:v>HUN</c:v>
                </c:pt>
                <c:pt idx="15">
                  <c:v>DEU</c:v>
                </c:pt>
                <c:pt idx="16">
                  <c:v>FIN</c:v>
                </c:pt>
                <c:pt idx="17">
                  <c:v>NOR</c:v>
                </c:pt>
                <c:pt idx="18">
                  <c:v>CZE</c:v>
                </c:pt>
                <c:pt idx="19">
                  <c:v>POL</c:v>
                </c:pt>
                <c:pt idx="20">
                  <c:v>ROU</c:v>
                </c:pt>
                <c:pt idx="21">
                  <c:v>SVK</c:v>
                </c:pt>
              </c:strCache>
            </c:strRef>
          </c:cat>
          <c:val>
            <c:numRef>
              <c:f>EAG2017!$E$50:$E$71</c:f>
              <c:numCache>
                <c:formatCode>_(* #\,##0_);_(* \(#\,##0\);_(* "-"??_);_(@_)</c:formatCode>
                <c:ptCount val="22"/>
                <c:pt idx="0">
                  <c:v>97.680000305175795</c:v>
                </c:pt>
                <c:pt idx="1">
                  <c:v>91.609176635742202</c:v>
                </c:pt>
                <c:pt idx="2">
                  <c:v>91.849998474121094</c:v>
                </c:pt>
                <c:pt idx="3">
                  <c:v>92.930000305175795</c:v>
                </c:pt>
                <c:pt idx="4">
                  <c:v>94.349998474121094</c:v>
                </c:pt>
                <c:pt idx="5">
                  <c:v>88.110000610351605</c:v>
                </c:pt>
                <c:pt idx="6">
                  <c:v>85.610000610351605</c:v>
                </c:pt>
                <c:pt idx="7">
                  <c:v>84.019996643066406</c:v>
                </c:pt>
                <c:pt idx="8">
                  <c:v>89.739997863769503</c:v>
                </c:pt>
                <c:pt idx="9">
                  <c:v>69.699996948242202</c:v>
                </c:pt>
                <c:pt idx="10">
                  <c:v>81.541961669921903</c:v>
                </c:pt>
                <c:pt idx="11">
                  <c:v>71.800003051757798</c:v>
                </c:pt>
                <c:pt idx="12">
                  <c:v>75</c:v>
                </c:pt>
                <c:pt idx="13">
                  <c:v>68.230003356933594</c:v>
                </c:pt>
                <c:pt idx="14">
                  <c:v>76.110000610351605</c:v>
                </c:pt>
                <c:pt idx="15">
                  <c:v>73.059997558593807</c:v>
                </c:pt>
                <c:pt idx="16">
                  <c:v>73.25</c:v>
                </c:pt>
                <c:pt idx="17">
                  <c:v>78.620002746582003</c:v>
                </c:pt>
                <c:pt idx="18">
                  <c:v>62.409999847412102</c:v>
                </c:pt>
                <c:pt idx="19">
                  <c:v>62.959999084472699</c:v>
                </c:pt>
                <c:pt idx="20">
                  <c:v>59.919998168945298</c:v>
                </c:pt>
                <c:pt idx="21">
                  <c:v>50.939998626708999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BE-4EC6-A12C-0A2ED0C54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011584"/>
        <c:axId val="100054144"/>
      </c:lineChart>
      <c:catAx>
        <c:axId val="99011584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054144"/>
        <c:crosses val="autoZero"/>
        <c:auto val="0"/>
        <c:lblAlgn val="ctr"/>
        <c:lblOffset val="0"/>
        <c:tickLblSkip val="1"/>
        <c:noMultiLvlLbl val="0"/>
      </c:catAx>
      <c:valAx>
        <c:axId val="100054144"/>
        <c:scaling>
          <c:orientation val="minMax"/>
          <c:max val="100"/>
          <c:min val="40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99011584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5.1239538937807083E-2"/>
          <c:y val="0.1088138073682785"/>
          <c:w val="0.94061201810836792"/>
          <c:h val="7.470286637544632E-2"/>
        </c:manualLayout>
      </c:layout>
      <c:overlay val="1"/>
      <c:spPr>
        <a:solidFill>
          <a:srgbClr val="EAEAEA"/>
        </a:solidFill>
        <a:ln w="25400">
          <a:noFill/>
        </a:ln>
        <a:effectLst/>
      </c:spPr>
      <c:txPr>
        <a:bodyPr/>
        <a:lstStyle/>
        <a:p>
          <a:pPr>
            <a:defRPr sz="800" b="0" i="0">
              <a:solidFill>
                <a:srgbClr val="000000"/>
              </a:solidFill>
              <a:effectLst/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58936220407486E-2"/>
          <c:y val="3.202606737613678E-2"/>
          <c:w val="0.94106090068817139"/>
          <c:h val="0.84562563896179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pivot!$C$34</c:f>
              <c:strCache>
                <c:ptCount val="1"/>
                <c:pt idx="0">
                  <c:v>Employer enterprises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  <a:effectLst/>
          </c:spPr>
          <c:invertIfNegative val="0"/>
          <c:cat>
            <c:strRef>
              <c:f>pivot!$B$35:$B$64</c:f>
              <c:strCache>
                <c:ptCount val="30"/>
                <c:pt idx="0">
                  <c:v>HUN</c:v>
                </c:pt>
                <c:pt idx="1">
                  <c:v>POL</c:v>
                </c:pt>
                <c:pt idx="2">
                  <c:v>CZE</c:v>
                </c:pt>
                <c:pt idx="3">
                  <c:v>CAN</c:v>
                </c:pt>
                <c:pt idx="4">
                  <c:v>FIN</c:v>
                </c:pt>
                <c:pt idx="5">
                  <c:v>FRA</c:v>
                </c:pt>
                <c:pt idx="6">
                  <c:v>SVK</c:v>
                </c:pt>
                <c:pt idx="7">
                  <c:v>NZL</c:v>
                </c:pt>
                <c:pt idx="8">
                  <c:v>BRA</c:v>
                </c:pt>
                <c:pt idx="9">
                  <c:v>ISR</c:v>
                </c:pt>
                <c:pt idx="10">
                  <c:v>ESP</c:v>
                </c:pt>
                <c:pt idx="11">
                  <c:v>EST</c:v>
                </c:pt>
                <c:pt idx="12">
                  <c:v>GBR</c:v>
                </c:pt>
                <c:pt idx="13">
                  <c:v>NLD</c:v>
                </c:pt>
                <c:pt idx="14">
                  <c:v>ROU</c:v>
                </c:pt>
                <c:pt idx="15">
                  <c:v>SWE</c:v>
                </c:pt>
                <c:pt idx="16">
                  <c:v>AUT</c:v>
                </c:pt>
                <c:pt idx="17">
                  <c:v>USA</c:v>
                </c:pt>
                <c:pt idx="18">
                  <c:v>ITA</c:v>
                </c:pt>
                <c:pt idx="19">
                  <c:v>LUX</c:v>
                </c:pt>
                <c:pt idx="20">
                  <c:v>AUS</c:v>
                </c:pt>
                <c:pt idx="21">
                  <c:v>PRT</c:v>
                </c:pt>
                <c:pt idx="22">
                  <c:v>SVN</c:v>
                </c:pt>
                <c:pt idx="23">
                  <c:v>DEU</c:v>
                </c:pt>
                <c:pt idx="24">
                  <c:v>NOR</c:v>
                </c:pt>
                <c:pt idx="25">
                  <c:v>DNK</c:v>
                </c:pt>
                <c:pt idx="26">
                  <c:v>LTU</c:v>
                </c:pt>
                <c:pt idx="27">
                  <c:v>KOR</c:v>
                </c:pt>
                <c:pt idx="28">
                  <c:v>LVA</c:v>
                </c:pt>
                <c:pt idx="29">
                  <c:v>BEL</c:v>
                </c:pt>
              </c:strCache>
            </c:strRef>
          </c:cat>
          <c:val>
            <c:numRef>
              <c:f>pivot!$C$35:$C$64</c:f>
              <c:numCache>
                <c:formatCode>General</c:formatCode>
                <c:ptCount val="30"/>
                <c:pt idx="0">
                  <c:v>27.170381546020501</c:v>
                </c:pt>
                <c:pt idx="1">
                  <c:v>15.107494354248001</c:v>
                </c:pt>
                <c:pt idx="2">
                  <c:v>15.0616750717163</c:v>
                </c:pt>
                <c:pt idx="3">
                  <c:v>14.177588462829601</c:v>
                </c:pt>
                <c:pt idx="4">
                  <c:v>12.6645460128784</c:v>
                </c:pt>
                <c:pt idx="5">
                  <c:v>11.5949354171753</c:v>
                </c:pt>
                <c:pt idx="6">
                  <c:v>11.231387138366699</c:v>
                </c:pt>
                <c:pt idx="7">
                  <c:v>10.8531999588013</c:v>
                </c:pt>
                <c:pt idx="8">
                  <c:v>10.6238927841187</c:v>
                </c:pt>
                <c:pt idx="9">
                  <c:v>10.4665822982788</c:v>
                </c:pt>
                <c:pt idx="10">
                  <c:v>10.4103441238403</c:v>
                </c:pt>
                <c:pt idx="11">
                  <c:v>10.3151149749756</c:v>
                </c:pt>
                <c:pt idx="12">
                  <c:v>10.1467905044556</c:v>
                </c:pt>
                <c:pt idx="13">
                  <c:v>9.9988288879394496</c:v>
                </c:pt>
                <c:pt idx="14">
                  <c:v>9.6211109161377006</c:v>
                </c:pt>
                <c:pt idx="15">
                  <c:v>9.3756475448608398</c:v>
                </c:pt>
                <c:pt idx="16">
                  <c:v>9.2214565277099592</c:v>
                </c:pt>
                <c:pt idx="17">
                  <c:v>8.9602832794189506</c:v>
                </c:pt>
                <c:pt idx="18">
                  <c:v>8.7590236663818395</c:v>
                </c:pt>
                <c:pt idx="19">
                  <c:v>8.7106046676635707</c:v>
                </c:pt>
                <c:pt idx="20">
                  <c:v>8.1668262481689506</c:v>
                </c:pt>
                <c:pt idx="21">
                  <c:v>7.86805963516235</c:v>
                </c:pt>
                <c:pt idx="22">
                  <c:v>7.8605489730834996</c:v>
                </c:pt>
                <c:pt idx="23">
                  <c:v>7.5118303298950204</c:v>
                </c:pt>
                <c:pt idx="24">
                  <c:v>7.2294764518737802</c:v>
                </c:pt>
                <c:pt idx="25">
                  <c:v>6.1962223052978498</c:v>
                </c:pt>
                <c:pt idx="26">
                  <c:v>5.2784867286682102</c:v>
                </c:pt>
                <c:pt idx="27">
                  <c:v>4.4981192828062797</c:v>
                </c:pt>
                <c:pt idx="28">
                  <c:v>1.6998333930969201</c:v>
                </c:pt>
                <c:pt idx="29">
                  <c:v>1.01348412036896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B6-4144-B0D9-C4E21AA45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10880"/>
        <c:axId val="99010432"/>
      </c:barChart>
      <c:catAx>
        <c:axId val="95210880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99010432"/>
        <c:crosses val="autoZero"/>
        <c:auto val="0"/>
        <c:lblAlgn val="ctr"/>
        <c:lblOffset val="0"/>
        <c:tickLblSkip val="1"/>
        <c:noMultiLvlLbl val="0"/>
      </c:catAx>
      <c:valAx>
        <c:axId val="99010432"/>
        <c:scaling>
          <c:orientation val="minMax"/>
          <c:max val="30"/>
          <c:min val="0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95210880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plotVisOnly val="1"/>
    <c:dispBlanksAs val="gap"/>
    <c:showDLblsOverMax val="1"/>
  </c:chart>
  <c:spPr>
    <a:noFill/>
    <a:ln w="9525">
      <a:noFill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effectLst/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xMode val="edge"/>
          <c:yMode val="edge"/>
          <c:x val="8.7445797398686409E-3"/>
          <c:y val="0.11748567968606949"/>
          <c:w val="0.98906928300857544"/>
          <c:h val="0.872553944587707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Sheet1!$C$35</c:f>
              <c:strCache>
                <c:ptCount val="1"/>
                <c:pt idx="0">
                  <c:v>Birth rate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  <a:effectLst/>
          </c:spPr>
          <c:invertIfNegative val="0"/>
          <c:cat>
            <c:strRef>
              <c:f>Sheet1!$B$36:$B$64</c:f>
              <c:strCache>
                <c:ptCount val="29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FIN</c:v>
                </c:pt>
                <c:pt idx="5">
                  <c:v>EST</c:v>
                </c:pt>
                <c:pt idx="6">
                  <c:v>ISR</c:v>
                </c:pt>
                <c:pt idx="7">
                  <c:v>FRA</c:v>
                </c:pt>
                <c:pt idx="8">
                  <c:v>NZL</c:v>
                </c:pt>
                <c:pt idx="9">
                  <c:v>CZE</c:v>
                </c:pt>
                <c:pt idx="10">
                  <c:v>ESP</c:v>
                </c:pt>
                <c:pt idx="11">
                  <c:v>SWE</c:v>
                </c:pt>
                <c:pt idx="12">
                  <c:v>SVK</c:v>
                </c:pt>
                <c:pt idx="13">
                  <c:v>AUS</c:v>
                </c:pt>
                <c:pt idx="14">
                  <c:v>NLD</c:v>
                </c:pt>
                <c:pt idx="15">
                  <c:v>LUX</c:v>
                </c:pt>
                <c:pt idx="16">
                  <c:v>DNK</c:v>
                </c:pt>
                <c:pt idx="17">
                  <c:v>ROU</c:v>
                </c:pt>
                <c:pt idx="18">
                  <c:v>AUT</c:v>
                </c:pt>
                <c:pt idx="19">
                  <c:v>SVN</c:v>
                </c:pt>
                <c:pt idx="20">
                  <c:v>DEU</c:v>
                </c:pt>
                <c:pt idx="21">
                  <c:v>PRT</c:v>
                </c:pt>
                <c:pt idx="22">
                  <c:v>ITA</c:v>
                </c:pt>
                <c:pt idx="23">
                  <c:v>USA</c:v>
                </c:pt>
                <c:pt idx="24">
                  <c:v>NOR</c:v>
                </c:pt>
                <c:pt idx="25">
                  <c:v>LTU</c:v>
                </c:pt>
                <c:pt idx="26">
                  <c:v>CAN</c:v>
                </c:pt>
                <c:pt idx="27">
                  <c:v>LVA</c:v>
                </c:pt>
                <c:pt idx="28">
                  <c:v>BEL</c:v>
                </c:pt>
              </c:strCache>
            </c:strRef>
          </c:cat>
          <c:val>
            <c:numRef>
              <c:f>Sheet1!$C$36:$C$64</c:f>
              <c:numCache>
                <c:formatCode>General</c:formatCode>
                <c:ptCount val="29"/>
                <c:pt idx="0">
                  <c:v>16.5367755889893</c:v>
                </c:pt>
                <c:pt idx="1">
                  <c:v>13.35242</c:v>
                </c:pt>
                <c:pt idx="2">
                  <c:v>15.246197700500501</c:v>
                </c:pt>
                <c:pt idx="3">
                  <c:v>14.000170000000001</c:v>
                </c:pt>
                <c:pt idx="4">
                  <c:v>11.2228441238403</c:v>
                </c:pt>
                <c:pt idx="5">
                  <c:v>12.990320000000001</c:v>
                </c:pt>
                <c:pt idx="6">
                  <c:v>12.62857</c:v>
                </c:pt>
                <c:pt idx="7">
                  <c:v>11.324938774108899</c:v>
                </c:pt>
                <c:pt idx="8">
                  <c:v>11.643090000000001</c:v>
                </c:pt>
                <c:pt idx="9">
                  <c:v>5.72534227371216</c:v>
                </c:pt>
                <c:pt idx="10">
                  <c:v>10.2312879562378</c:v>
                </c:pt>
                <c:pt idx="11">
                  <c:v>10.2950849533081</c:v>
                </c:pt>
                <c:pt idx="12">
                  <c:v>8.2671623229980504</c:v>
                </c:pt>
                <c:pt idx="13">
                  <c:v>11.1915187835693</c:v>
                </c:pt>
                <c:pt idx="14">
                  <c:v>9.1577129364013707</c:v>
                </c:pt>
                <c:pt idx="15">
                  <c:v>10.219690322876</c:v>
                </c:pt>
                <c:pt idx="16">
                  <c:v>12.3812</c:v>
                </c:pt>
                <c:pt idx="17">
                  <c:v>8.9098987579345703</c:v>
                </c:pt>
                <c:pt idx="18">
                  <c:v>9.3028774261474592</c:v>
                </c:pt>
                <c:pt idx="19">
                  <c:v>10.208168029785201</c:v>
                </c:pt>
                <c:pt idx="20">
                  <c:v>10.5020189285278</c:v>
                </c:pt>
                <c:pt idx="21">
                  <c:v>10.0100746154785</c:v>
                </c:pt>
                <c:pt idx="22">
                  <c:v>8.3394088745117205</c:v>
                </c:pt>
                <c:pt idx="23">
                  <c:v>7.4128210000000001</c:v>
                </c:pt>
                <c:pt idx="24">
                  <c:v>8.9686279296875</c:v>
                </c:pt>
                <c:pt idx="25">
                  <c:v>10.891212463378899</c:v>
                </c:pt>
                <c:pt idx="26">
                  <c:v>7.4148420000000002</c:v>
                </c:pt>
                <c:pt idx="27">
                  <c:v>10.2869873046875</c:v>
                </c:pt>
                <c:pt idx="28">
                  <c:v>2.1680169999999999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9D-4349-8D82-636C2C8BC153}"/>
            </c:ext>
          </c:extLst>
        </c:ser>
        <c:ser>
          <c:idx val="1"/>
          <c:order val="1"/>
          <c:tx>
            <c:strRef>
              <c:f>Sheet1!$D$35</c:f>
              <c:strCache>
                <c:ptCount val="1"/>
                <c:pt idx="0">
                  <c:v>Death rate</c:v>
                </c:pt>
              </c:strCache>
            </c:strRef>
          </c:tx>
          <c:spPr>
            <a:solidFill>
              <a:srgbClr val="A9D7A5"/>
            </a:solidFill>
            <a:ln w="25400">
              <a:noFill/>
            </a:ln>
            <a:effectLst/>
          </c:spPr>
          <c:invertIfNegative val="0"/>
          <c:cat>
            <c:strRef>
              <c:f>Sheet1!$B$36:$B$64</c:f>
              <c:strCache>
                <c:ptCount val="29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FIN</c:v>
                </c:pt>
                <c:pt idx="5">
                  <c:v>EST</c:v>
                </c:pt>
                <c:pt idx="6">
                  <c:v>ISR</c:v>
                </c:pt>
                <c:pt idx="7">
                  <c:v>FRA</c:v>
                </c:pt>
                <c:pt idx="8">
                  <c:v>NZL</c:v>
                </c:pt>
                <c:pt idx="9">
                  <c:v>CZE</c:v>
                </c:pt>
                <c:pt idx="10">
                  <c:v>ESP</c:v>
                </c:pt>
                <c:pt idx="11">
                  <c:v>SWE</c:v>
                </c:pt>
                <c:pt idx="12">
                  <c:v>SVK</c:v>
                </c:pt>
                <c:pt idx="13">
                  <c:v>AUS</c:v>
                </c:pt>
                <c:pt idx="14">
                  <c:v>NLD</c:v>
                </c:pt>
                <c:pt idx="15">
                  <c:v>LUX</c:v>
                </c:pt>
                <c:pt idx="16">
                  <c:v>DNK</c:v>
                </c:pt>
                <c:pt idx="17">
                  <c:v>ROU</c:v>
                </c:pt>
                <c:pt idx="18">
                  <c:v>AUT</c:v>
                </c:pt>
                <c:pt idx="19">
                  <c:v>SVN</c:v>
                </c:pt>
                <c:pt idx="20">
                  <c:v>DEU</c:v>
                </c:pt>
                <c:pt idx="21">
                  <c:v>PRT</c:v>
                </c:pt>
                <c:pt idx="22">
                  <c:v>ITA</c:v>
                </c:pt>
                <c:pt idx="23">
                  <c:v>USA</c:v>
                </c:pt>
                <c:pt idx="24">
                  <c:v>NOR</c:v>
                </c:pt>
                <c:pt idx="25">
                  <c:v>LTU</c:v>
                </c:pt>
                <c:pt idx="26">
                  <c:v>CAN</c:v>
                </c:pt>
                <c:pt idx="27">
                  <c:v>LVA</c:v>
                </c:pt>
                <c:pt idx="28">
                  <c:v>BEL</c:v>
                </c:pt>
              </c:strCache>
            </c:strRef>
          </c:cat>
          <c:val>
            <c:numRef>
              <c:f>Sheet1!$D$36:$D$64</c:f>
              <c:numCache>
                <c:formatCode>General</c:formatCode>
                <c:ptCount val="29"/>
                <c:pt idx="0">
                  <c:v>27.170381546020501</c:v>
                </c:pt>
                <c:pt idx="1">
                  <c:v>15.10749</c:v>
                </c:pt>
                <c:pt idx="2">
                  <c:v>10.1467905044556</c:v>
                </c:pt>
                <c:pt idx="3">
                  <c:v>10.623889999999999</c:v>
                </c:pt>
                <c:pt idx="4">
                  <c:v>12.6645460128784</c:v>
                </c:pt>
                <c:pt idx="5">
                  <c:v>10.315110000000001</c:v>
                </c:pt>
                <c:pt idx="6">
                  <c:v>10.46658</c:v>
                </c:pt>
                <c:pt idx="7">
                  <c:v>11.5949354171753</c:v>
                </c:pt>
                <c:pt idx="8">
                  <c:v>10.853199999999999</c:v>
                </c:pt>
                <c:pt idx="9">
                  <c:v>15.0616750717163</c:v>
                </c:pt>
                <c:pt idx="10">
                  <c:v>10.4103441238403</c:v>
                </c:pt>
                <c:pt idx="11">
                  <c:v>9.3756475448608398</c:v>
                </c:pt>
                <c:pt idx="12">
                  <c:v>11.231387138366699</c:v>
                </c:pt>
                <c:pt idx="13">
                  <c:v>8.0523481369018608</c:v>
                </c:pt>
                <c:pt idx="14">
                  <c:v>9.9988288879394496</c:v>
                </c:pt>
                <c:pt idx="15">
                  <c:v>8.7106046676635707</c:v>
                </c:pt>
                <c:pt idx="16">
                  <c:v>6.1962219999999997</c:v>
                </c:pt>
                <c:pt idx="17">
                  <c:v>9.6211109161377006</c:v>
                </c:pt>
                <c:pt idx="18">
                  <c:v>9.2214565277099592</c:v>
                </c:pt>
                <c:pt idx="19">
                  <c:v>7.8605489730834996</c:v>
                </c:pt>
                <c:pt idx="20">
                  <c:v>7.5118303298950204</c:v>
                </c:pt>
                <c:pt idx="21">
                  <c:v>7.86805963516235</c:v>
                </c:pt>
                <c:pt idx="22">
                  <c:v>8.7590236663818395</c:v>
                </c:pt>
                <c:pt idx="23">
                  <c:v>8.9602830000000004</c:v>
                </c:pt>
                <c:pt idx="24">
                  <c:v>7.2294764518737802</c:v>
                </c:pt>
                <c:pt idx="25">
                  <c:v>5.2784867286682102</c:v>
                </c:pt>
                <c:pt idx="26">
                  <c:v>7.565086</c:v>
                </c:pt>
                <c:pt idx="27">
                  <c:v>1.6998333930969201</c:v>
                </c:pt>
                <c:pt idx="28">
                  <c:v>1.0134840000000001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9D-4349-8D82-636C2C8BC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54144"/>
        <c:axId val="100077568"/>
      </c:barChart>
      <c:lineChart>
        <c:grouping val="standard"/>
        <c:varyColors val="0"/>
        <c:ser>
          <c:idx val="2"/>
          <c:order val="2"/>
          <c:tx>
            <c:strRef>
              <c:f>Sheet1!$E$35</c:f>
              <c:strCache>
                <c:ptCount val="1"/>
                <c:pt idx="0">
                  <c:v>Churn rate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  <a:effectLst/>
            </c:spPr>
          </c:marker>
          <c:cat>
            <c:strRef>
              <c:f>Sheet1!$B$36:$B$64</c:f>
              <c:strCache>
                <c:ptCount val="29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FIN</c:v>
                </c:pt>
                <c:pt idx="5">
                  <c:v>EST</c:v>
                </c:pt>
                <c:pt idx="6">
                  <c:v>ISR</c:v>
                </c:pt>
                <c:pt idx="7">
                  <c:v>FRA</c:v>
                </c:pt>
                <c:pt idx="8">
                  <c:v>NZL</c:v>
                </c:pt>
                <c:pt idx="9">
                  <c:v>CZE</c:v>
                </c:pt>
                <c:pt idx="10">
                  <c:v>ESP</c:v>
                </c:pt>
                <c:pt idx="11">
                  <c:v>SWE</c:v>
                </c:pt>
                <c:pt idx="12">
                  <c:v>SVK</c:v>
                </c:pt>
                <c:pt idx="13">
                  <c:v>AUS</c:v>
                </c:pt>
                <c:pt idx="14">
                  <c:v>NLD</c:v>
                </c:pt>
                <c:pt idx="15">
                  <c:v>LUX</c:v>
                </c:pt>
                <c:pt idx="16">
                  <c:v>DNK</c:v>
                </c:pt>
                <c:pt idx="17">
                  <c:v>ROU</c:v>
                </c:pt>
                <c:pt idx="18">
                  <c:v>AUT</c:v>
                </c:pt>
                <c:pt idx="19">
                  <c:v>SVN</c:v>
                </c:pt>
                <c:pt idx="20">
                  <c:v>DEU</c:v>
                </c:pt>
                <c:pt idx="21">
                  <c:v>PRT</c:v>
                </c:pt>
                <c:pt idx="22">
                  <c:v>ITA</c:v>
                </c:pt>
                <c:pt idx="23">
                  <c:v>USA</c:v>
                </c:pt>
                <c:pt idx="24">
                  <c:v>NOR</c:v>
                </c:pt>
                <c:pt idx="25">
                  <c:v>LTU</c:v>
                </c:pt>
                <c:pt idx="26">
                  <c:v>CAN</c:v>
                </c:pt>
                <c:pt idx="27">
                  <c:v>LVA</c:v>
                </c:pt>
                <c:pt idx="28">
                  <c:v>BEL</c:v>
                </c:pt>
              </c:strCache>
            </c:strRef>
          </c:cat>
          <c:val>
            <c:numRef>
              <c:f>Sheet1!$E$36:$E$64</c:f>
              <c:numCache>
                <c:formatCode>General</c:formatCode>
                <c:ptCount val="29"/>
                <c:pt idx="0">
                  <c:v>43.707157135009801</c:v>
                </c:pt>
                <c:pt idx="1">
                  <c:v>28.45992</c:v>
                </c:pt>
                <c:pt idx="2">
                  <c:v>25.392988204956101</c:v>
                </c:pt>
                <c:pt idx="3">
                  <c:v>24.62406</c:v>
                </c:pt>
                <c:pt idx="4">
                  <c:v>23.8873901367188</c:v>
                </c:pt>
                <c:pt idx="5">
                  <c:v>23.305440000000001</c:v>
                </c:pt>
                <c:pt idx="6">
                  <c:v>23.09515</c:v>
                </c:pt>
                <c:pt idx="7">
                  <c:v>22.919874191284201</c:v>
                </c:pt>
                <c:pt idx="8">
                  <c:v>22.496289999999998</c:v>
                </c:pt>
                <c:pt idx="9">
                  <c:v>20.7870178222656</c:v>
                </c:pt>
                <c:pt idx="10">
                  <c:v>20.6416320800781</c:v>
                </c:pt>
                <c:pt idx="11">
                  <c:v>19.670732498168899</c:v>
                </c:pt>
                <c:pt idx="12">
                  <c:v>19.498550415039102</c:v>
                </c:pt>
                <c:pt idx="13">
                  <c:v>19.2438659667969</c:v>
                </c:pt>
                <c:pt idx="14">
                  <c:v>19.156541824340799</c:v>
                </c:pt>
                <c:pt idx="15">
                  <c:v>18.930294036865199</c:v>
                </c:pt>
                <c:pt idx="16">
                  <c:v>18.57742</c:v>
                </c:pt>
                <c:pt idx="17">
                  <c:v>18.531009674072301</c:v>
                </c:pt>
                <c:pt idx="18">
                  <c:v>18.524333953857401</c:v>
                </c:pt>
                <c:pt idx="19">
                  <c:v>18.068717956543001</c:v>
                </c:pt>
                <c:pt idx="20">
                  <c:v>18.013849258422901</c:v>
                </c:pt>
                <c:pt idx="21">
                  <c:v>17.8781337738037</c:v>
                </c:pt>
                <c:pt idx="22">
                  <c:v>17.098432540893601</c:v>
                </c:pt>
                <c:pt idx="23">
                  <c:v>16.373100000000001</c:v>
                </c:pt>
                <c:pt idx="24">
                  <c:v>16.198104858398398</c:v>
                </c:pt>
                <c:pt idx="25">
                  <c:v>16.16969871521</c:v>
                </c:pt>
                <c:pt idx="26">
                  <c:v>14.97993</c:v>
                </c:pt>
                <c:pt idx="27">
                  <c:v>11.986820220947299</c:v>
                </c:pt>
                <c:pt idx="28">
                  <c:v>3.1815009999999999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19D-4349-8D82-636C2C8BC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054144"/>
        <c:axId val="100077568"/>
      </c:lineChart>
      <c:catAx>
        <c:axId val="100054144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077568"/>
        <c:crosses val="autoZero"/>
        <c:auto val="0"/>
        <c:lblAlgn val="ctr"/>
        <c:lblOffset val="0"/>
        <c:tickLblSkip val="1"/>
        <c:noMultiLvlLbl val="0"/>
      </c:catAx>
      <c:valAx>
        <c:axId val="100077568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054144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plotVisOnly val="1"/>
    <c:dispBlanksAs val="gap"/>
    <c:showDLblsOverMax val="1"/>
  </c:chart>
  <c:spPr>
    <a:noFill/>
    <a:ln w="9525">
      <a:noFill/>
    </a:ln>
    <a:effectLst/>
  </c:sp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xMode val="edge"/>
          <c:yMode val="edge"/>
          <c:x val="8.7445797398686409E-3"/>
          <c:y val="9.2238694429397583E-2"/>
          <c:w val="0.98906928300857544"/>
          <c:h val="0.900458097457885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EAG2017_Fig_4_26!$C$62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  <a:effectLst/>
          </c:spPr>
          <c:invertIfNegative val="0"/>
          <c:cat>
            <c:multiLvlStrRef>
              <c:f>EAG2017_Fig_4_26!$A$63:$B$107</c:f>
              <c:multiLvlStrCache>
                <c:ptCount val="45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7">
                    <c:v>2012</c:v>
                  </c:pt>
                  <c:pt idx="8">
                    <c:v>2013</c:v>
                  </c:pt>
                  <c:pt idx="9">
                    <c:v>2014</c:v>
                  </c:pt>
                  <c:pt idx="11">
                    <c:v>2014</c:v>
                  </c:pt>
                  <c:pt idx="13">
                    <c:v>2012</c:v>
                  </c:pt>
                  <c:pt idx="14">
                    <c:v>2013</c:v>
                  </c:pt>
                  <c:pt idx="15">
                    <c:v>2014</c:v>
                  </c:pt>
                  <c:pt idx="17">
                    <c:v>2012</c:v>
                  </c:pt>
                  <c:pt idx="18">
                    <c:v>2013</c:v>
                  </c:pt>
                  <c:pt idx="19">
                    <c:v>2014</c:v>
                  </c:pt>
                  <c:pt idx="21">
                    <c:v>2012</c:v>
                  </c:pt>
                  <c:pt idx="22">
                    <c:v>2013</c:v>
                  </c:pt>
                  <c:pt idx="24">
                    <c:v>2012</c:v>
                  </c:pt>
                  <c:pt idx="25">
                    <c:v>2013</c:v>
                  </c:pt>
                  <c:pt idx="26">
                    <c:v>2014</c:v>
                  </c:pt>
                  <c:pt idx="28">
                    <c:v>2013</c:v>
                  </c:pt>
                  <c:pt idx="30">
                    <c:v>2012</c:v>
                  </c:pt>
                  <c:pt idx="31">
                    <c:v>2013</c:v>
                  </c:pt>
                  <c:pt idx="32">
                    <c:v>2014</c:v>
                  </c:pt>
                  <c:pt idx="34">
                    <c:v>2012</c:v>
                  </c:pt>
                  <c:pt idx="35">
                    <c:v>2013</c:v>
                  </c:pt>
                  <c:pt idx="36">
                    <c:v>2014</c:v>
                  </c:pt>
                  <c:pt idx="38">
                    <c:v>2012</c:v>
                  </c:pt>
                  <c:pt idx="39">
                    <c:v>2013</c:v>
                  </c:pt>
                  <c:pt idx="40">
                    <c:v>2014</c:v>
                  </c:pt>
                  <c:pt idx="42">
                    <c:v>2012</c:v>
                  </c:pt>
                  <c:pt idx="43">
                    <c:v>2013</c:v>
                  </c:pt>
                  <c:pt idx="44">
                    <c:v>2014</c:v>
                  </c:pt>
                </c:lvl>
                <c:lvl>
                  <c:pt idx="0">
                    <c:v>AUT</c:v>
                  </c:pt>
                  <c:pt idx="4">
                    <c:v>BEL</c:v>
                  </c:pt>
                  <c:pt idx="7">
                    <c:v>BRA</c:v>
                  </c:pt>
                  <c:pt idx="11">
                    <c:v>CHE</c:v>
                  </c:pt>
                  <c:pt idx="13">
                    <c:v>CZE</c:v>
                  </c:pt>
                  <c:pt idx="17">
                    <c:v>DEU</c:v>
                  </c:pt>
                  <c:pt idx="21">
                    <c:v>DNK</c:v>
                  </c:pt>
                  <c:pt idx="24">
                    <c:v>ESP</c:v>
                  </c:pt>
                  <c:pt idx="28">
                    <c:v>EST</c:v>
                  </c:pt>
                  <c:pt idx="30">
                    <c:v>FIN</c:v>
                  </c:pt>
                  <c:pt idx="34">
                    <c:v>FRA</c:v>
                  </c:pt>
                  <c:pt idx="38">
                    <c:v>GBR</c:v>
                  </c:pt>
                  <c:pt idx="42">
                    <c:v>HUN</c:v>
                  </c:pt>
                </c:lvl>
              </c:multiLvlStrCache>
            </c:multiLvlStrRef>
          </c:cat>
          <c:val>
            <c:numRef>
              <c:f>EAG2017_Fig_4_26!$C$63:$C$107</c:f>
              <c:numCache>
                <c:formatCode>General</c:formatCode>
                <c:ptCount val="45"/>
                <c:pt idx="0">
                  <c:v>6.439705</c:v>
                </c:pt>
                <c:pt idx="1">
                  <c:v>6.9504900000000003</c:v>
                </c:pt>
                <c:pt idx="2">
                  <c:v>5.8560999999999996</c:v>
                </c:pt>
                <c:pt idx="4">
                  <c:v>6.9864110000000004</c:v>
                </c:pt>
                <c:pt idx="5">
                  <c:v>6.5141720000000003</c:v>
                </c:pt>
                <c:pt idx="7">
                  <c:v>18.962669999999999</c:v>
                </c:pt>
                <c:pt idx="8">
                  <c:v>16.914210000000001</c:v>
                </c:pt>
                <c:pt idx="9">
                  <c:v>15.767189999999999</c:v>
                </c:pt>
                <c:pt idx="11">
                  <c:v>5.913621</c:v>
                </c:pt>
                <c:pt idx="13">
                  <c:v>12.33108</c:v>
                </c:pt>
                <c:pt idx="14">
                  <c:v>11.37458</c:v>
                </c:pt>
                <c:pt idx="15">
                  <c:v>8.5812259999999991</c:v>
                </c:pt>
                <c:pt idx="17">
                  <c:v>10.752610000000001</c:v>
                </c:pt>
                <c:pt idx="18">
                  <c:v>9.7762229999999999</c:v>
                </c:pt>
                <c:pt idx="19">
                  <c:v>7.6253169999999999</c:v>
                </c:pt>
                <c:pt idx="21">
                  <c:v>9.6214069999999996</c:v>
                </c:pt>
                <c:pt idx="22">
                  <c:v>8.8814320000000002</c:v>
                </c:pt>
                <c:pt idx="24">
                  <c:v>7.5917719999999997</c:v>
                </c:pt>
                <c:pt idx="25">
                  <c:v>7.7669230000000002</c:v>
                </c:pt>
                <c:pt idx="26">
                  <c:v>9.0344069999999999</c:v>
                </c:pt>
                <c:pt idx="28">
                  <c:v>11.42076</c:v>
                </c:pt>
                <c:pt idx="30">
                  <c:v>8.2899209999999997</c:v>
                </c:pt>
                <c:pt idx="31">
                  <c:v>8.9167450000000006</c:v>
                </c:pt>
                <c:pt idx="32">
                  <c:v>7.023644</c:v>
                </c:pt>
                <c:pt idx="34">
                  <c:v>7.7450770000000002</c:v>
                </c:pt>
                <c:pt idx="35">
                  <c:v>7.818333</c:v>
                </c:pt>
                <c:pt idx="36">
                  <c:v>6.9890629999999998</c:v>
                </c:pt>
                <c:pt idx="38">
                  <c:v>11.51179</c:v>
                </c:pt>
                <c:pt idx="39">
                  <c:v>12.981590000000001</c:v>
                </c:pt>
                <c:pt idx="40">
                  <c:v>13.383760000000001</c:v>
                </c:pt>
                <c:pt idx="42">
                  <c:v>13.13194</c:v>
                </c:pt>
                <c:pt idx="43">
                  <c:v>13.339359999999999</c:v>
                </c:pt>
                <c:pt idx="44">
                  <c:v>13.50318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54-47D5-9D83-B0B372D51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00081024"/>
        <c:axId val="100100736"/>
      </c:barChart>
      <c:lineChart>
        <c:grouping val="standard"/>
        <c:varyColors val="0"/>
        <c:ser>
          <c:idx val="1"/>
          <c:order val="1"/>
          <c:tx>
            <c:strRef>
              <c:f>EAG2017_Fig_4_26!$D$62</c:f>
              <c:strCache>
                <c:ptCount val="1"/>
                <c:pt idx="0">
                  <c:v>Construction</c:v>
                </c:pt>
              </c:strCache>
            </c:strRef>
          </c:tx>
          <c:spPr>
            <a:ln w="28575" cap="rnd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  <a:effectLst/>
          </c:spPr>
          <c:marker>
            <c:symbol val="triangle"/>
            <c:size val="5"/>
            <c:spPr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marker>
          <c:cat>
            <c:multiLvlStrRef>
              <c:f>EAG2017_Fig_4_26!$A$63:$B$107</c:f>
              <c:multiLvlStrCache>
                <c:ptCount val="45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7">
                    <c:v>2012</c:v>
                  </c:pt>
                  <c:pt idx="8">
                    <c:v>2013</c:v>
                  </c:pt>
                  <c:pt idx="9">
                    <c:v>2014</c:v>
                  </c:pt>
                  <c:pt idx="11">
                    <c:v>2014</c:v>
                  </c:pt>
                  <c:pt idx="13">
                    <c:v>2012</c:v>
                  </c:pt>
                  <c:pt idx="14">
                    <c:v>2013</c:v>
                  </c:pt>
                  <c:pt idx="15">
                    <c:v>2014</c:v>
                  </c:pt>
                  <c:pt idx="17">
                    <c:v>2012</c:v>
                  </c:pt>
                  <c:pt idx="18">
                    <c:v>2013</c:v>
                  </c:pt>
                  <c:pt idx="19">
                    <c:v>2014</c:v>
                  </c:pt>
                  <c:pt idx="21">
                    <c:v>2012</c:v>
                  </c:pt>
                  <c:pt idx="22">
                    <c:v>2013</c:v>
                  </c:pt>
                  <c:pt idx="24">
                    <c:v>2012</c:v>
                  </c:pt>
                  <c:pt idx="25">
                    <c:v>2013</c:v>
                  </c:pt>
                  <c:pt idx="26">
                    <c:v>2014</c:v>
                  </c:pt>
                  <c:pt idx="28">
                    <c:v>2013</c:v>
                  </c:pt>
                  <c:pt idx="30">
                    <c:v>2012</c:v>
                  </c:pt>
                  <c:pt idx="31">
                    <c:v>2013</c:v>
                  </c:pt>
                  <c:pt idx="32">
                    <c:v>2014</c:v>
                  </c:pt>
                  <c:pt idx="34">
                    <c:v>2012</c:v>
                  </c:pt>
                  <c:pt idx="35">
                    <c:v>2013</c:v>
                  </c:pt>
                  <c:pt idx="36">
                    <c:v>2014</c:v>
                  </c:pt>
                  <c:pt idx="38">
                    <c:v>2012</c:v>
                  </c:pt>
                  <c:pt idx="39">
                    <c:v>2013</c:v>
                  </c:pt>
                  <c:pt idx="40">
                    <c:v>2014</c:v>
                  </c:pt>
                  <c:pt idx="42">
                    <c:v>2012</c:v>
                  </c:pt>
                  <c:pt idx="43">
                    <c:v>2013</c:v>
                  </c:pt>
                  <c:pt idx="44">
                    <c:v>2014</c:v>
                  </c:pt>
                </c:lvl>
                <c:lvl>
                  <c:pt idx="0">
                    <c:v>AUT</c:v>
                  </c:pt>
                  <c:pt idx="4">
                    <c:v>BEL</c:v>
                  </c:pt>
                  <c:pt idx="7">
                    <c:v>BRA</c:v>
                  </c:pt>
                  <c:pt idx="11">
                    <c:v>CHE</c:v>
                  </c:pt>
                  <c:pt idx="13">
                    <c:v>CZE</c:v>
                  </c:pt>
                  <c:pt idx="17">
                    <c:v>DEU</c:v>
                  </c:pt>
                  <c:pt idx="21">
                    <c:v>DNK</c:v>
                  </c:pt>
                  <c:pt idx="24">
                    <c:v>ESP</c:v>
                  </c:pt>
                  <c:pt idx="28">
                    <c:v>EST</c:v>
                  </c:pt>
                  <c:pt idx="30">
                    <c:v>FIN</c:v>
                  </c:pt>
                  <c:pt idx="34">
                    <c:v>FRA</c:v>
                  </c:pt>
                  <c:pt idx="38">
                    <c:v>GBR</c:v>
                  </c:pt>
                  <c:pt idx="42">
                    <c:v>HUN</c:v>
                  </c:pt>
                </c:lvl>
              </c:multiLvlStrCache>
            </c:multiLvlStrRef>
          </c:cat>
          <c:val>
            <c:numRef>
              <c:f>EAG2017_Fig_4_26!$D$63:$D$107</c:f>
              <c:numCache>
                <c:formatCode>General</c:formatCode>
                <c:ptCount val="45"/>
                <c:pt idx="0">
                  <c:v>6.3811780000000002</c:v>
                </c:pt>
                <c:pt idx="1">
                  <c:v>6.913373</c:v>
                </c:pt>
                <c:pt idx="2">
                  <c:v>6.3772950000000002</c:v>
                </c:pt>
                <c:pt idx="4">
                  <c:v>7.8472220000000004</c:v>
                </c:pt>
                <c:pt idx="5">
                  <c:v>7.3934540000000002</c:v>
                </c:pt>
                <c:pt idx="7">
                  <c:v>18.76782</c:v>
                </c:pt>
                <c:pt idx="8">
                  <c:v>16.997199999999999</c:v>
                </c:pt>
                <c:pt idx="9">
                  <c:v>16.06776</c:v>
                </c:pt>
                <c:pt idx="11">
                  <c:v>8.137594</c:v>
                </c:pt>
                <c:pt idx="13">
                  <c:v>7.6360979999999996</c:v>
                </c:pt>
                <c:pt idx="14">
                  <c:v>6.6561950000000003</c:v>
                </c:pt>
                <c:pt idx="15">
                  <c:v>5.4858929999999999</c:v>
                </c:pt>
                <c:pt idx="17">
                  <c:v>8.933344</c:v>
                </c:pt>
                <c:pt idx="18">
                  <c:v>8.8085020000000007</c:v>
                </c:pt>
                <c:pt idx="19">
                  <c:v>7.0193659999999998</c:v>
                </c:pt>
                <c:pt idx="21">
                  <c:v>12.44</c:v>
                </c:pt>
                <c:pt idx="22">
                  <c:v>10.552300000000001</c:v>
                </c:pt>
                <c:pt idx="24">
                  <c:v>6.6604239999999999</c:v>
                </c:pt>
                <c:pt idx="25">
                  <c:v>5.9060309999999996</c:v>
                </c:pt>
                <c:pt idx="26">
                  <c:v>9.4489380000000001</c:v>
                </c:pt>
                <c:pt idx="28">
                  <c:v>7.4492099999999999</c:v>
                </c:pt>
                <c:pt idx="30">
                  <c:v>11.94078</c:v>
                </c:pt>
                <c:pt idx="31">
                  <c:v>14.017200000000001</c:v>
                </c:pt>
                <c:pt idx="32">
                  <c:v>12.26994</c:v>
                </c:pt>
                <c:pt idx="34">
                  <c:v>7.7636669999999999</c:v>
                </c:pt>
                <c:pt idx="35">
                  <c:v>8.810867</c:v>
                </c:pt>
                <c:pt idx="36">
                  <c:v>7.9313029999999998</c:v>
                </c:pt>
                <c:pt idx="38">
                  <c:v>9.8316859999999995</c:v>
                </c:pt>
                <c:pt idx="39">
                  <c:v>10.86721</c:v>
                </c:pt>
                <c:pt idx="40">
                  <c:v>11.49892</c:v>
                </c:pt>
                <c:pt idx="42">
                  <c:v>10.05138</c:v>
                </c:pt>
                <c:pt idx="43">
                  <c:v>9.8705499999999997</c:v>
                </c:pt>
                <c:pt idx="44">
                  <c:v>12.02739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54-47D5-9D83-B0B372D51587}"/>
            </c:ext>
          </c:extLst>
        </c:ser>
        <c:ser>
          <c:idx val="2"/>
          <c:order val="2"/>
          <c:tx>
            <c:strRef>
              <c:f>EAG2017_Fig_4_26!$E$62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 cap="rnd" cmpd="sng" algn="ctr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  <a:prstDash val="solid"/>
              </a:ln>
              <a:effectLst/>
            </c:spPr>
          </c:marker>
          <c:cat>
            <c:multiLvlStrRef>
              <c:f>EAG2017_Fig_4_26!$A$63:$B$107</c:f>
              <c:multiLvlStrCache>
                <c:ptCount val="45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7">
                    <c:v>2012</c:v>
                  </c:pt>
                  <c:pt idx="8">
                    <c:v>2013</c:v>
                  </c:pt>
                  <c:pt idx="9">
                    <c:v>2014</c:v>
                  </c:pt>
                  <c:pt idx="11">
                    <c:v>2014</c:v>
                  </c:pt>
                  <c:pt idx="13">
                    <c:v>2012</c:v>
                  </c:pt>
                  <c:pt idx="14">
                    <c:v>2013</c:v>
                  </c:pt>
                  <c:pt idx="15">
                    <c:v>2014</c:v>
                  </c:pt>
                  <c:pt idx="17">
                    <c:v>2012</c:v>
                  </c:pt>
                  <c:pt idx="18">
                    <c:v>2013</c:v>
                  </c:pt>
                  <c:pt idx="19">
                    <c:v>2014</c:v>
                  </c:pt>
                  <c:pt idx="21">
                    <c:v>2012</c:v>
                  </c:pt>
                  <c:pt idx="22">
                    <c:v>2013</c:v>
                  </c:pt>
                  <c:pt idx="24">
                    <c:v>2012</c:v>
                  </c:pt>
                  <c:pt idx="25">
                    <c:v>2013</c:v>
                  </c:pt>
                  <c:pt idx="26">
                    <c:v>2014</c:v>
                  </c:pt>
                  <c:pt idx="28">
                    <c:v>2013</c:v>
                  </c:pt>
                  <c:pt idx="30">
                    <c:v>2012</c:v>
                  </c:pt>
                  <c:pt idx="31">
                    <c:v>2013</c:v>
                  </c:pt>
                  <c:pt idx="32">
                    <c:v>2014</c:v>
                  </c:pt>
                  <c:pt idx="34">
                    <c:v>2012</c:v>
                  </c:pt>
                  <c:pt idx="35">
                    <c:v>2013</c:v>
                  </c:pt>
                  <c:pt idx="36">
                    <c:v>2014</c:v>
                  </c:pt>
                  <c:pt idx="38">
                    <c:v>2012</c:v>
                  </c:pt>
                  <c:pt idx="39">
                    <c:v>2013</c:v>
                  </c:pt>
                  <c:pt idx="40">
                    <c:v>2014</c:v>
                  </c:pt>
                  <c:pt idx="42">
                    <c:v>2012</c:v>
                  </c:pt>
                  <c:pt idx="43">
                    <c:v>2013</c:v>
                  </c:pt>
                  <c:pt idx="44">
                    <c:v>2014</c:v>
                  </c:pt>
                </c:lvl>
                <c:lvl>
                  <c:pt idx="0">
                    <c:v>AUT</c:v>
                  </c:pt>
                  <c:pt idx="4">
                    <c:v>BEL</c:v>
                  </c:pt>
                  <c:pt idx="7">
                    <c:v>BRA</c:v>
                  </c:pt>
                  <c:pt idx="11">
                    <c:v>CHE</c:v>
                  </c:pt>
                  <c:pt idx="13">
                    <c:v>CZE</c:v>
                  </c:pt>
                  <c:pt idx="17">
                    <c:v>DEU</c:v>
                  </c:pt>
                  <c:pt idx="21">
                    <c:v>DNK</c:v>
                  </c:pt>
                  <c:pt idx="24">
                    <c:v>ESP</c:v>
                  </c:pt>
                  <c:pt idx="28">
                    <c:v>EST</c:v>
                  </c:pt>
                  <c:pt idx="30">
                    <c:v>FIN</c:v>
                  </c:pt>
                  <c:pt idx="34">
                    <c:v>FRA</c:v>
                  </c:pt>
                  <c:pt idx="38">
                    <c:v>GBR</c:v>
                  </c:pt>
                  <c:pt idx="42">
                    <c:v>HUN</c:v>
                  </c:pt>
                </c:lvl>
              </c:multiLvlStrCache>
            </c:multiLvlStrRef>
          </c:cat>
          <c:val>
            <c:numRef>
              <c:f>EAG2017_Fig_4_26!$E$63:$E$107</c:f>
              <c:numCache>
                <c:formatCode>General</c:formatCode>
                <c:ptCount val="45"/>
                <c:pt idx="0">
                  <c:v>7.0928529999999999</c:v>
                </c:pt>
                <c:pt idx="1">
                  <c:v>6.679735</c:v>
                </c:pt>
                <c:pt idx="2">
                  <c:v>6.738505</c:v>
                </c:pt>
                <c:pt idx="4">
                  <c:v>9.1936210000000003</c:v>
                </c:pt>
                <c:pt idx="5">
                  <c:v>9.0328420000000005</c:v>
                </c:pt>
                <c:pt idx="7">
                  <c:v>16.363499999999998</c:v>
                </c:pt>
                <c:pt idx="8">
                  <c:v>15.57694</c:v>
                </c:pt>
                <c:pt idx="9">
                  <c:v>14.780110000000001</c:v>
                </c:pt>
                <c:pt idx="11">
                  <c:v>8.3154830000000004</c:v>
                </c:pt>
                <c:pt idx="13">
                  <c:v>12.105169999999999</c:v>
                </c:pt>
                <c:pt idx="14">
                  <c:v>11.134639999999999</c:v>
                </c:pt>
                <c:pt idx="15">
                  <c:v>8.7545129999999993</c:v>
                </c:pt>
                <c:pt idx="17">
                  <c:v>13.33732</c:v>
                </c:pt>
                <c:pt idx="21">
                  <c:v>10.66494</c:v>
                </c:pt>
                <c:pt idx="22">
                  <c:v>8.6069379999999995</c:v>
                </c:pt>
                <c:pt idx="24">
                  <c:v>8.4788899999999998</c:v>
                </c:pt>
                <c:pt idx="25">
                  <c:v>8.5066279999999992</c:v>
                </c:pt>
                <c:pt idx="26">
                  <c:v>9.6718229999999998</c:v>
                </c:pt>
                <c:pt idx="28">
                  <c:v>9.1284030000000005</c:v>
                </c:pt>
                <c:pt idx="30">
                  <c:v>10.629300000000001</c:v>
                </c:pt>
                <c:pt idx="31">
                  <c:v>12.271789999999999</c:v>
                </c:pt>
                <c:pt idx="32">
                  <c:v>10.810359999999999</c:v>
                </c:pt>
                <c:pt idx="34">
                  <c:v>9.3585340000000006</c:v>
                </c:pt>
                <c:pt idx="35">
                  <c:v>10.45459</c:v>
                </c:pt>
                <c:pt idx="36">
                  <c:v>9.1970310000000008</c:v>
                </c:pt>
                <c:pt idx="38">
                  <c:v>11.93164</c:v>
                </c:pt>
                <c:pt idx="39">
                  <c:v>12.31442</c:v>
                </c:pt>
                <c:pt idx="40">
                  <c:v>12.97964</c:v>
                </c:pt>
                <c:pt idx="42">
                  <c:v>9.6453729999999993</c:v>
                </c:pt>
                <c:pt idx="43">
                  <c:v>10.76474</c:v>
                </c:pt>
                <c:pt idx="44">
                  <c:v>11.41197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254-47D5-9D83-B0B372D51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081024"/>
        <c:axId val="100100736"/>
      </c:lineChart>
      <c:catAx>
        <c:axId val="100081024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1"/>
        <c:majorTickMark val="in"/>
        <c:minorTickMark val="none"/>
        <c:tickLblPos val="low"/>
        <c:spPr>
          <a:noFill/>
          <a:ln w="9525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54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100736"/>
        <c:crosses val="autoZero"/>
        <c:auto val="0"/>
        <c:lblAlgn val="ctr"/>
        <c:lblOffset val="0"/>
        <c:tickLblSkip val="1"/>
        <c:noMultiLvlLbl val="0"/>
      </c:catAx>
      <c:valAx>
        <c:axId val="100100736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081024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4.3260175734758377E-2"/>
          <c:y val="1.4606406912207603E-2"/>
          <c:w val="0.93893224000930786"/>
          <c:h val="5.4773811250925064E-2"/>
        </c:manualLayout>
      </c:layout>
      <c:overlay val="1"/>
      <c:spPr>
        <a:solidFill>
          <a:srgbClr val="EAEAEA"/>
        </a:solidFill>
        <a:ln w="25400">
          <a:noFill/>
        </a:ln>
        <a:effectLst/>
      </c:spPr>
      <c:txPr>
        <a:bodyPr/>
        <a:lstStyle/>
        <a:p>
          <a:pPr>
            <a:defRPr sz="800" b="0" i="0">
              <a:solidFill>
                <a:srgbClr val="000000"/>
              </a:solidFill>
              <a:effectLst/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  <a:effectLst/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xMode val="edge"/>
          <c:yMode val="edge"/>
          <c:x val="8.7445797398686409E-3"/>
          <c:y val="9.2238694429397583E-2"/>
          <c:w val="0.98906928300857544"/>
          <c:h val="0.900458097457885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EAG2017_Fig_4_26!$C$62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  <a:effectLst/>
          </c:spPr>
          <c:invertIfNegative val="0"/>
          <c:cat>
            <c:multiLvlStrRef>
              <c:f>EAG2017_Fig_4_26!$A$109:$B$162</c:f>
              <c:multiLvlStrCache>
                <c:ptCount val="54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6">
                    <c:v>2014</c:v>
                  </c:pt>
                  <c:pt idx="8">
                    <c:v>2012</c:v>
                  </c:pt>
                  <c:pt idx="9">
                    <c:v>2013</c:v>
                  </c:pt>
                  <c:pt idx="11">
                    <c:v>2012</c:v>
                  </c:pt>
                  <c:pt idx="12">
                    <c:v>2013</c:v>
                  </c:pt>
                  <c:pt idx="13">
                    <c:v>2014</c:v>
                  </c:pt>
                  <c:pt idx="15">
                    <c:v>2012</c:v>
                  </c:pt>
                  <c:pt idx="16">
                    <c:v>2013</c:v>
                  </c:pt>
                  <c:pt idx="17">
                    <c:v>2014</c:v>
                  </c:pt>
                  <c:pt idx="19">
                    <c:v>2012</c:v>
                  </c:pt>
                  <c:pt idx="20">
                    <c:v>2013</c:v>
                  </c:pt>
                  <c:pt idx="21">
                    <c:v>2014</c:v>
                  </c:pt>
                  <c:pt idx="23">
                    <c:v>2012</c:v>
                  </c:pt>
                  <c:pt idx="24">
                    <c:v>2013</c:v>
                  </c:pt>
                  <c:pt idx="25">
                    <c:v>2014</c:v>
                  </c:pt>
                  <c:pt idx="27">
                    <c:v>2012</c:v>
                  </c:pt>
                  <c:pt idx="28">
                    <c:v>2013</c:v>
                  </c:pt>
                  <c:pt idx="29">
                    <c:v>2014</c:v>
                  </c:pt>
                  <c:pt idx="31">
                    <c:v>2012</c:v>
                  </c:pt>
                  <c:pt idx="32">
                    <c:v>2013</c:v>
                  </c:pt>
                  <c:pt idx="33">
                    <c:v>2014</c:v>
                  </c:pt>
                  <c:pt idx="35">
                    <c:v>2012</c:v>
                  </c:pt>
                  <c:pt idx="36">
                    <c:v>2013</c:v>
                  </c:pt>
                  <c:pt idx="37">
                    <c:v>2014</c:v>
                  </c:pt>
                  <c:pt idx="39">
                    <c:v>2012</c:v>
                  </c:pt>
                  <c:pt idx="40">
                    <c:v>2013</c:v>
                  </c:pt>
                  <c:pt idx="41">
                    <c:v>2014</c:v>
                  </c:pt>
                  <c:pt idx="43">
                    <c:v>2012</c:v>
                  </c:pt>
                  <c:pt idx="44">
                    <c:v>2013</c:v>
                  </c:pt>
                  <c:pt idx="45">
                    <c:v>2014</c:v>
                  </c:pt>
                  <c:pt idx="47">
                    <c:v>2012</c:v>
                  </c:pt>
                  <c:pt idx="48">
                    <c:v>2013</c:v>
                  </c:pt>
                  <c:pt idx="49">
                    <c:v>2014</c:v>
                  </c:pt>
                  <c:pt idx="51">
                    <c:v>2012</c:v>
                  </c:pt>
                  <c:pt idx="52">
                    <c:v>2013</c:v>
                  </c:pt>
                  <c:pt idx="53">
                    <c:v>2014</c:v>
                  </c:pt>
                </c:lvl>
                <c:lvl>
                  <c:pt idx="0">
                    <c:v>ISR</c:v>
                  </c:pt>
                  <c:pt idx="4">
                    <c:v>ITA</c:v>
                  </c:pt>
                  <c:pt idx="8">
                    <c:v>LTU</c:v>
                  </c:pt>
                  <c:pt idx="11">
                    <c:v>LUX</c:v>
                  </c:pt>
                  <c:pt idx="15">
                    <c:v>LVA</c:v>
                  </c:pt>
                  <c:pt idx="19">
                    <c:v>NLD</c:v>
                  </c:pt>
                  <c:pt idx="23">
                    <c:v>NOR</c:v>
                  </c:pt>
                  <c:pt idx="27">
                    <c:v>NZL</c:v>
                  </c:pt>
                  <c:pt idx="31">
                    <c:v>POL</c:v>
                  </c:pt>
                  <c:pt idx="35">
                    <c:v>PRT</c:v>
                  </c:pt>
                  <c:pt idx="39">
                    <c:v>ROU</c:v>
                  </c:pt>
                  <c:pt idx="43">
                    <c:v>SVK</c:v>
                  </c:pt>
                  <c:pt idx="47">
                    <c:v>SVN</c:v>
                  </c:pt>
                  <c:pt idx="51">
                    <c:v>SWE</c:v>
                  </c:pt>
                </c:lvl>
              </c:multiLvlStrCache>
            </c:multiLvlStrRef>
          </c:cat>
          <c:val>
            <c:numRef>
              <c:f>EAG2017_Fig_4_26!$C$109:$C$162</c:f>
              <c:numCache>
                <c:formatCode>General</c:formatCode>
                <c:ptCount val="54"/>
                <c:pt idx="0">
                  <c:v>12.9397</c:v>
                </c:pt>
                <c:pt idx="1">
                  <c:v>11.19651</c:v>
                </c:pt>
                <c:pt idx="2">
                  <c:v>10.548170000000001</c:v>
                </c:pt>
                <c:pt idx="4">
                  <c:v>5.8150060000000003</c:v>
                </c:pt>
                <c:pt idx="5">
                  <c:v>6.1587509999999996</c:v>
                </c:pt>
                <c:pt idx="6">
                  <c:v>5.5708409999999997</c:v>
                </c:pt>
                <c:pt idx="8">
                  <c:v>13.460929999999999</c:v>
                </c:pt>
                <c:pt idx="9">
                  <c:v>14.52746</c:v>
                </c:pt>
                <c:pt idx="11">
                  <c:v>8.1081090000000007</c:v>
                </c:pt>
                <c:pt idx="12">
                  <c:v>7.8212289999999998</c:v>
                </c:pt>
                <c:pt idx="13">
                  <c:v>6.944445</c:v>
                </c:pt>
                <c:pt idx="15">
                  <c:v>16.34018</c:v>
                </c:pt>
                <c:pt idx="16">
                  <c:v>15.38461</c:v>
                </c:pt>
                <c:pt idx="17">
                  <c:v>12.64803</c:v>
                </c:pt>
                <c:pt idx="19">
                  <c:v>8.8807919999999996</c:v>
                </c:pt>
                <c:pt idx="20">
                  <c:v>9.1162290000000006</c:v>
                </c:pt>
                <c:pt idx="21">
                  <c:v>8.5739280000000004</c:v>
                </c:pt>
                <c:pt idx="23">
                  <c:v>9.8270440000000008</c:v>
                </c:pt>
                <c:pt idx="24">
                  <c:v>12.098050000000001</c:v>
                </c:pt>
                <c:pt idx="25">
                  <c:v>12.35028</c:v>
                </c:pt>
                <c:pt idx="27">
                  <c:v>13.127409999999999</c:v>
                </c:pt>
                <c:pt idx="28">
                  <c:v>13.01685</c:v>
                </c:pt>
                <c:pt idx="29">
                  <c:v>14.28571</c:v>
                </c:pt>
                <c:pt idx="31">
                  <c:v>9.1975040000000003</c:v>
                </c:pt>
                <c:pt idx="32">
                  <c:v>8.7503189999999993</c:v>
                </c:pt>
                <c:pt idx="33">
                  <c:v>10.10324</c:v>
                </c:pt>
                <c:pt idx="35">
                  <c:v>7.5651260000000002</c:v>
                </c:pt>
                <c:pt idx="36">
                  <c:v>8.2775719999999993</c:v>
                </c:pt>
                <c:pt idx="37">
                  <c:v>9.0864879999999992</c:v>
                </c:pt>
                <c:pt idx="39">
                  <c:v>2.6110350000000002</c:v>
                </c:pt>
                <c:pt idx="40">
                  <c:v>2.806054</c:v>
                </c:pt>
                <c:pt idx="41">
                  <c:v>2.741228</c:v>
                </c:pt>
                <c:pt idx="43">
                  <c:v>14.08911</c:v>
                </c:pt>
                <c:pt idx="44">
                  <c:v>12.79453</c:v>
                </c:pt>
                <c:pt idx="45">
                  <c:v>11.98113</c:v>
                </c:pt>
                <c:pt idx="47">
                  <c:v>8.4321479999999998</c:v>
                </c:pt>
                <c:pt idx="48">
                  <c:v>7.8283940000000003</c:v>
                </c:pt>
                <c:pt idx="49">
                  <c:v>7.0583080000000002</c:v>
                </c:pt>
                <c:pt idx="51">
                  <c:v>10.659829999999999</c:v>
                </c:pt>
                <c:pt idx="52">
                  <c:v>11.088100000000001</c:v>
                </c:pt>
                <c:pt idx="53">
                  <c:v>9.1740539999999999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7A-4613-85A2-FEA90C6F9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00137600"/>
        <c:axId val="100139776"/>
      </c:barChart>
      <c:lineChart>
        <c:grouping val="standard"/>
        <c:varyColors val="0"/>
        <c:ser>
          <c:idx val="1"/>
          <c:order val="1"/>
          <c:tx>
            <c:strRef>
              <c:f>EAG2017_Fig_4_26!$D$62</c:f>
              <c:strCache>
                <c:ptCount val="1"/>
                <c:pt idx="0">
                  <c:v>Construction</c:v>
                </c:pt>
              </c:strCache>
            </c:strRef>
          </c:tx>
          <c:spPr>
            <a:ln w="28575" cap="rnd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  <a:effectLst/>
          </c:spPr>
          <c:marker>
            <c:symbol val="triangle"/>
            <c:size val="5"/>
            <c:spPr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marker>
          <c:cat>
            <c:multiLvlStrRef>
              <c:f>EAG2017_Fig_4_26!$A$109:$B$162</c:f>
              <c:multiLvlStrCache>
                <c:ptCount val="54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6">
                    <c:v>2014</c:v>
                  </c:pt>
                  <c:pt idx="8">
                    <c:v>2012</c:v>
                  </c:pt>
                  <c:pt idx="9">
                    <c:v>2013</c:v>
                  </c:pt>
                  <c:pt idx="11">
                    <c:v>2012</c:v>
                  </c:pt>
                  <c:pt idx="12">
                    <c:v>2013</c:v>
                  </c:pt>
                  <c:pt idx="13">
                    <c:v>2014</c:v>
                  </c:pt>
                  <c:pt idx="15">
                    <c:v>2012</c:v>
                  </c:pt>
                  <c:pt idx="16">
                    <c:v>2013</c:v>
                  </c:pt>
                  <c:pt idx="17">
                    <c:v>2014</c:v>
                  </c:pt>
                  <c:pt idx="19">
                    <c:v>2012</c:v>
                  </c:pt>
                  <c:pt idx="20">
                    <c:v>2013</c:v>
                  </c:pt>
                  <c:pt idx="21">
                    <c:v>2014</c:v>
                  </c:pt>
                  <c:pt idx="23">
                    <c:v>2012</c:v>
                  </c:pt>
                  <c:pt idx="24">
                    <c:v>2013</c:v>
                  </c:pt>
                  <c:pt idx="25">
                    <c:v>2014</c:v>
                  </c:pt>
                  <c:pt idx="27">
                    <c:v>2012</c:v>
                  </c:pt>
                  <c:pt idx="28">
                    <c:v>2013</c:v>
                  </c:pt>
                  <c:pt idx="29">
                    <c:v>2014</c:v>
                  </c:pt>
                  <c:pt idx="31">
                    <c:v>2012</c:v>
                  </c:pt>
                  <c:pt idx="32">
                    <c:v>2013</c:v>
                  </c:pt>
                  <c:pt idx="33">
                    <c:v>2014</c:v>
                  </c:pt>
                  <c:pt idx="35">
                    <c:v>2012</c:v>
                  </c:pt>
                  <c:pt idx="36">
                    <c:v>2013</c:v>
                  </c:pt>
                  <c:pt idx="37">
                    <c:v>2014</c:v>
                  </c:pt>
                  <c:pt idx="39">
                    <c:v>2012</c:v>
                  </c:pt>
                  <c:pt idx="40">
                    <c:v>2013</c:v>
                  </c:pt>
                  <c:pt idx="41">
                    <c:v>2014</c:v>
                  </c:pt>
                  <c:pt idx="43">
                    <c:v>2012</c:v>
                  </c:pt>
                  <c:pt idx="44">
                    <c:v>2013</c:v>
                  </c:pt>
                  <c:pt idx="45">
                    <c:v>2014</c:v>
                  </c:pt>
                  <c:pt idx="47">
                    <c:v>2012</c:v>
                  </c:pt>
                  <c:pt idx="48">
                    <c:v>2013</c:v>
                  </c:pt>
                  <c:pt idx="49">
                    <c:v>2014</c:v>
                  </c:pt>
                  <c:pt idx="51">
                    <c:v>2012</c:v>
                  </c:pt>
                  <c:pt idx="52">
                    <c:v>2013</c:v>
                  </c:pt>
                  <c:pt idx="53">
                    <c:v>2014</c:v>
                  </c:pt>
                </c:lvl>
                <c:lvl>
                  <c:pt idx="0">
                    <c:v>ISR</c:v>
                  </c:pt>
                  <c:pt idx="4">
                    <c:v>ITA</c:v>
                  </c:pt>
                  <c:pt idx="8">
                    <c:v>LTU</c:v>
                  </c:pt>
                  <c:pt idx="11">
                    <c:v>LUX</c:v>
                  </c:pt>
                  <c:pt idx="15">
                    <c:v>LVA</c:v>
                  </c:pt>
                  <c:pt idx="19">
                    <c:v>NLD</c:v>
                  </c:pt>
                  <c:pt idx="23">
                    <c:v>NOR</c:v>
                  </c:pt>
                  <c:pt idx="27">
                    <c:v>NZL</c:v>
                  </c:pt>
                  <c:pt idx="31">
                    <c:v>POL</c:v>
                  </c:pt>
                  <c:pt idx="35">
                    <c:v>PRT</c:v>
                  </c:pt>
                  <c:pt idx="39">
                    <c:v>ROU</c:v>
                  </c:pt>
                  <c:pt idx="43">
                    <c:v>SVK</c:v>
                  </c:pt>
                  <c:pt idx="47">
                    <c:v>SVN</c:v>
                  </c:pt>
                  <c:pt idx="51">
                    <c:v>SWE</c:v>
                  </c:pt>
                </c:lvl>
              </c:multiLvlStrCache>
            </c:multiLvlStrRef>
          </c:cat>
          <c:val>
            <c:numRef>
              <c:f>EAG2017_Fig_4_26!$D$109:$D$162</c:f>
              <c:numCache>
                <c:formatCode>General</c:formatCode>
                <c:ptCount val="54"/>
                <c:pt idx="0">
                  <c:v>13.631410000000001</c:v>
                </c:pt>
                <c:pt idx="1">
                  <c:v>13.22847</c:v>
                </c:pt>
                <c:pt idx="2">
                  <c:v>11.854100000000001</c:v>
                </c:pt>
                <c:pt idx="4">
                  <c:v>6.8290879999999996</c:v>
                </c:pt>
                <c:pt idx="5">
                  <c:v>6.8004920000000002</c:v>
                </c:pt>
                <c:pt idx="6">
                  <c:v>6.5372830000000004</c:v>
                </c:pt>
                <c:pt idx="8">
                  <c:v>14.15701</c:v>
                </c:pt>
                <c:pt idx="9">
                  <c:v>16.694489999999998</c:v>
                </c:pt>
                <c:pt idx="11">
                  <c:v>9.6234310000000001</c:v>
                </c:pt>
                <c:pt idx="12">
                  <c:v>10.81081</c:v>
                </c:pt>
                <c:pt idx="13">
                  <c:v>10.706860000000001</c:v>
                </c:pt>
                <c:pt idx="15">
                  <c:v>13.754049999999999</c:v>
                </c:pt>
                <c:pt idx="16">
                  <c:v>17.298940000000002</c:v>
                </c:pt>
                <c:pt idx="17">
                  <c:v>14.7806</c:v>
                </c:pt>
                <c:pt idx="19">
                  <c:v>5.9133389999999997</c:v>
                </c:pt>
                <c:pt idx="20">
                  <c:v>5.4202079999999997</c:v>
                </c:pt>
                <c:pt idx="21">
                  <c:v>5.0297679999999998</c:v>
                </c:pt>
                <c:pt idx="23">
                  <c:v>12.64395</c:v>
                </c:pt>
                <c:pt idx="24">
                  <c:v>13.56124</c:v>
                </c:pt>
                <c:pt idx="25">
                  <c:v>13.243600000000001</c:v>
                </c:pt>
                <c:pt idx="27">
                  <c:v>15.82915</c:v>
                </c:pt>
                <c:pt idx="28">
                  <c:v>17.550059999999998</c:v>
                </c:pt>
                <c:pt idx="29">
                  <c:v>17.2973</c:v>
                </c:pt>
                <c:pt idx="31">
                  <c:v>7.2550429999999997</c:v>
                </c:pt>
                <c:pt idx="32">
                  <c:v>6.5125719999999996</c:v>
                </c:pt>
                <c:pt idx="33">
                  <c:v>7.6040749999999999</c:v>
                </c:pt>
                <c:pt idx="35">
                  <c:v>7.3381299999999996</c:v>
                </c:pt>
                <c:pt idx="36">
                  <c:v>7.249422</c:v>
                </c:pt>
                <c:pt idx="37">
                  <c:v>7.6788829999999999</c:v>
                </c:pt>
                <c:pt idx="39">
                  <c:v>1.7656909999999999</c:v>
                </c:pt>
                <c:pt idx="40">
                  <c:v>1.52159</c:v>
                </c:pt>
                <c:pt idx="41">
                  <c:v>1.353084</c:v>
                </c:pt>
                <c:pt idx="43">
                  <c:v>9.6690459999999998</c:v>
                </c:pt>
                <c:pt idx="44">
                  <c:v>6.8571429999999998</c:v>
                </c:pt>
                <c:pt idx="45">
                  <c:v>8.4337350000000004</c:v>
                </c:pt>
                <c:pt idx="47">
                  <c:v>6.1264820000000002</c:v>
                </c:pt>
                <c:pt idx="48">
                  <c:v>7.2265629999999996</c:v>
                </c:pt>
                <c:pt idx="49">
                  <c:v>7.378641</c:v>
                </c:pt>
                <c:pt idx="51">
                  <c:v>13.775600000000001</c:v>
                </c:pt>
                <c:pt idx="52">
                  <c:v>13.637969999999999</c:v>
                </c:pt>
                <c:pt idx="53">
                  <c:v>12.991300000000001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7A-4613-85A2-FEA90C6F9BD8}"/>
            </c:ext>
          </c:extLst>
        </c:ser>
        <c:ser>
          <c:idx val="2"/>
          <c:order val="2"/>
          <c:tx>
            <c:strRef>
              <c:f>EAG2017_Fig_4_26!$E$62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 cap="rnd" cmpd="sng" algn="ctr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  <a:prstDash val="solid"/>
              </a:ln>
              <a:effectLst/>
            </c:spPr>
          </c:marker>
          <c:cat>
            <c:multiLvlStrRef>
              <c:f>EAG2017_Fig_4_26!$A$109:$B$162</c:f>
              <c:multiLvlStrCache>
                <c:ptCount val="54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6">
                    <c:v>2014</c:v>
                  </c:pt>
                  <c:pt idx="8">
                    <c:v>2012</c:v>
                  </c:pt>
                  <c:pt idx="9">
                    <c:v>2013</c:v>
                  </c:pt>
                  <c:pt idx="11">
                    <c:v>2012</c:v>
                  </c:pt>
                  <c:pt idx="12">
                    <c:v>2013</c:v>
                  </c:pt>
                  <c:pt idx="13">
                    <c:v>2014</c:v>
                  </c:pt>
                  <c:pt idx="15">
                    <c:v>2012</c:v>
                  </c:pt>
                  <c:pt idx="16">
                    <c:v>2013</c:v>
                  </c:pt>
                  <c:pt idx="17">
                    <c:v>2014</c:v>
                  </c:pt>
                  <c:pt idx="19">
                    <c:v>2012</c:v>
                  </c:pt>
                  <c:pt idx="20">
                    <c:v>2013</c:v>
                  </c:pt>
                  <c:pt idx="21">
                    <c:v>2014</c:v>
                  </c:pt>
                  <c:pt idx="23">
                    <c:v>2012</c:v>
                  </c:pt>
                  <c:pt idx="24">
                    <c:v>2013</c:v>
                  </c:pt>
                  <c:pt idx="25">
                    <c:v>2014</c:v>
                  </c:pt>
                  <c:pt idx="27">
                    <c:v>2012</c:v>
                  </c:pt>
                  <c:pt idx="28">
                    <c:v>2013</c:v>
                  </c:pt>
                  <c:pt idx="29">
                    <c:v>2014</c:v>
                  </c:pt>
                  <c:pt idx="31">
                    <c:v>2012</c:v>
                  </c:pt>
                  <c:pt idx="32">
                    <c:v>2013</c:v>
                  </c:pt>
                  <c:pt idx="33">
                    <c:v>2014</c:v>
                  </c:pt>
                  <c:pt idx="35">
                    <c:v>2012</c:v>
                  </c:pt>
                  <c:pt idx="36">
                    <c:v>2013</c:v>
                  </c:pt>
                  <c:pt idx="37">
                    <c:v>2014</c:v>
                  </c:pt>
                  <c:pt idx="39">
                    <c:v>2012</c:v>
                  </c:pt>
                  <c:pt idx="40">
                    <c:v>2013</c:v>
                  </c:pt>
                  <c:pt idx="41">
                    <c:v>2014</c:v>
                  </c:pt>
                  <c:pt idx="43">
                    <c:v>2012</c:v>
                  </c:pt>
                  <c:pt idx="44">
                    <c:v>2013</c:v>
                  </c:pt>
                  <c:pt idx="45">
                    <c:v>2014</c:v>
                  </c:pt>
                  <c:pt idx="47">
                    <c:v>2012</c:v>
                  </c:pt>
                  <c:pt idx="48">
                    <c:v>2013</c:v>
                  </c:pt>
                  <c:pt idx="49">
                    <c:v>2014</c:v>
                  </c:pt>
                  <c:pt idx="51">
                    <c:v>2012</c:v>
                  </c:pt>
                  <c:pt idx="52">
                    <c:v>2013</c:v>
                  </c:pt>
                  <c:pt idx="53">
                    <c:v>2014</c:v>
                  </c:pt>
                </c:lvl>
                <c:lvl>
                  <c:pt idx="0">
                    <c:v>ISR</c:v>
                  </c:pt>
                  <c:pt idx="4">
                    <c:v>ITA</c:v>
                  </c:pt>
                  <c:pt idx="8">
                    <c:v>LTU</c:v>
                  </c:pt>
                  <c:pt idx="11">
                    <c:v>LUX</c:v>
                  </c:pt>
                  <c:pt idx="15">
                    <c:v>LVA</c:v>
                  </c:pt>
                  <c:pt idx="19">
                    <c:v>NLD</c:v>
                  </c:pt>
                  <c:pt idx="23">
                    <c:v>NOR</c:v>
                  </c:pt>
                  <c:pt idx="27">
                    <c:v>NZL</c:v>
                  </c:pt>
                  <c:pt idx="31">
                    <c:v>POL</c:v>
                  </c:pt>
                  <c:pt idx="35">
                    <c:v>PRT</c:v>
                  </c:pt>
                  <c:pt idx="39">
                    <c:v>ROU</c:v>
                  </c:pt>
                  <c:pt idx="43">
                    <c:v>SVK</c:v>
                  </c:pt>
                  <c:pt idx="47">
                    <c:v>SVN</c:v>
                  </c:pt>
                  <c:pt idx="51">
                    <c:v>SWE</c:v>
                  </c:pt>
                </c:lvl>
              </c:multiLvlStrCache>
            </c:multiLvlStrRef>
          </c:cat>
          <c:val>
            <c:numRef>
              <c:f>EAG2017_Fig_4_26!$E$109:$E$162</c:f>
              <c:numCache>
                <c:formatCode>General</c:formatCode>
                <c:ptCount val="54"/>
                <c:pt idx="2">
                  <c:v>11.49105</c:v>
                </c:pt>
                <c:pt idx="4">
                  <c:v>8.1011290000000002</c:v>
                </c:pt>
                <c:pt idx="5">
                  <c:v>8.3876899999999992</c:v>
                </c:pt>
                <c:pt idx="6">
                  <c:v>7.89222</c:v>
                </c:pt>
                <c:pt idx="9">
                  <c:v>12.42732</c:v>
                </c:pt>
                <c:pt idx="11">
                  <c:v>9.8189410000000006</c:v>
                </c:pt>
                <c:pt idx="12">
                  <c:v>9.7734190000000005</c:v>
                </c:pt>
                <c:pt idx="13">
                  <c:v>9.679551</c:v>
                </c:pt>
                <c:pt idx="15">
                  <c:v>9.1079109999999996</c:v>
                </c:pt>
                <c:pt idx="16">
                  <c:v>11.956720000000001</c:v>
                </c:pt>
                <c:pt idx="17">
                  <c:v>12.402810000000001</c:v>
                </c:pt>
                <c:pt idx="19">
                  <c:v>10.54585</c:v>
                </c:pt>
                <c:pt idx="20">
                  <c:v>10.61087</c:v>
                </c:pt>
                <c:pt idx="21">
                  <c:v>10.370939999999999</c:v>
                </c:pt>
                <c:pt idx="23">
                  <c:v>10.268800000000001</c:v>
                </c:pt>
                <c:pt idx="24">
                  <c:v>10.54984</c:v>
                </c:pt>
                <c:pt idx="25">
                  <c:v>10.790229999999999</c:v>
                </c:pt>
                <c:pt idx="27">
                  <c:v>10.48556</c:v>
                </c:pt>
                <c:pt idx="28">
                  <c:v>11.262729999999999</c:v>
                </c:pt>
                <c:pt idx="29">
                  <c:v>11.77163</c:v>
                </c:pt>
                <c:pt idx="31">
                  <c:v>8.9478360000000006</c:v>
                </c:pt>
                <c:pt idx="32">
                  <c:v>8.1344290000000008</c:v>
                </c:pt>
                <c:pt idx="33">
                  <c:v>9.5006129999999995</c:v>
                </c:pt>
                <c:pt idx="35">
                  <c:v>8.2093279999999993</c:v>
                </c:pt>
                <c:pt idx="36">
                  <c:v>7.9473960000000003</c:v>
                </c:pt>
                <c:pt idx="37">
                  <c:v>8.4612259999999999</c:v>
                </c:pt>
                <c:pt idx="39">
                  <c:v>2.3274710000000001</c:v>
                </c:pt>
                <c:pt idx="40">
                  <c:v>2.560765</c:v>
                </c:pt>
                <c:pt idx="41">
                  <c:v>2.373459</c:v>
                </c:pt>
                <c:pt idx="43">
                  <c:v>14.05254</c:v>
                </c:pt>
                <c:pt idx="44">
                  <c:v>9.5705390000000001</c:v>
                </c:pt>
                <c:pt idx="45">
                  <c:v>11.753349999999999</c:v>
                </c:pt>
                <c:pt idx="47">
                  <c:v>7.815035</c:v>
                </c:pt>
                <c:pt idx="48">
                  <c:v>8.7183709999999994</c:v>
                </c:pt>
                <c:pt idx="49">
                  <c:v>8.0315820000000002</c:v>
                </c:pt>
                <c:pt idx="51">
                  <c:v>14.28571</c:v>
                </c:pt>
                <c:pt idx="52">
                  <c:v>14.41211</c:v>
                </c:pt>
                <c:pt idx="53">
                  <c:v>13.050280000000001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7A-4613-85A2-FEA90C6F9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37600"/>
        <c:axId val="100139776"/>
      </c:lineChart>
      <c:catAx>
        <c:axId val="100137600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1"/>
        <c:majorTickMark val="in"/>
        <c:minorTickMark val="none"/>
        <c:tickLblPos val="low"/>
        <c:spPr>
          <a:noFill/>
          <a:ln w="9525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54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139776"/>
        <c:crosses val="autoZero"/>
        <c:auto val="0"/>
        <c:lblAlgn val="ctr"/>
        <c:lblOffset val="0"/>
        <c:tickLblSkip val="1"/>
        <c:noMultiLvlLbl val="0"/>
      </c:catAx>
      <c:valAx>
        <c:axId val="100139776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0137600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4.3260175734758377E-2"/>
          <c:y val="1.4606406912207603E-2"/>
          <c:w val="0.93893224000930786"/>
          <c:h val="5.4773811250925064E-2"/>
        </c:manualLayout>
      </c:layout>
      <c:overlay val="1"/>
      <c:spPr>
        <a:solidFill>
          <a:srgbClr val="EAEAEA"/>
        </a:solidFill>
        <a:ln w="25400">
          <a:noFill/>
        </a:ln>
        <a:effectLst/>
      </c:spPr>
      <c:txPr>
        <a:bodyPr/>
        <a:lstStyle/>
        <a:p>
          <a:pPr>
            <a:defRPr sz="800" b="0" i="0">
              <a:solidFill>
                <a:srgbClr val="000000"/>
              </a:solidFill>
              <a:effectLst/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  <a:effectLst/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xMode val="edge"/>
          <c:yMode val="edge"/>
          <c:x val="8.7445797398686409E-3"/>
          <c:y val="0.12579908967018127"/>
          <c:w val="0.98906928300857544"/>
          <c:h val="0.8642405271530151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Sheet1!$D$44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8B73B3"/>
            </a:solidFill>
            <a:ln w="25400">
              <a:noFill/>
            </a:ln>
            <a:effectLst/>
          </c:spPr>
          <c:invertIfNegative val="0"/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8E8-4773-A513-879A73A95C13}"/>
              </c:ext>
            </c:extLst>
          </c:dPt>
          <c:dPt>
            <c:idx val="20"/>
            <c:invertIfNegative val="0"/>
            <c:bubble3D val="0"/>
            <c:spPr>
              <a:solidFill>
                <a:srgbClr val="DE192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E8E8-4773-A513-879A73A95C13}"/>
              </c:ext>
            </c:extLst>
          </c:dPt>
          <c:cat>
            <c:strRef>
              <c:f>Sheet1!$B$45:$B$80</c:f>
              <c:strCache>
                <c:ptCount val="36"/>
                <c:pt idx="0">
                  <c:v>ISR</c:v>
                </c:pt>
                <c:pt idx="1">
                  <c:v>DEU</c:v>
                </c:pt>
                <c:pt idx="2">
                  <c:v>BEL</c:v>
                </c:pt>
                <c:pt idx="3">
                  <c:v>CAN</c:v>
                </c:pt>
                <c:pt idx="4">
                  <c:v>GBR</c:v>
                </c:pt>
                <c:pt idx="5">
                  <c:v>SVK</c:v>
                </c:pt>
                <c:pt idx="6">
                  <c:v>ZAF</c:v>
                </c:pt>
                <c:pt idx="7">
                  <c:v>USA</c:v>
                </c:pt>
                <c:pt idx="8">
                  <c:v>ITA</c:v>
                </c:pt>
                <c:pt idx="9">
                  <c:v>ESP</c:v>
                </c:pt>
                <c:pt idx="10">
                  <c:v>SWE</c:v>
                </c:pt>
                <c:pt idx="11">
                  <c:v>CHL</c:v>
                </c:pt>
                <c:pt idx="12">
                  <c:v>NOR</c:v>
                </c:pt>
                <c:pt idx="13">
                  <c:v>DNK</c:v>
                </c:pt>
                <c:pt idx="14">
                  <c:v>FRA</c:v>
                </c:pt>
                <c:pt idx="15">
                  <c:v>NLD</c:v>
                </c:pt>
                <c:pt idx="16">
                  <c:v>MEX</c:v>
                </c:pt>
                <c:pt idx="17">
                  <c:v>CZE</c:v>
                </c:pt>
                <c:pt idx="18">
                  <c:v>HUN</c:v>
                </c:pt>
                <c:pt idx="19">
                  <c:v>JPN</c:v>
                </c:pt>
                <c:pt idx="20">
                  <c:v>OECD</c:v>
                </c:pt>
                <c:pt idx="21">
                  <c:v>SVN</c:v>
                </c:pt>
                <c:pt idx="22">
                  <c:v>CHE</c:v>
                </c:pt>
                <c:pt idx="23">
                  <c:v>FIN</c:v>
                </c:pt>
                <c:pt idx="24">
                  <c:v>IRL</c:v>
                </c:pt>
                <c:pt idx="25">
                  <c:v>BRA</c:v>
                </c:pt>
                <c:pt idx="26">
                  <c:v>PRT</c:v>
                </c:pt>
                <c:pt idx="27">
                  <c:v>AUT</c:v>
                </c:pt>
                <c:pt idx="28">
                  <c:v>EST</c:v>
                </c:pt>
                <c:pt idx="29">
                  <c:v>GRC</c:v>
                </c:pt>
                <c:pt idx="30">
                  <c:v>LUX</c:v>
                </c:pt>
                <c:pt idx="31">
                  <c:v>ISL</c:v>
                </c:pt>
                <c:pt idx="32">
                  <c:v>LVA</c:v>
                </c:pt>
                <c:pt idx="33">
                  <c:v>POL</c:v>
                </c:pt>
                <c:pt idx="34">
                  <c:v>TUR</c:v>
                </c:pt>
                <c:pt idx="35">
                  <c:v>LTU</c:v>
                </c:pt>
              </c:strCache>
            </c:strRef>
          </c:cat>
          <c:val>
            <c:numRef>
              <c:f>Sheet1!$D$45:$D$80</c:f>
              <c:numCache>
                <c:formatCode>General</c:formatCode>
                <c:ptCount val="36"/>
                <c:pt idx="0">
                  <c:v>93.700142966661801</c:v>
                </c:pt>
                <c:pt idx="1">
                  <c:v>90.721485832208899</c:v>
                </c:pt>
                <c:pt idx="2">
                  <c:v>90.569948186528507</c:v>
                </c:pt>
                <c:pt idx="3">
                  <c:v>90.086875915527301</c:v>
                </c:pt>
                <c:pt idx="4">
                  <c:v>90.072125583368702</c:v>
                </c:pt>
                <c:pt idx="5">
                  <c:v>89.102005231037495</c:v>
                </c:pt>
                <c:pt idx="6">
                  <c:v>88.178704999999994</c:v>
                </c:pt>
                <c:pt idx="7">
                  <c:v>88.020803554181995</c:v>
                </c:pt>
                <c:pt idx="8">
                  <c:v>87.018679614269303</c:v>
                </c:pt>
                <c:pt idx="9">
                  <c:v>86.909609120521196</c:v>
                </c:pt>
                <c:pt idx="10">
                  <c:v>85.986733001658394</c:v>
                </c:pt>
                <c:pt idx="11">
                  <c:v>85.739450103392798</c:v>
                </c:pt>
                <c:pt idx="12">
                  <c:v>84.950495049504994</c:v>
                </c:pt>
                <c:pt idx="13">
                  <c:v>84.251968503936993</c:v>
                </c:pt>
                <c:pt idx="14">
                  <c:v>84.1640378548896</c:v>
                </c:pt>
                <c:pt idx="15">
                  <c:v>83.232628398791505</c:v>
                </c:pt>
                <c:pt idx="16">
                  <c:v>82.492519999999999</c:v>
                </c:pt>
                <c:pt idx="17">
                  <c:v>81.676783004552306</c:v>
                </c:pt>
                <c:pt idx="18">
                  <c:v>79.716981132075503</c:v>
                </c:pt>
                <c:pt idx="19">
                  <c:v>78.676470588235304</c:v>
                </c:pt>
                <c:pt idx="20">
                  <c:v>77.200884469801593</c:v>
                </c:pt>
                <c:pt idx="21">
                  <c:v>77.170418006430907</c:v>
                </c:pt>
                <c:pt idx="22">
                  <c:v>75.065070275897995</c:v>
                </c:pt>
                <c:pt idx="23">
                  <c:v>74.789029535864998</c:v>
                </c:pt>
                <c:pt idx="24">
                  <c:v>73.767885532591393</c:v>
                </c:pt>
                <c:pt idx="25">
                  <c:v>69.6450723996319</c:v>
                </c:pt>
                <c:pt idx="26">
                  <c:v>67.8819444444445</c:v>
                </c:pt>
                <c:pt idx="27">
                  <c:v>67.611846250787707</c:v>
                </c:pt>
                <c:pt idx="28">
                  <c:v>62.944162436548197</c:v>
                </c:pt>
                <c:pt idx="29">
                  <c:v>59.660724554341598</c:v>
                </c:pt>
                <c:pt idx="30">
                  <c:v>59.090909090909101</c:v>
                </c:pt>
                <c:pt idx="31">
                  <c:v>58.730158730158699</c:v>
                </c:pt>
                <c:pt idx="32">
                  <c:v>53.826530612244902</c:v>
                </c:pt>
                <c:pt idx="33">
                  <c:v>53.277606687197498</c:v>
                </c:pt>
                <c:pt idx="34">
                  <c:v>49.522273234892701</c:v>
                </c:pt>
                <c:pt idx="35">
                  <c:v>44.058500914076802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E8-4773-A513-879A73A95C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022912"/>
        <c:axId val="96024448"/>
      </c:barChart>
      <c:lineChart>
        <c:grouping val="standard"/>
        <c:varyColors val="0"/>
        <c:ser>
          <c:idx val="0"/>
          <c:order val="0"/>
          <c:tx>
            <c:strRef>
              <c:f>Sheet1!$C$44</c:f>
              <c:strCache>
                <c:ptCount val="1"/>
                <c:pt idx="0">
                  <c:v>Men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  <a:effectLst/>
            </c:spPr>
          </c:marker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04-E8E8-4773-A513-879A73A95C13}"/>
              </c:ext>
            </c:extLst>
          </c:dPt>
          <c:dPt>
            <c:idx val="20"/>
            <c:marker>
              <c:spPr>
                <a:solidFill>
                  <a:sysClr val="window" lastClr="FFFFFF"/>
                </a:solidFill>
                <a:ln w="6350">
                  <a:solidFill>
                    <a:srgbClr val="000000"/>
                  </a:solidFill>
                  <a:prstDash val="solid"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E8E8-4773-A513-879A73A95C13}"/>
              </c:ext>
            </c:extLst>
          </c:dPt>
          <c:cat>
            <c:strRef>
              <c:f>Sheet1!$B$45:$B$80</c:f>
              <c:strCache>
                <c:ptCount val="36"/>
                <c:pt idx="0">
                  <c:v>ISR</c:v>
                </c:pt>
                <c:pt idx="1">
                  <c:v>DEU</c:v>
                </c:pt>
                <c:pt idx="2">
                  <c:v>BEL</c:v>
                </c:pt>
                <c:pt idx="3">
                  <c:v>CAN</c:v>
                </c:pt>
                <c:pt idx="4">
                  <c:v>GBR</c:v>
                </c:pt>
                <c:pt idx="5">
                  <c:v>SVK</c:v>
                </c:pt>
                <c:pt idx="6">
                  <c:v>ZAF</c:v>
                </c:pt>
                <c:pt idx="7">
                  <c:v>USA</c:v>
                </c:pt>
                <c:pt idx="8">
                  <c:v>ITA</c:v>
                </c:pt>
                <c:pt idx="9">
                  <c:v>ESP</c:v>
                </c:pt>
                <c:pt idx="10">
                  <c:v>SWE</c:v>
                </c:pt>
                <c:pt idx="11">
                  <c:v>CHL</c:v>
                </c:pt>
                <c:pt idx="12">
                  <c:v>NOR</c:v>
                </c:pt>
                <c:pt idx="13">
                  <c:v>DNK</c:v>
                </c:pt>
                <c:pt idx="14">
                  <c:v>FRA</c:v>
                </c:pt>
                <c:pt idx="15">
                  <c:v>NLD</c:v>
                </c:pt>
                <c:pt idx="16">
                  <c:v>MEX</c:v>
                </c:pt>
                <c:pt idx="17">
                  <c:v>CZE</c:v>
                </c:pt>
                <c:pt idx="18">
                  <c:v>HUN</c:v>
                </c:pt>
                <c:pt idx="19">
                  <c:v>JPN</c:v>
                </c:pt>
                <c:pt idx="20">
                  <c:v>OECD</c:v>
                </c:pt>
                <c:pt idx="21">
                  <c:v>SVN</c:v>
                </c:pt>
                <c:pt idx="22">
                  <c:v>CHE</c:v>
                </c:pt>
                <c:pt idx="23">
                  <c:v>FIN</c:v>
                </c:pt>
                <c:pt idx="24">
                  <c:v>IRL</c:v>
                </c:pt>
                <c:pt idx="25">
                  <c:v>BRA</c:v>
                </c:pt>
                <c:pt idx="26">
                  <c:v>PRT</c:v>
                </c:pt>
                <c:pt idx="27">
                  <c:v>AUT</c:v>
                </c:pt>
                <c:pt idx="28">
                  <c:v>EST</c:v>
                </c:pt>
                <c:pt idx="29">
                  <c:v>GRC</c:v>
                </c:pt>
                <c:pt idx="30">
                  <c:v>LUX</c:v>
                </c:pt>
                <c:pt idx="31">
                  <c:v>ISL</c:v>
                </c:pt>
                <c:pt idx="32">
                  <c:v>LVA</c:v>
                </c:pt>
                <c:pt idx="33">
                  <c:v>POL</c:v>
                </c:pt>
                <c:pt idx="34">
                  <c:v>TUR</c:v>
                </c:pt>
                <c:pt idx="35">
                  <c:v>LTU</c:v>
                </c:pt>
              </c:strCache>
            </c:strRef>
          </c:cat>
          <c:val>
            <c:numRef>
              <c:f>Sheet1!$C$45:$C$80</c:f>
              <c:numCache>
                <c:formatCode>General</c:formatCode>
                <c:ptCount val="36"/>
                <c:pt idx="0">
                  <c:v>78.152474409105594</c:v>
                </c:pt>
                <c:pt idx="1">
                  <c:v>68.2821690435904</c:v>
                </c:pt>
                <c:pt idx="2">
                  <c:v>64.401140684410606</c:v>
                </c:pt>
                <c:pt idx="3">
                  <c:v>66.753379821777301</c:v>
                </c:pt>
                <c:pt idx="4">
                  <c:v>60.0784477073137</c:v>
                </c:pt>
                <c:pt idx="5">
                  <c:v>42.046761211191999</c:v>
                </c:pt>
                <c:pt idx="6">
                  <c:v>66.584509999999995</c:v>
                </c:pt>
                <c:pt idx="7">
                  <c:v>65.002976066597299</c:v>
                </c:pt>
                <c:pt idx="8">
                  <c:v>66.840857993558998</c:v>
                </c:pt>
                <c:pt idx="9">
                  <c:v>64.845715459259594</c:v>
                </c:pt>
                <c:pt idx="10">
                  <c:v>62.5906735751295</c:v>
                </c:pt>
                <c:pt idx="11">
                  <c:v>64.833888909696995</c:v>
                </c:pt>
                <c:pt idx="12">
                  <c:v>56.284658040665398</c:v>
                </c:pt>
                <c:pt idx="13">
                  <c:v>61.716621253405997</c:v>
                </c:pt>
                <c:pt idx="14">
                  <c:v>58.108595885113203</c:v>
                </c:pt>
                <c:pt idx="15">
                  <c:v>69.212820827704803</c:v>
                </c:pt>
                <c:pt idx="16">
                  <c:v>49.983559999999997</c:v>
                </c:pt>
                <c:pt idx="17">
                  <c:v>51.004749725977398</c:v>
                </c:pt>
                <c:pt idx="18">
                  <c:v>53.347427766032403</c:v>
                </c:pt>
                <c:pt idx="19">
                  <c:v>50.859950859950899</c:v>
                </c:pt>
                <c:pt idx="20">
                  <c:v>56.178456283625202</c:v>
                </c:pt>
                <c:pt idx="21">
                  <c:v>49.519890260631001</c:v>
                </c:pt>
                <c:pt idx="22">
                  <c:v>61.215106732348097</c:v>
                </c:pt>
                <c:pt idx="23">
                  <c:v>51.045816733067703</c:v>
                </c:pt>
                <c:pt idx="24">
                  <c:v>47.541723049165498</c:v>
                </c:pt>
                <c:pt idx="25">
                  <c:v>42.747522512119502</c:v>
                </c:pt>
                <c:pt idx="26">
                  <c:v>51.136964569011099</c:v>
                </c:pt>
                <c:pt idx="27">
                  <c:v>61.1322057300656</c:v>
                </c:pt>
                <c:pt idx="28">
                  <c:v>38.5416666666667</c:v>
                </c:pt>
                <c:pt idx="29">
                  <c:v>56.747694886839902</c:v>
                </c:pt>
                <c:pt idx="30">
                  <c:v>54.794520547945197</c:v>
                </c:pt>
                <c:pt idx="31">
                  <c:v>47.482014388489198</c:v>
                </c:pt>
                <c:pt idx="32">
                  <c:v>37.958532695374799</c:v>
                </c:pt>
                <c:pt idx="33">
                  <c:v>39.304320370467799</c:v>
                </c:pt>
                <c:pt idx="34">
                  <c:v>46.943275205451997</c:v>
                </c:pt>
                <c:pt idx="35">
                  <c:v>28.850325379609501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8E8-4773-A513-879A73A95C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22912"/>
        <c:axId val="96024448"/>
      </c:lineChart>
      <c:catAx>
        <c:axId val="96022912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96024448"/>
        <c:crosses val="autoZero"/>
        <c:auto val="0"/>
        <c:lblAlgn val="ctr"/>
        <c:lblOffset val="0"/>
        <c:tickLblSkip val="1"/>
        <c:noMultiLvlLbl val="0"/>
      </c:catAx>
      <c:valAx>
        <c:axId val="96024448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effectLst/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96022912"/>
        <c:crosses val="autoZero"/>
        <c:crossBetween val="between"/>
      </c:valAx>
      <c:spPr>
        <a:solidFill>
          <a:srgbClr val="EAEAEA"/>
        </a:solidFill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5.1239568740129471E-2"/>
          <c:y val="1.9920757040381432E-2"/>
          <c:w val="0.93213248252868652"/>
          <c:h val="7.4702911078929901E-2"/>
        </c:manualLayout>
      </c:layout>
      <c:overlay val="1"/>
      <c:spPr>
        <a:solidFill>
          <a:srgbClr val="EAEAEA"/>
        </a:solidFill>
        <a:ln w="25400">
          <a:noFill/>
        </a:ln>
        <a:effectLst/>
      </c:spPr>
      <c:txPr>
        <a:bodyPr/>
        <a:lstStyle/>
        <a:p>
          <a:pPr>
            <a:defRPr sz="800" b="0" i="0">
              <a:solidFill>
                <a:srgbClr val="000000"/>
              </a:solidFill>
              <a:effectLst/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9525">
      <a:noFill/>
    </a:ln>
    <a:effectLst/>
  </c:sp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0.21538</cdr:x>
      <cdr:y>0.03215</cdr:y>
    </cdr:from>
    <cdr:to>
      <cdr:x>0.22867</cdr:x>
      <cdr:y>0.05434</cdr:y>
    </cdr:to>
    <cdr:sp macro="" textlink="">
      <cdr:nvSpPr>
        <cdr:cNvPr id="2" name="xlamShapesMarker"/>
        <cdr:cNvSpPr/>
      </cdr:nvSpPr>
      <cdr:spPr>
        <a:xfrm xmlns:a="http://schemas.openxmlformats.org/drawingml/2006/main">
          <a:off x="1567638" y="137244"/>
          <a:ext cx="96731" cy="94726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635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6350" cap="flat" cmpd="sng" algn="ctr">
              <a:solidFill>
                <a:srgbClr val="EAEAEA"/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effectLst/>
          </a:endParaRPr>
        </a:p>
      </cdr:txBody>
    </cdr:sp>
  </cdr:relSizeAnchor>
  <cdr:relSizeAnchor xmlns:cdr="http://schemas.openxmlformats.org/drawingml/2006/chartDrawing">
    <cdr:from>
      <cdr:x>0.19343</cdr:x>
      <cdr:y>0.03018</cdr:y>
    </cdr:from>
    <cdr:to>
      <cdr:x>0.21822</cdr:x>
      <cdr:y>0.05088</cdr:y>
    </cdr:to>
    <cdr:sp macro="" textlink="">
      <cdr:nvSpPr>
        <cdr:cNvPr id="3" name="xlamShapesMarker"/>
        <cdr:cNvSpPr/>
      </cdr:nvSpPr>
      <cdr:spPr>
        <a:xfrm xmlns:a="http://schemas.openxmlformats.org/drawingml/2006/main">
          <a:off x="1407876" y="128834"/>
          <a:ext cx="180433" cy="88365"/>
        </a:xfrm>
        <a:prstGeom xmlns:a="http://schemas.openxmlformats.org/drawingml/2006/main" prst="rect">
          <a:avLst/>
        </a:prstGeom>
        <a:solidFill xmlns:a="http://schemas.openxmlformats.org/drawingml/2006/main">
          <a:srgbClr val="006BB6"/>
        </a:solidFill>
        <a:ln xmlns:a="http://schemas.openxmlformats.org/drawingml/2006/main" w="3175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3175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effectLst/>
          </a:endParaRPr>
        </a:p>
      </cdr:txBody>
    </cdr:sp>
  </cdr:relSizeAnchor>
  <cdr:relSizeAnchor xmlns:cdr="http://schemas.openxmlformats.org/drawingml/2006/chartDrawing">
    <cdr:from>
      <cdr:x>0.44338</cdr:x>
      <cdr:y>0.03215</cdr:y>
    </cdr:from>
    <cdr:to>
      <cdr:x>0.45667</cdr:x>
      <cdr:y>0.05434</cdr:y>
    </cdr:to>
    <cdr:sp macro="" textlink="">
      <cdr:nvSpPr>
        <cdr:cNvPr id="4" name="xlamShapesMarker"/>
        <cdr:cNvSpPr/>
      </cdr:nvSpPr>
      <cdr:spPr>
        <a:xfrm xmlns:a="http://schemas.openxmlformats.org/drawingml/2006/main">
          <a:off x="3227131" y="137244"/>
          <a:ext cx="96731" cy="94726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635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6350" cap="flat" cmpd="sng" algn="ctr">
              <a:solidFill>
                <a:srgbClr val="EAEAEA"/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effectLst/>
          </a:endParaRPr>
        </a:p>
      </cdr:txBody>
    </cdr:sp>
  </cdr:relSizeAnchor>
  <cdr:relSizeAnchor xmlns:cdr="http://schemas.openxmlformats.org/drawingml/2006/chartDrawing">
    <cdr:from>
      <cdr:x>0.42143</cdr:x>
      <cdr:y>0.03018</cdr:y>
    </cdr:from>
    <cdr:to>
      <cdr:x>0.44622</cdr:x>
      <cdr:y>0.05088</cdr:y>
    </cdr:to>
    <cdr:sp macro="" textlink="">
      <cdr:nvSpPr>
        <cdr:cNvPr id="5" name="xlamShapesMarker"/>
        <cdr:cNvSpPr/>
      </cdr:nvSpPr>
      <cdr:spPr>
        <a:xfrm xmlns:a="http://schemas.openxmlformats.org/drawingml/2006/main">
          <a:off x="3067368" y="128834"/>
          <a:ext cx="180434" cy="88365"/>
        </a:xfrm>
        <a:prstGeom xmlns:a="http://schemas.openxmlformats.org/drawingml/2006/main" prst="rect">
          <a:avLst/>
        </a:prstGeom>
        <a:solidFill xmlns:a="http://schemas.openxmlformats.org/drawingml/2006/main">
          <a:srgbClr val="7FA8D9"/>
        </a:solidFill>
        <a:ln xmlns:a="http://schemas.openxmlformats.org/drawingml/2006/main" w="3175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3175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effectLst/>
          </a:endParaRPr>
        </a:p>
      </cdr:txBody>
    </cdr:sp>
  </cdr:relSizeAnchor>
  <cdr:relSizeAnchor xmlns:cdr="http://schemas.openxmlformats.org/drawingml/2006/chartDrawing">
    <cdr:from>
      <cdr:x>0.70087</cdr:x>
      <cdr:y>0.03215</cdr:y>
    </cdr:from>
    <cdr:to>
      <cdr:x>0.71416</cdr:x>
      <cdr:y>0.05434</cdr:y>
    </cdr:to>
    <cdr:sp macro="" textlink="">
      <cdr:nvSpPr>
        <cdr:cNvPr id="6" name="xlamShapesMarker"/>
        <cdr:cNvSpPr/>
      </cdr:nvSpPr>
      <cdr:spPr>
        <a:xfrm xmlns:a="http://schemas.openxmlformats.org/drawingml/2006/main">
          <a:off x="5101266" y="137244"/>
          <a:ext cx="96731" cy="94726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635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6350" cap="flat" cmpd="sng" algn="ctr">
              <a:solidFill>
                <a:srgbClr val="EAEAEA"/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effectLst/>
          </a:endParaRPr>
        </a:p>
      </cdr:txBody>
    </cdr:sp>
  </cdr:relSizeAnchor>
  <cdr:relSizeAnchor xmlns:cdr="http://schemas.openxmlformats.org/drawingml/2006/chartDrawing">
    <cdr:from>
      <cdr:x>0.67892</cdr:x>
      <cdr:y>0.03018</cdr:y>
    </cdr:from>
    <cdr:to>
      <cdr:x>0.70371</cdr:x>
      <cdr:y>0.05088</cdr:y>
    </cdr:to>
    <cdr:sp macro="" textlink="">
      <cdr:nvSpPr>
        <cdr:cNvPr id="7" name="xlamShapesMarker"/>
        <cdr:cNvSpPr/>
      </cdr:nvSpPr>
      <cdr:spPr>
        <a:xfrm xmlns:a="http://schemas.openxmlformats.org/drawingml/2006/main">
          <a:off x="4941503" y="128834"/>
          <a:ext cx="180434" cy="88365"/>
        </a:xfrm>
        <a:prstGeom xmlns:a="http://schemas.openxmlformats.org/drawingml/2006/main" prst="rect">
          <a:avLst/>
        </a:prstGeom>
        <a:solidFill xmlns:a="http://schemas.openxmlformats.org/drawingml/2006/main">
          <a:srgbClr val="00AACC"/>
        </a:solidFill>
        <a:ln xmlns:a="http://schemas.openxmlformats.org/drawingml/2006/main" w="3175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3175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effectLst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0.04326</cdr:x>
      <cdr:y>0.01992</cdr:y>
    </cdr:from>
    <cdr:to>
      <cdr:x>0.98664</cdr:x>
      <cdr:y>0.08925</cdr:y>
    </cdr:to>
    <cdr:sp macro="" textlink="">
      <cdr:nvSpPr>
        <cdr:cNvPr id="2" name="xlamLegend0"/>
        <cdr:cNvSpPr/>
      </cdr:nvSpPr>
      <cdr:spPr>
        <a:xfrm xmlns:a="http://schemas.openxmlformats.org/drawingml/2006/main">
          <a:off x="316456" y="81521"/>
          <a:ext cx="6901013" cy="283728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0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endParaRPr lang="en-GB">
            <a:effectLst/>
          </a:endParaRPr>
        </a:p>
      </cdr:txBody>
    </cdr:sp>
  </cdr:relSizeAnchor>
  <cdr:relSizeAnchor xmlns:cdr="http://schemas.openxmlformats.org/drawingml/2006/chartDrawing">
    <cdr:from>
      <cdr:x>0.13543</cdr:x>
      <cdr:y>0.0369</cdr:y>
    </cdr:from>
    <cdr:to>
      <cdr:x>0.2341</cdr:x>
      <cdr:y>0.08302</cdr:y>
    </cdr:to>
    <cdr:grpSp>
      <cdr:nvGrpSpPr>
        <cdr:cNvPr id="12" name="xlamLegendEntry10">
          <a:extLst xmlns:a="http://schemas.openxmlformats.org/drawingml/2006/main">
            <a:ext uri="{FF2B5EF4-FFF2-40B4-BE49-F238E27FC236}">
              <a16:creationId xmlns:a16="http://schemas.microsoft.com/office/drawing/2014/main" id="{D94E1639-06DA-47F1-AFAF-199F52208415}"/>
            </a:ext>
          </a:extLst>
        </cdr:cNvPr>
        <cdr:cNvGrpSpPr/>
      </cdr:nvGrpSpPr>
      <cdr:grpSpPr>
        <a:xfrm xmlns:a="http://schemas.openxmlformats.org/drawingml/2006/main">
          <a:off x="990698" y="151011"/>
          <a:ext cx="721790" cy="188743"/>
          <a:chOff x="535600" y="43400"/>
          <a:chExt cx="573257" cy="117726"/>
        </a:xfrm>
        <a:effectLst xmlns:a="http://schemas.openxmlformats.org/drawingml/2006/main"/>
      </cdr:grpSpPr>
      <cdr:sp macro="" textlink="">
        <cdr:nvSpPr>
          <cdr:cNvPr id="3" name="xlamLegendSymbol10"/>
          <cdr:cNvSpPr/>
        </cdr:nvSpPr>
        <cdr:spPr>
          <a:xfrm xmlns:a="http://schemas.openxmlformats.org/drawingml/2006/main">
            <a:off x="535600" y="61400"/>
            <a:ext cx="144000" cy="72000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49B958"/>
          </a:solidFill>
          <a:ln xmlns:a="http://schemas.openxmlformats.org/drawingml/2006/main" w="25400" cap="flat" cmpd="sng" algn="ctr">
            <a:noFill/>
            <a:prstDash val="solid"/>
          </a:ln>
          <a:effectLst xmlns:a="http://schemas.openxmlformats.org/drawingml/2006/main"/>
          <a:extLst xmlns:a="http://schemas.openxmlformats.org/drawingml/2006/main"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</a14:hiddenLine>
            </a:ext>
          </a:extLst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GB">
              <a:effectLst/>
            </a:endParaRPr>
          </a:p>
        </cdr:txBody>
      </cdr:sp>
      <cdr:sp macro="" textlink="">
        <cdr:nvSpPr>
          <cdr:cNvPr id="4" name="xlamLegendText10"/>
          <cdr:cNvSpPr txBox="1"/>
        </cdr:nvSpPr>
        <cdr:spPr>
          <a:xfrm xmlns:a="http://schemas.openxmlformats.org/drawingml/2006/main">
            <a:off x="751600" y="43400"/>
            <a:ext cx="357257" cy="11772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  <a:effectLst xmlns:a="http://schemas.openxmlformats.org/drawingml/2006/main"/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lt1">
                    <a:shade val="50000"/>
                  </a:schemeClr>
                </a:solidFill>
              </a14:hiddenLine>
            </a:ext>
          </a:extLst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vert="horz" wrap="none" lIns="0" tIns="0" rIns="0" bIns="0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r>
              <a:rPr lang="en-GB" sz="800" b="0" i="0">
                <a:solidFill>
                  <a:srgbClr val="000000"/>
                </a:solidFill>
                <a:effectLst/>
                <a:latin typeface="Arial Narrow"/>
              </a:rPr>
              <a:t>Birth rate</a:t>
            </a:r>
          </a:p>
        </cdr:txBody>
      </cdr:sp>
    </cdr:grpSp>
  </cdr:relSizeAnchor>
  <cdr:relSizeAnchor xmlns:cdr="http://schemas.openxmlformats.org/drawingml/2006/chartDrawing">
    <cdr:from>
      <cdr:x>0.46655</cdr:x>
      <cdr:y>0.02733</cdr:y>
    </cdr:from>
    <cdr:to>
      <cdr:x>0.57534</cdr:x>
      <cdr:y>0.07345</cdr:y>
    </cdr:to>
    <cdr:grpSp>
      <cdr:nvGrpSpPr>
        <cdr:cNvPr id="13" name="xlamLegendEntry20">
          <a:extLst xmlns:a="http://schemas.openxmlformats.org/drawingml/2006/main">
            <a:ext uri="{FF2B5EF4-FFF2-40B4-BE49-F238E27FC236}">
              <a16:creationId xmlns:a16="http://schemas.microsoft.com/office/drawing/2014/main" id="{C3C56B94-226E-4C99-B91E-155867E5795D}"/>
            </a:ext>
          </a:extLst>
        </cdr:cNvPr>
        <cdr:cNvGrpSpPr/>
      </cdr:nvGrpSpPr>
      <cdr:grpSpPr>
        <a:xfrm xmlns:a="http://schemas.openxmlformats.org/drawingml/2006/main">
          <a:off x="3412907" y="111846"/>
          <a:ext cx="795820" cy="188743"/>
          <a:chOff x="2459517" y="18975"/>
          <a:chExt cx="632085" cy="117726"/>
        </a:xfrm>
        <a:effectLst xmlns:a="http://schemas.openxmlformats.org/drawingml/2006/main"/>
      </cdr:grpSpPr>
      <cdr:sp macro="" textlink="">
        <cdr:nvSpPr>
          <cdr:cNvPr id="5" name="xlamLegendSymbol20"/>
          <cdr:cNvSpPr/>
        </cdr:nvSpPr>
        <cdr:spPr>
          <a:xfrm xmlns:a="http://schemas.openxmlformats.org/drawingml/2006/main">
            <a:off x="2459517" y="61400"/>
            <a:ext cx="144000" cy="72000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A9D7A5"/>
          </a:solidFill>
          <a:ln xmlns:a="http://schemas.openxmlformats.org/drawingml/2006/main" w="25400" cap="flat" cmpd="sng" algn="ctr">
            <a:noFill/>
            <a:prstDash val="solid"/>
          </a:ln>
          <a:effectLst xmlns:a="http://schemas.openxmlformats.org/drawingml/2006/main"/>
          <a:extLst xmlns:a="http://schemas.openxmlformats.org/drawingml/2006/main"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</a14:hiddenLine>
            </a:ext>
          </a:extLst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GB">
              <a:effectLst/>
            </a:endParaRPr>
          </a:p>
        </cdr:txBody>
      </cdr:sp>
      <cdr:sp macro="" textlink="">
        <cdr:nvSpPr>
          <cdr:cNvPr id="6" name="xlamLegendText20"/>
          <cdr:cNvSpPr txBox="1"/>
        </cdr:nvSpPr>
        <cdr:spPr>
          <a:xfrm xmlns:a="http://schemas.openxmlformats.org/drawingml/2006/main">
            <a:off x="2680403" y="18975"/>
            <a:ext cx="411199" cy="11772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  <a:effectLst xmlns:a="http://schemas.openxmlformats.org/drawingml/2006/main"/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lt1">
                    <a:shade val="50000"/>
                  </a:schemeClr>
                </a:solidFill>
              </a14:hiddenLine>
            </a:ext>
          </a:extLst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vert="horz" wrap="none" lIns="0" tIns="0" rIns="0" bIns="0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r>
              <a:rPr lang="en-GB" sz="800" b="0" i="0">
                <a:solidFill>
                  <a:srgbClr val="000000"/>
                </a:solidFill>
                <a:effectLst/>
                <a:latin typeface="Arial Narrow"/>
              </a:rPr>
              <a:t>Death rate</a:t>
            </a:r>
          </a:p>
        </cdr:txBody>
      </cdr:sp>
    </cdr:grpSp>
  </cdr:relSizeAnchor>
  <cdr:relSizeAnchor xmlns:cdr="http://schemas.openxmlformats.org/drawingml/2006/chartDrawing">
    <cdr:from>
      <cdr:x>0.82157</cdr:x>
      <cdr:y>0.02733</cdr:y>
    </cdr:from>
    <cdr:to>
      <cdr:x>0.91735</cdr:x>
      <cdr:y>0.07345</cdr:y>
    </cdr:to>
    <cdr:grpSp>
      <cdr:nvGrpSpPr>
        <cdr:cNvPr id="14" name="xlamLegendEntry30">
          <a:extLst xmlns:a="http://schemas.openxmlformats.org/drawingml/2006/main">
            <a:ext uri="{FF2B5EF4-FFF2-40B4-BE49-F238E27FC236}">
              <a16:creationId xmlns:a16="http://schemas.microsoft.com/office/drawing/2014/main" id="{313466F8-9AF7-4F3F-9820-2E227B289079}"/>
            </a:ext>
          </a:extLst>
        </cdr:cNvPr>
        <cdr:cNvGrpSpPr/>
      </cdr:nvGrpSpPr>
      <cdr:grpSpPr>
        <a:xfrm xmlns:a="http://schemas.openxmlformats.org/drawingml/2006/main">
          <a:off x="6009949" y="111846"/>
          <a:ext cx="700650" cy="188743"/>
          <a:chOff x="4522270" y="18975"/>
          <a:chExt cx="556527" cy="117726"/>
        </a:xfrm>
        <a:effectLst xmlns:a="http://schemas.openxmlformats.org/drawingml/2006/main"/>
      </cdr:grpSpPr>
      <cdr:sp macro="" textlink="">
        <cdr:nvSpPr>
          <cdr:cNvPr id="7" name="xlamLegendSymbol30"/>
          <cdr:cNvSpPr/>
        </cdr:nvSpPr>
        <cdr:spPr>
          <a:xfrm xmlns:a="http://schemas.openxmlformats.org/drawingml/2006/main">
            <a:off x="4522270" y="61400"/>
            <a:ext cx="72000" cy="72000"/>
          </a:xfrm>
          <a:prstGeom xmlns:a="http://schemas.openxmlformats.org/drawingml/2006/main" prst="diamond">
            <a:avLst/>
          </a:prstGeom>
          <a:solidFill xmlns:a="http://schemas.openxmlformats.org/drawingml/2006/main">
            <a:srgbClr val="000000"/>
          </a:solidFill>
          <a:ln xmlns:a="http://schemas.openxmlformats.org/drawingml/2006/main" w="3175">
            <a:solidFill>
              <a:srgbClr val="000000"/>
            </a:solidFill>
          </a:ln>
          <a:effectLst xmlns:a="http://schemas.openxmlformats.org/drawingml/2006/main"/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GB">
              <a:effectLst/>
            </a:endParaRPr>
          </a:p>
        </cdr:txBody>
      </cdr:sp>
      <cdr:sp macro="" textlink="">
        <cdr:nvSpPr>
          <cdr:cNvPr id="8" name="xlamLegendText30"/>
          <cdr:cNvSpPr txBox="1"/>
        </cdr:nvSpPr>
        <cdr:spPr>
          <a:xfrm xmlns:a="http://schemas.openxmlformats.org/drawingml/2006/main">
            <a:off x="4662768" y="18975"/>
            <a:ext cx="416029" cy="11772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  <a:effectLst xmlns:a="http://schemas.openxmlformats.org/drawingml/2006/main"/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lt1">
                    <a:shade val="50000"/>
                  </a:schemeClr>
                </a:solidFill>
              </a14:hiddenLine>
            </a:ext>
          </a:extLst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vert="horz" wrap="none" lIns="0" tIns="0" rIns="0" bIns="0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r>
              <a:rPr lang="en-GB" sz="800" b="0" i="0">
                <a:solidFill>
                  <a:srgbClr val="000000"/>
                </a:solidFill>
                <a:effectLst/>
                <a:latin typeface="Arial Narrow"/>
              </a:rPr>
              <a:t>Churn rate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>
            <a:lvl1pPr algn="l">
              <a:defRPr sz="1200">
                <a:effectLst/>
              </a:defRPr>
            </a:lvl1pPr>
          </a:lstStyle>
          <a:p>
            <a:endParaRPr lang="en-GB">
              <a:effectLst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>
            <a:lvl1pPr algn="r">
              <a:defRPr sz="1200">
                <a:effectLst/>
              </a:defRPr>
            </a:lvl1pPr>
          </a:lstStyle>
          <a:p>
            <a:fld id="{9F3C6DE4-5C99-4229-BDDC-E4CCC4B7B339}" type="datetimeFigureOut">
              <a:rPr lang="en-GB" smtClean="0">
                <a:effectLst/>
              </a:rPr>
              <a:t>24/09/2019</a:t>
            </a:fld>
            <a:endParaRPr lang="en-GB">
              <a:effectLst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effectLst/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</a:defRPr>
            </a:lvl1pPr>
          </a:lstStyle>
          <a:p>
            <a:endParaRPr lang="en-GB"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effectLst/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</a:defRPr>
            </a:lvl1pPr>
          </a:lstStyle>
          <a:p>
            <a:fld id="{FA8C5241-53EE-412A-A5FF-42C6510528D7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4571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>
            <a:lvl1pPr algn="l">
              <a:defRPr sz="1200">
                <a:effectLst/>
              </a:defRPr>
            </a:lvl1pPr>
          </a:lstStyle>
          <a:p>
            <a:endParaRPr lang="en-GB">
              <a:effectLst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>
            <a:lvl1pPr algn="r">
              <a:defRPr sz="1200">
                <a:effectLst/>
              </a:defRPr>
            </a:lvl1pPr>
          </a:lstStyle>
          <a:p>
            <a:fld id="{1DDC6964-0AFF-4929-AB5F-0F9B23AD65B8}" type="datetimeFigureOut">
              <a:rPr lang="en-GB" smtClean="0">
                <a:effectLst/>
              </a:rPr>
              <a:t>24/09/2019</a:t>
            </a:fld>
            <a:endParaRPr lang="en-GB">
              <a:effectLst/>
            </a:endParaRP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effectLst/>
        </p:spPr>
        <p:txBody>
          <a:bodyPr vert="horz" lIns="91440" tIns="45720" rIns="91440" bIns="45720" rtlCol="0"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  <a:endParaRPr lang="en-GB">
              <a:effectLst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  <a:effectLst/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</a:defRPr>
            </a:lvl1pPr>
          </a:lstStyle>
          <a:p>
            <a:endParaRPr lang="en-GB">
              <a:effectLst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effectLst/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</a:defRPr>
            </a:lvl1pPr>
          </a:lstStyle>
          <a:p>
            <a:fld id="{740B6580-799D-4BE9-B9CF-16B2A9A84CD8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3271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70633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11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3158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12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1310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13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93354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14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64608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15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5782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r>
              <a:rPr lang="ru-RU" dirty="0">
                <a:effectLst/>
              </a:rPr>
              <a:t>Продольные данные: Процесс сбора выборочных наблюдений за более крупной совокупностью в течение определенного периода времени.</a:t>
            </a:r>
            <a:endParaRPr lang="de-DE" dirty="0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17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9756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5114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19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704258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20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5232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21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04352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3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5298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22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2202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23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46247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24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86814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25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8715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26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21393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27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89960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28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61486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34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42934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35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37225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36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8251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4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801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5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686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6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4413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7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1223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1347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9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15789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de-DE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740B6580-799D-4BE9-B9CF-16B2A9A84CD8}" type="slidenum">
              <a:rPr lang="en-GB" smtClean="0">
                <a:effectLst/>
              </a:rPr>
              <a:t>10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9861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effectLst/>
        </p:spPr>
        <p:txBody>
          <a:bodyPr anchor="b"/>
          <a:lstStyle>
            <a:lvl1pPr algn="ctr">
              <a:defRPr sz="6000">
                <a:effectLst/>
              </a:defRPr>
            </a:lvl1pPr>
          </a:lstStyle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effectLst/>
        </p:spPr>
        <p:txBody>
          <a:bodyPr/>
          <a:lstStyle>
            <a:lvl1pPr marL="0" indent="0" algn="ctr">
              <a:buNone/>
              <a:defRPr sz="2400">
                <a:effectLst/>
              </a:defRPr>
            </a:lvl1pPr>
            <a:lvl2pPr marL="457200" indent="0" algn="ctr">
              <a:buNone/>
              <a:defRPr sz="2000">
                <a:effectLst/>
              </a:defRPr>
            </a:lvl2pPr>
            <a:lvl3pPr marL="914400" indent="0" algn="ctr">
              <a:buNone/>
              <a:defRPr sz="1800">
                <a:effectLst/>
              </a:defRPr>
            </a:lvl3pPr>
            <a:lvl4pPr marL="1371600" indent="0" algn="ctr">
              <a:buNone/>
              <a:defRPr sz="1600">
                <a:effectLst/>
              </a:defRPr>
            </a:lvl4pPr>
            <a:lvl5pPr marL="1828800" indent="0" algn="ctr">
              <a:buNone/>
              <a:defRPr sz="1600">
                <a:effectLst/>
              </a:defRPr>
            </a:lvl5pPr>
            <a:lvl6pPr marL="2286000" indent="0" algn="ctr">
              <a:buNone/>
              <a:defRPr sz="1600">
                <a:effectLst/>
              </a:defRPr>
            </a:lvl6pPr>
            <a:lvl7pPr marL="2743200" indent="0" algn="ctr">
              <a:buNone/>
              <a:defRPr sz="1600">
                <a:effectLst/>
              </a:defRPr>
            </a:lvl7pPr>
            <a:lvl8pPr marL="3200400" indent="0" algn="ctr">
              <a:buNone/>
              <a:defRPr sz="1600">
                <a:effectLst/>
              </a:defRPr>
            </a:lvl8pPr>
            <a:lvl9pPr marL="3657600" indent="0" algn="ctr">
              <a:buNone/>
              <a:defRPr sz="1600">
                <a:effectLst/>
              </a:defRPr>
            </a:lvl9pPr>
          </a:lstStyle>
          <a:p>
            <a:r>
              <a:rPr lang="de-DE">
                <a:effectLst/>
              </a:rPr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611442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26821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effectLst/>
        </p:spPr>
        <p:txBody>
          <a:bodyPr vert="eaVert"/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effectLst/>
        </p:spPr>
        <p:txBody>
          <a:bodyPr vert="eaVert"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35747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816700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effectLst/>
        </p:spPr>
        <p:txBody>
          <a:bodyPr anchor="b"/>
          <a:lstStyle>
            <a:lvl1pPr>
              <a:defRPr sz="6000">
                <a:effectLst/>
              </a:defRPr>
            </a:lvl1pPr>
          </a:lstStyle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effectLst/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de-DE">
                <a:effectLst/>
              </a:rPr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2652170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effectLst/>
        </p:spPr>
        <p:txBody>
          <a:bodyPr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effectLst/>
        </p:spPr>
        <p:txBody>
          <a:bodyPr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030279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effectLst/>
        </p:spPr>
        <p:txBody>
          <a:bodyPr/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de-DE">
                <a:effectLst/>
              </a:rPr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effectLst/>
        </p:spPr>
        <p:txBody>
          <a:bodyPr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de-DE">
                <a:effectLst/>
              </a:rPr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effectLst/>
        </p:spPr>
        <p:txBody>
          <a:bodyPr/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81123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17.09.2019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>
            <a:lvl1pPr>
              <a:defRPr sz="1100"/>
            </a:lvl1pPr>
          </a:lstStyle>
          <a:p>
            <a:r>
              <a:rPr lang="ru-RU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80540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 dirty="0"/>
              <a:t>17.09.2019</a:t>
            </a:r>
            <a:endParaRPr lang="de-DE" dirty="0">
              <a:effectLst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>
            <a:lvl1pPr>
              <a:defRPr/>
            </a:lvl1pPr>
          </a:lstStyle>
          <a:p>
            <a:r>
              <a:rPr lang="ru-RU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49770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effectLst/>
        </p:spPr>
        <p:txBody>
          <a:bodyPr anchor="b"/>
          <a:lstStyle>
            <a:lvl1pPr>
              <a:defRPr sz="3200">
                <a:effectLst/>
              </a:defRPr>
            </a:lvl1pPr>
          </a:lstStyle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effectLst/>
        </p:spPr>
        <p:txBody>
          <a:bodyPr/>
          <a:lstStyle>
            <a:lvl1pPr marL="0" indent="0">
              <a:buNone/>
              <a:defRPr sz="1600">
                <a:effectLst/>
              </a:defRPr>
            </a:lvl1pPr>
            <a:lvl2pPr marL="457200" indent="0">
              <a:buNone/>
              <a:defRPr sz="1400">
                <a:effectLst/>
              </a:defRPr>
            </a:lvl2pPr>
            <a:lvl3pPr marL="914400" indent="0">
              <a:buNone/>
              <a:defRPr sz="1200">
                <a:effectLst/>
              </a:defRPr>
            </a:lvl3pPr>
            <a:lvl4pPr marL="1371600" indent="0">
              <a:buNone/>
              <a:defRPr sz="1000">
                <a:effectLst/>
              </a:defRPr>
            </a:lvl4pPr>
            <a:lvl5pPr marL="1828800" indent="0">
              <a:buNone/>
              <a:defRPr sz="1000">
                <a:effectLst/>
              </a:defRPr>
            </a:lvl5pPr>
            <a:lvl6pPr marL="2286000" indent="0">
              <a:buNone/>
              <a:defRPr sz="1000">
                <a:effectLst/>
              </a:defRPr>
            </a:lvl6pPr>
            <a:lvl7pPr marL="2743200" indent="0">
              <a:buNone/>
              <a:defRPr sz="1000">
                <a:effectLst/>
              </a:defRPr>
            </a:lvl7pPr>
            <a:lvl8pPr marL="3200400" indent="0">
              <a:buNone/>
              <a:defRPr sz="1000">
                <a:effectLst/>
              </a:defRPr>
            </a:lvl8pPr>
            <a:lvl9pPr marL="3657600" indent="0">
              <a:buNone/>
              <a:defRPr sz="1000">
                <a:effectLst/>
              </a:defRPr>
            </a:lvl9pPr>
          </a:lstStyle>
          <a:p>
            <a:pPr lvl="0"/>
            <a:r>
              <a:rPr lang="de-DE">
                <a:effectLst/>
              </a:rPr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75997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effectLst/>
        </p:spPr>
        <p:txBody>
          <a:bodyPr anchor="b"/>
          <a:lstStyle>
            <a:lvl1pPr>
              <a:defRPr sz="3200">
                <a:effectLst/>
              </a:defRPr>
            </a:lvl1pPr>
          </a:lstStyle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de-DE">
              <a:effectLst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effectLst/>
        </p:spPr>
        <p:txBody>
          <a:bodyPr/>
          <a:lstStyle>
            <a:lvl1pPr marL="0" indent="0">
              <a:buNone/>
              <a:defRPr sz="1600">
                <a:effectLst/>
              </a:defRPr>
            </a:lvl1pPr>
            <a:lvl2pPr marL="457200" indent="0">
              <a:buNone/>
              <a:defRPr sz="1400">
                <a:effectLst/>
              </a:defRPr>
            </a:lvl2pPr>
            <a:lvl3pPr marL="914400" indent="0">
              <a:buNone/>
              <a:defRPr sz="1200">
                <a:effectLst/>
              </a:defRPr>
            </a:lvl3pPr>
            <a:lvl4pPr marL="1371600" indent="0">
              <a:buNone/>
              <a:defRPr sz="1000">
                <a:effectLst/>
              </a:defRPr>
            </a:lvl4pPr>
            <a:lvl5pPr marL="1828800" indent="0">
              <a:buNone/>
              <a:defRPr sz="1000">
                <a:effectLst/>
              </a:defRPr>
            </a:lvl5pPr>
            <a:lvl6pPr marL="2286000" indent="0">
              <a:buNone/>
              <a:defRPr sz="1000">
                <a:effectLst/>
              </a:defRPr>
            </a:lvl6pPr>
            <a:lvl7pPr marL="2743200" indent="0">
              <a:buNone/>
              <a:defRPr sz="1000">
                <a:effectLst/>
              </a:defRPr>
            </a:lvl7pPr>
            <a:lvl8pPr marL="3200400" indent="0">
              <a:buNone/>
              <a:defRPr sz="1000">
                <a:effectLst/>
              </a:defRPr>
            </a:lvl8pPr>
            <a:lvl9pPr marL="3657600" indent="0">
              <a:buNone/>
              <a:defRPr sz="1000">
                <a:effectLst/>
              </a:defRPr>
            </a:lvl9pPr>
          </a:lstStyle>
          <a:p>
            <a:pPr lvl="0"/>
            <a:r>
              <a:rPr lang="de-DE">
                <a:effectLst/>
              </a:rPr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366312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>
                <a:effectLst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>
                <a:effectLst/>
              </a:rPr>
              <a:t>Textmasterformat bearbeiten</a:t>
            </a:r>
          </a:p>
          <a:p>
            <a:pPr lvl="1"/>
            <a:r>
              <a:rPr lang="de-DE">
                <a:effectLst/>
              </a:rPr>
              <a:t>Zweite Ebene</a:t>
            </a:r>
          </a:p>
          <a:p>
            <a:pPr lvl="2"/>
            <a:r>
              <a:rPr lang="de-DE">
                <a:effectLst/>
              </a:rPr>
              <a:t>Dritte Ebene</a:t>
            </a:r>
          </a:p>
          <a:p>
            <a:pPr lvl="3"/>
            <a:r>
              <a:rPr lang="de-DE">
                <a:effectLst/>
              </a:rPr>
              <a:t>Vierte Ebene</a:t>
            </a:r>
          </a:p>
          <a:p>
            <a:pPr lvl="4"/>
            <a:r>
              <a:rPr lang="de-DE">
                <a:effectLst/>
              </a:rPr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r>
              <a:rPr lang="de-DE">
                <a:effectLst/>
              </a:rPr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r>
              <a:rPr lang="en-US">
                <a:effectLst/>
              </a:rPr>
              <a:t>UNECE/Eurostat/OECD joint Meeting of the Group of Experts on Business Registers, 30 Sept – 2 Oct 2019, Geneva</a:t>
            </a:r>
            <a:endParaRPr lang="de-DE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076C7B60-C810-456A-9319-CDC358CE2A7F}" type="slidenum">
              <a:rPr lang="de-DE" smtClean="0">
                <a:effectLst/>
              </a:rPr>
              <a:t>‹#›</a:t>
            </a:fld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4668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de-DE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stat/web/products-manuals-and-guidelines/-/KS-RA-07-010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index.php?id=40574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nece.org/fileadmin/DAM/stats/publications/2015/Guidelines-on-Statistical-Business-Registers-RU.pdf" TargetMode="External"/><Relationship Id="rId4" Type="http://schemas.openxmlformats.org/officeDocument/2006/relationships/hyperlink" Target="https://www.unece.org/fileadmin/DAM/stats/publications/2015/ECE_CES_39_WEB.pdf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norbert_rainer@aon.at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23987" y="637563"/>
            <a:ext cx="9144000" cy="2365695"/>
          </a:xfrm>
          <a:effectLst/>
        </p:spPr>
        <p:txBody>
          <a:bodyPr>
            <a:normAutofit fontScale="90000"/>
          </a:bodyPr>
          <a:lstStyle/>
          <a:p>
            <a:r>
              <a:rPr lang="ru-RU" sz="54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Требования к СРП для подготовки статистики </a:t>
            </a:r>
            <a:r>
              <a:rPr lang="ru-RU" sz="54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демографии предприятий </a:t>
            </a:r>
            <a:r>
              <a:rPr lang="ru-RU" sz="54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 предпринимательства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50989" y="3515504"/>
            <a:ext cx="9577388" cy="2887104"/>
          </a:xfrm>
          <a:effectLst/>
        </p:spPr>
        <p:txBody>
          <a:bodyPr>
            <a:normAutofit fontScale="75000" lnSpcReduction="20000"/>
          </a:bodyPr>
          <a:lstStyle/>
          <a:p>
            <a:endParaRPr lang="en-GB" dirty="0">
              <a:effectLst/>
            </a:endParaRPr>
          </a:p>
          <a:p>
            <a:pPr rtl="0"/>
            <a:r>
              <a:rPr lang="ru-RU" sz="4000" b="1" i="0" u="none" strike="noStrike" dirty="0" err="1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Норберт</a:t>
            </a:r>
            <a:r>
              <a:rPr lang="ru-RU" sz="4000" b="1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4000" b="1" i="0" u="none" strike="noStrike" dirty="0" err="1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Райнер</a:t>
            </a:r>
            <a:endParaRPr lang="ru-RU" sz="4000" b="1" i="0" u="none" strike="noStrike" dirty="0"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rtl="0">
              <a:spcAft>
                <a:spcPts val="1200"/>
              </a:spcAft>
            </a:pPr>
            <a:r>
              <a:rPr lang="ru-RU" sz="4000" b="1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Специальная сессия для стран ВЕКЦА и ЮВЕ</a:t>
            </a:r>
          </a:p>
          <a:p>
            <a:pPr rtl="0"/>
            <a:r>
              <a:rPr lang="ru-RU" sz="4000" b="1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Совещание группы экспертов по реестрам предприятий, совместно организованное ЕЭК ООН, Евростатом и ОЭСР,</a:t>
            </a:r>
          </a:p>
          <a:p>
            <a:pPr rtl="0"/>
            <a:r>
              <a:rPr lang="ru-RU" sz="4000" b="1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30 сентября-2 октября 2019 года, Женева </a:t>
            </a:r>
          </a:p>
        </p:txBody>
      </p:sp>
    </p:spTree>
    <p:extLst>
      <p:ext uri="{BB962C8B-B14F-4D97-AF65-F5344CB8AC3E}">
        <p14:creationId xmlns:p14="http://schemas.microsoft.com/office/powerpoint/2010/main" val="165704511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237316"/>
            <a:ext cx="10353255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(2)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10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910663" y="727938"/>
            <a:ext cx="10241280" cy="144924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/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Доля секторов в создании рабочих мест, с разбивкой по недавно </a:t>
            </a:r>
            <a:r>
              <a:rPr lang="ru-RU" sz="24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учрежденным</a:t>
            </a:r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предприятиям-работодателям</a:t>
            </a:r>
          </a:p>
          <a:p>
            <a:pPr>
              <a:spcBef>
                <a:spcPts val="600"/>
              </a:spcBef>
            </a:pPr>
            <a:r>
              <a:rPr lang="ru-RU" sz="16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Процент занятости (занятых лиц), по </a:t>
            </a:r>
            <a:r>
              <a:rPr lang="ru-RU" sz="1600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количеству новых рабочих мест в связи с </a:t>
            </a:r>
            <a:r>
              <a:rPr lang="ru-RU" sz="16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учреждением</a:t>
            </a:r>
            <a:r>
              <a:rPr lang="ru-RU" sz="1600" dirty="0"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sz="1600" dirty="0"/>
              <a:t>экономика предпринимательства</a:t>
            </a:r>
            <a:r>
              <a:rPr lang="ru-RU" sz="16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, 2016 или последний </a:t>
            </a:r>
            <a:r>
              <a:rPr lang="ru-RU" sz="1600" dirty="0">
                <a:highlight>
                  <a:srgbClr val="000000">
                    <a:alpha val="0"/>
                  </a:srgbClr>
                </a:highlight>
              </a:rPr>
              <a:t>год, </a:t>
            </a:r>
            <a:r>
              <a:rPr lang="ru-RU" sz="1600" dirty="0"/>
              <a:t>за который имеются данные</a:t>
            </a:r>
            <a:r>
              <a:rPr lang="ru-RU" sz="16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857072" y="5704513"/>
            <a:ext cx="149672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graphicFrame>
        <p:nvGraphicFramePr>
          <p:cNvPr id="9" name="Chart 2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3128542"/>
              </p:ext>
            </p:extLst>
          </p:nvPr>
        </p:nvGraphicFramePr>
        <p:xfrm>
          <a:off x="2192693" y="2013357"/>
          <a:ext cx="7278477" cy="4268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D8691A4C-EFB1-4E7E-9090-E5D717E42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956521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10499124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(3)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11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417739" y="1085736"/>
            <a:ext cx="8960005" cy="117465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/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Коэффициент выживаемости предприятий-работодателей имеющих возраст 1 год		</a:t>
            </a:r>
          </a:p>
          <a:p>
            <a:pPr rtl="0">
              <a:spcBef>
                <a:spcPts val="600"/>
              </a:spcBef>
            </a:pPr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Процент, поколение 2013 г.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04736" y="5201174"/>
            <a:ext cx="1476773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00000000-0008-0000-0000-00000704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8793441"/>
              </p:ext>
            </p:extLst>
          </p:nvPr>
        </p:nvGraphicFramePr>
        <p:xfrm>
          <a:off x="1577129" y="1972809"/>
          <a:ext cx="7550093" cy="379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96790C85-84C0-404E-A23A-8BF6ACADC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73099985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854677" y="1085736"/>
            <a:ext cx="10100706" cy="101566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Коэффициент ликвидации предприятий, </a:t>
            </a:r>
            <a:r>
              <a:rPr lang="ru-RU" sz="2400" dirty="0">
                <a:solidFill>
                  <a:srgbClr val="C00000"/>
                </a:solidFill>
              </a:rPr>
              <a:t>экономика предпринимательства</a:t>
            </a:r>
            <a:endParaRPr lang="ru-RU" sz="2400" b="0" i="0" u="none" strike="noStrike" dirty="0">
              <a:solidFill>
                <a:srgbClr val="C00000"/>
              </a:solidFill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ликвидированных предприятий в процентах от числа действующих предприятий-работодателей, за 2014 год </a:t>
            </a:r>
            <a:r>
              <a:rPr lang="ru-RU" dirty="0">
                <a:highlight>
                  <a:srgbClr val="000000">
                    <a:alpha val="0"/>
                  </a:srgbClr>
                </a:highlight>
              </a:rPr>
              <a:t>или последний год, за который имеются данные</a:t>
            </a:r>
            <a:endParaRPr lang="ru-RU" sz="1800" b="0" i="0" u="none" strike="noStrike" dirty="0"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38289" y="5402511"/>
            <a:ext cx="148676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graphicFrame>
        <p:nvGraphicFramePr>
          <p:cNvPr id="10" name="Chart 1">
            <a:extLst>
              <a:ext uri="{FF2B5EF4-FFF2-40B4-BE49-F238E27FC236}">
                <a16:creationId xmlns:a16="http://schemas.microsoft.com/office/drawing/2014/main" id="{00000000-0008-0000-0000-000005040000}"/>
              </a:ext>
            </a:extLst>
          </p:cNvPr>
          <p:cNvGraphicFramePr/>
          <p:nvPr/>
        </p:nvGraphicFramePr>
        <p:xfrm>
          <a:off x="2038525" y="2249808"/>
          <a:ext cx="7071919" cy="3911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97FCEC62-D812-49E4-968C-59276810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FAEEAAD-8332-49EE-A52C-CF7F597260B8}"/>
              </a:ext>
            </a:extLst>
          </p:cNvPr>
          <p:cNvSpPr txBox="1">
            <a:spLocks/>
          </p:cNvSpPr>
          <p:nvPr/>
        </p:nvSpPr>
        <p:spPr>
          <a:xfrm>
            <a:off x="854676" y="437623"/>
            <a:ext cx="10499124" cy="57664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(4)</a:t>
            </a:r>
          </a:p>
        </p:txBody>
      </p:sp>
    </p:spTree>
    <p:extLst>
      <p:ext uri="{BB962C8B-B14F-4D97-AF65-F5344CB8AC3E}">
        <p14:creationId xmlns:p14="http://schemas.microsoft.com/office/powerpoint/2010/main" val="88068054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13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854676" y="1042675"/>
            <a:ext cx="9951721" cy="69249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Коэффициент </a:t>
            </a:r>
            <a:r>
              <a:rPr lang="ru-RU" dirty="0">
                <a:solidFill>
                  <a:srgbClr val="C00000"/>
                </a:solidFill>
              </a:rPr>
              <a:t>оттока п</a:t>
            </a:r>
            <a:r>
              <a:rPr lang="ru-RU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редприятий-работодателей</a:t>
            </a:r>
            <a:r>
              <a:rPr lang="ru-RU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dirty="0">
                <a:solidFill>
                  <a:srgbClr val="C00000"/>
                </a:solidFill>
              </a:rPr>
              <a:t>экономика предпринимательства</a:t>
            </a:r>
            <a:r>
              <a:rPr lang="ru-RU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	</a:t>
            </a:r>
          </a:p>
          <a:p>
            <a:pPr>
              <a:spcBef>
                <a:spcPts val="600"/>
              </a:spcBef>
            </a:pPr>
            <a:r>
              <a:rPr lang="ru-RU" sz="1600" b="0" i="0" u="none" strike="noStrike" dirty="0">
                <a:effectLst/>
                <a:highlight>
                  <a:srgbClr val="000000">
                    <a:alpha val="0"/>
                  </a:srgbClr>
                </a:highlight>
              </a:rPr>
              <a:t>Процент от общего числа предприятий-работодателей, за 2014 или </a:t>
            </a:r>
            <a:r>
              <a:rPr lang="ru-RU" sz="1600" dirty="0">
                <a:highlight>
                  <a:srgbClr val="000000">
                    <a:alpha val="0"/>
                  </a:srgbClr>
                </a:highlight>
              </a:rPr>
              <a:t>последний год, за который имеются данные</a:t>
            </a:r>
            <a:endParaRPr lang="ru-RU" sz="1600" b="0" i="0" u="none" strike="noStrike" dirty="0">
              <a:effectLst/>
              <a:highlight>
                <a:srgbClr val="000000">
                  <a:alpha val="0"/>
                </a:srgbClr>
              </a:highlight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38290" y="5402511"/>
            <a:ext cx="139967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00000000-0008-0000-0000-00000704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4303670"/>
              </p:ext>
            </p:extLst>
          </p:nvPr>
        </p:nvGraphicFramePr>
        <p:xfrm>
          <a:off x="1979802" y="1972808"/>
          <a:ext cx="7315200" cy="4092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FD7FB2A6-5209-465F-8454-446F27E15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464D4985-2A6A-43FC-A282-E8040ED06A20}"/>
              </a:ext>
            </a:extLst>
          </p:cNvPr>
          <p:cNvSpPr txBox="1">
            <a:spLocks/>
          </p:cNvSpPr>
          <p:nvPr/>
        </p:nvSpPr>
        <p:spPr>
          <a:xfrm>
            <a:off x="854676" y="428914"/>
            <a:ext cx="10499124" cy="57664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(5)</a:t>
            </a:r>
          </a:p>
        </p:txBody>
      </p:sp>
    </p:spTree>
    <p:extLst>
      <p:ext uri="{BB962C8B-B14F-4D97-AF65-F5344CB8AC3E}">
        <p14:creationId xmlns:p14="http://schemas.microsoft.com/office/powerpoint/2010/main" val="406683950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10048455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14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280777" y="1085736"/>
            <a:ext cx="9196251" cy="81560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/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Доля быстрорастущих предприятий (с ростом занятости более 10%)</a:t>
            </a:r>
          </a:p>
          <a:p>
            <a:pPr rtl="0">
              <a:spcBef>
                <a:spcPts val="600"/>
              </a:spcBef>
            </a:pPr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Процент предприятий с 10 и более работниками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21512" y="5880683"/>
            <a:ext cx="1451287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00000000-0008-0000-0000-00000504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7816233"/>
              </p:ext>
            </p:extLst>
          </p:nvPr>
        </p:nvGraphicFramePr>
        <p:xfrm>
          <a:off x="475591" y="1901344"/>
          <a:ext cx="5553075" cy="3979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3">
            <a:extLst>
              <a:ext uri="{FF2B5EF4-FFF2-40B4-BE49-F238E27FC236}">
                <a16:creationId xmlns:a16="http://schemas.microsoft.com/office/drawing/2014/main" id="{00000000-0008-0000-0000-00000604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5796958"/>
              </p:ext>
            </p:extLst>
          </p:nvPr>
        </p:nvGraphicFramePr>
        <p:xfrm>
          <a:off x="6012331" y="1901344"/>
          <a:ext cx="5572865" cy="3979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A6ECCFD0-9BA6-4BAF-911D-A14F27A09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72518368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10118124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15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574766" y="1085736"/>
            <a:ext cx="10972799" cy="101566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/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Самозанятые, с деятельностью в сфере услуг</a:t>
            </a:r>
          </a:p>
          <a:p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Процент от общего числа самозанятых в разбивке по полу, 2016 год </a:t>
            </a:r>
            <a:r>
              <a:rPr lang="ru-RU" dirty="0"/>
              <a:t>или последний год, за который имеются данные </a:t>
            </a:r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21512" y="5536734"/>
            <a:ext cx="1451287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graphicFrame>
        <p:nvGraphicFramePr>
          <p:cNvPr id="10" name="Chart 1">
            <a:extLst>
              <a:ext uri="{FF2B5EF4-FFF2-40B4-BE49-F238E27FC236}">
                <a16:creationId xmlns:a16="http://schemas.microsoft.com/office/drawing/2014/main" id="{00000000-0008-0000-0000-00000304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084782"/>
              </p:ext>
            </p:extLst>
          </p:nvPr>
        </p:nvGraphicFramePr>
        <p:xfrm>
          <a:off x="1610685" y="1901344"/>
          <a:ext cx="7659149" cy="430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B5194A7B-F9C7-42EB-AF23-A36CB42AB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9135518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8971" y="370699"/>
            <a:ext cx="11295017" cy="626079"/>
          </a:xfrm>
          <a:effectLst/>
        </p:spPr>
        <p:txBody>
          <a:bodyPr>
            <a:noAutofit/>
          </a:bodyPr>
          <a:lstStyle/>
          <a:p>
            <a:pPr rtl="0"/>
            <a:r>
              <a:rPr lang="ru-RU" sz="24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Почему СРП является хорошей основой для статистики демографии предприятий?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16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ED6C8EC5-D37C-4387-B087-1A7F8BF0B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299370"/>
              </p:ext>
            </p:extLst>
          </p:nvPr>
        </p:nvGraphicFramePr>
        <p:xfrm>
          <a:off x="1097280" y="1034576"/>
          <a:ext cx="9578340" cy="493939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789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9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7815">
                <a:tc>
                  <a:txBody>
                    <a:bodyPr/>
                    <a:lstStyle/>
                    <a:p>
                      <a:pPr rtl="0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Свойства СРП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Демография предприятий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СРП охватывает также малый и микро бизнес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Динамика бизнеса значительно выше для малого и микро бизнеса, чем для крупного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СРП имеет полный охват совокупности предприятий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Необходима для расчета доли учреждений и ликвидаций предприятий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СРП в основном обновляется из  административных источников данных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Обеспечивает высокий охват и своевременность данных по совокупности предприятий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Статистическим единицам в СРП присваиваются основные экономические переменные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Экономическая деятельность, класс размера, региональные характеристики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1706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Статистические единицы в СРП имеют данные о занятости населения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+mn-lt"/>
                        </a:rPr>
                        <a:t>Создание/потеря рабочих мест в связи с учреждением/ликвидацией предприятий; развитие занятости выживших предприятий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3352A417-186E-4EB1-B287-FF0FF050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65438750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Основные требования СРП для поддержки статистики ДП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17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515600" cy="521681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Полный охват предприятий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Особенно малые предприятия, предприятия без работников, предприятия индивидуальных предпринимателей</a:t>
            </a:r>
          </a:p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Высокое качество переменных по предприятиям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Особенно количество сотрудников</a:t>
            </a:r>
          </a:p>
          <a:p>
            <a:pPr marL="45720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Ведение регистра в соответствии с правилами демографических событий и непрерывности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Обеспечивает преобразования административного учета в статистические концепции и служит основой для создания лонгитюдных баз данных (для анализа изменений совокупности в течении времени)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0EAB8E3F-3B07-4626-8110-0CED27C8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99243763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Требование 1: Полный охват предприятий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18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95258" cy="521681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Демография </a:t>
            </a:r>
            <a:r>
              <a:rPr lang="ru-RU" sz="28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предприятий-работодателей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Полный охват предприятий-работодателей (предприятий, имеющих хотя бы одного работника)</a:t>
            </a:r>
          </a:p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Общая демография предприятий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Полный охват предприятий-работодателей и предприятий, не являющихся работодателями</a:t>
            </a:r>
          </a:p>
          <a:p>
            <a:pPr marL="45720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Вопросы охвата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Отсутствуют административные данные по малому бизнесу, пороговым значениям, предприятиям индивидуальных предпринимателей, неформальному сектору и т.д.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AD8277A0-842F-4210-B87A-9BC973C6B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15792314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70699"/>
            <a:ext cx="10931305" cy="691982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Требование 2: Высокое качество переменных по бизнес единицам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19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95258" cy="482065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Основные переменные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Экономическая деятельность (согласно МСОК/</a:t>
            </a:r>
            <a:r>
              <a:rPr lang="en-AU" sz="2800" dirty="0">
                <a:highlight>
                  <a:srgbClr val="000000">
                    <a:alpha val="0"/>
                  </a:srgbClr>
                </a:highlight>
              </a:rPr>
              <a:t>NACE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)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Численность работников и самозанятых лиц (численность персонала)</a:t>
            </a:r>
          </a:p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Другие соответствующие критерии качества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Своевременность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Точность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Сопоставимость</a:t>
            </a:r>
          </a:p>
          <a:p>
            <a:pPr marL="914400" lvl="1" indent="-45720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endParaRPr lang="en-AU" sz="2800" dirty="0">
              <a:effectLst/>
            </a:endParaRPr>
          </a:p>
          <a:p>
            <a:pPr>
              <a:spcAft>
                <a:spcPts val="600"/>
              </a:spcAft>
              <a:buSzTx/>
              <a:defRPr>
                <a:effectLst/>
              </a:defRPr>
            </a:pPr>
            <a:endParaRPr lang="en-AU" dirty="0">
              <a:solidFill>
                <a:srgbClr val="2D2DB9"/>
              </a:solidFill>
              <a:effectLst/>
            </a:endParaRP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6F6AE814-B9ED-40F7-9D02-C0EC6BA3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77393941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1153" y="271849"/>
            <a:ext cx="6163962" cy="789009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Содержание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538519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</a:t>
            </a:r>
          </a:p>
        </p:txBody>
      </p:sp>
      <p:sp>
        <p:nvSpPr>
          <p:cNvPr id="5" name="Rechteck 4"/>
          <p:cNvSpPr/>
          <p:nvPr/>
        </p:nvSpPr>
        <p:spPr>
          <a:xfrm>
            <a:off x="912343" y="1033426"/>
            <a:ext cx="10159166" cy="473975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Предмет статистики демографии предприятий (ДП) и </a:t>
            </a:r>
            <a:r>
              <a:rPr lang="ru-RU" sz="2800" kern="0" dirty="0">
                <a:highlight>
                  <a:srgbClr val="000000">
                    <a:alpha val="0"/>
                  </a:srgbClr>
                </a:highlight>
              </a:rPr>
              <a:t>статистики предпринимательства</a:t>
            </a:r>
            <a:endParaRPr kumimoji="0" lang="ru-RU" sz="2800" b="0" i="0" u="none" strike="noStrike" kern="0" cap="none" spc="0" normalizeH="0" baseline="0" noProof="0" dirty="0">
              <a:effectLst/>
              <a:highlight>
                <a:srgbClr val="000000">
                  <a:alpha val="0"/>
                </a:srgbClr>
              </a:highlight>
              <a:uLnTx/>
              <a:uFillTx/>
              <a:latin typeface="Calibri"/>
            </a:endParaRPr>
          </a:p>
          <a:p>
            <a:pPr marL="457200" marR="0" lvl="0" indent="-457200" defTabSz="914400" rtl="0" eaLnBrk="1" fontAlgn="auto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Некоторые международные данные в качестве примеров</a:t>
            </a:r>
          </a:p>
          <a:p>
            <a:pPr marL="457200" lvl="0" indent="-457200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Почему статистический регистр предприятий (СРП) является подходящей основой для статистики ДП </a:t>
            </a:r>
            <a:r>
              <a:rPr lang="ru-RU" sz="2800" kern="0" dirty="0">
                <a:highlight>
                  <a:srgbClr val="000000">
                    <a:alpha val="0"/>
                  </a:srgbClr>
                </a:highlight>
              </a:rPr>
              <a:t>и статистики </a:t>
            </a: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предпринимательства</a:t>
            </a:r>
          </a:p>
          <a:p>
            <a:pPr marL="457200" marR="0" lvl="0" indent="-457200" defTabSz="914400" rtl="0" eaLnBrk="1" fontAlgn="auto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Основные требования СРП для поддержки статистики ДП</a:t>
            </a:r>
          </a:p>
          <a:p>
            <a:pPr marL="457200" marR="0" lvl="0" indent="-457200" defTabSz="914400" rtl="0" eaLnBrk="1" fontAlgn="auto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Выводы</a:t>
            </a:r>
          </a:p>
          <a:p>
            <a:pPr marL="457200" marR="0" lvl="0" indent="-457200" defTabSz="914400" rtl="0" eaLnBrk="1" fontAlgn="auto" latinLnBrk="0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Приложение: Основные понятия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558070E2-566D-40AC-89BA-AF74E00A8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6566602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786450" cy="691982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Требование 3: Демографические события и преемственность (1)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20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158131"/>
            <a:ext cx="10515601" cy="549381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Демографические события: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события, влияющие на существование статистических единиц и/или связей между ними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Существенное изменение: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изменение, связанное с возникновением или исчезновением совокупности производственных факторов, составляющих статистическую единицу</a:t>
            </a:r>
          </a:p>
          <a:p>
            <a:pPr lvl="2">
              <a:spcAft>
                <a:spcPts val="600"/>
              </a:spcAft>
              <a:buSzTx/>
              <a:defRPr>
                <a:effectLst/>
              </a:defRPr>
            </a:pPr>
            <a:endParaRPr lang="en-AU" sz="2800" dirty="0">
              <a:effectLst/>
            </a:endParaRP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Распределительное изменение: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изменение в распределении факторов производства между единицами</a:t>
            </a:r>
          </a:p>
          <a:p>
            <a:pPr marL="914400" lvl="1" indent="-45720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endParaRPr lang="en-AU" sz="2800" dirty="0">
              <a:effectLst/>
            </a:endParaRPr>
          </a:p>
          <a:p>
            <a:pPr>
              <a:spcAft>
                <a:spcPts val="600"/>
              </a:spcAft>
              <a:buSzTx/>
              <a:defRPr>
                <a:effectLst/>
              </a:defRPr>
            </a:pPr>
            <a:endParaRPr lang="en-AU" dirty="0">
              <a:solidFill>
                <a:srgbClr val="2D2DB9"/>
              </a:solidFill>
              <a:effectLst/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881D63C5-B9AA-4020-892C-390DB36BDA69}"/>
              </a:ext>
            </a:extLst>
          </p:cNvPr>
          <p:cNvSpPr/>
          <p:nvPr/>
        </p:nvSpPr>
        <p:spPr>
          <a:xfrm>
            <a:off x="1885558" y="4212585"/>
            <a:ext cx="1090569" cy="484632"/>
          </a:xfrm>
          <a:prstGeom prst="righ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/>
            </a:endParaRP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823A546D-4F0F-45CF-B077-68528AAACD23}"/>
              </a:ext>
            </a:extLst>
          </p:cNvPr>
          <p:cNvSpPr/>
          <p:nvPr/>
        </p:nvSpPr>
        <p:spPr>
          <a:xfrm>
            <a:off x="1885558" y="5719273"/>
            <a:ext cx="1050588" cy="553674"/>
          </a:xfrm>
          <a:prstGeom prst="righ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9096E0D-B5E6-4ECD-810D-6DDA7DD4C400}"/>
              </a:ext>
            </a:extLst>
          </p:cNvPr>
          <p:cNvSpPr txBox="1"/>
          <p:nvPr/>
        </p:nvSpPr>
        <p:spPr>
          <a:xfrm>
            <a:off x="3101942" y="4213597"/>
            <a:ext cx="7977512" cy="7017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20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Приводит к возникновению или исчезновению статистических единиц = </a:t>
            </a:r>
            <a:r>
              <a:rPr lang="ru-RU" sz="20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возникновение</a:t>
            </a:r>
            <a:r>
              <a:rPr lang="ru-RU" sz="20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и исчезновение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1916FD-0904-4A75-A80B-E45961A968E1}"/>
              </a:ext>
            </a:extLst>
          </p:cNvPr>
          <p:cNvSpPr txBox="1"/>
          <p:nvPr/>
        </p:nvSpPr>
        <p:spPr>
          <a:xfrm>
            <a:off x="3101942" y="5621153"/>
            <a:ext cx="7977512" cy="7017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20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Может привести к уменьшению, увеличению количества статистических единиц или отсутствию изменений</a:t>
            </a:r>
          </a:p>
        </p:txBody>
      </p:sp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540A8D88-531A-42DB-889E-725CD7529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40553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21369222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19697"/>
            <a:ext cx="10668754" cy="691982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Требование 3: Демографические события и преемственность (2)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21</a:t>
            </a:r>
          </a:p>
        </p:txBody>
      </p:sp>
      <p:graphicFrame>
        <p:nvGraphicFramePr>
          <p:cNvPr id="9" name="Tabelle 9">
            <a:extLst>
              <a:ext uri="{FF2B5EF4-FFF2-40B4-BE49-F238E27FC236}">
                <a16:creationId xmlns:a16="http://schemas.microsoft.com/office/drawing/2014/main" id="{B504B5C9-EE95-4F1B-9745-9C7C21F103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313866"/>
              </p:ext>
            </p:extLst>
          </p:nvPr>
        </p:nvGraphicFramePr>
        <p:xfrm>
          <a:off x="1423257" y="1004892"/>
          <a:ext cx="8870035" cy="49785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57272">
                  <a:extLst>
                    <a:ext uri="{9D8B030D-6E8A-4147-A177-3AD203B41FA5}">
                      <a16:colId xmlns:a16="http://schemas.microsoft.com/office/drawing/2014/main" val="2297655916"/>
                    </a:ext>
                  </a:extLst>
                </a:gridCol>
                <a:gridCol w="2741888">
                  <a:extLst>
                    <a:ext uri="{9D8B030D-6E8A-4147-A177-3AD203B41FA5}">
                      <a16:colId xmlns:a16="http://schemas.microsoft.com/office/drawing/2014/main" val="3792592731"/>
                    </a:ext>
                  </a:extLst>
                </a:gridCol>
                <a:gridCol w="2970875">
                  <a:extLst>
                    <a:ext uri="{9D8B030D-6E8A-4147-A177-3AD203B41FA5}">
                      <a16:colId xmlns:a16="http://schemas.microsoft.com/office/drawing/2014/main" val="1006067914"/>
                    </a:ext>
                  </a:extLst>
                </a:gridCol>
              </a:tblGrid>
              <a:tr h="345298">
                <a:tc gridSpan="3">
                  <a:txBody>
                    <a:bodyPr/>
                    <a:lstStyle/>
                    <a:p>
                      <a:pPr rtl="0"/>
                      <a:r>
                        <a:rPr lang="ru-RU" sz="1600" b="1" i="0" u="none" strike="noStrike" noProof="0" dirty="0">
                          <a:solidFill>
                            <a:srgbClr val="C00000"/>
                          </a:solidFill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Calibri"/>
                        </a:rPr>
                        <a:t>Основные демографические события для предприятий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140191"/>
                  </a:ext>
                </a:extLst>
              </a:tr>
              <a:tr h="345298">
                <a:tc rowSpan="2">
                  <a:txBody>
                    <a:bodyPr/>
                    <a:lstStyle/>
                    <a:p>
                      <a:pPr algn="ctr" rtl="0"/>
                      <a:r>
                        <a:rPr lang="ru-RU" sz="16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Демографическое событие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ru-RU" sz="1600" b="1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Предприятия в СРП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noProof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423377"/>
                  </a:ext>
                </a:extLst>
              </a:tr>
              <a:tr h="377756">
                <a:tc vMerge="1">
                  <a:txBody>
                    <a:bodyPr/>
                    <a:lstStyle/>
                    <a:p>
                      <a:pPr algn="ctr"/>
                      <a:endParaRPr lang="en-GB" b="1" noProof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1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Количество созданных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1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Количество удаленных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504249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Учреждение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27837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e-BY" sz="1200" dirty="0">
                          <a:highlight>
                            <a:srgbClr val="000000">
                              <a:alpha val="0"/>
                            </a:srgbClr>
                          </a:highlight>
                        </a:rPr>
                        <a:t>Возобновление деятельности</a:t>
                      </a:r>
                      <a:endParaRPr lang="ru-RU" sz="1200" b="0" i="0" u="none" strike="noStrike" noProof="0" dirty="0">
                        <a:effectLst/>
                        <a:highlight>
                          <a:srgbClr val="000000">
                            <a:alpha val="0"/>
                          </a:srgbClr>
                        </a:highlight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616172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Ликвидация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677324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Смена собственника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629993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Слияние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2 или больше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207110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Поглощение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 или больше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762895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Роспуск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2 или больше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769940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Разделение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 или больше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507781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Создание совместного предприятия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351720"/>
                  </a:ext>
                </a:extLst>
              </a:tr>
              <a:tr h="425710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Прекращение деятельности совместного предприятия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90229"/>
                  </a:ext>
                </a:extLst>
              </a:tr>
              <a:tr h="34529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Изменение группы предприятий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492337"/>
                  </a:ext>
                </a:extLst>
              </a:tr>
            </a:tbl>
          </a:graphicData>
        </a:graphic>
      </p:graphicFrame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F1D0F32A-1D06-4CA7-A4F2-CB3760031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97992600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704968" cy="691982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Требование 3: Демографические события и преемственность (3)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22</a:t>
            </a:r>
          </a:p>
        </p:txBody>
      </p:sp>
      <p:sp>
        <p:nvSpPr>
          <p:cNvPr id="5" name="Rechteck 4"/>
          <p:cNvSpPr/>
          <p:nvPr/>
        </p:nvSpPr>
        <p:spPr>
          <a:xfrm>
            <a:off x="838199" y="1179932"/>
            <a:ext cx="10387249" cy="33547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lvl="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Правила преемственности: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условия сохранения или изменения идентификационного номера предприятия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be-BY" sz="2400" dirty="0">
                <a:solidFill>
                  <a:srgbClr val="C00000"/>
                </a:solidFill>
              </a:rPr>
              <a:t>Контролирующая юридическая единица</a:t>
            </a:r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контроль над производственными факторами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Экономическая деятельность: 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изменение основной деятельности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dirty="0">
                <a:solidFill>
                  <a:srgbClr val="C00000"/>
                </a:solidFill>
              </a:rPr>
              <a:t>Местоположение</a:t>
            </a:r>
            <a:r>
              <a:rPr lang="ru-RU" sz="24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: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короткие расстояния от основного м</a:t>
            </a:r>
            <a:r>
              <a:rPr lang="ru-RU" sz="2400" dirty="0"/>
              <a:t>естоположения</a:t>
            </a:r>
            <a:r>
              <a:rPr lang="ru-RU" sz="24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предприятия</a:t>
            </a:r>
          </a:p>
          <a:p>
            <a:pPr marL="457200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Основные правила преемственности: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881D63C5-B9AA-4020-892C-390DB36BDA69}"/>
              </a:ext>
            </a:extLst>
          </p:cNvPr>
          <p:cNvSpPr/>
          <p:nvPr/>
        </p:nvSpPr>
        <p:spPr>
          <a:xfrm>
            <a:off x="1895911" y="4588779"/>
            <a:ext cx="1090569" cy="484632"/>
          </a:xfrm>
          <a:prstGeom prst="righ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/>
            </a:endParaRP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823A546D-4F0F-45CF-B077-68528AAACD23}"/>
              </a:ext>
            </a:extLst>
          </p:cNvPr>
          <p:cNvSpPr/>
          <p:nvPr/>
        </p:nvSpPr>
        <p:spPr>
          <a:xfrm>
            <a:off x="1885558" y="5276675"/>
            <a:ext cx="1050588" cy="553674"/>
          </a:xfrm>
          <a:prstGeom prst="righ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9096E0D-B5E6-4ECD-810D-6DDA7DD4C400}"/>
              </a:ext>
            </a:extLst>
          </p:cNvPr>
          <p:cNvSpPr txBox="1"/>
          <p:nvPr/>
        </p:nvSpPr>
        <p:spPr>
          <a:xfrm>
            <a:off x="3247937" y="4631039"/>
            <a:ext cx="86566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20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Преемственность обеспечивается при изменении одного или двух критериев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1916FD-0904-4A75-A80B-E45961A968E1}"/>
              </a:ext>
            </a:extLst>
          </p:cNvPr>
          <p:cNvSpPr txBox="1"/>
          <p:nvPr/>
        </p:nvSpPr>
        <p:spPr>
          <a:xfrm>
            <a:off x="3247936" y="5309426"/>
            <a:ext cx="810586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20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</a:rPr>
              <a:t>Преемственность не </a:t>
            </a:r>
            <a:r>
              <a:rPr lang="ru-RU" sz="20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обеспечивается</a:t>
            </a:r>
            <a:r>
              <a:rPr lang="ru-RU" sz="20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</a:rPr>
              <a:t>, если все три критерия изменились</a:t>
            </a:r>
          </a:p>
        </p:txBody>
      </p:sp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25C0493E-239F-4C2E-8E5B-98D7EFFB2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94808963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70699"/>
            <a:ext cx="10759289" cy="691982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Требование 3: Демографические события и преемственность (4)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23</a:t>
            </a:r>
          </a:p>
        </p:txBody>
      </p:sp>
      <p:graphicFrame>
        <p:nvGraphicFramePr>
          <p:cNvPr id="9" name="Tabelle 9">
            <a:extLst>
              <a:ext uri="{FF2B5EF4-FFF2-40B4-BE49-F238E27FC236}">
                <a16:creationId xmlns:a16="http://schemas.microsoft.com/office/drawing/2014/main" id="{1140D219-82E9-4430-9CD6-BFF2F17989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860351"/>
              </p:ext>
            </p:extLst>
          </p:nvPr>
        </p:nvGraphicFramePr>
        <p:xfrm>
          <a:off x="981512" y="1499842"/>
          <a:ext cx="9689287" cy="348011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617365">
                  <a:extLst>
                    <a:ext uri="{9D8B030D-6E8A-4147-A177-3AD203B41FA5}">
                      <a16:colId xmlns:a16="http://schemas.microsoft.com/office/drawing/2014/main" val="11900804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38091465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1609933124"/>
                    </a:ext>
                  </a:extLst>
                </a:gridCol>
                <a:gridCol w="998290">
                  <a:extLst>
                    <a:ext uri="{9D8B030D-6E8A-4147-A177-3AD203B41FA5}">
                      <a16:colId xmlns:a16="http://schemas.microsoft.com/office/drawing/2014/main" val="918247629"/>
                    </a:ext>
                  </a:extLst>
                </a:gridCol>
                <a:gridCol w="939567">
                  <a:extLst>
                    <a:ext uri="{9D8B030D-6E8A-4147-A177-3AD203B41FA5}">
                      <a16:colId xmlns:a16="http://schemas.microsoft.com/office/drawing/2014/main" val="2245357202"/>
                    </a:ext>
                  </a:extLst>
                </a:gridCol>
                <a:gridCol w="897622">
                  <a:extLst>
                    <a:ext uri="{9D8B030D-6E8A-4147-A177-3AD203B41FA5}">
                      <a16:colId xmlns:a16="http://schemas.microsoft.com/office/drawing/2014/main" val="1385346695"/>
                    </a:ext>
                  </a:extLst>
                </a:gridCol>
                <a:gridCol w="897622">
                  <a:extLst>
                    <a:ext uri="{9D8B030D-6E8A-4147-A177-3AD203B41FA5}">
                      <a16:colId xmlns:a16="http://schemas.microsoft.com/office/drawing/2014/main" val="2693868990"/>
                    </a:ext>
                  </a:extLst>
                </a:gridCol>
                <a:gridCol w="738231">
                  <a:extLst>
                    <a:ext uri="{9D8B030D-6E8A-4147-A177-3AD203B41FA5}">
                      <a16:colId xmlns:a16="http://schemas.microsoft.com/office/drawing/2014/main" val="4014977201"/>
                    </a:ext>
                  </a:extLst>
                </a:gridCol>
                <a:gridCol w="855680">
                  <a:extLst>
                    <a:ext uri="{9D8B030D-6E8A-4147-A177-3AD203B41FA5}">
                      <a16:colId xmlns:a16="http://schemas.microsoft.com/office/drawing/2014/main" val="1017279837"/>
                    </a:ext>
                  </a:extLst>
                </a:gridCol>
              </a:tblGrid>
              <a:tr h="645478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defRPr>
                          <a:effectLst/>
                        </a:defRPr>
                      </a:pPr>
                      <a:r>
                        <a:rPr kumimoji="0" lang="ru-RU" sz="2800" b="0" i="0" u="none" strike="noStrike" kern="1200" cap="none" spc="0" normalizeH="0" baseline="0" noProof="0" dirty="0">
                          <a:solidFill>
                            <a:srgbClr val="C00000"/>
                          </a:solidFill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Правила преемственности для предприятия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775581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Смена контролирующей юридической единицы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547633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Изменение основной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110711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Изменение основного местоположения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0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076099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Преемственность предприятия?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i="0" u="none" strike="noStrike" noProof="0" dirty="0">
                          <a:effectLst/>
                          <a:highlight>
                            <a:srgbClr val="000000">
                              <a:alpha val="0"/>
                            </a:srgbClr>
                          </a:highlight>
                          <a:latin typeface="Arial"/>
                        </a:rPr>
                        <a:t>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938379"/>
                  </a:ext>
                </a:extLst>
              </a:tr>
            </a:tbl>
          </a:graphicData>
        </a:graphic>
      </p:graphicFrame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C4D4AB12-A731-46E2-9A3B-8ECB10EE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68258669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1152" y="208626"/>
            <a:ext cx="9603707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Статическое сравнение коммерческих предприятий в СРП</a:t>
            </a:r>
          </a:p>
        </p:txBody>
      </p:sp>
      <p:sp>
        <p:nvSpPr>
          <p:cNvPr id="4" name="Rechteck 3"/>
          <p:cNvSpPr/>
          <p:nvPr/>
        </p:nvSpPr>
        <p:spPr>
          <a:xfrm>
            <a:off x="1532238" y="1581669"/>
            <a:ext cx="914400" cy="3847074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92130" y="1606385"/>
            <a:ext cx="881448" cy="3830588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cxnSp>
        <p:nvCxnSpPr>
          <p:cNvPr id="8" name="Gerader Verbinder 7"/>
          <p:cNvCxnSpPr/>
          <p:nvPr/>
        </p:nvCxnSpPr>
        <p:spPr>
          <a:xfrm flipV="1">
            <a:off x="2446638" y="5412260"/>
            <a:ext cx="2545492" cy="16482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2446638" y="1581670"/>
            <a:ext cx="3426940" cy="24713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4992130" y="1779375"/>
            <a:ext cx="881448" cy="0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947351" y="5511110"/>
            <a:ext cx="2292409" cy="6407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8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 в год 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394885" y="5573496"/>
            <a:ext cx="359958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 в год t+1</a:t>
            </a:r>
          </a:p>
        </p:txBody>
      </p:sp>
      <p:sp>
        <p:nvSpPr>
          <p:cNvPr id="15" name="Rechteck 14"/>
          <p:cNvSpPr/>
          <p:nvPr/>
        </p:nvSpPr>
        <p:spPr>
          <a:xfrm>
            <a:off x="4992130" y="996781"/>
            <a:ext cx="881448" cy="584888"/>
          </a:xfrm>
          <a:prstGeom prst="rect">
            <a:avLst/>
          </a:prstGeom>
          <a:solidFill>
            <a:srgbClr val="FF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17" name="Geschweifte Klammer rechts 16"/>
          <p:cNvSpPr/>
          <p:nvPr/>
        </p:nvSpPr>
        <p:spPr>
          <a:xfrm>
            <a:off x="6145426" y="1007237"/>
            <a:ext cx="204875" cy="541480"/>
          </a:xfrm>
          <a:prstGeom prst="rightBrace">
            <a:avLst>
              <a:gd name="adj1" fmla="val 8333"/>
              <a:gd name="adj2" fmla="val 46957"/>
            </a:avLst>
          </a:prstGeom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804451" y="848494"/>
            <a:ext cx="3413875" cy="91531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Баланс между различными эффектами в структуре и составе коммерческих предприятий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24</a:t>
            </a:r>
          </a:p>
        </p:txBody>
      </p:sp>
      <p:sp>
        <p:nvSpPr>
          <p:cNvPr id="16" name="Fußzeilenplatzhalter 2">
            <a:extLst>
              <a:ext uri="{FF2B5EF4-FFF2-40B4-BE49-F238E27FC236}">
                <a16:creationId xmlns:a16="http://schemas.microsoft.com/office/drawing/2014/main" id="{E52C2345-1677-420C-895A-7FB5E367A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41712075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Динамический анализ коммерческих предприятий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045222"/>
            <a:ext cx="10735390" cy="393954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spcAft>
                <a:spcPts val="600"/>
              </a:spcAft>
              <a:buClrTx/>
              <a:buSzTx/>
              <a:defRPr>
                <a:effectLst/>
              </a:defRPr>
            </a:pPr>
            <a:r>
              <a:rPr kumimoji="0" lang="ru-RU" sz="20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Изменения количества предприятий в СРП между двумя периодами могут иметь следующие причины: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0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предприятий, созданных в указанный период и начавших свою деятельность</a:t>
            </a:r>
          </a:p>
          <a:p>
            <a:pPr marL="457200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0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предприятий, которые прекратили существование в указанный период и остановившие свою деятельность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0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Изменение количества предприятий в результате слияний, поглощений, распада, разделения, создания совместных предприятий, реструктуризации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0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предприятий, которые возобновили свою деятельность (были реактивированы)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0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предприятий, которые перешли в экономику предпринимательства или вышли из нее, из-за изменений в их основной деятельности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0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предприятий без каких-либо демографических изменений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25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1941DA37-F2FF-4F88-B995-CE4A566D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72257155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Последствия для СРП (1)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26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95258" cy="435503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Связь между </a:t>
            </a:r>
            <a:r>
              <a:rPr lang="ru-RU" sz="2800" dirty="0">
                <a:solidFill>
                  <a:srgbClr val="C00000"/>
                </a:solidFill>
              </a:rPr>
              <a:t>концепциями </a:t>
            </a: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СРП и ДП 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Создание (регистрация) предприятия не обязательно означает «рождение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  <a:latin typeface="Calibri"/>
              </a:rPr>
              <a:t>»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предприятия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Прекращение деятельности (закрытие) предприятия не обязательно означает 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  <a:latin typeface="Calibri"/>
              </a:rPr>
              <a:t>«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смерть» предприятия</a:t>
            </a:r>
          </a:p>
          <a:p>
            <a:pPr rtl="0">
              <a:spcAft>
                <a:spcPts val="600"/>
              </a:spcAft>
              <a:buSzTx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СРП поддерживающий ДП, должен позволять: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ретроактивные обновления характеристик предприятий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легкое отслеживание </a:t>
            </a:r>
            <a:r>
              <a:rPr lang="ru-RU" sz="2800" dirty="0"/>
              <a:t>лонгитюдных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единиц </a:t>
            </a:r>
            <a:r>
              <a:rPr lang="ru-RU" sz="2800" dirty="0"/>
              <a:t>во временном разрезе</a:t>
            </a:r>
            <a:endParaRPr lang="ru-RU" sz="2800" b="0" i="0" u="none" strike="noStrike" dirty="0"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9D664075-0146-490B-BF71-8EAC0D2AD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97917808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Последствия для СРП (2)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27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95258" cy="521681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rtl="0">
              <a:spcAft>
                <a:spcPts val="600"/>
              </a:spcAft>
              <a:buSzTx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Лонгитюдная единица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может быть связана с более чем одной статистической единицей в СРП в течение своей истории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dirty="0"/>
              <a:t>таким образом, статистические идентификаторы не могут, сами по себе, быть использованы для отслеживания лонгитюдных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единиц</a:t>
            </a:r>
          </a:p>
          <a:p>
            <a:pPr rtl="0">
              <a:spcAft>
                <a:spcPts val="600"/>
              </a:spcAft>
              <a:buSzTx/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СРП, поддерживающий БД, может включать в себя: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создание лонгитюдного компонента для СРП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 целях предоставления информации о характеристиках и размерах по базисному периоду с момента создания до момента закрытия 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продольной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единицы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01791E86-F159-4F61-9358-9C824CD73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246523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02607419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Последствия для СРП (3)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28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339323"/>
            <a:ext cx="10095258" cy="400109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Создание лонгитюдных данных, в том числе идентификация </a:t>
            </a:r>
            <a:r>
              <a:rPr lang="ru-RU" sz="28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лонгитюдных </a:t>
            </a: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единиц и </a:t>
            </a:r>
            <a:r>
              <a:rPr lang="ru-RU" sz="28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таблицы специфических характеристик</a:t>
            </a:r>
            <a:endParaRPr lang="ru-RU" sz="2800" b="0" i="0" u="none" strike="noStrike" dirty="0">
              <a:solidFill>
                <a:srgbClr val="C00000"/>
              </a:solidFill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Первое лонгитюдное представление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Последующее сопровождение</a:t>
            </a:r>
          </a:p>
          <a:p>
            <a:pPr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Связь таблиц лонгитюдных </a:t>
            </a:r>
            <a:r>
              <a:rPr lang="ru-RU" sz="28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данных с </a:t>
            </a: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СРП</a:t>
            </a:r>
          </a:p>
          <a:p>
            <a:pPr marL="914400" lvl="1" indent="-4572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Сателлит СРП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Частично интегрированы в 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СРП</a:t>
            </a:r>
            <a:endParaRPr lang="ru-RU" sz="2800" b="0" i="0" u="none" strike="noStrike" dirty="0"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Полностью интегрированы в 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СРП</a:t>
            </a:r>
            <a:endParaRPr lang="ru-RU" sz="2800" b="0" i="0" u="none" strike="noStrike" dirty="0"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F56DBA25-2AF5-46A1-882B-9DD2453BF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0025552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90248"/>
            <a:ext cx="10515600" cy="879525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Выводы</a:t>
            </a:r>
          </a:p>
        </p:txBody>
      </p:sp>
      <p:sp>
        <p:nvSpPr>
          <p:cNvPr id="5" name="Rechteck 4"/>
          <p:cNvSpPr/>
          <p:nvPr/>
        </p:nvSpPr>
        <p:spPr>
          <a:xfrm>
            <a:off x="838200" y="1270550"/>
            <a:ext cx="10095258" cy="447814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СРП играют ключевую роль в качестве основы для статистики демографии предприятий</a:t>
            </a:r>
          </a:p>
          <a:p>
            <a:pPr marL="342900" indent="-3429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Тем не менее, СРП должны выполнять определенные требования, наиболее сложным является создание базы данных по лонгитюдным единицам, соединяющих основообразующую роль с концепциями ДП </a:t>
            </a:r>
          </a:p>
          <a:p>
            <a:pPr marL="342900" indent="-342900" rtl="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Кроме того, статистический регистр предприятий должен иметь высокое качество, особенно в отношении охвата, своевременности и точности</a:t>
            </a:r>
          </a:p>
          <a:p>
            <a:pPr marL="342900" indent="-342900">
              <a:spcAft>
                <a:spcPts val="600"/>
              </a:spcAft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endParaRPr lang="en-AU" dirty="0">
              <a:effectLst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29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E8C5BC3A-183F-4673-931B-68F2C0010D1F}"/>
              </a:ext>
            </a:extLst>
          </p:cNvPr>
          <p:cNvSpPr txBox="1">
            <a:spLocks/>
          </p:cNvSpPr>
          <p:nvPr/>
        </p:nvSpPr>
        <p:spPr>
          <a:xfrm>
            <a:off x="838200" y="6185560"/>
            <a:ext cx="11066417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defPPr>
              <a:defRPr lang="de-DE">
                <a:effectLst/>
              </a:defRPr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  <a:endParaRPr lang="ru-RU" dirty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338420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Предмет статистики демографии предприятий (1)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798333" cy="469359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4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Статистика демографии предприятий предоставляет данные о динамике численности предприятий с течением времени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4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Она предоставляет основные переменные, которые описывают развитие предприятий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kern="0" dirty="0"/>
              <a:t>Статистика демографии </a:t>
            </a:r>
            <a:r>
              <a:rPr lang="ru-RU" sz="2400" kern="0" dirty="0">
                <a:highlight>
                  <a:srgbClr val="000000">
                    <a:alpha val="0"/>
                  </a:srgbClr>
                </a:highlight>
              </a:rPr>
              <a:t>предприятий</a:t>
            </a:r>
            <a:r>
              <a:rPr lang="ru-RU" sz="2400" kern="0" dirty="0"/>
              <a:t> фокусируется на следующих аспектах</a:t>
            </a:r>
            <a:r>
              <a:rPr lang="ru-RU" sz="24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</a:p>
          <a:p>
            <a:pPr marL="914400" lvl="1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kern="0" dirty="0">
                <a:highlight>
                  <a:srgbClr val="000000">
                    <a:alpha val="0"/>
                  </a:srgbClr>
                </a:highlight>
                <a:latin typeface="Calibri"/>
              </a:rPr>
              <a:t>Учреждение («рождение»)</a:t>
            </a:r>
            <a:r>
              <a:rPr kumimoji="0" lang="ru-RU" sz="2400" b="0" i="0" u="none" strike="noStrike" kern="0" cap="none" spc="0" normalizeH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 предприятий</a:t>
            </a:r>
          </a:p>
          <a:p>
            <a:pPr marL="914400" lvl="1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Выживание недавно созданных предприятий</a:t>
            </a:r>
          </a:p>
          <a:p>
            <a:pPr marL="914400" lvl="1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kern="0" dirty="0">
                <a:highlight>
                  <a:srgbClr val="000000">
                    <a:alpha val="0"/>
                  </a:srgbClr>
                </a:highlight>
                <a:latin typeface="Calibri"/>
              </a:rPr>
              <a:t>Ликвидация («смерть»)</a:t>
            </a:r>
            <a:r>
              <a:rPr lang="ru-RU" sz="24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предприятий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Быстрорастущие </a:t>
            </a:r>
            <a:r>
              <a:rPr lang="ru-RU" sz="2400" kern="0" dirty="0"/>
              <a:t>предприятия и предприятия-«газели» (молодые быстрорастущие предприятия)</a:t>
            </a:r>
            <a:endParaRPr lang="ru-RU" sz="2400" b="0" i="0" u="none" strike="noStrike" kern="0" dirty="0"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4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Показатели по предпринимателям, связанные с их бизнесом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0DC5267C-3065-49F1-B0A0-ED15B9B0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39003771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" name="Rechteck 3"/>
          <p:cNvSpPr/>
          <p:nvPr/>
        </p:nvSpPr>
        <p:spPr>
          <a:xfrm>
            <a:off x="1120346" y="1458718"/>
            <a:ext cx="9672648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Определение учреждения предприятия:</a:t>
            </a:r>
          </a:p>
          <a:p>
            <a:pPr marL="457200">
              <a:spcBef>
                <a:spcPct val="0"/>
              </a:spcBef>
              <a:spcAft>
                <a:spcPts val="1200"/>
              </a:spcAft>
              <a:defRPr>
                <a:effectLst/>
              </a:defRPr>
            </a:pPr>
            <a:r>
              <a:rPr lang="ru-RU" sz="2400" dirty="0">
                <a:highlight>
                  <a:srgbClr val="000000">
                    <a:alpha val="0"/>
                  </a:srgbClr>
                </a:highlight>
                <a:ea typeface="ＭＳ Ｐゴシック"/>
              </a:rPr>
              <a:t>Учреждение («рождение»)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 означает создание комбинации производственных факторов с ограничением, что никакие другие предприятия не участвуют в этом событии.</a:t>
            </a:r>
          </a:p>
          <a:p>
            <a:pPr marL="457200">
              <a:spcBef>
                <a:spcPct val="0"/>
              </a:spcBef>
              <a:spcAft>
                <a:spcPts val="1200"/>
              </a:spcAft>
              <a:defRPr>
                <a:effectLst/>
              </a:defRPr>
            </a:pPr>
            <a:r>
              <a:rPr lang="ru-RU" sz="2400" dirty="0">
                <a:highlight>
                  <a:srgbClr val="000000">
                    <a:alpha val="0"/>
                  </a:srgbClr>
                </a:highlight>
                <a:ea typeface="ＭＳ Ｐゴシック"/>
              </a:rPr>
              <a:t>Учреждение </a:t>
            </a:r>
            <a:r>
              <a:rPr lang="ru-RU" sz="2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не включает в себя вхождение в совокупность в результате слияний, распадов, разделения или реструктуризации ряда предприятий. Оно не включает в себя вход в под-совокупность, возникающую только в результате изменения деятельности.</a:t>
            </a: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98643" cy="5796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3200" b="1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Приложение: Определения основных понятий ДП (1)</a:t>
            </a:r>
          </a:p>
        </p:txBody>
      </p:sp>
      <p:sp>
        <p:nvSpPr>
          <p:cNvPr id="6" name="Rechteck 5"/>
          <p:cNvSpPr/>
          <p:nvPr/>
        </p:nvSpPr>
        <p:spPr>
          <a:xfrm>
            <a:off x="1128584" y="1442242"/>
            <a:ext cx="9654746" cy="343279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  <a:effectLst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30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36DA8238-4C38-4890-A643-F544A5183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40780654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" name="Rechteck 3"/>
          <p:cNvSpPr/>
          <p:nvPr/>
        </p:nvSpPr>
        <p:spPr>
          <a:xfrm>
            <a:off x="1120346" y="1442242"/>
            <a:ext cx="9672648" cy="2985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Определение выживания предприятия:</a:t>
            </a:r>
          </a:p>
          <a:p>
            <a:pPr marL="457200" rtl="0">
              <a:spcBef>
                <a:spcPct val="0"/>
              </a:spcBef>
              <a:spcAft>
                <a:spcPts val="1200"/>
              </a:spcAft>
              <a:buClrTx/>
              <a:buSzTx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Выживание предприятия происходит, если предприятие активно с точки зрения занятости и/или оборота, как в год рождения, так и последующий(е) год(ы).</a:t>
            </a:r>
          </a:p>
          <a:p>
            <a:pPr marL="457200" rtl="0">
              <a:spcBef>
                <a:spcPct val="0"/>
              </a:spcBef>
              <a:spcAft>
                <a:spcPts val="1200"/>
              </a:spcAft>
              <a:buClrTx/>
              <a:buSzTx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Оно также выживает, если предприятие после бездействия возобновляет свою деятельность в течение двух лет.</a:t>
            </a: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98643" cy="5796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3200" b="1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Приложение: Определение основных понятий ДП (2)</a:t>
            </a:r>
          </a:p>
        </p:txBody>
      </p:sp>
      <p:sp>
        <p:nvSpPr>
          <p:cNvPr id="6" name="Rechteck 5"/>
          <p:cNvSpPr/>
          <p:nvPr/>
        </p:nvSpPr>
        <p:spPr>
          <a:xfrm>
            <a:off x="1120346" y="1442242"/>
            <a:ext cx="9654746" cy="298543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  <a:effectLst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31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DF44AF33-33E1-4F00-880A-5009AC319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206831212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" name="Rechteck 3"/>
          <p:cNvSpPr/>
          <p:nvPr/>
        </p:nvSpPr>
        <p:spPr>
          <a:xfrm>
            <a:off x="1120346" y="1458718"/>
            <a:ext cx="9672648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Определение ликвидации предприятия:</a:t>
            </a:r>
          </a:p>
          <a:p>
            <a:pPr marL="457200">
              <a:spcBef>
                <a:spcPct val="0"/>
              </a:spcBef>
              <a:spcAft>
                <a:spcPts val="1200"/>
              </a:spcAft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Ликвидация («смерть») 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равнозначна 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  <a:ea typeface="ＭＳ Ｐゴシック"/>
              </a:rPr>
              <a:t>распаду </a:t>
            </a:r>
            <a:r>
              <a:rPr lang="ru-RU" sz="2800" dirty="0">
                <a:ea typeface="ＭＳ Ｐゴシック"/>
              </a:rPr>
              <a:t>комбинаций производственных факторов с ограничением, что никакие другие предприятия не участвуют в данном событии.</a:t>
            </a:r>
            <a:endParaRPr lang="ru-RU" sz="2800" b="0" i="0" u="none" strike="noStrike" dirty="0">
              <a:effectLst/>
              <a:highlight>
                <a:srgbClr val="000000">
                  <a:alpha val="0"/>
                </a:srgbClr>
              </a:highlight>
              <a:latin typeface="Calibri"/>
              <a:ea typeface="ＭＳ Ｐゴシック"/>
            </a:endParaRPr>
          </a:p>
          <a:p>
            <a:pPr marL="457200">
              <a:spcBef>
                <a:spcPct val="0"/>
              </a:spcBef>
              <a:spcAft>
                <a:spcPts val="1200"/>
              </a:spcAft>
              <a:defRPr>
                <a:effectLst/>
              </a:defRPr>
            </a:pPr>
            <a:r>
              <a:rPr lang="ru-RU" sz="2800" dirty="0">
                <a:highlight>
                  <a:srgbClr val="000000">
                    <a:alpha val="0"/>
                  </a:srgbClr>
                </a:highlight>
                <a:ea typeface="ＭＳ Ｐゴシック"/>
              </a:rPr>
              <a:t>Ликвидация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не включает в себя выход из совокупности в результате слияний, поглощений, распадов или реструктуризации ряда предприятий.</a:t>
            </a: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98643" cy="5796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3200" b="1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Приложение: Определения основных понятий ДП (1)</a:t>
            </a:r>
          </a:p>
        </p:txBody>
      </p:sp>
      <p:sp>
        <p:nvSpPr>
          <p:cNvPr id="6" name="Rechteck 5"/>
          <p:cNvSpPr/>
          <p:nvPr/>
        </p:nvSpPr>
        <p:spPr>
          <a:xfrm>
            <a:off x="1128584" y="1442241"/>
            <a:ext cx="9654746" cy="343279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  <a:effectLst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32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E61FCDA1-57B0-4A05-A16A-DE212D9A0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85689882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" name="Rechteck 3"/>
          <p:cNvSpPr/>
          <p:nvPr/>
        </p:nvSpPr>
        <p:spPr>
          <a:xfrm>
            <a:off x="1120346" y="1442242"/>
            <a:ext cx="9672648" cy="400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Определение быстрорастущих предприятий:</a:t>
            </a:r>
          </a:p>
          <a:p>
            <a:pPr marL="457200" rtl="0">
              <a:spcBef>
                <a:spcPct val="0"/>
              </a:spcBef>
              <a:spcAft>
                <a:spcPts val="1200"/>
              </a:spcAft>
              <a:buClrTx/>
              <a:buSzTx/>
              <a:defRPr>
                <a:effectLst/>
              </a:defRPr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Быстрорастущие предприятия - это предприятия со средним годовым ростом занятости более 10% в год в течение трехлетнего периода.</a:t>
            </a:r>
          </a:p>
          <a:p>
            <a:pPr>
              <a:spcAft>
                <a:spcPts val="1200"/>
              </a:spcAft>
              <a:defRPr>
                <a:effectLst/>
              </a:defRPr>
            </a:pP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Определение предприятий «газелей</a:t>
            </a:r>
            <a:r>
              <a:rPr lang="ru-RU" sz="280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»</a:t>
            </a:r>
            <a:r>
              <a:rPr lang="ru-RU" sz="28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:</a:t>
            </a:r>
          </a:p>
          <a:p>
            <a:pPr marL="457200" rtl="0">
              <a:spcBef>
                <a:spcPct val="0"/>
              </a:spcBef>
              <a:spcAft>
                <a:spcPts val="1200"/>
              </a:spcAft>
              <a:buClrTx/>
              <a:buSzTx/>
              <a:defRPr>
                <a:effectLst/>
              </a:defRPr>
            </a:pPr>
            <a:r>
              <a:rPr lang="ru-RU" sz="2800" dirty="0"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«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Газели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» </a:t>
            </a: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- это предприятия в возрасте до 5 лет со средним годовым ростом занятости более 10% в год в течение трехлетнего периода.</a:t>
            </a: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98643" cy="5796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defRPr>
                <a:effectLst/>
              </a:defRPr>
            </a:pPr>
            <a:r>
              <a:rPr lang="ru-RU" sz="3200" b="1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ＭＳ Ｐゴシック"/>
              </a:rPr>
              <a:t>Приложение: Определения основных понятий ДП (4)</a:t>
            </a:r>
          </a:p>
        </p:txBody>
      </p:sp>
      <p:sp>
        <p:nvSpPr>
          <p:cNvPr id="6" name="Rechteck 5"/>
          <p:cNvSpPr/>
          <p:nvPr/>
        </p:nvSpPr>
        <p:spPr>
          <a:xfrm>
            <a:off x="1120346" y="1442241"/>
            <a:ext cx="9654746" cy="400109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  <a:effectLst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33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E4D2A93C-30A1-4893-98CD-37B3FBD0C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181799261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76267"/>
            <a:ext cx="6514317" cy="1803918"/>
          </a:xfrm>
          <a:effectLst/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</a:pPr>
            <a:r>
              <a:rPr lang="ru-RU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Руководящие принципы ЕЭК ООН по использованию статистических регистров предприятий для </a:t>
            </a:r>
            <a:r>
              <a:rPr lang="ru-RU" sz="3200" b="1" dirty="0">
                <a:solidFill>
                  <a:srgbClr val="C00000"/>
                </a:solidFill>
                <a:latin typeface="Calibri"/>
              </a:rPr>
              <a:t>статистики </a:t>
            </a:r>
            <a:r>
              <a:rPr lang="ru-RU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демографии предприятий и предпринимательства</a:t>
            </a:r>
            <a:endParaRPr lang="ru-RU" sz="3200" b="1" i="0" u="none" strike="noStrike" dirty="0">
              <a:solidFill>
                <a:srgbClr val="C00000"/>
              </a:solidFill>
              <a:effectLst/>
              <a:highlight>
                <a:srgbClr val="000000">
                  <a:alpha val="0"/>
                </a:srgbClr>
              </a:highlight>
              <a:latin typeface="Calibri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4977" y="2621296"/>
            <a:ext cx="4483443" cy="3418778"/>
          </a:xfrm>
          <a:effectLst/>
        </p:spPr>
        <p:txBody>
          <a:bodyPr>
            <a:normAutofit fontScale="85000" lnSpcReduction="20000"/>
          </a:bodyPr>
          <a:lstStyle/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Европейская экономическая комиссия Организации Объединенных Наций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Нью-Йорк и Женева, 2018 год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Номер ISBN 978-92-1-117186-0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150 страниц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Английский язык</a:t>
            </a: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 dirty="0">
              <a:effectLst/>
            </a:endParaRP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hlinkClick r:id="rId3"/>
              </a:rPr>
              <a:t>https://www.unece.org/fileadmin/DAM/stats/publications/2018/ECECESSTAT20185.pdf</a:t>
            </a: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 dirty="0">
              <a:effectLst/>
            </a:endParaRPr>
          </a:p>
          <a:p>
            <a:endParaRPr lang="en-GB" dirty="0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34</a:t>
            </a:r>
          </a:p>
        </p:txBody>
      </p:sp>
      <p:pic>
        <p:nvPicPr>
          <p:cNvPr id="8" name="Bild 2">
            <a:extLst>
              <a:ext uri="{FF2B5EF4-FFF2-40B4-BE49-F238E27FC236}">
                <a16:creationId xmlns:a16="http://schemas.microsoft.com/office/drawing/2014/main" id="{8F7CC920-B3B4-4093-BDCC-2F8EB3FD82A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517" y="755780"/>
            <a:ext cx="3870649" cy="528429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256580B2-06DF-4B4F-9D8B-C5D64352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301936343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486276"/>
            <a:ext cx="6081584" cy="1342524"/>
          </a:xfrm>
          <a:effectLst/>
        </p:spPr>
        <p:txBody>
          <a:bodyPr>
            <a:normAutofit fontScale="90000"/>
          </a:bodyPr>
          <a:lstStyle/>
          <a:p>
            <a:pPr lvl="0" rtl="0">
              <a:lnSpc>
                <a:spcPct val="100000"/>
              </a:lnSpc>
              <a:spcBef>
                <a:spcPct val="0"/>
              </a:spcBef>
            </a:pPr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Руководство Евростат-ОЭСР по статистической демографии предприятий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2529016"/>
            <a:ext cx="5115792" cy="3647947"/>
          </a:xfrm>
          <a:effectLst/>
        </p:spPr>
        <p:txBody>
          <a:bodyPr>
            <a:normAutofit fontScale="92500" lnSpcReduction="10000"/>
          </a:bodyPr>
          <a:lstStyle/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Европейские сообщества/ ОЭСР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Методологии и рабочие документы Евростата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Люксембург, 2007 год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Номер ISSN 1977-0375, 99 страниц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Английский язык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  <a:hlinkClick r:id="rId3"/>
              </a:rPr>
              <a:t>http://ec.europa.eu/eurostat/web/products-manuals-and-guidelines/-/KS-RA-07-010</a:t>
            </a: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 dirty="0">
              <a:effectLst/>
            </a:endParaRPr>
          </a:p>
          <a:p>
            <a:endParaRPr lang="en-GB" dirty="0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431" y="387641"/>
            <a:ext cx="3838575" cy="5438775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2BCA6278-FA0B-42D8-8C34-2348568FC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494331883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A8BA81-9D19-4166-BD1B-31028F727C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88"/>
          <a:stretch/>
        </p:blipFill>
        <p:spPr>
          <a:xfrm>
            <a:off x="7120081" y="460917"/>
            <a:ext cx="3958596" cy="57232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588" y="452720"/>
            <a:ext cx="6081584" cy="1359302"/>
          </a:xfrm>
          <a:effectLst/>
        </p:spPr>
        <p:txBody>
          <a:bodyPr>
            <a:normAutofit fontScale="90000"/>
          </a:bodyPr>
          <a:lstStyle/>
          <a:p>
            <a:pPr lvl="0" rtl="0">
              <a:lnSpc>
                <a:spcPct val="100000"/>
              </a:lnSpc>
              <a:spcBef>
                <a:spcPct val="0"/>
              </a:spcBef>
            </a:pPr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Руководство ЕЭК ООН по статистическому регистру предприятий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4977" y="1916619"/>
            <a:ext cx="4483443" cy="4266067"/>
          </a:xfrm>
          <a:effectLst/>
        </p:spPr>
        <p:txBody>
          <a:bodyPr>
            <a:normAutofit fontScale="92500" lnSpcReduction="10000"/>
          </a:bodyPr>
          <a:lstStyle/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Европейская экономическая комиссия Организации Объединенных Наций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Нью-Йорк и Женева, 2015 год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233 страницы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Английский язык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  <a:hlinkClick r:id="rId4"/>
              </a:rPr>
              <a:t>https://www.unece.org/fileadmin/DAM/stats/publications/2015/ECE_CES_39_WEB.pdf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8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Русский язык</a:t>
            </a:r>
          </a:p>
          <a:p>
            <a:pPr marL="0" lvl="0" indent="0" rtl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r>
              <a:rPr lang="ru-RU" sz="2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  <a:hlinkClick r:id="rId5"/>
              </a:rPr>
              <a:t>https://www.unece.org/fileadmin/DAM/stats/publications/2015/Guidelines-on-Statistical-Business-Registers-RU.pdf</a:t>
            </a: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 sz="2200">
              <a:effectLst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>
              <a:effectLst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>
              <a:effectLst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Clr>
                <a:srgbClr val="AE002C"/>
              </a:buClr>
              <a:buNone/>
            </a:pPr>
            <a:endParaRPr lang="en-GB">
              <a:effectLst/>
            </a:endParaRPr>
          </a:p>
          <a:p>
            <a:endParaRPr lang="en-GB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36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FF91DB7C-4FBB-4A80-9FE5-68F0E659D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78708587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400" b="0" i="0" u="none" strike="noStrike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37</a:t>
            </a:r>
          </a:p>
        </p:txBody>
      </p:sp>
      <p:sp>
        <p:nvSpPr>
          <p:cNvPr id="4" name="Rechteck 3"/>
          <p:cNvSpPr/>
          <p:nvPr/>
        </p:nvSpPr>
        <p:spPr>
          <a:xfrm>
            <a:off x="719817" y="1446345"/>
            <a:ext cx="10229828" cy="256288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algn="ctr" rtl="0">
              <a:defRPr>
                <a:effectLst/>
              </a:defRPr>
            </a:pPr>
            <a:r>
              <a:rPr lang="ru-RU" sz="5400" b="1" i="0" u="none" strike="noStrike" kern="0">
                <a:solidFill>
                  <a:srgbClr val="AE002C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Большое спасибо</a:t>
            </a:r>
          </a:p>
          <a:p>
            <a:pPr lvl="0" algn="ctr" rtl="0">
              <a:defRPr>
                <a:effectLst/>
              </a:defRPr>
            </a:pPr>
            <a:r>
              <a:rPr lang="ru-RU" sz="5400" b="1" i="0" u="none" strike="noStrike" kern="0">
                <a:solidFill>
                  <a:srgbClr val="AE002C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за ваше внимание!</a:t>
            </a:r>
          </a:p>
          <a:p>
            <a:pPr lvl="0" algn="ctr" rtl="0">
              <a:defRPr>
                <a:effectLst/>
              </a:defRPr>
            </a:pPr>
            <a:r>
              <a:rPr lang="ru-RU" sz="5400" b="1" i="0" u="none" strike="noStrike" kern="0">
                <a:solidFill>
                  <a:srgbClr val="AE002C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Вопросы?</a:t>
            </a:r>
          </a:p>
        </p:txBody>
      </p:sp>
      <p:sp>
        <p:nvSpPr>
          <p:cNvPr id="5" name="Rechteck 4"/>
          <p:cNvSpPr/>
          <p:nvPr/>
        </p:nvSpPr>
        <p:spPr>
          <a:xfrm>
            <a:off x="827649" y="4540467"/>
            <a:ext cx="10423859" cy="51867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85725" rtl="0">
              <a:spcAft>
                <a:spcPts val="1200"/>
              </a:spcAft>
              <a:buSzPct val="75000"/>
            </a:pPr>
            <a:r>
              <a:rPr lang="ru-RU" sz="2800" b="1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Норберт Райнер </a:t>
            </a:r>
            <a:r>
              <a:rPr lang="ru-RU" sz="2800" b="1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  <a:hlinkClick r:id="rId2"/>
              </a:rPr>
              <a:t>norbert_rainer@aon.at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5C9169E6-2444-4BA5-BEA8-6C48C66FC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5867367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Предмет статистики демографии предприятий </a:t>
            </a:r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(2)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59167" cy="463203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defRPr>
                <a:effectLst/>
              </a:defRPr>
            </a:pPr>
            <a:r>
              <a:rPr lang="ru-RU" sz="2800" kern="0" dirty="0"/>
              <a:t>Основными показателями демографии </a:t>
            </a:r>
            <a:r>
              <a:rPr lang="ru-RU" sz="2800" kern="0" dirty="0">
                <a:highlight>
                  <a:srgbClr val="000000">
                    <a:alpha val="0"/>
                  </a:srgbClr>
                </a:highlight>
              </a:rPr>
              <a:t>предприятий</a:t>
            </a:r>
            <a:r>
              <a:rPr lang="ru-RU" sz="2800" kern="0" dirty="0"/>
              <a:t> являются</a:t>
            </a: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: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Коэффициент учреждения:</a:t>
            </a: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доля недавно учрежденных предприятий в году t в процентах от всех активных предприятий в году t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Коэффициент выживаемости:</a:t>
            </a: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 доля предприятий, созданных в год t, которые все еще активны в годы t+1, t+2, t+3, ... в процентах от числа предприятий, созданных в год t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Коэффициент ликвидации:</a:t>
            </a: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 доля предприятий, прекративших свою деятельность в год t в процентах от всех действующих предприятий в год 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4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266B38FF-6DEB-4F50-992E-71ED604AA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4142431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/>
          </a:bodyPr>
          <a:lstStyle/>
          <a:p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Предмет 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статистики демографии предприятий </a:t>
            </a:r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(3)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59167" cy="498598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defRPr>
                <a:effectLst/>
              </a:defRPr>
            </a:pPr>
            <a:r>
              <a:rPr kumimoji="0" lang="ru-RU" sz="24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Показатели </a:t>
            </a:r>
            <a:r>
              <a:rPr lang="ru-RU" sz="2400" kern="0" dirty="0">
                <a:highlight>
                  <a:srgbClr val="000000">
                    <a:alpha val="0"/>
                  </a:srgbClr>
                </a:highlight>
              </a:rPr>
              <a:t>демографии предприятий</a:t>
            </a:r>
            <a:r>
              <a:rPr kumimoji="0" lang="ru-RU" sz="24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 обычно разбиваются по видам </a:t>
            </a:r>
            <a:r>
              <a:rPr kumimoji="0" lang="ru-RU" sz="24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экономической деятельности, </a:t>
            </a:r>
            <a:r>
              <a:rPr lang="ru-RU" sz="2400" kern="0" dirty="0">
                <a:solidFill>
                  <a:srgbClr val="C00000"/>
                </a:solidFill>
              </a:rPr>
              <a:t>классам по численности занятых</a:t>
            </a:r>
            <a:r>
              <a:rPr lang="ru-RU" sz="2400" kern="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kumimoji="0" lang="ru-RU" sz="24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регионам</a:t>
            </a:r>
          </a:p>
          <a:p>
            <a:pPr marR="0" lvl="0" defTabSz="914400" rtl="0" eaLnBrk="1" fontAlgn="auto" latinLnBrk="0" hangingPunct="1">
              <a:spcAft>
                <a:spcPts val="600"/>
              </a:spcAft>
              <a:buClrTx/>
              <a:buSzTx/>
              <a:defRPr>
                <a:effectLst/>
              </a:defRPr>
            </a:pPr>
            <a:r>
              <a:rPr lang="ru-RU" sz="24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Типовые таблицы показывают: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учрежденных предприятий и количество созданных рабочих мест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kumimoji="0" lang="ru-RU" sz="24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Количество выживших предприятий за прошедшие годы и численность их работников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b="0" i="0" u="none" strike="noStrike" kern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Численность работников на выживших предприятиях за </a:t>
            </a:r>
            <a:r>
              <a:rPr lang="ru-RU" sz="2400" kern="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прошедшие </a:t>
            </a:r>
            <a:r>
              <a:rPr lang="ru-RU" sz="2400" b="0" i="0" u="none" strike="noStrike" kern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годы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400" kern="0" dirty="0">
                <a:solidFill>
                  <a:srgbClr val="C00000"/>
                </a:solidFill>
              </a:rPr>
              <a:t>Количество потерянных рабочих мест в связи с прекращением деятельности предприятий</a:t>
            </a:r>
            <a:endParaRPr kumimoji="0" lang="ru-RU" sz="2400" b="0" i="0" u="none" strike="noStrike" kern="0" cap="none" spc="0" normalizeH="0" baseline="0" noProof="0" dirty="0">
              <a:solidFill>
                <a:srgbClr val="C00000"/>
              </a:solidFill>
              <a:effectLst/>
              <a:highlight>
                <a:srgbClr val="000000">
                  <a:alpha val="0"/>
                </a:srgbClr>
              </a:highlight>
              <a:uLnTx/>
              <a:uFillTx/>
              <a:latin typeface="Calibri"/>
            </a:endParaRPr>
          </a:p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defRPr>
                <a:effectLst/>
              </a:defRPr>
            </a:pPr>
            <a:endParaRPr kumimoji="0" lang="en-GB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5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E72350C1-8196-4A44-9B2B-83964D6D8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16556227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/>
          </a:bodyPr>
          <a:lstStyle/>
          <a:p>
            <a:pPr rtl="0"/>
            <a:r>
              <a:rPr lang="ru-RU" sz="3200" b="1" i="0" u="none" strike="noStrike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Предмет статистики демографии предприятий (4)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59167" cy="450892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spcAft>
                <a:spcPts val="600"/>
              </a:spcAft>
              <a:buClrTx/>
              <a:buSzTx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Совокупность быстрорастущих предприятий: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и доля быстрорастущих предприятий по</a:t>
            </a:r>
          </a:p>
          <a:p>
            <a:pPr marL="914400" lvl="1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экономической деятельности</a:t>
            </a:r>
          </a:p>
          <a:p>
            <a:pPr marL="914400" lvl="1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классу размера</a:t>
            </a:r>
          </a:p>
          <a:p>
            <a:pPr rtl="0"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Совокупность компаний «газелей</a:t>
            </a:r>
            <a:r>
              <a:rPr lang="ru-RU" sz="2800" kern="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»</a:t>
            </a: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(= быстрорастущие предприятия </a:t>
            </a:r>
            <a:r>
              <a:rPr lang="ru-RU" sz="2800" kern="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младше</a:t>
            </a: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 определенного возраста):</a:t>
            </a:r>
          </a:p>
          <a:p>
            <a:pPr marL="457200" lvl="0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и доля </a:t>
            </a:r>
            <a:r>
              <a:rPr lang="ru-RU" sz="2800" kern="0" dirty="0">
                <a:highlight>
                  <a:srgbClr val="000000">
                    <a:alpha val="0"/>
                  </a:srgbClr>
                </a:highlight>
                <a:latin typeface="Calibri"/>
              </a:rPr>
              <a:t>«</a:t>
            </a: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газелей» по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kern="0" dirty="0">
                <a:highlight>
                  <a:srgbClr val="000000">
                    <a:alpha val="0"/>
                  </a:srgbClr>
                </a:highlight>
              </a:rPr>
              <a:t>экономической деятельности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kern="0" dirty="0">
                <a:highlight>
                  <a:srgbClr val="000000">
                    <a:alpha val="0"/>
                  </a:srgbClr>
                </a:highlight>
              </a:rPr>
              <a:t>классу размера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6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F6B2B45B-2350-4229-8026-88051A234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72592454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/>
          </a:bodyPr>
          <a:lstStyle/>
          <a:p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Предмет 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статистики демографии предприятий </a:t>
            </a:r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(5)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829011" cy="486287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spcAft>
                <a:spcPts val="600"/>
              </a:spcAft>
              <a:buClrTx/>
              <a:buSzTx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</a:rPr>
              <a:t>Показатели по предпринимателям и их бизнесу: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</a:rPr>
              <a:t>Пол, возраст, образование, национальность, предпринимательская карьера и др., по:</a:t>
            </a:r>
          </a:p>
          <a:p>
            <a:pPr marL="914400" lvl="1" indent="-457200" rtl="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</a:rPr>
              <a:t>экономической деятельности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kern="0" dirty="0">
                <a:highlight>
                  <a:srgbClr val="000000">
                    <a:alpha val="0"/>
                  </a:srgbClr>
                </a:highlight>
              </a:rPr>
              <a:t>классу размера</a:t>
            </a:r>
            <a:endParaRPr lang="ru-RU" sz="2800" b="0" i="0" u="none" strike="noStrike" kern="0" dirty="0">
              <a:effectLst/>
              <a:highlight>
                <a:srgbClr val="000000">
                  <a:alpha val="0"/>
                </a:srgbClr>
              </a:highlight>
            </a:endParaRPr>
          </a:p>
          <a:p>
            <a:pPr lvl="1" rtl="0"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</a:rPr>
              <a:t>Эти данные обычно разрабатываются путем увязки </a:t>
            </a:r>
            <a:r>
              <a:rPr lang="ru-RU" sz="2800" b="0" i="0" u="none" strike="noStrike" kern="0" dirty="0" err="1">
                <a:effectLst/>
                <a:highlight>
                  <a:srgbClr val="000000">
                    <a:alpha val="0"/>
                  </a:srgbClr>
                </a:highlight>
              </a:rPr>
              <a:t>микроданных</a:t>
            </a: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</a:rPr>
              <a:t> статистического регистра предприятий с источниками данных о лицах</a:t>
            </a:r>
          </a:p>
          <a:p>
            <a:pPr rtl="0"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</a:rPr>
              <a:t>Увязывание других источников данных о предприятиях: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</a:rPr>
              <a:t>Международная торговля, </a:t>
            </a:r>
            <a:r>
              <a:rPr lang="ru-RU" sz="2800" kern="0" dirty="0"/>
              <a:t>СТЗФ</a:t>
            </a: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</a:rPr>
              <a:t>, НИОКР, инновации и т.д.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7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FFD45556-009E-4E41-BF4F-7EF5511E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350884089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  <a:effectLst/>
        </p:spPr>
        <p:txBody>
          <a:bodyPr>
            <a:normAutofit/>
          </a:bodyPr>
          <a:lstStyle/>
          <a:p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Предмет </a:t>
            </a:r>
            <a:r>
              <a:rPr lang="ru-RU" sz="3200" b="1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статистики демографии предприятий </a:t>
            </a:r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(4)</a:t>
            </a: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746081" cy="466281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spcAft>
                <a:spcPts val="1800"/>
              </a:spcAft>
              <a:buClrTx/>
              <a:buSzTx/>
              <a:defRPr>
                <a:effectLst/>
              </a:defRPr>
            </a:pPr>
            <a:r>
              <a:rPr kumimoji="0" lang="ru-RU" sz="2800" b="0" i="0" u="none" strike="noStrike" kern="0" cap="none" spc="0" normalizeH="0" baseline="0" noProof="0" dirty="0"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Calibri"/>
              </a:rPr>
              <a:t>Два основных концепта статистики демографии предприятий:</a:t>
            </a:r>
          </a:p>
          <a:p>
            <a:pPr marL="457200" marR="0" lvl="0" indent="-457200" defTabSz="914400" rtl="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(В целом) демография предприятий: </a:t>
            </a: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охватывает все действующие предприятия, независимо от того, имеют ли они сотрудников или нет</a:t>
            </a:r>
          </a:p>
          <a:p>
            <a:pPr lvl="1" rtl="0">
              <a:spcAft>
                <a:spcPts val="2400"/>
              </a:spcAft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		обеспечивает наиболее полную картину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>
                <a:effectLst/>
              </a:defRPr>
            </a:pPr>
            <a:r>
              <a:rPr lang="ru-RU" sz="2800" kern="0" dirty="0">
                <a:solidFill>
                  <a:srgbClr val="C00000"/>
                </a:solidFill>
                <a:highlight>
                  <a:srgbClr val="000000">
                    <a:alpha val="0"/>
                  </a:srgbClr>
                </a:highlight>
              </a:rPr>
              <a:t>Демография предприятий-</a:t>
            </a:r>
            <a:r>
              <a:rPr lang="ru-RU" sz="2800" b="0" i="0" u="none" strike="noStrike" kern="0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работодателей: </a:t>
            </a: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охватывает только активные предприятия, на которых есть хотя бы один сотрудник</a:t>
            </a:r>
          </a:p>
          <a:p>
            <a:pPr lvl="1" rtl="0">
              <a:spcAft>
                <a:spcPts val="600"/>
              </a:spcAft>
              <a:defRPr>
                <a:effectLst/>
              </a:defRPr>
            </a:pPr>
            <a:r>
              <a:rPr lang="ru-RU" sz="2800" b="0" i="0" u="none" strike="noStrike" kern="0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		ориентированность на создании рабочих мест сотрудников</a:t>
            </a:r>
          </a:p>
        </p:txBody>
      </p:sp>
      <p:sp>
        <p:nvSpPr>
          <p:cNvPr id="4" name="Pfeil nach rechts 3"/>
          <p:cNvSpPr/>
          <p:nvPr/>
        </p:nvSpPr>
        <p:spPr>
          <a:xfrm>
            <a:off x="1466335" y="3426606"/>
            <a:ext cx="978408" cy="387177"/>
          </a:xfrm>
          <a:prstGeom prst="righ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7" name="Pfeil nach rechts 6"/>
          <p:cNvSpPr/>
          <p:nvPr/>
        </p:nvSpPr>
        <p:spPr>
          <a:xfrm>
            <a:off x="1466335" y="5101601"/>
            <a:ext cx="978408" cy="387177"/>
          </a:xfrm>
          <a:prstGeom prst="righ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8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A956088D-D757-4C90-AB6C-258CC8AD0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167472954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10091998" cy="576648"/>
          </a:xfrm>
          <a:effectLst/>
        </p:spPr>
        <p:txBody>
          <a:bodyPr>
            <a:normAutofit fontScale="90000"/>
          </a:bodyPr>
          <a:lstStyle/>
          <a:p>
            <a:pPr rtl="0"/>
            <a:r>
              <a:rPr lang="ru-RU" sz="3200" b="1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  <a:ea typeface="+mn-ea"/>
                <a:cs typeface="+mn-cs"/>
              </a:rPr>
              <a:t>Несколько международных данных в качестве примеров (1)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pPr rtl="0"/>
            <a:r>
              <a:rPr lang="ru-RU" sz="1200" b="0" i="0" u="none" strike="noStrike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9</a:t>
            </a:r>
          </a:p>
        </p:txBody>
      </p:sp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00000000-0008-0000-0000-00000204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32308"/>
              </p:ext>
            </p:extLst>
          </p:nvPr>
        </p:nvGraphicFramePr>
        <p:xfrm>
          <a:off x="1820411" y="2323750"/>
          <a:ext cx="8078598" cy="3958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001486" y="1010235"/>
            <a:ext cx="9945188" cy="173893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2400" b="0" i="0" u="none" strike="noStrike" dirty="0">
                <a:solidFill>
                  <a:srgbClr val="C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Коэффициент учреждения предприятий-работодателей, </a:t>
            </a:r>
            <a:r>
              <a:rPr lang="ru-RU" sz="2400" dirty="0">
                <a:solidFill>
                  <a:srgbClr val="C00000"/>
                </a:solidFill>
              </a:rPr>
              <a:t>экономика предпринимательства</a:t>
            </a:r>
            <a:endParaRPr lang="ru-RU" sz="2400" b="0" i="0" u="none" strike="noStrike" dirty="0">
              <a:solidFill>
                <a:srgbClr val="C00000"/>
              </a:solidFill>
              <a:effectLst/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>
              <a:spcBef>
                <a:spcPts val="600"/>
              </a:spcBef>
            </a:pPr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учрежденных предприятий-работодателей в процентах от числа действующих предприятий-работодателей, 2014 год или последний </a:t>
            </a:r>
            <a:r>
              <a:rPr lang="ru-RU" dirty="0">
                <a:highlight>
                  <a:srgbClr val="000000">
                    <a:alpha val="0"/>
                  </a:srgbClr>
                </a:highlight>
              </a:rPr>
              <a:t>год, </a:t>
            </a:r>
            <a:r>
              <a:rPr lang="ru-RU" dirty="0"/>
              <a:t>за который имеются данные</a:t>
            </a:r>
            <a:r>
              <a:rPr lang="ru-RU" sz="18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10058409" y="5528346"/>
            <a:ext cx="147174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rtl="0"/>
            <a:r>
              <a:rPr lang="ru-RU" sz="1400" b="0" i="0" u="none" strike="noStrike" dirty="0"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Источник: ОЭСР</a:t>
            </a:r>
          </a:p>
        </p:txBody>
      </p:sp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CA8C0F37-5CF2-4B07-88EF-147B4FD49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85560"/>
            <a:ext cx="11066417" cy="365125"/>
          </a:xfrm>
          <a:effectLst/>
        </p:spPr>
        <p:txBody>
          <a:bodyPr/>
          <a:lstStyle/>
          <a:p>
            <a:pPr rtl="0"/>
            <a:r>
              <a:rPr lang="ru-RU" b="0" i="0" u="none" strike="noStrike" dirty="0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Совместное совещание группы экспертов по регистрам предприятий ЕЭК ООН/Евростата/ОЭСР, 30 сентября – 2 октября 2019 года, Женева</a:t>
            </a:r>
          </a:p>
        </p:txBody>
      </p:sp>
    </p:spTree>
    <p:extLst>
      <p:ext uri="{BB962C8B-B14F-4D97-AF65-F5344CB8AC3E}">
        <p14:creationId xmlns:p14="http://schemas.microsoft.com/office/powerpoint/2010/main" val="266642830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05.12"/>
  <p:tag name="AS_TITLE" val="Aspose.Slides for .NET 4.0 Client Profile"/>
  <p:tag name="AS_VERSION" val="15.4.0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  <a:extrusionClr>
            <a:prstClr val="black"/>
          </a:extrusionClr>
          <a:contourClr>
            <a:prstClr val="black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  <a:extrusionClr>
            <a:prstClr val="black"/>
          </a:extrusionClr>
          <a:contourClr>
            <a:prstClr val="black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  <a:extrusionClr>
            <a:prstClr val="black"/>
          </a:extrusionClr>
          <a:contourClr>
            <a:prstClr val="black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  <a:extrusionClr>
            <a:prstClr val="black"/>
          </a:extrusionClr>
          <a:contourClr>
            <a:prstClr val="black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2934</Words>
  <Application>Microsoft Office PowerPoint</Application>
  <PresentationFormat>Widescreen</PresentationFormat>
  <Paragraphs>403</Paragraphs>
  <Slides>37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Arial Narrow</vt:lpstr>
      <vt:lpstr>Calibri</vt:lpstr>
      <vt:lpstr>Calibri Light</vt:lpstr>
      <vt:lpstr>Wingdings</vt:lpstr>
      <vt:lpstr>Office Theme</vt:lpstr>
      <vt:lpstr>Требования к СРП для подготовки статистики демографии предприятий и предпринимательства </vt:lpstr>
      <vt:lpstr>Содержание</vt:lpstr>
      <vt:lpstr>Предмет статистики демографии предприятий (1)</vt:lpstr>
      <vt:lpstr>Предмет статистики демографии предприятий (2)</vt:lpstr>
      <vt:lpstr>Предмет статистики демографии предприятий (3)</vt:lpstr>
      <vt:lpstr>Предмет статистики демографии предприятий (4)</vt:lpstr>
      <vt:lpstr>Предмет статистики демографии предприятий (5)</vt:lpstr>
      <vt:lpstr>Предмет статистики демографии предприятий (4)</vt:lpstr>
      <vt:lpstr>Несколько международных данных в качестве примеров (1)</vt:lpstr>
      <vt:lpstr>Несколько международных данных в качестве примеров (2)</vt:lpstr>
      <vt:lpstr>Несколько международных данных в качестве примеров (3)</vt:lpstr>
      <vt:lpstr>PowerPoint Presentation</vt:lpstr>
      <vt:lpstr>PowerPoint Presentation</vt:lpstr>
      <vt:lpstr>Несколько международных данных в качестве примеров (6)</vt:lpstr>
      <vt:lpstr>Несколько международных данных в качестве примеров (7)</vt:lpstr>
      <vt:lpstr>Почему СРП является хорошей основой для статистики демографии предприятий?</vt:lpstr>
      <vt:lpstr>Основные требования СРП для поддержки статистики ДП</vt:lpstr>
      <vt:lpstr>Требование 1: Полный охват предприятий</vt:lpstr>
      <vt:lpstr>Требование 2: Высокое качество переменных по бизнес единицам</vt:lpstr>
      <vt:lpstr>Требование 3: Демографические события и преемственность (1)</vt:lpstr>
      <vt:lpstr>Требование 3: Демографические события и преемственность (2)</vt:lpstr>
      <vt:lpstr>Требование 3: Демографические события и преемственность (3)</vt:lpstr>
      <vt:lpstr>Требование 3: Демографические события и преемственность (4)</vt:lpstr>
      <vt:lpstr>Статическое сравнение коммерческих предприятий в СРП</vt:lpstr>
      <vt:lpstr>Динамический анализ коммерческих предприятий</vt:lpstr>
      <vt:lpstr>Последствия для СРП (1)</vt:lpstr>
      <vt:lpstr>Последствия для СРП (2)</vt:lpstr>
      <vt:lpstr>Последствия для СРП (3)</vt:lpstr>
      <vt:lpstr>Выводы</vt:lpstr>
      <vt:lpstr>PowerPoint Presentation</vt:lpstr>
      <vt:lpstr>PowerPoint Presentation</vt:lpstr>
      <vt:lpstr>PowerPoint Presentation</vt:lpstr>
      <vt:lpstr>PowerPoint Presentation</vt:lpstr>
      <vt:lpstr>Руководящие принципы ЕЭК ООН по использованию статистических регистров предприятий для статистики демографии предприятий и предпринимательства</vt:lpstr>
      <vt:lpstr>Руководство Евростат-ОЭСР по статистической демографии предприятий</vt:lpstr>
      <vt:lpstr>Руководство ЕЭК ООН по статистическому регистру предприятий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Norbert Rainer</dc:creator>
  <cp:lastModifiedBy>Oleksandr Svirchevskyy</cp:lastModifiedBy>
  <cp:revision>267</cp:revision>
  <cp:lastPrinted>2017-09-16T18:33:56Z</cp:lastPrinted>
  <dcterms:created xsi:type="dcterms:W3CDTF">2017-03-05T10:18:55Z</dcterms:created>
  <dcterms:modified xsi:type="dcterms:W3CDTF">2019-09-24T10:37:23Z</dcterms:modified>
</cp:coreProperties>
</file>