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4"/>
  </p:notesMasterIdLst>
  <p:sldIdLst>
    <p:sldId id="256" r:id="rId2"/>
    <p:sldId id="269" r:id="rId3"/>
    <p:sldId id="257" r:id="rId4"/>
    <p:sldId id="263" r:id="rId5"/>
    <p:sldId id="264" r:id="rId6"/>
    <p:sldId id="259" r:id="rId7"/>
    <p:sldId id="270" r:id="rId8"/>
    <p:sldId id="265" r:id="rId9"/>
    <p:sldId id="266" r:id="rId10"/>
    <p:sldId id="267" r:id="rId11"/>
    <p:sldId id="260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1F573"/>
    <a:srgbClr val="00FEBB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574" autoAdjust="0"/>
  </p:normalViewPr>
  <p:slideViewPr>
    <p:cSldViewPr>
      <p:cViewPr varScale="1">
        <p:scale>
          <a:sx n="62" d="100"/>
          <a:sy n="62" d="100"/>
        </p:scale>
        <p:origin x="180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912975-ACBE-47F5-9544-511126AA1BA6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716B6-B9CE-40DF-82B6-8618432BDB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901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716B6-B9CE-40DF-82B6-8618432BDB9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39194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716B6-B9CE-40DF-82B6-8618432BDB9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47713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716B6-B9CE-40DF-82B6-8618432BDB9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39194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716B6-B9CE-40DF-82B6-8618432BDB9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39194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716B6-B9CE-40DF-82B6-8618432BDB9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39194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716B6-B9CE-40DF-82B6-8618432BDB9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39194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716B6-B9CE-40DF-82B6-8618432BDB92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39194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716B6-B9CE-40DF-82B6-8618432BDB92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5055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716B6-B9CE-40DF-82B6-8618432BDB92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531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6754" name="Picture 2" descr="bandero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6755" name="Rectangle 3"/>
          <p:cNvSpPr>
            <a:spLocks noGrp="1" noChangeArrowheads="1"/>
          </p:cNvSpPr>
          <p:nvPr>
            <p:ph type="ftr" sz="quarter" idx="3"/>
          </p:nvPr>
        </p:nvSpPr>
        <p:spPr>
          <a:xfrm>
            <a:off x="269875" y="2181225"/>
            <a:ext cx="3813175" cy="325437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tIns="32400"/>
          <a:lstStyle>
            <a:lvl1pPr>
              <a:lnSpc>
                <a:spcPct val="100000"/>
              </a:lnSpc>
              <a:defRPr sz="1800" b="1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226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41838" y="2181225"/>
            <a:ext cx="4176712" cy="2914650"/>
          </a:xfrm>
        </p:spPr>
        <p:txBody>
          <a:bodyPr/>
          <a:lstStyle>
            <a:lvl1pPr>
              <a:lnSpc>
                <a:spcPts val="3600"/>
              </a:lnSpc>
              <a:defRPr sz="3200" b="1">
                <a:solidFill>
                  <a:schemeClr val="bg1"/>
                </a:solidFill>
                <a:latin typeface="Arial" charset="0"/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de-DE" noProof="0" dirty="0"/>
          </a:p>
        </p:txBody>
      </p:sp>
      <p:sp>
        <p:nvSpPr>
          <p:cNvPr id="1226757" name="Rectangle 5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269875" y="6181725"/>
            <a:ext cx="3817938" cy="41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600">
                <a:solidFill>
                  <a:schemeClr val="bg2"/>
                </a:solidFill>
              </a:defRPr>
            </a:lvl1pPr>
          </a:lstStyle>
          <a:p>
            <a:fld id="{E949C934-488C-443A-B74F-7214265F98F6}" type="datetime1">
              <a:rPr lang="en-GB" smtClean="0"/>
              <a:t>26/09/2019</a:t>
            </a:fld>
            <a:endParaRPr lang="en-GB"/>
          </a:p>
        </p:txBody>
      </p:sp>
      <p:sp>
        <p:nvSpPr>
          <p:cNvPr id="122675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548188" y="5522913"/>
            <a:ext cx="4176712" cy="909637"/>
          </a:xfrm>
        </p:spPr>
        <p:txBody>
          <a:bodyPr anchor="b"/>
          <a:lstStyle>
            <a:lvl1pPr marL="0" indent="0">
              <a:lnSpc>
                <a:spcPts val="2400"/>
              </a:lnSpc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de-DE" noProof="0" dirty="0"/>
          </a:p>
        </p:txBody>
      </p:sp>
      <p:pic>
        <p:nvPicPr>
          <p:cNvPr id="1226759" name="Picture 7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bandero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9875" y="1428750"/>
            <a:ext cx="4221163" cy="4468813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428750"/>
            <a:ext cx="4221162" cy="4468813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FD67387-F179-4D0B-9515-5199DA89DB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6426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FD67387-F179-4D0B-9515-5199DA89DBE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412875"/>
            <a:ext cx="4224337" cy="448627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88751" y="1428576"/>
            <a:ext cx="4224338" cy="4460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49508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75" y="660400"/>
            <a:ext cx="8594725" cy="6286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9875" y="6477000"/>
            <a:ext cx="3213100" cy="188913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>
              <a:defRPr/>
            </a:lvl1pPr>
          </a:lstStyle>
          <a:p>
            <a:fld id="{6FD67387-F179-4D0B-9515-5199DA89DBE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9400" y="5918200"/>
            <a:ext cx="8610600" cy="463550"/>
          </a:xfr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79400" y="1844674"/>
            <a:ext cx="8613775" cy="407352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de-DE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8613775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28584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FD67387-F179-4D0B-9515-5199DA89DBE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844824"/>
            <a:ext cx="4224337" cy="4054326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279400" y="1844725"/>
            <a:ext cx="4222800" cy="4054326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643438" y="1419126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48062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FD67387-F179-4D0B-9515-5199DA89DBE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844824"/>
            <a:ext cx="4224337" cy="190495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279400" y="1844725"/>
            <a:ext cx="4222800" cy="190495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643438" y="1419126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4643438" y="4293096"/>
            <a:ext cx="4224337" cy="190495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279400" y="4292997"/>
            <a:ext cx="4222800" cy="190495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279400" y="3872261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20"/>
          </p:nvPr>
        </p:nvSpPr>
        <p:spPr>
          <a:xfrm>
            <a:off x="4643438" y="3867398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480626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3424" y="1425302"/>
            <a:ext cx="4154560" cy="639762"/>
          </a:xfr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3424" y="2065064"/>
            <a:ext cx="4154560" cy="385313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6017" y="1423988"/>
            <a:ext cx="4173984" cy="639762"/>
          </a:xfr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6017" y="2063750"/>
            <a:ext cx="4173984" cy="3854450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67387-F179-4D0B-9515-5199DA89DB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4532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269875" y="660400"/>
            <a:ext cx="8594725" cy="6286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69875" y="1428750"/>
            <a:ext cx="4221163" cy="21574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3438" y="1428750"/>
            <a:ext cx="4221162" cy="21574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269875" y="3738563"/>
            <a:ext cx="4221163" cy="2159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3438" y="3738563"/>
            <a:ext cx="4221162" cy="2159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269875" y="6477000"/>
            <a:ext cx="3213100" cy="188913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>
              <a:defRPr/>
            </a:lvl1pPr>
          </a:lstStyle>
          <a:p>
            <a:fld id="{6FD67387-F179-4D0B-9515-5199DA89DB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4233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Organization Chart or other visualiz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75" y="660400"/>
            <a:ext cx="8594725" cy="6286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269875" y="1428750"/>
            <a:ext cx="8594725" cy="4468813"/>
          </a:xfrm>
        </p:spPr>
        <p:txBody>
          <a:bodyPr/>
          <a:lstStyle/>
          <a:p>
            <a:r>
              <a:rPr lang="en-US"/>
              <a:t>Click icon to add SmartArt graphic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9875" y="6477000"/>
            <a:ext cx="3213100" cy="188913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>
              <a:defRPr/>
            </a:lvl1pPr>
          </a:lstStyle>
          <a:p>
            <a:fld id="{6FD67387-F179-4D0B-9515-5199DA89DB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1867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75" y="660400"/>
            <a:ext cx="8594725" cy="6286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69875" y="1428750"/>
            <a:ext cx="4139287" cy="44688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6016" y="1428750"/>
            <a:ext cx="4148584" cy="44688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9875" y="6477000"/>
            <a:ext cx="3213100" cy="188913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>
              <a:defRPr/>
            </a:lvl1pPr>
          </a:lstStyle>
          <a:p>
            <a:fld id="{6FD67387-F179-4D0B-9515-5199DA89DB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03019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75" y="660400"/>
            <a:ext cx="8594725" cy="6286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69875" y="1428750"/>
            <a:ext cx="4221163" cy="44688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3438" y="1428750"/>
            <a:ext cx="4221162" cy="4468813"/>
          </a:xfrm>
        </p:spPr>
        <p:txBody>
          <a:bodyPr/>
          <a:lstStyle/>
          <a:p>
            <a:r>
              <a:rPr lang="en-US"/>
              <a:t>Click icon to add clip art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9875" y="6477000"/>
            <a:ext cx="3213100" cy="188913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>
              <a:defRPr/>
            </a:lvl1pPr>
          </a:lstStyle>
          <a:p>
            <a:fld id="{6FD67387-F179-4D0B-9515-5199DA89DB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9661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6754" name="Picture 2" descr="bandero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6755" name="Rectangle 3"/>
          <p:cNvSpPr>
            <a:spLocks noGrp="1" noChangeArrowheads="1"/>
          </p:cNvSpPr>
          <p:nvPr>
            <p:ph type="ftr" sz="quarter" idx="3"/>
          </p:nvPr>
        </p:nvSpPr>
        <p:spPr>
          <a:xfrm>
            <a:off x="269875" y="2181225"/>
            <a:ext cx="3813175" cy="325437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tIns="32400"/>
          <a:lstStyle>
            <a:lvl1pPr>
              <a:lnSpc>
                <a:spcPct val="100000"/>
              </a:lnSpc>
              <a:defRPr sz="1800" b="1" baseline="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1226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41838" y="2181225"/>
            <a:ext cx="4176712" cy="2914650"/>
          </a:xfrm>
        </p:spPr>
        <p:txBody>
          <a:bodyPr/>
          <a:lstStyle>
            <a:lvl1pPr>
              <a:lnSpc>
                <a:spcPts val="3600"/>
              </a:lnSpc>
              <a:defRPr sz="3200" b="1" baseline="0">
                <a:solidFill>
                  <a:schemeClr val="tx2"/>
                </a:solidFill>
                <a:latin typeface="Arial" charset="0"/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de-DE" noProof="0" dirty="0"/>
          </a:p>
        </p:txBody>
      </p:sp>
      <p:sp>
        <p:nvSpPr>
          <p:cNvPr id="1226757" name="Rectangle 5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269875" y="6181725"/>
            <a:ext cx="3817938" cy="41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600" baseline="0">
                <a:solidFill>
                  <a:schemeClr val="tx2"/>
                </a:solidFill>
              </a:defRPr>
            </a:lvl1pPr>
          </a:lstStyle>
          <a:p>
            <a:fld id="{1E5ABA00-A1D5-4FDC-9FAB-CDBCCD2FB782}" type="datetime1">
              <a:rPr lang="en-GB" smtClean="0"/>
              <a:t>26/09/2019</a:t>
            </a:fld>
            <a:endParaRPr lang="en-GB"/>
          </a:p>
        </p:txBody>
      </p:sp>
      <p:sp>
        <p:nvSpPr>
          <p:cNvPr id="122675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548188" y="5522913"/>
            <a:ext cx="4176712" cy="909637"/>
          </a:xfrm>
        </p:spPr>
        <p:txBody>
          <a:bodyPr anchor="b"/>
          <a:lstStyle>
            <a:lvl1pPr marL="0" indent="0">
              <a:lnSpc>
                <a:spcPts val="2400"/>
              </a:lnSpc>
              <a:buFontTx/>
              <a:buNone/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de-DE" noProof="0" dirty="0"/>
          </a:p>
        </p:txBody>
      </p:sp>
      <p:pic>
        <p:nvPicPr>
          <p:cNvPr id="1226759" name="Picture 7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bandero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3116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FD67387-F179-4D0B-9515-5199DA89DB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7490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Brid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80"/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34762"/>
          <a:stretch/>
        </p:blipFill>
        <p:spPr>
          <a:xfrm>
            <a:off x="0" y="5015928"/>
            <a:ext cx="10107334" cy="19899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FD67387-F179-4D0B-9515-5199DA89DBEE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6534150" y="6477000"/>
            <a:ext cx="2290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eaLnBrk="0" hangingPunct="0">
              <a:lnSpc>
                <a:spcPts val="1200"/>
              </a:lnSpc>
            </a:pPr>
            <a:r>
              <a:rPr lang="de-DE" sz="900">
                <a:solidFill>
                  <a:srgbClr val="004B95"/>
                </a:solidFill>
              </a:rPr>
              <a:t>www.ecb.europa.eu</a:t>
            </a:r>
          </a:p>
        </p:txBody>
      </p:sp>
    </p:spTree>
    <p:extLst>
      <p:ext uri="{BB962C8B-B14F-4D97-AF65-F5344CB8AC3E}">
        <p14:creationId xmlns:p14="http://schemas.microsoft.com/office/powerpoint/2010/main" val="1185524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75" y="673100"/>
            <a:ext cx="8607425" cy="6477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69875" y="1435100"/>
            <a:ext cx="8607425" cy="4483100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9875" y="6477000"/>
            <a:ext cx="3213100" cy="188913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>
              <a:defRPr/>
            </a:lvl1pPr>
          </a:lstStyle>
          <a:p>
            <a:fld id="{6FD67387-F179-4D0B-9515-5199DA89DB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2780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75" y="660400"/>
            <a:ext cx="8594725" cy="6286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269875" y="1428750"/>
            <a:ext cx="8594725" cy="4468813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9875" y="6477000"/>
            <a:ext cx="3213100" cy="188913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>
              <a:defRPr/>
            </a:lvl1pPr>
          </a:lstStyle>
          <a:p>
            <a:fld id="{6FD67387-F179-4D0B-9515-5199DA89DBE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9400" y="5918200"/>
            <a:ext cx="8610600" cy="463550"/>
          </a:xfr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2858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FD67387-F179-4D0B-9515-5199DA89DBE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278121" y="1426523"/>
            <a:ext cx="4211992" cy="4464050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GB"/>
          </a:p>
        </p:txBody>
      </p:sp>
      <p:sp>
        <p:nvSpPr>
          <p:cNvPr id="9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4660490" y="1413222"/>
            <a:ext cx="4211992" cy="4464050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GB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53799" y="5949950"/>
            <a:ext cx="4032250" cy="431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4860032" y="5949950"/>
            <a:ext cx="4032250" cy="431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67828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FD67387-F179-4D0B-9515-5199DA89DBE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278121" y="1426523"/>
            <a:ext cx="4211992" cy="2087786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GB"/>
          </a:p>
        </p:txBody>
      </p:sp>
      <p:sp>
        <p:nvSpPr>
          <p:cNvPr id="9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4660490" y="1413222"/>
            <a:ext cx="4211992" cy="2087786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GB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53799" y="3573016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4860032" y="3573016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hart Placeholder 7"/>
          <p:cNvSpPr>
            <a:spLocks noGrp="1"/>
          </p:cNvSpPr>
          <p:nvPr>
            <p:ph type="chart" sz="quarter" idx="16"/>
          </p:nvPr>
        </p:nvSpPr>
        <p:spPr>
          <a:xfrm>
            <a:off x="284540" y="3947051"/>
            <a:ext cx="4211992" cy="2087786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GB"/>
          </a:p>
        </p:txBody>
      </p:sp>
      <p:sp>
        <p:nvSpPr>
          <p:cNvPr id="12" name="Chart Placeholder 7"/>
          <p:cNvSpPr>
            <a:spLocks noGrp="1"/>
          </p:cNvSpPr>
          <p:nvPr>
            <p:ph type="chart" sz="quarter" idx="17"/>
          </p:nvPr>
        </p:nvSpPr>
        <p:spPr>
          <a:xfrm>
            <a:off x="4666909" y="3933750"/>
            <a:ext cx="4211992" cy="2087786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GB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460218" y="6093544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9"/>
          </p:nvPr>
        </p:nvSpPr>
        <p:spPr>
          <a:xfrm>
            <a:off x="4866451" y="6093544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43072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FD67387-F179-4D0B-9515-5199DA89DB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515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5730" name="Rectangle 2"/>
          <p:cNvSpPr>
            <a:spLocks noChangeArrowheads="1"/>
          </p:cNvSpPr>
          <p:nvPr/>
        </p:nvSpPr>
        <p:spPr bwMode="auto">
          <a:xfrm>
            <a:off x="0" y="0"/>
            <a:ext cx="9144000" cy="479425"/>
          </a:xfrm>
          <a:prstGeom prst="rect">
            <a:avLst/>
          </a:prstGeom>
          <a:solidFill>
            <a:schemeClr val="tx2"/>
          </a:solidFill>
          <a:ln w="9525" algn="ctr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GB">
              <a:solidFill>
                <a:srgbClr val="585858"/>
              </a:solidFill>
              <a:ea typeface="ヒラギノ角ゴ Pro W3" pitchFamily="-64" charset="-128"/>
            </a:endParaRPr>
          </a:p>
        </p:txBody>
      </p:sp>
      <p:sp>
        <p:nvSpPr>
          <p:cNvPr id="1225731" name="Rectangle 3"/>
          <p:cNvSpPr>
            <a:spLocks noChangeArrowheads="1"/>
          </p:cNvSpPr>
          <p:nvPr/>
        </p:nvSpPr>
        <p:spPr bwMode="auto">
          <a:xfrm>
            <a:off x="271463" y="104775"/>
            <a:ext cx="6502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>
                <a:solidFill>
                  <a:srgbClr val="FFFFFF"/>
                </a:solidFill>
                <a:ea typeface="ヒラギノ角ゴ Pro W3" pitchFamily="-64" charset="-128"/>
              </a:rPr>
              <a:t>Rubric</a:t>
            </a:r>
          </a:p>
        </p:txBody>
      </p:sp>
      <p:sp>
        <p:nvSpPr>
          <p:cNvPr id="122573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9875" y="1428750"/>
            <a:ext cx="8594725" cy="446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122573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69875" y="660400"/>
            <a:ext cx="85947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/>
              <a:t>Mastertitelformat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122573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9875" y="6477000"/>
            <a:ext cx="32131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ts val="1200"/>
              </a:lnSpc>
              <a:spcBef>
                <a:spcPct val="0"/>
              </a:spcBef>
              <a:defRPr sz="900">
                <a:solidFill>
                  <a:srgbClr val="004B95"/>
                </a:solidFill>
              </a:defRPr>
            </a:lvl1pPr>
          </a:lstStyle>
          <a:p>
            <a:endParaRPr lang="en-GB"/>
          </a:p>
        </p:txBody>
      </p:sp>
      <p:sp>
        <p:nvSpPr>
          <p:cNvPr id="122573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57688" y="6477000"/>
            <a:ext cx="414337" cy="239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900">
                <a:solidFill>
                  <a:srgbClr val="585858"/>
                </a:solidFill>
              </a:defRPr>
            </a:lvl1pPr>
          </a:lstStyle>
          <a:p>
            <a:fld id="{6FD67387-F179-4D0B-9515-5199DA89DBEE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479425"/>
          </a:xfrm>
          <a:prstGeom prst="rect">
            <a:avLst/>
          </a:prstGeom>
          <a:solidFill>
            <a:schemeClr val="tx2"/>
          </a:solidFill>
          <a:ln w="9525" algn="ctr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GB">
              <a:solidFill>
                <a:srgbClr val="585858"/>
              </a:solidFill>
              <a:ea typeface="ヒラギノ角ゴ Pro W3" pitchFamily="-64" charset="-128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271463" y="104775"/>
            <a:ext cx="6502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dirty="0" err="1">
                <a:solidFill>
                  <a:srgbClr val="FFFFFF"/>
                </a:solidFill>
                <a:ea typeface="ヒラギノ角ゴ Pro W3" pitchFamily="-64" charset="-128"/>
              </a:rPr>
              <a:t>Use</a:t>
            </a:r>
            <a:r>
              <a:rPr lang="de-DE" dirty="0">
                <a:solidFill>
                  <a:srgbClr val="FFFFFF"/>
                </a:solidFill>
                <a:ea typeface="ヒラギノ角ゴ Pro W3" pitchFamily="-64" charset="-128"/>
              </a:rPr>
              <a:t> </a:t>
            </a:r>
            <a:r>
              <a:rPr lang="de-DE" dirty="0" err="1">
                <a:solidFill>
                  <a:srgbClr val="FFFFFF"/>
                </a:solidFill>
                <a:ea typeface="ヒラギノ角ゴ Pro W3" pitchFamily="-64" charset="-128"/>
              </a:rPr>
              <a:t>as</a:t>
            </a:r>
            <a:r>
              <a:rPr lang="de-DE" dirty="0">
                <a:solidFill>
                  <a:srgbClr val="FFFFFF"/>
                </a:solidFill>
                <a:ea typeface="ヒラギノ角ゴ Pro W3" pitchFamily="-64" charset="-128"/>
              </a:rPr>
              <a:t> </a:t>
            </a:r>
            <a:r>
              <a:rPr lang="de-DE" dirty="0" err="1">
                <a:solidFill>
                  <a:srgbClr val="FFFFFF"/>
                </a:solidFill>
                <a:ea typeface="ヒラギノ角ゴ Pro W3" pitchFamily="-64" charset="-128"/>
              </a:rPr>
              <a:t>rubric</a:t>
            </a:r>
            <a:r>
              <a:rPr lang="de-DE" dirty="0">
                <a:solidFill>
                  <a:srgbClr val="FFFFFF"/>
                </a:solidFill>
                <a:ea typeface="ヒラギノ角ゴ Pro W3" pitchFamily="-64" charset="-128"/>
              </a:rPr>
              <a:t> </a:t>
            </a:r>
            <a:r>
              <a:rPr lang="de-DE" dirty="0" err="1">
                <a:solidFill>
                  <a:srgbClr val="FFFFFF"/>
                </a:solidFill>
                <a:ea typeface="ヒラギノ角ゴ Pro W3" pitchFamily="-64" charset="-128"/>
              </a:rPr>
              <a:t>line</a:t>
            </a:r>
            <a:r>
              <a:rPr lang="de-DE" dirty="0">
                <a:solidFill>
                  <a:srgbClr val="FFFFFF"/>
                </a:solidFill>
                <a:ea typeface="ヒラギノ角ゴ Pro W3" pitchFamily="-64" charset="-128"/>
              </a:rPr>
              <a:t> </a:t>
            </a:r>
            <a:r>
              <a:rPr lang="de-DE" dirty="0" err="1">
                <a:solidFill>
                  <a:srgbClr val="FFFFFF"/>
                </a:solidFill>
                <a:ea typeface="ヒラギノ角ゴ Pro W3" pitchFamily="-64" charset="-128"/>
              </a:rPr>
              <a:t>or</a:t>
            </a:r>
            <a:r>
              <a:rPr lang="de-DE" dirty="0">
                <a:solidFill>
                  <a:srgbClr val="FFFFFF"/>
                </a:solidFill>
                <a:ea typeface="ヒラギノ角ゴ Pro W3" pitchFamily="-64" charset="-128"/>
              </a:rPr>
              <a:t> </a:t>
            </a:r>
            <a:r>
              <a:rPr lang="de-DE" dirty="0" err="1">
                <a:solidFill>
                  <a:srgbClr val="FFFFFF"/>
                </a:solidFill>
                <a:ea typeface="ヒラギノ角ゴ Pro W3" pitchFamily="-64" charset="-128"/>
              </a:rPr>
              <a:t>delete</a:t>
            </a:r>
            <a:r>
              <a:rPr lang="de-DE" dirty="0">
                <a:solidFill>
                  <a:srgbClr val="FFFFFF"/>
                </a:solidFill>
                <a:ea typeface="ヒラギノ角ゴ Pro W3" pitchFamily="-64" charset="-128"/>
              </a:rPr>
              <a:t> on </a:t>
            </a:r>
            <a:r>
              <a:rPr lang="de-DE" dirty="0" err="1">
                <a:solidFill>
                  <a:srgbClr val="FFFFFF"/>
                </a:solidFill>
                <a:ea typeface="ヒラギノ角ゴ Pro W3" pitchFamily="-64" charset="-128"/>
              </a:rPr>
              <a:t>slide</a:t>
            </a:r>
            <a:r>
              <a:rPr lang="de-DE" dirty="0">
                <a:solidFill>
                  <a:srgbClr val="FFFFFF"/>
                </a:solidFill>
                <a:ea typeface="ヒラギノ角ゴ Pro W3" pitchFamily="-64" charset="-128"/>
              </a:rPr>
              <a:t> </a:t>
            </a:r>
            <a:r>
              <a:rPr lang="de-DE" dirty="0" err="1">
                <a:solidFill>
                  <a:srgbClr val="FFFFFF"/>
                </a:solidFill>
                <a:ea typeface="ヒラギノ角ゴ Pro W3" pitchFamily="-64" charset="-128"/>
              </a:rPr>
              <a:t>master</a:t>
            </a:r>
            <a:endParaRPr lang="de-DE" dirty="0">
              <a:solidFill>
                <a:srgbClr val="FFFFFF"/>
              </a:solidFill>
              <a:ea typeface="ヒラギノ角ゴ Pro W3" pitchFamily="-64" charset="-128"/>
            </a:endParaRP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6534150" y="6477000"/>
            <a:ext cx="2290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eaLnBrk="0" hangingPunct="0">
              <a:lnSpc>
                <a:spcPts val="1200"/>
              </a:lnSpc>
            </a:pPr>
            <a:r>
              <a:rPr lang="de-DE" sz="900">
                <a:solidFill>
                  <a:srgbClr val="004B95"/>
                </a:solidFill>
              </a:rPr>
              <a:t>www.ecb.europa.eu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p:hf hdr="0" ftr="0" dt="0"/>
  <p:txStyles>
    <p:titleStyle>
      <a:lvl1pPr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2pPr>
      <a:lvl3pPr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3pPr>
      <a:lvl4pPr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4pPr>
      <a:lvl5pPr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5pPr>
      <a:lvl6pPr marL="4572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6pPr>
      <a:lvl7pPr marL="9144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7pPr>
      <a:lvl8pPr marL="13716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8pPr>
      <a:lvl9pPr marL="18288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9pPr>
    </p:titleStyle>
    <p:bodyStyle>
      <a:lvl1pPr marL="298450" indent="-298450" algn="l" rtl="0" eaLnBrk="1" fontAlgn="base" hangingPunct="1">
        <a:spcBef>
          <a:spcPct val="3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596900" indent="-296863" algn="l" rtl="0" eaLnBrk="1" fontAlgn="base" hangingPunct="1">
        <a:spcBef>
          <a:spcPct val="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2pPr>
      <a:lvl3pPr marL="914400" indent="-315913" algn="l" rtl="0" eaLnBrk="1" fontAlgn="base" hangingPunct="1">
        <a:spcBef>
          <a:spcPct val="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219200" indent="-303213" algn="l" rtl="0" eaLnBrk="1" fontAlgn="base" hangingPunct="1">
        <a:spcBef>
          <a:spcPct val="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15240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5pPr>
      <a:lvl6pPr marL="19812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6pPr>
      <a:lvl7pPr marL="24384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7pPr>
      <a:lvl8pPr marL="28956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8pPr>
      <a:lvl9pPr marL="33528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41838" y="2060848"/>
            <a:ext cx="4176712" cy="2914650"/>
          </a:xfrm>
        </p:spPr>
        <p:txBody>
          <a:bodyPr/>
          <a:lstStyle/>
          <a:p>
            <a:r>
              <a:rPr lang="en-US" sz="2800" dirty="0"/>
              <a:t>Challenges and Opportunities in Aggregating Business Register Information from Multiple Sources </a:t>
            </a:r>
            <a:endParaRPr lang="en-GB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8188" y="4869160"/>
            <a:ext cx="4176712" cy="909637"/>
          </a:xfrm>
        </p:spPr>
        <p:txBody>
          <a:bodyPr/>
          <a:lstStyle/>
          <a:p>
            <a:r>
              <a:rPr lang="en-US" sz="1800" dirty="0"/>
              <a:t>Group of experts on Business Registers</a:t>
            </a:r>
          </a:p>
          <a:p>
            <a:r>
              <a:rPr lang="en-GB" sz="1100" dirty="0"/>
              <a:t>Geneva, 30 September - 2 October 2019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271486" y="2060848"/>
            <a:ext cx="3940474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ts val="24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sz="2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96900" indent="-296863" algn="l" rtl="0" eaLnBrk="1" fontAlgn="base" hangingPunct="1">
              <a:spcBef>
                <a:spcPct val="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cs typeface="+mn-cs"/>
              </a:defRPr>
            </a:lvl2pPr>
            <a:lvl3pPr marL="914400" indent="-315913" algn="l" rtl="0" eaLnBrk="1" fontAlgn="base" hangingPunct="1">
              <a:spcBef>
                <a:spcPct val="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cs typeface="+mn-cs"/>
              </a:defRPr>
            </a:lvl3pPr>
            <a:lvl4pPr marL="1219200" indent="-303213" algn="l" rtl="0" eaLnBrk="1" fontAlgn="base" hangingPunct="1">
              <a:spcBef>
                <a:spcPct val="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15240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5pPr>
            <a:lvl6pPr marL="19812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6pPr>
            <a:lvl7pPr marL="24384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7pPr>
            <a:lvl8pPr marL="28956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8pPr>
            <a:lvl9pPr marL="33528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GB" kern="0" dirty="0"/>
              <a:t>RIAD team</a:t>
            </a:r>
          </a:p>
          <a:p>
            <a:r>
              <a:rPr lang="en-GB" sz="1100" kern="0" dirty="0"/>
              <a:t>Ilaria Febbo</a:t>
            </a:r>
          </a:p>
          <a:p>
            <a:r>
              <a:rPr lang="en-GB" sz="1100" kern="0" dirty="0"/>
              <a:t>Francesca Micocci</a:t>
            </a:r>
          </a:p>
          <a:p>
            <a:r>
              <a:rPr lang="en-GB" sz="1100" kern="0" dirty="0"/>
              <a:t>Sara Thijs</a:t>
            </a:r>
          </a:p>
          <a:p>
            <a:r>
              <a:rPr lang="en-GB" sz="1100" kern="0" dirty="0"/>
              <a:t>Alexandru Georgescu</a:t>
            </a:r>
          </a:p>
          <a:p>
            <a:r>
              <a:rPr lang="en-GB" sz="1100" kern="0" dirty="0"/>
              <a:t>Lorenzo Maria Levati</a:t>
            </a:r>
          </a:p>
          <a:p>
            <a:r>
              <a:rPr lang="en-GB" sz="1100" kern="0" dirty="0"/>
              <a:t>Nicolò Pegoraro</a:t>
            </a:r>
          </a:p>
          <a:p>
            <a:r>
              <a:rPr lang="en-GB" sz="1100" kern="0" dirty="0"/>
              <a:t>Thomas Gottron</a:t>
            </a:r>
          </a:p>
          <a:p>
            <a:endParaRPr lang="en-GB" kern="0" dirty="0"/>
          </a:p>
        </p:txBody>
      </p:sp>
      <p:sp>
        <p:nvSpPr>
          <p:cNvPr id="6" name="Subtitle 2"/>
          <p:cNvSpPr txBox="1">
            <a:spLocks/>
          </p:cNvSpPr>
          <p:nvPr/>
        </p:nvSpPr>
        <p:spPr bwMode="auto">
          <a:xfrm>
            <a:off x="2698776" y="6597352"/>
            <a:ext cx="6445224" cy="260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ts val="24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sz="2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96900" indent="-296863" algn="l" rtl="0" eaLnBrk="1" fontAlgn="base" hangingPunct="1">
              <a:spcBef>
                <a:spcPct val="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cs typeface="+mn-cs"/>
              </a:defRPr>
            </a:lvl2pPr>
            <a:lvl3pPr marL="914400" indent="-315913" algn="l" rtl="0" eaLnBrk="1" fontAlgn="base" hangingPunct="1">
              <a:spcBef>
                <a:spcPct val="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cs typeface="+mn-cs"/>
              </a:defRPr>
            </a:lvl3pPr>
            <a:lvl4pPr marL="1219200" indent="-303213" algn="l" rtl="0" eaLnBrk="1" fontAlgn="base" hangingPunct="1">
              <a:spcBef>
                <a:spcPct val="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15240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5pPr>
            <a:lvl6pPr marL="19812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6pPr>
            <a:lvl7pPr marL="24384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7pPr>
            <a:lvl8pPr marL="28956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8pPr>
            <a:lvl9pPr marL="33528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GB" sz="900" kern="0"/>
              <a:t>The views expressed in this paper are those of the authors and do not necessarily reflect those of the European Central Bank.</a:t>
            </a:r>
            <a:endParaRPr lang="en-GB" sz="900" kern="0" dirty="0"/>
          </a:p>
        </p:txBody>
      </p:sp>
    </p:spTree>
    <p:extLst>
      <p:ext uri="{BB962C8B-B14F-4D97-AF65-F5344CB8AC3E}">
        <p14:creationId xmlns:p14="http://schemas.microsoft.com/office/powerpoint/2010/main" val="4348186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107504" y="1340768"/>
            <a:ext cx="8568952" cy="360040"/>
          </a:xfrm>
        </p:spPr>
        <p:txBody>
          <a:bodyPr/>
          <a:lstStyle/>
          <a:p>
            <a:r>
              <a:rPr lang="en-US" b="1" dirty="0"/>
              <a:t>What is the gained information volume?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1065221"/>
              </p:ext>
            </p:extLst>
          </p:nvPr>
        </p:nvGraphicFramePr>
        <p:xfrm>
          <a:off x="179512" y="2564904"/>
          <a:ext cx="8568952" cy="1456944"/>
        </p:xfrm>
        <a:graphic>
          <a:graphicData uri="http://schemas.openxmlformats.org/drawingml/2006/table">
            <a:tbl>
              <a:tblPr firstRow="1" firstCol="1" bandRow="1"/>
              <a:tblGrid>
                <a:gridCol w="30963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528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 b="1" baseline="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b="1" baseline="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Non-financial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b="1" baseline="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MFI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b="1" baseline="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Other Financial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Ratio of information complementing the main source 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500" dirty="0">
                          <a:effectLst/>
                        </a:rPr>
                        <a:t>4.82% </a:t>
                      </a:r>
                      <a:endParaRPr lang="en-GB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500" dirty="0">
                          <a:effectLst/>
                        </a:rPr>
                        <a:t>23.24% </a:t>
                      </a:r>
                      <a:endParaRPr lang="en-GB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500" dirty="0">
                          <a:effectLst/>
                        </a:rPr>
                        <a:t>7.93% </a:t>
                      </a:r>
                      <a:endParaRPr lang="en-GB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b="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Average </a:t>
                      </a:r>
                      <a:r>
                        <a:rPr lang="en-GB" sz="1600" b="0" kern="1200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nb.</a:t>
                      </a:r>
                      <a:r>
                        <a:rPr lang="en-GB" sz="1600" b="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of sources contributing to authoritative record per entity 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500" dirty="0">
                          <a:effectLst/>
                        </a:rPr>
                        <a:t>1.16 </a:t>
                      </a:r>
                      <a:endParaRPr lang="en-GB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500" dirty="0">
                          <a:effectLst/>
                        </a:rPr>
                        <a:t>2.90 </a:t>
                      </a:r>
                      <a:endParaRPr lang="en-GB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500" dirty="0">
                          <a:effectLst/>
                        </a:rPr>
                        <a:t>1.43 </a:t>
                      </a:r>
                      <a:endParaRPr lang="en-GB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9" y="4653136"/>
            <a:ext cx="1701946" cy="16581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1527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107504" y="1340768"/>
            <a:ext cx="8568952" cy="360040"/>
          </a:xfrm>
        </p:spPr>
        <p:txBody>
          <a:bodyPr/>
          <a:lstStyle/>
          <a:p>
            <a:r>
              <a:rPr lang="en-US" b="1" dirty="0"/>
              <a:t>Conclusions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 bwMode="auto">
          <a:xfrm>
            <a:off x="120741" y="2564904"/>
            <a:ext cx="8568952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ts val="24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sz="20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6900" indent="-296863" algn="l" rtl="0" eaLnBrk="1" fontAlgn="base" hangingPunct="1">
              <a:spcBef>
                <a:spcPct val="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cs typeface="+mn-cs"/>
              </a:defRPr>
            </a:lvl2pPr>
            <a:lvl3pPr marL="914400" indent="-315913" algn="l" rtl="0" eaLnBrk="1" fontAlgn="base" hangingPunct="1">
              <a:spcBef>
                <a:spcPct val="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cs typeface="+mn-cs"/>
              </a:defRPr>
            </a:lvl3pPr>
            <a:lvl4pPr marL="1219200" indent="-303213" algn="l" rtl="0" eaLnBrk="1" fontAlgn="base" hangingPunct="1">
              <a:spcBef>
                <a:spcPct val="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15240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5pPr>
            <a:lvl6pPr marL="19812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6pPr>
            <a:lvl7pPr marL="24384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7pPr>
            <a:lvl8pPr marL="28956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8pPr>
            <a:lvl9pPr marL="33528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1" kern="0" dirty="0">
                <a:solidFill>
                  <a:schemeClr val="tx1"/>
                </a:solidFill>
              </a:rPr>
              <a:t>Multi-source concept is </a:t>
            </a:r>
            <a:r>
              <a:rPr lang="en-US" sz="1800" b="1" kern="0" dirty="0"/>
              <a:t>actively used in RIAD</a:t>
            </a:r>
            <a:endParaRPr lang="en-US" sz="1800" b="1" kern="0" dirty="0">
              <a:solidFill>
                <a:schemeClr val="tx1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1" kern="0" dirty="0"/>
              <a:t>Coverage </a:t>
            </a:r>
            <a:r>
              <a:rPr lang="en-US" sz="1800" b="1" kern="0" dirty="0">
                <a:solidFill>
                  <a:schemeClr val="tx1"/>
                </a:solidFill>
              </a:rPr>
              <a:t>benefits are significant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1" kern="0" dirty="0">
                <a:solidFill>
                  <a:schemeClr val="tx1"/>
                </a:solidFill>
              </a:rPr>
              <a:t>Higher benefits are observed for</a:t>
            </a:r>
            <a:r>
              <a:rPr lang="en-US" sz="1800" b="1" kern="0" dirty="0"/>
              <a:t>:</a:t>
            </a:r>
          </a:p>
          <a:p>
            <a:pPr marL="9398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kern="0" dirty="0">
                <a:solidFill>
                  <a:schemeClr val="tx2"/>
                </a:solidFill>
              </a:rPr>
              <a:t>EU MFIs </a:t>
            </a:r>
          </a:p>
          <a:p>
            <a:pPr marL="9398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kern="0" dirty="0">
                <a:solidFill>
                  <a:schemeClr val="tx2"/>
                </a:solidFill>
              </a:rPr>
              <a:t>Non-EU entities</a:t>
            </a:r>
          </a:p>
          <a:p>
            <a:pPr marL="3600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kern="0" dirty="0">
                <a:solidFill>
                  <a:schemeClr val="tx2"/>
                </a:solidFill>
              </a:rPr>
              <a:t>Strong potential: </a:t>
            </a:r>
            <a:r>
              <a:rPr lang="en-US" b="1" kern="0" dirty="0"/>
              <a:t>figures are increasing</a:t>
            </a:r>
          </a:p>
          <a:p>
            <a:pPr marL="3600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kern="0" dirty="0"/>
              <a:t>Monitoring allows for meaningful </a:t>
            </a:r>
            <a:r>
              <a:rPr lang="en-US" b="1" kern="0" dirty="0">
                <a:solidFill>
                  <a:schemeClr val="tx2"/>
                </a:solidFill>
              </a:rPr>
              <a:t>compounding rules revisions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1989" y="1890673"/>
            <a:ext cx="1754887" cy="1924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8546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 bwMode="auto">
          <a:xfrm>
            <a:off x="179512" y="1556792"/>
            <a:ext cx="3168352" cy="40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ts val="24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sz="20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6900" indent="-296863" algn="l" rtl="0" eaLnBrk="1" fontAlgn="base" hangingPunct="1">
              <a:spcBef>
                <a:spcPct val="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cs typeface="+mn-cs"/>
              </a:defRPr>
            </a:lvl2pPr>
            <a:lvl3pPr marL="914400" indent="-315913" algn="l" rtl="0" eaLnBrk="1" fontAlgn="base" hangingPunct="1">
              <a:spcBef>
                <a:spcPct val="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cs typeface="+mn-cs"/>
              </a:defRPr>
            </a:lvl3pPr>
            <a:lvl4pPr marL="1219200" indent="-303213" algn="l" rtl="0" eaLnBrk="1" fontAlgn="base" hangingPunct="1">
              <a:spcBef>
                <a:spcPct val="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15240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5pPr>
            <a:lvl6pPr marL="19812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6pPr>
            <a:lvl7pPr marL="24384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7pPr>
            <a:lvl8pPr marL="28956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8pPr>
            <a:lvl9pPr marL="33528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GB" sz="1800" b="1" kern="0" dirty="0">
                <a:solidFill>
                  <a:schemeClr val="accent1"/>
                </a:solidFill>
              </a:rPr>
              <a:t>ANNEX</a:t>
            </a:r>
          </a:p>
        </p:txBody>
      </p:sp>
      <p:pic>
        <p:nvPicPr>
          <p:cNvPr id="3" name="Picture 2" descr="Auth_source_dist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183355"/>
            <a:ext cx="5791964" cy="3333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9719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107504" y="1340768"/>
            <a:ext cx="8568952" cy="360040"/>
          </a:xfrm>
        </p:spPr>
        <p:txBody>
          <a:bodyPr/>
          <a:lstStyle/>
          <a:p>
            <a:r>
              <a:rPr lang="en-GB" b="1" dirty="0"/>
              <a:t>Register features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15523" y="3501008"/>
            <a:ext cx="3240360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ts val="24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sz="20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6900" indent="-296863" algn="l" rtl="0" eaLnBrk="1" fontAlgn="base" hangingPunct="1">
              <a:spcBef>
                <a:spcPct val="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cs typeface="+mn-cs"/>
              </a:defRPr>
            </a:lvl2pPr>
            <a:lvl3pPr marL="914400" indent="-315913" algn="l" rtl="0" eaLnBrk="1" fontAlgn="base" hangingPunct="1">
              <a:spcBef>
                <a:spcPct val="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cs typeface="+mn-cs"/>
              </a:defRPr>
            </a:lvl3pPr>
            <a:lvl4pPr marL="1219200" indent="-303213" algn="l" rtl="0" eaLnBrk="1" fontAlgn="base" hangingPunct="1">
              <a:spcBef>
                <a:spcPct val="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15240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5pPr>
            <a:lvl6pPr marL="19812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6pPr>
            <a:lvl7pPr marL="24384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7pPr>
            <a:lvl8pPr marL="28956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8pPr>
            <a:lvl9pPr marL="33528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ctr"/>
            <a:r>
              <a:rPr lang="en-GB" sz="4800" b="1" kern="0" dirty="0"/>
              <a:t>RIAD</a:t>
            </a:r>
          </a:p>
          <a:p>
            <a:pPr algn="ctr"/>
            <a:r>
              <a:rPr lang="en-GB" sz="1700" b="1" kern="0" dirty="0"/>
              <a:t>Register of Institutions and Affiliates Data</a:t>
            </a:r>
          </a:p>
        </p:txBody>
      </p:sp>
      <p:sp>
        <p:nvSpPr>
          <p:cNvPr id="6" name="Oval 5"/>
          <p:cNvSpPr/>
          <p:nvPr/>
        </p:nvSpPr>
        <p:spPr bwMode="auto">
          <a:xfrm>
            <a:off x="1547664" y="1485384"/>
            <a:ext cx="10009112" cy="5040000"/>
          </a:xfrm>
          <a:prstGeom prst="ellipse">
            <a:avLst/>
          </a:prstGeom>
          <a:solidFill>
            <a:schemeClr val="tx2">
              <a:alpha val="1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838200" dist="35921" dir="2700000" algn="ctr" rotWithShape="0">
              <a:srgbClr val="808080">
                <a:alpha val="84000"/>
              </a:srgb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pitchFamily="-64" charset="-128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 bwMode="auto">
          <a:xfrm>
            <a:off x="3686941" y="2035924"/>
            <a:ext cx="5274223" cy="3913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ts val="24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sz="20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6900" indent="-296863" algn="l" rtl="0" eaLnBrk="1" fontAlgn="base" hangingPunct="1">
              <a:spcBef>
                <a:spcPct val="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cs typeface="+mn-cs"/>
              </a:defRPr>
            </a:lvl2pPr>
            <a:lvl3pPr marL="914400" indent="-315913" algn="l" rtl="0" eaLnBrk="1" fontAlgn="base" hangingPunct="1">
              <a:spcBef>
                <a:spcPct val="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cs typeface="+mn-cs"/>
              </a:defRPr>
            </a:lvl3pPr>
            <a:lvl4pPr marL="1219200" indent="-303213" algn="l" rtl="0" eaLnBrk="1" fontAlgn="base" hangingPunct="1">
              <a:spcBef>
                <a:spcPct val="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15240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5pPr>
            <a:lvl6pPr marL="19812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6pPr>
            <a:lvl7pPr marL="24384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7pPr>
            <a:lvl8pPr marL="28956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8pPr>
            <a:lvl9pPr marL="33528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50" b="1" kern="0" dirty="0"/>
              <a:t>ECB shared master data set </a:t>
            </a:r>
            <a:r>
              <a:rPr lang="en-GB" sz="1850" b="1" kern="0" dirty="0">
                <a:solidFill>
                  <a:schemeClr val="tx1">
                    <a:lumMod val="75000"/>
                  </a:schemeClr>
                </a:solidFill>
              </a:rPr>
              <a:t>(10 </a:t>
            </a:r>
            <a:r>
              <a:rPr lang="en-GB" sz="1850" b="1" kern="0" dirty="0" err="1">
                <a:solidFill>
                  <a:schemeClr val="tx1">
                    <a:lumMod val="75000"/>
                  </a:schemeClr>
                </a:solidFill>
              </a:rPr>
              <a:t>Mn</a:t>
            </a:r>
            <a:r>
              <a:rPr lang="en-GB" sz="1850" b="1" kern="0" dirty="0">
                <a:solidFill>
                  <a:schemeClr val="tx1">
                    <a:lumMod val="75000"/>
                  </a:schemeClr>
                </a:solidFill>
              </a:rPr>
              <a:t> entities)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50" b="1" kern="0" dirty="0">
                <a:solidFill>
                  <a:schemeClr val="tx1">
                    <a:lumMod val="75000"/>
                  </a:schemeClr>
                </a:solidFill>
              </a:rPr>
              <a:t>Centrally maintained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50" b="1" kern="0" dirty="0">
                <a:solidFill>
                  <a:schemeClr val="tx1">
                    <a:lumMod val="75000"/>
                  </a:schemeClr>
                </a:solidFill>
              </a:rPr>
              <a:t>Multiple users and clients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50" b="1" kern="0" dirty="0"/>
              <a:t>Multiple sources</a:t>
            </a:r>
            <a:r>
              <a:rPr lang="en-GB" sz="1850" b="1" kern="0" dirty="0">
                <a:solidFill>
                  <a:schemeClr val="tx1">
                    <a:lumMod val="75000"/>
                  </a:schemeClr>
                </a:solidFill>
              </a:rPr>
              <a:t>: 47 (NCBs, ECB and Other) </a:t>
            </a:r>
          </a:p>
          <a:p>
            <a:pPr marL="8826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700" b="1" kern="0" dirty="0">
                <a:solidFill>
                  <a:schemeClr val="tx1">
                    <a:lumMod val="75000"/>
                  </a:schemeClr>
                </a:solidFill>
              </a:rPr>
              <a:t>Competent vs. contributing</a:t>
            </a:r>
          </a:p>
          <a:p>
            <a:pPr marL="8826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700" b="1" kern="0" dirty="0">
                <a:solidFill>
                  <a:schemeClr val="tx1">
                    <a:lumMod val="75000"/>
                  </a:schemeClr>
                </a:solidFill>
              </a:rPr>
              <a:t>Domestic vs. non-domestic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50" b="1" kern="0" dirty="0"/>
              <a:t>Compounding</a:t>
            </a:r>
            <a:r>
              <a:rPr lang="en-GB" sz="1850" b="1" kern="0" dirty="0">
                <a:solidFill>
                  <a:schemeClr val="tx1">
                    <a:lumMod val="75000"/>
                  </a:schemeClr>
                </a:solidFill>
              </a:rPr>
              <a:t>: prioritization algorithm </a:t>
            </a:r>
          </a:p>
          <a:p>
            <a:pPr marL="8826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700" b="1" kern="0" dirty="0">
                <a:solidFill>
                  <a:schemeClr val="tx1">
                    <a:lumMod val="75000"/>
                  </a:schemeClr>
                </a:solidFill>
              </a:rPr>
              <a:t>Candidate vs. authoritative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b="1" kern="0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631" y="4965763"/>
            <a:ext cx="2822143" cy="191683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2224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259" y="1340768"/>
            <a:ext cx="4518749" cy="360040"/>
          </a:xfrm>
        </p:spPr>
        <p:txBody>
          <a:bodyPr/>
          <a:lstStyle/>
          <a:p>
            <a:r>
              <a:rPr lang="en-GB" b="1" dirty="0"/>
              <a:t>Multi-source approach and benefits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6826" y="2601165"/>
            <a:ext cx="2497174" cy="129608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602" y="4653080"/>
            <a:ext cx="1845894" cy="187226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4672" y="1704856"/>
            <a:ext cx="1907568" cy="167008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5179426" y="3573016"/>
            <a:ext cx="1696830" cy="2342369"/>
            <a:chOff x="592758" y="4120357"/>
            <a:chExt cx="1800200" cy="2649733"/>
          </a:xfrm>
        </p:grpSpPr>
        <p:pic>
          <p:nvPicPr>
            <p:cNvPr id="5127" name="Picture 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758" y="4120357"/>
              <a:ext cx="1800200" cy="2649733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4" name="Picture 4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3648" y="5736021"/>
              <a:ext cx="885940" cy="90862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" name="Group 4"/>
          <p:cNvGrpSpPr/>
          <p:nvPr/>
        </p:nvGrpSpPr>
        <p:grpSpPr>
          <a:xfrm>
            <a:off x="35496" y="2492896"/>
            <a:ext cx="4824384" cy="3248719"/>
            <a:chOff x="2051720" y="2492896"/>
            <a:chExt cx="4824384" cy="3248719"/>
          </a:xfrm>
        </p:grpSpPr>
        <p:sp>
          <p:nvSpPr>
            <p:cNvPr id="2" name="Flowchart: Connector 1"/>
            <p:cNvSpPr/>
            <p:nvPr/>
          </p:nvSpPr>
          <p:spPr bwMode="auto">
            <a:xfrm>
              <a:off x="2051720" y="4149080"/>
              <a:ext cx="1008112" cy="1008000"/>
            </a:xfrm>
            <a:prstGeom prst="flowChartConnector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6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ヒラギノ角ゴ Pro W3" pitchFamily="-64" charset="-128"/>
                </a:rPr>
                <a:t>NCBs</a:t>
              </a:r>
            </a:p>
          </p:txBody>
        </p:sp>
        <p:sp>
          <p:nvSpPr>
            <p:cNvPr id="11" name="Flowchart: Connector 10"/>
            <p:cNvSpPr/>
            <p:nvPr/>
          </p:nvSpPr>
          <p:spPr bwMode="auto">
            <a:xfrm>
              <a:off x="3851920" y="4221088"/>
              <a:ext cx="1008112" cy="1008000"/>
            </a:xfrm>
            <a:prstGeom prst="flowChartConnector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GB" sz="1600" dirty="0">
                  <a:solidFill>
                    <a:schemeClr val="bg1"/>
                  </a:solidFill>
                  <a:latin typeface="Arial" charset="0"/>
                  <a:ea typeface="ヒラギノ角ゴ Pro W3" pitchFamily="-64" charset="-128"/>
                </a:rPr>
                <a:t>ECB</a:t>
              </a:r>
            </a:p>
          </p:txBody>
        </p:sp>
        <p:sp>
          <p:nvSpPr>
            <p:cNvPr id="12" name="Flowchart: Connector 11"/>
            <p:cNvSpPr/>
            <p:nvPr/>
          </p:nvSpPr>
          <p:spPr bwMode="auto">
            <a:xfrm>
              <a:off x="2927925" y="3574669"/>
              <a:ext cx="1080000" cy="1080000"/>
            </a:xfrm>
            <a:prstGeom prst="flowChartConnector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GB" sz="1350" dirty="0">
                  <a:solidFill>
                    <a:schemeClr val="bg1"/>
                  </a:solidFill>
                  <a:latin typeface="Arial" charset="0"/>
                  <a:ea typeface="ヒラギノ角ゴ Pro W3" pitchFamily="-64" charset="-128"/>
                </a:rPr>
                <a:t>Market Operation</a:t>
              </a:r>
            </a:p>
          </p:txBody>
        </p:sp>
        <p:sp>
          <p:nvSpPr>
            <p:cNvPr id="13" name="Flowchart: Connector 12"/>
            <p:cNvSpPr/>
            <p:nvPr/>
          </p:nvSpPr>
          <p:spPr bwMode="auto">
            <a:xfrm>
              <a:off x="3923928" y="3068960"/>
              <a:ext cx="1008112" cy="1008000"/>
            </a:xfrm>
            <a:prstGeom prst="flowChartConnector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GB" sz="1400" dirty="0">
                  <a:solidFill>
                    <a:schemeClr val="bg1"/>
                  </a:solidFill>
                  <a:latin typeface="Arial" charset="0"/>
                  <a:ea typeface="ヒラギノ角ゴ Pro W3" pitchFamily="-64" charset="-128"/>
                </a:rPr>
                <a:t>Statistics</a:t>
              </a:r>
            </a:p>
          </p:txBody>
        </p:sp>
        <p:sp>
          <p:nvSpPr>
            <p:cNvPr id="14" name="Flowchart: Connector 13"/>
            <p:cNvSpPr/>
            <p:nvPr/>
          </p:nvSpPr>
          <p:spPr bwMode="auto">
            <a:xfrm>
              <a:off x="2915816" y="4733615"/>
              <a:ext cx="1008112" cy="1008000"/>
            </a:xfrm>
            <a:prstGeom prst="flowChartConnector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ヒラギノ角ゴ Pro W3" pitchFamily="-64" charset="-128"/>
                </a:rPr>
                <a:t>Payment</a:t>
              </a:r>
              <a:endParaRPr kumimoji="0" lang="en-GB" sz="13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ヒラギノ角ゴ Pro W3" pitchFamily="-64" charset="-128"/>
              </a:endParaRPr>
            </a:p>
          </p:txBody>
        </p:sp>
        <p:sp>
          <p:nvSpPr>
            <p:cNvPr id="15" name="Flowchart: Connector 14"/>
            <p:cNvSpPr/>
            <p:nvPr/>
          </p:nvSpPr>
          <p:spPr bwMode="auto">
            <a:xfrm>
              <a:off x="2963925" y="2492896"/>
              <a:ext cx="1044000" cy="1044000"/>
            </a:xfrm>
            <a:prstGeom prst="flowChartConnector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GB" sz="1350" dirty="0">
                  <a:solidFill>
                    <a:schemeClr val="bg1"/>
                  </a:solidFill>
                  <a:latin typeface="Arial" charset="0"/>
                  <a:ea typeface="ヒラギノ角ゴ Pro W3" pitchFamily="-64" charset="-128"/>
                </a:rPr>
                <a:t>Supervision</a:t>
              </a:r>
            </a:p>
          </p:txBody>
        </p:sp>
        <p:sp>
          <p:nvSpPr>
            <p:cNvPr id="16" name="Flowchart: Connector 15"/>
            <p:cNvSpPr/>
            <p:nvPr/>
          </p:nvSpPr>
          <p:spPr bwMode="auto">
            <a:xfrm>
              <a:off x="2051832" y="3068960"/>
              <a:ext cx="1008000" cy="1008000"/>
            </a:xfrm>
            <a:prstGeom prst="flowChartConnector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GB" sz="1450" dirty="0">
                  <a:solidFill>
                    <a:schemeClr val="bg1"/>
                  </a:solidFill>
                  <a:latin typeface="Arial" charset="0"/>
                  <a:ea typeface="ヒラギノ角ゴ Pro W3" pitchFamily="-64" charset="-128"/>
                </a:rPr>
                <a:t>Other</a:t>
              </a:r>
            </a:p>
          </p:txBody>
        </p:sp>
        <p:sp>
          <p:nvSpPr>
            <p:cNvPr id="4" name="Chevron 3"/>
            <p:cNvSpPr/>
            <p:nvPr/>
          </p:nvSpPr>
          <p:spPr bwMode="auto">
            <a:xfrm>
              <a:off x="4860032" y="3899734"/>
              <a:ext cx="288032" cy="647670"/>
            </a:xfrm>
            <a:prstGeom prst="chevron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pitchFamily="-64" charset="-128"/>
              </a:endParaRPr>
            </a:p>
          </p:txBody>
        </p:sp>
        <p:sp>
          <p:nvSpPr>
            <p:cNvPr id="18" name="Chevron 17"/>
            <p:cNvSpPr/>
            <p:nvPr/>
          </p:nvSpPr>
          <p:spPr bwMode="auto">
            <a:xfrm>
              <a:off x="5021163" y="3897253"/>
              <a:ext cx="288032" cy="647670"/>
            </a:xfrm>
            <a:prstGeom prst="chevron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pitchFamily="-64" charset="-128"/>
              </a:endParaRPr>
            </a:p>
          </p:txBody>
        </p:sp>
        <p:sp>
          <p:nvSpPr>
            <p:cNvPr id="19" name="Chevron 18"/>
            <p:cNvSpPr/>
            <p:nvPr/>
          </p:nvSpPr>
          <p:spPr bwMode="auto">
            <a:xfrm>
              <a:off x="5165179" y="3897253"/>
              <a:ext cx="288032" cy="647670"/>
            </a:xfrm>
            <a:prstGeom prst="chevron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pitchFamily="-64" charset="-128"/>
              </a:endParaRPr>
            </a:p>
          </p:txBody>
        </p:sp>
        <p:sp>
          <p:nvSpPr>
            <p:cNvPr id="20" name="Flowchart: Connector 19"/>
            <p:cNvSpPr/>
            <p:nvPr/>
          </p:nvSpPr>
          <p:spPr bwMode="auto">
            <a:xfrm>
              <a:off x="5508104" y="3645024"/>
              <a:ext cx="1368000" cy="1368000"/>
            </a:xfrm>
            <a:prstGeom prst="flowChartConnector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GB" sz="1350" dirty="0">
                  <a:solidFill>
                    <a:schemeClr val="bg1"/>
                  </a:solidFill>
                  <a:latin typeface="Arial" charset="0"/>
                  <a:ea typeface="ヒラギノ角ゴ Pro W3" pitchFamily="-64" charset="-128"/>
                </a:rPr>
                <a:t>Authoritative Record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11576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107504" y="1340768"/>
            <a:ext cx="8568952" cy="360040"/>
          </a:xfrm>
        </p:spPr>
        <p:txBody>
          <a:bodyPr/>
          <a:lstStyle/>
          <a:p>
            <a:r>
              <a:rPr lang="en-GB" b="1" dirty="0"/>
              <a:t>Empirical analysis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207918" y="4943276"/>
            <a:ext cx="3744416" cy="1523494"/>
          </a:xfrm>
          <a:prstGeom prst="rect">
            <a:avLst/>
          </a:prstGeom>
          <a:solidFill>
            <a:schemeClr val="tx2">
              <a:alpha val="1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b="1" kern="0" dirty="0">
                <a:solidFill>
                  <a:schemeClr val="tx2"/>
                </a:solidFill>
              </a:rPr>
              <a:t>Population</a:t>
            </a:r>
          </a:p>
          <a:p>
            <a:pPr>
              <a:lnSpc>
                <a:spcPct val="150000"/>
              </a:lnSpc>
            </a:pPr>
            <a:r>
              <a:rPr lang="en-GB" sz="1600" b="1" kern="0" dirty="0">
                <a:solidFill>
                  <a:schemeClr val="tx2"/>
                </a:solidFill>
              </a:rPr>
              <a:t>Data snapshot: </a:t>
            </a:r>
            <a:r>
              <a:rPr lang="en-GB" sz="1600" b="1" kern="0" dirty="0">
                <a:solidFill>
                  <a:schemeClr val="tx1">
                    <a:lumMod val="75000"/>
                  </a:schemeClr>
                </a:solidFill>
              </a:rPr>
              <a:t>August 2019</a:t>
            </a:r>
          </a:p>
          <a:p>
            <a:pPr>
              <a:lnSpc>
                <a:spcPct val="150000"/>
              </a:lnSpc>
            </a:pPr>
            <a:r>
              <a:rPr lang="en-GB" sz="1600" b="1" kern="0" dirty="0">
                <a:solidFill>
                  <a:schemeClr val="tx2"/>
                </a:solidFill>
              </a:rPr>
              <a:t>Observed contributions: </a:t>
            </a:r>
            <a:r>
              <a:rPr lang="en-GB" sz="1600" b="1" kern="0" dirty="0">
                <a:solidFill>
                  <a:schemeClr val="tx1">
                    <a:lumMod val="75000"/>
                  </a:schemeClr>
                </a:solidFill>
              </a:rPr>
              <a:t>106,980,270</a:t>
            </a:r>
          </a:p>
          <a:p>
            <a:pPr>
              <a:lnSpc>
                <a:spcPct val="150000"/>
              </a:lnSpc>
            </a:pPr>
            <a:r>
              <a:rPr lang="en-GB" sz="1600" b="1" kern="0" dirty="0">
                <a:solidFill>
                  <a:schemeClr val="tx2"/>
                </a:solidFill>
              </a:rPr>
              <a:t>Considered attributes: </a:t>
            </a:r>
            <a:r>
              <a:rPr lang="en-GB" sz="1600" b="1" kern="0" dirty="0">
                <a:solidFill>
                  <a:schemeClr val="tx1">
                    <a:lumMod val="75000"/>
                  </a:schemeClr>
                </a:solidFill>
              </a:rPr>
              <a:t>22 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176939" y="1916832"/>
            <a:ext cx="5184576" cy="2215991"/>
          </a:xfrm>
          <a:prstGeom prst="rect">
            <a:avLst/>
          </a:prstGeom>
          <a:solidFill>
            <a:schemeClr val="tx2">
              <a:alpha val="1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b="1" kern="0" dirty="0">
                <a:solidFill>
                  <a:schemeClr val="tx2"/>
                </a:solidFill>
              </a:rPr>
              <a:t>Questions:</a:t>
            </a: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en-GB" b="1" kern="0" dirty="0">
                <a:solidFill>
                  <a:schemeClr val="tx1">
                    <a:lumMod val="75000"/>
                  </a:schemeClr>
                </a:solidFill>
              </a:rPr>
              <a:t>Which source contributes more?</a:t>
            </a: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en-GB" b="1" kern="0" dirty="0">
                <a:solidFill>
                  <a:schemeClr val="tx1">
                    <a:lumMod val="75000"/>
                  </a:schemeClr>
                </a:solidFill>
              </a:rPr>
              <a:t>Which attribute benefits more?</a:t>
            </a: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en-GB" b="1" kern="0" dirty="0">
                <a:solidFill>
                  <a:schemeClr val="tx1">
                    <a:lumMod val="75000"/>
                  </a:schemeClr>
                </a:solidFill>
              </a:rPr>
              <a:t>How is the source distribution like?</a:t>
            </a: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en-GB" b="1" kern="0" dirty="0">
                <a:solidFill>
                  <a:schemeClr val="tx1">
                    <a:lumMod val="75000"/>
                  </a:schemeClr>
                </a:solidFill>
              </a:rPr>
              <a:t>What is the gained information volume?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929452"/>
            <a:ext cx="2162175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 bwMode="auto">
          <a:xfrm>
            <a:off x="4283968" y="4943276"/>
            <a:ext cx="2736304" cy="1523494"/>
          </a:xfrm>
          <a:prstGeom prst="rect">
            <a:avLst/>
          </a:prstGeom>
          <a:solidFill>
            <a:schemeClr val="tx2">
              <a:alpha val="1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08000" tIns="0" rIns="10800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b="1" kern="0" dirty="0">
                <a:solidFill>
                  <a:schemeClr val="tx2"/>
                </a:solidFill>
              </a:rPr>
              <a:t>Breakdown</a:t>
            </a:r>
            <a:endParaRPr lang="en-GB" sz="1400" b="1" kern="0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b="1" kern="0" dirty="0">
                <a:solidFill>
                  <a:schemeClr val="tx1">
                    <a:lumMod val="75000"/>
                  </a:schemeClr>
                </a:solidFill>
              </a:rPr>
              <a:t>Institutional sector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b="1" kern="0" dirty="0">
                <a:solidFill>
                  <a:schemeClr val="tx1">
                    <a:lumMod val="75000"/>
                  </a:schemeClr>
                </a:solidFill>
              </a:rPr>
              <a:t>Country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b="1" kern="0" dirty="0">
                <a:solidFill>
                  <a:schemeClr val="tx1">
                    <a:lumMod val="75000"/>
                  </a:schemeClr>
                </a:solidFill>
              </a:rPr>
              <a:t>Source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6580838" y="5013176"/>
            <a:ext cx="2624227" cy="1152000"/>
            <a:chOff x="6580838" y="4968303"/>
            <a:chExt cx="2624227" cy="1152000"/>
          </a:xfrm>
        </p:grpSpPr>
        <p:sp>
          <p:nvSpPr>
            <p:cNvPr id="9" name="Left Brace 8"/>
            <p:cNvSpPr/>
            <p:nvPr/>
          </p:nvSpPr>
          <p:spPr bwMode="auto">
            <a:xfrm>
              <a:off x="6580838" y="4968431"/>
              <a:ext cx="431081" cy="1150020"/>
            </a:xfrm>
            <a:prstGeom prst="leftBrace">
              <a:avLst>
                <a:gd name="adj1" fmla="val 42079"/>
                <a:gd name="adj2" fmla="val 48193"/>
              </a:avLst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pitchFamily="-64" charset="-128"/>
              </a:endParaRP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7011919" y="4968303"/>
              <a:ext cx="2193146" cy="115200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ヒラギノ角ゴ Pro W3" pitchFamily="-64" charset="-128"/>
                </a:rPr>
                <a:t>MFI	           8,939</a:t>
              </a:r>
            </a:p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GB" sz="1400" dirty="0">
                  <a:solidFill>
                    <a:schemeClr val="bg1"/>
                  </a:solidFill>
                  <a:latin typeface="Arial" charset="0"/>
                  <a:ea typeface="ヒラギノ角ゴ Pro W3" pitchFamily="-64" charset="-128"/>
                </a:rPr>
                <a:t>Other financial   392,870</a:t>
              </a: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400" dirty="0">
                  <a:solidFill>
                    <a:schemeClr val="bg1"/>
                  </a:solidFill>
                  <a:latin typeface="Arial" charset="0"/>
                  <a:ea typeface="ヒラギノ角ゴ Pro W3" pitchFamily="-64" charset="-128"/>
                </a:rPr>
                <a:t>Non-financial  8,835,014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91411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107504" y="1340768"/>
            <a:ext cx="8568952" cy="360040"/>
          </a:xfrm>
        </p:spPr>
        <p:txBody>
          <a:bodyPr/>
          <a:lstStyle/>
          <a:p>
            <a:r>
              <a:rPr lang="en-GB" b="1" dirty="0"/>
              <a:t>Which source contributes more?</a:t>
            </a:r>
          </a:p>
        </p:txBody>
      </p:sp>
      <p:sp>
        <p:nvSpPr>
          <p:cNvPr id="7" name="Flowchart: Connector 6"/>
          <p:cNvSpPr/>
          <p:nvPr/>
        </p:nvSpPr>
        <p:spPr bwMode="auto">
          <a:xfrm>
            <a:off x="179512" y="2119310"/>
            <a:ext cx="1825200" cy="1817727"/>
          </a:xfrm>
          <a:prstGeom prst="flowChartConnector">
            <a:avLst/>
          </a:prstGeom>
          <a:solidFill>
            <a:schemeClr val="tx2">
              <a:alpha val="1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000" b="1" kern="0" dirty="0">
                <a:solidFill>
                  <a:schemeClr val="tx2"/>
                </a:solidFill>
              </a:rPr>
              <a:t>0.8%</a:t>
            </a:r>
          </a:p>
          <a:p>
            <a:pPr algn="ctr">
              <a:lnSpc>
                <a:spcPct val="150000"/>
              </a:lnSpc>
            </a:pPr>
            <a:r>
              <a:rPr lang="en-GB" sz="1200" b="1" kern="0" dirty="0">
                <a:solidFill>
                  <a:schemeClr val="tx1">
                    <a:lumMod val="75000"/>
                  </a:schemeClr>
                </a:solidFill>
              </a:rPr>
              <a:t>Percentage info from non-domestic</a:t>
            </a:r>
          </a:p>
        </p:txBody>
      </p:sp>
      <p:sp>
        <p:nvSpPr>
          <p:cNvPr id="11" name="Flowchart: Connector 10"/>
          <p:cNvSpPr/>
          <p:nvPr/>
        </p:nvSpPr>
        <p:spPr bwMode="auto">
          <a:xfrm>
            <a:off x="2267744" y="2132856"/>
            <a:ext cx="1825200" cy="1817727"/>
          </a:xfrm>
          <a:prstGeom prst="flowChartConnector">
            <a:avLst/>
          </a:prstGeom>
          <a:solidFill>
            <a:schemeClr val="tx2">
              <a:alpha val="1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000" b="1" kern="0" dirty="0">
                <a:solidFill>
                  <a:schemeClr val="tx2"/>
                </a:solidFill>
              </a:rPr>
              <a:t>850,000</a:t>
            </a:r>
          </a:p>
          <a:p>
            <a:pPr algn="ctr">
              <a:lnSpc>
                <a:spcPct val="150000"/>
              </a:lnSpc>
            </a:pPr>
            <a:r>
              <a:rPr lang="en-GB" sz="1200" b="1" kern="0" dirty="0">
                <a:solidFill>
                  <a:schemeClr val="tx1">
                    <a:lumMod val="75000"/>
                  </a:schemeClr>
                </a:solidFill>
              </a:rPr>
              <a:t>Total attributes from non-domestic</a:t>
            </a:r>
          </a:p>
        </p:txBody>
      </p:sp>
      <p:sp>
        <p:nvSpPr>
          <p:cNvPr id="14" name="Flowchart: Connector 13"/>
          <p:cNvSpPr/>
          <p:nvPr/>
        </p:nvSpPr>
        <p:spPr bwMode="auto">
          <a:xfrm>
            <a:off x="179512" y="4432730"/>
            <a:ext cx="1825518" cy="1817727"/>
          </a:xfrm>
          <a:prstGeom prst="flowChartConnector">
            <a:avLst/>
          </a:prstGeom>
          <a:solidFill>
            <a:schemeClr val="tx2">
              <a:alpha val="1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000" b="1" kern="0" dirty="0">
                <a:solidFill>
                  <a:schemeClr val="tx2"/>
                </a:solidFill>
              </a:rPr>
              <a:t>22%</a:t>
            </a:r>
          </a:p>
          <a:p>
            <a:pPr algn="ctr">
              <a:lnSpc>
                <a:spcPct val="150000"/>
              </a:lnSpc>
            </a:pPr>
            <a:r>
              <a:rPr lang="en-GB" sz="1200" b="1" kern="0" dirty="0">
                <a:solidFill>
                  <a:schemeClr val="tx1">
                    <a:lumMod val="75000"/>
                  </a:schemeClr>
                </a:solidFill>
              </a:rPr>
              <a:t>Percentage MFI  info from non-domestic</a:t>
            </a:r>
          </a:p>
        </p:txBody>
      </p:sp>
      <p:sp>
        <p:nvSpPr>
          <p:cNvPr id="15" name="Flowchart: Connector 14"/>
          <p:cNvSpPr/>
          <p:nvPr/>
        </p:nvSpPr>
        <p:spPr bwMode="auto">
          <a:xfrm>
            <a:off x="2267744" y="4432730"/>
            <a:ext cx="1825518" cy="1818000"/>
          </a:xfrm>
          <a:prstGeom prst="flowChartConnector">
            <a:avLst/>
          </a:prstGeom>
          <a:solidFill>
            <a:schemeClr val="tx2">
              <a:alpha val="1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000" b="1" kern="0" dirty="0">
                <a:solidFill>
                  <a:schemeClr val="tx2"/>
                </a:solidFill>
              </a:rPr>
              <a:t>85.5%</a:t>
            </a:r>
          </a:p>
          <a:p>
            <a:pPr algn="ctr">
              <a:lnSpc>
                <a:spcPct val="150000"/>
              </a:lnSpc>
            </a:pPr>
            <a:r>
              <a:rPr lang="en-GB" sz="1200" b="1" kern="0" dirty="0">
                <a:solidFill>
                  <a:schemeClr val="tx1">
                    <a:lumMod val="75000"/>
                  </a:schemeClr>
                </a:solidFill>
              </a:rPr>
              <a:t>Non-EU info from non-domestic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 bwMode="auto">
          <a:xfrm>
            <a:off x="4654186" y="2135173"/>
            <a:ext cx="3734238" cy="501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ts val="24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sz="20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6900" indent="-296863" algn="l" rtl="0" eaLnBrk="1" fontAlgn="base" hangingPunct="1">
              <a:spcBef>
                <a:spcPct val="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cs typeface="+mn-cs"/>
              </a:defRPr>
            </a:lvl2pPr>
            <a:lvl3pPr marL="914400" indent="-315913" algn="l" rtl="0" eaLnBrk="1" fontAlgn="base" hangingPunct="1">
              <a:spcBef>
                <a:spcPct val="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cs typeface="+mn-cs"/>
              </a:defRPr>
            </a:lvl3pPr>
            <a:lvl4pPr marL="1219200" indent="-303213" algn="l" rtl="0" eaLnBrk="1" fontAlgn="base" hangingPunct="1">
              <a:spcBef>
                <a:spcPct val="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15240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5pPr>
            <a:lvl6pPr marL="19812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6pPr>
            <a:lvl7pPr marL="24384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7pPr>
            <a:lvl8pPr marL="28956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8pPr>
            <a:lvl9pPr marL="33528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1400" b="1" kern="0" dirty="0">
                <a:solidFill>
                  <a:schemeClr val="tx1"/>
                </a:solidFill>
              </a:rPr>
              <a:t>Contribution of non-domestic sources on authoritative records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9424" y="2708920"/>
            <a:ext cx="4881894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0498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4" grpId="0" animBg="1"/>
      <p:bldP spid="15" grpId="0" animBg="1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L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17551"/>
            <a:ext cx="8168170" cy="5127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4797152"/>
            <a:ext cx="1381707" cy="167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9980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MF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80152"/>
            <a:ext cx="8116180" cy="5126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97152"/>
            <a:ext cx="1247419" cy="1809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8525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107504" y="1340768"/>
            <a:ext cx="8568952" cy="360040"/>
          </a:xfrm>
        </p:spPr>
        <p:txBody>
          <a:bodyPr/>
          <a:lstStyle/>
          <a:p>
            <a:r>
              <a:rPr lang="en-GB" b="1" dirty="0"/>
              <a:t>Which attribute benefits more?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3353" y="1916832"/>
            <a:ext cx="5199047" cy="2304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ubtitle 2"/>
          <p:cNvSpPr txBox="1">
            <a:spLocks/>
          </p:cNvSpPr>
          <p:nvPr/>
        </p:nvSpPr>
        <p:spPr bwMode="auto">
          <a:xfrm>
            <a:off x="395536" y="2348880"/>
            <a:ext cx="2162307" cy="1296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ts val="24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sz="20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6900" indent="-296863" algn="l" rtl="0" eaLnBrk="1" fontAlgn="base" hangingPunct="1">
              <a:spcBef>
                <a:spcPct val="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cs typeface="+mn-cs"/>
              </a:defRPr>
            </a:lvl2pPr>
            <a:lvl3pPr marL="914400" indent="-315913" algn="l" rtl="0" eaLnBrk="1" fontAlgn="base" hangingPunct="1">
              <a:spcBef>
                <a:spcPct val="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cs typeface="+mn-cs"/>
              </a:defRPr>
            </a:lvl3pPr>
            <a:lvl4pPr marL="1219200" indent="-303213" algn="l" rtl="0" eaLnBrk="1" fontAlgn="base" hangingPunct="1">
              <a:spcBef>
                <a:spcPct val="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15240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5pPr>
            <a:lvl6pPr marL="19812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6pPr>
            <a:lvl7pPr marL="24384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7pPr>
            <a:lvl8pPr marL="28956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8pPr>
            <a:lvl9pPr marL="33528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sz="1400" b="1" dirty="0">
                <a:solidFill>
                  <a:schemeClr val="tx1"/>
                </a:solidFill>
              </a:rPr>
              <a:t>Contribution of RIAD non-domestic sources to balance sheet related attributes </a:t>
            </a:r>
            <a:endParaRPr lang="en-GB" sz="1400" b="1" kern="0" dirty="0">
              <a:solidFill>
                <a:schemeClr val="tx1"/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 bwMode="auto">
          <a:xfrm>
            <a:off x="209269" y="4851995"/>
            <a:ext cx="2534840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ts val="24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sz="20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6900" indent="-296863" algn="l" rtl="0" eaLnBrk="1" fontAlgn="base" hangingPunct="1">
              <a:spcBef>
                <a:spcPct val="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cs typeface="+mn-cs"/>
              </a:defRPr>
            </a:lvl2pPr>
            <a:lvl3pPr marL="914400" indent="-315913" algn="l" rtl="0" eaLnBrk="1" fontAlgn="base" hangingPunct="1">
              <a:spcBef>
                <a:spcPct val="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cs typeface="+mn-cs"/>
              </a:defRPr>
            </a:lvl3pPr>
            <a:lvl4pPr marL="1219200" indent="-303213" algn="l" rtl="0" eaLnBrk="1" fontAlgn="base" hangingPunct="1">
              <a:spcBef>
                <a:spcPct val="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15240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5pPr>
            <a:lvl6pPr marL="19812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6pPr>
            <a:lvl7pPr marL="24384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7pPr>
            <a:lvl8pPr marL="28956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8pPr>
            <a:lvl9pPr marL="33528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sz="1400" b="1" dirty="0">
                <a:solidFill>
                  <a:schemeClr val="tx1"/>
                </a:solidFill>
              </a:rPr>
              <a:t>Average number of contributing sources by attribute type for MFIs</a:t>
            </a:r>
            <a:endParaRPr lang="en-GB" sz="1400" b="1" kern="0" dirty="0">
              <a:solidFill>
                <a:schemeClr val="tx1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5210042"/>
              </p:ext>
            </p:extLst>
          </p:nvPr>
        </p:nvGraphicFramePr>
        <p:xfrm>
          <a:off x="3952696" y="4509120"/>
          <a:ext cx="3355608" cy="2208276"/>
        </p:xfrm>
        <a:graphic>
          <a:graphicData uri="http://schemas.openxmlformats.org/drawingml/2006/table">
            <a:tbl>
              <a:tblPr firstRow="1" firstCol="1" bandRow="1"/>
              <a:tblGrid>
                <a:gridCol w="180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54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528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baseline="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Attribute name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baseline="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Average number of contributing sources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Entity name</a:t>
                      </a:r>
                      <a:endParaRPr lang="en-GB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3.07</a:t>
                      </a:r>
                      <a:endParaRPr lang="en-GB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Economic activity</a:t>
                      </a:r>
                      <a:endParaRPr lang="en-GB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2.59</a:t>
                      </a:r>
                      <a:endParaRPr lang="en-GB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ESA sector</a:t>
                      </a:r>
                      <a:endParaRPr lang="en-GB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2.57</a:t>
                      </a:r>
                      <a:endParaRPr lang="en-GB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Street</a:t>
                      </a:r>
                      <a:endParaRPr lang="en-GB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2.20</a:t>
                      </a:r>
                      <a:endParaRPr lang="en-GB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City</a:t>
                      </a:r>
                      <a:endParaRPr lang="en-GB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2.16</a:t>
                      </a:r>
                      <a:endParaRPr lang="en-GB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ESA sector control</a:t>
                      </a:r>
                      <a:endParaRPr lang="en-GB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2.14</a:t>
                      </a:r>
                      <a:endParaRPr lang="en-GB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2055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107504" y="1340768"/>
            <a:ext cx="8568952" cy="360040"/>
          </a:xfrm>
        </p:spPr>
        <p:txBody>
          <a:bodyPr/>
          <a:lstStyle/>
          <a:p>
            <a:r>
              <a:rPr lang="en-US" b="1" dirty="0"/>
              <a:t>How is the source distribution like?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6" y="3974554"/>
            <a:ext cx="5597416" cy="2838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ubtitle 2"/>
          <p:cNvSpPr txBox="1">
            <a:spLocks/>
          </p:cNvSpPr>
          <p:nvPr/>
        </p:nvSpPr>
        <p:spPr bwMode="auto">
          <a:xfrm>
            <a:off x="6228184" y="3974554"/>
            <a:ext cx="2124236" cy="1275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ts val="24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sz="20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6900" indent="-296863" algn="l" rtl="0" eaLnBrk="1" fontAlgn="base" hangingPunct="1">
              <a:spcBef>
                <a:spcPct val="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cs typeface="+mn-cs"/>
              </a:defRPr>
            </a:lvl2pPr>
            <a:lvl3pPr marL="914400" indent="-315913" algn="l" rtl="0" eaLnBrk="1" fontAlgn="base" hangingPunct="1">
              <a:spcBef>
                <a:spcPct val="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cs typeface="+mn-cs"/>
              </a:defRPr>
            </a:lvl3pPr>
            <a:lvl4pPr marL="1219200" indent="-303213" algn="l" rtl="0" eaLnBrk="1" fontAlgn="base" hangingPunct="1">
              <a:spcBef>
                <a:spcPct val="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15240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5pPr>
            <a:lvl6pPr marL="19812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6pPr>
            <a:lvl7pPr marL="24384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7pPr>
            <a:lvl8pPr marL="28956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8pPr>
            <a:lvl9pPr marL="33528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sz="1400" b="1" dirty="0">
                <a:solidFill>
                  <a:schemeClr val="tx1"/>
                </a:solidFill>
              </a:rPr>
              <a:t>Distribution of number of sources by entity, attribute and ESA sectors</a:t>
            </a:r>
            <a:endParaRPr lang="en-GB" sz="1400" b="1" kern="0" dirty="0">
              <a:solidFill>
                <a:schemeClr val="tx1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 bwMode="auto">
          <a:xfrm>
            <a:off x="6086028" y="5877272"/>
            <a:ext cx="2808312" cy="288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ts val="24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sz="20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6900" indent="-296863" algn="l" rtl="0" eaLnBrk="1" fontAlgn="base" hangingPunct="1">
              <a:spcBef>
                <a:spcPct val="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cs typeface="+mn-cs"/>
              </a:defRPr>
            </a:lvl2pPr>
            <a:lvl3pPr marL="914400" indent="-315913" algn="l" rtl="0" eaLnBrk="1" fontAlgn="base" hangingPunct="1">
              <a:spcBef>
                <a:spcPct val="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cs typeface="+mn-cs"/>
              </a:defRPr>
            </a:lvl3pPr>
            <a:lvl4pPr marL="1219200" indent="-303213" algn="l" rtl="0" eaLnBrk="1" fontAlgn="base" hangingPunct="1">
              <a:spcBef>
                <a:spcPct val="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15240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5pPr>
            <a:lvl6pPr marL="19812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6pPr>
            <a:lvl7pPr marL="24384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7pPr>
            <a:lvl8pPr marL="28956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8pPr>
            <a:lvl9pPr marL="33528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sz="1600" b="1" dirty="0"/>
              <a:t>Power law distribution</a:t>
            </a:r>
            <a:endParaRPr lang="en-GB" sz="1600" b="1" dirty="0"/>
          </a:p>
        </p:txBody>
      </p:sp>
      <p:sp>
        <p:nvSpPr>
          <p:cNvPr id="8" name="Flowchart: Connector 7"/>
          <p:cNvSpPr/>
          <p:nvPr/>
        </p:nvSpPr>
        <p:spPr bwMode="auto">
          <a:xfrm>
            <a:off x="160760" y="1827024"/>
            <a:ext cx="1825200" cy="1818000"/>
          </a:xfrm>
          <a:prstGeom prst="flowChartConnector">
            <a:avLst/>
          </a:prstGeom>
          <a:solidFill>
            <a:schemeClr val="tx2">
              <a:alpha val="1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000" b="1" kern="0" dirty="0">
                <a:solidFill>
                  <a:schemeClr val="tx2"/>
                </a:solidFill>
              </a:rPr>
              <a:t>16</a:t>
            </a:r>
          </a:p>
          <a:p>
            <a:pPr algn="ctr">
              <a:lnSpc>
                <a:spcPct val="150000"/>
              </a:lnSpc>
            </a:pPr>
            <a:r>
              <a:rPr lang="en-GB" sz="1200" b="1" kern="0" dirty="0">
                <a:solidFill>
                  <a:schemeClr val="tx1">
                    <a:lumMod val="75000"/>
                  </a:schemeClr>
                </a:solidFill>
              </a:rPr>
              <a:t>Max contributing source number</a:t>
            </a:r>
          </a:p>
        </p:txBody>
      </p:sp>
      <p:sp>
        <p:nvSpPr>
          <p:cNvPr id="9" name="Flowchart: Connector 8"/>
          <p:cNvSpPr/>
          <p:nvPr/>
        </p:nvSpPr>
        <p:spPr bwMode="auto">
          <a:xfrm>
            <a:off x="2339752" y="1827161"/>
            <a:ext cx="1825200" cy="1817727"/>
          </a:xfrm>
          <a:prstGeom prst="flowChartConnector">
            <a:avLst/>
          </a:prstGeom>
          <a:solidFill>
            <a:schemeClr val="tx2">
              <a:alpha val="1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000" b="1" kern="0" dirty="0">
                <a:solidFill>
                  <a:schemeClr val="tx2"/>
                </a:solidFill>
              </a:rPr>
              <a:t>1.02</a:t>
            </a:r>
          </a:p>
          <a:p>
            <a:pPr algn="ctr">
              <a:lnSpc>
                <a:spcPct val="150000"/>
              </a:lnSpc>
            </a:pPr>
            <a:r>
              <a:rPr lang="en-GB" sz="1200" b="1" kern="0" dirty="0">
                <a:solidFill>
                  <a:schemeClr val="tx1">
                    <a:lumMod val="75000"/>
                  </a:schemeClr>
                </a:solidFill>
              </a:rPr>
              <a:t>Total average contributing sources</a:t>
            </a:r>
          </a:p>
        </p:txBody>
      </p:sp>
      <p:sp>
        <p:nvSpPr>
          <p:cNvPr id="10" name="Flowchart: Connector 9"/>
          <p:cNvSpPr/>
          <p:nvPr/>
        </p:nvSpPr>
        <p:spPr bwMode="auto">
          <a:xfrm>
            <a:off x="4572000" y="1827024"/>
            <a:ext cx="1825200" cy="1817727"/>
          </a:xfrm>
          <a:prstGeom prst="flowChartConnector">
            <a:avLst/>
          </a:prstGeom>
          <a:solidFill>
            <a:schemeClr val="tx2">
              <a:alpha val="1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000" b="1" kern="0" dirty="0">
                <a:solidFill>
                  <a:schemeClr val="tx2"/>
                </a:solidFill>
              </a:rPr>
              <a:t>1.93</a:t>
            </a:r>
          </a:p>
          <a:p>
            <a:pPr algn="ctr">
              <a:lnSpc>
                <a:spcPct val="150000"/>
              </a:lnSpc>
            </a:pPr>
            <a:r>
              <a:rPr lang="en-GB" sz="1200" b="1" kern="0" dirty="0">
                <a:solidFill>
                  <a:schemeClr val="tx1">
                    <a:lumMod val="75000"/>
                  </a:schemeClr>
                </a:solidFill>
              </a:rPr>
              <a:t>MFI average contributing sources</a:t>
            </a:r>
          </a:p>
        </p:txBody>
      </p:sp>
      <p:sp>
        <p:nvSpPr>
          <p:cNvPr id="11" name="Flowchart: Connector 10"/>
          <p:cNvSpPr/>
          <p:nvPr/>
        </p:nvSpPr>
        <p:spPr bwMode="auto">
          <a:xfrm>
            <a:off x="6804248" y="1827297"/>
            <a:ext cx="1825200" cy="1817727"/>
          </a:xfrm>
          <a:prstGeom prst="flowChartConnector">
            <a:avLst/>
          </a:prstGeom>
          <a:solidFill>
            <a:schemeClr val="tx2">
              <a:alpha val="1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000" b="1" kern="0" dirty="0">
                <a:solidFill>
                  <a:schemeClr val="tx2"/>
                </a:solidFill>
              </a:rPr>
              <a:t>2</a:t>
            </a:r>
          </a:p>
          <a:p>
            <a:pPr algn="ctr">
              <a:lnSpc>
                <a:spcPct val="150000"/>
              </a:lnSpc>
            </a:pPr>
            <a:r>
              <a:rPr lang="en-GB" sz="1200" b="1" kern="0" dirty="0">
                <a:solidFill>
                  <a:schemeClr val="tx1">
                    <a:lumMod val="75000"/>
                  </a:schemeClr>
                </a:solidFill>
              </a:rPr>
              <a:t>MFI median contributing sources</a:t>
            </a:r>
          </a:p>
        </p:txBody>
      </p:sp>
    </p:spTree>
    <p:extLst>
      <p:ext uri="{BB962C8B-B14F-4D97-AF65-F5344CB8AC3E}">
        <p14:creationId xmlns:p14="http://schemas.microsoft.com/office/powerpoint/2010/main" val="1978288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 animBg="1"/>
      <p:bldP spid="9" grpId="0" animBg="1"/>
      <p:bldP spid="10" grpId="0" animBg="1"/>
      <p:bldP spid="11" grpId="0" animBg="1"/>
    </p:bldLst>
  </p:timing>
</p:sld>
</file>

<file path=ppt/theme/theme1.xml><?xml version="1.0" encoding="utf-8"?>
<a:theme xmlns:a="http://schemas.openxmlformats.org/drawingml/2006/main" name="ECB default">
  <a:themeElements>
    <a:clrScheme name="ECB default presentation">
      <a:dk1>
        <a:srgbClr val="585858"/>
      </a:dk1>
      <a:lt1>
        <a:srgbClr val="FFFFFF"/>
      </a:lt1>
      <a:dk2>
        <a:srgbClr val="003399"/>
      </a:dk2>
      <a:lt2>
        <a:srgbClr val="BEBEBE"/>
      </a:lt2>
      <a:accent1>
        <a:srgbClr val="003399"/>
      </a:accent1>
      <a:accent2>
        <a:srgbClr val="4078B8"/>
      </a:accent2>
      <a:accent3>
        <a:srgbClr val="000066"/>
      </a:accent3>
      <a:accent4>
        <a:srgbClr val="008080"/>
      </a:accent4>
      <a:accent5>
        <a:srgbClr val="A50021"/>
      </a:accent5>
      <a:accent6>
        <a:srgbClr val="00005C"/>
      </a:accent6>
      <a:hlink>
        <a:srgbClr val="008080"/>
      </a:hlink>
      <a:folHlink>
        <a:srgbClr val="A50021"/>
      </a:folHlink>
    </a:clrScheme>
    <a:fontScheme name="5_Leere Präsentation">
      <a:majorFont>
        <a:latin typeface="Arial Black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64" charset="-128"/>
          </a:defRPr>
        </a:defPPr>
      </a:lstStyle>
    </a:lnDef>
  </a:objectDefaults>
  <a:extraClrSchemeLst>
    <a:extraClrScheme>
      <a:clrScheme name="5_Leere Präsentation 1">
        <a:dk1>
          <a:srgbClr val="585858"/>
        </a:dk1>
        <a:lt1>
          <a:srgbClr val="FFFFFF"/>
        </a:lt1>
        <a:dk2>
          <a:srgbClr val="003399"/>
        </a:dk2>
        <a:lt2>
          <a:srgbClr val="BEBEBE"/>
        </a:lt2>
        <a:accent1>
          <a:srgbClr val="4078B8"/>
        </a:accent1>
        <a:accent2>
          <a:srgbClr val="000066"/>
        </a:accent2>
        <a:accent3>
          <a:srgbClr val="FFFFFF"/>
        </a:accent3>
        <a:accent4>
          <a:srgbClr val="4A4A4A"/>
        </a:accent4>
        <a:accent5>
          <a:srgbClr val="AFBED8"/>
        </a:accent5>
        <a:accent6>
          <a:srgbClr val="00005C"/>
        </a:accent6>
        <a:hlink>
          <a:srgbClr val="008080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ECB default</Template>
  <TotalTime>3411</TotalTime>
  <Words>390</Words>
  <Application>Microsoft Office PowerPoint</Application>
  <PresentationFormat>On-screen Show (4:3)</PresentationFormat>
  <Paragraphs>120</Paragraphs>
  <Slides>12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Arial Black</vt:lpstr>
      <vt:lpstr>Calibri</vt:lpstr>
      <vt:lpstr>Times</vt:lpstr>
      <vt:lpstr>Wingdings</vt:lpstr>
      <vt:lpstr>ECB default</vt:lpstr>
      <vt:lpstr>Challenges and Opportunities in Aggregating Business Register Information from Multiple Sources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Central Bank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Febbo, Ilaria</dc:creator>
  <cp:lastModifiedBy>Evita Sisene</cp:lastModifiedBy>
  <cp:revision>65</cp:revision>
  <dcterms:created xsi:type="dcterms:W3CDTF">2019-09-23T10:45:34Z</dcterms:created>
  <dcterms:modified xsi:type="dcterms:W3CDTF">2019-09-26T09:15:44Z</dcterms:modified>
</cp:coreProperties>
</file>