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cb004220af0346c9" Type="http://schemas.microsoft.com/office/2006/relationships/ui/extensibility" Target="customUI/customUI.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3"/>
  </p:notesMasterIdLst>
  <p:handoutMasterIdLst>
    <p:handoutMasterId r:id="rId24"/>
  </p:handoutMasterIdLst>
  <p:sldIdLst>
    <p:sldId id="256" r:id="rId2"/>
    <p:sldId id="258" r:id="rId3"/>
    <p:sldId id="397" r:id="rId4"/>
    <p:sldId id="339" r:id="rId5"/>
    <p:sldId id="391" r:id="rId6"/>
    <p:sldId id="400" r:id="rId7"/>
    <p:sldId id="342" r:id="rId8"/>
    <p:sldId id="393" r:id="rId9"/>
    <p:sldId id="395" r:id="rId10"/>
    <p:sldId id="343" r:id="rId11"/>
    <p:sldId id="344" r:id="rId12"/>
    <p:sldId id="346" r:id="rId13"/>
    <p:sldId id="347" r:id="rId14"/>
    <p:sldId id="348" r:id="rId15"/>
    <p:sldId id="350" r:id="rId16"/>
    <p:sldId id="352" r:id="rId17"/>
    <p:sldId id="356" r:id="rId18"/>
    <p:sldId id="357" r:id="rId19"/>
    <p:sldId id="378" r:id="rId20"/>
    <p:sldId id="398" r:id="rId21"/>
    <p:sldId id="399" r:id="rId22"/>
  </p:sldIdLst>
  <p:sldSz cx="9144000" cy="6858000" type="screen4x3"/>
  <p:notesSz cx="7099300" cy="10234613"/>
  <p:defaultTex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60">
          <p15:clr>
            <a:srgbClr val="A4A3A4"/>
          </p15:clr>
        </p15:guide>
        <p15:guide id="2" pos="302">
          <p15:clr>
            <a:srgbClr val="A4A3A4"/>
          </p15:clr>
        </p15:guide>
      </p15:sldGuideLst>
    </p:ext>
    <p:ext uri="{2D200454-40CA-4A62-9FC3-DE9A4176ACB9}">
      <p15:notesGuideLst xmlns:p15="http://schemas.microsoft.com/office/powerpoint/2012/main">
        <p15:guide id="1" orient="horz" pos="5812" userDrawn="1">
          <p15:clr>
            <a:srgbClr val="A4A3A4"/>
          </p15:clr>
        </p15:guide>
        <p15:guide id="2" pos="247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nne-Pernille Stax" initials="HS" lastIdx="1" clrIdx="0">
    <p:extLst>
      <p:ext uri="{19B8F6BF-5375-455C-9EA6-DF929625EA0E}">
        <p15:presenceInfo xmlns:p15="http://schemas.microsoft.com/office/powerpoint/2012/main" userId="e634d55d81ec016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DD9C3"/>
    <a:srgbClr val="CFE2F6"/>
    <a:srgbClr val="A3CCEE"/>
    <a:srgbClr val="0091D4"/>
    <a:srgbClr val="75B6E5"/>
    <a:srgbClr val="26A3DD"/>
    <a:srgbClr val="102D69"/>
    <a:srgbClr val="0F78C8"/>
    <a:srgbClr val="2585B8"/>
    <a:srgbClr val="4BA6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651" autoAdjust="0"/>
    <p:restoredTop sz="62315" autoAdjust="0"/>
  </p:normalViewPr>
  <p:slideViewPr>
    <p:cSldViewPr>
      <p:cViewPr varScale="1">
        <p:scale>
          <a:sx n="64" d="100"/>
          <a:sy n="64" d="100"/>
        </p:scale>
        <p:origin x="2310" y="66"/>
      </p:cViewPr>
      <p:guideLst>
        <p:guide orient="horz" pos="4060"/>
        <p:guide pos="302"/>
      </p:guideLst>
    </p:cSldViewPr>
  </p:slideViewPr>
  <p:notesTextViewPr>
    <p:cViewPr>
      <p:scale>
        <a:sx n="1" d="1"/>
        <a:sy n="1" d="1"/>
      </p:scale>
      <p:origin x="0" y="0"/>
    </p:cViewPr>
  </p:notesTextViewPr>
  <p:notesViewPr>
    <p:cSldViewPr>
      <p:cViewPr varScale="1">
        <p:scale>
          <a:sx n="76" d="100"/>
          <a:sy n="76" d="100"/>
        </p:scale>
        <p:origin x="-2058" y="-84"/>
      </p:cViewPr>
      <p:guideLst>
        <p:guide orient="horz" pos="5812"/>
        <p:guide pos="247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nas1\data\k23\Indberetninger\Blanketdesign\Brugerevalueringer\0%20SKABELONER_MODULER\LGL-Oversigt%20over%20indeks_diagramskabelon_27102016.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a-DK"/>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8782463835856132E-2"/>
          <c:y val="2.7775610617480146E-2"/>
          <c:w val="0.95121753616414384"/>
          <c:h val="0.7998869866037388"/>
        </c:manualLayout>
      </c:layout>
      <c:barChart>
        <c:barDir val="col"/>
        <c:grouping val="clustered"/>
        <c:varyColors val="0"/>
        <c:ser>
          <c:idx val="0"/>
          <c:order val="0"/>
          <c:spPr>
            <a:solidFill>
              <a:schemeClr val="accent2"/>
            </a:solidFill>
            <a:ln w="6350">
              <a:solidFill>
                <a:srgbClr val="FFFFFF"/>
              </a:solidFill>
              <a:prstDash val="solid"/>
            </a:ln>
          </c:spPr>
          <c:invertIfNegative val="0"/>
          <c:dPt>
            <c:idx val="0"/>
            <c:invertIfNegative val="0"/>
            <c:bubble3D val="0"/>
            <c:spPr>
              <a:solidFill>
                <a:srgbClr val="FFC000"/>
              </a:solidFill>
              <a:ln w="3175">
                <a:solidFill>
                  <a:srgbClr val="FFFFFF"/>
                </a:solidFill>
                <a:prstDash val="solid"/>
              </a:ln>
            </c:spPr>
            <c:extLst>
              <c:ext xmlns:c16="http://schemas.microsoft.com/office/drawing/2014/chart" uri="{C3380CC4-5D6E-409C-BE32-E72D297353CC}">
                <c16:uniqueId val="{00000001-6171-442B-9D92-3801343B5909}"/>
              </c:ext>
            </c:extLst>
          </c:dPt>
          <c:dPt>
            <c:idx val="1"/>
            <c:invertIfNegative val="0"/>
            <c:bubble3D val="0"/>
            <c:spPr>
              <a:solidFill>
                <a:srgbClr val="00B050"/>
              </a:solidFill>
              <a:ln w="3175">
                <a:solidFill>
                  <a:srgbClr val="FFFFFF"/>
                </a:solidFill>
                <a:prstDash val="solid"/>
              </a:ln>
            </c:spPr>
            <c:extLst>
              <c:ext xmlns:c16="http://schemas.microsoft.com/office/drawing/2014/chart" uri="{C3380CC4-5D6E-409C-BE32-E72D297353CC}">
                <c16:uniqueId val="{00000003-6171-442B-9D92-3801343B5909}"/>
              </c:ext>
            </c:extLst>
          </c:dPt>
          <c:dPt>
            <c:idx val="2"/>
            <c:invertIfNegative val="0"/>
            <c:bubble3D val="0"/>
            <c:spPr>
              <a:solidFill>
                <a:srgbClr val="FFC000"/>
              </a:solidFill>
              <a:ln w="3175">
                <a:solidFill>
                  <a:srgbClr val="FFFFFF"/>
                </a:solidFill>
                <a:prstDash val="solid"/>
              </a:ln>
            </c:spPr>
            <c:extLst>
              <c:ext xmlns:c16="http://schemas.microsoft.com/office/drawing/2014/chart" uri="{C3380CC4-5D6E-409C-BE32-E72D297353CC}">
                <c16:uniqueId val="{00000005-6171-442B-9D92-3801343B5909}"/>
              </c:ext>
            </c:extLst>
          </c:dPt>
          <c:dPt>
            <c:idx val="3"/>
            <c:invertIfNegative val="0"/>
            <c:bubble3D val="0"/>
            <c:spPr>
              <a:solidFill>
                <a:schemeClr val="accent6">
                  <a:lumMod val="75000"/>
                </a:schemeClr>
              </a:solidFill>
              <a:ln w="3175">
                <a:solidFill>
                  <a:srgbClr val="FFFFFF"/>
                </a:solidFill>
                <a:prstDash val="solid"/>
              </a:ln>
            </c:spPr>
            <c:extLst>
              <c:ext xmlns:c16="http://schemas.microsoft.com/office/drawing/2014/chart" uri="{C3380CC4-5D6E-409C-BE32-E72D297353CC}">
                <c16:uniqueId val="{00000007-6171-442B-9D92-3801343B5909}"/>
              </c:ext>
            </c:extLst>
          </c:dPt>
          <c:dPt>
            <c:idx val="4"/>
            <c:invertIfNegative val="0"/>
            <c:bubble3D val="0"/>
            <c:spPr>
              <a:solidFill>
                <a:srgbClr val="00B050"/>
              </a:solidFill>
              <a:ln w="3175">
                <a:solidFill>
                  <a:srgbClr val="FFFFFF"/>
                </a:solidFill>
                <a:prstDash val="solid"/>
              </a:ln>
            </c:spPr>
            <c:extLst>
              <c:ext xmlns:c16="http://schemas.microsoft.com/office/drawing/2014/chart" uri="{C3380CC4-5D6E-409C-BE32-E72D297353CC}">
                <c16:uniqueId val="{00000009-6171-442B-9D92-3801343B5909}"/>
              </c:ext>
            </c:extLst>
          </c:dPt>
          <c:dPt>
            <c:idx val="5"/>
            <c:invertIfNegative val="0"/>
            <c:bubble3D val="0"/>
            <c:spPr>
              <a:solidFill>
                <a:srgbClr val="FFC000"/>
              </a:solidFill>
              <a:ln w="3175">
                <a:solidFill>
                  <a:srgbClr val="FFFFFF"/>
                </a:solidFill>
                <a:prstDash val="solid"/>
              </a:ln>
            </c:spPr>
            <c:extLst>
              <c:ext xmlns:c16="http://schemas.microsoft.com/office/drawing/2014/chart" uri="{C3380CC4-5D6E-409C-BE32-E72D297353CC}">
                <c16:uniqueId val="{0000000B-6171-442B-9D92-3801343B5909}"/>
              </c:ext>
            </c:extLst>
          </c:dPt>
          <c:dPt>
            <c:idx val="6"/>
            <c:invertIfNegative val="0"/>
            <c:bubble3D val="0"/>
            <c:spPr>
              <a:noFill/>
              <a:ln w="3175">
                <a:solidFill>
                  <a:srgbClr val="FFFFFF"/>
                </a:solidFill>
                <a:prstDash val="solid"/>
              </a:ln>
            </c:spPr>
            <c:extLst>
              <c:ext xmlns:c16="http://schemas.microsoft.com/office/drawing/2014/chart" uri="{C3380CC4-5D6E-409C-BE32-E72D297353CC}">
                <c16:uniqueId val="{0000000D-6171-442B-9D92-3801343B5909}"/>
              </c:ext>
            </c:extLst>
          </c:dPt>
          <c:cat>
            <c:strRef>
              <c:f>Basistal!$B$55:$H$55</c:f>
              <c:strCache>
                <c:ptCount val="7"/>
                <c:pt idx="0">
                  <c:v>Samlet indeks</c:v>
                </c:pt>
                <c:pt idx="1">
                  <c:v>Adgang</c:v>
                </c:pt>
                <c:pt idx="2">
                  <c:v>Forstå</c:v>
                </c:pt>
                <c:pt idx="3">
                  <c:v>Fremskaf</c:v>
                </c:pt>
                <c:pt idx="4">
                  <c:v>Indtast</c:v>
                </c:pt>
                <c:pt idx="5">
                  <c:v>Support adgang</c:v>
                </c:pt>
                <c:pt idx="6">
                  <c:v>Support indhold</c:v>
                </c:pt>
              </c:strCache>
            </c:strRef>
          </c:cat>
          <c:val>
            <c:numRef>
              <c:f>Basistal!$B$56:$H$56</c:f>
              <c:numCache>
                <c:formatCode>0</c:formatCode>
                <c:ptCount val="7"/>
                <c:pt idx="0">
                  <c:v>80</c:v>
                </c:pt>
                <c:pt idx="1">
                  <c:v>85</c:v>
                </c:pt>
                <c:pt idx="2">
                  <c:v>80</c:v>
                </c:pt>
                <c:pt idx="3">
                  <c:v>68</c:v>
                </c:pt>
                <c:pt idx="4">
                  <c:v>86</c:v>
                </c:pt>
                <c:pt idx="5" formatCode="General">
                  <c:v>79</c:v>
                </c:pt>
                <c:pt idx="6" formatCode="General">
                  <c:v>79</c:v>
                </c:pt>
              </c:numCache>
            </c:numRef>
          </c:val>
          <c:extLst>
            <c:ext xmlns:c16="http://schemas.microsoft.com/office/drawing/2014/chart" uri="{C3380CC4-5D6E-409C-BE32-E72D297353CC}">
              <c16:uniqueId val="{0000000E-6171-442B-9D92-3801343B5909}"/>
            </c:ext>
          </c:extLst>
        </c:ser>
        <c:dLbls>
          <c:showLegendKey val="0"/>
          <c:showVal val="0"/>
          <c:showCatName val="0"/>
          <c:showSerName val="0"/>
          <c:showPercent val="0"/>
          <c:showBubbleSize val="0"/>
        </c:dLbls>
        <c:gapWidth val="80"/>
        <c:axId val="111254296"/>
        <c:axId val="111248808"/>
      </c:barChart>
      <c:catAx>
        <c:axId val="111254296"/>
        <c:scaling>
          <c:orientation val="minMax"/>
        </c:scaling>
        <c:delete val="0"/>
        <c:axPos val="b"/>
        <c:numFmt formatCode="General" sourceLinked="0"/>
        <c:majorTickMark val="none"/>
        <c:minorTickMark val="none"/>
        <c:tickLblPos val="low"/>
        <c:spPr>
          <a:ln w="3175" cap="flat" cmpd="sng" algn="ctr">
            <a:solidFill>
              <a:srgbClr val="AEAC9D"/>
            </a:solidFill>
            <a:prstDash val="solid"/>
            <a:round/>
            <a:headEnd type="none" w="med" len="med"/>
            <a:tailEnd type="none" w="med" len="med"/>
          </a:ln>
        </c:spPr>
        <c:txPr>
          <a:bodyPr/>
          <a:lstStyle/>
          <a:p>
            <a:pPr>
              <a:defRPr sz="1200"/>
            </a:pPr>
            <a:endParaRPr lang="da-DK"/>
          </a:p>
        </c:txPr>
        <c:crossAx val="111248808"/>
        <c:crosses val="autoZero"/>
        <c:auto val="1"/>
        <c:lblAlgn val="ctr"/>
        <c:lblOffset val="100"/>
        <c:noMultiLvlLbl val="0"/>
      </c:catAx>
      <c:valAx>
        <c:axId val="111248808"/>
        <c:scaling>
          <c:orientation val="minMax"/>
          <c:max val="100"/>
        </c:scaling>
        <c:delete val="0"/>
        <c:axPos val="l"/>
        <c:majorGridlines>
          <c:spPr>
            <a:ln w="3175">
              <a:solidFill>
                <a:srgbClr val="AEAC9D"/>
              </a:solidFill>
              <a:prstDash val="solid"/>
            </a:ln>
          </c:spPr>
        </c:majorGridlines>
        <c:numFmt formatCode="0" sourceLinked="1"/>
        <c:majorTickMark val="none"/>
        <c:minorTickMark val="none"/>
        <c:tickLblPos val="nextTo"/>
        <c:spPr>
          <a:ln w="9525">
            <a:noFill/>
          </a:ln>
        </c:spPr>
        <c:txPr>
          <a:bodyPr/>
          <a:lstStyle/>
          <a:p>
            <a:pPr>
              <a:defRPr b="1"/>
            </a:pPr>
            <a:endParaRPr lang="da-DK"/>
          </a:p>
        </c:txPr>
        <c:crossAx val="111254296"/>
        <c:crosses val="autoZero"/>
        <c:crossBetween val="between"/>
      </c:valAx>
      <c:spPr>
        <a:solidFill>
          <a:srgbClr val="FFFFFF"/>
        </a:solidFill>
      </c:spPr>
    </c:plotArea>
    <c:plotVisOnly val="1"/>
    <c:dispBlanksAs val="gap"/>
    <c:showDLblsOverMax val="0"/>
  </c:chart>
  <c:spPr>
    <a:solidFill>
      <a:srgbClr val="FFFFFF"/>
    </a:solidFill>
    <a:ln w="9525">
      <a:noFill/>
    </a:ln>
  </c:spPr>
  <c:txPr>
    <a:bodyPr/>
    <a:lstStyle/>
    <a:p>
      <a:pPr>
        <a:defRPr sz="800">
          <a:solidFill>
            <a:srgbClr val="6F6D5C"/>
          </a:solidFill>
          <a:latin typeface="Arial Narrow"/>
          <a:ea typeface="Arial Narrow"/>
          <a:cs typeface="Arial Narrow"/>
        </a:defRPr>
      </a:pPr>
      <a:endParaRPr lang="da-DK"/>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0.05427</cdr:x>
      <cdr:y>0.03528</cdr:y>
    </cdr:from>
    <cdr:to>
      <cdr:x>0.05429</cdr:x>
      <cdr:y>0.08199</cdr:y>
    </cdr:to>
    <cdr:sp macro="" textlink="">
      <cdr:nvSpPr>
        <cdr:cNvPr id="2" name="Tekstboks 1"/>
        <cdr:cNvSpPr txBox="1"/>
      </cdr:nvSpPr>
      <cdr:spPr>
        <a:xfrm xmlns:a="http://schemas.openxmlformats.org/drawingml/2006/main">
          <a:off x="254000" y="88900"/>
          <a:ext cx="65" cy="117725"/>
        </a:xfrm>
        <a:prstGeom xmlns:a="http://schemas.openxmlformats.org/drawingml/2006/main" prst="rect">
          <a:avLst/>
        </a:prstGeom>
      </cdr:spPr>
      <cdr:txBody>
        <a:bodyPr xmlns:a="http://schemas.openxmlformats.org/drawingml/2006/main" vertOverflow="clip" vert="horz" wrap="none" lIns="0" tIns="0" rIns="0" bIns="0" rtlCol="0">
          <a:spAutoFit/>
        </a:bodyPr>
        <a:lstStyle xmlns:a="http://schemas.openxmlformats.org/drawingml/2006/main"/>
        <a:p xmlns:a="http://schemas.openxmlformats.org/drawingml/2006/main">
          <a:endParaRPr lang="da-DK" sz="800">
            <a:solidFill>
              <a:srgbClr val="6F6D5C"/>
            </a:solidFill>
            <a:latin typeface="Arial Narrow"/>
          </a:endParaRPr>
        </a:p>
      </cdr:txBody>
    </cdr:sp>
  </cdr:relSizeAnchor>
  <cdr:relSizeAnchor xmlns:cdr="http://schemas.openxmlformats.org/drawingml/2006/chartDrawing">
    <cdr:from>
      <cdr:x>0.05295</cdr:x>
      <cdr:y>0.29773</cdr:y>
    </cdr:from>
    <cdr:to>
      <cdr:x>1</cdr:x>
      <cdr:y>0.29773</cdr:y>
    </cdr:to>
    <cdr:cxnSp macro="">
      <cdr:nvCxnSpPr>
        <cdr:cNvPr id="3" name="Lige forbindelse 2"/>
        <cdr:cNvCxnSpPr/>
      </cdr:nvCxnSpPr>
      <cdr:spPr>
        <a:xfrm xmlns:a="http://schemas.openxmlformats.org/drawingml/2006/main">
          <a:off x="247650" y="876300"/>
          <a:ext cx="4429125" cy="0"/>
        </a:xfrm>
        <a:prstGeom xmlns:a="http://schemas.openxmlformats.org/drawingml/2006/main" prst="line">
          <a:avLst/>
        </a:prstGeom>
        <a:ln xmlns:a="http://schemas.openxmlformats.org/drawingml/2006/main" w="19050">
          <a:solidFill>
            <a:schemeClr val="accent6">
              <a:lumMod val="75000"/>
            </a:schemeClr>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0.04684</cdr:x>
      <cdr:y>0.16505</cdr:y>
    </cdr:from>
    <cdr:to>
      <cdr:x>1</cdr:x>
      <cdr:y>0.16828</cdr:y>
    </cdr:to>
    <cdr:cxnSp macro="">
      <cdr:nvCxnSpPr>
        <cdr:cNvPr id="6" name="Lige forbindelse 5"/>
        <cdr:cNvCxnSpPr/>
      </cdr:nvCxnSpPr>
      <cdr:spPr>
        <a:xfrm xmlns:a="http://schemas.openxmlformats.org/drawingml/2006/main" flipV="1">
          <a:off x="219075" y="485775"/>
          <a:ext cx="4457700" cy="9525"/>
        </a:xfrm>
        <a:prstGeom xmlns:a="http://schemas.openxmlformats.org/drawingml/2006/main" prst="line">
          <a:avLst/>
        </a:prstGeom>
        <a:ln xmlns:a="http://schemas.openxmlformats.org/drawingml/2006/main" w="19050">
          <a:solidFill>
            <a:srgbClr val="00B05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0.03495</cdr:x>
      <cdr:y>0.91319</cdr:y>
    </cdr:from>
    <cdr:to>
      <cdr:x>0.99874</cdr:x>
      <cdr:y>0.97683</cdr:y>
    </cdr:to>
    <cdr:sp macro="" textlink="">
      <cdr:nvSpPr>
        <cdr:cNvPr id="4" name="Tekstboks 3"/>
        <cdr:cNvSpPr txBox="1"/>
      </cdr:nvSpPr>
      <cdr:spPr>
        <a:xfrm xmlns:a="http://schemas.openxmlformats.org/drawingml/2006/main">
          <a:off x="287263" y="4133056"/>
          <a:ext cx="7920880" cy="2880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da-DK" sz="1100" dirty="0"/>
        </a:p>
      </cdr:txBody>
    </cdr:sp>
  </cdr:relSizeAnchor>
</c:userShapes>
</file>

<file path=ppt/handoutMasters/_rels/handoutMaster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diasnummer 1"/>
          <p:cNvSpPr>
            <a:spLocks noGrp="1"/>
          </p:cNvSpPr>
          <p:nvPr>
            <p:ph type="sldNum" sz="quarter" idx="3"/>
          </p:nvPr>
        </p:nvSpPr>
        <p:spPr>
          <a:xfrm>
            <a:off x="4021294" y="9721106"/>
            <a:ext cx="3076363" cy="511731"/>
          </a:xfrm>
          <a:prstGeom prst="rect">
            <a:avLst/>
          </a:prstGeom>
        </p:spPr>
        <p:txBody>
          <a:bodyPr vert="horz" lIns="94622" tIns="47311" rIns="94622" bIns="47311" rtlCol="0" anchor="b"/>
          <a:lstStyle>
            <a:lvl1pPr algn="r">
              <a:defRPr sz="1200"/>
            </a:lvl1pPr>
          </a:lstStyle>
          <a:p>
            <a:fld id="{8BA77E02-92A6-4B9C-BBA2-74867274E378}" type="slidenum">
              <a:rPr lang="da-DK" smtClean="0"/>
              <a:t>‹nr.›</a:t>
            </a:fld>
            <a:endParaRPr lang="da-DK"/>
          </a:p>
        </p:txBody>
      </p:sp>
      <p:pic>
        <p:nvPicPr>
          <p:cNvPr id="4098" name="Picture 2" descr="Q:\PPT\SAMLING\JV\Logo2013\LogoUkPrint.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6454" y="9549620"/>
            <a:ext cx="946573" cy="5430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34025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Pladsholder til diasbillede 3"/>
          <p:cNvSpPr>
            <a:spLocks noGrp="1" noRot="1" noChangeAspect="1"/>
          </p:cNvSpPr>
          <p:nvPr>
            <p:ph type="sldImg" idx="2"/>
          </p:nvPr>
        </p:nvSpPr>
        <p:spPr>
          <a:xfrm>
            <a:off x="992188" y="768350"/>
            <a:ext cx="5116512" cy="3836988"/>
          </a:xfrm>
          <a:prstGeom prst="rect">
            <a:avLst/>
          </a:prstGeom>
          <a:noFill/>
          <a:ln w="12700">
            <a:solidFill>
              <a:prstClr val="black"/>
            </a:solidFill>
          </a:ln>
        </p:spPr>
        <p:txBody>
          <a:bodyPr vert="horz" lIns="94622" tIns="47311" rIns="94622" bIns="47311" rtlCol="0" anchor="ctr"/>
          <a:lstStyle/>
          <a:p>
            <a:endParaRPr lang="da-DK"/>
          </a:p>
        </p:txBody>
      </p:sp>
      <p:sp>
        <p:nvSpPr>
          <p:cNvPr id="5" name="Pladsholder til noter 4"/>
          <p:cNvSpPr>
            <a:spLocks noGrp="1"/>
          </p:cNvSpPr>
          <p:nvPr>
            <p:ph type="body" sz="quarter" idx="3"/>
          </p:nvPr>
        </p:nvSpPr>
        <p:spPr>
          <a:xfrm>
            <a:off x="709931" y="4861442"/>
            <a:ext cx="5679440" cy="4605576"/>
          </a:xfrm>
          <a:prstGeom prst="rect">
            <a:avLst/>
          </a:prstGeom>
        </p:spPr>
        <p:txBody>
          <a:bodyPr vert="horz" lIns="94622" tIns="47311" rIns="94622" bIns="47311" rtlCol="0"/>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7" name="Pladsholder til diasnummer 6"/>
          <p:cNvSpPr>
            <a:spLocks noGrp="1"/>
          </p:cNvSpPr>
          <p:nvPr>
            <p:ph type="sldNum" sz="quarter" idx="5"/>
          </p:nvPr>
        </p:nvSpPr>
        <p:spPr>
          <a:xfrm>
            <a:off x="4021294" y="9721106"/>
            <a:ext cx="3076363" cy="511731"/>
          </a:xfrm>
          <a:prstGeom prst="rect">
            <a:avLst/>
          </a:prstGeom>
        </p:spPr>
        <p:txBody>
          <a:bodyPr vert="horz" lIns="94622" tIns="47311" rIns="94622" bIns="47311" rtlCol="0" anchor="b"/>
          <a:lstStyle>
            <a:lvl1pPr algn="r">
              <a:defRPr sz="1200"/>
            </a:lvl1pPr>
          </a:lstStyle>
          <a:p>
            <a:fld id="{DC720EA3-EEEC-4EE3-8111-65C8C600CA44}" type="slidenum">
              <a:rPr lang="da-DK" smtClean="0"/>
              <a:t>‹nr.›</a:t>
            </a:fld>
            <a:endParaRPr lang="da-DK"/>
          </a:p>
        </p:txBody>
      </p:sp>
      <p:pic>
        <p:nvPicPr>
          <p:cNvPr id="8" name="Picture 2" descr="Q:\PPT\SAMLING\JV\Logo2013\LogoUkPrin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454" y="9549620"/>
            <a:ext cx="946573" cy="5430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22628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a:xfrm>
            <a:off x="476250" y="361950"/>
            <a:ext cx="6126163" cy="4594225"/>
          </a:xfrm>
        </p:spPr>
      </p:sp>
      <p:sp>
        <p:nvSpPr>
          <p:cNvPr id="3" name="Pladsholder til noter 2"/>
          <p:cNvSpPr>
            <a:spLocks noGrp="1"/>
          </p:cNvSpPr>
          <p:nvPr>
            <p:ph type="body" idx="1"/>
          </p:nvPr>
        </p:nvSpPr>
        <p:spPr>
          <a:xfrm>
            <a:off x="708067" y="5238188"/>
            <a:ext cx="5664533" cy="402937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 has worked with Business Registers, data reception and data models at Statistics Denmark for over 20 years. For the past 10 years, I has been responsible for the development of the Danish SBR in all aspects, including production, data quality, data reception, data presentation and IT development. </a:t>
            </a:r>
            <a:endParaRPr lang="da-DK" sz="1200" kern="1200" dirty="0" smtClean="0">
              <a:solidFill>
                <a:schemeClr val="tx1"/>
              </a:solidFill>
              <a:effectLst/>
              <a:latin typeface="+mn-lt"/>
              <a:ea typeface="+mn-ea"/>
              <a:cs typeface="+mn-cs"/>
            </a:endParaRPr>
          </a:p>
          <a:p>
            <a:endParaRPr lang="da-DK" dirty="0">
              <a:latin typeface="Lucida Sans"/>
            </a:endParaRPr>
          </a:p>
        </p:txBody>
      </p:sp>
      <p:sp>
        <p:nvSpPr>
          <p:cNvPr id="4" name="Pladsholder til diasnummer 3"/>
          <p:cNvSpPr>
            <a:spLocks noGrp="1"/>
          </p:cNvSpPr>
          <p:nvPr>
            <p:ph type="sldNum" sz="quarter" idx="10"/>
          </p:nvPr>
        </p:nvSpPr>
        <p:spPr>
          <a:xfrm>
            <a:off x="3341021" y="9711305"/>
            <a:ext cx="417259" cy="360339"/>
          </a:xfrm>
        </p:spPr>
        <p:txBody>
          <a:bodyPr/>
          <a:lstStyle/>
          <a:p>
            <a:pPr algn="ctr"/>
            <a:fld id="{DC720EA3-EEEC-4EE3-8111-65C8C600CA44}" type="slidenum">
              <a:rPr lang="da-DK" smtClean="0">
                <a:latin typeface="Lucida Sans"/>
              </a:rPr>
              <a:pPr algn="ctr"/>
              <a:t>1</a:t>
            </a:fld>
            <a:endParaRPr lang="da-DK">
              <a:latin typeface="Lucida Sans"/>
            </a:endParaRPr>
          </a:p>
        </p:txBody>
      </p:sp>
    </p:spTree>
    <p:extLst>
      <p:ext uri="{BB962C8B-B14F-4D97-AF65-F5344CB8AC3E}">
        <p14:creationId xmlns:p14="http://schemas.microsoft.com/office/powerpoint/2010/main" val="27470490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noProof="0" dirty="0" smtClean="0"/>
              <a:t>The portal</a:t>
            </a:r>
            <a:r>
              <a:rPr lang="en-GB" baseline="0" noProof="0" dirty="0" smtClean="0"/>
              <a:t> is</a:t>
            </a:r>
          </a:p>
          <a:p>
            <a:endParaRPr lang="en-GB" baseline="0" noProof="0" dirty="0" smtClean="0"/>
          </a:p>
          <a:p>
            <a:r>
              <a:rPr lang="en-GB" baseline="0" noProof="0" dirty="0" smtClean="0"/>
              <a:t>DIGITAL SELF SERVICE – the enterprise </a:t>
            </a:r>
            <a:r>
              <a:rPr lang="en-GB" baseline="0" noProof="0" dirty="0" err="1" smtClean="0"/>
              <a:t>recieve</a:t>
            </a:r>
            <a:r>
              <a:rPr lang="en-GB" baseline="0" noProof="0" dirty="0" smtClean="0"/>
              <a:t> a digital letter with the purpose for the statistic and link for start reporting.</a:t>
            </a:r>
          </a:p>
          <a:p>
            <a:endParaRPr lang="en-GB" baseline="0" noProof="0" dirty="0" smtClean="0"/>
          </a:p>
          <a:p>
            <a:r>
              <a:rPr lang="en-GB" baseline="0" noProof="0" dirty="0" smtClean="0"/>
              <a:t>They get information on how they can get </a:t>
            </a:r>
            <a:r>
              <a:rPr lang="en-GB" b="1" baseline="0" noProof="0" dirty="0" smtClean="0"/>
              <a:t>support</a:t>
            </a:r>
            <a:r>
              <a:rPr lang="en-GB" baseline="0" noProof="0" dirty="0" smtClean="0"/>
              <a:t> online or by phone.</a:t>
            </a:r>
          </a:p>
          <a:p>
            <a:endParaRPr lang="en-GB" baseline="0" noProof="0" dirty="0" smtClean="0"/>
          </a:p>
          <a:p>
            <a:r>
              <a:rPr lang="en-GB" baseline="0" noProof="0" dirty="0" smtClean="0"/>
              <a:t>&lt;</a:t>
            </a:r>
            <a:r>
              <a:rPr lang="en-GB" b="1" baseline="0" noProof="0" dirty="0" smtClean="0"/>
              <a:t>KLIK</a:t>
            </a:r>
            <a:r>
              <a:rPr lang="en-GB" baseline="0" noProof="0" dirty="0" smtClean="0"/>
              <a:t>&gt; The first thing is to fill in contact information and inform SD shall we send mails to digital post or personal</a:t>
            </a:r>
          </a:p>
          <a:p>
            <a:endParaRPr lang="en-GB" noProof="0" dirty="0" smtClean="0"/>
          </a:p>
          <a:p>
            <a:r>
              <a:rPr lang="en-GB" b="1" baseline="0" noProof="0" dirty="0" smtClean="0"/>
              <a:t>&lt;KLIK&gt; </a:t>
            </a:r>
            <a:r>
              <a:rPr lang="en-GB" baseline="0" noProof="0" dirty="0" smtClean="0"/>
              <a:t>next step is to fil in the questionnaire</a:t>
            </a:r>
            <a:endParaRPr lang="en-GB" noProof="0" dirty="0"/>
          </a:p>
        </p:txBody>
      </p:sp>
      <p:sp>
        <p:nvSpPr>
          <p:cNvPr id="4" name="Pladsholder til slidenummer 3"/>
          <p:cNvSpPr>
            <a:spLocks noGrp="1"/>
          </p:cNvSpPr>
          <p:nvPr>
            <p:ph type="sldNum" sz="quarter" idx="10"/>
          </p:nvPr>
        </p:nvSpPr>
        <p:spPr/>
        <p:txBody>
          <a:bodyPr/>
          <a:lstStyle/>
          <a:p>
            <a:fld id="{DC720EA3-EEEC-4EE3-8111-65C8C600CA44}" type="slidenum">
              <a:rPr lang="da-DK" smtClean="0"/>
              <a:t>10</a:t>
            </a:fld>
            <a:endParaRPr lang="da-DK"/>
          </a:p>
        </p:txBody>
      </p:sp>
    </p:spTree>
    <p:extLst>
      <p:ext uri="{BB962C8B-B14F-4D97-AF65-F5344CB8AC3E}">
        <p14:creationId xmlns:p14="http://schemas.microsoft.com/office/powerpoint/2010/main" val="40231941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I </a:t>
            </a:r>
            <a:r>
              <a:rPr lang="da-DK" dirty="0" err="1" smtClean="0"/>
              <a:t>don’t</a:t>
            </a:r>
            <a:r>
              <a:rPr lang="da-DK" dirty="0" smtClean="0"/>
              <a:t> </a:t>
            </a:r>
            <a:r>
              <a:rPr lang="da-DK" dirty="0" err="1" smtClean="0"/>
              <a:t>want</a:t>
            </a:r>
            <a:r>
              <a:rPr lang="da-DK" dirty="0" smtClean="0"/>
              <a:t> not </a:t>
            </a:r>
            <a:r>
              <a:rPr lang="da-DK" dirty="0" err="1" smtClean="0"/>
              <a:t>say</a:t>
            </a:r>
            <a:r>
              <a:rPr lang="da-DK" dirty="0" smtClean="0"/>
              <a:t> </a:t>
            </a:r>
            <a:r>
              <a:rPr lang="da-DK" dirty="0" err="1" smtClean="0"/>
              <a:t>anything</a:t>
            </a:r>
            <a:r>
              <a:rPr lang="da-DK" baseline="0" dirty="0" smtClean="0"/>
              <a:t> </a:t>
            </a:r>
            <a:r>
              <a:rPr lang="da-DK" baseline="0" dirty="0" err="1" smtClean="0"/>
              <a:t>about</a:t>
            </a:r>
            <a:r>
              <a:rPr lang="da-DK" baseline="0" dirty="0" smtClean="0"/>
              <a:t> </a:t>
            </a:r>
            <a:r>
              <a:rPr lang="da-DK" baseline="0" dirty="0" err="1" smtClean="0"/>
              <a:t>this</a:t>
            </a:r>
            <a:r>
              <a:rPr lang="da-DK" baseline="0" dirty="0" smtClean="0"/>
              <a:t> slide, it is the same as </a:t>
            </a:r>
            <a:r>
              <a:rPr lang="da-DK" baseline="0" dirty="0" err="1" smtClean="0"/>
              <a:t>before</a:t>
            </a:r>
            <a:r>
              <a:rPr lang="da-DK" baseline="0" dirty="0" smtClean="0"/>
              <a:t>.</a:t>
            </a:r>
            <a:endParaRPr lang="da-DK" dirty="0"/>
          </a:p>
        </p:txBody>
      </p:sp>
      <p:sp>
        <p:nvSpPr>
          <p:cNvPr id="4" name="Pladsholder til slidenummer 3"/>
          <p:cNvSpPr>
            <a:spLocks noGrp="1"/>
          </p:cNvSpPr>
          <p:nvPr>
            <p:ph type="sldNum" sz="quarter" idx="10"/>
          </p:nvPr>
        </p:nvSpPr>
        <p:spPr/>
        <p:txBody>
          <a:bodyPr/>
          <a:lstStyle/>
          <a:p>
            <a:fld id="{DC720EA3-EEEC-4EE3-8111-65C8C600CA44}" type="slidenum">
              <a:rPr lang="da-DK" smtClean="0"/>
              <a:t>11</a:t>
            </a:fld>
            <a:endParaRPr lang="da-DK"/>
          </a:p>
        </p:txBody>
      </p:sp>
    </p:spTree>
    <p:extLst>
      <p:ext uri="{BB962C8B-B14F-4D97-AF65-F5344CB8AC3E}">
        <p14:creationId xmlns:p14="http://schemas.microsoft.com/office/powerpoint/2010/main" val="14332129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noProof="0" dirty="0" smtClean="0"/>
              <a:t>As mentioned</a:t>
            </a:r>
            <a:r>
              <a:rPr lang="en-GB" baseline="0" noProof="0" dirty="0" smtClean="0"/>
              <a:t> earlier </a:t>
            </a:r>
            <a:r>
              <a:rPr lang="en-GB" b="1" baseline="0" noProof="0" dirty="0" smtClean="0"/>
              <a:t>the first wave </a:t>
            </a:r>
            <a:r>
              <a:rPr lang="en-GB" baseline="0" noProof="0" dirty="0" smtClean="0"/>
              <a:t>was to make digital solutions without only very few digital features.</a:t>
            </a:r>
          </a:p>
          <a:p>
            <a:pPr marL="171450" indent="-171450">
              <a:buFont typeface="Arial" panose="020B0604020202020204" pitchFamily="34" charset="0"/>
              <a:buChar char="•"/>
            </a:pPr>
            <a:r>
              <a:rPr lang="en-GB" baseline="0" noProof="0" dirty="0" smtClean="0"/>
              <a:t>At least three reasons for that</a:t>
            </a:r>
          </a:p>
          <a:p>
            <a:pPr marL="628650" lvl="1" indent="-171450">
              <a:buFont typeface="Arial" panose="020B0604020202020204" pitchFamily="34" charset="0"/>
              <a:buChar char="•"/>
            </a:pPr>
            <a:r>
              <a:rPr lang="en-GB" baseline="0" noProof="0" dirty="0" smtClean="0"/>
              <a:t>Easiest way to implement</a:t>
            </a:r>
          </a:p>
          <a:p>
            <a:pPr marL="628650" lvl="1" indent="-171450">
              <a:buFont typeface="Arial" panose="020B0604020202020204" pitchFamily="34" charset="0"/>
              <a:buChar char="•"/>
            </a:pPr>
            <a:r>
              <a:rPr lang="en-GB" noProof="0" dirty="0" smtClean="0"/>
              <a:t>the companies were still receiving something they could recognize</a:t>
            </a:r>
          </a:p>
          <a:p>
            <a:pPr marL="628650" lvl="1" indent="-171450">
              <a:buFont typeface="Arial" panose="020B0604020202020204" pitchFamily="34" charset="0"/>
              <a:buChar char="•"/>
            </a:pPr>
            <a:r>
              <a:rPr lang="en-US" sz="1200" b="0" i="0" kern="1200" dirty="0" smtClean="0">
                <a:solidFill>
                  <a:schemeClr val="tx1"/>
                </a:solidFill>
                <a:effectLst/>
                <a:latin typeface="+mn-lt"/>
                <a:ea typeface="+mn-ea"/>
                <a:cs typeface="+mn-cs"/>
              </a:rPr>
              <a:t>afraid of</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fewer reports if too many controls and stops</a:t>
            </a:r>
          </a:p>
          <a:p>
            <a:pPr marL="628650" lvl="1" indent="-171450">
              <a:buFont typeface="Arial" panose="020B0604020202020204" pitchFamily="34" charset="0"/>
              <a:buChar char="•"/>
            </a:pPr>
            <a:endParaRPr lang="en-GB" noProof="0" dirty="0" smtClean="0"/>
          </a:p>
          <a:p>
            <a:pPr marL="0" lvl="0" indent="0">
              <a:buFont typeface="Arial" panose="020B0604020202020204" pitchFamily="34" charset="0"/>
              <a:buNone/>
            </a:pPr>
            <a:r>
              <a:rPr lang="en-GB" noProof="0" dirty="0" smtClean="0"/>
              <a:t>The second Wave was to</a:t>
            </a:r>
          </a:p>
          <a:p>
            <a:pPr marL="628650" lvl="1" indent="-171450">
              <a:buFont typeface="Arial" panose="020B0604020202020204" pitchFamily="34" charset="0"/>
              <a:buChar char="•"/>
            </a:pPr>
            <a:r>
              <a:rPr lang="en-GB" noProof="0" dirty="0" smtClean="0"/>
              <a:t>Standardize questionnaires – so enterprises</a:t>
            </a:r>
            <a:r>
              <a:rPr lang="en-GB" baseline="0" noProof="0" dirty="0" smtClean="0"/>
              <a:t> recognize our style in stead of the questionnaire</a:t>
            </a:r>
          </a:p>
          <a:p>
            <a:pPr marL="628650" lvl="1" indent="-171450">
              <a:buFont typeface="Arial" panose="020B0604020202020204" pitchFamily="34" charset="0"/>
              <a:buChar char="•"/>
            </a:pPr>
            <a:r>
              <a:rPr lang="en-GB" baseline="0" noProof="0" dirty="0" smtClean="0"/>
              <a:t>Prefill with data we know – from other sources – other statistics and/or with information from last year</a:t>
            </a:r>
          </a:p>
          <a:p>
            <a:pPr marL="628650" lvl="1" indent="-171450">
              <a:buFont typeface="Arial" panose="020B0604020202020204" pitchFamily="34" charset="0"/>
              <a:buChar char="•"/>
            </a:pPr>
            <a:r>
              <a:rPr lang="en-GB" baseline="0" noProof="0" dirty="0" smtClean="0"/>
              <a:t>Make a online validation for less reconnects back to the enterprise</a:t>
            </a:r>
          </a:p>
          <a:p>
            <a:pPr marL="0" lvl="0" indent="0">
              <a:buFont typeface="Arial" panose="020B0604020202020204" pitchFamily="34" charset="0"/>
              <a:buNone/>
            </a:pPr>
            <a:endParaRPr lang="en-GB" baseline="0" noProof="0" dirty="0" smtClean="0"/>
          </a:p>
          <a:p>
            <a:pPr marL="0" lvl="0" indent="0">
              <a:buFont typeface="Arial" panose="020B0604020202020204" pitchFamily="34" charset="0"/>
              <a:buNone/>
            </a:pPr>
            <a:r>
              <a:rPr lang="en-GB" baseline="0" noProof="0" dirty="0" smtClean="0"/>
              <a:t>The third step is just started</a:t>
            </a:r>
          </a:p>
          <a:p>
            <a:pPr marL="628650" lvl="1" indent="-171450">
              <a:buFont typeface="Arial" panose="020B0604020202020204" pitchFamily="34" charset="0"/>
              <a:buChar char="•"/>
            </a:pPr>
            <a:r>
              <a:rPr lang="en-GB" baseline="0" noProof="0" dirty="0" smtClean="0"/>
              <a:t>Modular questionnaires where size of enterprise can change how we ask, more use of already known information, use of </a:t>
            </a:r>
            <a:r>
              <a:rPr lang="en-GB" baseline="0" noProof="0" dirty="0" smtClean="0"/>
              <a:t>APPS</a:t>
            </a:r>
          </a:p>
          <a:p>
            <a:pPr marL="628650" lvl="1" indent="-171450">
              <a:buFont typeface="Arial" panose="020B0604020202020204" pitchFamily="34" charset="0"/>
              <a:buChar char="•"/>
            </a:pPr>
            <a:r>
              <a:rPr lang="en-GB" baseline="0" noProof="0" dirty="0" smtClean="0"/>
              <a:t>Web service call to enterprise </a:t>
            </a:r>
            <a:r>
              <a:rPr lang="en-GB" noProof="0" dirty="0" err="1" smtClean="0"/>
              <a:t>eg</a:t>
            </a:r>
            <a:r>
              <a:rPr lang="en-GB" noProof="0" dirty="0" smtClean="0"/>
              <a:t>. the bookkeeping system for respondents</a:t>
            </a:r>
            <a:endParaRPr lang="en-GB" baseline="0" noProof="0" dirty="0" smtClean="0"/>
          </a:p>
        </p:txBody>
      </p:sp>
      <p:sp>
        <p:nvSpPr>
          <p:cNvPr id="4" name="Pladsholder til slidenummer 3"/>
          <p:cNvSpPr>
            <a:spLocks noGrp="1"/>
          </p:cNvSpPr>
          <p:nvPr>
            <p:ph type="sldNum" sz="quarter" idx="10"/>
          </p:nvPr>
        </p:nvSpPr>
        <p:spPr/>
        <p:txBody>
          <a:bodyPr/>
          <a:lstStyle/>
          <a:p>
            <a:fld id="{DC720EA3-EEEC-4EE3-8111-65C8C600CA44}" type="slidenum">
              <a:rPr lang="da-DK" smtClean="0"/>
              <a:t>12</a:t>
            </a:fld>
            <a:endParaRPr lang="da-DK"/>
          </a:p>
        </p:txBody>
      </p:sp>
    </p:spTree>
    <p:extLst>
      <p:ext uri="{BB962C8B-B14F-4D97-AF65-F5344CB8AC3E}">
        <p14:creationId xmlns:p14="http://schemas.microsoft.com/office/powerpoint/2010/main" val="5658263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err="1" smtClean="0"/>
              <a:t>What</a:t>
            </a:r>
            <a:r>
              <a:rPr lang="da-DK" dirty="0" smtClean="0"/>
              <a:t> is the </a:t>
            </a:r>
            <a:r>
              <a:rPr lang="da-DK" dirty="0" err="1" smtClean="0"/>
              <a:t>known</a:t>
            </a:r>
            <a:r>
              <a:rPr lang="da-DK" dirty="0" smtClean="0"/>
              <a:t> information </a:t>
            </a:r>
            <a:r>
              <a:rPr lang="da-DK" dirty="0" err="1" smtClean="0"/>
              <a:t>we</a:t>
            </a:r>
            <a:r>
              <a:rPr lang="da-DK" dirty="0" smtClean="0"/>
              <a:t> </a:t>
            </a:r>
            <a:r>
              <a:rPr lang="da-DK" dirty="0" err="1" smtClean="0"/>
              <a:t>prefill</a:t>
            </a:r>
            <a:r>
              <a:rPr lang="da-DK" dirty="0" smtClean="0"/>
              <a:t> with</a:t>
            </a:r>
          </a:p>
          <a:p>
            <a:endParaRPr lang="da-DK" dirty="0" smtClean="0"/>
          </a:p>
          <a:p>
            <a:r>
              <a:rPr lang="da-DK" dirty="0" smtClean="0"/>
              <a:t>It is not </a:t>
            </a:r>
            <a:r>
              <a:rPr lang="da-DK" dirty="0" err="1" smtClean="0"/>
              <a:t>only</a:t>
            </a:r>
            <a:r>
              <a:rPr lang="da-DK" dirty="0" smtClean="0"/>
              <a:t> information given to </a:t>
            </a:r>
            <a:r>
              <a:rPr lang="da-DK" dirty="0" err="1" smtClean="0"/>
              <a:t>us</a:t>
            </a:r>
            <a:r>
              <a:rPr lang="da-DK" dirty="0" smtClean="0"/>
              <a:t> in a </a:t>
            </a:r>
            <a:r>
              <a:rPr lang="da-DK" dirty="0" err="1" smtClean="0"/>
              <a:t>survey</a:t>
            </a:r>
            <a:r>
              <a:rPr lang="da-DK" dirty="0" smtClean="0"/>
              <a:t> but </a:t>
            </a:r>
            <a:r>
              <a:rPr lang="da-DK" dirty="0" err="1" smtClean="0"/>
              <a:t>also</a:t>
            </a:r>
            <a:r>
              <a:rPr lang="da-DK" dirty="0" smtClean="0"/>
              <a:t> data from administrative </a:t>
            </a:r>
            <a:r>
              <a:rPr lang="da-DK" dirty="0" err="1" smtClean="0"/>
              <a:t>sources</a:t>
            </a:r>
            <a:endParaRPr lang="da-DK" dirty="0" smtClean="0"/>
          </a:p>
          <a:p>
            <a:endParaRPr lang="da-DK" dirty="0" smtClean="0"/>
          </a:p>
          <a:p>
            <a:r>
              <a:rPr lang="da-DK" dirty="0" err="1" smtClean="0"/>
              <a:t>Examples</a:t>
            </a:r>
            <a:r>
              <a:rPr lang="da-DK" dirty="0" smtClean="0"/>
              <a:t>:</a:t>
            </a:r>
          </a:p>
          <a:p>
            <a:pPr marL="171450" indent="-171450">
              <a:buFont typeface="Arial" panose="020B0604020202020204" pitchFamily="34" charset="0"/>
              <a:buChar char="•"/>
            </a:pPr>
            <a:r>
              <a:rPr lang="da-DK" dirty="0" err="1" smtClean="0"/>
              <a:t>Turnover</a:t>
            </a:r>
            <a:endParaRPr lang="da-DK" dirty="0" smtClean="0"/>
          </a:p>
          <a:p>
            <a:pPr marL="171450" indent="-171450">
              <a:buFont typeface="Arial" panose="020B0604020202020204" pitchFamily="34" charset="0"/>
              <a:buChar char="•"/>
            </a:pPr>
            <a:r>
              <a:rPr lang="da-DK" dirty="0" smtClean="0"/>
              <a:t>Information from XBRL – Financial statement- </a:t>
            </a:r>
            <a:r>
              <a:rPr lang="da-DK" dirty="0" err="1" smtClean="0"/>
              <a:t>about</a:t>
            </a:r>
            <a:r>
              <a:rPr lang="da-DK" dirty="0" smtClean="0"/>
              <a:t> the </a:t>
            </a:r>
            <a:r>
              <a:rPr lang="da-DK" dirty="0" err="1" smtClean="0"/>
              <a:t>Result</a:t>
            </a:r>
            <a:r>
              <a:rPr lang="da-DK" dirty="0" smtClean="0"/>
              <a:t> of the </a:t>
            </a:r>
            <a:r>
              <a:rPr lang="da-DK" dirty="0" err="1" smtClean="0"/>
              <a:t>year</a:t>
            </a:r>
            <a:r>
              <a:rPr lang="da-DK" dirty="0" smtClean="0"/>
              <a:t> and balance statements</a:t>
            </a:r>
          </a:p>
          <a:p>
            <a:pPr marL="171450" indent="-171450">
              <a:buFont typeface="Arial" panose="020B0604020202020204" pitchFamily="34" charset="0"/>
              <a:buChar char="•"/>
            </a:pPr>
            <a:r>
              <a:rPr lang="da-DK" dirty="0" smtClean="0"/>
              <a:t>Reporting last </a:t>
            </a:r>
            <a:r>
              <a:rPr lang="da-DK" dirty="0" err="1" smtClean="0"/>
              <a:t>month</a:t>
            </a:r>
            <a:r>
              <a:rPr lang="da-DK" dirty="0" smtClean="0"/>
              <a:t> or </a:t>
            </a:r>
            <a:r>
              <a:rPr lang="da-DK" dirty="0" err="1" smtClean="0"/>
              <a:t>year</a:t>
            </a:r>
            <a:endParaRPr lang="da-DK" dirty="0" smtClean="0"/>
          </a:p>
          <a:p>
            <a:pPr marL="171450" indent="-171450">
              <a:buFont typeface="Arial" panose="020B0604020202020204" pitchFamily="34" charset="0"/>
              <a:buChar char="•"/>
            </a:pPr>
            <a:r>
              <a:rPr lang="da-DK" dirty="0" smtClean="0"/>
              <a:t>Register data</a:t>
            </a:r>
          </a:p>
          <a:p>
            <a:pPr marL="171450" indent="-171450">
              <a:buFont typeface="Arial" panose="020B0604020202020204" pitchFamily="34" charset="0"/>
              <a:buChar char="•"/>
            </a:pPr>
            <a:endParaRPr lang="da-DK" dirty="0" smtClean="0"/>
          </a:p>
          <a:p>
            <a:endParaRPr lang="da-DK" dirty="0"/>
          </a:p>
        </p:txBody>
      </p:sp>
      <p:sp>
        <p:nvSpPr>
          <p:cNvPr id="4" name="Pladsholder til slidenummer 3"/>
          <p:cNvSpPr>
            <a:spLocks noGrp="1"/>
          </p:cNvSpPr>
          <p:nvPr>
            <p:ph type="sldNum" sz="quarter" idx="10"/>
          </p:nvPr>
        </p:nvSpPr>
        <p:spPr/>
        <p:txBody>
          <a:bodyPr/>
          <a:lstStyle/>
          <a:p>
            <a:fld id="{DC720EA3-EEEC-4EE3-8111-65C8C600CA44}" type="slidenum">
              <a:rPr lang="da-DK" smtClean="0"/>
              <a:t>13</a:t>
            </a:fld>
            <a:endParaRPr lang="da-DK"/>
          </a:p>
        </p:txBody>
      </p:sp>
    </p:spTree>
    <p:extLst>
      <p:ext uri="{BB962C8B-B14F-4D97-AF65-F5344CB8AC3E}">
        <p14:creationId xmlns:p14="http://schemas.microsoft.com/office/powerpoint/2010/main" val="7713753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noProof="0" dirty="0" smtClean="0"/>
              <a:t>We use the prefill for as support for reporting validation</a:t>
            </a:r>
          </a:p>
          <a:p>
            <a:endParaRPr lang="en-GB" noProof="0" dirty="0" smtClean="0"/>
          </a:p>
          <a:p>
            <a:r>
              <a:rPr lang="en-GB" noProof="0" dirty="0" smtClean="0"/>
              <a:t>&lt;KLIK&gt; As you can see there is a </a:t>
            </a:r>
            <a:r>
              <a:rPr lang="en-GB" noProof="0" smtClean="0"/>
              <a:t>significant</a:t>
            </a:r>
            <a:r>
              <a:rPr lang="en-GB" baseline="0" noProof="0" smtClean="0"/>
              <a:t> </a:t>
            </a:r>
            <a:r>
              <a:rPr lang="en-GB" baseline="0" noProof="0" smtClean="0"/>
              <a:t>difference </a:t>
            </a:r>
            <a:r>
              <a:rPr lang="en-GB" baseline="0" noProof="0" dirty="0" smtClean="0"/>
              <a:t>on the units and not at the amount</a:t>
            </a:r>
          </a:p>
          <a:p>
            <a:endParaRPr lang="en-GB" baseline="0" noProof="0" dirty="0" smtClean="0"/>
          </a:p>
          <a:p>
            <a:r>
              <a:rPr lang="en-GB" baseline="0" noProof="0" dirty="0" smtClean="0"/>
              <a:t>We do not BLOCK  the ability to continue reporting but we create a </a:t>
            </a:r>
            <a:r>
              <a:rPr lang="en-GB" b="1" baseline="0" noProof="0" dirty="0" smtClean="0"/>
              <a:t>note </a:t>
            </a:r>
            <a:r>
              <a:rPr lang="en-GB" b="0" baseline="0" noProof="0" dirty="0" smtClean="0"/>
              <a:t>for the </a:t>
            </a:r>
            <a:r>
              <a:rPr lang="en-GB" b="0" baseline="0" noProof="0" dirty="0" smtClean="0"/>
              <a:t>reporter</a:t>
            </a:r>
          </a:p>
          <a:p>
            <a:r>
              <a:rPr lang="en-GB" b="0" baseline="0" noProof="0" dirty="0" smtClean="0"/>
              <a:t> - If we not have value list</a:t>
            </a:r>
            <a:endParaRPr lang="en-GB" b="0" baseline="0" noProof="0" dirty="0" smtClean="0"/>
          </a:p>
          <a:p>
            <a:endParaRPr lang="en-GB" b="0" baseline="0" noProof="0" dirty="0" smtClean="0"/>
          </a:p>
          <a:p>
            <a:r>
              <a:rPr lang="en-GB" b="0" baseline="0" noProof="0" dirty="0" smtClean="0"/>
              <a:t>It is important not to block for the possibility to continue the reporting</a:t>
            </a:r>
          </a:p>
          <a:p>
            <a:endParaRPr lang="en-GB" b="0" baseline="0" noProof="0" dirty="0" smtClean="0"/>
          </a:p>
          <a:p>
            <a:r>
              <a:rPr lang="en-GB" noProof="0" dirty="0" smtClean="0"/>
              <a:t>&lt;KLIK&gt; Next step</a:t>
            </a:r>
          </a:p>
          <a:p>
            <a:r>
              <a:rPr lang="en-GB" noProof="0" dirty="0" smtClean="0"/>
              <a:t>We are still working on more prefill from other surveys and sources</a:t>
            </a:r>
          </a:p>
          <a:p>
            <a:r>
              <a:rPr lang="en-GB" noProof="0" dirty="0" smtClean="0"/>
              <a:t>If we can get access to information in the enterprise, </a:t>
            </a:r>
            <a:r>
              <a:rPr lang="en-GB" noProof="0" dirty="0" err="1" smtClean="0"/>
              <a:t>eg</a:t>
            </a:r>
            <a:r>
              <a:rPr lang="en-GB" noProof="0" dirty="0" smtClean="0"/>
              <a:t>. the bookkeeping system, we also will try to get these information into the questionnaire</a:t>
            </a:r>
            <a:endParaRPr lang="en-GB" b="0" noProof="0" dirty="0"/>
          </a:p>
        </p:txBody>
      </p:sp>
      <p:sp>
        <p:nvSpPr>
          <p:cNvPr id="4" name="Pladsholder til slidenummer 3"/>
          <p:cNvSpPr>
            <a:spLocks noGrp="1"/>
          </p:cNvSpPr>
          <p:nvPr>
            <p:ph type="sldNum" sz="quarter" idx="10"/>
          </p:nvPr>
        </p:nvSpPr>
        <p:spPr/>
        <p:txBody>
          <a:bodyPr/>
          <a:lstStyle/>
          <a:p>
            <a:fld id="{DC720EA3-EEEC-4EE3-8111-65C8C600CA44}" type="slidenum">
              <a:rPr lang="da-DK" smtClean="0"/>
              <a:t>14</a:t>
            </a:fld>
            <a:endParaRPr lang="da-DK"/>
          </a:p>
        </p:txBody>
      </p:sp>
    </p:spTree>
    <p:extLst>
      <p:ext uri="{BB962C8B-B14F-4D97-AF65-F5344CB8AC3E}">
        <p14:creationId xmlns:p14="http://schemas.microsoft.com/office/powerpoint/2010/main" val="22638929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noProof="0" dirty="0" smtClean="0"/>
              <a:t>Where do we have the online</a:t>
            </a:r>
            <a:r>
              <a:rPr lang="en-GB" baseline="0" noProof="0" dirty="0" smtClean="0"/>
              <a:t> validation</a:t>
            </a:r>
          </a:p>
          <a:p>
            <a:endParaRPr lang="en-GB" baseline="0" noProof="0" dirty="0" smtClean="0"/>
          </a:p>
          <a:p>
            <a:r>
              <a:rPr lang="en-GB" baseline="0" noProof="0" dirty="0" smtClean="0"/>
              <a:t>If it </a:t>
            </a:r>
            <a:r>
              <a:rPr lang="en-GB" baseline="0" noProof="0" dirty="0" err="1" smtClean="0"/>
              <a:t>maks</a:t>
            </a:r>
            <a:r>
              <a:rPr lang="en-GB" baseline="0" noProof="0" dirty="0" smtClean="0"/>
              <a:t> sense we put in a validation. </a:t>
            </a:r>
          </a:p>
          <a:p>
            <a:r>
              <a:rPr lang="en-GB" baseline="0" noProof="0" dirty="0" smtClean="0"/>
              <a:t>	XSD, string, decimal/integer (</a:t>
            </a:r>
            <a:r>
              <a:rPr lang="en-GB" baseline="0" noProof="0" dirty="0" err="1" smtClean="0"/>
              <a:t>intejer</a:t>
            </a:r>
            <a:r>
              <a:rPr lang="en-GB" baseline="0" noProof="0" dirty="0" smtClean="0"/>
              <a:t>), true or false </a:t>
            </a:r>
          </a:p>
          <a:p>
            <a:r>
              <a:rPr lang="en-GB" baseline="0" noProof="0" dirty="0" smtClean="0"/>
              <a:t>	Absolut errors</a:t>
            </a:r>
          </a:p>
          <a:p>
            <a:r>
              <a:rPr lang="en-GB" baseline="0" noProof="0" dirty="0" smtClean="0"/>
              <a:t>	Possible errors</a:t>
            </a:r>
          </a:p>
          <a:p>
            <a:r>
              <a:rPr lang="en-GB" baseline="0" noProof="0" dirty="0" smtClean="0"/>
              <a:t>	Cross checks of entered values</a:t>
            </a:r>
          </a:p>
          <a:p>
            <a:r>
              <a:rPr lang="en-GB" baseline="0" noProof="0" dirty="0" smtClean="0"/>
              <a:t>Next step – not at least for Large case units- is to create more intelligent cross validation between surveys</a:t>
            </a:r>
            <a:r>
              <a:rPr lang="da-DK" baseline="0" dirty="0" smtClean="0"/>
              <a:t>.</a:t>
            </a:r>
          </a:p>
          <a:p>
            <a:endParaRPr lang="da-DK" baseline="0" dirty="0" smtClean="0"/>
          </a:p>
          <a:p>
            <a:r>
              <a:rPr lang="da-DK" baseline="0" dirty="0" smtClean="0"/>
              <a:t>MANGLER NOGET MERE</a:t>
            </a:r>
            <a:endParaRPr lang="da-DK" dirty="0"/>
          </a:p>
        </p:txBody>
      </p:sp>
      <p:sp>
        <p:nvSpPr>
          <p:cNvPr id="4" name="Pladsholder til slidenummer 3"/>
          <p:cNvSpPr>
            <a:spLocks noGrp="1"/>
          </p:cNvSpPr>
          <p:nvPr>
            <p:ph type="sldNum" sz="quarter" idx="10"/>
          </p:nvPr>
        </p:nvSpPr>
        <p:spPr/>
        <p:txBody>
          <a:bodyPr/>
          <a:lstStyle/>
          <a:p>
            <a:fld id="{DC720EA3-EEEC-4EE3-8111-65C8C600CA44}" type="slidenum">
              <a:rPr lang="da-DK" smtClean="0"/>
              <a:t>15</a:t>
            </a:fld>
            <a:endParaRPr lang="da-DK"/>
          </a:p>
        </p:txBody>
      </p:sp>
    </p:spTree>
    <p:extLst>
      <p:ext uri="{BB962C8B-B14F-4D97-AF65-F5344CB8AC3E}">
        <p14:creationId xmlns:p14="http://schemas.microsoft.com/office/powerpoint/2010/main" val="1976085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noProof="0" dirty="0" smtClean="0"/>
              <a:t>We also think one of the big improvements will be to have fewer but</a:t>
            </a:r>
            <a:r>
              <a:rPr lang="en-GB" baseline="0" noProof="0" dirty="0" smtClean="0"/>
              <a:t> modular </a:t>
            </a:r>
            <a:r>
              <a:rPr lang="en-GB" baseline="0" noProof="0" dirty="0" err="1" smtClean="0"/>
              <a:t>questionnares</a:t>
            </a:r>
            <a:r>
              <a:rPr lang="en-GB" baseline="0" noProof="0" dirty="0" smtClean="0"/>
              <a:t> to enterprises</a:t>
            </a:r>
          </a:p>
          <a:p>
            <a:endParaRPr lang="en-GB" baseline="0" noProof="0" dirty="0" smtClean="0"/>
          </a:p>
          <a:p>
            <a:r>
              <a:rPr lang="en-US" baseline="0" noProof="0" dirty="0" smtClean="0"/>
              <a:t>To rethink the process from statistical output to focus on the company's workflow and burden</a:t>
            </a:r>
            <a:endParaRPr lang="en-GB" baseline="0" noProof="0" dirty="0" smtClean="0"/>
          </a:p>
          <a:p>
            <a:endParaRPr lang="en-GB" noProof="0" dirty="0" smtClean="0"/>
          </a:p>
          <a:p>
            <a:r>
              <a:rPr lang="en-GB" noProof="0" dirty="0" smtClean="0"/>
              <a:t>We had on agricultural production merged 5 surveys into 1 surveys. There</a:t>
            </a:r>
            <a:r>
              <a:rPr lang="en-GB" baseline="0" noProof="0" dirty="0" smtClean="0"/>
              <a:t> are still focus from statistical side to ask each enterprise about relevant topics. </a:t>
            </a:r>
          </a:p>
          <a:p>
            <a:endParaRPr lang="en-GB" baseline="0" noProof="0" dirty="0" smtClean="0"/>
          </a:p>
          <a:p>
            <a:r>
              <a:rPr lang="en-GB" baseline="0" noProof="0" dirty="0" smtClean="0"/>
              <a:t>The result is less burden on SD and the farmer – A win-win solution</a:t>
            </a:r>
          </a:p>
          <a:p>
            <a:endParaRPr lang="en-GB" baseline="0" noProof="0" dirty="0" smtClean="0"/>
          </a:p>
          <a:p>
            <a:r>
              <a:rPr lang="en-GB" baseline="0" noProof="0" dirty="0" smtClean="0"/>
              <a:t>This statistics was in the same division and therefor relatively easy to make a solution on. The next step will be more difficult.</a:t>
            </a:r>
            <a:endParaRPr lang="en-GB" noProof="0" dirty="0"/>
          </a:p>
        </p:txBody>
      </p:sp>
      <p:sp>
        <p:nvSpPr>
          <p:cNvPr id="4" name="Pladsholder til slidenummer 3"/>
          <p:cNvSpPr>
            <a:spLocks noGrp="1"/>
          </p:cNvSpPr>
          <p:nvPr>
            <p:ph type="sldNum" sz="quarter" idx="10"/>
          </p:nvPr>
        </p:nvSpPr>
        <p:spPr/>
        <p:txBody>
          <a:bodyPr/>
          <a:lstStyle/>
          <a:p>
            <a:fld id="{DC720EA3-EEEC-4EE3-8111-65C8C600CA44}" type="slidenum">
              <a:rPr lang="da-DK" smtClean="0"/>
              <a:t>16</a:t>
            </a:fld>
            <a:endParaRPr lang="da-DK"/>
          </a:p>
        </p:txBody>
      </p:sp>
    </p:spTree>
    <p:extLst>
      <p:ext uri="{BB962C8B-B14F-4D97-AF65-F5344CB8AC3E}">
        <p14:creationId xmlns:p14="http://schemas.microsoft.com/office/powerpoint/2010/main" val="832948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US" b="1" dirty="0" smtClean="0"/>
              <a:t>User evaluation</a:t>
            </a:r>
          </a:p>
          <a:p>
            <a:r>
              <a:rPr lang="en-US" sz="2900" dirty="0"/>
              <a:t>Optional module in digital questionnaires</a:t>
            </a:r>
          </a:p>
          <a:p>
            <a:pPr lvl="1"/>
            <a:r>
              <a:rPr lang="en-US" sz="2700" dirty="0"/>
              <a:t>App. 80 pct. response rate</a:t>
            </a:r>
          </a:p>
          <a:p>
            <a:pPr lvl="1"/>
            <a:r>
              <a:rPr lang="en-US" sz="2700" dirty="0"/>
              <a:t>Follow up yearly - Input to redesign</a:t>
            </a:r>
          </a:p>
          <a:p>
            <a:pPr lvl="1"/>
            <a:endParaRPr lang="en-US" sz="2700" dirty="0"/>
          </a:p>
          <a:p>
            <a:r>
              <a:rPr lang="en-US" sz="2900" dirty="0"/>
              <a:t>Evaluate “difficulty”:</a:t>
            </a:r>
          </a:p>
          <a:p>
            <a:pPr lvl="1"/>
            <a:r>
              <a:rPr lang="en-US" sz="2700" dirty="0"/>
              <a:t>Time use – all inclusive</a:t>
            </a:r>
          </a:p>
          <a:p>
            <a:pPr lvl="1"/>
            <a:r>
              <a:rPr lang="en-US" sz="2700" dirty="0"/>
              <a:t>Access online questionnaire</a:t>
            </a:r>
          </a:p>
          <a:p>
            <a:pPr lvl="1"/>
            <a:r>
              <a:rPr lang="en-US" sz="2700" dirty="0"/>
              <a:t>Comprehend questions/task</a:t>
            </a:r>
          </a:p>
          <a:p>
            <a:pPr lvl="1"/>
            <a:r>
              <a:rPr lang="en-US" sz="2700" dirty="0"/>
              <a:t>Gather/produce data for survey</a:t>
            </a:r>
          </a:p>
          <a:p>
            <a:pPr lvl="1"/>
            <a:r>
              <a:rPr lang="en-US" sz="2700" dirty="0"/>
              <a:t>Key in information – usability of digital questionnaire</a:t>
            </a:r>
          </a:p>
          <a:p>
            <a:pPr lvl="1"/>
            <a:r>
              <a:rPr lang="en-US" sz="2700" dirty="0"/>
              <a:t>Support</a:t>
            </a:r>
          </a:p>
          <a:p>
            <a:pPr lvl="1"/>
            <a:r>
              <a:rPr lang="en-US" sz="2700" dirty="0"/>
              <a:t>Suggestions</a:t>
            </a:r>
          </a:p>
          <a:p>
            <a:endParaRPr lang="da-DK" b="0" dirty="0"/>
          </a:p>
        </p:txBody>
      </p:sp>
      <p:sp>
        <p:nvSpPr>
          <p:cNvPr id="4" name="Pladsholder til slidenummer 3"/>
          <p:cNvSpPr>
            <a:spLocks noGrp="1"/>
          </p:cNvSpPr>
          <p:nvPr>
            <p:ph type="sldNum" sz="quarter" idx="10"/>
          </p:nvPr>
        </p:nvSpPr>
        <p:spPr/>
        <p:txBody>
          <a:bodyPr/>
          <a:lstStyle/>
          <a:p>
            <a:fld id="{DC720EA3-EEEC-4EE3-8111-65C8C600CA44}" type="slidenum">
              <a:rPr lang="da-DK" smtClean="0"/>
              <a:t>17</a:t>
            </a:fld>
            <a:endParaRPr lang="da-DK"/>
          </a:p>
        </p:txBody>
      </p:sp>
    </p:spTree>
    <p:extLst>
      <p:ext uri="{BB962C8B-B14F-4D97-AF65-F5344CB8AC3E}">
        <p14:creationId xmlns:p14="http://schemas.microsoft.com/office/powerpoint/2010/main" val="6814461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It is </a:t>
            </a:r>
            <a:r>
              <a:rPr lang="da-DK" dirty="0" err="1" smtClean="0"/>
              <a:t>possible</a:t>
            </a:r>
            <a:r>
              <a:rPr lang="da-DK" dirty="0" smtClean="0"/>
              <a:t> to </a:t>
            </a:r>
            <a:r>
              <a:rPr lang="da-DK" dirty="0" err="1" smtClean="0"/>
              <a:t>make</a:t>
            </a:r>
            <a:r>
              <a:rPr lang="da-DK" dirty="0" smtClean="0"/>
              <a:t> a rating</a:t>
            </a:r>
            <a:r>
              <a:rPr lang="da-DK" baseline="0" dirty="0" smtClean="0"/>
              <a:t> of </a:t>
            </a:r>
            <a:r>
              <a:rPr lang="da-DK" baseline="0" dirty="0" err="1" smtClean="0"/>
              <a:t>each</a:t>
            </a:r>
            <a:r>
              <a:rPr lang="da-DK" baseline="0" dirty="0" smtClean="0"/>
              <a:t> </a:t>
            </a:r>
            <a:r>
              <a:rPr lang="da-DK" baseline="0" dirty="0" err="1" smtClean="0"/>
              <a:t>survey</a:t>
            </a:r>
            <a:r>
              <a:rPr lang="da-DK" baseline="0" dirty="0" smtClean="0"/>
              <a:t>.</a:t>
            </a:r>
          </a:p>
          <a:p>
            <a:endParaRPr lang="da-DK" baseline="0" dirty="0" smtClean="0"/>
          </a:p>
          <a:p>
            <a:r>
              <a:rPr lang="da-DK" baseline="0" dirty="0" smtClean="0"/>
              <a:t>The </a:t>
            </a:r>
            <a:r>
              <a:rPr lang="da-DK" baseline="0" dirty="0" err="1" smtClean="0"/>
              <a:t>ranking</a:t>
            </a:r>
            <a:r>
              <a:rPr lang="da-DK" baseline="0" dirty="0" smtClean="0"/>
              <a:t> is </a:t>
            </a:r>
            <a:r>
              <a:rPr lang="da-DK" baseline="0" dirty="0" err="1" smtClean="0"/>
              <a:t>used</a:t>
            </a:r>
            <a:r>
              <a:rPr lang="da-DK" baseline="0" dirty="0" smtClean="0"/>
              <a:t> to find out </a:t>
            </a:r>
            <a:r>
              <a:rPr lang="da-DK" baseline="0" dirty="0" err="1" smtClean="0"/>
              <a:t>which</a:t>
            </a:r>
            <a:r>
              <a:rPr lang="da-DK" baseline="0" dirty="0" smtClean="0"/>
              <a:t> at </a:t>
            </a:r>
            <a:r>
              <a:rPr lang="da-DK" baseline="0" dirty="0" err="1" smtClean="0"/>
              <a:t>least</a:t>
            </a:r>
            <a:r>
              <a:rPr lang="da-DK" baseline="0" dirty="0" smtClean="0"/>
              <a:t> </a:t>
            </a:r>
            <a:r>
              <a:rPr lang="da-DK" baseline="0" dirty="0" err="1" smtClean="0"/>
              <a:t>five</a:t>
            </a:r>
            <a:r>
              <a:rPr lang="da-DK" baseline="0" dirty="0" smtClean="0"/>
              <a:t> solutions </a:t>
            </a:r>
            <a:r>
              <a:rPr lang="da-DK" baseline="0" dirty="0" err="1" smtClean="0"/>
              <a:t>we</a:t>
            </a:r>
            <a:r>
              <a:rPr lang="da-DK" baseline="0" dirty="0" smtClean="0"/>
              <a:t> </a:t>
            </a:r>
            <a:r>
              <a:rPr lang="da-DK" baseline="0" dirty="0" err="1" smtClean="0"/>
              <a:t>shall</a:t>
            </a:r>
            <a:r>
              <a:rPr lang="da-DK" baseline="0" dirty="0" smtClean="0"/>
              <a:t> </a:t>
            </a:r>
            <a:r>
              <a:rPr lang="da-DK" baseline="0" dirty="0" err="1" smtClean="0"/>
              <a:t>improve</a:t>
            </a:r>
            <a:r>
              <a:rPr lang="da-DK" baseline="0" dirty="0" smtClean="0"/>
              <a:t> </a:t>
            </a:r>
            <a:r>
              <a:rPr lang="da-DK" baseline="0" dirty="0" err="1" smtClean="0"/>
              <a:t>next</a:t>
            </a:r>
            <a:r>
              <a:rPr lang="da-DK" baseline="0" dirty="0" smtClean="0"/>
              <a:t> </a:t>
            </a:r>
            <a:r>
              <a:rPr lang="da-DK" baseline="0" dirty="0" err="1" smtClean="0"/>
              <a:t>year</a:t>
            </a:r>
            <a:r>
              <a:rPr lang="da-DK" baseline="0" dirty="0" smtClean="0"/>
              <a:t>. It is </a:t>
            </a:r>
            <a:r>
              <a:rPr lang="da-DK" baseline="0" dirty="0" err="1" smtClean="0"/>
              <a:t>always</a:t>
            </a:r>
            <a:r>
              <a:rPr lang="da-DK" baseline="0" dirty="0" smtClean="0"/>
              <a:t> </a:t>
            </a:r>
            <a:r>
              <a:rPr lang="da-DK" baseline="0" dirty="0" err="1" smtClean="0"/>
              <a:t>some</a:t>
            </a:r>
            <a:r>
              <a:rPr lang="da-DK" baseline="0" dirty="0" smtClean="0"/>
              <a:t> of the red onde.</a:t>
            </a:r>
            <a:endParaRPr lang="da-DK" dirty="0"/>
          </a:p>
        </p:txBody>
      </p:sp>
      <p:sp>
        <p:nvSpPr>
          <p:cNvPr id="4" name="Pladsholder til slidenummer 3"/>
          <p:cNvSpPr>
            <a:spLocks noGrp="1"/>
          </p:cNvSpPr>
          <p:nvPr>
            <p:ph type="sldNum" sz="quarter" idx="10"/>
          </p:nvPr>
        </p:nvSpPr>
        <p:spPr/>
        <p:txBody>
          <a:bodyPr/>
          <a:lstStyle/>
          <a:p>
            <a:fld id="{DC720EA3-EEEC-4EE3-8111-65C8C600CA44}" type="slidenum">
              <a:rPr lang="da-DK" smtClean="0"/>
              <a:t>18</a:t>
            </a:fld>
            <a:endParaRPr lang="da-DK"/>
          </a:p>
        </p:txBody>
      </p:sp>
    </p:spTree>
    <p:extLst>
      <p:ext uri="{BB962C8B-B14F-4D97-AF65-F5344CB8AC3E}">
        <p14:creationId xmlns:p14="http://schemas.microsoft.com/office/powerpoint/2010/main" val="20993182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pPr defTabSz="946221">
              <a:defRPr/>
            </a:pPr>
            <a:r>
              <a:rPr lang="da-DK" dirty="0" err="1" smtClean="0"/>
              <a:t>When</a:t>
            </a:r>
            <a:r>
              <a:rPr lang="da-DK" dirty="0" smtClean="0"/>
              <a:t> </a:t>
            </a:r>
            <a:r>
              <a:rPr lang="da-DK" dirty="0" err="1" smtClean="0"/>
              <a:t>enterprises</a:t>
            </a:r>
            <a:r>
              <a:rPr lang="da-DK" dirty="0" smtClean="0"/>
              <a:t> had made a </a:t>
            </a:r>
            <a:r>
              <a:rPr lang="da-DK" dirty="0" err="1" smtClean="0"/>
              <a:t>report</a:t>
            </a:r>
            <a:r>
              <a:rPr lang="da-DK" dirty="0" smtClean="0"/>
              <a:t> </a:t>
            </a:r>
            <a:r>
              <a:rPr lang="da-DK" dirty="0" err="1" smtClean="0"/>
              <a:t>we</a:t>
            </a:r>
            <a:r>
              <a:rPr lang="da-DK" baseline="0" dirty="0" smtClean="0"/>
              <a:t> </a:t>
            </a:r>
            <a:r>
              <a:rPr lang="da-DK" baseline="0" dirty="0" err="1" smtClean="0"/>
              <a:t>say</a:t>
            </a:r>
            <a:r>
              <a:rPr lang="da-DK" baseline="0" dirty="0" smtClean="0"/>
              <a:t> </a:t>
            </a:r>
            <a:r>
              <a:rPr lang="da-DK" baseline="0" dirty="0" err="1" smtClean="0"/>
              <a:t>thank</a:t>
            </a:r>
            <a:r>
              <a:rPr lang="da-DK" baseline="0" dirty="0" smtClean="0"/>
              <a:t> </a:t>
            </a:r>
            <a:r>
              <a:rPr lang="da-DK" baseline="0" dirty="0" err="1" smtClean="0"/>
              <a:t>you</a:t>
            </a:r>
            <a:r>
              <a:rPr lang="da-DK" baseline="0" dirty="0" smtClean="0"/>
              <a:t> and the </a:t>
            </a:r>
            <a:r>
              <a:rPr lang="da-DK" baseline="0" dirty="0" err="1" smtClean="0"/>
              <a:t>enterprise</a:t>
            </a:r>
            <a:r>
              <a:rPr lang="da-DK" baseline="0" dirty="0" smtClean="0"/>
              <a:t> </a:t>
            </a:r>
            <a:r>
              <a:rPr lang="da-DK" baseline="0" dirty="0" err="1" smtClean="0"/>
              <a:t>can</a:t>
            </a:r>
            <a:r>
              <a:rPr lang="da-DK" baseline="0" dirty="0" smtClean="0"/>
              <a:t> </a:t>
            </a:r>
            <a:r>
              <a:rPr lang="da-DK" baseline="0" dirty="0" err="1" smtClean="0"/>
              <a:t>also</a:t>
            </a:r>
            <a:r>
              <a:rPr lang="da-DK" baseline="0" dirty="0" smtClean="0"/>
              <a:t> find the </a:t>
            </a:r>
            <a:r>
              <a:rPr lang="da-DK" baseline="0" dirty="0" err="1" smtClean="0"/>
              <a:t>reported</a:t>
            </a:r>
            <a:r>
              <a:rPr lang="da-DK" baseline="0" dirty="0" smtClean="0"/>
              <a:t> </a:t>
            </a:r>
            <a:r>
              <a:rPr lang="da-DK" baseline="0" dirty="0" err="1" smtClean="0"/>
              <a:t>questionnaire</a:t>
            </a:r>
            <a:r>
              <a:rPr lang="da-DK" baseline="0" dirty="0" smtClean="0"/>
              <a:t>.</a:t>
            </a:r>
            <a:endParaRPr lang="da-DK" dirty="0"/>
          </a:p>
        </p:txBody>
      </p:sp>
      <p:sp>
        <p:nvSpPr>
          <p:cNvPr id="4" name="Pladsholder til slidenummer 3"/>
          <p:cNvSpPr>
            <a:spLocks noGrp="1"/>
          </p:cNvSpPr>
          <p:nvPr>
            <p:ph type="sldNum" sz="quarter" idx="10"/>
          </p:nvPr>
        </p:nvSpPr>
        <p:spPr/>
        <p:txBody>
          <a:bodyPr/>
          <a:lstStyle/>
          <a:p>
            <a:fld id="{DC720EA3-EEEC-4EE3-8111-65C8C600CA44}" type="slidenum">
              <a:rPr lang="da-DK" smtClean="0"/>
              <a:t>19</a:t>
            </a:fld>
            <a:endParaRPr lang="da-DK"/>
          </a:p>
        </p:txBody>
      </p:sp>
    </p:spTree>
    <p:extLst>
      <p:ext uri="{BB962C8B-B14F-4D97-AF65-F5344CB8AC3E}">
        <p14:creationId xmlns:p14="http://schemas.microsoft.com/office/powerpoint/2010/main" val="23368765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I </a:t>
            </a:r>
            <a:r>
              <a:rPr lang="da-DK" dirty="0" err="1" smtClean="0"/>
              <a:t>will</a:t>
            </a:r>
            <a:r>
              <a:rPr lang="da-DK" dirty="0" smtClean="0"/>
              <a:t> for the </a:t>
            </a:r>
            <a:r>
              <a:rPr lang="da-DK" dirty="0" err="1" smtClean="0"/>
              <a:t>next</a:t>
            </a:r>
            <a:r>
              <a:rPr lang="da-DK" dirty="0" smtClean="0"/>
              <a:t> 15 </a:t>
            </a:r>
            <a:r>
              <a:rPr lang="da-DK" dirty="0" err="1" smtClean="0"/>
              <a:t>minutes</a:t>
            </a:r>
            <a:r>
              <a:rPr lang="da-DK" dirty="0" smtClean="0"/>
              <a:t> talk </a:t>
            </a:r>
            <a:r>
              <a:rPr lang="da-DK" dirty="0" err="1" smtClean="0"/>
              <a:t>about</a:t>
            </a:r>
            <a:r>
              <a:rPr lang="da-DK" dirty="0" smtClean="0"/>
              <a:t> the </a:t>
            </a:r>
            <a:r>
              <a:rPr lang="da-DK" dirty="0" err="1" smtClean="0"/>
              <a:t>danish</a:t>
            </a:r>
            <a:r>
              <a:rPr lang="da-DK" dirty="0" smtClean="0"/>
              <a:t> data </a:t>
            </a:r>
            <a:r>
              <a:rPr lang="da-DK" dirty="0" err="1" smtClean="0"/>
              <a:t>collection</a:t>
            </a:r>
            <a:r>
              <a:rPr lang="da-DK" dirty="0" smtClean="0"/>
              <a:t>.</a:t>
            </a:r>
            <a:r>
              <a:rPr lang="da-DK" baseline="0" dirty="0" smtClean="0"/>
              <a:t> </a:t>
            </a:r>
          </a:p>
          <a:p>
            <a:r>
              <a:rPr lang="en-US" baseline="0" dirty="0" smtClean="0"/>
              <a:t>How we started to power the paper to where we are today working with technology</a:t>
            </a:r>
          </a:p>
          <a:p>
            <a:endParaRPr lang="da-DK" dirty="0" smtClean="0"/>
          </a:p>
          <a:p>
            <a:r>
              <a:rPr lang="da-DK" dirty="0" err="1" smtClean="0"/>
              <a:t>Datacollection</a:t>
            </a:r>
            <a:endParaRPr lang="da-DK" dirty="0" smtClean="0"/>
          </a:p>
          <a:p>
            <a:r>
              <a:rPr lang="da-DK" dirty="0" smtClean="0"/>
              <a:t>Integration</a:t>
            </a:r>
          </a:p>
          <a:p>
            <a:r>
              <a:rPr lang="da-DK" dirty="0" err="1" smtClean="0"/>
              <a:t>Communication</a:t>
            </a:r>
            <a:endParaRPr lang="da-DK" dirty="0" smtClean="0"/>
          </a:p>
          <a:p>
            <a:r>
              <a:rPr lang="da-DK" dirty="0" smtClean="0"/>
              <a:t>Reports </a:t>
            </a:r>
          </a:p>
          <a:p>
            <a:r>
              <a:rPr lang="da-DK" dirty="0" smtClean="0"/>
              <a:t>And </a:t>
            </a:r>
            <a:r>
              <a:rPr lang="da-DK" dirty="0" err="1" smtClean="0"/>
              <a:t>next</a:t>
            </a:r>
            <a:r>
              <a:rPr lang="da-DK" dirty="0" smtClean="0"/>
              <a:t> steps</a:t>
            </a:r>
            <a:endParaRPr lang="da-DK" dirty="0"/>
          </a:p>
        </p:txBody>
      </p:sp>
      <p:sp>
        <p:nvSpPr>
          <p:cNvPr id="4" name="Pladsholder til slidenummer 3"/>
          <p:cNvSpPr>
            <a:spLocks noGrp="1"/>
          </p:cNvSpPr>
          <p:nvPr>
            <p:ph type="sldNum" sz="quarter" idx="10"/>
          </p:nvPr>
        </p:nvSpPr>
        <p:spPr/>
        <p:txBody>
          <a:bodyPr/>
          <a:lstStyle/>
          <a:p>
            <a:fld id="{DC720EA3-EEEC-4EE3-8111-65C8C600CA44}" type="slidenum">
              <a:rPr lang="da-DK" smtClean="0"/>
              <a:t>2</a:t>
            </a:fld>
            <a:endParaRPr lang="da-DK"/>
          </a:p>
        </p:txBody>
      </p:sp>
    </p:spTree>
    <p:extLst>
      <p:ext uri="{BB962C8B-B14F-4D97-AF65-F5344CB8AC3E}">
        <p14:creationId xmlns:p14="http://schemas.microsoft.com/office/powerpoint/2010/main" val="4797461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noProof="0" dirty="0" smtClean="0"/>
              <a:t>The next step </a:t>
            </a:r>
            <a:r>
              <a:rPr lang="en-GB" noProof="0" dirty="0" err="1" smtClean="0"/>
              <a:t>wil</a:t>
            </a:r>
            <a:r>
              <a:rPr lang="en-GB" noProof="0" dirty="0" smtClean="0"/>
              <a:t> be to remove some of the questionnaires. I think</a:t>
            </a:r>
            <a:r>
              <a:rPr lang="en-GB" baseline="0" noProof="0" dirty="0" smtClean="0"/>
              <a:t> we will go to </a:t>
            </a:r>
            <a:r>
              <a:rPr lang="en-GB" baseline="0" noProof="0" dirty="0" err="1" smtClean="0"/>
              <a:t>maksimum</a:t>
            </a:r>
            <a:r>
              <a:rPr lang="en-GB" baseline="0" noProof="0" dirty="0" smtClean="0"/>
              <a:t> to have 50 questionnaires over the next 10 years – optimistic 10-15</a:t>
            </a:r>
            <a:endParaRPr lang="en-GB" noProof="0" dirty="0"/>
          </a:p>
        </p:txBody>
      </p:sp>
      <p:sp>
        <p:nvSpPr>
          <p:cNvPr id="4" name="Pladsholder til slidenummer 3"/>
          <p:cNvSpPr>
            <a:spLocks noGrp="1"/>
          </p:cNvSpPr>
          <p:nvPr>
            <p:ph type="sldNum" sz="quarter" idx="10"/>
          </p:nvPr>
        </p:nvSpPr>
        <p:spPr/>
        <p:txBody>
          <a:bodyPr/>
          <a:lstStyle/>
          <a:p>
            <a:fld id="{DC720EA3-EEEC-4EE3-8111-65C8C600CA44}" type="slidenum">
              <a:rPr lang="da-DK" smtClean="0"/>
              <a:t>20</a:t>
            </a:fld>
            <a:endParaRPr lang="da-DK"/>
          </a:p>
        </p:txBody>
      </p:sp>
    </p:spTree>
    <p:extLst>
      <p:ext uri="{BB962C8B-B14F-4D97-AF65-F5344CB8AC3E}">
        <p14:creationId xmlns:p14="http://schemas.microsoft.com/office/powerpoint/2010/main" val="11309705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b="1" dirty="0" err="1" smtClean="0"/>
              <a:t>APPs</a:t>
            </a:r>
            <a:r>
              <a:rPr lang="da-DK" b="1" dirty="0" smtClean="0"/>
              <a:t> for mobile </a:t>
            </a:r>
            <a:r>
              <a:rPr lang="da-DK" b="1" dirty="0" err="1" smtClean="0"/>
              <a:t>devices</a:t>
            </a:r>
            <a:endParaRPr lang="da-DK" b="1" dirty="0" smtClean="0"/>
          </a:p>
          <a:p>
            <a:r>
              <a:rPr lang="en-US" dirty="0" smtClean="0"/>
              <a:t>Easy access to questionnaires on mobile device for volunteer surveys</a:t>
            </a:r>
          </a:p>
          <a:p>
            <a:pPr>
              <a:buFont typeface="Wingdings" panose="05000000000000000000" pitchFamily="2" charset="2"/>
              <a:buChar char="Ø"/>
            </a:pPr>
            <a:r>
              <a:rPr lang="en-US" dirty="0" smtClean="0"/>
              <a:t>APP to export data reports from internal systems in enterprises?</a:t>
            </a:r>
          </a:p>
          <a:p>
            <a:endParaRPr lang="da-DK" b="1" dirty="0" smtClean="0"/>
          </a:p>
          <a:p>
            <a:r>
              <a:rPr lang="da-DK" b="1" dirty="0" err="1" smtClean="0"/>
              <a:t>Implemented</a:t>
            </a:r>
            <a:r>
              <a:rPr lang="da-DK" b="1" dirty="0" smtClean="0"/>
              <a:t> </a:t>
            </a:r>
            <a:r>
              <a:rPr lang="da-DK" b="1" dirty="0" err="1" smtClean="0"/>
              <a:t>already</a:t>
            </a:r>
            <a:endParaRPr lang="da-DK" b="1" dirty="0" smtClean="0"/>
          </a:p>
          <a:p>
            <a:r>
              <a:rPr lang="da-DK" dirty="0" err="1" smtClean="0"/>
              <a:t>Transportation</a:t>
            </a:r>
            <a:r>
              <a:rPr lang="da-DK" dirty="0" smtClean="0"/>
              <a:t> of Goods by Truck - </a:t>
            </a:r>
            <a:r>
              <a:rPr lang="da-DK" dirty="0" err="1" smtClean="0"/>
              <a:t>Survey</a:t>
            </a:r>
            <a:r>
              <a:rPr lang="da-DK" dirty="0" smtClean="0"/>
              <a:t> data:</a:t>
            </a:r>
          </a:p>
          <a:p>
            <a:pPr lvl="1"/>
            <a:r>
              <a:rPr lang="da-DK" sz="2500" dirty="0" err="1"/>
              <a:t>Area</a:t>
            </a:r>
            <a:r>
              <a:rPr lang="da-DK" sz="2500" dirty="0"/>
              <a:t> of </a:t>
            </a:r>
            <a:r>
              <a:rPr lang="da-DK" sz="2500" dirty="0" err="1"/>
              <a:t>driving</a:t>
            </a:r>
            <a:r>
              <a:rPr lang="da-DK" sz="2500" dirty="0"/>
              <a:t>: To and from - for </a:t>
            </a:r>
            <a:r>
              <a:rPr lang="da-DK" sz="2500" dirty="0" err="1"/>
              <a:t>each</a:t>
            </a:r>
            <a:r>
              <a:rPr lang="da-DK" sz="2500" dirty="0"/>
              <a:t> trip</a:t>
            </a:r>
          </a:p>
          <a:p>
            <a:pPr lvl="1"/>
            <a:r>
              <a:rPr lang="da-DK" sz="2500" dirty="0"/>
              <a:t>Kilometers driven - for </a:t>
            </a:r>
            <a:r>
              <a:rPr lang="da-DK" sz="2500" dirty="0" err="1"/>
              <a:t>each</a:t>
            </a:r>
            <a:r>
              <a:rPr lang="da-DK" sz="2500" dirty="0"/>
              <a:t> trip</a:t>
            </a:r>
          </a:p>
          <a:p>
            <a:pPr lvl="1"/>
            <a:r>
              <a:rPr lang="da-DK" sz="2500" dirty="0" err="1"/>
              <a:t>Goodes</a:t>
            </a:r>
            <a:r>
              <a:rPr lang="da-DK" sz="2500" dirty="0"/>
              <a:t> </a:t>
            </a:r>
            <a:r>
              <a:rPr lang="da-DK" sz="2500" dirty="0" err="1"/>
              <a:t>transported</a:t>
            </a:r>
            <a:r>
              <a:rPr lang="da-DK" sz="2500" dirty="0"/>
              <a:t> - for </a:t>
            </a:r>
            <a:r>
              <a:rPr lang="da-DK" sz="2500" dirty="0" err="1"/>
              <a:t>each</a:t>
            </a:r>
            <a:r>
              <a:rPr lang="da-DK" sz="2500" dirty="0"/>
              <a:t> trip</a:t>
            </a:r>
          </a:p>
          <a:p>
            <a:r>
              <a:rPr lang="da-DK" dirty="0" smtClean="0"/>
              <a:t>Truck driver </a:t>
            </a:r>
            <a:r>
              <a:rPr lang="da-DK" dirty="0" err="1" smtClean="0"/>
              <a:t>can</a:t>
            </a:r>
            <a:r>
              <a:rPr lang="da-DK" dirty="0" smtClean="0"/>
              <a:t> download APP</a:t>
            </a:r>
          </a:p>
          <a:p>
            <a:pPr lvl="1"/>
            <a:r>
              <a:rPr lang="da-DK" sz="2500" dirty="0"/>
              <a:t>GPS </a:t>
            </a:r>
            <a:r>
              <a:rPr lang="da-DK" sz="2500" dirty="0" err="1"/>
              <a:t>coordinates</a:t>
            </a:r>
            <a:r>
              <a:rPr lang="da-DK" sz="2500" dirty="0"/>
              <a:t> from mobile </a:t>
            </a:r>
            <a:r>
              <a:rPr lang="da-DK" sz="2500" dirty="0" err="1"/>
              <a:t>phone</a:t>
            </a:r>
            <a:r>
              <a:rPr lang="da-DK" sz="2500" dirty="0"/>
              <a:t> </a:t>
            </a:r>
            <a:r>
              <a:rPr lang="da-DK" sz="2500" dirty="0" err="1"/>
              <a:t>supply</a:t>
            </a:r>
            <a:r>
              <a:rPr lang="da-DK" sz="2500" dirty="0"/>
              <a:t> data on:</a:t>
            </a:r>
          </a:p>
          <a:p>
            <a:pPr lvl="2"/>
            <a:r>
              <a:rPr lang="da-DK" sz="2500" dirty="0" err="1"/>
              <a:t>Area</a:t>
            </a:r>
            <a:r>
              <a:rPr lang="da-DK" sz="2500" dirty="0"/>
              <a:t> of </a:t>
            </a:r>
            <a:r>
              <a:rPr lang="da-DK" sz="2500" dirty="0" err="1"/>
              <a:t>driving</a:t>
            </a:r>
            <a:r>
              <a:rPr lang="da-DK" sz="2500" dirty="0"/>
              <a:t>: To and from </a:t>
            </a:r>
          </a:p>
          <a:p>
            <a:pPr lvl="2"/>
            <a:r>
              <a:rPr lang="da-DK" sz="2500" dirty="0"/>
              <a:t>Km driven</a:t>
            </a:r>
          </a:p>
          <a:p>
            <a:pPr lvl="1"/>
            <a:r>
              <a:rPr lang="da-DK" sz="2500" dirty="0"/>
              <a:t>Goods is </a:t>
            </a:r>
            <a:r>
              <a:rPr lang="da-DK" sz="2500" dirty="0" err="1"/>
              <a:t>manually</a:t>
            </a:r>
            <a:r>
              <a:rPr lang="da-DK" sz="2500" dirty="0"/>
              <a:t> </a:t>
            </a:r>
            <a:r>
              <a:rPr lang="da-DK" sz="2500" dirty="0" err="1"/>
              <a:t>keyed</a:t>
            </a:r>
            <a:r>
              <a:rPr lang="da-DK" sz="2500" dirty="0"/>
              <a:t> in for </a:t>
            </a:r>
            <a:r>
              <a:rPr lang="da-DK" sz="2500" dirty="0" err="1"/>
              <a:t>each</a:t>
            </a:r>
            <a:r>
              <a:rPr lang="da-DK" sz="2500" dirty="0"/>
              <a:t> trip</a:t>
            </a:r>
          </a:p>
          <a:p>
            <a:r>
              <a:rPr lang="da-DK" dirty="0" smtClean="0"/>
              <a:t>mobile </a:t>
            </a:r>
            <a:r>
              <a:rPr lang="da-DK" dirty="0" err="1" smtClean="0"/>
              <a:t>devices</a:t>
            </a:r>
            <a:endParaRPr lang="da-DK" dirty="0" smtClean="0"/>
          </a:p>
          <a:p>
            <a:endParaRPr lang="da-DK" dirty="0"/>
          </a:p>
        </p:txBody>
      </p:sp>
      <p:sp>
        <p:nvSpPr>
          <p:cNvPr id="4" name="Pladsholder til slidenummer 3"/>
          <p:cNvSpPr>
            <a:spLocks noGrp="1"/>
          </p:cNvSpPr>
          <p:nvPr>
            <p:ph type="sldNum" sz="quarter" idx="10"/>
          </p:nvPr>
        </p:nvSpPr>
        <p:spPr/>
        <p:txBody>
          <a:bodyPr/>
          <a:lstStyle/>
          <a:p>
            <a:fld id="{DC720EA3-EEEC-4EE3-8111-65C8C600CA44}" type="slidenum">
              <a:rPr lang="da-DK" smtClean="0"/>
              <a:t>21</a:t>
            </a:fld>
            <a:endParaRPr lang="da-DK"/>
          </a:p>
        </p:txBody>
      </p:sp>
    </p:spTree>
    <p:extLst>
      <p:ext uri="{BB962C8B-B14F-4D97-AF65-F5344CB8AC3E}">
        <p14:creationId xmlns:p14="http://schemas.microsoft.com/office/powerpoint/2010/main" val="9489103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US" altLang="da-DK" dirty="0" smtClean="0"/>
              <a:t>Statistics Denmark has received an order from the government to have a policy for efficient data collection and to focus on the burden, </a:t>
            </a:r>
          </a:p>
          <a:p>
            <a:r>
              <a:rPr lang="en-US" altLang="da-DK" dirty="0" smtClean="0"/>
              <a:t>both collectively and for the individual company. </a:t>
            </a:r>
          </a:p>
          <a:p>
            <a:endParaRPr lang="en-US" altLang="da-DK" dirty="0" smtClean="0"/>
          </a:p>
          <a:p>
            <a:r>
              <a:rPr lang="en-US" altLang="da-DK" dirty="0" smtClean="0"/>
              <a:t>SD supports that we must have a policy</a:t>
            </a:r>
            <a:r>
              <a:rPr lang="en-US" altLang="da-DK" baseline="0" dirty="0" smtClean="0"/>
              <a:t> with focus on:</a:t>
            </a:r>
            <a:endParaRPr lang="en-GB" altLang="da-DK" dirty="0"/>
          </a:p>
          <a:p>
            <a:pPr marL="532249" indent="-532249">
              <a:buFont typeface="+mj-lt"/>
              <a:buAutoNum type="arabicPeriod"/>
            </a:pPr>
            <a:r>
              <a:rPr lang="en-GB" altLang="da-DK" dirty="0"/>
              <a:t>Efficient data collection</a:t>
            </a:r>
          </a:p>
          <a:p>
            <a:pPr marL="532249" indent="-532249">
              <a:buFont typeface="+mj-lt"/>
              <a:buAutoNum type="arabicPeriod"/>
            </a:pPr>
            <a:r>
              <a:rPr lang="en-GB" altLang="da-DK" dirty="0"/>
              <a:t>Easy and user-friendly reporting</a:t>
            </a:r>
          </a:p>
          <a:p>
            <a:pPr marL="532249" indent="-532249">
              <a:buFont typeface="+mj-lt"/>
              <a:buAutoNum type="arabicPeriod"/>
            </a:pPr>
            <a:r>
              <a:rPr lang="en-GB" altLang="da-DK" dirty="0"/>
              <a:t>Reduction of burden for businesses</a:t>
            </a:r>
          </a:p>
          <a:p>
            <a:pPr marL="532249" indent="-532249">
              <a:buFont typeface="+mj-lt"/>
              <a:buAutoNum type="arabicPeriod"/>
            </a:pPr>
            <a:r>
              <a:rPr lang="en-GB" altLang="da-DK" dirty="0"/>
              <a:t>Improvement of data quality</a:t>
            </a:r>
          </a:p>
          <a:p>
            <a:endParaRPr lang="da-DK" dirty="0" smtClean="0"/>
          </a:p>
          <a:p>
            <a:r>
              <a:rPr lang="da-DK" dirty="0" smtClean="0"/>
              <a:t>SD have a policy for Data </a:t>
            </a:r>
            <a:r>
              <a:rPr lang="da-DK" dirty="0" err="1" smtClean="0"/>
              <a:t>contributors</a:t>
            </a:r>
            <a:endParaRPr lang="da-DK" dirty="0" smtClean="0"/>
          </a:p>
          <a:p>
            <a:r>
              <a:rPr lang="da-DK" dirty="0" smtClean="0"/>
              <a:t>1/ </a:t>
            </a:r>
            <a:r>
              <a:rPr lang="da-DK" dirty="0" err="1" smtClean="0"/>
              <a:t>We</a:t>
            </a:r>
            <a:r>
              <a:rPr lang="da-DK" baseline="0" dirty="0" smtClean="0"/>
              <a:t> must </a:t>
            </a:r>
            <a:r>
              <a:rPr lang="da-DK" baseline="0" dirty="0" err="1" smtClean="0"/>
              <a:t>be</a:t>
            </a:r>
            <a:r>
              <a:rPr lang="da-DK" baseline="0" dirty="0" smtClean="0"/>
              <a:t> </a:t>
            </a:r>
            <a:r>
              <a:rPr lang="da-DK" baseline="0" dirty="0" err="1" smtClean="0"/>
              <a:t>efficient</a:t>
            </a:r>
            <a:r>
              <a:rPr lang="da-DK" baseline="0" dirty="0" smtClean="0"/>
              <a:t>, </a:t>
            </a:r>
            <a:r>
              <a:rPr lang="da-DK" baseline="0" dirty="0" err="1" smtClean="0"/>
              <a:t>helpful</a:t>
            </a:r>
            <a:r>
              <a:rPr lang="da-DK" baseline="0" dirty="0" smtClean="0"/>
              <a:t>, service minded and </a:t>
            </a:r>
            <a:r>
              <a:rPr lang="en-US" baseline="0" dirty="0" smtClean="0"/>
              <a:t>Companies need to know that can trust us and our confidentiality</a:t>
            </a:r>
            <a:endParaRPr lang="da-DK" baseline="0" dirty="0" smtClean="0"/>
          </a:p>
          <a:p>
            <a:endParaRPr lang="da-DK" baseline="0" dirty="0" smtClean="0"/>
          </a:p>
          <a:p>
            <a:r>
              <a:rPr lang="da-DK" baseline="0" dirty="0" smtClean="0"/>
              <a:t>2/ </a:t>
            </a:r>
            <a:r>
              <a:rPr lang="da-DK" baseline="0" dirty="0" err="1" smtClean="0"/>
              <a:t>we</a:t>
            </a:r>
            <a:r>
              <a:rPr lang="da-DK" baseline="0" dirty="0" smtClean="0"/>
              <a:t> </a:t>
            </a:r>
            <a:r>
              <a:rPr lang="da-DK" baseline="0" dirty="0" err="1" smtClean="0"/>
              <a:t>need</a:t>
            </a:r>
            <a:r>
              <a:rPr lang="da-DK" baseline="0" dirty="0" smtClean="0"/>
              <a:t> to </a:t>
            </a:r>
            <a:r>
              <a:rPr lang="da-DK" baseline="0" dirty="0" err="1" smtClean="0"/>
              <a:t>treat</a:t>
            </a:r>
            <a:r>
              <a:rPr lang="da-DK" baseline="0" dirty="0" smtClean="0"/>
              <a:t> all business in the same </a:t>
            </a:r>
            <a:r>
              <a:rPr lang="da-DK" baseline="0" dirty="0" err="1" smtClean="0"/>
              <a:t>way</a:t>
            </a:r>
            <a:r>
              <a:rPr lang="da-DK" baseline="0" dirty="0" smtClean="0"/>
              <a:t>. One small </a:t>
            </a:r>
            <a:r>
              <a:rPr lang="da-DK" baseline="0" dirty="0" err="1" smtClean="0"/>
              <a:t>compay</a:t>
            </a:r>
            <a:r>
              <a:rPr lang="da-DK" baseline="0" dirty="0" smtClean="0"/>
              <a:t> is </a:t>
            </a:r>
            <a:r>
              <a:rPr lang="da-DK" baseline="0" dirty="0" err="1" smtClean="0"/>
              <a:t>maybe</a:t>
            </a:r>
            <a:r>
              <a:rPr lang="da-DK" baseline="0" dirty="0" smtClean="0"/>
              <a:t> </a:t>
            </a:r>
            <a:r>
              <a:rPr lang="da-DK" baseline="0" dirty="0" err="1" smtClean="0"/>
              <a:t>representing</a:t>
            </a:r>
            <a:r>
              <a:rPr lang="da-DK" baseline="0" dirty="0" smtClean="0"/>
              <a:t> 1.000 </a:t>
            </a:r>
            <a:r>
              <a:rPr lang="da-DK" baseline="0" dirty="0" err="1" smtClean="0"/>
              <a:t>others</a:t>
            </a:r>
            <a:endParaRPr lang="da-DK" baseline="0" dirty="0" smtClean="0"/>
          </a:p>
          <a:p>
            <a:endParaRPr lang="da-DK" dirty="0" smtClean="0"/>
          </a:p>
          <a:p>
            <a:r>
              <a:rPr lang="da-DK" dirty="0" smtClean="0"/>
              <a:t>3/It is a </a:t>
            </a:r>
            <a:r>
              <a:rPr lang="da-DK" dirty="0" err="1" smtClean="0"/>
              <a:t>goal</a:t>
            </a:r>
            <a:r>
              <a:rPr lang="da-DK" dirty="0" smtClean="0"/>
              <a:t> </a:t>
            </a:r>
            <a:r>
              <a:rPr lang="da-DK" dirty="0" err="1" smtClean="0"/>
              <a:t>that</a:t>
            </a:r>
            <a:r>
              <a:rPr lang="da-DK" dirty="0" smtClean="0"/>
              <a:t> </a:t>
            </a:r>
            <a:r>
              <a:rPr lang="da-DK" dirty="0" err="1" smtClean="0"/>
              <a:t>reporting</a:t>
            </a:r>
            <a:r>
              <a:rPr lang="da-DK" dirty="0" smtClean="0"/>
              <a:t> </a:t>
            </a:r>
            <a:r>
              <a:rPr lang="da-DK" dirty="0" err="1" smtClean="0"/>
              <a:t>shall</a:t>
            </a:r>
            <a:r>
              <a:rPr lang="da-DK" dirty="0" smtClean="0"/>
              <a:t> </a:t>
            </a:r>
            <a:r>
              <a:rPr lang="da-DK" dirty="0" err="1" smtClean="0"/>
              <a:t>be</a:t>
            </a:r>
            <a:r>
              <a:rPr lang="da-DK" dirty="0" smtClean="0"/>
              <a:t> </a:t>
            </a:r>
            <a:r>
              <a:rPr lang="da-DK" dirty="0" err="1" smtClean="0"/>
              <a:t>easy</a:t>
            </a:r>
            <a:r>
              <a:rPr lang="da-DK" dirty="0" smtClean="0"/>
              <a:t> and </a:t>
            </a:r>
            <a:r>
              <a:rPr lang="da-DK" dirty="0" err="1" smtClean="0"/>
              <a:t>user-friendly</a:t>
            </a:r>
            <a:r>
              <a:rPr lang="da-DK" dirty="0" smtClean="0"/>
              <a:t> but of </a:t>
            </a:r>
            <a:r>
              <a:rPr lang="da-DK" dirty="0" err="1" smtClean="0"/>
              <a:t>course</a:t>
            </a:r>
            <a:r>
              <a:rPr lang="da-DK" dirty="0" smtClean="0"/>
              <a:t> </a:t>
            </a:r>
            <a:r>
              <a:rPr lang="da-DK" dirty="0" err="1" smtClean="0"/>
              <a:t>there</a:t>
            </a:r>
            <a:r>
              <a:rPr lang="da-DK" dirty="0" smtClean="0"/>
              <a:t> </a:t>
            </a:r>
            <a:r>
              <a:rPr lang="da-DK" dirty="0" err="1" smtClean="0"/>
              <a:t>will</a:t>
            </a:r>
            <a:r>
              <a:rPr lang="da-DK" dirty="0" smtClean="0"/>
              <a:t> </a:t>
            </a:r>
            <a:r>
              <a:rPr lang="da-DK" dirty="0" err="1" smtClean="0"/>
              <a:t>always</a:t>
            </a:r>
            <a:r>
              <a:rPr lang="da-DK" dirty="0" smtClean="0"/>
              <a:t> </a:t>
            </a:r>
            <a:r>
              <a:rPr lang="da-DK" dirty="0" err="1" smtClean="0"/>
              <a:t>be</a:t>
            </a:r>
            <a:r>
              <a:rPr lang="da-DK" dirty="0" smtClean="0"/>
              <a:t> a </a:t>
            </a:r>
            <a:r>
              <a:rPr lang="da-DK" dirty="0" err="1" smtClean="0"/>
              <a:t>burden</a:t>
            </a:r>
            <a:endParaRPr lang="da-DK" dirty="0" smtClean="0"/>
          </a:p>
          <a:p>
            <a:endParaRPr lang="da-DK" dirty="0" smtClean="0"/>
          </a:p>
          <a:p>
            <a:r>
              <a:rPr lang="da-DK" dirty="0" smtClean="0"/>
              <a:t>4/ </a:t>
            </a:r>
            <a:r>
              <a:rPr lang="da-DK" dirty="0" err="1" smtClean="0"/>
              <a:t>ther</a:t>
            </a:r>
            <a:r>
              <a:rPr lang="da-DK" dirty="0" smtClean="0"/>
              <a:t> </a:t>
            </a:r>
            <a:r>
              <a:rPr lang="da-DK" dirty="0" err="1" smtClean="0"/>
              <a:t>are</a:t>
            </a:r>
            <a:r>
              <a:rPr lang="da-DK" dirty="0" smtClean="0"/>
              <a:t> </a:t>
            </a:r>
            <a:r>
              <a:rPr lang="da-DK" dirty="0" err="1" smtClean="0"/>
              <a:t>two</a:t>
            </a:r>
            <a:r>
              <a:rPr lang="da-DK" dirty="0" smtClean="0"/>
              <a:t> </a:t>
            </a:r>
            <a:r>
              <a:rPr lang="da-DK" dirty="0" err="1" smtClean="0"/>
              <a:t>ways</a:t>
            </a:r>
            <a:r>
              <a:rPr lang="da-DK" dirty="0" smtClean="0"/>
              <a:t> to </a:t>
            </a:r>
            <a:r>
              <a:rPr lang="da-DK" dirty="0" err="1" smtClean="0"/>
              <a:t>reduce</a:t>
            </a:r>
            <a:r>
              <a:rPr lang="da-DK" dirty="0" smtClean="0"/>
              <a:t> the </a:t>
            </a:r>
            <a:r>
              <a:rPr lang="da-DK" dirty="0" err="1" smtClean="0"/>
              <a:t>burden</a:t>
            </a:r>
            <a:r>
              <a:rPr lang="da-DK" dirty="0" smtClean="0"/>
              <a:t> – </a:t>
            </a:r>
            <a:r>
              <a:rPr lang="da-DK" dirty="0" err="1" smtClean="0"/>
              <a:t>one</a:t>
            </a:r>
            <a:r>
              <a:rPr lang="da-DK" dirty="0" smtClean="0"/>
              <a:t> is to</a:t>
            </a:r>
            <a:r>
              <a:rPr lang="da-DK" baseline="0" dirty="0" smtClean="0"/>
              <a:t> </a:t>
            </a:r>
            <a:r>
              <a:rPr lang="da-DK" baseline="0" dirty="0" err="1" smtClean="0"/>
              <a:t>reduce</a:t>
            </a:r>
            <a:r>
              <a:rPr lang="da-DK" baseline="0" dirty="0" smtClean="0"/>
              <a:t> the units in a sampling, </a:t>
            </a:r>
            <a:r>
              <a:rPr lang="da-DK" baseline="0" dirty="0" err="1" smtClean="0"/>
              <a:t>another</a:t>
            </a:r>
            <a:r>
              <a:rPr lang="da-DK" baseline="0" dirty="0" smtClean="0"/>
              <a:t> is to </a:t>
            </a:r>
            <a:r>
              <a:rPr lang="da-DK" baseline="0" dirty="0" err="1" smtClean="0"/>
              <a:t>use</a:t>
            </a:r>
            <a:r>
              <a:rPr lang="da-DK" baseline="0" dirty="0" smtClean="0"/>
              <a:t> administrative data and the </a:t>
            </a:r>
            <a:r>
              <a:rPr lang="da-DK" baseline="0" dirty="0" err="1" smtClean="0"/>
              <a:t>third</a:t>
            </a:r>
            <a:r>
              <a:rPr lang="da-DK" baseline="0" dirty="0" smtClean="0"/>
              <a:t> </a:t>
            </a:r>
            <a:r>
              <a:rPr lang="da-DK" baseline="0" dirty="0" err="1" smtClean="0"/>
              <a:t>one</a:t>
            </a:r>
            <a:r>
              <a:rPr lang="da-DK" baseline="0" dirty="0" smtClean="0"/>
              <a:t> is to </a:t>
            </a:r>
            <a:r>
              <a:rPr lang="da-DK" baseline="0" dirty="0" err="1" smtClean="0"/>
              <a:t>make</a:t>
            </a:r>
            <a:r>
              <a:rPr lang="da-DK" baseline="0" dirty="0" smtClean="0"/>
              <a:t> sure </a:t>
            </a:r>
            <a:r>
              <a:rPr lang="da-DK" baseline="0" dirty="0" err="1" smtClean="0"/>
              <a:t>that</a:t>
            </a:r>
            <a:r>
              <a:rPr lang="da-DK" baseline="0" dirty="0" smtClean="0"/>
              <a:t> </a:t>
            </a:r>
            <a:r>
              <a:rPr lang="da-DK" baseline="0" dirty="0" err="1" smtClean="0"/>
              <a:t>one</a:t>
            </a:r>
            <a:r>
              <a:rPr lang="da-DK" baseline="0" dirty="0" smtClean="0"/>
              <a:t> </a:t>
            </a:r>
            <a:r>
              <a:rPr lang="da-DK" baseline="0" dirty="0" err="1" smtClean="0"/>
              <a:t>company</a:t>
            </a:r>
            <a:r>
              <a:rPr lang="da-DK" baseline="0" dirty="0" smtClean="0"/>
              <a:t> not have to </a:t>
            </a:r>
            <a:r>
              <a:rPr lang="da-DK" baseline="0" dirty="0" err="1" smtClean="0"/>
              <a:t>big</a:t>
            </a:r>
            <a:r>
              <a:rPr lang="da-DK" baseline="0" dirty="0" smtClean="0"/>
              <a:t> </a:t>
            </a:r>
            <a:r>
              <a:rPr lang="da-DK" baseline="0" dirty="0" err="1" smtClean="0"/>
              <a:t>burden</a:t>
            </a:r>
            <a:r>
              <a:rPr lang="da-DK" baseline="0" dirty="0" smtClean="0"/>
              <a:t> for </a:t>
            </a:r>
            <a:r>
              <a:rPr lang="da-DK" baseline="0" dirty="0" err="1" smtClean="0"/>
              <a:t>one</a:t>
            </a:r>
            <a:r>
              <a:rPr lang="da-DK" baseline="0" dirty="0" smtClean="0"/>
              <a:t> </a:t>
            </a:r>
            <a:r>
              <a:rPr lang="da-DK" baseline="0" dirty="0" err="1" smtClean="0"/>
              <a:t>year</a:t>
            </a:r>
            <a:endParaRPr lang="da-DK" baseline="0" dirty="0" smtClean="0"/>
          </a:p>
          <a:p>
            <a:r>
              <a:rPr lang="en-GB" altLang="da-DK" sz="2500" dirty="0"/>
              <a:t>Businesses with less than…</a:t>
            </a:r>
          </a:p>
          <a:p>
            <a:pPr lvl="1"/>
            <a:r>
              <a:rPr lang="en-GB" altLang="da-DK" sz="2100" dirty="0"/>
              <a:t>10 employees may report to max. 3 different surveys annually</a:t>
            </a:r>
          </a:p>
          <a:p>
            <a:pPr lvl="1"/>
            <a:r>
              <a:rPr lang="en-GB" altLang="da-DK" sz="2100" dirty="0"/>
              <a:t>20 employees may report to max. 6 different surveys annually</a:t>
            </a:r>
          </a:p>
          <a:p>
            <a:pPr lvl="1"/>
            <a:r>
              <a:rPr lang="en-GB" altLang="da-DK" sz="2100" dirty="0"/>
              <a:t>50 employees may report to max. 9 different surveys annually</a:t>
            </a:r>
          </a:p>
          <a:p>
            <a:endParaRPr lang="da-DK" dirty="0"/>
          </a:p>
        </p:txBody>
      </p:sp>
      <p:sp>
        <p:nvSpPr>
          <p:cNvPr id="4" name="Pladsholder til slidenummer 3"/>
          <p:cNvSpPr>
            <a:spLocks noGrp="1"/>
          </p:cNvSpPr>
          <p:nvPr>
            <p:ph type="sldNum" sz="quarter" idx="10"/>
          </p:nvPr>
        </p:nvSpPr>
        <p:spPr/>
        <p:txBody>
          <a:bodyPr/>
          <a:lstStyle/>
          <a:p>
            <a:fld id="{DC720EA3-EEEC-4EE3-8111-65C8C600CA44}" type="slidenum">
              <a:rPr lang="da-DK" smtClean="0"/>
              <a:t>3</a:t>
            </a:fld>
            <a:endParaRPr lang="da-DK"/>
          </a:p>
        </p:txBody>
      </p:sp>
    </p:spTree>
    <p:extLst>
      <p:ext uri="{BB962C8B-B14F-4D97-AF65-F5344CB8AC3E}">
        <p14:creationId xmlns:p14="http://schemas.microsoft.com/office/powerpoint/2010/main" val="9452315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noProof="0" dirty="0" smtClean="0"/>
              <a:t>We make a lot of Data Collection by survey.</a:t>
            </a:r>
          </a:p>
          <a:p>
            <a:endParaRPr lang="en-GB" noProof="0" dirty="0" smtClean="0"/>
          </a:p>
          <a:p>
            <a:r>
              <a:rPr lang="en-GB" noProof="0" dirty="0" smtClean="0"/>
              <a:t>We have,</a:t>
            </a:r>
            <a:r>
              <a:rPr lang="en-GB" baseline="0" noProof="0" dirty="0" smtClean="0"/>
              <a:t> in Denmark a lot of administrative registers and we always look into them first.</a:t>
            </a:r>
          </a:p>
          <a:p>
            <a:r>
              <a:rPr lang="en-GB" baseline="0" noProof="0" dirty="0" smtClean="0"/>
              <a:t>The overall politics in Denmark is than an Enterprise must only report the same information once to the public sector.</a:t>
            </a:r>
          </a:p>
          <a:p>
            <a:endParaRPr lang="en-GB" baseline="0" noProof="0" dirty="0" smtClean="0"/>
          </a:p>
          <a:p>
            <a:r>
              <a:rPr lang="en-GB" baseline="0" noProof="0" dirty="0" smtClean="0"/>
              <a:t>But we still need to have more than 100 surveys at year.</a:t>
            </a:r>
          </a:p>
          <a:p>
            <a:endParaRPr lang="en-GB" baseline="0" noProof="0" dirty="0" smtClean="0"/>
          </a:p>
          <a:p>
            <a:r>
              <a:rPr lang="en-GB" baseline="0" noProof="0" dirty="0" smtClean="0"/>
              <a:t>We ask about 65.000 enterprises out of about 320.000 active enterprises.</a:t>
            </a:r>
          </a:p>
          <a:p>
            <a:endParaRPr lang="en-GB" baseline="0" noProof="0" dirty="0" smtClean="0"/>
          </a:p>
          <a:p>
            <a:r>
              <a:rPr lang="en-GB" baseline="0" noProof="0" dirty="0" smtClean="0"/>
              <a:t>In total we receive 435.000 reports digitally out of 450.000 reports</a:t>
            </a:r>
            <a:endParaRPr lang="en-GB" noProof="0" dirty="0"/>
          </a:p>
        </p:txBody>
      </p:sp>
      <p:sp>
        <p:nvSpPr>
          <p:cNvPr id="4" name="Pladsholder til slidenummer 3"/>
          <p:cNvSpPr>
            <a:spLocks noGrp="1"/>
          </p:cNvSpPr>
          <p:nvPr>
            <p:ph type="sldNum" sz="quarter" idx="10"/>
          </p:nvPr>
        </p:nvSpPr>
        <p:spPr/>
        <p:txBody>
          <a:bodyPr/>
          <a:lstStyle/>
          <a:p>
            <a:fld id="{DC720EA3-EEEC-4EE3-8111-65C8C600CA44}" type="slidenum">
              <a:rPr lang="da-DK" smtClean="0"/>
              <a:t>4</a:t>
            </a:fld>
            <a:endParaRPr lang="da-DK"/>
          </a:p>
        </p:txBody>
      </p:sp>
    </p:spTree>
    <p:extLst>
      <p:ext uri="{BB962C8B-B14F-4D97-AF65-F5344CB8AC3E}">
        <p14:creationId xmlns:p14="http://schemas.microsoft.com/office/powerpoint/2010/main" val="9623471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noProof="0" dirty="0" smtClean="0"/>
              <a:t>In Denmark we have a law about digitalisation for businesses and citizens</a:t>
            </a:r>
          </a:p>
          <a:p>
            <a:endParaRPr lang="en-GB" noProof="0" dirty="0" smtClean="0"/>
          </a:p>
          <a:p>
            <a:r>
              <a:rPr lang="en-GB" noProof="0" dirty="0" smtClean="0"/>
              <a:t>Access for enterprises is connected to their Legal ID</a:t>
            </a:r>
          </a:p>
          <a:p>
            <a:endParaRPr lang="en-GB" noProof="0" dirty="0" smtClean="0"/>
          </a:p>
          <a:p>
            <a:r>
              <a:rPr lang="en-GB" noProof="0" dirty="0" smtClean="0"/>
              <a:t>In order to access Digital Post, enterprises must log on with “</a:t>
            </a:r>
            <a:r>
              <a:rPr lang="en-GB" noProof="0" dirty="0" err="1" smtClean="0"/>
              <a:t>NemID</a:t>
            </a:r>
            <a:r>
              <a:rPr lang="en-GB" noProof="0" dirty="0" smtClean="0"/>
              <a:t>”</a:t>
            </a:r>
          </a:p>
          <a:p>
            <a:endParaRPr lang="en-GB" noProof="0" dirty="0" smtClean="0"/>
          </a:p>
          <a:p>
            <a:r>
              <a:rPr lang="en-GB" noProof="0" dirty="0" smtClean="0"/>
              <a:t>Or the Danish  national cross governmental digital signature. </a:t>
            </a:r>
          </a:p>
          <a:p>
            <a:endParaRPr lang="en-GB" noProof="0" dirty="0" smtClean="0"/>
          </a:p>
          <a:p>
            <a:r>
              <a:rPr lang="en-GB" noProof="0" dirty="0" err="1" smtClean="0"/>
              <a:t>NemID</a:t>
            </a:r>
            <a:r>
              <a:rPr lang="en-GB" noProof="0" dirty="0" smtClean="0"/>
              <a:t> is a single login for public websites, online banking and a many other websites and services.</a:t>
            </a:r>
          </a:p>
          <a:p>
            <a:endParaRPr lang="en-GB" noProof="0" dirty="0" smtClean="0"/>
          </a:p>
        </p:txBody>
      </p:sp>
      <p:sp>
        <p:nvSpPr>
          <p:cNvPr id="4" name="Pladsholder til slidenummer 3"/>
          <p:cNvSpPr>
            <a:spLocks noGrp="1"/>
          </p:cNvSpPr>
          <p:nvPr>
            <p:ph type="sldNum" sz="quarter" idx="10"/>
          </p:nvPr>
        </p:nvSpPr>
        <p:spPr/>
        <p:txBody>
          <a:bodyPr/>
          <a:lstStyle/>
          <a:p>
            <a:fld id="{DC720EA3-EEEC-4EE3-8111-65C8C600CA44}" type="slidenum">
              <a:rPr lang="da-DK" smtClean="0"/>
              <a:t>5</a:t>
            </a:fld>
            <a:endParaRPr lang="da-DK"/>
          </a:p>
        </p:txBody>
      </p:sp>
    </p:spTree>
    <p:extLst>
      <p:ext uri="{BB962C8B-B14F-4D97-AF65-F5344CB8AC3E}">
        <p14:creationId xmlns:p14="http://schemas.microsoft.com/office/powerpoint/2010/main" val="24393117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noProof="0" dirty="0" smtClean="0"/>
              <a:t>What is the status</a:t>
            </a:r>
          </a:p>
          <a:p>
            <a:endParaRPr lang="en-GB" noProof="0" dirty="0" smtClean="0"/>
          </a:p>
          <a:p>
            <a:r>
              <a:rPr lang="en-GB" noProof="0" dirty="0" smtClean="0"/>
              <a:t>We are on second level for digital questionnaires</a:t>
            </a:r>
          </a:p>
          <a:p>
            <a:endParaRPr lang="en-GB" noProof="0" dirty="0" smtClean="0"/>
          </a:p>
          <a:p>
            <a:r>
              <a:rPr lang="en-GB" noProof="0" dirty="0" smtClean="0"/>
              <a:t>Big</a:t>
            </a:r>
            <a:r>
              <a:rPr lang="en-GB" baseline="0" noProof="0" dirty="0" smtClean="0"/>
              <a:t> </a:t>
            </a:r>
            <a:r>
              <a:rPr lang="en-GB" baseline="0" noProof="0" dirty="0" err="1" smtClean="0"/>
              <a:t>succes</a:t>
            </a:r>
            <a:r>
              <a:rPr lang="en-GB" baseline="0" noProof="0" dirty="0" smtClean="0"/>
              <a:t> for the compulsory surveys</a:t>
            </a:r>
          </a:p>
          <a:p>
            <a:endParaRPr lang="en-GB" baseline="0" noProof="0" dirty="0" smtClean="0"/>
          </a:p>
          <a:p>
            <a:r>
              <a:rPr lang="en-GB" baseline="0" noProof="0" dirty="0" smtClean="0"/>
              <a:t>We are working with other solutions for the voluntary surveys, because 67 % are not satisfactory</a:t>
            </a:r>
            <a:endParaRPr lang="en-GB" noProof="0" dirty="0"/>
          </a:p>
        </p:txBody>
      </p:sp>
      <p:sp>
        <p:nvSpPr>
          <p:cNvPr id="4" name="Pladsholder til slidenummer 3"/>
          <p:cNvSpPr>
            <a:spLocks noGrp="1"/>
          </p:cNvSpPr>
          <p:nvPr>
            <p:ph type="sldNum" sz="quarter" idx="10"/>
          </p:nvPr>
        </p:nvSpPr>
        <p:spPr/>
        <p:txBody>
          <a:bodyPr/>
          <a:lstStyle/>
          <a:p>
            <a:fld id="{DC720EA3-EEEC-4EE3-8111-65C8C600CA44}" type="slidenum">
              <a:rPr lang="da-DK" smtClean="0"/>
              <a:t>6</a:t>
            </a:fld>
            <a:endParaRPr lang="da-DK"/>
          </a:p>
        </p:txBody>
      </p:sp>
    </p:spTree>
    <p:extLst>
      <p:ext uri="{BB962C8B-B14F-4D97-AF65-F5344CB8AC3E}">
        <p14:creationId xmlns:p14="http://schemas.microsoft.com/office/powerpoint/2010/main" val="21057260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Ekstra klik for at få rød kasse om </a:t>
            </a:r>
            <a:r>
              <a:rPr lang="da-DK" b="1" dirty="0" smtClean="0"/>
              <a:t>Reporting</a:t>
            </a:r>
          </a:p>
          <a:p>
            <a:endParaRPr lang="da-DK" b="0" dirty="0" smtClean="0"/>
          </a:p>
          <a:p>
            <a:r>
              <a:rPr lang="en-GB" b="0" noProof="0" dirty="0" smtClean="0"/>
              <a:t>If we look at the </a:t>
            </a:r>
            <a:r>
              <a:rPr lang="en-GB" b="0" noProof="0" dirty="0" err="1" smtClean="0"/>
              <a:t>The</a:t>
            </a:r>
            <a:r>
              <a:rPr lang="en-GB" b="0" baseline="0" noProof="0" dirty="0" smtClean="0"/>
              <a:t> Danish model and starts with the </a:t>
            </a:r>
            <a:r>
              <a:rPr lang="en-GB" b="1" baseline="0" noProof="0" dirty="0" smtClean="0"/>
              <a:t>Enterprise information</a:t>
            </a:r>
            <a:r>
              <a:rPr lang="en-GB" b="0" baseline="0" noProof="0" dirty="0" smtClean="0"/>
              <a:t>. </a:t>
            </a:r>
          </a:p>
          <a:p>
            <a:endParaRPr lang="en-GB" b="0" baseline="0" noProof="0" dirty="0" smtClean="0"/>
          </a:p>
          <a:p>
            <a:r>
              <a:rPr lang="en-GB" b="0" baseline="0" noProof="0" dirty="0" smtClean="0"/>
              <a:t>the population and the sampling is always taken form the SBR. But before and when we send the survey information from SBR will always control the status of the Legal unit.</a:t>
            </a:r>
          </a:p>
          <a:p>
            <a:endParaRPr lang="en-GB" b="0" noProof="0" dirty="0" smtClean="0"/>
          </a:p>
          <a:p>
            <a:r>
              <a:rPr lang="en-GB" b="0" noProof="0" dirty="0" smtClean="0"/>
              <a:t>&gt;KLIK&gt; Information to the Enterprises</a:t>
            </a:r>
            <a:r>
              <a:rPr lang="en-GB" b="0" baseline="0" noProof="0" dirty="0" smtClean="0"/>
              <a:t> can go to a personal email, to the digital post and for voluntary surveys by slow mail.</a:t>
            </a:r>
          </a:p>
          <a:p>
            <a:endParaRPr lang="en-GB" b="0" baseline="0" noProof="0" dirty="0" smtClean="0"/>
          </a:p>
          <a:p>
            <a:r>
              <a:rPr lang="en-GB" b="0" noProof="0" dirty="0" smtClean="0"/>
              <a:t>&gt;KLIK&gt; for the reporting we have for solutions – Online Forms, upload, IDEP there is a system to system solution  is all with access to Virk or the parallel SD solution.</a:t>
            </a:r>
          </a:p>
          <a:p>
            <a:r>
              <a:rPr lang="en-GB" b="0" noProof="0" dirty="0" smtClean="0"/>
              <a:t>For the voluntary surveys we often receive papers.</a:t>
            </a:r>
            <a:endParaRPr lang="en-GB" b="0" baseline="0" noProof="0" dirty="0" smtClean="0"/>
          </a:p>
          <a:p>
            <a:endParaRPr lang="en-GB" b="0" noProof="0" dirty="0"/>
          </a:p>
        </p:txBody>
      </p:sp>
      <p:sp>
        <p:nvSpPr>
          <p:cNvPr id="4" name="Pladsholder til slidenummer 3"/>
          <p:cNvSpPr>
            <a:spLocks noGrp="1"/>
          </p:cNvSpPr>
          <p:nvPr>
            <p:ph type="sldNum" sz="quarter" idx="10"/>
          </p:nvPr>
        </p:nvSpPr>
        <p:spPr/>
        <p:txBody>
          <a:bodyPr/>
          <a:lstStyle/>
          <a:p>
            <a:fld id="{DC720EA3-EEEC-4EE3-8111-65C8C600CA44}" type="slidenum">
              <a:rPr lang="da-DK" smtClean="0"/>
              <a:t>7</a:t>
            </a:fld>
            <a:endParaRPr lang="da-DK"/>
          </a:p>
        </p:txBody>
      </p:sp>
    </p:spTree>
    <p:extLst>
      <p:ext uri="{BB962C8B-B14F-4D97-AF65-F5344CB8AC3E}">
        <p14:creationId xmlns:p14="http://schemas.microsoft.com/office/powerpoint/2010/main" val="17000325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US" dirty="0" smtClean="0"/>
              <a:t>Virk.dk: is a Public Sector Portal for </a:t>
            </a:r>
            <a:br>
              <a:rPr lang="en-US" dirty="0" smtClean="0"/>
            </a:br>
            <a:r>
              <a:rPr lang="en-US" dirty="0" smtClean="0"/>
              <a:t>Digital Communication with Enterprise</a:t>
            </a:r>
            <a:br>
              <a:rPr lang="en-US" dirty="0" smtClean="0"/>
            </a:br>
            <a:r>
              <a:rPr lang="en-US" dirty="0" smtClean="0"/>
              <a:t>- All public authorities shall use it today</a:t>
            </a:r>
          </a:p>
          <a:p>
            <a:endParaRPr lang="en-US" dirty="0" smtClean="0"/>
          </a:p>
          <a:p>
            <a:r>
              <a:rPr lang="en-US" dirty="0" smtClean="0"/>
              <a:t>But probably it will be change within the next 10 years to system to system solutions - but who can predict the future</a:t>
            </a:r>
            <a:endParaRPr lang="da-DK" dirty="0"/>
          </a:p>
        </p:txBody>
      </p:sp>
      <p:sp>
        <p:nvSpPr>
          <p:cNvPr id="4" name="Pladsholder til slidenummer 3"/>
          <p:cNvSpPr>
            <a:spLocks noGrp="1"/>
          </p:cNvSpPr>
          <p:nvPr>
            <p:ph type="sldNum" sz="quarter" idx="10"/>
          </p:nvPr>
        </p:nvSpPr>
        <p:spPr/>
        <p:txBody>
          <a:bodyPr/>
          <a:lstStyle/>
          <a:p>
            <a:fld id="{DC720EA3-EEEC-4EE3-8111-65C8C600CA44}" type="slidenum">
              <a:rPr lang="da-DK" smtClean="0"/>
              <a:t>8</a:t>
            </a:fld>
            <a:endParaRPr lang="da-DK"/>
          </a:p>
        </p:txBody>
      </p:sp>
    </p:spTree>
    <p:extLst>
      <p:ext uri="{BB962C8B-B14F-4D97-AF65-F5344CB8AC3E}">
        <p14:creationId xmlns:p14="http://schemas.microsoft.com/office/powerpoint/2010/main" val="34803374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noProof="0" dirty="0" smtClean="0"/>
              <a:t>This is just an overview of what enterprises can se of information on their page.</a:t>
            </a:r>
            <a:endParaRPr lang="en-GB" noProof="0" dirty="0"/>
          </a:p>
        </p:txBody>
      </p:sp>
      <p:sp>
        <p:nvSpPr>
          <p:cNvPr id="4" name="Pladsholder til slidenummer 3"/>
          <p:cNvSpPr>
            <a:spLocks noGrp="1"/>
          </p:cNvSpPr>
          <p:nvPr>
            <p:ph type="sldNum" sz="quarter" idx="10"/>
          </p:nvPr>
        </p:nvSpPr>
        <p:spPr/>
        <p:txBody>
          <a:bodyPr/>
          <a:lstStyle/>
          <a:p>
            <a:fld id="{DC720EA3-EEEC-4EE3-8111-65C8C600CA44}" type="slidenum">
              <a:rPr lang="da-DK" smtClean="0"/>
              <a:t>9</a:t>
            </a:fld>
            <a:endParaRPr lang="da-DK"/>
          </a:p>
        </p:txBody>
      </p:sp>
    </p:spTree>
    <p:extLst>
      <p:ext uri="{BB962C8B-B14F-4D97-AF65-F5344CB8AC3E}">
        <p14:creationId xmlns:p14="http://schemas.microsoft.com/office/powerpoint/2010/main" val="19649139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s">
    <p:bg>
      <p:bgPr>
        <a:solidFill>
          <a:schemeClr val="bg1"/>
        </a:solidFill>
        <a:effectLst/>
      </p:bgPr>
    </p:bg>
    <p:spTree>
      <p:nvGrpSpPr>
        <p:cNvPr id="1" name=""/>
        <p:cNvGrpSpPr/>
        <p:nvPr/>
      </p:nvGrpSpPr>
      <p:grpSpPr>
        <a:xfrm>
          <a:off x="0" y="0"/>
          <a:ext cx="0" cy="0"/>
          <a:chOff x="0" y="0"/>
          <a:chExt cx="0" cy="0"/>
        </a:xfrm>
      </p:grpSpPr>
      <p:sp>
        <p:nvSpPr>
          <p:cNvPr id="7" name="Rektangel 6"/>
          <p:cNvSpPr/>
          <p:nvPr userDrawn="1"/>
        </p:nvSpPr>
        <p:spPr>
          <a:xfrm>
            <a:off x="323528" y="332656"/>
            <a:ext cx="8352928" cy="3456384"/>
          </a:xfrm>
          <a:prstGeom prst="rect">
            <a:avLst/>
          </a:prstGeom>
          <a:solidFill>
            <a:srgbClr val="26A3DD">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latin typeface="Arial" pitchFamily="34" charset="0"/>
              <a:cs typeface="Arial" pitchFamily="34" charset="0"/>
            </a:endParaRPr>
          </a:p>
        </p:txBody>
      </p:sp>
      <p:sp>
        <p:nvSpPr>
          <p:cNvPr id="2" name="Titel 1"/>
          <p:cNvSpPr>
            <a:spLocks noGrp="1"/>
          </p:cNvSpPr>
          <p:nvPr>
            <p:ph type="ctrTitle"/>
          </p:nvPr>
        </p:nvSpPr>
        <p:spPr>
          <a:xfrm>
            <a:off x="467544" y="476672"/>
            <a:ext cx="6264696" cy="1467594"/>
          </a:xfrm>
        </p:spPr>
        <p:txBody>
          <a:bodyPr>
            <a:normAutofit/>
          </a:bodyPr>
          <a:lstStyle>
            <a:lvl1pPr algn="l">
              <a:defRPr sz="3600" b="1">
                <a:solidFill>
                  <a:schemeClr val="bg1"/>
                </a:solidFill>
                <a:latin typeface="Georgia" pitchFamily="18" charset="0"/>
              </a:defRPr>
            </a:lvl1pPr>
          </a:lstStyle>
          <a:p>
            <a:r>
              <a:rPr lang="da-DK" noProof="0" smtClean="0"/>
              <a:t>Klik for at redigere i master</a:t>
            </a:r>
            <a:endParaRPr lang="en-GB" noProof="0"/>
          </a:p>
        </p:txBody>
      </p:sp>
      <p:sp>
        <p:nvSpPr>
          <p:cNvPr id="3" name="Undertitel 2"/>
          <p:cNvSpPr>
            <a:spLocks noGrp="1"/>
          </p:cNvSpPr>
          <p:nvPr>
            <p:ph type="subTitle" idx="1"/>
          </p:nvPr>
        </p:nvSpPr>
        <p:spPr>
          <a:xfrm>
            <a:off x="467544" y="2060848"/>
            <a:ext cx="6264696" cy="1554857"/>
          </a:xfrm>
        </p:spPr>
        <p:txBody>
          <a:bodyPr>
            <a:normAutofit/>
          </a:bodyPr>
          <a:lstStyle>
            <a:lvl1pPr marL="0" indent="0" algn="l">
              <a:buNone/>
              <a:defRPr sz="2600">
                <a:solidFill>
                  <a:schemeClr val="bg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a-DK" noProof="0" smtClean="0"/>
              <a:t>Klik for at redigere undertiteltypografien i masteren</a:t>
            </a:r>
            <a:endParaRPr lang="en-GB" noProof="0"/>
          </a:p>
        </p:txBody>
      </p:sp>
      <p:sp>
        <p:nvSpPr>
          <p:cNvPr id="4" name="Rektangel 3"/>
          <p:cNvSpPr/>
          <p:nvPr userDrawn="1"/>
        </p:nvSpPr>
        <p:spPr>
          <a:xfrm rot="16200000" flipH="1">
            <a:off x="7997456" y="6575711"/>
            <a:ext cx="461401" cy="108450"/>
          </a:xfrm>
          <a:prstGeom prst="rect">
            <a:avLst/>
          </a:prstGeom>
          <a:solidFill>
            <a:srgbClr val="75B6E5">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8" name="Rektangel 7"/>
          <p:cNvSpPr/>
          <p:nvPr userDrawn="1"/>
        </p:nvSpPr>
        <p:spPr>
          <a:xfrm rot="16200000" flipH="1">
            <a:off x="7928875" y="6375773"/>
            <a:ext cx="861282" cy="108450"/>
          </a:xfrm>
          <a:prstGeom prst="rect">
            <a:avLst/>
          </a:prstGeom>
          <a:solidFill>
            <a:srgbClr val="26A3DD">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10" name="Rektangel 9"/>
          <p:cNvSpPr/>
          <p:nvPr userDrawn="1"/>
        </p:nvSpPr>
        <p:spPr>
          <a:xfrm rot="16200000" flipH="1">
            <a:off x="8106372" y="6421910"/>
            <a:ext cx="769002" cy="108450"/>
          </a:xfrm>
          <a:prstGeom prst="rect">
            <a:avLst/>
          </a:prstGeom>
          <a:solidFill>
            <a:srgbClr val="A3CCEE">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11" name="Rektangel 10"/>
          <p:cNvSpPr/>
          <p:nvPr userDrawn="1"/>
        </p:nvSpPr>
        <p:spPr>
          <a:xfrm rot="16200000" flipH="1">
            <a:off x="8322321" y="6506501"/>
            <a:ext cx="599821" cy="108450"/>
          </a:xfrm>
          <a:prstGeom prst="rect">
            <a:avLst/>
          </a:prstGeom>
          <a:solidFill>
            <a:srgbClr val="0091D4">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pic>
        <p:nvPicPr>
          <p:cNvPr id="5" name="Picture 2" descr="H:\JV\DIV\logoer\Logo2013\UKhvid.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78800" y="5947200"/>
            <a:ext cx="931500" cy="496800"/>
          </a:xfrm>
          <a:prstGeom prst="rect">
            <a:avLst/>
          </a:prstGeom>
          <a:noFill/>
          <a:effectLst>
            <a:outerShdw blurRad="12700" dist="12700" dir="2700000" algn="ctr" rotWithShape="0">
              <a:schemeClr val="tx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053557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bg>
      <p:bgRef idx="1001">
        <a:schemeClr val="bg1"/>
      </p:bgRef>
    </p:bg>
    <p:spTree>
      <p:nvGrpSpPr>
        <p:cNvPr id="1" name=""/>
        <p:cNvGrpSpPr/>
        <p:nvPr/>
      </p:nvGrpSpPr>
      <p:grpSpPr>
        <a:xfrm>
          <a:off x="0" y="0"/>
          <a:ext cx="0" cy="0"/>
          <a:chOff x="0" y="0"/>
          <a:chExt cx="0" cy="0"/>
        </a:xfrm>
      </p:grpSpPr>
      <p:sp>
        <p:nvSpPr>
          <p:cNvPr id="3" name="Pladsholder til indhold 2"/>
          <p:cNvSpPr>
            <a:spLocks noGrp="1"/>
          </p:cNvSpPr>
          <p:nvPr>
            <p:ph idx="1"/>
          </p:nvPr>
        </p:nvSpPr>
        <p:spPr>
          <a:xfrm>
            <a:off x="467544" y="1600200"/>
            <a:ext cx="8219256" cy="4525963"/>
          </a:xfrm>
        </p:spPr>
        <p:txBody>
          <a:bodyPr/>
          <a:lstStyle>
            <a:lvl1pPr marL="268288" indent="-268288">
              <a:buClr>
                <a:srgbClr val="0091D4"/>
              </a:buClr>
              <a:buSzPct val="100000"/>
              <a:buFont typeface="Wingdings" pitchFamily="2" charset="2"/>
              <a:buChar char=""/>
              <a:defRPr sz="2600" b="0">
                <a:latin typeface="Arial" pitchFamily="34" charset="0"/>
                <a:cs typeface="Arial" pitchFamily="34" charset="0"/>
              </a:defRPr>
            </a:lvl1pPr>
            <a:lvl2pPr marL="531813" indent="-263525">
              <a:buClr>
                <a:srgbClr val="0091D4"/>
              </a:buClr>
              <a:buSzPct val="80000"/>
              <a:buFont typeface="Wingdings" pitchFamily="2" charset="2"/>
              <a:buChar char="§"/>
              <a:defRPr sz="2200">
                <a:latin typeface="Arial" pitchFamily="34" charset="0"/>
                <a:cs typeface="Arial" pitchFamily="34" charset="0"/>
              </a:defRPr>
            </a:lvl2pPr>
            <a:lvl3pPr marL="809625" indent="-266700">
              <a:buClr>
                <a:srgbClr val="0091D4"/>
              </a:buClr>
              <a:buSzPct val="100000"/>
              <a:buFontTx/>
              <a:buChar char="-"/>
              <a:defRPr sz="1800" baseline="0">
                <a:latin typeface="Arial" pitchFamily="34" charset="0"/>
              </a:defRPr>
            </a:lvl3pPr>
            <a:lvl4pPr marL="648000" indent="-180000">
              <a:buClr>
                <a:srgbClr val="2585B8"/>
              </a:buClr>
              <a:buSzPct val="60000"/>
              <a:buFont typeface="Wingdings" pitchFamily="2" charset="2"/>
              <a:buChar char="n"/>
              <a:defRPr sz="1400">
                <a:latin typeface="Lucida Sans" pitchFamily="34" charset="0"/>
              </a:defRPr>
            </a:lvl4pPr>
            <a:lvl5pPr marL="756000" indent="-180000">
              <a:buClr>
                <a:srgbClr val="2585B8"/>
              </a:buClr>
              <a:buSzPct val="50000"/>
              <a:buFont typeface="Wingdings" pitchFamily="2" charset="2"/>
              <a:buChar char="n"/>
              <a:defRPr sz="1200">
                <a:latin typeface="Lucida Sans" pitchFamily="34" charset="0"/>
              </a:defRPr>
            </a:lvl5pPr>
          </a:lstStyle>
          <a:p>
            <a:pPr lvl="0"/>
            <a:r>
              <a:rPr lang="da-DK" noProof="0" smtClean="0"/>
              <a:t>Rediger typografien i masterens</a:t>
            </a:r>
          </a:p>
          <a:p>
            <a:pPr lvl="1"/>
            <a:r>
              <a:rPr lang="da-DK" noProof="0" smtClean="0"/>
              <a:t>Andet niveau</a:t>
            </a:r>
          </a:p>
          <a:p>
            <a:pPr lvl="2"/>
            <a:r>
              <a:rPr lang="da-DK" noProof="0" smtClean="0"/>
              <a:t>Tredje niveau</a:t>
            </a:r>
          </a:p>
        </p:txBody>
      </p:sp>
      <p:sp>
        <p:nvSpPr>
          <p:cNvPr id="2" name="Titel 1"/>
          <p:cNvSpPr>
            <a:spLocks noGrp="1"/>
          </p:cNvSpPr>
          <p:nvPr>
            <p:ph type="title"/>
          </p:nvPr>
        </p:nvSpPr>
        <p:spPr>
          <a:xfrm>
            <a:off x="467544" y="274638"/>
            <a:ext cx="8208912" cy="1143000"/>
          </a:xfrm>
        </p:spPr>
        <p:txBody>
          <a:bodyPr>
            <a:normAutofit/>
          </a:bodyPr>
          <a:lstStyle>
            <a:lvl1pPr algn="l">
              <a:defRPr sz="3200" b="1">
                <a:solidFill>
                  <a:srgbClr val="0091D4"/>
                </a:solidFill>
                <a:latin typeface="Georgia" pitchFamily="18" charset="0"/>
              </a:defRPr>
            </a:lvl1pPr>
          </a:lstStyle>
          <a:p>
            <a:r>
              <a:rPr lang="da-DK" noProof="0" smtClean="0"/>
              <a:t>Klik for at redigere i master</a:t>
            </a:r>
            <a:endParaRPr lang="en-GB" noProof="0"/>
          </a:p>
        </p:txBody>
      </p:sp>
      <p:sp>
        <p:nvSpPr>
          <p:cNvPr id="8" name="Rektangel 7"/>
          <p:cNvSpPr/>
          <p:nvPr userDrawn="1"/>
        </p:nvSpPr>
        <p:spPr>
          <a:xfrm>
            <a:off x="-7169" y="6165304"/>
            <a:ext cx="9151169" cy="692696"/>
          </a:xfrm>
          <a:prstGeom prst="rect">
            <a:avLst/>
          </a:prstGeom>
          <a:solidFill>
            <a:srgbClr val="0091D4">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11" name="Pladsholder til diasnummer 5"/>
          <p:cNvSpPr>
            <a:spLocks noGrp="1"/>
          </p:cNvSpPr>
          <p:nvPr>
            <p:ph type="sldNum" sz="quarter" idx="4"/>
          </p:nvPr>
        </p:nvSpPr>
        <p:spPr>
          <a:xfrm>
            <a:off x="8691562" y="6514165"/>
            <a:ext cx="416942" cy="270537"/>
          </a:xfrm>
          <a:prstGeom prst="rect">
            <a:avLst/>
          </a:prstGeom>
        </p:spPr>
        <p:txBody>
          <a:bodyPr vert="horz" lIns="0" tIns="0" rIns="0" bIns="0" rtlCol="0" anchor="ctr"/>
          <a:lstStyle>
            <a:lvl1pPr algn="ctr">
              <a:defRPr sz="800">
                <a:solidFill>
                  <a:schemeClr val="bg1"/>
                </a:solidFill>
                <a:latin typeface="Lucida Sans"/>
              </a:defRPr>
            </a:lvl1pPr>
          </a:lstStyle>
          <a:p>
            <a:fld id="{04C73271-F603-4B8B-BC48-CACE9C399C01}" type="slidenum">
              <a:rPr lang="da-DK" smtClean="0"/>
              <a:pPr/>
              <a:t>‹nr.›</a:t>
            </a:fld>
            <a:endParaRPr lang="da-DK" dirty="0"/>
          </a:p>
        </p:txBody>
      </p:sp>
      <p:grpSp>
        <p:nvGrpSpPr>
          <p:cNvPr id="14" name="Gruppe 13"/>
          <p:cNvGrpSpPr/>
          <p:nvPr userDrawn="1"/>
        </p:nvGrpSpPr>
        <p:grpSpPr>
          <a:xfrm rot="16200000" flipH="1">
            <a:off x="8156697" y="6392697"/>
            <a:ext cx="514221" cy="422476"/>
            <a:chOff x="4355976" y="4293096"/>
            <a:chExt cx="4032448" cy="2335646"/>
          </a:xfrm>
        </p:grpSpPr>
        <p:sp>
          <p:nvSpPr>
            <p:cNvPr id="15" name="Rektangel 14"/>
            <p:cNvSpPr/>
            <p:nvPr userDrawn="1"/>
          </p:nvSpPr>
          <p:spPr>
            <a:xfrm>
              <a:off x="6228184" y="4293096"/>
              <a:ext cx="2160240" cy="504056"/>
            </a:xfrm>
            <a:prstGeom prst="rect">
              <a:avLst/>
            </a:prstGeom>
            <a:solidFill>
              <a:srgbClr val="A3CC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16" name="Rektangel 15"/>
            <p:cNvSpPr/>
            <p:nvPr userDrawn="1"/>
          </p:nvSpPr>
          <p:spPr>
            <a:xfrm>
              <a:off x="4355976" y="4903626"/>
              <a:ext cx="4032448"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17" name="Rektangel 16"/>
            <p:cNvSpPr/>
            <p:nvPr userDrawn="1"/>
          </p:nvSpPr>
          <p:spPr>
            <a:xfrm>
              <a:off x="4788022" y="5514155"/>
              <a:ext cx="3600400" cy="504056"/>
            </a:xfrm>
            <a:prstGeom prst="rect">
              <a:avLst/>
            </a:prstGeom>
            <a:solidFill>
              <a:srgbClr val="A3CC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18" name="Rektangel 17"/>
            <p:cNvSpPr/>
            <p:nvPr userDrawn="1"/>
          </p:nvSpPr>
          <p:spPr>
            <a:xfrm>
              <a:off x="5580112" y="6124686"/>
              <a:ext cx="2808312" cy="504056"/>
            </a:xfrm>
            <a:prstGeom prst="rect">
              <a:avLst/>
            </a:prstGeom>
            <a:solidFill>
              <a:srgbClr val="CFE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grpSp>
      <p:pic>
        <p:nvPicPr>
          <p:cNvPr id="4" name="Picture 2" descr="H:\JV\DIV\logoer\Logo2013\UKhvid.gif"/>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36400" y="6343200"/>
            <a:ext cx="648000" cy="34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227212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o indholdsobjekter">
    <p:spTree>
      <p:nvGrpSpPr>
        <p:cNvPr id="1" name=""/>
        <p:cNvGrpSpPr/>
        <p:nvPr/>
      </p:nvGrpSpPr>
      <p:grpSpPr>
        <a:xfrm>
          <a:off x="0" y="0"/>
          <a:ext cx="0" cy="0"/>
          <a:chOff x="0" y="0"/>
          <a:chExt cx="0" cy="0"/>
        </a:xfrm>
      </p:grpSpPr>
      <p:sp>
        <p:nvSpPr>
          <p:cNvPr id="21" name="Rektangel 20"/>
          <p:cNvSpPr/>
          <p:nvPr userDrawn="1"/>
        </p:nvSpPr>
        <p:spPr>
          <a:xfrm>
            <a:off x="-7169" y="6165304"/>
            <a:ext cx="9151169" cy="692696"/>
          </a:xfrm>
          <a:prstGeom prst="rect">
            <a:avLst/>
          </a:prstGeom>
          <a:solidFill>
            <a:srgbClr val="0091D4">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19" name="Pladsholder til indhold 2"/>
          <p:cNvSpPr>
            <a:spLocks noGrp="1"/>
          </p:cNvSpPr>
          <p:nvPr>
            <p:ph idx="1"/>
          </p:nvPr>
        </p:nvSpPr>
        <p:spPr>
          <a:xfrm>
            <a:off x="467544" y="1600200"/>
            <a:ext cx="5472608" cy="4525963"/>
          </a:xfrm>
        </p:spPr>
        <p:txBody>
          <a:bodyPr/>
          <a:lstStyle>
            <a:lvl1pPr marL="268288" indent="-268288">
              <a:buClr>
                <a:srgbClr val="0091D4"/>
              </a:buClr>
              <a:buSzPct val="100000"/>
              <a:buFont typeface="Wingdings" pitchFamily="2" charset="2"/>
              <a:buChar char=""/>
              <a:defRPr sz="2600" b="0">
                <a:latin typeface="Arial" pitchFamily="34" charset="0"/>
                <a:cs typeface="Arial" pitchFamily="34" charset="0"/>
              </a:defRPr>
            </a:lvl1pPr>
            <a:lvl2pPr marL="531813" indent="-263525">
              <a:buClr>
                <a:srgbClr val="0091D4"/>
              </a:buClr>
              <a:buSzPct val="80000"/>
              <a:buFont typeface="Wingdings" pitchFamily="2" charset="2"/>
              <a:buChar char="§"/>
              <a:defRPr sz="2200">
                <a:latin typeface="Arial" pitchFamily="34" charset="0"/>
                <a:cs typeface="Arial" pitchFamily="34" charset="0"/>
              </a:defRPr>
            </a:lvl2pPr>
            <a:lvl3pPr marL="809625" indent="-266700">
              <a:buClr>
                <a:srgbClr val="0091D4"/>
              </a:buClr>
              <a:buSzPct val="100000"/>
              <a:buFontTx/>
              <a:buChar char="-"/>
              <a:defRPr sz="1800" baseline="0">
                <a:latin typeface="Arial" pitchFamily="34" charset="0"/>
              </a:defRPr>
            </a:lvl3pPr>
            <a:lvl4pPr marL="648000" indent="-180000">
              <a:buClr>
                <a:srgbClr val="2585B8"/>
              </a:buClr>
              <a:buSzPct val="60000"/>
              <a:buFont typeface="Wingdings" pitchFamily="2" charset="2"/>
              <a:buChar char="n"/>
              <a:defRPr sz="1400">
                <a:latin typeface="Lucida Sans" pitchFamily="34" charset="0"/>
              </a:defRPr>
            </a:lvl4pPr>
            <a:lvl5pPr marL="756000" indent="-180000">
              <a:buClr>
                <a:srgbClr val="2585B8"/>
              </a:buClr>
              <a:buSzPct val="50000"/>
              <a:buFont typeface="Wingdings" pitchFamily="2" charset="2"/>
              <a:buChar char="n"/>
              <a:defRPr sz="1200">
                <a:latin typeface="Lucida Sans" pitchFamily="34" charset="0"/>
              </a:defRPr>
            </a:lvl5pPr>
          </a:lstStyle>
          <a:p>
            <a:pPr lvl="0"/>
            <a:r>
              <a:rPr lang="da-DK" noProof="0" smtClean="0"/>
              <a:t>Rediger typografien i masterens</a:t>
            </a:r>
          </a:p>
          <a:p>
            <a:pPr lvl="1"/>
            <a:r>
              <a:rPr lang="da-DK" noProof="0" smtClean="0"/>
              <a:t>Andet niveau</a:t>
            </a:r>
          </a:p>
          <a:p>
            <a:pPr lvl="2"/>
            <a:r>
              <a:rPr lang="da-DK" noProof="0" smtClean="0"/>
              <a:t>Tredje niveau</a:t>
            </a:r>
          </a:p>
        </p:txBody>
      </p:sp>
      <p:sp>
        <p:nvSpPr>
          <p:cNvPr id="20" name="Titel 1"/>
          <p:cNvSpPr>
            <a:spLocks noGrp="1"/>
          </p:cNvSpPr>
          <p:nvPr>
            <p:ph type="title"/>
          </p:nvPr>
        </p:nvSpPr>
        <p:spPr>
          <a:xfrm>
            <a:off x="467544" y="274638"/>
            <a:ext cx="8208912" cy="1143000"/>
          </a:xfrm>
        </p:spPr>
        <p:txBody>
          <a:bodyPr>
            <a:normAutofit/>
          </a:bodyPr>
          <a:lstStyle>
            <a:lvl1pPr algn="l">
              <a:defRPr sz="3200" b="1">
                <a:solidFill>
                  <a:srgbClr val="0091D4"/>
                </a:solidFill>
                <a:latin typeface="Georgia" pitchFamily="18" charset="0"/>
              </a:defRPr>
            </a:lvl1pPr>
          </a:lstStyle>
          <a:p>
            <a:r>
              <a:rPr lang="da-DK" noProof="0" smtClean="0"/>
              <a:t>Klik for at redigere i master</a:t>
            </a:r>
            <a:endParaRPr lang="en-GB" noProof="0"/>
          </a:p>
        </p:txBody>
      </p:sp>
      <p:sp>
        <p:nvSpPr>
          <p:cNvPr id="4" name="Pladsholder til indhold 3"/>
          <p:cNvSpPr>
            <a:spLocks noGrp="1"/>
          </p:cNvSpPr>
          <p:nvPr>
            <p:ph sz="half" idx="2"/>
          </p:nvPr>
        </p:nvSpPr>
        <p:spPr>
          <a:xfrm>
            <a:off x="6156176" y="1628800"/>
            <a:ext cx="2530624" cy="4536504"/>
          </a:xfrm>
          <a:solidFill>
            <a:srgbClr val="0091D4">
              <a:alpha val="80000"/>
            </a:srgbClr>
          </a:solidFill>
        </p:spPr>
        <p:txBody>
          <a:bodyPr/>
          <a:lstStyle>
            <a:lvl1pPr marL="0" indent="0">
              <a:spcBef>
                <a:spcPts val="0"/>
              </a:spcBef>
              <a:buFontTx/>
              <a:buNone/>
              <a:defRPr sz="2600" b="0">
                <a:solidFill>
                  <a:schemeClr val="bg1"/>
                </a:solidFill>
                <a:latin typeface="Arial" pitchFamily="34" charset="0"/>
                <a:cs typeface="Arial" pitchFamily="34" charset="0"/>
              </a:defRPr>
            </a:lvl1pPr>
            <a:lvl2pPr marL="144000" indent="0">
              <a:buFontTx/>
              <a:buNone/>
              <a:defRPr sz="2200">
                <a:solidFill>
                  <a:schemeClr val="bg1"/>
                </a:solidFill>
                <a:latin typeface="Arial" pitchFamily="34" charset="0"/>
                <a:cs typeface="Arial" pitchFamily="34" charset="0"/>
              </a:defRPr>
            </a:lvl2pPr>
            <a:lvl3pPr marL="288000" indent="0">
              <a:buFontTx/>
              <a:buNone/>
              <a:defRPr sz="1800">
                <a:solidFill>
                  <a:schemeClr val="bg1"/>
                </a:solidFill>
                <a:latin typeface="Lucida Sans" pitchFamily="34" charset="0"/>
              </a:defRPr>
            </a:lvl3pPr>
            <a:lvl4pPr marL="432000" indent="0">
              <a:buFontTx/>
              <a:buNone/>
              <a:defRPr sz="1600">
                <a:solidFill>
                  <a:schemeClr val="bg1"/>
                </a:solidFill>
                <a:latin typeface="Lucida Sans" pitchFamily="34" charset="0"/>
              </a:defRPr>
            </a:lvl4pPr>
            <a:lvl5pPr marL="576000" indent="0">
              <a:buFontTx/>
              <a:buNone/>
              <a:defRPr sz="1600">
                <a:solidFill>
                  <a:schemeClr val="bg1"/>
                </a:solidFill>
              </a:defRPr>
            </a:lvl5pPr>
            <a:lvl6pPr>
              <a:defRPr sz="1800"/>
            </a:lvl6pPr>
            <a:lvl7pPr>
              <a:defRPr sz="1800"/>
            </a:lvl7pPr>
            <a:lvl8pPr>
              <a:defRPr sz="1800"/>
            </a:lvl8pPr>
            <a:lvl9pPr>
              <a:defRPr sz="1800"/>
            </a:lvl9pPr>
          </a:lstStyle>
          <a:p>
            <a:pPr lvl="0"/>
            <a:r>
              <a:rPr lang="da-DK" noProof="0" smtClean="0"/>
              <a:t>Rediger typografien i masterens</a:t>
            </a:r>
          </a:p>
          <a:p>
            <a:pPr lvl="1"/>
            <a:r>
              <a:rPr lang="da-DK" noProof="0" smtClean="0"/>
              <a:t>Andet niveau</a:t>
            </a:r>
          </a:p>
        </p:txBody>
      </p:sp>
      <p:sp>
        <p:nvSpPr>
          <p:cNvPr id="12" name="Pladsholder til diasnummer 5"/>
          <p:cNvSpPr>
            <a:spLocks noGrp="1"/>
          </p:cNvSpPr>
          <p:nvPr>
            <p:ph type="sldNum" sz="quarter" idx="4"/>
          </p:nvPr>
        </p:nvSpPr>
        <p:spPr>
          <a:xfrm>
            <a:off x="8691562" y="6514165"/>
            <a:ext cx="416942" cy="270537"/>
          </a:xfrm>
          <a:prstGeom prst="rect">
            <a:avLst/>
          </a:prstGeom>
        </p:spPr>
        <p:txBody>
          <a:bodyPr vert="horz" lIns="0" tIns="0" rIns="0" bIns="0" rtlCol="0" anchor="ctr"/>
          <a:lstStyle>
            <a:lvl1pPr algn="ctr">
              <a:defRPr sz="800">
                <a:solidFill>
                  <a:schemeClr val="bg1"/>
                </a:solidFill>
                <a:latin typeface="Lucida Sans"/>
              </a:defRPr>
            </a:lvl1pPr>
          </a:lstStyle>
          <a:p>
            <a:fld id="{04C73271-F603-4B8B-BC48-CACE9C399C01}" type="slidenum">
              <a:rPr lang="da-DK" smtClean="0"/>
              <a:pPr/>
              <a:t>‹nr.›</a:t>
            </a:fld>
            <a:endParaRPr lang="da-DK" dirty="0"/>
          </a:p>
        </p:txBody>
      </p:sp>
      <p:grpSp>
        <p:nvGrpSpPr>
          <p:cNvPr id="13" name="Gruppe 12"/>
          <p:cNvGrpSpPr/>
          <p:nvPr userDrawn="1"/>
        </p:nvGrpSpPr>
        <p:grpSpPr>
          <a:xfrm rot="16200000" flipH="1">
            <a:off x="8156697" y="6392697"/>
            <a:ext cx="514221" cy="422476"/>
            <a:chOff x="4355976" y="4293096"/>
            <a:chExt cx="4032448" cy="2335646"/>
          </a:xfrm>
        </p:grpSpPr>
        <p:sp>
          <p:nvSpPr>
            <p:cNvPr id="14" name="Rektangel 13"/>
            <p:cNvSpPr/>
            <p:nvPr userDrawn="1"/>
          </p:nvSpPr>
          <p:spPr>
            <a:xfrm>
              <a:off x="6228184" y="4293096"/>
              <a:ext cx="2160240" cy="504056"/>
            </a:xfrm>
            <a:prstGeom prst="rect">
              <a:avLst/>
            </a:prstGeom>
            <a:solidFill>
              <a:srgbClr val="A3CC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16" name="Rektangel 15"/>
            <p:cNvSpPr/>
            <p:nvPr userDrawn="1"/>
          </p:nvSpPr>
          <p:spPr>
            <a:xfrm>
              <a:off x="4355976" y="4903626"/>
              <a:ext cx="4032448"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17" name="Rektangel 16"/>
            <p:cNvSpPr/>
            <p:nvPr userDrawn="1"/>
          </p:nvSpPr>
          <p:spPr>
            <a:xfrm>
              <a:off x="4788022" y="5514155"/>
              <a:ext cx="3600400" cy="504056"/>
            </a:xfrm>
            <a:prstGeom prst="rect">
              <a:avLst/>
            </a:prstGeom>
            <a:solidFill>
              <a:srgbClr val="A3CC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18" name="Rektangel 17"/>
            <p:cNvSpPr/>
            <p:nvPr userDrawn="1"/>
          </p:nvSpPr>
          <p:spPr>
            <a:xfrm>
              <a:off x="5580112" y="6124686"/>
              <a:ext cx="2808312" cy="504056"/>
            </a:xfrm>
            <a:prstGeom prst="rect">
              <a:avLst/>
            </a:prstGeom>
            <a:solidFill>
              <a:srgbClr val="CFE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grpSp>
      <p:pic>
        <p:nvPicPr>
          <p:cNvPr id="22" name="Picture 2" descr="H:\JV\DIV\logoer\Logo2013\UKhvid.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6400" y="6343200"/>
            <a:ext cx="648000" cy="34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325811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o indholdsobjekter">
    <p:spTree>
      <p:nvGrpSpPr>
        <p:cNvPr id="1" name=""/>
        <p:cNvGrpSpPr/>
        <p:nvPr/>
      </p:nvGrpSpPr>
      <p:grpSpPr>
        <a:xfrm>
          <a:off x="0" y="0"/>
          <a:ext cx="0" cy="0"/>
          <a:chOff x="0" y="0"/>
          <a:chExt cx="0" cy="0"/>
        </a:xfrm>
      </p:grpSpPr>
      <p:sp>
        <p:nvSpPr>
          <p:cNvPr id="26" name="Rektangel 25"/>
          <p:cNvSpPr/>
          <p:nvPr userDrawn="1"/>
        </p:nvSpPr>
        <p:spPr>
          <a:xfrm>
            <a:off x="0" y="6165304"/>
            <a:ext cx="9144001" cy="695743"/>
          </a:xfrm>
          <a:prstGeom prst="rect">
            <a:avLst/>
          </a:prstGeom>
          <a:solidFill>
            <a:srgbClr val="0091D4">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12" name="Pladsholder til diasnummer 5"/>
          <p:cNvSpPr>
            <a:spLocks noGrp="1"/>
          </p:cNvSpPr>
          <p:nvPr>
            <p:ph type="sldNum" sz="quarter" idx="4"/>
          </p:nvPr>
        </p:nvSpPr>
        <p:spPr>
          <a:xfrm>
            <a:off x="8691562" y="6514165"/>
            <a:ext cx="416942" cy="270537"/>
          </a:xfrm>
          <a:prstGeom prst="rect">
            <a:avLst/>
          </a:prstGeom>
        </p:spPr>
        <p:txBody>
          <a:bodyPr vert="horz" lIns="0" tIns="0" rIns="0" bIns="0" rtlCol="0" anchor="ctr"/>
          <a:lstStyle>
            <a:lvl1pPr algn="ctr">
              <a:defRPr sz="800">
                <a:solidFill>
                  <a:schemeClr val="bg1"/>
                </a:solidFill>
                <a:latin typeface="Lucida Sans"/>
              </a:defRPr>
            </a:lvl1pPr>
          </a:lstStyle>
          <a:p>
            <a:fld id="{04C73271-F603-4B8B-BC48-CACE9C399C01}" type="slidenum">
              <a:rPr lang="da-DK" smtClean="0"/>
              <a:pPr/>
              <a:t>‹nr.›</a:t>
            </a:fld>
            <a:endParaRPr lang="da-DK" dirty="0"/>
          </a:p>
        </p:txBody>
      </p:sp>
      <p:sp>
        <p:nvSpPr>
          <p:cNvPr id="18" name="Pladsholder til indhold 3"/>
          <p:cNvSpPr>
            <a:spLocks noGrp="1"/>
          </p:cNvSpPr>
          <p:nvPr>
            <p:ph sz="half" idx="2"/>
          </p:nvPr>
        </p:nvSpPr>
        <p:spPr>
          <a:xfrm>
            <a:off x="6156176" y="1628800"/>
            <a:ext cx="2530624" cy="4536504"/>
          </a:xfrm>
          <a:solidFill>
            <a:srgbClr val="0091D4">
              <a:alpha val="80000"/>
            </a:srgbClr>
          </a:solidFill>
        </p:spPr>
        <p:txBody>
          <a:bodyPr/>
          <a:lstStyle>
            <a:lvl1pPr marL="0" indent="0">
              <a:spcBef>
                <a:spcPts val="0"/>
              </a:spcBef>
              <a:buFontTx/>
              <a:buNone/>
              <a:defRPr sz="2600" b="0">
                <a:solidFill>
                  <a:schemeClr val="bg1"/>
                </a:solidFill>
                <a:latin typeface="Arial" pitchFamily="34" charset="0"/>
                <a:cs typeface="Arial" pitchFamily="34" charset="0"/>
              </a:defRPr>
            </a:lvl1pPr>
            <a:lvl2pPr marL="144000" indent="0">
              <a:buFontTx/>
              <a:buNone/>
              <a:defRPr sz="2200">
                <a:solidFill>
                  <a:schemeClr val="bg1"/>
                </a:solidFill>
                <a:latin typeface="Arial" pitchFamily="34" charset="0"/>
                <a:cs typeface="Arial" pitchFamily="34" charset="0"/>
              </a:defRPr>
            </a:lvl2pPr>
            <a:lvl3pPr marL="288000" indent="0">
              <a:buFontTx/>
              <a:buNone/>
              <a:defRPr sz="1800">
                <a:solidFill>
                  <a:schemeClr val="bg1"/>
                </a:solidFill>
                <a:latin typeface="Lucida Sans" pitchFamily="34" charset="0"/>
              </a:defRPr>
            </a:lvl3pPr>
            <a:lvl4pPr marL="432000" indent="0">
              <a:buFontTx/>
              <a:buNone/>
              <a:defRPr sz="1600">
                <a:solidFill>
                  <a:schemeClr val="bg1"/>
                </a:solidFill>
                <a:latin typeface="Lucida Sans" pitchFamily="34" charset="0"/>
              </a:defRPr>
            </a:lvl4pPr>
            <a:lvl5pPr marL="576000" indent="0">
              <a:buFontTx/>
              <a:buNone/>
              <a:defRPr sz="1600">
                <a:solidFill>
                  <a:schemeClr val="bg1"/>
                </a:solidFill>
              </a:defRPr>
            </a:lvl5pPr>
            <a:lvl6pPr>
              <a:defRPr sz="1800"/>
            </a:lvl6pPr>
            <a:lvl7pPr>
              <a:defRPr sz="1800"/>
            </a:lvl7pPr>
            <a:lvl8pPr>
              <a:defRPr sz="1800"/>
            </a:lvl8pPr>
            <a:lvl9pPr>
              <a:defRPr sz="1800"/>
            </a:lvl9pPr>
          </a:lstStyle>
          <a:p>
            <a:pPr lvl="0"/>
            <a:r>
              <a:rPr lang="da-DK" noProof="0" smtClean="0"/>
              <a:t>Rediger typografien i masterens</a:t>
            </a:r>
          </a:p>
          <a:p>
            <a:pPr lvl="1"/>
            <a:r>
              <a:rPr lang="da-DK" noProof="0" smtClean="0"/>
              <a:t>Andet niveau</a:t>
            </a:r>
          </a:p>
        </p:txBody>
      </p:sp>
      <p:sp>
        <p:nvSpPr>
          <p:cNvPr id="38" name="Titel 1"/>
          <p:cNvSpPr>
            <a:spLocks noGrp="1"/>
          </p:cNvSpPr>
          <p:nvPr>
            <p:ph type="title"/>
          </p:nvPr>
        </p:nvSpPr>
        <p:spPr>
          <a:xfrm>
            <a:off x="467544" y="274638"/>
            <a:ext cx="8208912" cy="1143000"/>
          </a:xfrm>
        </p:spPr>
        <p:txBody>
          <a:bodyPr>
            <a:normAutofit/>
          </a:bodyPr>
          <a:lstStyle>
            <a:lvl1pPr algn="l">
              <a:defRPr sz="3200" b="1">
                <a:solidFill>
                  <a:srgbClr val="0091D4"/>
                </a:solidFill>
                <a:latin typeface="Georgia" pitchFamily="18" charset="0"/>
              </a:defRPr>
            </a:lvl1pPr>
          </a:lstStyle>
          <a:p>
            <a:r>
              <a:rPr lang="da-DK" noProof="0" smtClean="0"/>
              <a:t>Klik for at redigere i master</a:t>
            </a:r>
            <a:endParaRPr lang="en-GB" noProof="0" dirty="0"/>
          </a:p>
        </p:txBody>
      </p:sp>
      <p:grpSp>
        <p:nvGrpSpPr>
          <p:cNvPr id="14" name="Gruppe 13"/>
          <p:cNvGrpSpPr/>
          <p:nvPr userDrawn="1"/>
        </p:nvGrpSpPr>
        <p:grpSpPr>
          <a:xfrm rot="16200000" flipH="1">
            <a:off x="8156697" y="6392697"/>
            <a:ext cx="514221" cy="422476"/>
            <a:chOff x="4355976" y="4293096"/>
            <a:chExt cx="4032448" cy="2335646"/>
          </a:xfrm>
        </p:grpSpPr>
        <p:sp>
          <p:nvSpPr>
            <p:cNvPr id="15" name="Rektangel 14"/>
            <p:cNvSpPr/>
            <p:nvPr userDrawn="1"/>
          </p:nvSpPr>
          <p:spPr>
            <a:xfrm>
              <a:off x="6228184" y="4293096"/>
              <a:ext cx="2160240" cy="504056"/>
            </a:xfrm>
            <a:prstGeom prst="rect">
              <a:avLst/>
            </a:prstGeom>
            <a:solidFill>
              <a:srgbClr val="A3CC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16" name="Rektangel 15"/>
            <p:cNvSpPr/>
            <p:nvPr userDrawn="1"/>
          </p:nvSpPr>
          <p:spPr>
            <a:xfrm>
              <a:off x="4355976" y="4903626"/>
              <a:ext cx="4032448"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17" name="Rektangel 16"/>
            <p:cNvSpPr/>
            <p:nvPr userDrawn="1"/>
          </p:nvSpPr>
          <p:spPr>
            <a:xfrm>
              <a:off x="4788022" y="5514155"/>
              <a:ext cx="3600400" cy="504056"/>
            </a:xfrm>
            <a:prstGeom prst="rect">
              <a:avLst/>
            </a:prstGeom>
            <a:solidFill>
              <a:srgbClr val="A3CC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19" name="Rektangel 18"/>
            <p:cNvSpPr/>
            <p:nvPr userDrawn="1"/>
          </p:nvSpPr>
          <p:spPr>
            <a:xfrm>
              <a:off x="5580112" y="6124686"/>
              <a:ext cx="2808312" cy="504056"/>
            </a:xfrm>
            <a:prstGeom prst="rect">
              <a:avLst/>
            </a:prstGeom>
            <a:solidFill>
              <a:srgbClr val="CFE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grpSp>
      <p:pic>
        <p:nvPicPr>
          <p:cNvPr id="20" name="Picture 2" descr="H:\JV\DIV\logoer\Logo2013\UKhvid.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6400" y="6343200"/>
            <a:ext cx="648000" cy="34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265370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noProof="0" smtClean="0"/>
              <a:t>Klik for at redigere i master</a:t>
            </a:r>
            <a:endParaRPr lang="en-GB" noProof="0"/>
          </a:p>
        </p:txBody>
      </p:sp>
      <p:sp>
        <p:nvSpPr>
          <p:cNvPr id="3" name="Pladsholder til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noProof="0" smtClean="0"/>
              <a:t>Klik for at redigere i master</a:t>
            </a:r>
          </a:p>
          <a:p>
            <a:pPr lvl="1"/>
            <a:r>
              <a:rPr lang="en-GB" noProof="0" smtClean="0"/>
              <a:t>Andet niveau</a:t>
            </a:r>
          </a:p>
          <a:p>
            <a:pPr lvl="2"/>
            <a:r>
              <a:rPr lang="en-GB" noProof="0" smtClean="0"/>
              <a:t>Tredje niveau</a:t>
            </a:r>
          </a:p>
          <a:p>
            <a:pPr lvl="3"/>
            <a:r>
              <a:rPr lang="en-GB" noProof="0" smtClean="0"/>
              <a:t>Fjerde niveau</a:t>
            </a:r>
          </a:p>
          <a:p>
            <a:pPr lvl="4"/>
            <a:r>
              <a:rPr lang="en-GB" noProof="0" smtClean="0"/>
              <a:t>Femte niveau</a:t>
            </a:r>
            <a:endParaRPr lang="en-GB" noProof="0"/>
          </a:p>
        </p:txBody>
      </p:sp>
      <p:sp>
        <p:nvSpPr>
          <p:cNvPr id="4" name="Pladsholder til dato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Lucida Sans"/>
              </a:defRPr>
            </a:lvl1pPr>
          </a:lstStyle>
          <a:p>
            <a:fld id="{BE0DDEB0-2A7A-4824-9558-A361FF9FC87C}" type="datetime4">
              <a:rPr lang="en-US" smtClean="0"/>
              <a:t>September 26, 2019</a:t>
            </a:fld>
            <a:endParaRPr lang="da-DK"/>
          </a:p>
        </p:txBody>
      </p:sp>
      <p:sp>
        <p:nvSpPr>
          <p:cNvPr id="5" name="Pladsholder til sidefod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a-DK"/>
          </a:p>
        </p:txBody>
      </p:sp>
      <p:sp>
        <p:nvSpPr>
          <p:cNvPr id="6" name="Pladsholder til dias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Lucida Sans"/>
              </a:defRPr>
            </a:lvl1pPr>
          </a:lstStyle>
          <a:p>
            <a:fld id="{04C73271-F603-4B8B-BC48-CACE9C399C01}" type="slidenum">
              <a:rPr lang="da-DK" smtClean="0"/>
              <a:pPr/>
              <a:t>‹nr.›</a:t>
            </a:fld>
            <a:endParaRPr lang="da-DK"/>
          </a:p>
        </p:txBody>
      </p:sp>
    </p:spTree>
    <p:extLst>
      <p:ext uri="{BB962C8B-B14F-4D97-AF65-F5344CB8AC3E}">
        <p14:creationId xmlns:p14="http://schemas.microsoft.com/office/powerpoint/2010/main" val="22449675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0" r:id="rId4"/>
  </p:sldLayoutIdLst>
  <p:timing>
    <p:tnLst>
      <p:par>
        <p:cTn id="1" dur="indefinite" restart="never" nodeType="tmRoot"/>
      </p:par>
    </p:tnLst>
  </p:timing>
  <p:hf hdr="0" ftr="0"/>
  <p:txStyles>
    <p:titleStyle>
      <a:lvl1pPr algn="ctr" defTabSz="914400" rtl="0" eaLnBrk="1" latinLnBrk="0" hangingPunct="1">
        <a:spcBef>
          <a:spcPct val="0"/>
        </a:spcBef>
        <a:buNone/>
        <a:defRPr sz="4400" kern="1200">
          <a:solidFill>
            <a:schemeClr val="tx1"/>
          </a:solidFill>
          <a:latin typeface="Georgia"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tmp"/><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www.dst.dk/sos"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4.tmp"/><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5.tmp"/></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1.gif"/><Relationship Id="rId4" Type="http://schemas.openxmlformats.org/officeDocument/2006/relationships/image" Target="../media/image10.gif"/></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sp>
        <p:nvSpPr>
          <p:cNvPr id="6" name="Titel 5"/>
          <p:cNvSpPr>
            <a:spLocks noGrp="1"/>
          </p:cNvSpPr>
          <p:nvPr>
            <p:ph type="ctrTitle"/>
          </p:nvPr>
        </p:nvSpPr>
        <p:spPr/>
        <p:txBody>
          <a:bodyPr/>
          <a:lstStyle/>
          <a:p>
            <a:r>
              <a:rPr lang="en-GB" dirty="0"/>
              <a:t>Web portals for business respondents</a:t>
            </a:r>
          </a:p>
        </p:txBody>
      </p:sp>
      <p:sp>
        <p:nvSpPr>
          <p:cNvPr id="7" name="Undertitel 6"/>
          <p:cNvSpPr>
            <a:spLocks noGrp="1"/>
          </p:cNvSpPr>
          <p:nvPr>
            <p:ph type="subTitle" idx="1"/>
          </p:nvPr>
        </p:nvSpPr>
        <p:spPr>
          <a:xfrm>
            <a:off x="467544" y="2060848"/>
            <a:ext cx="7992888" cy="1554857"/>
          </a:xfrm>
        </p:spPr>
        <p:txBody>
          <a:bodyPr>
            <a:normAutofit/>
          </a:bodyPr>
          <a:lstStyle/>
          <a:p>
            <a:r>
              <a:rPr lang="en-US" sz="2000" dirty="0"/>
              <a:t>Group of Experts on Business </a:t>
            </a:r>
            <a:r>
              <a:rPr lang="en-US" sz="2000" dirty="0" smtClean="0"/>
              <a:t>Registers</a:t>
            </a:r>
          </a:p>
          <a:p>
            <a:r>
              <a:rPr lang="en-US" sz="2000" dirty="0" smtClean="0"/>
              <a:t>30. September – 2. October 2019, Geneva</a:t>
            </a:r>
          </a:p>
          <a:p>
            <a:pPr algn="r"/>
            <a:r>
              <a:rPr lang="en-US" sz="2000" dirty="0" smtClean="0"/>
              <a:t>Steen Eiberg Joergensen</a:t>
            </a:r>
          </a:p>
          <a:p>
            <a:pPr algn="r"/>
            <a:r>
              <a:rPr lang="en-US" sz="2000" dirty="0" smtClean="0"/>
              <a:t>sej@dst.dk</a:t>
            </a:r>
            <a:endParaRPr lang="en-GB" sz="2000" dirty="0"/>
          </a:p>
        </p:txBody>
      </p:sp>
    </p:spTree>
    <p:extLst>
      <p:ext uri="{BB962C8B-B14F-4D97-AF65-F5344CB8AC3E}">
        <p14:creationId xmlns:p14="http://schemas.microsoft.com/office/powerpoint/2010/main" val="34194827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Billede 11" descr="Skærmklip"/>
          <p:cNvPicPr>
            <a:picLocks noChangeAspect="1"/>
          </p:cNvPicPr>
          <p:nvPr/>
        </p:nvPicPr>
        <p:blipFill rotWithShape="1">
          <a:blip r:embed="rId3">
            <a:extLst>
              <a:ext uri="{28A0092B-C50C-407E-A947-70E740481C1C}">
                <a14:useLocalDpi xmlns:a14="http://schemas.microsoft.com/office/drawing/2010/main" val="0"/>
              </a:ext>
            </a:extLst>
          </a:blip>
          <a:srcRect r="35921"/>
          <a:stretch/>
        </p:blipFill>
        <p:spPr>
          <a:xfrm>
            <a:off x="6228184" y="3366079"/>
            <a:ext cx="3788406" cy="2721320"/>
          </a:xfrm>
          <a:prstGeom prst="rect">
            <a:avLst/>
          </a:prstGeom>
          <a:ln>
            <a:solidFill>
              <a:srgbClr val="0091D4"/>
            </a:solidFill>
          </a:ln>
        </p:spPr>
      </p:pic>
      <p:sp>
        <p:nvSpPr>
          <p:cNvPr id="2" name="Pladsholder til indhold 1"/>
          <p:cNvSpPr>
            <a:spLocks noGrp="1"/>
          </p:cNvSpPr>
          <p:nvPr>
            <p:ph idx="1"/>
          </p:nvPr>
        </p:nvSpPr>
        <p:spPr/>
        <p:txBody>
          <a:bodyPr/>
          <a:lstStyle/>
          <a:p>
            <a:r>
              <a:rPr lang="en-US" sz="2400" dirty="0"/>
              <a:t>D</a:t>
            </a:r>
            <a:r>
              <a:rPr lang="en-US" sz="2400" dirty="0" smtClean="0"/>
              <a:t>igital self-service</a:t>
            </a:r>
          </a:p>
          <a:p>
            <a:pPr lvl="1"/>
            <a:r>
              <a:rPr lang="en-US" sz="2000" dirty="0" smtClean="0"/>
              <a:t>Purpose</a:t>
            </a:r>
          </a:p>
          <a:p>
            <a:pPr lvl="1"/>
            <a:r>
              <a:rPr lang="en-US" sz="2000" dirty="0" smtClean="0"/>
              <a:t>Start reporting</a:t>
            </a:r>
          </a:p>
          <a:p>
            <a:pPr lvl="1"/>
            <a:r>
              <a:rPr lang="en-US" sz="2000" dirty="0" smtClean="0"/>
              <a:t>Draft</a:t>
            </a:r>
          </a:p>
          <a:p>
            <a:pPr lvl="1"/>
            <a:r>
              <a:rPr lang="en-US" sz="2000" dirty="0" smtClean="0"/>
              <a:t>Results</a:t>
            </a:r>
          </a:p>
          <a:p>
            <a:pPr lvl="1"/>
            <a:r>
              <a:rPr lang="en-US" sz="2000" dirty="0" smtClean="0"/>
              <a:t>Access </a:t>
            </a:r>
            <a:r>
              <a:rPr lang="en-US" sz="2000" dirty="0"/>
              <a:t>to support</a:t>
            </a:r>
            <a:br>
              <a:rPr lang="en-US" sz="2000" dirty="0"/>
            </a:br>
            <a:endParaRPr lang="en-US" sz="2000" dirty="0" smtClean="0"/>
          </a:p>
          <a:p>
            <a:r>
              <a:rPr lang="en-US" sz="2400" dirty="0" smtClean="0"/>
              <a:t>Support</a:t>
            </a:r>
          </a:p>
          <a:p>
            <a:pPr lvl="1"/>
            <a:r>
              <a:rPr lang="en-US" sz="2000" dirty="0" smtClean="0"/>
              <a:t>Support Form</a:t>
            </a:r>
            <a:br>
              <a:rPr lang="en-US" sz="2000" dirty="0" smtClean="0"/>
            </a:br>
            <a:r>
              <a:rPr lang="en-US" sz="2000" dirty="0" smtClean="0">
                <a:hlinkClick r:id="rId4"/>
              </a:rPr>
              <a:t>www.dst.dk/sos</a:t>
            </a:r>
            <a:r>
              <a:rPr lang="en-US" sz="2000" dirty="0" smtClean="0"/>
              <a:t> </a:t>
            </a:r>
          </a:p>
          <a:p>
            <a:pPr lvl="1"/>
            <a:r>
              <a:rPr lang="en-US" sz="2000" dirty="0" smtClean="0"/>
              <a:t>Telephone</a:t>
            </a:r>
            <a:endParaRPr lang="da-DK" sz="2000" dirty="0" smtClean="0"/>
          </a:p>
        </p:txBody>
      </p:sp>
      <p:sp>
        <p:nvSpPr>
          <p:cNvPr id="3" name="Titel 2"/>
          <p:cNvSpPr>
            <a:spLocks noGrp="1"/>
          </p:cNvSpPr>
          <p:nvPr>
            <p:ph type="title"/>
          </p:nvPr>
        </p:nvSpPr>
        <p:spPr/>
        <p:txBody>
          <a:bodyPr/>
          <a:lstStyle/>
          <a:p>
            <a:r>
              <a:rPr lang="da-DK" dirty="0" smtClean="0"/>
              <a:t>Web portal</a:t>
            </a:r>
            <a:endParaRPr lang="da-DK" dirty="0">
              <a:solidFill>
                <a:srgbClr val="7030A0"/>
              </a:solidFill>
            </a:endParaRPr>
          </a:p>
        </p:txBody>
      </p:sp>
      <p:sp>
        <p:nvSpPr>
          <p:cNvPr id="4" name="Pladsholder til diasnummer 3"/>
          <p:cNvSpPr>
            <a:spLocks noGrp="1"/>
          </p:cNvSpPr>
          <p:nvPr>
            <p:ph type="sldNum" sz="quarter" idx="4"/>
          </p:nvPr>
        </p:nvSpPr>
        <p:spPr>
          <a:xfrm>
            <a:off x="8763570" y="5237967"/>
            <a:ext cx="416942" cy="270537"/>
          </a:xfrm>
        </p:spPr>
        <p:txBody>
          <a:bodyPr/>
          <a:lstStyle/>
          <a:p>
            <a:fld id="{04C73271-F603-4B8B-BC48-CACE9C399C01}" type="slidenum">
              <a:rPr lang="da-DK" smtClean="0"/>
              <a:pPr/>
              <a:t>10</a:t>
            </a:fld>
            <a:endParaRPr lang="da-DK" dirty="0"/>
          </a:p>
        </p:txBody>
      </p:sp>
      <p:sp>
        <p:nvSpPr>
          <p:cNvPr id="7" name="Rectangle 5"/>
          <p:cNvSpPr>
            <a:spLocks noChangeArrowheads="1"/>
          </p:cNvSpPr>
          <p:nvPr/>
        </p:nvSpPr>
        <p:spPr bwMode="auto">
          <a:xfrm>
            <a:off x="3856395" y="4147431"/>
            <a:ext cx="1922117" cy="1441809"/>
          </a:xfrm>
          <a:prstGeom prst="rect">
            <a:avLst/>
          </a:prstGeom>
          <a:solidFill>
            <a:srgbClr val="C0C0C0">
              <a:alpha val="25098"/>
            </a:srgbClr>
          </a:solidFill>
          <a:ln w="9525" cap="rnd">
            <a:solidFill>
              <a:schemeClr val="tx1"/>
            </a:solidFill>
            <a:prstDash val="sysDot"/>
            <a:miter lim="800000"/>
            <a:headEnd/>
            <a:tailEnd/>
          </a:ln>
        </p:spPr>
        <p:txBody>
          <a:bodyPr wrap="none" lIns="91428" tIns="107987" rIns="91428" bIns="45715"/>
          <a:lstStyle/>
          <a:p>
            <a:pPr algn="ctr"/>
            <a:endParaRPr lang="en-GB" b="1" dirty="0">
              <a:latin typeface="Arial" charset="0"/>
            </a:endParaRPr>
          </a:p>
        </p:txBody>
      </p:sp>
      <p:sp>
        <p:nvSpPr>
          <p:cNvPr id="8" name="AutoShape 8"/>
          <p:cNvSpPr>
            <a:spLocks noChangeArrowheads="1"/>
          </p:cNvSpPr>
          <p:nvPr/>
        </p:nvSpPr>
        <p:spPr bwMode="auto">
          <a:xfrm>
            <a:off x="4115778" y="4240966"/>
            <a:ext cx="1403350" cy="1267537"/>
          </a:xfrm>
          <a:prstGeom prst="flowChartMagneticDisk">
            <a:avLst/>
          </a:prstGeom>
          <a:gradFill rotWithShape="0">
            <a:gsLst>
              <a:gs pos="0">
                <a:schemeClr val="bg1">
                  <a:alpha val="39998"/>
                </a:schemeClr>
              </a:gs>
              <a:gs pos="100000">
                <a:srgbClr val="B7C9E3"/>
              </a:gs>
            </a:gsLst>
            <a:lin ang="2700000" scaled="1"/>
          </a:gradFill>
          <a:ln w="9525">
            <a:solidFill>
              <a:srgbClr val="000000"/>
            </a:solidFill>
            <a:round/>
            <a:headEnd/>
            <a:tailEnd/>
          </a:ln>
        </p:spPr>
        <p:txBody>
          <a:bodyPr lIns="0" tIns="0" rIns="0" bIns="0" anchor="ctr"/>
          <a:lstStyle/>
          <a:p>
            <a:pPr algn="ctr" eaLnBrk="1" hangingPunct="1"/>
            <a:r>
              <a:rPr lang="da-DK" sz="1500" dirty="0" smtClean="0">
                <a:latin typeface="Arial" charset="0"/>
              </a:rPr>
              <a:t>Central data </a:t>
            </a:r>
            <a:r>
              <a:rPr lang="da-DK" sz="1500" dirty="0" err="1" smtClean="0">
                <a:latin typeface="Arial" charset="0"/>
              </a:rPr>
              <a:t>collection</a:t>
            </a:r>
            <a:r>
              <a:rPr lang="da-DK" sz="1500" dirty="0" smtClean="0">
                <a:latin typeface="Arial" charset="0"/>
              </a:rPr>
              <a:t> Register</a:t>
            </a:r>
            <a:endParaRPr lang="da-DK" sz="1500" dirty="0">
              <a:latin typeface="Arial" charset="0"/>
            </a:endParaRPr>
          </a:p>
        </p:txBody>
      </p:sp>
      <p:sp>
        <p:nvSpPr>
          <p:cNvPr id="9" name="Højrepil 8"/>
          <p:cNvSpPr/>
          <p:nvPr/>
        </p:nvSpPr>
        <p:spPr>
          <a:xfrm flipH="1">
            <a:off x="5649239" y="4648201"/>
            <a:ext cx="648072" cy="440265"/>
          </a:xfrm>
          <a:prstGeom prst="rightArrow">
            <a:avLst/>
          </a:prstGeom>
          <a:solidFill>
            <a:srgbClr val="CFE2F6"/>
          </a:solidFill>
          <a:ln>
            <a:solidFill>
              <a:srgbClr val="75B6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solidFill>
                <a:schemeClr val="tx1"/>
              </a:solidFill>
            </a:endParaRPr>
          </a:p>
        </p:txBody>
      </p:sp>
      <p:sp>
        <p:nvSpPr>
          <p:cNvPr id="11" name="Pladsholder til indhold 1"/>
          <p:cNvSpPr txBox="1">
            <a:spLocks/>
          </p:cNvSpPr>
          <p:nvPr/>
        </p:nvSpPr>
        <p:spPr>
          <a:xfrm>
            <a:off x="3995936" y="1600200"/>
            <a:ext cx="4690864" cy="4781128"/>
          </a:xfrm>
          <a:prstGeom prst="rect">
            <a:avLst/>
          </a:prstGeom>
        </p:spPr>
        <p:txBody>
          <a:bodyPr vert="horz" lIns="91440" tIns="45720" rIns="91440" bIns="45720" rtlCol="0">
            <a:normAutofit/>
          </a:bodyPr>
          <a:lstStyle>
            <a:lvl1pPr marL="268288" indent="-268288" algn="l" defTabSz="914400" rtl="0" eaLnBrk="1" latinLnBrk="0" hangingPunct="1">
              <a:spcBef>
                <a:spcPct val="20000"/>
              </a:spcBef>
              <a:buClr>
                <a:srgbClr val="0091D4"/>
              </a:buClr>
              <a:buSzPct val="100000"/>
              <a:buFont typeface="Wingdings" pitchFamily="2" charset="2"/>
              <a:buChar char=""/>
              <a:defRPr sz="2600" b="0" kern="1200">
                <a:solidFill>
                  <a:schemeClr val="tx1"/>
                </a:solidFill>
                <a:latin typeface="Arial" pitchFamily="34" charset="0"/>
                <a:ea typeface="+mn-ea"/>
                <a:cs typeface="Arial" pitchFamily="34" charset="0"/>
              </a:defRPr>
            </a:lvl1pPr>
            <a:lvl2pPr marL="531813" indent="-263525" algn="l" defTabSz="914400" rtl="0" eaLnBrk="1" latinLnBrk="0" hangingPunct="1">
              <a:spcBef>
                <a:spcPct val="20000"/>
              </a:spcBef>
              <a:buClr>
                <a:srgbClr val="0091D4"/>
              </a:buClr>
              <a:buSzPct val="80000"/>
              <a:buFont typeface="Wingdings" pitchFamily="2" charset="2"/>
              <a:buChar char="§"/>
              <a:defRPr sz="2200" kern="1200">
                <a:solidFill>
                  <a:schemeClr val="tx1"/>
                </a:solidFill>
                <a:latin typeface="Arial" pitchFamily="34" charset="0"/>
                <a:ea typeface="+mn-ea"/>
                <a:cs typeface="Arial" pitchFamily="34" charset="0"/>
              </a:defRPr>
            </a:lvl2pPr>
            <a:lvl3pPr marL="809625" indent="-266700" algn="l" defTabSz="914400" rtl="0" eaLnBrk="1" latinLnBrk="0" hangingPunct="1">
              <a:spcBef>
                <a:spcPct val="20000"/>
              </a:spcBef>
              <a:buClr>
                <a:srgbClr val="0091D4"/>
              </a:buClr>
              <a:buSzPct val="100000"/>
              <a:buFontTx/>
              <a:buChar char="-"/>
              <a:defRPr sz="1800" kern="1200" baseline="0">
                <a:solidFill>
                  <a:schemeClr val="tx1"/>
                </a:solidFill>
                <a:latin typeface="Arial" pitchFamily="34" charset="0"/>
                <a:ea typeface="+mn-ea"/>
                <a:cs typeface="Arial" pitchFamily="34" charset="0"/>
              </a:defRPr>
            </a:lvl3pPr>
            <a:lvl4pPr marL="648000" indent="-180000" algn="l" defTabSz="914400" rtl="0" eaLnBrk="1" latinLnBrk="0" hangingPunct="1">
              <a:spcBef>
                <a:spcPct val="20000"/>
              </a:spcBef>
              <a:buClr>
                <a:srgbClr val="2585B8"/>
              </a:buClr>
              <a:buSzPct val="60000"/>
              <a:buFont typeface="Wingdings" pitchFamily="2" charset="2"/>
              <a:buChar char="n"/>
              <a:defRPr sz="1400" kern="1200">
                <a:solidFill>
                  <a:schemeClr val="tx1"/>
                </a:solidFill>
                <a:latin typeface="Lucida Sans" pitchFamily="34" charset="0"/>
                <a:ea typeface="+mn-ea"/>
                <a:cs typeface="Arial" pitchFamily="34" charset="0"/>
              </a:defRPr>
            </a:lvl4pPr>
            <a:lvl5pPr marL="756000" indent="-180000" algn="l" defTabSz="914400" rtl="0" eaLnBrk="1" latinLnBrk="0" hangingPunct="1">
              <a:spcBef>
                <a:spcPct val="20000"/>
              </a:spcBef>
              <a:buClr>
                <a:srgbClr val="2585B8"/>
              </a:buClr>
              <a:buSzPct val="50000"/>
              <a:buFont typeface="Wingdings" pitchFamily="2" charset="2"/>
              <a:buChar char="n"/>
              <a:defRPr sz="1200" kern="1200">
                <a:solidFill>
                  <a:schemeClr val="tx1"/>
                </a:solidFill>
                <a:latin typeface="Lucida Sans"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400" dirty="0" smtClean="0"/>
              <a:t>Start reporting</a:t>
            </a:r>
          </a:p>
          <a:p>
            <a:pPr lvl="1"/>
            <a:r>
              <a:rPr lang="en-GB" sz="2000" dirty="0" smtClean="0"/>
              <a:t>Sign in with unique</a:t>
            </a:r>
            <a:br>
              <a:rPr lang="en-GB" sz="2000" dirty="0" smtClean="0"/>
            </a:br>
            <a:r>
              <a:rPr lang="en-GB" sz="2000" dirty="0" smtClean="0"/>
              <a:t>digital signature</a:t>
            </a:r>
          </a:p>
          <a:p>
            <a:pPr lvl="1"/>
            <a:endParaRPr lang="en-GB" sz="2000" dirty="0" smtClean="0"/>
          </a:p>
          <a:p>
            <a:r>
              <a:rPr lang="en-GB" sz="2400" dirty="0" smtClean="0"/>
              <a:t>Fill in contact</a:t>
            </a:r>
            <a:br>
              <a:rPr lang="en-GB" sz="2400" dirty="0" smtClean="0"/>
            </a:br>
            <a:r>
              <a:rPr lang="en-GB" sz="2400" dirty="0" smtClean="0"/>
              <a:t>information</a:t>
            </a:r>
          </a:p>
          <a:p>
            <a:pPr lvl="1"/>
            <a:endParaRPr lang="en-GB" sz="2000" dirty="0" smtClean="0"/>
          </a:p>
          <a:p>
            <a:pPr lvl="1"/>
            <a:endParaRPr lang="en-GB" sz="2000" dirty="0" smtClean="0"/>
          </a:p>
          <a:p>
            <a:endParaRPr lang="en-GB" sz="2400" dirty="0" smtClean="0"/>
          </a:p>
          <a:p>
            <a:pPr lvl="1"/>
            <a:endParaRPr lang="en-GB" sz="2000" dirty="0" smtClean="0"/>
          </a:p>
          <a:p>
            <a:pPr lvl="1"/>
            <a:endParaRPr lang="en-GB" sz="2000" dirty="0" smtClean="0"/>
          </a:p>
          <a:p>
            <a:r>
              <a:rPr lang="en-GB" sz="2400" dirty="0" smtClean="0"/>
              <a:t>Fill in questionnaire …</a:t>
            </a:r>
          </a:p>
          <a:p>
            <a:pPr lvl="1"/>
            <a:endParaRPr lang="en-GB" sz="1600" dirty="0"/>
          </a:p>
        </p:txBody>
      </p:sp>
    </p:spTree>
    <p:extLst>
      <p:ext uri="{BB962C8B-B14F-4D97-AF65-F5344CB8AC3E}">
        <p14:creationId xmlns:p14="http://schemas.microsoft.com/office/powerpoint/2010/main" val="570395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11">
                                            <p:txEl>
                                              <p:pRg st="3" end="3"/>
                                            </p:txEl>
                                          </p:spTgt>
                                        </p:tgtEl>
                                        <p:attrNameLst>
                                          <p:attrName>style.visibility</p:attrName>
                                        </p:attrNameLst>
                                      </p:cBhvr>
                                      <p:to>
                                        <p:strVal val="visible"/>
                                      </p:to>
                                    </p:set>
                                    <p:animEffect transition="in" filter="fade">
                                      <p:cBhvr>
                                        <p:cTn id="16" dur="500"/>
                                        <p:tgtEl>
                                          <p:spTgt spid="11">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1">
                                            <p:txEl>
                                              <p:pRg st="9" end="9"/>
                                            </p:txEl>
                                          </p:spTgt>
                                        </p:tgtEl>
                                        <p:attrNameLst>
                                          <p:attrName>style.visibility</p:attrName>
                                        </p:attrNameLst>
                                      </p:cBhvr>
                                      <p:to>
                                        <p:strVal val="visible"/>
                                      </p:to>
                                    </p:set>
                                    <p:animEffect transition="in" filter="fade">
                                      <p:cBhvr>
                                        <p:cTn id="24" dur="500"/>
                                        <p:tgtEl>
                                          <p:spTgt spid="1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Billede 6" descr="Skærmklip"/>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1866" y="3023536"/>
            <a:ext cx="5912133" cy="2721320"/>
          </a:xfrm>
          <a:prstGeom prst="rect">
            <a:avLst/>
          </a:prstGeom>
          <a:ln>
            <a:solidFill>
              <a:srgbClr val="0091D4"/>
            </a:solidFill>
          </a:ln>
        </p:spPr>
      </p:pic>
      <p:sp>
        <p:nvSpPr>
          <p:cNvPr id="2" name="Pladsholder til indhold 1"/>
          <p:cNvSpPr>
            <a:spLocks noGrp="1"/>
          </p:cNvSpPr>
          <p:nvPr>
            <p:ph idx="1"/>
          </p:nvPr>
        </p:nvSpPr>
        <p:spPr>
          <a:xfrm>
            <a:off x="467544" y="1600200"/>
            <a:ext cx="8219256" cy="4781128"/>
          </a:xfrm>
        </p:spPr>
        <p:txBody>
          <a:bodyPr>
            <a:normAutofit/>
          </a:bodyPr>
          <a:lstStyle/>
          <a:p>
            <a:r>
              <a:rPr lang="en-GB" sz="2400" dirty="0" smtClean="0"/>
              <a:t>Start reporting</a:t>
            </a:r>
          </a:p>
          <a:p>
            <a:pPr lvl="1"/>
            <a:r>
              <a:rPr lang="en-GB" sz="2000" dirty="0" smtClean="0"/>
              <a:t>Sign in with unique</a:t>
            </a:r>
            <a:br>
              <a:rPr lang="en-GB" sz="2000" dirty="0" smtClean="0"/>
            </a:br>
            <a:r>
              <a:rPr lang="en-GB" sz="2000" dirty="0" smtClean="0"/>
              <a:t>digital signature</a:t>
            </a:r>
          </a:p>
          <a:p>
            <a:pPr lvl="1"/>
            <a:endParaRPr lang="en-GB" sz="2000" dirty="0"/>
          </a:p>
          <a:p>
            <a:r>
              <a:rPr lang="en-GB" sz="2400" dirty="0" smtClean="0"/>
              <a:t>Fill in contact</a:t>
            </a:r>
            <a:br>
              <a:rPr lang="en-GB" sz="2400" dirty="0" smtClean="0"/>
            </a:br>
            <a:r>
              <a:rPr lang="en-GB" sz="2400" dirty="0" smtClean="0"/>
              <a:t>information</a:t>
            </a:r>
          </a:p>
          <a:p>
            <a:pPr lvl="1"/>
            <a:endParaRPr lang="en-GB" sz="2000" dirty="0" smtClean="0"/>
          </a:p>
          <a:p>
            <a:pPr lvl="1"/>
            <a:endParaRPr lang="en-GB" sz="2000" dirty="0"/>
          </a:p>
          <a:p>
            <a:pPr lvl="1"/>
            <a:endParaRPr lang="en-GB" sz="2000" dirty="0" smtClean="0"/>
          </a:p>
          <a:p>
            <a:pPr lvl="1"/>
            <a:endParaRPr lang="en-GB" sz="2000" dirty="0" smtClean="0"/>
          </a:p>
          <a:p>
            <a:pPr lvl="1"/>
            <a:endParaRPr lang="en-GB" sz="2000" dirty="0"/>
          </a:p>
          <a:p>
            <a:r>
              <a:rPr lang="en-GB" sz="2400" dirty="0" smtClean="0"/>
              <a:t>Fill in questionnaire …</a:t>
            </a:r>
            <a:endParaRPr lang="en-GB" sz="2400" dirty="0"/>
          </a:p>
          <a:p>
            <a:pPr lvl="1"/>
            <a:endParaRPr lang="en-GB" sz="1600" dirty="0"/>
          </a:p>
        </p:txBody>
      </p:sp>
      <p:sp>
        <p:nvSpPr>
          <p:cNvPr id="3" name="Titel 2"/>
          <p:cNvSpPr>
            <a:spLocks noGrp="1"/>
          </p:cNvSpPr>
          <p:nvPr>
            <p:ph type="title"/>
          </p:nvPr>
        </p:nvSpPr>
        <p:spPr/>
        <p:txBody>
          <a:bodyPr/>
          <a:lstStyle/>
          <a:p>
            <a:r>
              <a:rPr lang="en-US" dirty="0" smtClean="0"/>
              <a:t>2 Collecting contact information</a:t>
            </a:r>
            <a:endParaRPr lang="en-US" dirty="0"/>
          </a:p>
        </p:txBody>
      </p:sp>
      <p:sp>
        <p:nvSpPr>
          <p:cNvPr id="4" name="Pladsholder til diasnummer 3"/>
          <p:cNvSpPr>
            <a:spLocks noGrp="1"/>
          </p:cNvSpPr>
          <p:nvPr>
            <p:ph type="sldNum" sz="quarter" idx="4"/>
          </p:nvPr>
        </p:nvSpPr>
        <p:spPr/>
        <p:txBody>
          <a:bodyPr/>
          <a:lstStyle/>
          <a:p>
            <a:fld id="{04C73271-F603-4B8B-BC48-CACE9C399C01}" type="slidenum">
              <a:rPr lang="da-DK" smtClean="0"/>
              <a:pPr/>
              <a:t>11</a:t>
            </a:fld>
            <a:endParaRPr lang="da-DK" dirty="0"/>
          </a:p>
        </p:txBody>
      </p:sp>
      <p:pic>
        <p:nvPicPr>
          <p:cNvPr id="5" name="Billede 4" descr="Skærmklip"/>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79912" y="1463929"/>
            <a:ext cx="4608512" cy="1377045"/>
          </a:xfrm>
          <a:prstGeom prst="rect">
            <a:avLst/>
          </a:prstGeom>
        </p:spPr>
      </p:pic>
      <p:sp>
        <p:nvSpPr>
          <p:cNvPr id="8" name="Rectangle 5"/>
          <p:cNvSpPr>
            <a:spLocks noChangeArrowheads="1"/>
          </p:cNvSpPr>
          <p:nvPr/>
        </p:nvSpPr>
        <p:spPr bwMode="auto">
          <a:xfrm>
            <a:off x="827584" y="3859399"/>
            <a:ext cx="1922117" cy="1441809"/>
          </a:xfrm>
          <a:prstGeom prst="rect">
            <a:avLst/>
          </a:prstGeom>
          <a:solidFill>
            <a:srgbClr val="C0C0C0">
              <a:alpha val="25098"/>
            </a:srgbClr>
          </a:solidFill>
          <a:ln w="9525" cap="rnd">
            <a:solidFill>
              <a:schemeClr val="tx1"/>
            </a:solidFill>
            <a:prstDash val="sysDot"/>
            <a:miter lim="800000"/>
            <a:headEnd/>
            <a:tailEnd/>
          </a:ln>
        </p:spPr>
        <p:txBody>
          <a:bodyPr wrap="none" lIns="91428" tIns="107987" rIns="91428" bIns="45715"/>
          <a:lstStyle/>
          <a:p>
            <a:pPr algn="ctr"/>
            <a:endParaRPr lang="en-GB" b="1" dirty="0">
              <a:latin typeface="Arial" charset="0"/>
            </a:endParaRPr>
          </a:p>
        </p:txBody>
      </p:sp>
      <p:sp>
        <p:nvSpPr>
          <p:cNvPr id="9" name="AutoShape 8"/>
          <p:cNvSpPr>
            <a:spLocks noChangeArrowheads="1"/>
          </p:cNvSpPr>
          <p:nvPr/>
        </p:nvSpPr>
        <p:spPr bwMode="auto">
          <a:xfrm>
            <a:off x="1086967" y="3933056"/>
            <a:ext cx="1403350" cy="1224136"/>
          </a:xfrm>
          <a:prstGeom prst="flowChartMagneticDisk">
            <a:avLst/>
          </a:prstGeom>
          <a:gradFill rotWithShape="0">
            <a:gsLst>
              <a:gs pos="0">
                <a:schemeClr val="bg1">
                  <a:alpha val="39998"/>
                </a:schemeClr>
              </a:gs>
              <a:gs pos="100000">
                <a:srgbClr val="B7C9E3"/>
              </a:gs>
            </a:gsLst>
            <a:lin ang="2700000" scaled="1"/>
          </a:gradFill>
          <a:ln w="9525">
            <a:solidFill>
              <a:srgbClr val="000000"/>
            </a:solidFill>
            <a:round/>
            <a:headEnd/>
            <a:tailEnd/>
          </a:ln>
        </p:spPr>
        <p:txBody>
          <a:bodyPr lIns="0" tIns="0" rIns="0" bIns="0" anchor="ctr"/>
          <a:lstStyle/>
          <a:p>
            <a:pPr algn="ctr" eaLnBrk="1" hangingPunct="1"/>
            <a:r>
              <a:rPr lang="da-DK" sz="1500" dirty="0" smtClean="0">
                <a:latin typeface="Arial" charset="0"/>
              </a:rPr>
              <a:t>Central data </a:t>
            </a:r>
            <a:r>
              <a:rPr lang="da-DK" sz="1500" dirty="0" err="1" smtClean="0">
                <a:latin typeface="Arial" charset="0"/>
              </a:rPr>
              <a:t>collection</a:t>
            </a:r>
            <a:r>
              <a:rPr lang="da-DK" sz="1500" dirty="0" smtClean="0">
                <a:latin typeface="Arial" charset="0"/>
              </a:rPr>
              <a:t> Register</a:t>
            </a:r>
            <a:endParaRPr lang="da-DK" sz="1500" dirty="0">
              <a:latin typeface="Arial" charset="0"/>
            </a:endParaRPr>
          </a:p>
        </p:txBody>
      </p:sp>
      <p:sp>
        <p:nvSpPr>
          <p:cNvPr id="10" name="Højrepil 9"/>
          <p:cNvSpPr/>
          <p:nvPr/>
        </p:nvSpPr>
        <p:spPr>
          <a:xfrm flipH="1">
            <a:off x="2620428" y="4360169"/>
            <a:ext cx="648072" cy="440265"/>
          </a:xfrm>
          <a:prstGeom prst="rightArrow">
            <a:avLst/>
          </a:prstGeom>
          <a:solidFill>
            <a:srgbClr val="CFE2F6"/>
          </a:solidFill>
          <a:ln>
            <a:solidFill>
              <a:srgbClr val="75B6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solidFill>
                <a:schemeClr val="tx1"/>
              </a:solidFill>
            </a:endParaRPr>
          </a:p>
        </p:txBody>
      </p:sp>
    </p:spTree>
    <p:extLst>
      <p:ext uri="{BB962C8B-B14F-4D97-AF65-F5344CB8AC3E}">
        <p14:creationId xmlns:p14="http://schemas.microsoft.com/office/powerpoint/2010/main" val="3036268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fade">
                                      <p:cBhvr>
                                        <p:cTn id="7" dur="500"/>
                                        <p:tgtEl>
                                          <p:spTgt spid="2">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2">
                                            <p:txEl>
                                              <p:pRg st="9" end="9"/>
                                            </p:txEl>
                                          </p:spTgt>
                                        </p:tgtEl>
                                        <p:attrNameLst>
                                          <p:attrName>style.visibility</p:attrName>
                                        </p:attrNameLst>
                                      </p:cBhvr>
                                      <p:to>
                                        <p:strVal val="visible"/>
                                      </p:to>
                                    </p:set>
                                    <p:animEffect transition="in" filter="fade">
                                      <p:cBhvr>
                                        <p:cTn id="24"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indhold 1"/>
          <p:cNvSpPr>
            <a:spLocks noGrp="1"/>
          </p:cNvSpPr>
          <p:nvPr>
            <p:ph idx="1"/>
          </p:nvPr>
        </p:nvSpPr>
        <p:spPr/>
        <p:txBody>
          <a:bodyPr/>
          <a:lstStyle/>
          <a:p>
            <a:pPr marL="0" indent="0">
              <a:buNone/>
            </a:pPr>
            <a:r>
              <a:rPr lang="en-US" dirty="0" smtClean="0"/>
              <a:t>Wave 1: </a:t>
            </a:r>
          </a:p>
          <a:p>
            <a:r>
              <a:rPr lang="en-US" dirty="0" smtClean="0"/>
              <a:t>Digital questionnaires with few digital features</a:t>
            </a:r>
          </a:p>
          <a:p>
            <a:pPr lvl="1"/>
            <a:r>
              <a:rPr lang="en-US" sz="2400" dirty="0"/>
              <a:t>Digital questionnaire similar to </a:t>
            </a:r>
            <a:r>
              <a:rPr lang="en-US" sz="2400" dirty="0" smtClean="0"/>
              <a:t>paper </a:t>
            </a:r>
            <a:r>
              <a:rPr lang="en-US" sz="2400" dirty="0"/>
              <a:t>draft</a:t>
            </a:r>
          </a:p>
          <a:p>
            <a:pPr lvl="1"/>
            <a:r>
              <a:rPr lang="en-US" sz="2400" dirty="0"/>
              <a:t>Long explaining </a:t>
            </a:r>
            <a:r>
              <a:rPr lang="en-US" sz="2400" dirty="0" smtClean="0"/>
              <a:t>texts</a:t>
            </a:r>
          </a:p>
          <a:p>
            <a:pPr lvl="1"/>
            <a:r>
              <a:rPr lang="en-US" sz="2400" dirty="0" smtClean="0"/>
              <a:t>No data validation</a:t>
            </a:r>
          </a:p>
          <a:p>
            <a:pPr marL="0" indent="0">
              <a:buNone/>
            </a:pPr>
            <a:r>
              <a:rPr lang="en-US" dirty="0" smtClean="0"/>
              <a:t>Wave 2:</a:t>
            </a:r>
          </a:p>
          <a:p>
            <a:r>
              <a:rPr lang="en-US" dirty="0" smtClean="0"/>
              <a:t>Standardization, Prefill data, Online validation</a:t>
            </a:r>
          </a:p>
          <a:p>
            <a:pPr marL="0" indent="0">
              <a:buNone/>
            </a:pPr>
            <a:r>
              <a:rPr lang="en-US" dirty="0" smtClean="0"/>
              <a:t>Wave 3:</a:t>
            </a:r>
          </a:p>
          <a:p>
            <a:r>
              <a:rPr lang="en-US" dirty="0" smtClean="0"/>
              <a:t>Modular questionnaires, Web service calls, APPs,…</a:t>
            </a:r>
          </a:p>
        </p:txBody>
      </p:sp>
      <p:sp>
        <p:nvSpPr>
          <p:cNvPr id="3" name="Titel 2"/>
          <p:cNvSpPr>
            <a:spLocks noGrp="1"/>
          </p:cNvSpPr>
          <p:nvPr>
            <p:ph type="title"/>
          </p:nvPr>
        </p:nvSpPr>
        <p:spPr/>
        <p:txBody>
          <a:bodyPr/>
          <a:lstStyle/>
          <a:p>
            <a:r>
              <a:rPr lang="da-DK" dirty="0" smtClean="0"/>
              <a:t>From digital </a:t>
            </a:r>
            <a:r>
              <a:rPr lang="da-DK" dirty="0" err="1" smtClean="0"/>
              <a:t>copy</a:t>
            </a:r>
            <a:r>
              <a:rPr lang="da-DK" dirty="0" smtClean="0"/>
              <a:t> </a:t>
            </a:r>
            <a:br>
              <a:rPr lang="da-DK" dirty="0" smtClean="0"/>
            </a:br>
            <a:r>
              <a:rPr lang="da-DK" dirty="0" smtClean="0"/>
              <a:t>to intelligent solutions</a:t>
            </a:r>
            <a:endParaRPr lang="da-DK" dirty="0"/>
          </a:p>
        </p:txBody>
      </p:sp>
      <p:sp>
        <p:nvSpPr>
          <p:cNvPr id="4" name="Pladsholder til diasnummer 3"/>
          <p:cNvSpPr>
            <a:spLocks noGrp="1"/>
          </p:cNvSpPr>
          <p:nvPr>
            <p:ph type="sldNum" sz="quarter" idx="4"/>
          </p:nvPr>
        </p:nvSpPr>
        <p:spPr/>
        <p:txBody>
          <a:bodyPr/>
          <a:lstStyle/>
          <a:p>
            <a:fld id="{04C73271-F603-4B8B-BC48-CACE9C399C01}" type="slidenum">
              <a:rPr lang="da-DK" smtClean="0"/>
              <a:pPr/>
              <a:t>12</a:t>
            </a:fld>
            <a:endParaRPr lang="da-DK" dirty="0"/>
          </a:p>
        </p:txBody>
      </p:sp>
      <p:pic>
        <p:nvPicPr>
          <p:cNvPr id="5" name="Billed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4248" y="260648"/>
            <a:ext cx="1835696" cy="1835696"/>
          </a:xfrm>
          <a:prstGeom prst="rect">
            <a:avLst/>
          </a:prstGeom>
        </p:spPr>
      </p:pic>
    </p:spTree>
    <p:extLst>
      <p:ext uri="{BB962C8B-B14F-4D97-AF65-F5344CB8AC3E}">
        <p14:creationId xmlns:p14="http://schemas.microsoft.com/office/powerpoint/2010/main" val="42227712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indhold 1"/>
          <p:cNvSpPr>
            <a:spLocks noGrp="1"/>
          </p:cNvSpPr>
          <p:nvPr>
            <p:ph idx="1"/>
          </p:nvPr>
        </p:nvSpPr>
        <p:spPr/>
        <p:txBody>
          <a:bodyPr/>
          <a:lstStyle/>
          <a:p>
            <a:r>
              <a:rPr lang="en-US" dirty="0" smtClean="0"/>
              <a:t>We prefill questionnaires with relevant information from administrative sources and prior reports</a:t>
            </a:r>
          </a:p>
          <a:p>
            <a:r>
              <a:rPr lang="en-US" dirty="0" smtClean="0"/>
              <a:t>Each enterprise can se data on own enterprise - </a:t>
            </a:r>
            <a:r>
              <a:rPr lang="en-US" dirty="0" err="1" smtClean="0"/>
              <a:t>eg</a:t>
            </a:r>
            <a:r>
              <a:rPr lang="en-US" dirty="0" smtClean="0"/>
              <a:t>:</a:t>
            </a:r>
          </a:p>
          <a:p>
            <a:pPr lvl="1"/>
            <a:r>
              <a:rPr lang="en-US" sz="2400" dirty="0" smtClean="0"/>
              <a:t>Reported turn over last year</a:t>
            </a:r>
          </a:p>
          <a:p>
            <a:pPr lvl="1"/>
            <a:r>
              <a:rPr lang="en-US" sz="2400" dirty="0" smtClean="0"/>
              <a:t>Reported production prior month</a:t>
            </a:r>
          </a:p>
          <a:p>
            <a:pPr lvl="1"/>
            <a:r>
              <a:rPr lang="en-US" sz="2400" dirty="0" smtClean="0"/>
              <a:t>Forrest/agricultural area from register</a:t>
            </a:r>
          </a:p>
          <a:p>
            <a:pPr lvl="1"/>
            <a:r>
              <a:rPr lang="en-US" sz="2400" dirty="0" smtClean="0"/>
              <a:t>Average price of product - last report / in general</a:t>
            </a:r>
          </a:p>
          <a:p>
            <a:pPr lvl="1"/>
            <a:r>
              <a:rPr lang="en-US" sz="2400" dirty="0" smtClean="0"/>
              <a:t>…</a:t>
            </a:r>
          </a:p>
        </p:txBody>
      </p:sp>
      <p:sp>
        <p:nvSpPr>
          <p:cNvPr id="3" name="Titel 2"/>
          <p:cNvSpPr>
            <a:spLocks noGrp="1"/>
          </p:cNvSpPr>
          <p:nvPr>
            <p:ph type="title"/>
          </p:nvPr>
        </p:nvSpPr>
        <p:spPr/>
        <p:txBody>
          <a:bodyPr/>
          <a:lstStyle/>
          <a:p>
            <a:r>
              <a:rPr lang="da-DK" dirty="0" err="1" smtClean="0"/>
              <a:t>Prefill</a:t>
            </a:r>
            <a:r>
              <a:rPr lang="da-DK" dirty="0" smtClean="0"/>
              <a:t> of </a:t>
            </a:r>
            <a:r>
              <a:rPr lang="da-DK" dirty="0" err="1" smtClean="0"/>
              <a:t>known</a:t>
            </a:r>
            <a:r>
              <a:rPr lang="da-DK" dirty="0" smtClean="0"/>
              <a:t> information</a:t>
            </a:r>
            <a:endParaRPr lang="da-DK" dirty="0"/>
          </a:p>
        </p:txBody>
      </p:sp>
      <p:sp>
        <p:nvSpPr>
          <p:cNvPr id="4" name="Pladsholder til diasnummer 3"/>
          <p:cNvSpPr>
            <a:spLocks noGrp="1"/>
          </p:cNvSpPr>
          <p:nvPr>
            <p:ph type="sldNum" sz="quarter" idx="4"/>
          </p:nvPr>
        </p:nvSpPr>
        <p:spPr/>
        <p:txBody>
          <a:bodyPr/>
          <a:lstStyle/>
          <a:p>
            <a:fld id="{04C73271-F603-4B8B-BC48-CACE9C399C01}" type="slidenum">
              <a:rPr lang="da-DK" smtClean="0"/>
              <a:pPr/>
              <a:t>13</a:t>
            </a:fld>
            <a:endParaRPr lang="da-DK" dirty="0"/>
          </a:p>
        </p:txBody>
      </p:sp>
      <p:pic>
        <p:nvPicPr>
          <p:cNvPr id="9" name="Picture 2" descr="C:\Users\hps\Desktop\puzze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17797" y="4941168"/>
            <a:ext cx="1934523" cy="1656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58893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indhold 1"/>
          <p:cNvSpPr>
            <a:spLocks noGrp="1"/>
          </p:cNvSpPr>
          <p:nvPr>
            <p:ph idx="1"/>
          </p:nvPr>
        </p:nvSpPr>
        <p:spPr>
          <a:xfrm>
            <a:off x="467544" y="1340768"/>
            <a:ext cx="8219256" cy="1324744"/>
          </a:xfrm>
        </p:spPr>
        <p:txBody>
          <a:bodyPr/>
          <a:lstStyle/>
          <a:p>
            <a:r>
              <a:rPr lang="da-DK" dirty="0"/>
              <a:t>Support for </a:t>
            </a:r>
            <a:r>
              <a:rPr lang="da-DK" dirty="0" err="1"/>
              <a:t>enterprise</a:t>
            </a:r>
            <a:r>
              <a:rPr lang="da-DK" dirty="0"/>
              <a:t> </a:t>
            </a:r>
            <a:r>
              <a:rPr lang="da-DK" dirty="0" err="1"/>
              <a:t>report</a:t>
            </a:r>
            <a:endParaRPr lang="da-DK" dirty="0"/>
          </a:p>
          <a:p>
            <a:r>
              <a:rPr lang="da-DK" dirty="0"/>
              <a:t>Cross </a:t>
            </a:r>
            <a:r>
              <a:rPr lang="da-DK" dirty="0" err="1"/>
              <a:t>validation</a:t>
            </a:r>
            <a:r>
              <a:rPr lang="da-DK" dirty="0"/>
              <a:t> in online </a:t>
            </a:r>
            <a:r>
              <a:rPr lang="da-DK" dirty="0" err="1" smtClean="0"/>
              <a:t>questionnaire</a:t>
            </a:r>
            <a:endParaRPr lang="da-DK" dirty="0" smtClean="0"/>
          </a:p>
          <a:p>
            <a:endParaRPr lang="da-DK" dirty="0"/>
          </a:p>
          <a:p>
            <a:endParaRPr lang="da-DK" dirty="0"/>
          </a:p>
          <a:p>
            <a:endParaRPr lang="da-DK" dirty="0"/>
          </a:p>
        </p:txBody>
      </p:sp>
      <p:sp>
        <p:nvSpPr>
          <p:cNvPr id="3" name="Titel 2"/>
          <p:cNvSpPr>
            <a:spLocks noGrp="1"/>
          </p:cNvSpPr>
          <p:nvPr>
            <p:ph type="title"/>
          </p:nvPr>
        </p:nvSpPr>
        <p:spPr/>
        <p:txBody>
          <a:bodyPr/>
          <a:lstStyle/>
          <a:p>
            <a:r>
              <a:rPr lang="da-DK" dirty="0" err="1" smtClean="0"/>
              <a:t>Prefill</a:t>
            </a:r>
            <a:r>
              <a:rPr lang="da-DK" dirty="0" smtClean="0"/>
              <a:t> of </a:t>
            </a:r>
            <a:r>
              <a:rPr lang="da-DK" dirty="0" err="1" smtClean="0"/>
              <a:t>known</a:t>
            </a:r>
            <a:r>
              <a:rPr lang="da-DK" dirty="0" smtClean="0"/>
              <a:t> information</a:t>
            </a:r>
            <a:endParaRPr lang="da-DK" dirty="0"/>
          </a:p>
        </p:txBody>
      </p:sp>
      <p:sp>
        <p:nvSpPr>
          <p:cNvPr id="4" name="Pladsholder til diasnummer 3"/>
          <p:cNvSpPr>
            <a:spLocks noGrp="1"/>
          </p:cNvSpPr>
          <p:nvPr>
            <p:ph type="sldNum" sz="quarter" idx="4"/>
          </p:nvPr>
        </p:nvSpPr>
        <p:spPr>
          <a:xfrm>
            <a:off x="8691562" y="5722077"/>
            <a:ext cx="416942" cy="270537"/>
          </a:xfrm>
        </p:spPr>
        <p:txBody>
          <a:bodyPr/>
          <a:lstStyle/>
          <a:p>
            <a:fld id="{04C73271-F603-4B8B-BC48-CACE9C399C01}" type="slidenum">
              <a:rPr lang="da-DK" smtClean="0"/>
              <a:pPr/>
              <a:t>14</a:t>
            </a:fld>
            <a:endParaRPr lang="da-DK" dirty="0"/>
          </a:p>
        </p:txBody>
      </p:sp>
      <p:pic>
        <p:nvPicPr>
          <p:cNvPr id="5" name="Billede 4"/>
          <p:cNvPicPr>
            <a:picLocks noChangeAspect="1"/>
          </p:cNvPicPr>
          <p:nvPr/>
        </p:nvPicPr>
        <p:blipFill rotWithShape="1">
          <a:blip r:embed="rId3">
            <a:extLst>
              <a:ext uri="{28A0092B-C50C-407E-A947-70E740481C1C}">
                <a14:useLocalDpi xmlns:a14="http://schemas.microsoft.com/office/drawing/2010/main" val="0"/>
              </a:ext>
            </a:extLst>
          </a:blip>
          <a:srcRect b="48879"/>
          <a:stretch/>
        </p:blipFill>
        <p:spPr>
          <a:xfrm>
            <a:off x="396929" y="2420888"/>
            <a:ext cx="8351535" cy="1872208"/>
          </a:xfrm>
          <a:prstGeom prst="rect">
            <a:avLst/>
          </a:prstGeom>
          <a:effectLst>
            <a:glow rad="127000">
              <a:srgbClr val="0091D4"/>
            </a:glow>
          </a:effectLst>
        </p:spPr>
      </p:pic>
      <p:sp>
        <p:nvSpPr>
          <p:cNvPr id="6" name="Kløftet højrepil 5"/>
          <p:cNvSpPr/>
          <p:nvPr/>
        </p:nvSpPr>
        <p:spPr>
          <a:xfrm rot="1786409">
            <a:off x="3177096" y="2201030"/>
            <a:ext cx="1455883" cy="1170825"/>
          </a:xfrm>
          <a:prstGeom prst="notchedRightArrow">
            <a:avLst>
              <a:gd name="adj1" fmla="val 36190"/>
              <a:gd name="adj2" fmla="val 50000"/>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2400" b="1" dirty="0" err="1" smtClean="0">
                <a:solidFill>
                  <a:schemeClr val="tx2">
                    <a:lumMod val="60000"/>
                    <a:lumOff val="40000"/>
                  </a:schemeClr>
                </a:solidFill>
                <a:latin typeface="Arial" panose="020B0604020202020204" pitchFamily="34" charset="0"/>
                <a:cs typeface="Arial" panose="020B0604020202020204" pitchFamily="34" charset="0"/>
              </a:rPr>
              <a:t>Prefill</a:t>
            </a:r>
            <a:endParaRPr lang="da-DK" sz="2400" b="1" dirty="0">
              <a:solidFill>
                <a:schemeClr val="tx2">
                  <a:lumMod val="60000"/>
                  <a:lumOff val="40000"/>
                </a:schemeClr>
              </a:solidFill>
              <a:latin typeface="Arial" panose="020B0604020202020204" pitchFamily="34" charset="0"/>
              <a:cs typeface="Arial" panose="020B0604020202020204" pitchFamily="34" charset="0"/>
            </a:endParaRPr>
          </a:p>
        </p:txBody>
      </p:sp>
      <p:sp>
        <p:nvSpPr>
          <p:cNvPr id="8" name="Pladsholder til indhold 1"/>
          <p:cNvSpPr txBox="1">
            <a:spLocks/>
          </p:cNvSpPr>
          <p:nvPr/>
        </p:nvSpPr>
        <p:spPr>
          <a:xfrm>
            <a:off x="467544" y="4395222"/>
            <a:ext cx="5925463" cy="1730941"/>
          </a:xfrm>
          <a:prstGeom prst="rect">
            <a:avLst/>
          </a:prstGeom>
        </p:spPr>
        <p:txBody>
          <a:bodyPr vert="horz" lIns="91440" tIns="45720" rIns="91440" bIns="45720" rtlCol="0">
            <a:normAutofit fontScale="92500" lnSpcReduction="20000"/>
          </a:bodyPr>
          <a:lstStyle>
            <a:lvl1pPr marL="268288" indent="-268288" algn="l" defTabSz="914400" rtl="0" eaLnBrk="1" latinLnBrk="0" hangingPunct="1">
              <a:spcBef>
                <a:spcPct val="20000"/>
              </a:spcBef>
              <a:buClr>
                <a:srgbClr val="0091D4"/>
              </a:buClr>
              <a:buSzPct val="100000"/>
              <a:buFont typeface="Wingdings" pitchFamily="2" charset="2"/>
              <a:buChar char=""/>
              <a:defRPr sz="2600" b="0" kern="1200">
                <a:solidFill>
                  <a:schemeClr val="tx1"/>
                </a:solidFill>
                <a:latin typeface="Arial" pitchFamily="34" charset="0"/>
                <a:ea typeface="+mn-ea"/>
                <a:cs typeface="Arial" pitchFamily="34" charset="0"/>
              </a:defRPr>
            </a:lvl1pPr>
            <a:lvl2pPr marL="531813" indent="-263525" algn="l" defTabSz="914400" rtl="0" eaLnBrk="1" latinLnBrk="0" hangingPunct="1">
              <a:spcBef>
                <a:spcPct val="20000"/>
              </a:spcBef>
              <a:buClr>
                <a:srgbClr val="0091D4"/>
              </a:buClr>
              <a:buSzPct val="80000"/>
              <a:buFont typeface="Wingdings" pitchFamily="2" charset="2"/>
              <a:buChar char="§"/>
              <a:defRPr sz="2200" kern="1200">
                <a:solidFill>
                  <a:schemeClr val="tx1"/>
                </a:solidFill>
                <a:latin typeface="Arial" pitchFamily="34" charset="0"/>
                <a:ea typeface="+mn-ea"/>
                <a:cs typeface="Arial" pitchFamily="34" charset="0"/>
              </a:defRPr>
            </a:lvl2pPr>
            <a:lvl3pPr marL="809625" indent="-266700" algn="l" defTabSz="914400" rtl="0" eaLnBrk="1" latinLnBrk="0" hangingPunct="1">
              <a:spcBef>
                <a:spcPct val="20000"/>
              </a:spcBef>
              <a:buClr>
                <a:srgbClr val="0091D4"/>
              </a:buClr>
              <a:buSzPct val="100000"/>
              <a:buFontTx/>
              <a:buChar char="-"/>
              <a:defRPr sz="1800" kern="1200" baseline="0">
                <a:solidFill>
                  <a:schemeClr val="tx1"/>
                </a:solidFill>
                <a:latin typeface="Arial" pitchFamily="34" charset="0"/>
                <a:ea typeface="+mn-ea"/>
                <a:cs typeface="Arial" pitchFamily="34" charset="0"/>
              </a:defRPr>
            </a:lvl3pPr>
            <a:lvl4pPr marL="648000" indent="-180000" algn="l" defTabSz="914400" rtl="0" eaLnBrk="1" latinLnBrk="0" hangingPunct="1">
              <a:spcBef>
                <a:spcPct val="20000"/>
              </a:spcBef>
              <a:buClr>
                <a:srgbClr val="2585B8"/>
              </a:buClr>
              <a:buSzPct val="60000"/>
              <a:buFont typeface="Wingdings" pitchFamily="2" charset="2"/>
              <a:buChar char="n"/>
              <a:defRPr sz="1400" kern="1200">
                <a:solidFill>
                  <a:schemeClr val="tx1"/>
                </a:solidFill>
                <a:latin typeface="Lucida Sans" pitchFamily="34" charset="0"/>
                <a:ea typeface="+mn-ea"/>
                <a:cs typeface="Arial" pitchFamily="34" charset="0"/>
              </a:defRPr>
            </a:lvl4pPr>
            <a:lvl5pPr marL="756000" indent="-180000" algn="l" defTabSz="914400" rtl="0" eaLnBrk="1" latinLnBrk="0" hangingPunct="1">
              <a:spcBef>
                <a:spcPct val="20000"/>
              </a:spcBef>
              <a:buClr>
                <a:srgbClr val="2585B8"/>
              </a:buClr>
              <a:buSzPct val="50000"/>
              <a:buFont typeface="Wingdings" pitchFamily="2" charset="2"/>
              <a:buChar char="n"/>
              <a:defRPr sz="1200" kern="1200">
                <a:solidFill>
                  <a:schemeClr val="tx1"/>
                </a:solidFill>
                <a:latin typeface="Lucida Sans"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da-DK" b="1" dirty="0" err="1" smtClean="0"/>
              <a:t>Next</a:t>
            </a:r>
            <a:r>
              <a:rPr lang="da-DK" b="1" dirty="0" smtClean="0"/>
              <a:t> step</a:t>
            </a:r>
          </a:p>
          <a:p>
            <a:r>
              <a:rPr lang="da-DK" dirty="0" smtClean="0"/>
              <a:t>More </a:t>
            </a:r>
            <a:r>
              <a:rPr lang="da-DK" dirty="0" err="1" smtClean="0"/>
              <a:t>prefill</a:t>
            </a:r>
            <a:r>
              <a:rPr lang="da-DK" dirty="0" smtClean="0"/>
              <a:t> from </a:t>
            </a:r>
            <a:r>
              <a:rPr lang="da-DK" dirty="0" err="1" smtClean="0"/>
              <a:t>other</a:t>
            </a:r>
            <a:r>
              <a:rPr lang="da-DK" dirty="0" smtClean="0"/>
              <a:t> </a:t>
            </a:r>
            <a:r>
              <a:rPr lang="da-DK" dirty="0" err="1" smtClean="0"/>
              <a:t>surveys</a:t>
            </a:r>
            <a:r>
              <a:rPr lang="da-DK" dirty="0" smtClean="0"/>
              <a:t> and </a:t>
            </a:r>
            <a:r>
              <a:rPr lang="da-DK" dirty="0" err="1" smtClean="0"/>
              <a:t>sources</a:t>
            </a:r>
            <a:endParaRPr lang="da-DK" dirty="0" smtClean="0"/>
          </a:p>
          <a:p>
            <a:r>
              <a:rPr lang="da-DK" dirty="0" smtClean="0"/>
              <a:t>Data </a:t>
            </a:r>
            <a:r>
              <a:rPr lang="da-DK" dirty="0" err="1" smtClean="0"/>
              <a:t>confrontation</a:t>
            </a:r>
            <a:r>
              <a:rPr lang="da-DK" dirty="0" smtClean="0"/>
              <a:t> at the source - in </a:t>
            </a:r>
            <a:r>
              <a:rPr lang="da-DK" dirty="0" err="1" smtClean="0"/>
              <a:t>enterprise</a:t>
            </a:r>
            <a:endParaRPr lang="da-DK" dirty="0"/>
          </a:p>
        </p:txBody>
      </p:sp>
      <p:pic>
        <p:nvPicPr>
          <p:cNvPr id="9" name="Picture 3" descr="C:\Users\hps\Desktop\missdata.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93007" y="4395222"/>
            <a:ext cx="2355457" cy="1770402"/>
          </a:xfrm>
          <a:prstGeom prst="rect">
            <a:avLst/>
          </a:prstGeom>
          <a:noFill/>
          <a:extLst>
            <a:ext uri="{909E8E84-426E-40DD-AFC4-6F175D3DCCD1}">
              <a14:hiddenFill xmlns:a14="http://schemas.microsoft.com/office/drawing/2010/main">
                <a:solidFill>
                  <a:srgbClr val="FFFFFF"/>
                </a:solidFill>
              </a14:hiddenFill>
            </a:ext>
          </a:extLst>
        </p:spPr>
      </p:pic>
      <p:sp>
        <p:nvSpPr>
          <p:cNvPr id="10" name="Tekstfelt 9"/>
          <p:cNvSpPr txBox="1"/>
          <p:nvPr/>
        </p:nvSpPr>
        <p:spPr>
          <a:xfrm>
            <a:off x="7297766" y="1665780"/>
            <a:ext cx="1846234" cy="923330"/>
          </a:xfrm>
          <a:prstGeom prst="rect">
            <a:avLst/>
          </a:prstGeom>
          <a:solidFill>
            <a:srgbClr val="FFFFCC"/>
          </a:solidFill>
        </p:spPr>
        <p:txBody>
          <a:bodyPr wrap="square" rtlCol="0">
            <a:spAutoFit/>
          </a:bodyPr>
          <a:lstStyle/>
          <a:p>
            <a:r>
              <a:rPr lang="da-DK" dirty="0" smtClean="0"/>
              <a:t>Big </a:t>
            </a:r>
            <a:r>
              <a:rPr lang="da-DK" dirty="0" err="1" smtClean="0"/>
              <a:t>change</a:t>
            </a:r>
            <a:r>
              <a:rPr lang="da-DK" dirty="0" smtClean="0"/>
              <a:t> </a:t>
            </a:r>
            <a:r>
              <a:rPr lang="da-DK" dirty="0" err="1" smtClean="0"/>
              <a:t>compared</a:t>
            </a:r>
            <a:r>
              <a:rPr lang="da-DK" dirty="0" smtClean="0"/>
              <a:t> with last </a:t>
            </a:r>
            <a:r>
              <a:rPr lang="da-DK" dirty="0" err="1" smtClean="0"/>
              <a:t>report</a:t>
            </a:r>
            <a:endParaRPr lang="da-DK" dirty="0"/>
          </a:p>
        </p:txBody>
      </p:sp>
      <p:cxnSp>
        <p:nvCxnSpPr>
          <p:cNvPr id="12" name="Lige pilforbindelse 11"/>
          <p:cNvCxnSpPr/>
          <p:nvPr/>
        </p:nvCxnSpPr>
        <p:spPr>
          <a:xfrm flipH="1">
            <a:off x="6012160" y="2497758"/>
            <a:ext cx="1181264" cy="49919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3" name="Lige pilforbindelse 12"/>
          <p:cNvCxnSpPr/>
          <p:nvPr/>
        </p:nvCxnSpPr>
        <p:spPr>
          <a:xfrm>
            <a:off x="7297766" y="2497758"/>
            <a:ext cx="0" cy="60720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7" name="Rektangel 6"/>
          <p:cNvSpPr/>
          <p:nvPr/>
        </p:nvSpPr>
        <p:spPr>
          <a:xfrm>
            <a:off x="1187624" y="3944773"/>
            <a:ext cx="7560840" cy="1152128"/>
          </a:xfrm>
          <a:prstGeom prst="rec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2000" b="1" dirty="0" smtClean="0">
                <a:solidFill>
                  <a:schemeClr val="tx1"/>
                </a:solidFill>
              </a:rPr>
              <a:t>Note: </a:t>
            </a:r>
            <a:r>
              <a:rPr lang="en-GB" sz="2000" dirty="0" smtClean="0">
                <a:solidFill>
                  <a:schemeClr val="tx1"/>
                </a:solidFill>
              </a:rPr>
              <a:t>There are significant difference in the price of this product in the current quarter and in last quarter</a:t>
            </a:r>
            <a:endParaRPr lang="en-GB" sz="2000" dirty="0">
              <a:solidFill>
                <a:schemeClr val="tx1"/>
              </a:solidFill>
            </a:endParaRPr>
          </a:p>
        </p:txBody>
      </p:sp>
      <p:sp>
        <p:nvSpPr>
          <p:cNvPr id="11" name="Rektangel 10"/>
          <p:cNvSpPr/>
          <p:nvPr/>
        </p:nvSpPr>
        <p:spPr>
          <a:xfrm>
            <a:off x="2278025" y="2692647"/>
            <a:ext cx="2909456" cy="1080120"/>
          </a:xfrm>
          <a:prstGeom prst="rec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smtClean="0">
                <a:solidFill>
                  <a:schemeClr val="tx1"/>
                </a:solidFill>
              </a:rPr>
              <a:t>Last </a:t>
            </a:r>
            <a:r>
              <a:rPr lang="da-DK" dirty="0" err="1" smtClean="0">
                <a:solidFill>
                  <a:schemeClr val="tx1"/>
                </a:solidFill>
              </a:rPr>
              <a:t>Quarter</a:t>
            </a:r>
            <a:endParaRPr lang="da-DK" dirty="0" smtClean="0">
              <a:solidFill>
                <a:schemeClr val="tx1"/>
              </a:solidFill>
            </a:endParaRPr>
          </a:p>
          <a:p>
            <a:r>
              <a:rPr lang="da-DK" dirty="0" smtClean="0">
                <a:solidFill>
                  <a:schemeClr val="tx1"/>
                </a:solidFill>
              </a:rPr>
              <a:t>Units: 2,690,505 kg</a:t>
            </a:r>
          </a:p>
          <a:p>
            <a:r>
              <a:rPr lang="da-DK" dirty="0" err="1" smtClean="0">
                <a:solidFill>
                  <a:schemeClr val="tx1"/>
                </a:solidFill>
              </a:rPr>
              <a:t>Amount</a:t>
            </a:r>
            <a:r>
              <a:rPr lang="da-DK" dirty="0" smtClean="0">
                <a:solidFill>
                  <a:schemeClr val="tx1"/>
                </a:solidFill>
              </a:rPr>
              <a:t>: 39,170,000 </a:t>
            </a:r>
            <a:r>
              <a:rPr lang="da-DK" dirty="0" err="1" smtClean="0">
                <a:solidFill>
                  <a:schemeClr val="tx1"/>
                </a:solidFill>
              </a:rPr>
              <a:t>kr</a:t>
            </a:r>
            <a:endParaRPr lang="da-DK" dirty="0">
              <a:solidFill>
                <a:schemeClr val="tx1"/>
              </a:solidFill>
            </a:endParaRPr>
          </a:p>
        </p:txBody>
      </p:sp>
      <p:sp>
        <p:nvSpPr>
          <p:cNvPr id="14" name="Rektangel 13"/>
          <p:cNvSpPr/>
          <p:nvPr/>
        </p:nvSpPr>
        <p:spPr>
          <a:xfrm>
            <a:off x="5648408" y="2742382"/>
            <a:ext cx="3106066" cy="1080120"/>
          </a:xfrm>
          <a:prstGeom prst="rec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err="1" smtClean="0">
                <a:solidFill>
                  <a:schemeClr val="tx1"/>
                </a:solidFill>
              </a:rPr>
              <a:t>Current</a:t>
            </a:r>
            <a:r>
              <a:rPr lang="da-DK" dirty="0" smtClean="0">
                <a:solidFill>
                  <a:schemeClr val="tx1"/>
                </a:solidFill>
              </a:rPr>
              <a:t> </a:t>
            </a:r>
            <a:r>
              <a:rPr lang="da-DK" dirty="0" err="1" smtClean="0">
                <a:solidFill>
                  <a:schemeClr val="tx1"/>
                </a:solidFill>
              </a:rPr>
              <a:t>Quarter</a:t>
            </a:r>
            <a:endParaRPr lang="da-DK" dirty="0" smtClean="0">
              <a:solidFill>
                <a:schemeClr val="tx1"/>
              </a:solidFill>
            </a:endParaRPr>
          </a:p>
          <a:p>
            <a:r>
              <a:rPr lang="da-DK" dirty="0" smtClean="0">
                <a:solidFill>
                  <a:schemeClr val="tx1"/>
                </a:solidFill>
              </a:rPr>
              <a:t>Units: 258,950 kg</a:t>
            </a:r>
          </a:p>
          <a:p>
            <a:r>
              <a:rPr lang="da-DK" dirty="0" err="1" smtClean="0">
                <a:solidFill>
                  <a:schemeClr val="tx1"/>
                </a:solidFill>
              </a:rPr>
              <a:t>Amount</a:t>
            </a:r>
            <a:r>
              <a:rPr lang="da-DK" dirty="0" smtClean="0">
                <a:solidFill>
                  <a:schemeClr val="tx1"/>
                </a:solidFill>
              </a:rPr>
              <a:t>: 40,123,000 </a:t>
            </a:r>
            <a:r>
              <a:rPr lang="da-DK" dirty="0" err="1" smtClean="0">
                <a:solidFill>
                  <a:schemeClr val="tx1"/>
                </a:solidFill>
              </a:rPr>
              <a:t>kr</a:t>
            </a:r>
            <a:endParaRPr lang="da-DK" dirty="0">
              <a:solidFill>
                <a:schemeClr val="tx1"/>
              </a:solidFill>
            </a:endParaRPr>
          </a:p>
        </p:txBody>
      </p:sp>
      <p:sp>
        <p:nvSpPr>
          <p:cNvPr id="15" name="Kløftet højrepil 14"/>
          <p:cNvSpPr/>
          <p:nvPr/>
        </p:nvSpPr>
        <p:spPr>
          <a:xfrm rot="1786409">
            <a:off x="1445741" y="1417727"/>
            <a:ext cx="1455883" cy="1170825"/>
          </a:xfrm>
          <a:prstGeom prst="notchedRightArrow">
            <a:avLst>
              <a:gd name="adj1" fmla="val 36190"/>
              <a:gd name="adj2" fmla="val 50000"/>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2400" b="1" dirty="0" err="1" smtClean="0">
                <a:solidFill>
                  <a:schemeClr val="tx2">
                    <a:lumMod val="60000"/>
                    <a:lumOff val="40000"/>
                  </a:schemeClr>
                </a:solidFill>
                <a:latin typeface="Arial" panose="020B0604020202020204" pitchFamily="34" charset="0"/>
                <a:cs typeface="Arial" panose="020B0604020202020204" pitchFamily="34" charset="0"/>
              </a:rPr>
              <a:t>Prefill</a:t>
            </a:r>
            <a:endParaRPr lang="da-DK" sz="2400" b="1" dirty="0">
              <a:solidFill>
                <a:schemeClr val="tx2">
                  <a:lumMod val="60000"/>
                  <a:lumOff val="4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94527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1000"/>
                                        <p:tgtEl>
                                          <p:spTgt spid="6"/>
                                        </p:tgtEl>
                                      </p:cBhvr>
                                    </p:animEffect>
                                    <p:set>
                                      <p:cBhvr>
                                        <p:cTn id="7" dur="1" fill="hold">
                                          <p:stCondLst>
                                            <p:cond delay="999"/>
                                          </p:stCondLst>
                                        </p:cTn>
                                        <p:tgtEl>
                                          <p:spTgt spid="6"/>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1000"/>
                                        <p:tgtEl>
                                          <p:spTgt spid="12"/>
                                        </p:tgtEl>
                                      </p:cBhvr>
                                    </p:animEffect>
                                    <p:set>
                                      <p:cBhvr>
                                        <p:cTn id="10" dur="1" fill="hold">
                                          <p:stCondLst>
                                            <p:cond delay="999"/>
                                          </p:stCondLst>
                                        </p:cTn>
                                        <p:tgtEl>
                                          <p:spTgt spid="12"/>
                                        </p:tgtEl>
                                        <p:attrNameLst>
                                          <p:attrName>style.visibility</p:attrName>
                                        </p:attrNameLst>
                                      </p:cBhvr>
                                      <p:to>
                                        <p:strVal val="hidden"/>
                                      </p:to>
                                    </p:set>
                                  </p:childTnLst>
                                </p:cTn>
                              </p:par>
                            </p:childTnLst>
                          </p:cTn>
                        </p:par>
                        <p:par>
                          <p:cTn id="11" fill="hold">
                            <p:stCondLst>
                              <p:cond delay="1000"/>
                            </p:stCondLst>
                            <p:childTnLst>
                              <p:par>
                                <p:cTn id="12" presetID="1" presetClass="entr" presetSubtype="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childTnLst>
                                </p:cTn>
                              </p:par>
                            </p:childTnLst>
                          </p:cTn>
                        </p:par>
                        <p:par>
                          <p:cTn id="18" fill="hold">
                            <p:stCondLst>
                              <p:cond delay="1000"/>
                            </p:stCondLst>
                            <p:childTnLst>
                              <p:par>
                                <p:cTn id="19" presetID="10" presetClass="entr" presetSubtype="0" fill="hold" grpId="0" nodeType="afterEffect">
                                  <p:stCondLst>
                                    <p:cond delay="1000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225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grpId="1" nodeType="clickEffect">
                                  <p:stCondLst>
                                    <p:cond delay="0"/>
                                  </p:stCondLst>
                                  <p:childTnLst>
                                    <p:animEffect transition="out" filter="fade">
                                      <p:cBhvr>
                                        <p:cTn id="25" dur="1750"/>
                                        <p:tgtEl>
                                          <p:spTgt spid="7"/>
                                        </p:tgtEl>
                                      </p:cBhvr>
                                    </p:animEffect>
                                    <p:set>
                                      <p:cBhvr>
                                        <p:cTn id="26" dur="1" fill="hold">
                                          <p:stCondLst>
                                            <p:cond delay="1749"/>
                                          </p:stCondLst>
                                        </p:cTn>
                                        <p:tgtEl>
                                          <p:spTgt spid="7"/>
                                        </p:tgtEl>
                                        <p:attrNameLst>
                                          <p:attrName>style.visibility</p:attrName>
                                        </p:attrNameLst>
                                      </p:cBhvr>
                                      <p:to>
                                        <p:strVal val="hidden"/>
                                      </p:to>
                                    </p:set>
                                  </p:childTnLst>
                                </p:cTn>
                              </p:par>
                              <p:par>
                                <p:cTn id="27" presetID="10" presetClass="exit" presetSubtype="0" fill="hold" grpId="1" nodeType="withEffect">
                                  <p:stCondLst>
                                    <p:cond delay="0"/>
                                  </p:stCondLst>
                                  <p:childTnLst>
                                    <p:animEffect transition="out" filter="fade">
                                      <p:cBhvr>
                                        <p:cTn id="28" dur="1250"/>
                                        <p:tgtEl>
                                          <p:spTgt spid="11"/>
                                        </p:tgtEl>
                                      </p:cBhvr>
                                    </p:animEffect>
                                    <p:set>
                                      <p:cBhvr>
                                        <p:cTn id="29" dur="1" fill="hold">
                                          <p:stCondLst>
                                            <p:cond delay="1249"/>
                                          </p:stCondLst>
                                        </p:cTn>
                                        <p:tgtEl>
                                          <p:spTgt spid="11"/>
                                        </p:tgtEl>
                                        <p:attrNameLst>
                                          <p:attrName>style.visibility</p:attrName>
                                        </p:attrNameLst>
                                      </p:cBhvr>
                                      <p:to>
                                        <p:strVal val="hidden"/>
                                      </p:to>
                                    </p:set>
                                  </p:childTnLst>
                                </p:cTn>
                              </p:par>
                              <p:par>
                                <p:cTn id="30" presetID="10" presetClass="exit" presetSubtype="0" fill="hold" grpId="1" nodeType="withEffect">
                                  <p:stCondLst>
                                    <p:cond delay="0"/>
                                  </p:stCondLst>
                                  <p:childTnLst>
                                    <p:animEffect transition="out" filter="fade">
                                      <p:cBhvr>
                                        <p:cTn id="31" dur="1250"/>
                                        <p:tgtEl>
                                          <p:spTgt spid="15"/>
                                        </p:tgtEl>
                                      </p:cBhvr>
                                    </p:animEffect>
                                    <p:set>
                                      <p:cBhvr>
                                        <p:cTn id="32" dur="1" fill="hold">
                                          <p:stCondLst>
                                            <p:cond delay="1249"/>
                                          </p:stCondLst>
                                        </p:cTn>
                                        <p:tgtEl>
                                          <p:spTgt spid="15"/>
                                        </p:tgtEl>
                                        <p:attrNameLst>
                                          <p:attrName>style.visibility</p:attrName>
                                        </p:attrNameLst>
                                      </p:cBhvr>
                                      <p:to>
                                        <p:strVal val="hidden"/>
                                      </p:to>
                                    </p:set>
                                  </p:childTnLst>
                                </p:cTn>
                              </p:par>
                              <p:par>
                                <p:cTn id="33" presetID="10" presetClass="exit" presetSubtype="0" fill="hold" grpId="1" nodeType="withEffect">
                                  <p:stCondLst>
                                    <p:cond delay="0"/>
                                  </p:stCondLst>
                                  <p:childTnLst>
                                    <p:animEffect transition="out" filter="fade">
                                      <p:cBhvr>
                                        <p:cTn id="34" dur="1250"/>
                                        <p:tgtEl>
                                          <p:spTgt spid="14"/>
                                        </p:tgtEl>
                                      </p:cBhvr>
                                    </p:animEffect>
                                    <p:set>
                                      <p:cBhvr>
                                        <p:cTn id="35" dur="1" fill="hold">
                                          <p:stCondLst>
                                            <p:cond delay="1249"/>
                                          </p:stCondLst>
                                        </p:cTn>
                                        <p:tgtEl>
                                          <p:spTgt spid="14"/>
                                        </p:tgtEl>
                                        <p:attrNameLst>
                                          <p:attrName>style.visibility</p:attrName>
                                        </p:attrNameLst>
                                      </p:cBhvr>
                                      <p:to>
                                        <p:strVal val="hidden"/>
                                      </p:to>
                                    </p:set>
                                  </p:childTnLst>
                                </p:cTn>
                              </p:par>
                            </p:childTnLst>
                          </p:cTn>
                        </p:par>
                        <p:par>
                          <p:cTn id="36" fill="hold">
                            <p:stCondLst>
                              <p:cond delay="1750"/>
                            </p:stCondLst>
                            <p:childTnLst>
                              <p:par>
                                <p:cTn id="37" presetID="1" presetClass="entr" presetSubtype="0" fill="hold" grpId="1" nodeType="afterEffect">
                                  <p:stCondLst>
                                    <p:cond delay="0"/>
                                  </p:stCondLst>
                                  <p:childTnLst>
                                    <p:set>
                                      <p:cBhvr>
                                        <p:cTn id="38" dur="1" fill="hold">
                                          <p:stCondLst>
                                            <p:cond delay="1249"/>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7" grpId="1" animBg="1"/>
      <p:bldP spid="11" grpId="0" animBg="1"/>
      <p:bldP spid="11" grpId="1" animBg="1"/>
      <p:bldP spid="14" grpId="0" animBg="1"/>
      <p:bldP spid="14" grpId="1" animBg="1"/>
      <p:bldP spid="15" grpId="0" animBg="1"/>
      <p:bldP spid="15"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Online data </a:t>
            </a:r>
            <a:r>
              <a:rPr lang="da-DK" dirty="0" err="1" smtClean="0"/>
              <a:t>validation</a:t>
            </a:r>
            <a:endParaRPr lang="da-DK" dirty="0"/>
          </a:p>
        </p:txBody>
      </p:sp>
      <p:sp>
        <p:nvSpPr>
          <p:cNvPr id="3" name="Pladsholder til indhold 2"/>
          <p:cNvSpPr>
            <a:spLocks noGrp="1"/>
          </p:cNvSpPr>
          <p:nvPr>
            <p:ph idx="1"/>
          </p:nvPr>
        </p:nvSpPr>
        <p:spPr>
          <a:xfrm>
            <a:off x="467544" y="1412776"/>
            <a:ext cx="4176464" cy="3124944"/>
          </a:xfrm>
        </p:spPr>
        <p:txBody>
          <a:bodyPr>
            <a:normAutofit fontScale="92500"/>
          </a:bodyPr>
          <a:lstStyle/>
          <a:p>
            <a:pPr>
              <a:lnSpc>
                <a:spcPct val="110000"/>
              </a:lnSpc>
            </a:pPr>
            <a:r>
              <a:rPr lang="en-US" sz="2400" dirty="0" smtClean="0"/>
              <a:t>XSD datatypes</a:t>
            </a:r>
          </a:p>
          <a:p>
            <a:pPr lvl="1">
              <a:lnSpc>
                <a:spcPct val="110000"/>
              </a:lnSpc>
            </a:pPr>
            <a:r>
              <a:rPr lang="en-US" sz="2000" dirty="0" smtClean="0"/>
              <a:t>Number, Positive, 0-100 </a:t>
            </a:r>
          </a:p>
          <a:p>
            <a:pPr lvl="1">
              <a:lnSpc>
                <a:spcPct val="110000"/>
              </a:lnSpc>
            </a:pPr>
            <a:r>
              <a:rPr lang="en-US" sz="2000" dirty="0" smtClean="0"/>
              <a:t>Date, ID no., …</a:t>
            </a:r>
          </a:p>
          <a:p>
            <a:pPr>
              <a:lnSpc>
                <a:spcPct val="110000"/>
              </a:lnSpc>
              <a:spcBef>
                <a:spcPts val="1200"/>
              </a:spcBef>
            </a:pPr>
            <a:r>
              <a:rPr lang="en-US" sz="2400" dirty="0" smtClean="0"/>
              <a:t>Absolut error</a:t>
            </a:r>
          </a:p>
          <a:p>
            <a:pPr lvl="1">
              <a:lnSpc>
                <a:spcPct val="110000"/>
              </a:lnSpc>
            </a:pPr>
            <a:r>
              <a:rPr lang="en-US" sz="1900" dirty="0" smtClean="0"/>
              <a:t>Missing, </a:t>
            </a:r>
            <a:r>
              <a:rPr lang="en-US" sz="1900" dirty="0"/>
              <a:t>O</a:t>
            </a:r>
            <a:r>
              <a:rPr lang="en-US" sz="1900" dirty="0" smtClean="0"/>
              <a:t>ut of range, Relational</a:t>
            </a:r>
          </a:p>
          <a:p>
            <a:pPr>
              <a:lnSpc>
                <a:spcPct val="110000"/>
              </a:lnSpc>
              <a:spcBef>
                <a:spcPts val="1200"/>
              </a:spcBef>
            </a:pPr>
            <a:r>
              <a:rPr lang="en-US" sz="2400" dirty="0"/>
              <a:t>Possible error</a:t>
            </a:r>
          </a:p>
          <a:p>
            <a:pPr lvl="1">
              <a:lnSpc>
                <a:spcPct val="110000"/>
              </a:lnSpc>
            </a:pPr>
            <a:r>
              <a:rPr lang="en-US" sz="1900" dirty="0"/>
              <a:t>Factor 1.000, Range, Relational</a:t>
            </a:r>
            <a:r>
              <a:rPr lang="en-US" sz="1900" dirty="0" smtClean="0"/>
              <a:t>…</a:t>
            </a:r>
            <a:endParaRPr lang="en-US" sz="1900" dirty="0"/>
          </a:p>
        </p:txBody>
      </p:sp>
      <p:sp>
        <p:nvSpPr>
          <p:cNvPr id="4" name="Pladsholder til diasnummer 3"/>
          <p:cNvSpPr>
            <a:spLocks noGrp="1"/>
          </p:cNvSpPr>
          <p:nvPr>
            <p:ph type="sldNum" sz="quarter" idx="4"/>
          </p:nvPr>
        </p:nvSpPr>
        <p:spPr/>
        <p:txBody>
          <a:bodyPr/>
          <a:lstStyle/>
          <a:p>
            <a:fld id="{04C73271-F603-4B8B-BC48-CACE9C399C01}" type="slidenum">
              <a:rPr lang="da-DK" smtClean="0"/>
              <a:pPr/>
              <a:t>15</a:t>
            </a:fld>
            <a:endParaRPr lang="da-DK" dirty="0"/>
          </a:p>
        </p:txBody>
      </p:sp>
      <p:pic>
        <p:nvPicPr>
          <p:cNvPr id="5" name="Billed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99197" y="0"/>
            <a:ext cx="3609307" cy="2334019"/>
          </a:xfrm>
          <a:prstGeom prst="rect">
            <a:avLst/>
          </a:prstGeom>
        </p:spPr>
      </p:pic>
      <p:sp>
        <p:nvSpPr>
          <p:cNvPr id="7" name="Pladsholder til indhold 2"/>
          <p:cNvSpPr txBox="1">
            <a:spLocks/>
          </p:cNvSpPr>
          <p:nvPr/>
        </p:nvSpPr>
        <p:spPr>
          <a:xfrm>
            <a:off x="4780726" y="1896616"/>
            <a:ext cx="4255770" cy="2972544"/>
          </a:xfrm>
          <a:prstGeom prst="rect">
            <a:avLst/>
          </a:prstGeom>
        </p:spPr>
        <p:txBody>
          <a:bodyPr vert="horz" lIns="91440" tIns="45720" rIns="91440" bIns="45720" rtlCol="0">
            <a:normAutofit/>
          </a:bodyPr>
          <a:lstStyle>
            <a:lvl1pPr marL="268288" indent="-268288" algn="l" defTabSz="914400" rtl="0" eaLnBrk="1" latinLnBrk="0" hangingPunct="1">
              <a:spcBef>
                <a:spcPct val="20000"/>
              </a:spcBef>
              <a:buClr>
                <a:srgbClr val="0091D4"/>
              </a:buClr>
              <a:buSzPct val="100000"/>
              <a:buFont typeface="Wingdings" pitchFamily="2" charset="2"/>
              <a:buChar char=""/>
              <a:defRPr sz="2600" b="0" kern="1200">
                <a:solidFill>
                  <a:schemeClr val="tx1"/>
                </a:solidFill>
                <a:latin typeface="Arial" pitchFamily="34" charset="0"/>
                <a:ea typeface="+mn-ea"/>
                <a:cs typeface="Arial" pitchFamily="34" charset="0"/>
              </a:defRPr>
            </a:lvl1pPr>
            <a:lvl2pPr marL="531813" indent="-263525" algn="l" defTabSz="914400" rtl="0" eaLnBrk="1" latinLnBrk="0" hangingPunct="1">
              <a:spcBef>
                <a:spcPct val="20000"/>
              </a:spcBef>
              <a:buClr>
                <a:srgbClr val="0091D4"/>
              </a:buClr>
              <a:buSzPct val="80000"/>
              <a:buFont typeface="Wingdings" pitchFamily="2" charset="2"/>
              <a:buChar char="§"/>
              <a:defRPr sz="2200" kern="1200">
                <a:solidFill>
                  <a:schemeClr val="tx1"/>
                </a:solidFill>
                <a:latin typeface="Arial" pitchFamily="34" charset="0"/>
                <a:ea typeface="+mn-ea"/>
                <a:cs typeface="Arial" pitchFamily="34" charset="0"/>
              </a:defRPr>
            </a:lvl2pPr>
            <a:lvl3pPr marL="809625" indent="-266700" algn="l" defTabSz="914400" rtl="0" eaLnBrk="1" latinLnBrk="0" hangingPunct="1">
              <a:spcBef>
                <a:spcPct val="20000"/>
              </a:spcBef>
              <a:buClr>
                <a:srgbClr val="0091D4"/>
              </a:buClr>
              <a:buSzPct val="100000"/>
              <a:buFontTx/>
              <a:buChar char="-"/>
              <a:defRPr sz="1800" kern="1200" baseline="0">
                <a:solidFill>
                  <a:schemeClr val="tx1"/>
                </a:solidFill>
                <a:latin typeface="Arial" pitchFamily="34" charset="0"/>
                <a:ea typeface="+mn-ea"/>
                <a:cs typeface="Arial" pitchFamily="34" charset="0"/>
              </a:defRPr>
            </a:lvl3pPr>
            <a:lvl4pPr marL="648000" indent="-180000" algn="l" defTabSz="914400" rtl="0" eaLnBrk="1" latinLnBrk="0" hangingPunct="1">
              <a:spcBef>
                <a:spcPct val="20000"/>
              </a:spcBef>
              <a:buClr>
                <a:srgbClr val="2585B8"/>
              </a:buClr>
              <a:buSzPct val="60000"/>
              <a:buFont typeface="Wingdings" pitchFamily="2" charset="2"/>
              <a:buChar char="n"/>
              <a:defRPr sz="1400" kern="1200">
                <a:solidFill>
                  <a:schemeClr val="tx1"/>
                </a:solidFill>
                <a:latin typeface="Lucida Sans" pitchFamily="34" charset="0"/>
                <a:ea typeface="+mn-ea"/>
                <a:cs typeface="Arial" pitchFamily="34" charset="0"/>
              </a:defRPr>
            </a:lvl4pPr>
            <a:lvl5pPr marL="756000" indent="-180000" algn="l" defTabSz="914400" rtl="0" eaLnBrk="1" latinLnBrk="0" hangingPunct="1">
              <a:spcBef>
                <a:spcPct val="20000"/>
              </a:spcBef>
              <a:buClr>
                <a:srgbClr val="2585B8"/>
              </a:buClr>
              <a:buSzPct val="50000"/>
              <a:buFont typeface="Wingdings" pitchFamily="2" charset="2"/>
              <a:buChar char="n"/>
              <a:defRPr sz="1200" kern="1200">
                <a:solidFill>
                  <a:schemeClr val="tx1"/>
                </a:solidFill>
                <a:latin typeface="Lucida Sans"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2000" dirty="0" smtClean="0"/>
          </a:p>
          <a:p>
            <a:pPr>
              <a:spcBef>
                <a:spcPts val="1200"/>
              </a:spcBef>
            </a:pPr>
            <a:r>
              <a:rPr lang="en-US" sz="2200" dirty="0" smtClean="0"/>
              <a:t>Individual variables and cross checks</a:t>
            </a:r>
          </a:p>
          <a:p>
            <a:pPr lvl="1"/>
            <a:r>
              <a:rPr lang="en-US" sz="1900" dirty="0" smtClean="0"/>
              <a:t>Pct. &gt; 100</a:t>
            </a:r>
          </a:p>
          <a:p>
            <a:pPr lvl="1"/>
            <a:r>
              <a:rPr lang="en-US" sz="1900" dirty="0" smtClean="0"/>
              <a:t>Entered values compared</a:t>
            </a:r>
          </a:p>
          <a:p>
            <a:pPr lvl="1"/>
            <a:r>
              <a:rPr lang="en-US" sz="1900" dirty="0" smtClean="0"/>
              <a:t>Entered values compared to known values (prefill/web service) </a:t>
            </a:r>
            <a:endParaRPr lang="en-US" sz="1900" dirty="0"/>
          </a:p>
        </p:txBody>
      </p:sp>
      <p:sp>
        <p:nvSpPr>
          <p:cNvPr id="8" name="Pladsholder til indhold 1"/>
          <p:cNvSpPr txBox="1">
            <a:spLocks/>
          </p:cNvSpPr>
          <p:nvPr/>
        </p:nvSpPr>
        <p:spPr>
          <a:xfrm>
            <a:off x="467544" y="4620269"/>
            <a:ext cx="8219256" cy="1617043"/>
          </a:xfrm>
          <a:prstGeom prst="rect">
            <a:avLst/>
          </a:prstGeom>
        </p:spPr>
        <p:txBody>
          <a:bodyPr vert="horz" lIns="91440" tIns="45720" rIns="91440" bIns="45720" rtlCol="0">
            <a:normAutofit fontScale="85000" lnSpcReduction="20000"/>
          </a:bodyPr>
          <a:lstStyle>
            <a:lvl1pPr marL="268288" indent="-268288" algn="l" defTabSz="914400" rtl="0" eaLnBrk="1" latinLnBrk="0" hangingPunct="1">
              <a:spcBef>
                <a:spcPct val="20000"/>
              </a:spcBef>
              <a:buClr>
                <a:srgbClr val="0091D4"/>
              </a:buClr>
              <a:buSzPct val="100000"/>
              <a:buFont typeface="Wingdings" pitchFamily="2" charset="2"/>
              <a:buChar char=""/>
              <a:defRPr sz="2600" b="0" kern="1200">
                <a:solidFill>
                  <a:schemeClr val="tx1"/>
                </a:solidFill>
                <a:latin typeface="Arial" pitchFamily="34" charset="0"/>
                <a:ea typeface="+mn-ea"/>
                <a:cs typeface="Arial" pitchFamily="34" charset="0"/>
              </a:defRPr>
            </a:lvl1pPr>
            <a:lvl2pPr marL="531813" indent="-263525" algn="l" defTabSz="914400" rtl="0" eaLnBrk="1" latinLnBrk="0" hangingPunct="1">
              <a:spcBef>
                <a:spcPct val="20000"/>
              </a:spcBef>
              <a:buClr>
                <a:srgbClr val="0091D4"/>
              </a:buClr>
              <a:buSzPct val="80000"/>
              <a:buFont typeface="Wingdings" pitchFamily="2" charset="2"/>
              <a:buChar char="§"/>
              <a:defRPr sz="2200" kern="1200">
                <a:solidFill>
                  <a:schemeClr val="tx1"/>
                </a:solidFill>
                <a:latin typeface="Arial" pitchFamily="34" charset="0"/>
                <a:ea typeface="+mn-ea"/>
                <a:cs typeface="Arial" pitchFamily="34" charset="0"/>
              </a:defRPr>
            </a:lvl2pPr>
            <a:lvl3pPr marL="809625" indent="-266700" algn="l" defTabSz="914400" rtl="0" eaLnBrk="1" latinLnBrk="0" hangingPunct="1">
              <a:spcBef>
                <a:spcPct val="20000"/>
              </a:spcBef>
              <a:buClr>
                <a:srgbClr val="0091D4"/>
              </a:buClr>
              <a:buSzPct val="100000"/>
              <a:buFontTx/>
              <a:buChar char="-"/>
              <a:defRPr sz="1800" kern="1200" baseline="0">
                <a:solidFill>
                  <a:schemeClr val="tx1"/>
                </a:solidFill>
                <a:latin typeface="Arial" pitchFamily="34" charset="0"/>
                <a:ea typeface="+mn-ea"/>
                <a:cs typeface="Arial" pitchFamily="34" charset="0"/>
              </a:defRPr>
            </a:lvl3pPr>
            <a:lvl4pPr marL="648000" indent="-180000" algn="l" defTabSz="914400" rtl="0" eaLnBrk="1" latinLnBrk="0" hangingPunct="1">
              <a:spcBef>
                <a:spcPct val="20000"/>
              </a:spcBef>
              <a:buClr>
                <a:srgbClr val="2585B8"/>
              </a:buClr>
              <a:buSzPct val="60000"/>
              <a:buFont typeface="Wingdings" pitchFamily="2" charset="2"/>
              <a:buChar char="n"/>
              <a:defRPr sz="1400" kern="1200">
                <a:solidFill>
                  <a:schemeClr val="tx1"/>
                </a:solidFill>
                <a:latin typeface="Lucida Sans" pitchFamily="34" charset="0"/>
                <a:ea typeface="+mn-ea"/>
                <a:cs typeface="Arial" pitchFamily="34" charset="0"/>
              </a:defRPr>
            </a:lvl4pPr>
            <a:lvl5pPr marL="756000" indent="-180000" algn="l" defTabSz="914400" rtl="0" eaLnBrk="1" latinLnBrk="0" hangingPunct="1">
              <a:spcBef>
                <a:spcPct val="20000"/>
              </a:spcBef>
              <a:buClr>
                <a:srgbClr val="2585B8"/>
              </a:buClr>
              <a:buSzPct val="50000"/>
              <a:buFont typeface="Wingdings" pitchFamily="2" charset="2"/>
              <a:buChar char="n"/>
              <a:defRPr sz="1200" kern="1200">
                <a:solidFill>
                  <a:schemeClr val="tx1"/>
                </a:solidFill>
                <a:latin typeface="Lucida Sans"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da-DK" b="1" smtClean="0"/>
              <a:t>Next step</a:t>
            </a:r>
          </a:p>
          <a:p>
            <a:r>
              <a:rPr lang="da-DK" sz="2400" smtClean="0"/>
              <a:t>More intelligent cross validation</a:t>
            </a:r>
          </a:p>
          <a:p>
            <a:pPr lvl="1"/>
            <a:r>
              <a:rPr lang="da-DK" sz="2400" smtClean="0"/>
              <a:t>With edited data from other surveys and other sources</a:t>
            </a:r>
          </a:p>
          <a:p>
            <a:pPr lvl="1"/>
            <a:r>
              <a:rPr lang="da-DK" sz="2400" smtClean="0"/>
              <a:t>Via Web Service and Data Archive</a:t>
            </a:r>
          </a:p>
          <a:p>
            <a:pPr lvl="1"/>
            <a:r>
              <a:rPr lang="da-DK" sz="2400" smtClean="0"/>
              <a:t>Data confrontation at source – in enterprise</a:t>
            </a:r>
          </a:p>
          <a:p>
            <a:endParaRPr lang="da-DK" smtClean="0"/>
          </a:p>
          <a:p>
            <a:endParaRPr lang="da-DK" smtClean="0"/>
          </a:p>
          <a:p>
            <a:endParaRPr lang="da-DK" dirty="0"/>
          </a:p>
        </p:txBody>
      </p:sp>
      <p:cxnSp>
        <p:nvCxnSpPr>
          <p:cNvPr id="10" name="Lige forbindelse 9"/>
          <p:cNvCxnSpPr/>
          <p:nvPr/>
        </p:nvCxnSpPr>
        <p:spPr>
          <a:xfrm>
            <a:off x="2339752" y="4848849"/>
            <a:ext cx="4608512"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05216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indhold 1"/>
          <p:cNvSpPr>
            <a:spLocks noGrp="1"/>
          </p:cNvSpPr>
          <p:nvPr>
            <p:ph idx="1"/>
          </p:nvPr>
        </p:nvSpPr>
        <p:spPr/>
        <p:txBody>
          <a:bodyPr/>
          <a:lstStyle/>
          <a:p>
            <a:r>
              <a:rPr lang="da-DK" dirty="0" smtClean="0"/>
              <a:t>From 1 </a:t>
            </a:r>
            <a:r>
              <a:rPr lang="da-DK" dirty="0" err="1" smtClean="0"/>
              <a:t>survey</a:t>
            </a:r>
            <a:r>
              <a:rPr lang="da-DK" dirty="0" smtClean="0"/>
              <a:t> for </a:t>
            </a:r>
            <a:r>
              <a:rPr lang="da-DK" dirty="0" err="1" smtClean="0"/>
              <a:t>each</a:t>
            </a:r>
            <a:r>
              <a:rPr lang="da-DK" dirty="0" smtClean="0"/>
              <a:t> </a:t>
            </a:r>
            <a:r>
              <a:rPr lang="da-DK" dirty="0" err="1" smtClean="0"/>
              <a:t>statistical</a:t>
            </a:r>
            <a:r>
              <a:rPr lang="da-DK" dirty="0" smtClean="0"/>
              <a:t> output</a:t>
            </a:r>
          </a:p>
          <a:p>
            <a:r>
              <a:rPr lang="da-DK" dirty="0" smtClean="0"/>
              <a:t>To </a:t>
            </a:r>
            <a:r>
              <a:rPr lang="da-DK" dirty="0" err="1" smtClean="0"/>
              <a:t>fewer</a:t>
            </a:r>
            <a:r>
              <a:rPr lang="da-DK" dirty="0"/>
              <a:t> </a:t>
            </a:r>
            <a:r>
              <a:rPr lang="da-DK" dirty="0" smtClean="0"/>
              <a:t>- </a:t>
            </a:r>
            <a:r>
              <a:rPr lang="da-DK" dirty="0" err="1" smtClean="0"/>
              <a:t>modular</a:t>
            </a:r>
            <a:r>
              <a:rPr lang="da-DK" dirty="0" smtClean="0"/>
              <a:t> - </a:t>
            </a:r>
            <a:r>
              <a:rPr lang="da-DK" dirty="0" err="1" smtClean="0"/>
              <a:t>surveys</a:t>
            </a:r>
            <a:r>
              <a:rPr lang="da-DK" dirty="0" smtClean="0"/>
              <a:t> for </a:t>
            </a:r>
            <a:r>
              <a:rPr lang="da-DK" dirty="0" err="1" smtClean="0"/>
              <a:t>each</a:t>
            </a:r>
            <a:r>
              <a:rPr lang="da-DK" dirty="0" smtClean="0"/>
              <a:t> </a:t>
            </a:r>
            <a:r>
              <a:rPr lang="da-DK" dirty="0" err="1" smtClean="0"/>
              <a:t>enterprise</a:t>
            </a:r>
            <a:endParaRPr lang="da-DK" dirty="0" smtClean="0"/>
          </a:p>
          <a:p>
            <a:endParaRPr lang="da-DK" dirty="0"/>
          </a:p>
          <a:p>
            <a:r>
              <a:rPr lang="da-DK" dirty="0" smtClean="0"/>
              <a:t>5 </a:t>
            </a:r>
            <a:r>
              <a:rPr lang="da-DK" dirty="0" err="1" smtClean="0"/>
              <a:t>individual</a:t>
            </a:r>
            <a:r>
              <a:rPr lang="da-DK" dirty="0" smtClean="0"/>
              <a:t> </a:t>
            </a:r>
            <a:r>
              <a:rPr lang="da-DK" dirty="0" err="1" smtClean="0"/>
              <a:t>surveys</a:t>
            </a:r>
            <a:r>
              <a:rPr lang="da-DK" dirty="0" smtClean="0"/>
              <a:t> on </a:t>
            </a:r>
            <a:r>
              <a:rPr lang="da-DK" dirty="0" err="1" smtClean="0"/>
              <a:t>agricultural</a:t>
            </a:r>
            <a:r>
              <a:rPr lang="da-DK" dirty="0" smtClean="0"/>
              <a:t> </a:t>
            </a:r>
            <a:r>
              <a:rPr lang="da-DK" dirty="0" err="1" smtClean="0"/>
              <a:t>production</a:t>
            </a:r>
            <a:r>
              <a:rPr lang="da-DK" dirty="0" smtClean="0"/>
              <a:t> </a:t>
            </a:r>
          </a:p>
          <a:p>
            <a:pPr marL="0" indent="0">
              <a:buNone/>
            </a:pPr>
            <a:r>
              <a:rPr lang="da-DK" dirty="0"/>
              <a:t> </a:t>
            </a:r>
            <a:r>
              <a:rPr lang="da-DK" dirty="0" smtClean="0"/>
              <a:t>  have </a:t>
            </a:r>
            <a:r>
              <a:rPr lang="da-DK" dirty="0" err="1" smtClean="0"/>
              <a:t>been</a:t>
            </a:r>
            <a:r>
              <a:rPr lang="da-DK" dirty="0" smtClean="0"/>
              <a:t> </a:t>
            </a:r>
            <a:r>
              <a:rPr lang="da-DK" dirty="0" err="1" smtClean="0"/>
              <a:t>merged</a:t>
            </a:r>
            <a:r>
              <a:rPr lang="da-DK" dirty="0" smtClean="0"/>
              <a:t> </a:t>
            </a:r>
            <a:r>
              <a:rPr lang="da-DK" dirty="0" err="1" smtClean="0"/>
              <a:t>into</a:t>
            </a:r>
            <a:r>
              <a:rPr lang="da-DK" dirty="0" smtClean="0"/>
              <a:t> 1 </a:t>
            </a:r>
            <a:r>
              <a:rPr lang="da-DK" dirty="0" err="1" smtClean="0"/>
              <a:t>yearly</a:t>
            </a:r>
            <a:r>
              <a:rPr lang="da-DK" dirty="0" smtClean="0"/>
              <a:t> </a:t>
            </a:r>
            <a:r>
              <a:rPr lang="da-DK" dirty="0" err="1" smtClean="0"/>
              <a:t>survey</a:t>
            </a:r>
            <a:endParaRPr lang="da-DK" dirty="0"/>
          </a:p>
          <a:p>
            <a:pPr lvl="1"/>
            <a:r>
              <a:rPr lang="da-DK" sz="2400" dirty="0" err="1" smtClean="0"/>
              <a:t>Each</a:t>
            </a:r>
            <a:r>
              <a:rPr lang="da-DK" sz="2400" dirty="0" smtClean="0"/>
              <a:t> </a:t>
            </a:r>
            <a:r>
              <a:rPr lang="da-DK" sz="2400" dirty="0" err="1" smtClean="0"/>
              <a:t>agricultural</a:t>
            </a:r>
            <a:r>
              <a:rPr lang="da-DK" sz="2400" dirty="0" smtClean="0"/>
              <a:t> unit </a:t>
            </a:r>
            <a:r>
              <a:rPr lang="da-DK" sz="2400" dirty="0" err="1" smtClean="0"/>
              <a:t>sees</a:t>
            </a:r>
            <a:r>
              <a:rPr lang="da-DK" sz="2400" dirty="0" smtClean="0"/>
              <a:t> </a:t>
            </a:r>
            <a:r>
              <a:rPr lang="da-DK" sz="2400" dirty="0" err="1" smtClean="0"/>
              <a:t>only</a:t>
            </a:r>
            <a:r>
              <a:rPr lang="da-DK" sz="2400" dirty="0" smtClean="0"/>
              <a:t> relevant </a:t>
            </a:r>
            <a:r>
              <a:rPr lang="da-DK" sz="2400" dirty="0" err="1" smtClean="0"/>
              <a:t>modules</a:t>
            </a:r>
            <a:endParaRPr lang="da-DK" sz="2400" dirty="0" smtClean="0"/>
          </a:p>
          <a:p>
            <a:pPr lvl="1"/>
            <a:r>
              <a:rPr lang="da-DK" sz="2400" dirty="0" err="1" smtClean="0"/>
              <a:t>Lower</a:t>
            </a:r>
            <a:r>
              <a:rPr lang="da-DK" sz="2400" dirty="0" smtClean="0"/>
              <a:t> </a:t>
            </a:r>
            <a:r>
              <a:rPr lang="da-DK" sz="2400" dirty="0" err="1" smtClean="0"/>
              <a:t>burden</a:t>
            </a:r>
            <a:endParaRPr lang="da-DK" sz="2400" dirty="0" smtClean="0"/>
          </a:p>
          <a:p>
            <a:pPr lvl="1"/>
            <a:r>
              <a:rPr lang="da-DK" sz="2400" dirty="0" smtClean="0"/>
              <a:t>More </a:t>
            </a:r>
            <a:r>
              <a:rPr lang="da-DK" sz="2400" dirty="0" err="1" smtClean="0"/>
              <a:t>efficient</a:t>
            </a:r>
            <a:r>
              <a:rPr lang="da-DK" sz="2400" dirty="0" smtClean="0"/>
              <a:t> data </a:t>
            </a:r>
            <a:r>
              <a:rPr lang="da-DK" sz="2400" dirty="0" err="1" smtClean="0"/>
              <a:t>collection</a:t>
            </a:r>
            <a:endParaRPr lang="da-DK" sz="2400" dirty="0"/>
          </a:p>
        </p:txBody>
      </p:sp>
      <p:sp>
        <p:nvSpPr>
          <p:cNvPr id="3" name="Titel 2"/>
          <p:cNvSpPr>
            <a:spLocks noGrp="1"/>
          </p:cNvSpPr>
          <p:nvPr>
            <p:ph type="title"/>
          </p:nvPr>
        </p:nvSpPr>
        <p:spPr/>
        <p:txBody>
          <a:bodyPr/>
          <a:lstStyle/>
          <a:p>
            <a:r>
              <a:rPr lang="da-DK" dirty="0" smtClean="0"/>
              <a:t>Modular </a:t>
            </a:r>
            <a:r>
              <a:rPr lang="da-DK" dirty="0" err="1" smtClean="0"/>
              <a:t>questionnaires</a:t>
            </a:r>
            <a:endParaRPr lang="da-DK" dirty="0"/>
          </a:p>
        </p:txBody>
      </p:sp>
      <p:sp>
        <p:nvSpPr>
          <p:cNvPr id="4" name="Pladsholder til diasnummer 3"/>
          <p:cNvSpPr>
            <a:spLocks noGrp="1"/>
          </p:cNvSpPr>
          <p:nvPr>
            <p:ph type="sldNum" sz="quarter" idx="4"/>
          </p:nvPr>
        </p:nvSpPr>
        <p:spPr/>
        <p:txBody>
          <a:bodyPr/>
          <a:lstStyle/>
          <a:p>
            <a:fld id="{04C73271-F603-4B8B-BC48-CACE9C399C01}" type="slidenum">
              <a:rPr lang="da-DK" smtClean="0"/>
              <a:pPr/>
              <a:t>16</a:t>
            </a:fld>
            <a:endParaRPr lang="da-DK" dirty="0"/>
          </a:p>
        </p:txBody>
      </p:sp>
      <p:pic>
        <p:nvPicPr>
          <p:cNvPr id="2050" name="Picture 2" descr="C:\Users\hps\Desktop\merge-ahead.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4495314"/>
            <a:ext cx="2160489" cy="21420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55338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r>
              <a:rPr lang="en-GB" dirty="0" smtClean="0"/>
              <a:t>Rating </a:t>
            </a:r>
            <a:r>
              <a:rPr lang="en-GB" dirty="0"/>
              <a:t>of difficulty / U</a:t>
            </a:r>
            <a:r>
              <a:rPr lang="en-GB" dirty="0" smtClean="0"/>
              <a:t>ser friendliness</a:t>
            </a:r>
            <a:br>
              <a:rPr lang="en-GB" dirty="0" smtClean="0"/>
            </a:br>
            <a:r>
              <a:rPr lang="en-GB" dirty="0" smtClean="0"/>
              <a:t>of each survey</a:t>
            </a:r>
            <a:endParaRPr lang="da-DK" dirty="0"/>
          </a:p>
        </p:txBody>
      </p:sp>
      <p:sp>
        <p:nvSpPr>
          <p:cNvPr id="4" name="Pladsholder til diasnummer 3"/>
          <p:cNvSpPr>
            <a:spLocks noGrp="1"/>
          </p:cNvSpPr>
          <p:nvPr>
            <p:ph type="sldNum" sz="quarter" idx="4"/>
          </p:nvPr>
        </p:nvSpPr>
        <p:spPr/>
        <p:txBody>
          <a:bodyPr/>
          <a:lstStyle/>
          <a:p>
            <a:fld id="{04C73271-F603-4B8B-BC48-CACE9C399C01}" type="slidenum">
              <a:rPr lang="da-DK" smtClean="0"/>
              <a:pPr/>
              <a:t>17</a:t>
            </a:fld>
            <a:endParaRPr lang="da-DK" dirty="0"/>
          </a:p>
        </p:txBody>
      </p:sp>
      <p:graphicFrame>
        <p:nvGraphicFramePr>
          <p:cNvPr id="5" name="Pladsholder til indhold 4"/>
          <p:cNvGraphicFramePr>
            <a:graphicFrameLocks noGrp="1"/>
          </p:cNvGraphicFramePr>
          <p:nvPr>
            <p:ph idx="1"/>
            <p:extLst/>
          </p:nvPr>
        </p:nvGraphicFramePr>
        <p:xfrm>
          <a:off x="468313" y="1600200"/>
          <a:ext cx="8218487"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6" name="Tekstboks 5"/>
          <p:cNvSpPr txBox="1"/>
          <p:nvPr/>
        </p:nvSpPr>
        <p:spPr>
          <a:xfrm>
            <a:off x="971600" y="5363924"/>
            <a:ext cx="7848872" cy="369332"/>
          </a:xfrm>
          <a:prstGeom prst="rect">
            <a:avLst/>
          </a:prstGeom>
          <a:solidFill>
            <a:srgbClr val="FFFFFF"/>
          </a:solidFill>
        </p:spPr>
        <p:txBody>
          <a:bodyPr wrap="square" rtlCol="0">
            <a:spAutoFit/>
          </a:bodyPr>
          <a:lstStyle/>
          <a:p>
            <a:r>
              <a:rPr lang="da-DK" sz="1200" dirty="0" smtClean="0"/>
              <a:t>  Total	       Login	       </a:t>
            </a:r>
            <a:r>
              <a:rPr lang="da-DK" sz="1200" dirty="0" err="1" smtClean="0"/>
              <a:t>Comprehend</a:t>
            </a:r>
            <a:r>
              <a:rPr lang="da-DK" sz="1200" dirty="0"/>
              <a:t> </a:t>
            </a:r>
            <a:r>
              <a:rPr lang="da-DK" sz="1200" dirty="0" smtClean="0"/>
              <a:t>    </a:t>
            </a:r>
            <a:r>
              <a:rPr lang="da-DK" sz="1200" dirty="0" err="1" smtClean="0"/>
              <a:t>Collect</a:t>
            </a:r>
            <a:r>
              <a:rPr lang="da-DK" sz="1200" dirty="0" smtClean="0"/>
              <a:t> info	</a:t>
            </a:r>
            <a:r>
              <a:rPr lang="da-DK" sz="1200" dirty="0" err="1" smtClean="0"/>
              <a:t>Usability</a:t>
            </a:r>
            <a:r>
              <a:rPr lang="da-DK" sz="1200" dirty="0" smtClean="0"/>
              <a:t>	  Support</a:t>
            </a:r>
            <a:r>
              <a:rPr lang="da-DK" dirty="0" smtClean="0"/>
              <a:t>	</a:t>
            </a:r>
            <a:endParaRPr lang="da-DK" dirty="0"/>
          </a:p>
        </p:txBody>
      </p:sp>
    </p:spTree>
    <p:extLst>
      <p:ext uri="{BB962C8B-B14F-4D97-AF65-F5344CB8AC3E}">
        <p14:creationId xmlns:p14="http://schemas.microsoft.com/office/powerpoint/2010/main" val="15742594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2 Rating of </a:t>
            </a:r>
            <a:r>
              <a:rPr lang="da-DK" dirty="0" err="1" smtClean="0"/>
              <a:t>survey</a:t>
            </a:r>
            <a:r>
              <a:rPr lang="da-DK" dirty="0" smtClean="0"/>
              <a:t> </a:t>
            </a:r>
            <a:br>
              <a:rPr lang="da-DK" dirty="0" smtClean="0"/>
            </a:br>
            <a:r>
              <a:rPr lang="da-DK" dirty="0" err="1" smtClean="0"/>
              <a:t>difficulty</a:t>
            </a:r>
            <a:endParaRPr lang="da-DK" dirty="0"/>
          </a:p>
        </p:txBody>
      </p:sp>
      <p:sp>
        <p:nvSpPr>
          <p:cNvPr id="4" name="Pladsholder til diasnummer 3"/>
          <p:cNvSpPr>
            <a:spLocks noGrp="1"/>
          </p:cNvSpPr>
          <p:nvPr>
            <p:ph type="sldNum" sz="quarter" idx="4"/>
          </p:nvPr>
        </p:nvSpPr>
        <p:spPr/>
        <p:txBody>
          <a:bodyPr/>
          <a:lstStyle/>
          <a:p>
            <a:fld id="{04C73271-F603-4B8B-BC48-CACE9C399C01}" type="slidenum">
              <a:rPr lang="da-DK" smtClean="0"/>
              <a:pPr/>
              <a:t>18</a:t>
            </a:fld>
            <a:endParaRPr lang="da-DK" dirty="0"/>
          </a:p>
        </p:txBody>
      </p:sp>
      <p:pic>
        <p:nvPicPr>
          <p:cNvPr id="5" name="Pladsholder til indhold 4"/>
          <p:cNvPicPr>
            <a:picLocks noGrp="1"/>
          </p:cNvPicPr>
          <p:nvPr>
            <p:ph idx="1"/>
          </p:nvPr>
        </p:nvPicPr>
        <p:blipFill rotWithShape="1">
          <a:blip r:embed="rId3" cstate="print">
            <a:extLst>
              <a:ext uri="{28A0092B-C50C-407E-A947-70E740481C1C}">
                <a14:useLocalDpi xmlns:a14="http://schemas.microsoft.com/office/drawing/2010/main" val="0"/>
              </a:ext>
            </a:extLst>
          </a:blip>
          <a:srcRect t="7896"/>
          <a:stretch/>
        </p:blipFill>
        <p:spPr bwMode="auto">
          <a:xfrm>
            <a:off x="4355976" y="548680"/>
            <a:ext cx="4148848" cy="5534075"/>
          </a:xfrm>
          <a:prstGeom prst="rect">
            <a:avLst/>
          </a:prstGeom>
          <a:noFill/>
          <a:ln>
            <a:solidFill>
              <a:schemeClr val="accent1"/>
            </a:solidFill>
          </a:ln>
        </p:spPr>
      </p:pic>
      <p:pic>
        <p:nvPicPr>
          <p:cNvPr id="6" name="Picture 4" descr="usability"/>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592" y="2598432"/>
            <a:ext cx="2592288" cy="24962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55920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smtClean="0"/>
              <a:t>Receipt for report</a:t>
            </a:r>
            <a:endParaRPr lang="en-US" dirty="0"/>
          </a:p>
        </p:txBody>
      </p:sp>
      <p:sp>
        <p:nvSpPr>
          <p:cNvPr id="4" name="Pladsholder til slidenummer 3"/>
          <p:cNvSpPr>
            <a:spLocks noGrp="1"/>
          </p:cNvSpPr>
          <p:nvPr>
            <p:ph type="sldNum" sz="quarter" idx="4"/>
          </p:nvPr>
        </p:nvSpPr>
        <p:spPr/>
        <p:txBody>
          <a:bodyPr/>
          <a:lstStyle/>
          <a:p>
            <a:fld id="{04C73271-F603-4B8B-BC48-CACE9C399C01}" type="slidenum">
              <a:rPr lang="da-DK" smtClean="0"/>
              <a:pPr/>
              <a:t>19</a:t>
            </a:fld>
            <a:endParaRPr lang="da-DK" dirty="0"/>
          </a:p>
        </p:txBody>
      </p:sp>
      <p:pic>
        <p:nvPicPr>
          <p:cNvPr id="5" name="Pladsholder til indhold 4"/>
          <p:cNvPicPr>
            <a:picLocks noGrp="1"/>
          </p:cNvPicPr>
          <p:nvPr>
            <p:ph idx="1"/>
          </p:nvPr>
        </p:nvPicPr>
        <p:blipFill>
          <a:blip r:embed="rId3"/>
          <a:stretch>
            <a:fillRect/>
          </a:stretch>
        </p:blipFill>
        <p:spPr>
          <a:xfrm>
            <a:off x="107504" y="1556792"/>
            <a:ext cx="4514132" cy="4137323"/>
          </a:xfrm>
          <a:prstGeom prst="rect">
            <a:avLst/>
          </a:prstGeom>
        </p:spPr>
      </p:pic>
      <p:sp>
        <p:nvSpPr>
          <p:cNvPr id="6" name="Titel 2"/>
          <p:cNvSpPr txBox="1">
            <a:spLocks/>
          </p:cNvSpPr>
          <p:nvPr/>
        </p:nvSpPr>
        <p:spPr>
          <a:xfrm>
            <a:off x="4834468" y="298684"/>
            <a:ext cx="4256856"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1" kern="1200">
                <a:solidFill>
                  <a:srgbClr val="0091D4"/>
                </a:solidFill>
                <a:latin typeface="Georgia" pitchFamily="18" charset="0"/>
                <a:ea typeface="+mj-ea"/>
                <a:cs typeface="+mj-cs"/>
              </a:defRPr>
            </a:lvl1pPr>
          </a:lstStyle>
          <a:p>
            <a:r>
              <a:rPr lang="da-DK" dirty="0" err="1" smtClean="0"/>
              <a:t>Copy</a:t>
            </a:r>
            <a:r>
              <a:rPr lang="da-DK" dirty="0" smtClean="0"/>
              <a:t> of </a:t>
            </a:r>
            <a:r>
              <a:rPr lang="da-DK" dirty="0" err="1" smtClean="0"/>
              <a:t>report</a:t>
            </a:r>
            <a:endParaRPr lang="da-DK" dirty="0"/>
          </a:p>
        </p:txBody>
      </p:sp>
      <p:pic>
        <p:nvPicPr>
          <p:cNvPr id="7" name="Pladsholder til indhold 4"/>
          <p:cNvPicPr>
            <a:picLocks/>
          </p:cNvPicPr>
          <p:nvPr/>
        </p:nvPicPr>
        <p:blipFill>
          <a:blip r:embed="rId4"/>
          <a:stretch>
            <a:fillRect/>
          </a:stretch>
        </p:blipFill>
        <p:spPr>
          <a:xfrm>
            <a:off x="4692580" y="1441684"/>
            <a:ext cx="5568052" cy="4525963"/>
          </a:xfrm>
          <a:prstGeom prst="rect">
            <a:avLst/>
          </a:prstGeom>
        </p:spPr>
      </p:pic>
      <p:sp>
        <p:nvSpPr>
          <p:cNvPr id="2" name="Tekstfelt 1"/>
          <p:cNvSpPr txBox="1"/>
          <p:nvPr/>
        </p:nvSpPr>
        <p:spPr>
          <a:xfrm>
            <a:off x="4716016" y="2011092"/>
            <a:ext cx="4695516" cy="369332"/>
          </a:xfrm>
          <a:prstGeom prst="rect">
            <a:avLst/>
          </a:prstGeom>
          <a:solidFill>
            <a:schemeClr val="bg1"/>
          </a:solidFill>
        </p:spPr>
        <p:txBody>
          <a:bodyPr wrap="none" rtlCol="0">
            <a:spAutoFit/>
          </a:bodyPr>
          <a:lstStyle/>
          <a:p>
            <a:r>
              <a:rPr lang="da-DK" dirty="0" smtClean="0"/>
              <a:t>Report </a:t>
            </a:r>
            <a:r>
              <a:rPr lang="da-DK" dirty="0" err="1" smtClean="0"/>
              <a:t>submitted</a:t>
            </a:r>
            <a:r>
              <a:rPr lang="da-DK" dirty="0" smtClean="0"/>
              <a:t> to </a:t>
            </a:r>
            <a:r>
              <a:rPr lang="da-DK" dirty="0" err="1" smtClean="0"/>
              <a:t>Statistics</a:t>
            </a:r>
            <a:r>
              <a:rPr lang="da-DK" dirty="0" smtClean="0"/>
              <a:t> Denmark</a:t>
            </a:r>
            <a:endParaRPr lang="da-DK" dirty="0"/>
          </a:p>
        </p:txBody>
      </p:sp>
      <p:sp>
        <p:nvSpPr>
          <p:cNvPr id="9" name="Tekstfelt 8"/>
          <p:cNvSpPr txBox="1"/>
          <p:nvPr/>
        </p:nvSpPr>
        <p:spPr>
          <a:xfrm>
            <a:off x="467544" y="3519999"/>
            <a:ext cx="2518638" cy="369332"/>
          </a:xfrm>
          <a:prstGeom prst="rect">
            <a:avLst/>
          </a:prstGeom>
          <a:solidFill>
            <a:schemeClr val="bg1"/>
          </a:solidFill>
        </p:spPr>
        <p:txBody>
          <a:bodyPr wrap="none" rtlCol="0">
            <a:spAutoFit/>
          </a:bodyPr>
          <a:lstStyle/>
          <a:p>
            <a:r>
              <a:rPr lang="da-DK" dirty="0" err="1" smtClean="0"/>
              <a:t>Reciept</a:t>
            </a:r>
            <a:r>
              <a:rPr lang="da-DK" dirty="0" smtClean="0"/>
              <a:t> for </a:t>
            </a:r>
            <a:r>
              <a:rPr lang="da-DK" dirty="0" err="1" smtClean="0"/>
              <a:t>reporting</a:t>
            </a:r>
            <a:endParaRPr lang="da-DK" dirty="0"/>
          </a:p>
        </p:txBody>
      </p:sp>
      <p:sp>
        <p:nvSpPr>
          <p:cNvPr id="10" name="Tekstfelt 9"/>
          <p:cNvSpPr txBox="1"/>
          <p:nvPr/>
        </p:nvSpPr>
        <p:spPr>
          <a:xfrm>
            <a:off x="107504" y="3241179"/>
            <a:ext cx="4766048" cy="338554"/>
          </a:xfrm>
          <a:prstGeom prst="rect">
            <a:avLst/>
          </a:prstGeom>
          <a:solidFill>
            <a:schemeClr val="bg1"/>
          </a:solidFill>
        </p:spPr>
        <p:txBody>
          <a:bodyPr wrap="none" rtlCol="0">
            <a:spAutoFit/>
          </a:bodyPr>
          <a:lstStyle/>
          <a:p>
            <a:r>
              <a:rPr lang="en-US" sz="1600" dirty="0"/>
              <a:t>Thank you for reporting to Statistics Denmark</a:t>
            </a:r>
            <a:endParaRPr lang="da-DK" sz="1600" dirty="0"/>
          </a:p>
        </p:txBody>
      </p:sp>
    </p:spTree>
    <p:extLst>
      <p:ext uri="{BB962C8B-B14F-4D97-AF65-F5344CB8AC3E}">
        <p14:creationId xmlns:p14="http://schemas.microsoft.com/office/powerpoint/2010/main" val="10264199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led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5532" y="2253971"/>
            <a:ext cx="5868468" cy="3911333"/>
          </a:xfrm>
          <a:prstGeom prst="rect">
            <a:avLst/>
          </a:prstGeom>
        </p:spPr>
      </p:pic>
      <p:sp>
        <p:nvSpPr>
          <p:cNvPr id="2" name="Titel 1"/>
          <p:cNvSpPr>
            <a:spLocks noGrp="1"/>
          </p:cNvSpPr>
          <p:nvPr>
            <p:ph type="title"/>
          </p:nvPr>
        </p:nvSpPr>
        <p:spPr/>
        <p:txBody>
          <a:bodyPr/>
          <a:lstStyle/>
          <a:p>
            <a:r>
              <a:rPr lang="da-DK" dirty="0" smtClean="0"/>
              <a:t>Agenda</a:t>
            </a:r>
            <a:endParaRPr lang="da-DK" dirty="0"/>
          </a:p>
        </p:txBody>
      </p:sp>
      <p:sp>
        <p:nvSpPr>
          <p:cNvPr id="3" name="Pladsholder til indhold 2"/>
          <p:cNvSpPr>
            <a:spLocks noGrp="1"/>
          </p:cNvSpPr>
          <p:nvPr>
            <p:ph idx="1"/>
          </p:nvPr>
        </p:nvSpPr>
        <p:spPr>
          <a:xfrm>
            <a:off x="467544" y="1556792"/>
            <a:ext cx="8219256" cy="4569371"/>
          </a:xfrm>
        </p:spPr>
        <p:txBody>
          <a:bodyPr>
            <a:normAutofit/>
          </a:bodyPr>
          <a:lstStyle/>
          <a:p>
            <a:pPr marL="457200" indent="-457200">
              <a:buFont typeface="+mj-lt"/>
              <a:buAutoNum type="arabicPeriod"/>
            </a:pPr>
            <a:r>
              <a:rPr lang="en-US" sz="2400" dirty="0" smtClean="0"/>
              <a:t>Data collection</a:t>
            </a:r>
            <a:endParaRPr lang="en-US" sz="2000" dirty="0" smtClean="0"/>
          </a:p>
          <a:p>
            <a:pPr marL="457200" indent="-457200">
              <a:buFont typeface="+mj-lt"/>
              <a:buAutoNum type="arabicPeriod"/>
            </a:pPr>
            <a:r>
              <a:rPr lang="en-GB" sz="2400" dirty="0" smtClean="0"/>
              <a:t>Integration between Virk.dk and Statistics Denmark</a:t>
            </a:r>
            <a:endParaRPr lang="en-US" sz="2000" dirty="0" smtClean="0"/>
          </a:p>
          <a:p>
            <a:pPr marL="457200" indent="-457200">
              <a:buFont typeface="+mj-lt"/>
              <a:buAutoNum type="arabicPeriod"/>
            </a:pPr>
            <a:r>
              <a:rPr lang="en-US" sz="2400" dirty="0" smtClean="0"/>
              <a:t>Communication</a:t>
            </a:r>
          </a:p>
          <a:p>
            <a:pPr marL="457200" indent="-457200">
              <a:buFont typeface="+mj-lt"/>
              <a:buAutoNum type="arabicPeriod"/>
            </a:pPr>
            <a:r>
              <a:rPr lang="en-US" sz="2400" dirty="0" smtClean="0"/>
              <a:t>Reports and error checking</a:t>
            </a:r>
          </a:p>
          <a:p>
            <a:pPr marL="457200" indent="-457200">
              <a:buFont typeface="+mj-lt"/>
              <a:buAutoNum type="arabicPeriod"/>
              <a:tabLst>
                <a:tab pos="447675" algn="l"/>
              </a:tabLst>
            </a:pPr>
            <a:r>
              <a:rPr lang="en-US" sz="2400" dirty="0" smtClean="0"/>
              <a:t>Next steps</a:t>
            </a:r>
          </a:p>
        </p:txBody>
      </p:sp>
    </p:spTree>
    <p:extLst>
      <p:ext uri="{BB962C8B-B14F-4D97-AF65-F5344CB8AC3E}">
        <p14:creationId xmlns:p14="http://schemas.microsoft.com/office/powerpoint/2010/main" val="19791143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indhold 1"/>
          <p:cNvSpPr>
            <a:spLocks noGrp="1"/>
          </p:cNvSpPr>
          <p:nvPr>
            <p:ph idx="1"/>
          </p:nvPr>
        </p:nvSpPr>
        <p:spPr/>
        <p:txBody>
          <a:bodyPr>
            <a:normAutofit/>
          </a:bodyPr>
          <a:lstStyle/>
          <a:p>
            <a:r>
              <a:rPr lang="en-US" b="1" dirty="0" smtClean="0"/>
              <a:t>Modular digital questionnaires</a:t>
            </a:r>
          </a:p>
          <a:p>
            <a:r>
              <a:rPr lang="en-US" b="1" dirty="0" smtClean="0"/>
              <a:t>Automation of data collection</a:t>
            </a:r>
          </a:p>
          <a:p>
            <a:pPr lvl="1"/>
            <a:r>
              <a:rPr lang="en-US" sz="2600" dirty="0"/>
              <a:t>U</a:t>
            </a:r>
            <a:r>
              <a:rPr lang="en-US" sz="2600" dirty="0" smtClean="0"/>
              <a:t>se of data from internal systems in enterprises</a:t>
            </a:r>
          </a:p>
          <a:p>
            <a:pPr lvl="2"/>
            <a:r>
              <a:rPr lang="en-US" sz="2400" dirty="0" smtClean="0"/>
              <a:t>Upload data files exported from internal systems</a:t>
            </a:r>
          </a:p>
          <a:p>
            <a:pPr lvl="2"/>
            <a:r>
              <a:rPr lang="en-US" sz="2400" dirty="0" smtClean="0"/>
              <a:t>Less manual entering of information in questionnaires</a:t>
            </a:r>
          </a:p>
          <a:p>
            <a:pPr lvl="1"/>
            <a:r>
              <a:rPr lang="en-US" sz="2600" dirty="0" smtClean="0"/>
              <a:t>Collection of data from central market operators</a:t>
            </a:r>
          </a:p>
          <a:p>
            <a:pPr lvl="2"/>
            <a:r>
              <a:rPr lang="en-US" sz="2400" dirty="0" smtClean="0"/>
              <a:t>Re-use of data collected by central operators for other purposes</a:t>
            </a:r>
          </a:p>
          <a:p>
            <a:pPr lvl="2"/>
            <a:r>
              <a:rPr lang="en-US" sz="2400" dirty="0" smtClean="0"/>
              <a:t>Big data sets &gt; Big data analyses</a:t>
            </a:r>
            <a:endParaRPr lang="en-US" sz="2400" dirty="0"/>
          </a:p>
        </p:txBody>
      </p:sp>
      <p:sp>
        <p:nvSpPr>
          <p:cNvPr id="3" name="Titel 2"/>
          <p:cNvSpPr>
            <a:spLocks noGrp="1"/>
          </p:cNvSpPr>
          <p:nvPr>
            <p:ph type="title"/>
          </p:nvPr>
        </p:nvSpPr>
        <p:spPr/>
        <p:txBody>
          <a:bodyPr/>
          <a:lstStyle/>
          <a:p>
            <a:r>
              <a:rPr lang="en-US" dirty="0" smtClean="0"/>
              <a:t>Next steps</a:t>
            </a:r>
            <a:endParaRPr lang="en-US" dirty="0"/>
          </a:p>
        </p:txBody>
      </p:sp>
      <p:sp>
        <p:nvSpPr>
          <p:cNvPr id="4" name="Pladsholder til slidenummer 3"/>
          <p:cNvSpPr>
            <a:spLocks noGrp="1"/>
          </p:cNvSpPr>
          <p:nvPr>
            <p:ph type="sldNum" sz="quarter" idx="4"/>
          </p:nvPr>
        </p:nvSpPr>
        <p:spPr/>
        <p:txBody>
          <a:bodyPr/>
          <a:lstStyle/>
          <a:p>
            <a:fld id="{04C73271-F603-4B8B-BC48-CACE9C399C01}" type="slidenum">
              <a:rPr lang="da-DK" smtClean="0"/>
              <a:pPr/>
              <a:t>20</a:t>
            </a:fld>
            <a:endParaRPr lang="da-DK" dirty="0"/>
          </a:p>
        </p:txBody>
      </p:sp>
      <p:pic>
        <p:nvPicPr>
          <p:cNvPr id="5" name="Picture 5" descr="C:\Users\hps\Desktop\dataflow.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02611" y="583803"/>
            <a:ext cx="2701837" cy="15490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84712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indhold 1"/>
          <p:cNvSpPr>
            <a:spLocks noGrp="1"/>
          </p:cNvSpPr>
          <p:nvPr>
            <p:ph idx="1"/>
          </p:nvPr>
        </p:nvSpPr>
        <p:spPr>
          <a:xfrm>
            <a:off x="467544" y="1600200"/>
            <a:ext cx="8219256" cy="4781128"/>
          </a:xfrm>
        </p:spPr>
        <p:txBody>
          <a:bodyPr>
            <a:normAutofit/>
          </a:bodyPr>
          <a:lstStyle/>
          <a:p>
            <a:r>
              <a:rPr lang="en-US" sz="2400" dirty="0" smtClean="0"/>
              <a:t>New </a:t>
            </a:r>
            <a:r>
              <a:rPr lang="en-US" sz="2400" dirty="0"/>
              <a:t>data sources</a:t>
            </a:r>
          </a:p>
          <a:p>
            <a:pPr lvl="1"/>
            <a:r>
              <a:rPr lang="en-US" sz="2000" dirty="0" smtClean="0"/>
              <a:t>Cloud </a:t>
            </a:r>
            <a:r>
              <a:rPr lang="en-US" sz="2000" dirty="0"/>
              <a:t>based it-systems</a:t>
            </a:r>
          </a:p>
          <a:p>
            <a:pPr lvl="1"/>
            <a:r>
              <a:rPr lang="en-US" sz="2000" dirty="0" smtClean="0"/>
              <a:t>Central </a:t>
            </a:r>
            <a:r>
              <a:rPr lang="en-US" sz="2000" dirty="0"/>
              <a:t>market operators</a:t>
            </a:r>
          </a:p>
          <a:p>
            <a:pPr lvl="1"/>
            <a:r>
              <a:rPr lang="en-US" sz="2000" dirty="0" smtClean="0"/>
              <a:t>Internet </a:t>
            </a:r>
            <a:r>
              <a:rPr lang="en-US" sz="2000" dirty="0"/>
              <a:t>of Things</a:t>
            </a:r>
          </a:p>
          <a:p>
            <a:pPr lvl="1"/>
            <a:r>
              <a:rPr lang="en-US" sz="2000" dirty="0" smtClean="0"/>
              <a:t>Big Data</a:t>
            </a:r>
          </a:p>
          <a:p>
            <a:pPr lvl="1"/>
            <a:endParaRPr lang="en-US" sz="2000" dirty="0"/>
          </a:p>
          <a:p>
            <a:r>
              <a:rPr lang="en-US" sz="2400" dirty="0" smtClean="0"/>
              <a:t>New reporting solutions</a:t>
            </a:r>
          </a:p>
          <a:p>
            <a:pPr lvl="1"/>
            <a:r>
              <a:rPr lang="en-US" sz="2000" dirty="0" smtClean="0"/>
              <a:t>Apps</a:t>
            </a:r>
          </a:p>
          <a:p>
            <a:pPr lvl="1"/>
            <a:r>
              <a:rPr lang="en-US" sz="2000" dirty="0" smtClean="0"/>
              <a:t>Integration to cloud based systems</a:t>
            </a:r>
          </a:p>
          <a:p>
            <a:pPr lvl="1"/>
            <a:r>
              <a:rPr lang="en-US" sz="2000" dirty="0" smtClean="0"/>
              <a:t>Digital partnerships</a:t>
            </a:r>
          </a:p>
        </p:txBody>
      </p:sp>
      <p:sp>
        <p:nvSpPr>
          <p:cNvPr id="3" name="Titel 2"/>
          <p:cNvSpPr>
            <a:spLocks noGrp="1"/>
          </p:cNvSpPr>
          <p:nvPr>
            <p:ph type="title"/>
          </p:nvPr>
        </p:nvSpPr>
        <p:spPr/>
        <p:txBody>
          <a:bodyPr/>
          <a:lstStyle/>
          <a:p>
            <a:r>
              <a:rPr lang="en-US" dirty="0" smtClean="0"/>
              <a:t>Data sources tomorrow</a:t>
            </a:r>
            <a:endParaRPr lang="en-US" dirty="0"/>
          </a:p>
        </p:txBody>
      </p:sp>
      <p:sp>
        <p:nvSpPr>
          <p:cNvPr id="4" name="Pladsholder til diasnummer 3"/>
          <p:cNvSpPr>
            <a:spLocks noGrp="1"/>
          </p:cNvSpPr>
          <p:nvPr>
            <p:ph type="sldNum" sz="quarter" idx="4"/>
          </p:nvPr>
        </p:nvSpPr>
        <p:spPr/>
        <p:txBody>
          <a:bodyPr/>
          <a:lstStyle/>
          <a:p>
            <a:fld id="{04C73271-F603-4B8B-BC48-CACE9C399C01}" type="slidenum">
              <a:rPr lang="da-DK" smtClean="0"/>
              <a:pPr/>
              <a:t>21</a:t>
            </a:fld>
            <a:endParaRPr lang="da-DK" dirty="0"/>
          </a:p>
        </p:txBody>
      </p:sp>
      <p:pic>
        <p:nvPicPr>
          <p:cNvPr id="5" name="Billed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76056" y="1557888"/>
            <a:ext cx="3845779" cy="3023240"/>
          </a:xfrm>
          <a:prstGeom prst="rect">
            <a:avLst/>
          </a:prstGeom>
        </p:spPr>
      </p:pic>
    </p:spTree>
    <p:extLst>
      <p:ext uri="{BB962C8B-B14F-4D97-AF65-F5344CB8AC3E}">
        <p14:creationId xmlns:p14="http://schemas.microsoft.com/office/powerpoint/2010/main" val="22270229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3"/>
          <p:cNvSpPr>
            <a:spLocks noGrp="1" noChangeArrowheads="1"/>
          </p:cNvSpPr>
          <p:nvPr>
            <p:ph idx="1"/>
          </p:nvPr>
        </p:nvSpPr>
        <p:spPr>
          <a:xfrm>
            <a:off x="179512" y="1268761"/>
            <a:ext cx="4248472" cy="2376263"/>
          </a:xfrm>
          <a:solidFill>
            <a:srgbClr val="CFE2F6"/>
          </a:solidFill>
        </p:spPr>
        <p:txBody>
          <a:bodyPr>
            <a:normAutofit/>
          </a:bodyPr>
          <a:lstStyle/>
          <a:p>
            <a:pPr>
              <a:defRPr/>
            </a:pPr>
            <a:r>
              <a:rPr lang="en-GB" sz="2400" dirty="0" smtClean="0"/>
              <a:t>Efficient data collection</a:t>
            </a:r>
          </a:p>
          <a:p>
            <a:pPr lvl="1">
              <a:defRPr/>
            </a:pPr>
            <a:r>
              <a:rPr lang="en-GB" sz="1600" dirty="0" smtClean="0"/>
              <a:t>Collects data according to the Law on Statistics Denmark</a:t>
            </a:r>
          </a:p>
          <a:p>
            <a:pPr lvl="1">
              <a:defRPr/>
            </a:pPr>
            <a:r>
              <a:rPr lang="en-GB" sz="1600" dirty="0" smtClean="0"/>
              <a:t>Puts special emphasis on being service-minded toward the businesses who report to our statistics</a:t>
            </a:r>
          </a:p>
          <a:p>
            <a:pPr lvl="1">
              <a:defRPr/>
            </a:pPr>
            <a:r>
              <a:rPr lang="en-GB" sz="1600" dirty="0" smtClean="0"/>
              <a:t>Treats all data on businesses and individuals confidentially</a:t>
            </a:r>
          </a:p>
        </p:txBody>
      </p:sp>
      <p:sp>
        <p:nvSpPr>
          <p:cNvPr id="11267" name="Rectangle 2"/>
          <p:cNvSpPr>
            <a:spLocks noGrp="1" noChangeArrowheads="1"/>
          </p:cNvSpPr>
          <p:nvPr>
            <p:ph type="title"/>
          </p:nvPr>
        </p:nvSpPr>
        <p:spPr/>
        <p:txBody>
          <a:bodyPr/>
          <a:lstStyle/>
          <a:p>
            <a:r>
              <a:rPr lang="en-GB" altLang="da-DK" dirty="0" smtClean="0"/>
              <a:t>Policy </a:t>
            </a:r>
            <a:r>
              <a:rPr lang="en-GB" altLang="da-DK" dirty="0"/>
              <a:t>for Data Contributors</a:t>
            </a:r>
            <a:endParaRPr lang="en-GB" altLang="da-DK" dirty="0" smtClean="0"/>
          </a:p>
        </p:txBody>
      </p:sp>
      <p:sp>
        <p:nvSpPr>
          <p:cNvPr id="4" name="Rectangle 3"/>
          <p:cNvSpPr txBox="1">
            <a:spLocks noChangeArrowheads="1"/>
          </p:cNvSpPr>
          <p:nvPr/>
        </p:nvSpPr>
        <p:spPr>
          <a:xfrm>
            <a:off x="4821138" y="1270697"/>
            <a:ext cx="3927326" cy="2446335"/>
          </a:xfrm>
          <a:prstGeom prst="rect">
            <a:avLst/>
          </a:prstGeom>
          <a:solidFill>
            <a:srgbClr val="A3CCEE"/>
          </a:solidFill>
        </p:spPr>
        <p:txBody>
          <a:bodyPr vert="horz" lIns="91440" tIns="45720" rIns="91440" bIns="45720" rtlCol="0">
            <a:normAutofit lnSpcReduction="10000"/>
          </a:bodyPr>
          <a:lstStyle>
            <a:lvl1pPr marL="268288" indent="-268288" algn="l" defTabSz="914400" rtl="0" eaLnBrk="1" latinLnBrk="0" hangingPunct="1">
              <a:spcBef>
                <a:spcPct val="20000"/>
              </a:spcBef>
              <a:buClr>
                <a:srgbClr val="0091D4"/>
              </a:buClr>
              <a:buSzPct val="100000"/>
              <a:buFont typeface="Wingdings" pitchFamily="2" charset="2"/>
              <a:buChar char=""/>
              <a:defRPr sz="2600" b="0" kern="1200">
                <a:solidFill>
                  <a:schemeClr val="tx1"/>
                </a:solidFill>
                <a:latin typeface="Arial" pitchFamily="34" charset="0"/>
                <a:ea typeface="+mn-ea"/>
                <a:cs typeface="Arial" pitchFamily="34" charset="0"/>
              </a:defRPr>
            </a:lvl1pPr>
            <a:lvl2pPr marL="531813" indent="-263525" algn="l" defTabSz="914400" rtl="0" eaLnBrk="1" latinLnBrk="0" hangingPunct="1">
              <a:spcBef>
                <a:spcPct val="20000"/>
              </a:spcBef>
              <a:buClr>
                <a:srgbClr val="0091D4"/>
              </a:buClr>
              <a:buSzPct val="80000"/>
              <a:buFont typeface="Wingdings" pitchFamily="2" charset="2"/>
              <a:buChar char="§"/>
              <a:defRPr sz="2200" kern="1200">
                <a:solidFill>
                  <a:schemeClr val="tx1"/>
                </a:solidFill>
                <a:latin typeface="Arial" pitchFamily="34" charset="0"/>
                <a:ea typeface="+mn-ea"/>
                <a:cs typeface="Arial" pitchFamily="34" charset="0"/>
              </a:defRPr>
            </a:lvl2pPr>
            <a:lvl3pPr marL="809625" indent="-266700" algn="l" defTabSz="914400" rtl="0" eaLnBrk="1" latinLnBrk="0" hangingPunct="1">
              <a:spcBef>
                <a:spcPct val="20000"/>
              </a:spcBef>
              <a:buClr>
                <a:srgbClr val="0091D4"/>
              </a:buClr>
              <a:buSzPct val="100000"/>
              <a:buFontTx/>
              <a:buChar char="-"/>
              <a:defRPr sz="1800" kern="1200" baseline="0">
                <a:solidFill>
                  <a:schemeClr val="tx1"/>
                </a:solidFill>
                <a:latin typeface="Arial" pitchFamily="34" charset="0"/>
                <a:ea typeface="+mn-ea"/>
                <a:cs typeface="Arial" pitchFamily="34" charset="0"/>
              </a:defRPr>
            </a:lvl3pPr>
            <a:lvl4pPr marL="648000" indent="-180000" algn="l" defTabSz="914400" rtl="0" eaLnBrk="1" latinLnBrk="0" hangingPunct="1">
              <a:spcBef>
                <a:spcPct val="20000"/>
              </a:spcBef>
              <a:buClr>
                <a:srgbClr val="2585B8"/>
              </a:buClr>
              <a:buSzPct val="60000"/>
              <a:buFont typeface="Wingdings" pitchFamily="2" charset="2"/>
              <a:buChar char="n"/>
              <a:defRPr sz="1400" kern="1200">
                <a:solidFill>
                  <a:schemeClr val="tx1"/>
                </a:solidFill>
                <a:latin typeface="Lucida Sans" pitchFamily="34" charset="0"/>
                <a:ea typeface="+mn-ea"/>
                <a:cs typeface="Arial" pitchFamily="34" charset="0"/>
              </a:defRPr>
            </a:lvl4pPr>
            <a:lvl5pPr marL="756000" indent="-180000" algn="l" defTabSz="914400" rtl="0" eaLnBrk="1" latinLnBrk="0" hangingPunct="1">
              <a:spcBef>
                <a:spcPct val="20000"/>
              </a:spcBef>
              <a:buClr>
                <a:srgbClr val="2585B8"/>
              </a:buClr>
              <a:buSzPct val="50000"/>
              <a:buFont typeface="Wingdings" pitchFamily="2" charset="2"/>
              <a:buChar char="n"/>
              <a:defRPr sz="1200" kern="1200">
                <a:solidFill>
                  <a:schemeClr val="tx1"/>
                </a:solidFill>
                <a:latin typeface="Lucida Sans"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GB" altLang="da-DK" sz="2400" dirty="0"/>
              <a:t>Easy and user-friendly reporting </a:t>
            </a:r>
            <a:endParaRPr lang="en-GB" altLang="da-DK" sz="2400" dirty="0" smtClean="0"/>
          </a:p>
          <a:p>
            <a:pPr lvl="1">
              <a:defRPr/>
            </a:pPr>
            <a:r>
              <a:rPr lang="en-GB" sz="1600" dirty="0" smtClean="0"/>
              <a:t>To make reporting as easy as possible</a:t>
            </a:r>
          </a:p>
          <a:p>
            <a:pPr lvl="1">
              <a:defRPr/>
            </a:pPr>
            <a:r>
              <a:rPr lang="en-GB" sz="1600" dirty="0"/>
              <a:t>To collect as much data as possible through digital solutions</a:t>
            </a:r>
          </a:p>
          <a:p>
            <a:pPr lvl="1">
              <a:defRPr/>
            </a:pPr>
            <a:r>
              <a:rPr lang="en-GB" sz="1600" dirty="0"/>
              <a:t>To test all paper and electronic questionnaires with selected businesses</a:t>
            </a:r>
          </a:p>
          <a:p>
            <a:pPr marL="0" indent="0">
              <a:buFontTx/>
              <a:buNone/>
              <a:defRPr/>
            </a:pPr>
            <a:endParaRPr lang="da-DK" dirty="0" smtClean="0"/>
          </a:p>
        </p:txBody>
      </p:sp>
      <p:sp>
        <p:nvSpPr>
          <p:cNvPr id="6" name="Rectangle 3"/>
          <p:cNvSpPr txBox="1">
            <a:spLocks noChangeArrowheads="1"/>
          </p:cNvSpPr>
          <p:nvPr/>
        </p:nvSpPr>
        <p:spPr>
          <a:xfrm>
            <a:off x="179512" y="3717032"/>
            <a:ext cx="4248472" cy="2285281"/>
          </a:xfrm>
          <a:prstGeom prst="rect">
            <a:avLst/>
          </a:prstGeom>
          <a:solidFill>
            <a:srgbClr val="A3CCEE"/>
          </a:solidFill>
        </p:spPr>
        <p:txBody>
          <a:bodyPr vert="horz" lIns="91440" tIns="45720" rIns="91440" bIns="45720" rtlCol="0">
            <a:normAutofit fontScale="92500" lnSpcReduction="10000"/>
          </a:bodyPr>
          <a:lstStyle>
            <a:defPPr>
              <a:defRPr lang="da-DK"/>
            </a:defPPr>
            <a:lvl1pPr marL="268288" indent="-268288">
              <a:spcBef>
                <a:spcPct val="20000"/>
              </a:spcBef>
              <a:buClr>
                <a:srgbClr val="0091D4"/>
              </a:buClr>
              <a:buSzPct val="100000"/>
              <a:buFont typeface="Wingdings" pitchFamily="2" charset="2"/>
              <a:buChar char=""/>
              <a:defRPr sz="2400" b="0">
                <a:latin typeface="Arial" pitchFamily="34" charset="0"/>
                <a:cs typeface="Arial" pitchFamily="34" charset="0"/>
              </a:defRPr>
            </a:lvl1pPr>
            <a:lvl2pPr marL="531813" lvl="1" indent="-263525">
              <a:spcBef>
                <a:spcPct val="20000"/>
              </a:spcBef>
              <a:buClr>
                <a:srgbClr val="0091D4"/>
              </a:buClr>
              <a:buSzPct val="80000"/>
              <a:buFont typeface="Wingdings" pitchFamily="2" charset="2"/>
              <a:buChar char="§"/>
              <a:defRPr sz="1600">
                <a:latin typeface="Arial" pitchFamily="34" charset="0"/>
                <a:cs typeface="Arial" pitchFamily="34" charset="0"/>
              </a:defRPr>
            </a:lvl2pPr>
            <a:lvl3pPr marL="809625" indent="-266700">
              <a:spcBef>
                <a:spcPct val="20000"/>
              </a:spcBef>
              <a:buClr>
                <a:srgbClr val="0091D4"/>
              </a:buClr>
              <a:buSzPct val="100000"/>
              <a:buFontTx/>
              <a:buChar char="-"/>
              <a:defRPr baseline="0">
                <a:latin typeface="Arial" pitchFamily="34" charset="0"/>
                <a:cs typeface="Arial" pitchFamily="34" charset="0"/>
              </a:defRPr>
            </a:lvl3pPr>
            <a:lvl4pPr marL="648000" indent="-180000">
              <a:spcBef>
                <a:spcPct val="20000"/>
              </a:spcBef>
              <a:buClr>
                <a:srgbClr val="2585B8"/>
              </a:buClr>
              <a:buSzPct val="60000"/>
              <a:buFont typeface="Wingdings" pitchFamily="2" charset="2"/>
              <a:buChar char="n"/>
              <a:defRPr sz="1400">
                <a:latin typeface="Lucida Sans" pitchFamily="34" charset="0"/>
                <a:cs typeface="Arial" pitchFamily="34" charset="0"/>
              </a:defRPr>
            </a:lvl4pPr>
            <a:lvl5pPr marL="756000" indent="-180000">
              <a:spcBef>
                <a:spcPct val="20000"/>
              </a:spcBef>
              <a:buClr>
                <a:srgbClr val="2585B8"/>
              </a:buClr>
              <a:buSzPct val="50000"/>
              <a:buFont typeface="Wingdings" pitchFamily="2" charset="2"/>
              <a:buChar char="n"/>
              <a:defRPr sz="1200">
                <a:latin typeface="Lucida Sans" pitchFamily="34" charset="0"/>
                <a:cs typeface="Arial" pitchFamily="34" charset="0"/>
              </a:defRPr>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en-GB" altLang="da-DK" dirty="0"/>
              <a:t>Uniform treatment of businesses </a:t>
            </a:r>
          </a:p>
          <a:p>
            <a:pPr lvl="1"/>
            <a:r>
              <a:rPr lang="en-GB" altLang="da-DK" dirty="0"/>
              <a:t>Treats all businesses who are participating in a survey equally</a:t>
            </a:r>
          </a:p>
          <a:p>
            <a:pPr lvl="1"/>
            <a:r>
              <a:rPr lang="en-GB" altLang="da-DK" dirty="0"/>
              <a:t>Applies a uniform and consistent reminder procedure</a:t>
            </a:r>
          </a:p>
          <a:p>
            <a:pPr lvl="1"/>
            <a:r>
              <a:rPr lang="en-GB" altLang="da-DK" dirty="0"/>
              <a:t>Checks all reported data. If there are errors or missing data, the business is, in certain cases, contacted again</a:t>
            </a:r>
          </a:p>
        </p:txBody>
      </p:sp>
      <p:sp>
        <p:nvSpPr>
          <p:cNvPr id="7" name="Rectangle 3"/>
          <p:cNvSpPr txBox="1">
            <a:spLocks noChangeArrowheads="1"/>
          </p:cNvSpPr>
          <p:nvPr/>
        </p:nvSpPr>
        <p:spPr>
          <a:xfrm>
            <a:off x="4824139" y="4221088"/>
            <a:ext cx="3924325" cy="1592263"/>
          </a:xfrm>
          <a:prstGeom prst="rect">
            <a:avLst/>
          </a:prstGeom>
          <a:solidFill>
            <a:srgbClr val="CFE2F6"/>
          </a:solidFill>
        </p:spPr>
        <p:txBody>
          <a:bodyPr vert="horz" lIns="91440" tIns="45720" rIns="91440" bIns="45720" rtlCol="0">
            <a:normAutofit/>
          </a:bodyPr>
          <a:lstStyle>
            <a:lvl1pPr marL="268288" indent="-268288" algn="l" defTabSz="914400" rtl="0" eaLnBrk="1" latinLnBrk="0" hangingPunct="1">
              <a:spcBef>
                <a:spcPct val="20000"/>
              </a:spcBef>
              <a:buClr>
                <a:srgbClr val="0091D4"/>
              </a:buClr>
              <a:buSzPct val="100000"/>
              <a:buFont typeface="Wingdings" pitchFamily="2" charset="2"/>
              <a:buChar char=""/>
              <a:defRPr sz="2600" b="0" kern="1200">
                <a:solidFill>
                  <a:schemeClr val="tx1"/>
                </a:solidFill>
                <a:latin typeface="Arial" pitchFamily="34" charset="0"/>
                <a:ea typeface="+mn-ea"/>
                <a:cs typeface="Arial" pitchFamily="34" charset="0"/>
              </a:defRPr>
            </a:lvl1pPr>
            <a:lvl2pPr marL="531813" indent="-263525" algn="l" defTabSz="914400" rtl="0" eaLnBrk="1" latinLnBrk="0" hangingPunct="1">
              <a:spcBef>
                <a:spcPct val="20000"/>
              </a:spcBef>
              <a:buClr>
                <a:srgbClr val="0091D4"/>
              </a:buClr>
              <a:buSzPct val="80000"/>
              <a:buFont typeface="Wingdings" pitchFamily="2" charset="2"/>
              <a:buChar char="§"/>
              <a:defRPr sz="2200" kern="1200">
                <a:solidFill>
                  <a:schemeClr val="tx1"/>
                </a:solidFill>
                <a:latin typeface="Arial" pitchFamily="34" charset="0"/>
                <a:ea typeface="+mn-ea"/>
                <a:cs typeface="Arial" pitchFamily="34" charset="0"/>
              </a:defRPr>
            </a:lvl2pPr>
            <a:lvl3pPr marL="809625" indent="-266700" algn="l" defTabSz="914400" rtl="0" eaLnBrk="1" latinLnBrk="0" hangingPunct="1">
              <a:spcBef>
                <a:spcPct val="20000"/>
              </a:spcBef>
              <a:buClr>
                <a:srgbClr val="0091D4"/>
              </a:buClr>
              <a:buSzPct val="100000"/>
              <a:buFontTx/>
              <a:buChar char="-"/>
              <a:defRPr sz="1800" kern="1200" baseline="0">
                <a:solidFill>
                  <a:schemeClr val="tx1"/>
                </a:solidFill>
                <a:latin typeface="Arial" pitchFamily="34" charset="0"/>
                <a:ea typeface="+mn-ea"/>
                <a:cs typeface="Arial" pitchFamily="34" charset="0"/>
              </a:defRPr>
            </a:lvl3pPr>
            <a:lvl4pPr marL="648000" indent="-180000" algn="l" defTabSz="914400" rtl="0" eaLnBrk="1" latinLnBrk="0" hangingPunct="1">
              <a:spcBef>
                <a:spcPct val="20000"/>
              </a:spcBef>
              <a:buClr>
                <a:srgbClr val="2585B8"/>
              </a:buClr>
              <a:buSzPct val="60000"/>
              <a:buFont typeface="Wingdings" pitchFamily="2" charset="2"/>
              <a:buChar char="n"/>
              <a:defRPr sz="1400" kern="1200">
                <a:solidFill>
                  <a:schemeClr val="tx1"/>
                </a:solidFill>
                <a:latin typeface="Lucida Sans" pitchFamily="34" charset="0"/>
                <a:ea typeface="+mn-ea"/>
                <a:cs typeface="Arial" pitchFamily="34" charset="0"/>
              </a:defRPr>
            </a:lvl4pPr>
            <a:lvl5pPr marL="756000" indent="-180000" algn="l" defTabSz="914400" rtl="0" eaLnBrk="1" latinLnBrk="0" hangingPunct="1">
              <a:spcBef>
                <a:spcPct val="20000"/>
              </a:spcBef>
              <a:buClr>
                <a:srgbClr val="2585B8"/>
              </a:buClr>
              <a:buSzPct val="50000"/>
              <a:buFont typeface="Wingdings" pitchFamily="2" charset="2"/>
              <a:buChar char="n"/>
              <a:defRPr sz="1200" kern="1200">
                <a:solidFill>
                  <a:schemeClr val="tx1"/>
                </a:solidFill>
                <a:latin typeface="Lucida Sans"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altLang="da-DK" sz="2400" dirty="0" smtClean="0"/>
              <a:t>Response burden</a:t>
            </a:r>
          </a:p>
          <a:p>
            <a:pPr lvl="1"/>
            <a:r>
              <a:rPr lang="en-GB" altLang="da-DK" sz="1600" dirty="0" smtClean="0"/>
              <a:t>Statistics Denmark continually works to reduce the number of businesses in samples</a:t>
            </a:r>
          </a:p>
        </p:txBody>
      </p:sp>
    </p:spTree>
    <p:extLst>
      <p:ext uri="{BB962C8B-B14F-4D97-AF65-F5344CB8AC3E}">
        <p14:creationId xmlns:p14="http://schemas.microsoft.com/office/powerpoint/2010/main" val="6230028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Data </a:t>
            </a:r>
            <a:r>
              <a:rPr lang="da-DK" dirty="0"/>
              <a:t>C</a:t>
            </a:r>
            <a:r>
              <a:rPr lang="da-DK" dirty="0" smtClean="0"/>
              <a:t>ollection by </a:t>
            </a:r>
            <a:r>
              <a:rPr lang="da-DK" dirty="0" err="1"/>
              <a:t>S</a:t>
            </a:r>
            <a:r>
              <a:rPr lang="da-DK" dirty="0" err="1" smtClean="0"/>
              <a:t>urvey</a:t>
            </a:r>
            <a:endParaRPr lang="da-DK" dirty="0"/>
          </a:p>
        </p:txBody>
      </p:sp>
      <p:sp>
        <p:nvSpPr>
          <p:cNvPr id="3" name="Pladsholder til indhold 2"/>
          <p:cNvSpPr>
            <a:spLocks noGrp="1"/>
          </p:cNvSpPr>
          <p:nvPr>
            <p:ph idx="1"/>
          </p:nvPr>
        </p:nvSpPr>
        <p:spPr/>
        <p:txBody>
          <a:bodyPr>
            <a:normAutofit/>
          </a:bodyPr>
          <a:lstStyle/>
          <a:p>
            <a:r>
              <a:rPr lang="en-US" dirty="0" smtClean="0"/>
              <a:t>When we need information, which is not accessible from administrative sources</a:t>
            </a:r>
          </a:p>
          <a:p>
            <a:r>
              <a:rPr lang="en-US" dirty="0" smtClean="0"/>
              <a:t>100+ running surveys of enterprises</a:t>
            </a:r>
          </a:p>
          <a:p>
            <a:pPr lvl="1"/>
            <a:r>
              <a:rPr lang="en-US" sz="2400" dirty="0" smtClean="0"/>
              <a:t>Monthly, Quarterly, Yearly, Less frequent</a:t>
            </a:r>
          </a:p>
          <a:p>
            <a:pPr lvl="1"/>
            <a:r>
              <a:rPr lang="en-US" sz="2400" dirty="0"/>
              <a:t>D</a:t>
            </a:r>
            <a:r>
              <a:rPr lang="en-US" sz="2400" dirty="0" smtClean="0"/>
              <a:t>igital questionnaires on Virk.dk</a:t>
            </a:r>
          </a:p>
          <a:p>
            <a:r>
              <a:rPr lang="en-US" dirty="0" smtClean="0"/>
              <a:t>65.000 enterprises report each year</a:t>
            </a:r>
          </a:p>
          <a:p>
            <a:r>
              <a:rPr lang="en-US" dirty="0"/>
              <a:t>4</a:t>
            </a:r>
            <a:r>
              <a:rPr lang="en-US" smtClean="0"/>
              <a:t>50.000 </a:t>
            </a:r>
            <a:r>
              <a:rPr lang="en-US" dirty="0"/>
              <a:t>reports from enterprises each </a:t>
            </a:r>
            <a:r>
              <a:rPr lang="en-US" dirty="0" smtClean="0"/>
              <a:t>year</a:t>
            </a:r>
          </a:p>
          <a:p>
            <a:pPr lvl="1"/>
            <a:r>
              <a:rPr lang="en-US" sz="2400" dirty="0" smtClean="0"/>
              <a:t>97 pct. </a:t>
            </a:r>
            <a:r>
              <a:rPr lang="en-US" sz="2400" dirty="0"/>
              <a:t>a</a:t>
            </a:r>
            <a:r>
              <a:rPr lang="en-US" sz="2400" dirty="0" smtClean="0"/>
              <a:t>re digital</a:t>
            </a:r>
            <a:endParaRPr lang="en-US" sz="2400" dirty="0"/>
          </a:p>
        </p:txBody>
      </p:sp>
    </p:spTree>
    <p:extLst>
      <p:ext uri="{BB962C8B-B14F-4D97-AF65-F5344CB8AC3E}">
        <p14:creationId xmlns:p14="http://schemas.microsoft.com/office/powerpoint/2010/main" val="12193505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lede 4" descr="Mac OS:Users:hpstax:Desktop:business.png"/>
          <p:cNvPicPr/>
          <p:nvPr/>
        </p:nvPicPr>
        <p:blipFill>
          <a:blip r:embed="rId3">
            <a:extLst>
              <a:ext uri="{28A0092B-C50C-407E-A947-70E740481C1C}">
                <a14:useLocalDpi xmlns:a14="http://schemas.microsoft.com/office/drawing/2010/main" val="0"/>
              </a:ext>
            </a:extLst>
          </a:blip>
          <a:srcRect/>
          <a:stretch>
            <a:fillRect/>
          </a:stretch>
        </p:blipFill>
        <p:spPr bwMode="auto">
          <a:xfrm>
            <a:off x="5570704" y="1684505"/>
            <a:ext cx="3378737" cy="3464668"/>
          </a:xfrm>
          <a:prstGeom prst="rect">
            <a:avLst/>
          </a:prstGeom>
          <a:noFill/>
          <a:ln>
            <a:noFill/>
          </a:ln>
        </p:spPr>
      </p:pic>
      <p:sp>
        <p:nvSpPr>
          <p:cNvPr id="2" name="Titel 1"/>
          <p:cNvSpPr>
            <a:spLocks noGrp="1"/>
          </p:cNvSpPr>
          <p:nvPr>
            <p:ph type="title"/>
          </p:nvPr>
        </p:nvSpPr>
        <p:spPr/>
        <p:txBody>
          <a:bodyPr/>
          <a:lstStyle/>
          <a:p>
            <a:r>
              <a:rPr lang="da-DK" dirty="0" smtClean="0"/>
              <a:t>Digital Post</a:t>
            </a:r>
            <a:endParaRPr lang="da-DK" dirty="0"/>
          </a:p>
        </p:txBody>
      </p:sp>
      <p:sp>
        <p:nvSpPr>
          <p:cNvPr id="3" name="Pladsholder til indhold 2"/>
          <p:cNvSpPr>
            <a:spLocks noGrp="1"/>
          </p:cNvSpPr>
          <p:nvPr>
            <p:ph idx="1"/>
          </p:nvPr>
        </p:nvSpPr>
        <p:spPr>
          <a:xfrm>
            <a:off x="457200" y="1600200"/>
            <a:ext cx="5266928" cy="4525963"/>
          </a:xfrm>
        </p:spPr>
        <p:txBody>
          <a:bodyPr>
            <a:normAutofit/>
          </a:bodyPr>
          <a:lstStyle/>
          <a:p>
            <a:r>
              <a:rPr lang="en-GB" sz="2400" dirty="0" smtClean="0"/>
              <a:t>By law all businesses and citizens must be able to receive Digital Post from the authorities.</a:t>
            </a:r>
          </a:p>
          <a:p>
            <a:r>
              <a:rPr lang="en-GB" sz="2400" dirty="0" smtClean="0"/>
              <a:t>Each legal unit has one unique Digital Post Box.</a:t>
            </a:r>
          </a:p>
          <a:p>
            <a:r>
              <a:rPr lang="en-GB" sz="2400" dirty="0" smtClean="0"/>
              <a:t>”Address” to Digital Post is the legal unit number (CVR no.)</a:t>
            </a:r>
          </a:p>
          <a:p>
            <a:r>
              <a:rPr lang="en-GB" sz="2400" dirty="0" smtClean="0"/>
              <a:t>Correspondence via Digital Post is legally binding - as signed paper documents sent by mail.</a:t>
            </a:r>
          </a:p>
        </p:txBody>
      </p:sp>
      <p:pic>
        <p:nvPicPr>
          <p:cNvPr id="6" name="Billede 5"/>
          <p:cNvPicPr>
            <a:picLocks noChangeAspect="1"/>
          </p:cNvPicPr>
          <p:nvPr/>
        </p:nvPicPr>
        <p:blipFill rotWithShape="1">
          <a:blip r:embed="rId4">
            <a:extLst>
              <a:ext uri="{28A0092B-C50C-407E-A947-70E740481C1C}">
                <a14:useLocalDpi xmlns:a14="http://schemas.microsoft.com/office/drawing/2010/main" val="0"/>
              </a:ext>
            </a:extLst>
          </a:blip>
          <a:srcRect l="17603" t="2151" r="38400" b="1723"/>
          <a:stretch/>
        </p:blipFill>
        <p:spPr>
          <a:xfrm>
            <a:off x="5538280" y="3617877"/>
            <a:ext cx="1809839" cy="2530173"/>
          </a:xfrm>
          <a:prstGeom prst="rect">
            <a:avLst/>
          </a:prstGeom>
        </p:spPr>
      </p:pic>
    </p:spTree>
    <p:extLst>
      <p:ext uri="{BB962C8B-B14F-4D97-AF65-F5344CB8AC3E}">
        <p14:creationId xmlns:p14="http://schemas.microsoft.com/office/powerpoint/2010/main" val="33264042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Situation today</a:t>
            </a:r>
            <a:endParaRPr lang="en-US" dirty="0"/>
          </a:p>
        </p:txBody>
      </p:sp>
      <p:sp>
        <p:nvSpPr>
          <p:cNvPr id="3" name="Pladsholder til indhold 2"/>
          <p:cNvSpPr>
            <a:spLocks noGrp="1"/>
          </p:cNvSpPr>
          <p:nvPr>
            <p:ph idx="1"/>
          </p:nvPr>
        </p:nvSpPr>
        <p:spPr>
          <a:xfrm>
            <a:off x="467544" y="1601324"/>
            <a:ext cx="8219256" cy="5257800"/>
          </a:xfrm>
        </p:spPr>
        <p:txBody>
          <a:bodyPr>
            <a:normAutofit/>
          </a:bodyPr>
          <a:lstStyle/>
          <a:p>
            <a:pPr marL="514350" indent="-514350"/>
            <a:r>
              <a:rPr lang="en-US" dirty="0"/>
              <a:t>Reporting solutions</a:t>
            </a:r>
          </a:p>
          <a:p>
            <a:pPr marL="777875" lvl="1" indent="-514350"/>
            <a:r>
              <a:rPr lang="en-US" sz="2400" dirty="0"/>
              <a:t>Dynamic digital questionnaires for all surveys</a:t>
            </a:r>
          </a:p>
          <a:p>
            <a:pPr marL="777875" lvl="1" indent="-514350"/>
            <a:r>
              <a:rPr lang="en-GB" sz="2400" dirty="0">
                <a:solidFill>
                  <a:srgbClr val="C00000"/>
                </a:solidFill>
              </a:rPr>
              <a:t>97 pct. digitalisation for 92 compulsory surveys</a:t>
            </a:r>
          </a:p>
          <a:p>
            <a:pPr marL="777875" lvl="1" indent="-514350"/>
            <a:r>
              <a:rPr lang="en-GB" sz="2400" dirty="0"/>
              <a:t>67 pct. Digitalisation for 11 voluntary surveys</a:t>
            </a:r>
            <a:endParaRPr lang="da-DK" sz="2400" dirty="0"/>
          </a:p>
          <a:p>
            <a:pPr marL="514350" lvl="0" indent="-514350"/>
            <a:endParaRPr lang="en-US" dirty="0" smtClean="0"/>
          </a:p>
          <a:p>
            <a:pPr marL="514350" lvl="0" indent="-514350"/>
            <a:r>
              <a:rPr lang="en-US" dirty="0" smtClean="0"/>
              <a:t>Digitalization</a:t>
            </a:r>
          </a:p>
          <a:p>
            <a:pPr marL="777875" lvl="1" indent="-514350"/>
            <a:r>
              <a:rPr lang="en-US" sz="2400" dirty="0"/>
              <a:t>Legal act on digital reporting and </a:t>
            </a:r>
            <a:r>
              <a:rPr lang="en-US" sz="2400" dirty="0" smtClean="0"/>
              <a:t>communication</a:t>
            </a:r>
          </a:p>
          <a:p>
            <a:pPr marL="777875" lvl="1" indent="-514350"/>
            <a:r>
              <a:rPr lang="en-US" sz="2400" dirty="0" smtClean="0"/>
              <a:t>Faster digital reporting – with higher data quality</a:t>
            </a:r>
          </a:p>
          <a:p>
            <a:pPr marL="777875" lvl="1" indent="-514350"/>
            <a:r>
              <a:rPr lang="en-US" sz="2400" dirty="0" smtClean="0"/>
              <a:t>Online error validation – better data quality</a:t>
            </a:r>
          </a:p>
          <a:p>
            <a:pPr marL="777875" lvl="1" indent="-514350"/>
            <a:r>
              <a:rPr lang="en-US" sz="2400" dirty="0" smtClean="0"/>
              <a:t>User evaluation reports – higher user satisfaction</a:t>
            </a:r>
          </a:p>
          <a:p>
            <a:pPr marL="777875" lvl="1" indent="-514350"/>
            <a:endParaRPr lang="en-US" dirty="0" smtClean="0"/>
          </a:p>
        </p:txBody>
      </p:sp>
      <p:sp>
        <p:nvSpPr>
          <p:cNvPr id="4" name="Pladsholder til diasnummer 3"/>
          <p:cNvSpPr>
            <a:spLocks noGrp="1"/>
          </p:cNvSpPr>
          <p:nvPr>
            <p:ph type="sldNum" sz="quarter" idx="4"/>
          </p:nvPr>
        </p:nvSpPr>
        <p:spPr/>
        <p:txBody>
          <a:bodyPr/>
          <a:lstStyle/>
          <a:p>
            <a:fld id="{04C73271-F603-4B8B-BC48-CACE9C399C01}" type="slidenum">
              <a:rPr lang="da-DK" smtClean="0"/>
              <a:pPr/>
              <a:t>6</a:t>
            </a:fld>
            <a:endParaRPr lang="da-DK"/>
          </a:p>
        </p:txBody>
      </p:sp>
      <p:pic>
        <p:nvPicPr>
          <p:cNvPr id="5" name="Billede 4"/>
          <p:cNvPicPr>
            <a:picLocks noChangeAspect="1"/>
          </p:cNvPicPr>
          <p:nvPr/>
        </p:nvPicPr>
        <p:blipFill>
          <a:blip r:embed="rId3"/>
          <a:stretch>
            <a:fillRect/>
          </a:stretch>
        </p:blipFill>
        <p:spPr>
          <a:xfrm>
            <a:off x="5436096" y="148660"/>
            <a:ext cx="3291750" cy="1828750"/>
          </a:xfrm>
          <a:prstGeom prst="rect">
            <a:avLst/>
          </a:prstGeom>
        </p:spPr>
      </p:pic>
    </p:spTree>
    <p:extLst>
      <p:ext uri="{BB962C8B-B14F-4D97-AF65-F5344CB8AC3E}">
        <p14:creationId xmlns:p14="http://schemas.microsoft.com/office/powerpoint/2010/main" val="25486757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GB" altLang="da-DK" dirty="0" smtClean="0"/>
              <a:t>Systems</a:t>
            </a:r>
            <a:endParaRPr lang="da-DK" dirty="0"/>
          </a:p>
        </p:txBody>
      </p:sp>
      <p:sp>
        <p:nvSpPr>
          <p:cNvPr id="29" name="Rectangle 5"/>
          <p:cNvSpPr>
            <a:spLocks noChangeArrowheads="1"/>
          </p:cNvSpPr>
          <p:nvPr/>
        </p:nvSpPr>
        <p:spPr bwMode="auto">
          <a:xfrm>
            <a:off x="6948264" y="1100641"/>
            <a:ext cx="1922117" cy="4992655"/>
          </a:xfrm>
          <a:prstGeom prst="rect">
            <a:avLst/>
          </a:prstGeom>
          <a:solidFill>
            <a:srgbClr val="C0C0C0">
              <a:alpha val="25098"/>
            </a:srgbClr>
          </a:solidFill>
          <a:ln w="9525" cap="rnd">
            <a:solidFill>
              <a:schemeClr val="tx1"/>
            </a:solidFill>
            <a:prstDash val="sysDot"/>
            <a:miter lim="800000"/>
            <a:headEnd/>
            <a:tailEnd/>
          </a:ln>
        </p:spPr>
        <p:txBody>
          <a:bodyPr wrap="none" lIns="91428" tIns="107987" rIns="91428" bIns="45715"/>
          <a:lstStyle/>
          <a:p>
            <a:pPr algn="ctr"/>
            <a:r>
              <a:rPr lang="en-GB" b="1" dirty="0" smtClean="0">
                <a:latin typeface="Arial" charset="0"/>
              </a:rPr>
              <a:t>PSI</a:t>
            </a:r>
          </a:p>
          <a:p>
            <a:pPr algn="ctr"/>
            <a:r>
              <a:rPr lang="en-GB" sz="1400" b="1" dirty="0" smtClean="0">
                <a:latin typeface="Arial" charset="0"/>
              </a:rPr>
              <a:t>Provider of Statistical </a:t>
            </a:r>
          </a:p>
          <a:p>
            <a:pPr algn="ctr"/>
            <a:r>
              <a:rPr lang="en-GB" sz="1400" b="1" dirty="0" smtClean="0">
                <a:latin typeface="Arial" charset="0"/>
              </a:rPr>
              <a:t>information</a:t>
            </a:r>
            <a:endParaRPr lang="en-GB" sz="1400" b="1" dirty="0">
              <a:latin typeface="Arial" charset="0"/>
            </a:endParaRPr>
          </a:p>
        </p:txBody>
      </p:sp>
      <p:sp>
        <p:nvSpPr>
          <p:cNvPr id="30" name="Rectangle 5"/>
          <p:cNvSpPr>
            <a:spLocks noChangeArrowheads="1"/>
          </p:cNvSpPr>
          <p:nvPr/>
        </p:nvSpPr>
        <p:spPr bwMode="auto">
          <a:xfrm>
            <a:off x="251520" y="1098510"/>
            <a:ext cx="1944216" cy="4992655"/>
          </a:xfrm>
          <a:prstGeom prst="rect">
            <a:avLst/>
          </a:prstGeom>
          <a:solidFill>
            <a:srgbClr val="C0C0C0">
              <a:alpha val="25098"/>
            </a:srgbClr>
          </a:solidFill>
          <a:ln w="9525" cap="rnd">
            <a:solidFill>
              <a:schemeClr val="tx1"/>
            </a:solidFill>
            <a:prstDash val="sysDot"/>
            <a:miter lim="800000"/>
            <a:headEnd/>
            <a:tailEnd/>
          </a:ln>
        </p:spPr>
        <p:txBody>
          <a:bodyPr wrap="none" lIns="91428" tIns="107987" rIns="91428" bIns="45715"/>
          <a:lstStyle/>
          <a:p>
            <a:pPr algn="ctr"/>
            <a:r>
              <a:rPr lang="en-GB" b="1" dirty="0" smtClean="0">
                <a:latin typeface="Arial" charset="0"/>
              </a:rPr>
              <a:t>Reporting</a:t>
            </a:r>
            <a:endParaRPr lang="en-GB" b="1" dirty="0">
              <a:latin typeface="Arial" charset="0"/>
            </a:endParaRPr>
          </a:p>
        </p:txBody>
      </p:sp>
      <p:sp>
        <p:nvSpPr>
          <p:cNvPr id="31" name="Rectangle 5"/>
          <p:cNvSpPr>
            <a:spLocks noChangeArrowheads="1"/>
          </p:cNvSpPr>
          <p:nvPr/>
        </p:nvSpPr>
        <p:spPr bwMode="auto">
          <a:xfrm>
            <a:off x="4721520" y="1100641"/>
            <a:ext cx="1922117" cy="4992655"/>
          </a:xfrm>
          <a:prstGeom prst="rect">
            <a:avLst/>
          </a:prstGeom>
          <a:solidFill>
            <a:srgbClr val="C0C0C0">
              <a:alpha val="25098"/>
            </a:srgbClr>
          </a:solidFill>
          <a:ln w="9525" cap="rnd">
            <a:solidFill>
              <a:schemeClr val="tx1"/>
            </a:solidFill>
            <a:prstDash val="sysDot"/>
            <a:miter lim="800000"/>
            <a:headEnd/>
            <a:tailEnd/>
          </a:ln>
        </p:spPr>
        <p:txBody>
          <a:bodyPr wrap="none" lIns="91428" tIns="107987" rIns="91428" bIns="45715"/>
          <a:lstStyle/>
          <a:p>
            <a:pPr algn="ctr"/>
            <a:r>
              <a:rPr lang="en-GB" b="1" dirty="0" smtClean="0">
                <a:latin typeface="Arial" charset="0"/>
              </a:rPr>
              <a:t>Enterprise</a:t>
            </a:r>
            <a:br>
              <a:rPr lang="en-GB" b="1" dirty="0" smtClean="0">
                <a:latin typeface="Arial" charset="0"/>
              </a:rPr>
            </a:br>
            <a:r>
              <a:rPr lang="en-GB" b="1" dirty="0" smtClean="0">
                <a:latin typeface="Arial" charset="0"/>
              </a:rPr>
              <a:t>information</a:t>
            </a:r>
            <a:endParaRPr lang="en-GB" b="1" dirty="0">
              <a:latin typeface="Arial" charset="0"/>
            </a:endParaRPr>
          </a:p>
        </p:txBody>
      </p:sp>
      <p:sp>
        <p:nvSpPr>
          <p:cNvPr id="32" name="Rectangle 5"/>
          <p:cNvSpPr>
            <a:spLocks noChangeArrowheads="1"/>
          </p:cNvSpPr>
          <p:nvPr/>
        </p:nvSpPr>
        <p:spPr bwMode="auto">
          <a:xfrm>
            <a:off x="2480766" y="1100641"/>
            <a:ext cx="1944216" cy="4992655"/>
          </a:xfrm>
          <a:prstGeom prst="rect">
            <a:avLst/>
          </a:prstGeom>
          <a:solidFill>
            <a:srgbClr val="C0C0C0">
              <a:alpha val="25098"/>
            </a:srgbClr>
          </a:solidFill>
          <a:ln w="9525" cap="rnd">
            <a:solidFill>
              <a:schemeClr val="tx1"/>
            </a:solidFill>
            <a:prstDash val="sysDot"/>
            <a:miter lim="800000"/>
            <a:headEnd/>
            <a:tailEnd/>
          </a:ln>
        </p:spPr>
        <p:txBody>
          <a:bodyPr wrap="none" lIns="91428" tIns="107987" rIns="91428" bIns="45715"/>
          <a:lstStyle/>
          <a:p>
            <a:pPr algn="ctr"/>
            <a:r>
              <a:rPr lang="en-GB" b="1" dirty="0" smtClean="0">
                <a:latin typeface="Arial" charset="0"/>
              </a:rPr>
              <a:t>Data</a:t>
            </a:r>
            <a:endParaRPr lang="en-GB" b="1" dirty="0">
              <a:latin typeface="Arial" charset="0"/>
            </a:endParaRPr>
          </a:p>
        </p:txBody>
      </p:sp>
      <p:sp>
        <p:nvSpPr>
          <p:cNvPr id="33" name="AutoShape 3"/>
          <p:cNvSpPr>
            <a:spLocks noChangeArrowheads="1"/>
          </p:cNvSpPr>
          <p:nvPr/>
        </p:nvSpPr>
        <p:spPr bwMode="auto">
          <a:xfrm>
            <a:off x="2738189" y="4029167"/>
            <a:ext cx="1401763" cy="849313"/>
          </a:xfrm>
          <a:prstGeom prst="flowChartMagneticDisk">
            <a:avLst/>
          </a:prstGeom>
          <a:gradFill rotWithShape="0">
            <a:gsLst>
              <a:gs pos="0">
                <a:schemeClr val="bg1">
                  <a:alpha val="39998"/>
                </a:schemeClr>
              </a:gs>
              <a:gs pos="100000">
                <a:srgbClr val="B7C9E3"/>
              </a:gs>
            </a:gsLst>
            <a:lin ang="2700000" scaled="1"/>
          </a:gradFill>
          <a:ln w="9525">
            <a:solidFill>
              <a:srgbClr val="000000"/>
            </a:solidFill>
            <a:round/>
            <a:headEnd/>
            <a:tailEnd/>
          </a:ln>
        </p:spPr>
        <p:txBody>
          <a:bodyPr lIns="0" tIns="0" rIns="0" bIns="0" anchor="ctr"/>
          <a:lstStyle/>
          <a:p>
            <a:pPr algn="ctr" eaLnBrk="1" hangingPunct="1"/>
            <a:r>
              <a:rPr lang="en-GB" sz="1500" dirty="0" smtClean="0">
                <a:latin typeface="Arial" charset="0"/>
              </a:rPr>
              <a:t>Data archive – Error check</a:t>
            </a:r>
            <a:endParaRPr lang="en-GB" sz="1500" dirty="0">
              <a:latin typeface="Arial" charset="0"/>
            </a:endParaRPr>
          </a:p>
        </p:txBody>
      </p:sp>
      <p:sp>
        <p:nvSpPr>
          <p:cNvPr id="34" name="AutoShape 4"/>
          <p:cNvSpPr>
            <a:spLocks noChangeArrowheads="1"/>
          </p:cNvSpPr>
          <p:nvPr/>
        </p:nvSpPr>
        <p:spPr bwMode="auto">
          <a:xfrm>
            <a:off x="2735560" y="2819814"/>
            <a:ext cx="1401762" cy="849313"/>
          </a:xfrm>
          <a:prstGeom prst="flowChartMagneticDisk">
            <a:avLst/>
          </a:prstGeom>
          <a:gradFill rotWithShape="0">
            <a:gsLst>
              <a:gs pos="0">
                <a:schemeClr val="bg1">
                  <a:alpha val="39998"/>
                </a:schemeClr>
              </a:gs>
              <a:gs pos="100000">
                <a:srgbClr val="B7C9E3"/>
              </a:gs>
            </a:gsLst>
            <a:lin ang="2700000" scaled="1"/>
          </a:gradFill>
          <a:ln w="9525">
            <a:solidFill>
              <a:srgbClr val="000000"/>
            </a:solidFill>
            <a:round/>
            <a:headEnd/>
            <a:tailEnd/>
          </a:ln>
        </p:spPr>
        <p:txBody>
          <a:bodyPr lIns="0" tIns="0" rIns="0" bIns="0" anchor="ctr"/>
          <a:lstStyle/>
          <a:p>
            <a:pPr algn="ctr" eaLnBrk="1" hangingPunct="1"/>
            <a:r>
              <a:rPr lang="en-GB" sz="1500" dirty="0">
                <a:latin typeface="Arial" charset="0"/>
              </a:rPr>
              <a:t>XML input database</a:t>
            </a:r>
          </a:p>
        </p:txBody>
      </p:sp>
      <p:sp>
        <p:nvSpPr>
          <p:cNvPr id="35" name="AutoShape 5"/>
          <p:cNvSpPr>
            <a:spLocks noChangeArrowheads="1"/>
          </p:cNvSpPr>
          <p:nvPr/>
        </p:nvSpPr>
        <p:spPr bwMode="auto">
          <a:xfrm>
            <a:off x="503697" y="5153985"/>
            <a:ext cx="1439863" cy="849312"/>
          </a:xfrm>
          <a:prstGeom prst="flowChartMultidocument">
            <a:avLst/>
          </a:prstGeom>
          <a:gradFill rotWithShape="0">
            <a:gsLst>
              <a:gs pos="0">
                <a:schemeClr val="bg1">
                  <a:alpha val="39999"/>
                </a:schemeClr>
              </a:gs>
              <a:gs pos="100000">
                <a:srgbClr val="B7C9E3"/>
              </a:gs>
            </a:gsLst>
            <a:lin ang="2700000" scaled="1"/>
          </a:gradFill>
          <a:ln w="9525">
            <a:solidFill>
              <a:srgbClr val="000000"/>
            </a:solidFill>
            <a:miter lim="800000"/>
            <a:headEnd/>
            <a:tailEnd/>
          </a:ln>
        </p:spPr>
        <p:txBody>
          <a:bodyPr lIns="0" tIns="45715" rIns="0" bIns="45715"/>
          <a:lstStyle/>
          <a:p>
            <a:pPr algn="ctr" eaLnBrk="1" hangingPunct="1">
              <a:defRPr/>
            </a:pPr>
            <a:r>
              <a:rPr lang="en-GB" sz="1500" dirty="0">
                <a:effectLst>
                  <a:outerShdw blurRad="38100" dist="38100" dir="2700000" algn="tl">
                    <a:srgbClr val="C0C0C0"/>
                  </a:outerShdw>
                </a:effectLst>
                <a:latin typeface="Arial" charset="0"/>
              </a:rPr>
              <a:t>Scanning of paper forms</a:t>
            </a:r>
          </a:p>
        </p:txBody>
      </p:sp>
      <p:cxnSp>
        <p:nvCxnSpPr>
          <p:cNvPr id="36" name="AutoShape 6"/>
          <p:cNvCxnSpPr>
            <a:cxnSpLocks noChangeShapeType="1"/>
            <a:stCxn id="34" idx="4"/>
            <a:endCxn id="38" idx="2"/>
          </p:cNvCxnSpPr>
          <p:nvPr/>
        </p:nvCxnSpPr>
        <p:spPr bwMode="auto">
          <a:xfrm flipV="1">
            <a:off x="4137322" y="2948993"/>
            <a:ext cx="844550" cy="295478"/>
          </a:xfrm>
          <a:prstGeom prst="straightConnector1">
            <a:avLst/>
          </a:prstGeom>
          <a:noFill/>
          <a:ln w="9525">
            <a:solidFill>
              <a:srgbClr val="4677B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37" name="laptop"/>
          <p:cNvSpPr>
            <a:spLocks noEditPoints="1" noChangeArrowheads="1"/>
          </p:cNvSpPr>
          <p:nvPr/>
        </p:nvSpPr>
        <p:spPr bwMode="auto">
          <a:xfrm>
            <a:off x="530116" y="1714004"/>
            <a:ext cx="1439863" cy="850900"/>
          </a:xfrm>
          <a:custGeom>
            <a:avLst/>
            <a:gdLst>
              <a:gd name="T0" fmla="*/ 224112 w 21600"/>
              <a:gd name="T1" fmla="*/ 0 h 21600"/>
              <a:gd name="T2" fmla="*/ 224112 w 21600"/>
              <a:gd name="T3" fmla="*/ 282570 h 21600"/>
              <a:gd name="T4" fmla="*/ 1221684 w 21600"/>
              <a:gd name="T5" fmla="*/ 0 h 21600"/>
              <a:gd name="T6" fmla="*/ 1221684 w 21600"/>
              <a:gd name="T7" fmla="*/ 282570 h 21600"/>
              <a:gd name="T8" fmla="*/ 719932 w 21600"/>
              <a:gd name="T9" fmla="*/ 0 h 21600"/>
              <a:gd name="T10" fmla="*/ 719932 w 21600"/>
              <a:gd name="T11" fmla="*/ 850900 h 21600"/>
              <a:gd name="T12" fmla="*/ 0 w 21600"/>
              <a:gd name="T13" fmla="*/ 850900 h 21600"/>
              <a:gd name="T14" fmla="*/ 1439863 w 21600"/>
              <a:gd name="T15" fmla="*/ 850900 h 21600"/>
              <a:gd name="T16" fmla="*/ 0 60000 65536"/>
              <a:gd name="T17" fmla="*/ 0 60000 65536"/>
              <a:gd name="T18" fmla="*/ 0 60000 65536"/>
              <a:gd name="T19" fmla="*/ 0 60000 65536"/>
              <a:gd name="T20" fmla="*/ 0 60000 65536"/>
              <a:gd name="T21" fmla="*/ 0 60000 65536"/>
              <a:gd name="T22" fmla="*/ 0 60000 65536"/>
              <a:gd name="T23" fmla="*/ 0 60000 65536"/>
              <a:gd name="T24" fmla="*/ 4445 w 21600"/>
              <a:gd name="T25" fmla="*/ 1858 h 21600"/>
              <a:gd name="T26" fmla="*/ 17311 w 21600"/>
              <a:gd name="T27" fmla="*/ 12323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gradFill rotWithShape="0">
            <a:gsLst>
              <a:gs pos="0">
                <a:schemeClr val="bg1">
                  <a:alpha val="39998"/>
                </a:schemeClr>
              </a:gs>
              <a:gs pos="100000">
                <a:srgbClr val="B7C9E3"/>
              </a:gs>
            </a:gsLst>
            <a:lin ang="2700000" scaled="1"/>
          </a:gradFill>
          <a:ln w="9525">
            <a:solidFill>
              <a:srgbClr val="000000"/>
            </a:solidFill>
            <a:miter lim="800000"/>
            <a:headEnd/>
            <a:tailEnd/>
          </a:ln>
        </p:spPr>
        <p:txBody>
          <a:bodyPr lIns="91428" tIns="45715" rIns="91428" bIns="45715" anchor="ctr"/>
          <a:lstStyle/>
          <a:p>
            <a:pPr algn="ctr" eaLnBrk="1" hangingPunct="1"/>
            <a:r>
              <a:rPr lang="da-DK" sz="1500">
                <a:latin typeface="Arial" charset="0"/>
              </a:rPr>
              <a:t>Online forms</a:t>
            </a:r>
          </a:p>
        </p:txBody>
      </p:sp>
      <p:sp>
        <p:nvSpPr>
          <p:cNvPr id="38" name="AutoShape 8"/>
          <p:cNvSpPr>
            <a:spLocks noChangeArrowheads="1"/>
          </p:cNvSpPr>
          <p:nvPr/>
        </p:nvSpPr>
        <p:spPr bwMode="auto">
          <a:xfrm>
            <a:off x="4981872" y="2243641"/>
            <a:ext cx="1403350" cy="1410703"/>
          </a:xfrm>
          <a:prstGeom prst="flowChartMagneticDisk">
            <a:avLst/>
          </a:prstGeom>
          <a:gradFill rotWithShape="0">
            <a:gsLst>
              <a:gs pos="0">
                <a:schemeClr val="bg1">
                  <a:alpha val="39998"/>
                </a:schemeClr>
              </a:gs>
              <a:gs pos="100000">
                <a:srgbClr val="B7C9E3"/>
              </a:gs>
            </a:gsLst>
            <a:lin ang="2700000" scaled="1"/>
          </a:gradFill>
          <a:ln w="9525">
            <a:solidFill>
              <a:srgbClr val="000000"/>
            </a:solidFill>
            <a:round/>
            <a:headEnd/>
            <a:tailEnd/>
          </a:ln>
        </p:spPr>
        <p:txBody>
          <a:bodyPr lIns="0" tIns="0" rIns="0" bIns="0" anchor="ctr"/>
          <a:lstStyle/>
          <a:p>
            <a:pPr algn="ctr" eaLnBrk="1" hangingPunct="1"/>
            <a:r>
              <a:rPr lang="da-DK" sz="1500" dirty="0" smtClean="0">
                <a:latin typeface="Arial" charset="0"/>
              </a:rPr>
              <a:t>Central Data </a:t>
            </a:r>
            <a:r>
              <a:rPr lang="da-DK" sz="1500" dirty="0" err="1" smtClean="0">
                <a:latin typeface="Arial" charset="0"/>
              </a:rPr>
              <a:t>collection</a:t>
            </a:r>
            <a:r>
              <a:rPr lang="da-DK" sz="1500" dirty="0" smtClean="0">
                <a:latin typeface="Arial" charset="0"/>
              </a:rPr>
              <a:t> Register</a:t>
            </a:r>
            <a:endParaRPr lang="da-DK" sz="1500" dirty="0">
              <a:latin typeface="Arial" charset="0"/>
            </a:endParaRPr>
          </a:p>
        </p:txBody>
      </p:sp>
      <p:sp>
        <p:nvSpPr>
          <p:cNvPr id="39" name="AutoShape 9"/>
          <p:cNvSpPr>
            <a:spLocks noChangeArrowheads="1"/>
          </p:cNvSpPr>
          <p:nvPr/>
        </p:nvSpPr>
        <p:spPr bwMode="auto">
          <a:xfrm>
            <a:off x="2667298" y="1731769"/>
            <a:ext cx="1538288" cy="758825"/>
          </a:xfrm>
          <a:prstGeom prst="flowChartTerminator">
            <a:avLst/>
          </a:prstGeom>
          <a:gradFill rotWithShape="0">
            <a:gsLst>
              <a:gs pos="0">
                <a:schemeClr val="bg1">
                  <a:alpha val="39998"/>
                </a:schemeClr>
              </a:gs>
              <a:gs pos="100000">
                <a:srgbClr val="B7C9E3"/>
              </a:gs>
            </a:gsLst>
            <a:lin ang="2700000" scaled="1"/>
          </a:gradFill>
          <a:ln w="9525">
            <a:solidFill>
              <a:srgbClr val="000000"/>
            </a:solidFill>
            <a:miter lim="800000"/>
            <a:headEnd/>
            <a:tailEnd/>
          </a:ln>
        </p:spPr>
        <p:txBody>
          <a:bodyPr lIns="0" tIns="45715" rIns="0" bIns="45715"/>
          <a:lstStyle/>
          <a:p>
            <a:pPr algn="ctr" eaLnBrk="1" hangingPunct="1"/>
            <a:r>
              <a:rPr lang="en-GB" sz="1500">
                <a:latin typeface="Arial" charset="0"/>
              </a:rPr>
              <a:t>User</a:t>
            </a:r>
            <a:br>
              <a:rPr lang="en-GB" sz="1500">
                <a:latin typeface="Arial" charset="0"/>
              </a:rPr>
            </a:br>
            <a:r>
              <a:rPr lang="en-GB" sz="1500">
                <a:latin typeface="Arial" charset="0"/>
              </a:rPr>
              <a:t>interface</a:t>
            </a:r>
          </a:p>
        </p:txBody>
      </p:sp>
      <p:cxnSp>
        <p:nvCxnSpPr>
          <p:cNvPr id="40" name="AutoShape 11"/>
          <p:cNvCxnSpPr>
            <a:cxnSpLocks noChangeShapeType="1"/>
            <a:stCxn id="39" idx="2"/>
            <a:endCxn id="34" idx="1"/>
          </p:cNvCxnSpPr>
          <p:nvPr/>
        </p:nvCxnSpPr>
        <p:spPr bwMode="auto">
          <a:xfrm flipH="1">
            <a:off x="3436441" y="2490594"/>
            <a:ext cx="1" cy="329220"/>
          </a:xfrm>
          <a:prstGeom prst="straightConnector1">
            <a:avLst/>
          </a:prstGeom>
          <a:noFill/>
          <a:ln w="9525">
            <a:solidFill>
              <a:srgbClr val="4677BF"/>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41" name="AutoShape 14"/>
          <p:cNvSpPr>
            <a:spLocks noChangeArrowheads="1"/>
          </p:cNvSpPr>
          <p:nvPr/>
        </p:nvSpPr>
        <p:spPr bwMode="auto">
          <a:xfrm>
            <a:off x="4987453" y="4043951"/>
            <a:ext cx="1401762" cy="1137344"/>
          </a:xfrm>
          <a:prstGeom prst="flowChartMagneticDisk">
            <a:avLst/>
          </a:prstGeom>
          <a:gradFill rotWithShape="0">
            <a:gsLst>
              <a:gs pos="0">
                <a:schemeClr val="bg1">
                  <a:alpha val="39998"/>
                </a:schemeClr>
              </a:gs>
              <a:gs pos="100000">
                <a:srgbClr val="B7C9E3"/>
              </a:gs>
            </a:gsLst>
            <a:lin ang="2700000" scaled="1"/>
          </a:gradFill>
          <a:ln w="9525">
            <a:solidFill>
              <a:srgbClr val="000000"/>
            </a:solidFill>
            <a:round/>
            <a:headEnd/>
            <a:tailEnd/>
          </a:ln>
        </p:spPr>
        <p:txBody>
          <a:bodyPr lIns="0" tIns="0" rIns="0" bIns="0" anchor="ctr"/>
          <a:lstStyle/>
          <a:p>
            <a:pPr algn="ctr" eaLnBrk="1" hangingPunct="1"/>
            <a:r>
              <a:rPr lang="en-GB" sz="1500" dirty="0">
                <a:latin typeface="Arial" charset="0"/>
              </a:rPr>
              <a:t>Business </a:t>
            </a:r>
            <a:r>
              <a:rPr lang="en-GB" sz="1500" dirty="0" smtClean="0">
                <a:latin typeface="Arial" charset="0"/>
              </a:rPr>
              <a:t>Register</a:t>
            </a:r>
            <a:endParaRPr lang="en-GB" sz="1500" dirty="0">
              <a:latin typeface="Arial" charset="0"/>
            </a:endParaRPr>
          </a:p>
        </p:txBody>
      </p:sp>
      <p:cxnSp>
        <p:nvCxnSpPr>
          <p:cNvPr id="42" name="AutoShape 17"/>
          <p:cNvCxnSpPr>
            <a:cxnSpLocks noChangeShapeType="1"/>
          </p:cNvCxnSpPr>
          <p:nvPr/>
        </p:nvCxnSpPr>
        <p:spPr bwMode="auto">
          <a:xfrm>
            <a:off x="1763688" y="2060848"/>
            <a:ext cx="971872" cy="1008112"/>
          </a:xfrm>
          <a:prstGeom prst="straightConnector1">
            <a:avLst/>
          </a:prstGeom>
          <a:noFill/>
          <a:ln w="9525">
            <a:solidFill>
              <a:srgbClr val="4677B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3" name="AutoShape 18"/>
          <p:cNvSpPr>
            <a:spLocks noChangeArrowheads="1"/>
          </p:cNvSpPr>
          <p:nvPr/>
        </p:nvSpPr>
        <p:spPr bwMode="auto">
          <a:xfrm>
            <a:off x="2738190" y="5181295"/>
            <a:ext cx="1401762" cy="849313"/>
          </a:xfrm>
          <a:prstGeom prst="flowChartMagneticDisk">
            <a:avLst/>
          </a:prstGeom>
          <a:gradFill rotWithShape="0">
            <a:gsLst>
              <a:gs pos="0">
                <a:schemeClr val="bg1">
                  <a:alpha val="39998"/>
                </a:schemeClr>
              </a:gs>
              <a:gs pos="100000">
                <a:srgbClr val="B7C9E3"/>
              </a:gs>
            </a:gsLst>
            <a:lin ang="2700000" scaled="1"/>
          </a:gradFill>
          <a:ln w="9525">
            <a:solidFill>
              <a:srgbClr val="000000"/>
            </a:solidFill>
            <a:round/>
            <a:headEnd/>
            <a:tailEnd/>
          </a:ln>
        </p:spPr>
        <p:txBody>
          <a:bodyPr lIns="0" tIns="0" rIns="0" bIns="0" anchor="ctr"/>
          <a:lstStyle/>
          <a:p>
            <a:pPr algn="ctr" eaLnBrk="1" hangingPunct="1"/>
            <a:r>
              <a:rPr lang="en-GB" sz="1500" dirty="0">
                <a:latin typeface="Arial" charset="0"/>
              </a:rPr>
              <a:t>Dissemination</a:t>
            </a:r>
          </a:p>
        </p:txBody>
      </p:sp>
      <p:cxnSp>
        <p:nvCxnSpPr>
          <p:cNvPr id="44" name="AutoShape 20"/>
          <p:cNvCxnSpPr>
            <a:cxnSpLocks noChangeShapeType="1"/>
            <a:stCxn id="34" idx="3"/>
            <a:endCxn id="33" idx="1"/>
          </p:cNvCxnSpPr>
          <p:nvPr/>
        </p:nvCxnSpPr>
        <p:spPr bwMode="auto">
          <a:xfrm>
            <a:off x="3436441" y="3669127"/>
            <a:ext cx="2630" cy="360040"/>
          </a:xfrm>
          <a:prstGeom prst="straightConnector1">
            <a:avLst/>
          </a:prstGeom>
          <a:noFill/>
          <a:ln w="9525">
            <a:solidFill>
              <a:srgbClr val="4677B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AutoShape 21"/>
          <p:cNvCxnSpPr>
            <a:cxnSpLocks noChangeShapeType="1"/>
            <a:stCxn id="33" idx="3"/>
            <a:endCxn id="43" idx="1"/>
          </p:cNvCxnSpPr>
          <p:nvPr/>
        </p:nvCxnSpPr>
        <p:spPr bwMode="auto">
          <a:xfrm>
            <a:off x="3439071" y="4878480"/>
            <a:ext cx="0" cy="302815"/>
          </a:xfrm>
          <a:prstGeom prst="straightConnector1">
            <a:avLst/>
          </a:prstGeom>
          <a:noFill/>
          <a:ln w="9525">
            <a:solidFill>
              <a:srgbClr val="4677B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laptop"/>
          <p:cNvSpPr>
            <a:spLocks noEditPoints="1" noChangeArrowheads="1"/>
          </p:cNvSpPr>
          <p:nvPr/>
        </p:nvSpPr>
        <p:spPr bwMode="auto">
          <a:xfrm>
            <a:off x="540941" y="4018260"/>
            <a:ext cx="1439862" cy="850900"/>
          </a:xfrm>
          <a:custGeom>
            <a:avLst/>
            <a:gdLst>
              <a:gd name="T0" fmla="*/ 224112 w 21600"/>
              <a:gd name="T1" fmla="*/ 0 h 21600"/>
              <a:gd name="T2" fmla="*/ 224112 w 21600"/>
              <a:gd name="T3" fmla="*/ 282570 h 21600"/>
              <a:gd name="T4" fmla="*/ 1221683 w 21600"/>
              <a:gd name="T5" fmla="*/ 0 h 21600"/>
              <a:gd name="T6" fmla="*/ 1221683 w 21600"/>
              <a:gd name="T7" fmla="*/ 282570 h 21600"/>
              <a:gd name="T8" fmla="*/ 719931 w 21600"/>
              <a:gd name="T9" fmla="*/ 0 h 21600"/>
              <a:gd name="T10" fmla="*/ 719931 w 21600"/>
              <a:gd name="T11" fmla="*/ 850900 h 21600"/>
              <a:gd name="T12" fmla="*/ 0 w 21600"/>
              <a:gd name="T13" fmla="*/ 850900 h 21600"/>
              <a:gd name="T14" fmla="*/ 1439862 w 21600"/>
              <a:gd name="T15" fmla="*/ 850900 h 21600"/>
              <a:gd name="T16" fmla="*/ 0 60000 65536"/>
              <a:gd name="T17" fmla="*/ 0 60000 65536"/>
              <a:gd name="T18" fmla="*/ 0 60000 65536"/>
              <a:gd name="T19" fmla="*/ 0 60000 65536"/>
              <a:gd name="T20" fmla="*/ 0 60000 65536"/>
              <a:gd name="T21" fmla="*/ 0 60000 65536"/>
              <a:gd name="T22" fmla="*/ 0 60000 65536"/>
              <a:gd name="T23" fmla="*/ 0 60000 65536"/>
              <a:gd name="T24" fmla="*/ 4445 w 21600"/>
              <a:gd name="T25" fmla="*/ 1858 h 21600"/>
              <a:gd name="T26" fmla="*/ 17311 w 21600"/>
              <a:gd name="T27" fmla="*/ 12323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gradFill rotWithShape="0">
            <a:gsLst>
              <a:gs pos="0">
                <a:schemeClr val="bg1">
                  <a:alpha val="39998"/>
                </a:schemeClr>
              </a:gs>
              <a:gs pos="100000">
                <a:srgbClr val="B7C9E3"/>
              </a:gs>
            </a:gsLst>
            <a:lin ang="2700000" scaled="1"/>
          </a:gradFill>
          <a:ln w="9525">
            <a:solidFill>
              <a:srgbClr val="000000"/>
            </a:solidFill>
            <a:miter lim="800000"/>
            <a:headEnd/>
            <a:tailEnd/>
          </a:ln>
        </p:spPr>
        <p:txBody>
          <a:bodyPr lIns="91428" tIns="45715" rIns="91428" bIns="45715" anchor="ctr"/>
          <a:lstStyle/>
          <a:p>
            <a:pPr algn="ctr" eaLnBrk="1" hangingPunct="1"/>
            <a:r>
              <a:rPr lang="da-DK" sz="1500" dirty="0" smtClean="0">
                <a:latin typeface="Arial" charset="0"/>
              </a:rPr>
              <a:t>Idep</a:t>
            </a:r>
            <a:endParaRPr lang="da-DK" sz="1500" dirty="0">
              <a:latin typeface="Arial" charset="0"/>
            </a:endParaRPr>
          </a:p>
        </p:txBody>
      </p:sp>
      <p:cxnSp>
        <p:nvCxnSpPr>
          <p:cNvPr id="47" name="AutoShape 24"/>
          <p:cNvCxnSpPr>
            <a:cxnSpLocks noChangeShapeType="1"/>
          </p:cNvCxnSpPr>
          <p:nvPr/>
        </p:nvCxnSpPr>
        <p:spPr bwMode="auto">
          <a:xfrm flipV="1">
            <a:off x="1943559" y="3517011"/>
            <a:ext cx="792001" cy="1856205"/>
          </a:xfrm>
          <a:prstGeom prst="straightConnector1">
            <a:avLst/>
          </a:prstGeom>
          <a:noFill/>
          <a:ln w="9525">
            <a:solidFill>
              <a:srgbClr val="4677BF"/>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 name="AutoShape 13"/>
          <p:cNvCxnSpPr>
            <a:cxnSpLocks noChangeShapeType="1"/>
          </p:cNvCxnSpPr>
          <p:nvPr/>
        </p:nvCxnSpPr>
        <p:spPr bwMode="auto">
          <a:xfrm flipV="1">
            <a:off x="1763688" y="3343454"/>
            <a:ext cx="974502" cy="1021652"/>
          </a:xfrm>
          <a:prstGeom prst="straightConnector1">
            <a:avLst/>
          </a:prstGeom>
          <a:noFill/>
          <a:ln w="9525">
            <a:solidFill>
              <a:srgbClr val="4677B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 name="AutoShape 13"/>
          <p:cNvCxnSpPr>
            <a:cxnSpLocks noChangeShapeType="1"/>
            <a:endCxn id="34" idx="2"/>
          </p:cNvCxnSpPr>
          <p:nvPr/>
        </p:nvCxnSpPr>
        <p:spPr bwMode="auto">
          <a:xfrm flipV="1">
            <a:off x="1763688" y="3244471"/>
            <a:ext cx="971872" cy="793"/>
          </a:xfrm>
          <a:prstGeom prst="straightConnector1">
            <a:avLst/>
          </a:prstGeom>
          <a:noFill/>
          <a:ln w="9525">
            <a:solidFill>
              <a:srgbClr val="4677B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 name="AutoShape 6"/>
          <p:cNvCxnSpPr>
            <a:cxnSpLocks noChangeShapeType="1"/>
            <a:stCxn id="41" idx="1"/>
            <a:endCxn id="38" idx="3"/>
          </p:cNvCxnSpPr>
          <p:nvPr/>
        </p:nvCxnSpPr>
        <p:spPr bwMode="auto">
          <a:xfrm flipH="1" flipV="1">
            <a:off x="5683547" y="3654344"/>
            <a:ext cx="4787" cy="389607"/>
          </a:xfrm>
          <a:prstGeom prst="straightConnector1">
            <a:avLst/>
          </a:prstGeom>
          <a:noFill/>
          <a:ln w="9525">
            <a:solidFill>
              <a:srgbClr val="4677B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53" name="AutoShape 12"/>
          <p:cNvCxnSpPr>
            <a:cxnSpLocks noChangeShapeType="1"/>
            <a:stCxn id="38" idx="4"/>
          </p:cNvCxnSpPr>
          <p:nvPr/>
        </p:nvCxnSpPr>
        <p:spPr bwMode="auto">
          <a:xfrm flipV="1">
            <a:off x="6385222" y="2564904"/>
            <a:ext cx="1110481" cy="384089"/>
          </a:xfrm>
          <a:prstGeom prst="straightConnector1">
            <a:avLst/>
          </a:prstGeom>
          <a:noFill/>
          <a:ln w="9525">
            <a:solidFill>
              <a:srgbClr val="4677B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54" name="AutoShape 22"/>
          <p:cNvCxnSpPr>
            <a:cxnSpLocks noChangeShapeType="1"/>
            <a:stCxn id="38" idx="1"/>
            <a:endCxn id="39" idx="3"/>
          </p:cNvCxnSpPr>
          <p:nvPr/>
        </p:nvCxnSpPr>
        <p:spPr bwMode="auto">
          <a:xfrm rot="16200000" flipV="1">
            <a:off x="4878338" y="1438431"/>
            <a:ext cx="132459" cy="1477961"/>
          </a:xfrm>
          <a:prstGeom prst="bentConnector2">
            <a:avLst/>
          </a:prstGeom>
          <a:noFill/>
          <a:ln w="9525">
            <a:solidFill>
              <a:srgbClr val="4677BF"/>
            </a:solidFill>
            <a:miter lim="800000"/>
            <a:headEnd/>
            <a:tailEnd type="triangle" w="med" len="med"/>
          </a:ln>
          <a:extLst>
            <a:ext uri="{909E8E84-426E-40DD-AFC4-6F175D3DCCD1}">
              <a14:hiddenFill xmlns:a14="http://schemas.microsoft.com/office/drawing/2010/main">
                <a:noFill/>
              </a14:hiddenFill>
            </a:ext>
          </a:extLst>
        </p:spPr>
      </p:cxnSp>
      <p:sp>
        <p:nvSpPr>
          <p:cNvPr id="55" name="laptop"/>
          <p:cNvSpPr>
            <a:spLocks noEditPoints="1" noChangeArrowheads="1"/>
          </p:cNvSpPr>
          <p:nvPr/>
        </p:nvSpPr>
        <p:spPr bwMode="auto">
          <a:xfrm>
            <a:off x="540941" y="2819814"/>
            <a:ext cx="1439862" cy="850900"/>
          </a:xfrm>
          <a:custGeom>
            <a:avLst/>
            <a:gdLst>
              <a:gd name="T0" fmla="*/ 224112 w 21600"/>
              <a:gd name="T1" fmla="*/ 0 h 21600"/>
              <a:gd name="T2" fmla="*/ 224112 w 21600"/>
              <a:gd name="T3" fmla="*/ 282570 h 21600"/>
              <a:gd name="T4" fmla="*/ 1221683 w 21600"/>
              <a:gd name="T5" fmla="*/ 0 h 21600"/>
              <a:gd name="T6" fmla="*/ 1221683 w 21600"/>
              <a:gd name="T7" fmla="*/ 282570 h 21600"/>
              <a:gd name="T8" fmla="*/ 719931 w 21600"/>
              <a:gd name="T9" fmla="*/ 0 h 21600"/>
              <a:gd name="T10" fmla="*/ 719931 w 21600"/>
              <a:gd name="T11" fmla="*/ 850900 h 21600"/>
              <a:gd name="T12" fmla="*/ 0 w 21600"/>
              <a:gd name="T13" fmla="*/ 850900 h 21600"/>
              <a:gd name="T14" fmla="*/ 1439862 w 21600"/>
              <a:gd name="T15" fmla="*/ 850900 h 21600"/>
              <a:gd name="T16" fmla="*/ 0 60000 65536"/>
              <a:gd name="T17" fmla="*/ 0 60000 65536"/>
              <a:gd name="T18" fmla="*/ 0 60000 65536"/>
              <a:gd name="T19" fmla="*/ 0 60000 65536"/>
              <a:gd name="T20" fmla="*/ 0 60000 65536"/>
              <a:gd name="T21" fmla="*/ 0 60000 65536"/>
              <a:gd name="T22" fmla="*/ 0 60000 65536"/>
              <a:gd name="T23" fmla="*/ 0 60000 65536"/>
              <a:gd name="T24" fmla="*/ 4445 w 21600"/>
              <a:gd name="T25" fmla="*/ 1858 h 21600"/>
              <a:gd name="T26" fmla="*/ 17311 w 21600"/>
              <a:gd name="T27" fmla="*/ 12323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gradFill rotWithShape="0">
            <a:gsLst>
              <a:gs pos="0">
                <a:schemeClr val="bg1">
                  <a:alpha val="39998"/>
                </a:schemeClr>
              </a:gs>
              <a:gs pos="100000">
                <a:srgbClr val="B7C9E3"/>
              </a:gs>
            </a:gsLst>
            <a:lin ang="2700000" scaled="1"/>
          </a:gradFill>
          <a:ln w="9525">
            <a:solidFill>
              <a:srgbClr val="000000"/>
            </a:solidFill>
            <a:miter lim="800000"/>
            <a:headEnd/>
            <a:tailEnd/>
          </a:ln>
        </p:spPr>
        <p:txBody>
          <a:bodyPr lIns="91428" tIns="45715" rIns="91428" bIns="45715" anchor="ctr"/>
          <a:lstStyle/>
          <a:p>
            <a:pPr algn="ctr" eaLnBrk="1" hangingPunct="1"/>
            <a:r>
              <a:rPr lang="da-DK" sz="1500" dirty="0" smtClean="0">
                <a:latin typeface="Arial" charset="0"/>
              </a:rPr>
              <a:t>Upload</a:t>
            </a:r>
            <a:endParaRPr lang="da-DK" sz="1500" dirty="0">
              <a:latin typeface="Arial" charset="0"/>
            </a:endParaRPr>
          </a:p>
        </p:txBody>
      </p:sp>
      <p:pic>
        <p:nvPicPr>
          <p:cNvPr id="59" name="Billede 5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95703" y="1956836"/>
            <a:ext cx="1152128" cy="1184132"/>
          </a:xfrm>
          <a:prstGeom prst="rect">
            <a:avLst/>
          </a:prstGeom>
        </p:spPr>
      </p:pic>
      <p:cxnSp>
        <p:nvCxnSpPr>
          <p:cNvPr id="61" name="AutoShape 12"/>
          <p:cNvCxnSpPr>
            <a:cxnSpLocks noChangeShapeType="1"/>
            <a:stCxn id="38" idx="4"/>
          </p:cNvCxnSpPr>
          <p:nvPr/>
        </p:nvCxnSpPr>
        <p:spPr bwMode="auto">
          <a:xfrm>
            <a:off x="6385222" y="2948993"/>
            <a:ext cx="1146485" cy="705351"/>
          </a:xfrm>
          <a:prstGeom prst="straightConnector1">
            <a:avLst/>
          </a:prstGeom>
          <a:noFill/>
          <a:ln w="9525">
            <a:solidFill>
              <a:srgbClr val="4677B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68" name="AutoShape 2" descr="data:image/jpeg;base64,/9j/4AAQSkZJRgABAQAAAQABAAD/2wCEAAkGBxQSEhQUEBQUFRUSFBQUFRcVFxcWFRYUFBQWFxQUFRQYHCggHB8lHBQXITEhJSkrLi4uFx8zODUsNygtLisBCgoKDg0OGxAQGjclHyQwLCwsLzAtNCw4LCwsLCwtLywsLC00NyssLCwtKyw3LCwvKywsNiwsLCwsLCw3LDQsLP/AABEIALUAygMBIgACEQEDEQH/xAAbAAACAwEBAQAAAAAAAAAAAAAAAwECBAUGB//EAD0QAAIBAQQFCgQFAgcBAAAAAAABAgMEESExBRJBUXEGMlJhcoGRobHREyLBwkJikuHwBzMjQ2OCg6LxU//EABoBAQADAQEBAAAAAAAAAAAAAAABAgMEBQb/xAAoEQEAAgIABAUEAwAAAAAAAAAAAQIDEQQSITEFEyJBUTKBkaEU4fD/2gAMAwEAAhEDEQA/APuIAAAAAAAAAAAAAAC51Nixe73AtOaWYvVcs8FuWfey0Ke14v04DAE/AS5vyvqy71tJhUxulg/J8GNKyingwLAJ1nHPFb9q4+41MCQAAAAAAAAAAAAAAAAAAAAAAAAAAAhsVjLqXr+wEubeEe97uG9l4Quy/d8SYoipNRV8mklm27ku8CwHFtPKWjHCGtVf+nFtfrd0fMw1OU9Z/wBuyv8A5KsY+UVIxnPjjvZXmh6gDx9TlDbvw2ez99WT+1GSpyrt8c7JSkvy1H9UV/lYvlHPD3YlwccY5bV7ex4eH9SNV3WiyVKfXGWsvNI7mjOWljr3JVVCT/DU+THcm8PM0rlpbtKYvWfd6CE08iwqUNsc/J8fctTqX9TWaNFlwAAAAAAAAAAAAAAAAAAACspXZkTmlmLji73/AOAWUb8XlsXuMIvPHcoNNuq3Cm7qe1r8f7GHEcRXDXc/ZW1orDo6V5SxjfGjdKXS/CuG88zabXKo76snPcnkuCyRneBhjpB1J6lnj8RrOTwpx629p4ls2fiLaj8OabWs6jtMtmHAo6sntfizdonQU586Tm9r5tNdSSz72z09m5PwS+dtvqwXudNPDckx6ra/a8YrT3l4m99ZZVpLa/E96tDUeh5spU0FQf4PBstPhc+1/wBf2nyZ+XhKk9ZXO5/zcci36Dp1L3D5JdXNfFH0K1clYP8AtylF7nijzVusU6MtWortz2Nb0zky4M3DzufyztSa93m9E8o7VYJqDetBf5cnfFrfB7O4+o6C05StkFOm7pLNPnRe1dZ4DSNiVaDi884vc/Y89oPSM7LXTxS1tWa78+47+E4rm6StS+u77rCpslg/J9aGnO0fbFWppvNZ3b9kkaqdW7CXc9/U+s9N0ngAAAAAAAAAAAAAupUu63uIq1bsFn6cRUY3/VgFzbxxf8wQ+ELiYRuCckk28li+4Dh8pba0vhReMl873R3d/oePqNY7l9Np1NK2hyvk86jfcv5ceP5S2zViqcc5Yy7O7vu8j57Pac+bX+05ck7kmtXna6qpUsIbXvSzlLq3I97yb0DFRUYq6nHN7ZS47zhcjNEtQjh89Zp8I7F4Ynr9KaR+Cvg0MHFfNLo/uerSKcNj5pa0iKxuXVr2ulQjdKUYpLCO3ujmcS08rkv7VJy65SUV5Js8zVle22228282VPPyeJZJn0xr9s5yz7OvV5XWn8FKguM5v0SEPlpa486y05r/AE5yv8Gmc8E7sjKPEM3vKvmW+XY0d/UihOWrXhOi77m380VxaxXgemttnhaaPyyjJSV8JRaav2NNHynljQi40qtyUpXxldtu2/zedn+nVsnGmsXqqq43flajevFs9XDl86urR3a1tM9JS04u57Hc+7M81ytsepVUllOOPFYelx7LT8LrRUS6V/ikzgctof4VKXX6xPJwxyZZr8Tpjru7/wDT7SDlTppvfSlxjzX4XeJ7eaPl3IKd0JdVWL8l7H1Js9/HO6w6aT6YVp1dXPLfu4mlMzMiE3Hhu3cPYuu1gRGV6vRIAAAACbXNxi3HPBLbm9w4Tacl2o+qAwRqPY/JeZb4kt/obK9nUscnvX13mOrTcedlvWXfuAPiS3+hm0hWag8c7ls25jjFpV4R65eiMc9tY7Si3Z53SUr53bkl9WeGtP8Aj2m7pVFBcL7j2dul803x8keO5NK+00r97feotnj8JXmyTLl72fUNF/IpTjhqJRjltyXocrSNXHV2vGT33nTTuox/NUfkkcO1yvnLibeJZPVy/DTLLHbLSqcHOWS83sRzNCupaqjc5ONOF16hhe3lG/PiK5VVHdTjses/C5L1O7yFoJ0Yrp1Xf4peiI4DBW3qtCmOu5a7fR1HFXXXxT7nfdf4GY2aXrqdabWSequEVcYzg4i0Wy2mO21bdZl5/lZaL3Th0YuXi7voz0/Iuy6tKitsn8R97v8ARI8PpSfxLRJb5KC8bj6PSrqjB3c5R1ILjg5dyR6/C6x4+a3tDTH03MselK2vWnK+++V3hh9DicuKl0KMNufgrvqdSisVfxZ5TTlodptOrDHFU4Xb78X4+h53D7vkm33Z7ei5D0LqKf8A9Kja4K6P0Z9A1n0n5exwOT9iUFCKypRS77ve9nfPoKxy1iHVWNRoaz6T8vYNaXSfl7Eeb3DVRS57/wBq+rLLIslRqSV7ak2nuvubz34HSMdKd7jgklLBLsyNgAAAACbTku1H1Q4Tacl2o+qAZIo2XkLkAipZ0+bg9zy/Y42nFco3q66XqjusXUSkrppST3lMuPnpNUTG4eAtavlLr+qPGaClqWmlfsnqvvvj9T6npTk+3fKg798Xn3M+X6dssqNd4OLb1434Y3+55GHHfDkmLQ5Ziaz1fSrT/YjLoVGn/uRxq/Ob34na5N2mFootPKrFPhJYS70/Q5lv0dOk7pJtbJLJ+xPiOK3N5kdpXyx7uPpTR6rRSvuccYv1TJ0JZp2eMo696k70krrnk2nwNZgtmkbvlop1JvBKKbSfW16HFivl+ijKJn2dACtnhU1IupFxk1is7n3ZEmV6WpOrRomNOTPQUXU19eS+bWuSV6d9+Z2Jybd7E1bTCPOkl349yzMk6tarhZ6ckn/mVFqpdlPF+BtWubN6Y3MERM9IJ05pP4acIP55K7D8Kf1NfJPQThdUmn8SWEI7Yp7X1vyNugeSurLXlfUqX36z5sXvV+3rPaWKxKGXzS2vYvY9nheFjFHXu3pj11kWWzqnG7vb6x8aTeL+Vb3n3Ivgut+S4IXOTeZ2tl/iJYQV3XtYoAIDrNmu19sjeYLPmu19sjeAAAAAm05LtR9UOE2nJdqPqgGSFyGSFyAoxbGMWyRRs52m9C0bXHVrxxXNnHCcXx28DoyKsiYie5MbeBo6NtGi562NWzN368Fe4Pa5RzyzuPd2C3U69NTptSjJbMVwZdSuOFa+T903VsNR2aq8ZRWNGp2oPBFIjljp2V1rs689FUm79W7g7vII6KpLKPm/c4S0/aqT1bTSpt74uUL+tJprwZsp8p4fipyXBpmP8vDHSZ0rz1dmlZ4x5sUu4z2jRNGfOguu7DyyOVV5T9Cn+p/RHKtul6tTCUrlujgvdmOTxDDEdOqLZauhWlo6jJqValCUc1rRvXG5XncpWOkkmop3pNN3u9PK688FS5FVLTW+JN/DpNRvf45NYPVWziz6FZLJGlCMIX3RSSbd7uSuxZ04L2vXmmNLUmZ7wvdvwW5Z/sVlLYsEXYtm66rIZLIYEAAEB1nzXa+2RvMFnzXa+2RvAAAAATacl2o+qHCbTku1H1QDJC5DJC5AUYtjGLZIpIqy0irAqyCWQQKV6UakdWpFSj15rg9h5bTOgatNOdnvqRWLj+OPd+LuPXQptj9VRz8Fn3sxy8Pjy/VCtqRbu+X6Np168tWlBu7NvCMe036Hu9D8nI0rpVHrz3vmrhH6s6UWt2r1x+q2j1UazxW9fUzxcHjxzvW5VrjiEtFJF2ykjraKMWxjFsCrIZLIYEAAEB1nzXa+2RvMFnzXa+2RvAAAAATacl2o+qHCbTku1H1QDJC5DJC5AUYtjGLZIpIqyzJjTb/nruAXcNp0Nr/nBDFFR635fuUnK/MC0ql3N8drFEshgVJhNrIggB8GnzcHueT4E3+O4zDY1tksevaiBZi2NlHbmt6+qFyRIoyGSyGBAABAdZ812vtkbzBZ812vtkbwAAAAE2nJdqPqhwm05LtR9UAyQuQyQtgUkUaLvdm93u9hZRuzxfkuCJFI09uXr3LYWb2LBBJlWBVlWWZVgQyGSyGBUgkgCCCSCBaE2shyknlg9zyfsZyQGyhuz3be7eKYyNXZLFea4MvJJ54/mWa7SJGcC06bXDesipAdZ812vtkbzBZ812vtkbwAAAAE2nJdqPqhzM1tldG/O5p+DAdOSWLF4vqX/Z+xEHHOUk3sxwXBF3Vj0l4oCUrsFgVYOot68URrrevFEiGVZLmulHxRXWXSj4oCGVZa9dKPiiMOlHxQFWQyzS6UfFEXLpR/UgKEFrl0o/qRGr+aP6kBUgvq/mj+pEav5o/qRAqBbV/NH9SDV/NH9SAqTGTWRNy6UfFEXdcfFEhsJ7sN6fNfsDpJ83B9F/QTd1x8UXUt7XVjiuDIDKCuav6X2yNxghXvlGPOud963XPM3ICQAAIZSaAAM1SCMdWmgADHVpIy1KSAAMtWijLUoIAJGadBbxMqC3gACZUFvZV0OtgBKEfA62WVDrYAQk2FBbx9Oj1gAGqnRNdOkAAaqdM10qYABqpRNdOIAQNMEXQABYAAD//Z"/>
          <p:cNvSpPr>
            <a:spLocks noChangeAspect="1" noChangeArrowheads="1"/>
          </p:cNvSpPr>
          <p:nvPr/>
        </p:nvSpPr>
        <p:spPr bwMode="auto">
          <a:xfrm>
            <a:off x="1016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a-DK"/>
          </a:p>
        </p:txBody>
      </p:sp>
      <p:sp>
        <p:nvSpPr>
          <p:cNvPr id="69" name="AutoShape 4" descr="data:image/jpeg;base64,/9j/4AAQSkZJRgABAQAAAQABAAD/2wCEAAkGBxQSEhQUEBQUFRUSFBQUFRcVFxcWFRYUFBQWFxQUFRQYHCggHB8lHBQXITEhJSkrLi4uFx8zODUsNygtLisBCgoKDg0OGxAQGjclHyQwLCwsLzAtNCw4LCwsLCwtLywsLC00NyssLCwtKyw3LCwvKywsNiwsLCwsLCw3LDQsLP/AABEIALUAygMBIgACEQEDEQH/xAAbAAACAwEBAQAAAAAAAAAAAAAAAwECBAUGB//EAD0QAAIBAQQFCgQFAgcBAAAAAAABAgMEESExBRJBUXEGMlJhcoGRobHREyLBwkJikuHwBzMjQ2OCg6LxU//EABoBAQADAQEBAAAAAAAAAAAAAAABAgMEBQb/xAAoEQEAAgIABAUEAwAAAAAAAAAAAQIDEQQSITEFEyJBUTKBkaEU4fD/2gAMAwEAAhEDEQA/APuIAAAAAAAAAAAAAAC51Nixe73AtOaWYvVcs8FuWfey0Ke14v04DAE/AS5vyvqy71tJhUxulg/J8GNKyingwLAJ1nHPFb9q4+41MCQAAAAAAAAAAAAAAAAAAAAAAAAAAAhsVjLqXr+wEubeEe97uG9l4Quy/d8SYoipNRV8mklm27ku8CwHFtPKWjHCGtVf+nFtfrd0fMw1OU9Z/wBuyv8A5KsY+UVIxnPjjvZXmh6gDx9TlDbvw2ez99WT+1GSpyrt8c7JSkvy1H9UV/lYvlHPD3YlwccY5bV7ex4eH9SNV3WiyVKfXGWsvNI7mjOWljr3JVVCT/DU+THcm8PM0rlpbtKYvWfd6CE08iwqUNsc/J8fctTqX9TWaNFlwAAAAAAAAAAAAAAAAAAACspXZkTmlmLji73/AOAWUb8XlsXuMIvPHcoNNuq3Cm7qe1r8f7GHEcRXDXc/ZW1orDo6V5SxjfGjdKXS/CuG88zabXKo76snPcnkuCyRneBhjpB1J6lnj8RrOTwpx629p4ls2fiLaj8OabWs6jtMtmHAo6sntfizdonQU586Tm9r5tNdSSz72z09m5PwS+dtvqwXudNPDckx6ra/a8YrT3l4m99ZZVpLa/E96tDUeh5spU0FQf4PBstPhc+1/wBf2nyZ+XhKk9ZXO5/zcci36Dp1L3D5JdXNfFH0K1clYP8AtylF7nijzVusU6MtWortz2Nb0zky4M3DzufyztSa93m9E8o7VYJqDetBf5cnfFrfB7O4+o6C05StkFOm7pLNPnRe1dZ4DSNiVaDi884vc/Y89oPSM7LXTxS1tWa78+47+E4rm6StS+u77rCpslg/J9aGnO0fbFWppvNZ3b9kkaqdW7CXc9/U+s9N0ngAAAAAAAAAAAAAupUu63uIq1bsFn6cRUY3/VgFzbxxf8wQ+ELiYRuCckk28li+4Dh8pba0vhReMl873R3d/oePqNY7l9Np1NK2hyvk86jfcv5ceP5S2zViqcc5Yy7O7vu8j57Pac+bX+05ck7kmtXna6qpUsIbXvSzlLq3I97yb0DFRUYq6nHN7ZS47zhcjNEtQjh89Zp8I7F4Ynr9KaR+Cvg0MHFfNLo/uerSKcNj5pa0iKxuXVr2ulQjdKUYpLCO3ujmcS08rkv7VJy65SUV5Js8zVle22228282VPPyeJZJn0xr9s5yz7OvV5XWn8FKguM5v0SEPlpa486y05r/AE5yv8Gmc8E7sjKPEM3vKvmW+XY0d/UihOWrXhOi77m380VxaxXgemttnhaaPyyjJSV8JRaav2NNHynljQi40qtyUpXxldtu2/zedn+nVsnGmsXqqq43flajevFs9XDl86urR3a1tM9JS04u57Hc+7M81ytsepVUllOOPFYelx7LT8LrRUS6V/ikzgctof4VKXX6xPJwxyZZr8Tpjru7/wDT7SDlTppvfSlxjzX4XeJ7eaPl3IKd0JdVWL8l7H1Js9/HO6w6aT6YVp1dXPLfu4mlMzMiE3Hhu3cPYuu1gRGV6vRIAAAACbXNxi3HPBLbm9w4Tacl2o+qAwRqPY/JeZb4kt/obK9nUscnvX13mOrTcedlvWXfuAPiS3+hm0hWag8c7ls25jjFpV4R65eiMc9tY7Si3Z53SUr53bkl9WeGtP8Aj2m7pVFBcL7j2dul803x8keO5NK+00r97feotnj8JXmyTLl72fUNF/IpTjhqJRjltyXocrSNXHV2vGT33nTTuox/NUfkkcO1yvnLibeJZPVy/DTLLHbLSqcHOWS83sRzNCupaqjc5ONOF16hhe3lG/PiK5VVHdTjses/C5L1O7yFoJ0Yrp1Xf4peiI4DBW3qtCmOu5a7fR1HFXXXxT7nfdf4GY2aXrqdabWSequEVcYzg4i0Wy2mO21bdZl5/lZaL3Th0YuXi7voz0/Iuy6tKitsn8R97v8ARI8PpSfxLRJb5KC8bj6PSrqjB3c5R1ILjg5dyR6/C6x4+a3tDTH03MselK2vWnK+++V3hh9DicuKl0KMNufgrvqdSisVfxZ5TTlodptOrDHFU4Xb78X4+h53D7vkm33Z7ei5D0LqKf8A9Kja4K6P0Z9A1n0n5exwOT9iUFCKypRS77ve9nfPoKxy1iHVWNRoaz6T8vYNaXSfl7Eeb3DVRS57/wBq+rLLIslRqSV7ak2nuvubz34HSMdKd7jgklLBLsyNgAAAACbTku1H1Q4Tacl2o+qAZIo2XkLkAipZ0+bg9zy/Y42nFco3q66XqjusXUSkrppST3lMuPnpNUTG4eAtavlLr+qPGaClqWmlfsnqvvvj9T6npTk+3fKg798Xn3M+X6dssqNd4OLb1434Y3+55GHHfDkmLQ5Ziaz1fSrT/YjLoVGn/uRxq/Ob34na5N2mFootPKrFPhJYS70/Q5lv0dOk7pJtbJLJ+xPiOK3N5kdpXyx7uPpTR6rRSvuccYv1TJ0JZp2eMo696k70krrnk2nwNZgtmkbvlop1JvBKKbSfW16HFivl+ijKJn2dACtnhU1IupFxk1is7n3ZEmV6WpOrRomNOTPQUXU19eS+bWuSV6d9+Z2Jybd7E1bTCPOkl349yzMk6tarhZ6ckn/mVFqpdlPF+BtWubN6Y3MERM9IJ05pP4acIP55K7D8Kf1NfJPQThdUmn8SWEI7Yp7X1vyNugeSurLXlfUqX36z5sXvV+3rPaWKxKGXzS2vYvY9nheFjFHXu3pj11kWWzqnG7vb6x8aTeL+Vb3n3Ivgut+S4IXOTeZ2tl/iJYQV3XtYoAIDrNmu19sjeYLPmu19sjeAAAAAm05LtR9UOE2nJdqPqgGSFyGSFyAoxbGMWyRRs52m9C0bXHVrxxXNnHCcXx28DoyKsiYie5MbeBo6NtGi562NWzN368Fe4Pa5RzyzuPd2C3U69NTptSjJbMVwZdSuOFa+T903VsNR2aq8ZRWNGp2oPBFIjljp2V1rs689FUm79W7g7vII6KpLKPm/c4S0/aqT1bTSpt74uUL+tJprwZsp8p4fipyXBpmP8vDHSZ0rz1dmlZ4x5sUu4z2jRNGfOguu7DyyOVV5T9Cn+p/RHKtul6tTCUrlujgvdmOTxDDEdOqLZauhWlo6jJqValCUc1rRvXG5XncpWOkkmop3pNN3u9PK688FS5FVLTW+JN/DpNRvf45NYPVWziz6FZLJGlCMIX3RSSbd7uSuxZ04L2vXmmNLUmZ7wvdvwW5Z/sVlLYsEXYtm66rIZLIYEAAEB1nzXa+2RvMFnzXa+2RvAAAAATacl2o+qHCbTku1H1QDJC5DJC5AUYtjGLZIpIqy0irAqyCWQQKV6UakdWpFSj15rg9h5bTOgatNOdnvqRWLj+OPd+LuPXQptj9VRz8Fn3sxy8Pjy/VCtqRbu+X6Np168tWlBu7NvCMe036Hu9D8nI0rpVHrz3vmrhH6s6UWt2r1x+q2j1UazxW9fUzxcHjxzvW5VrjiEtFJF2ykjraKMWxjFsCrIZLIYEAAEB1nzXa+2RvMFnzXa+2RvAAAAATacl2o+qHCbTku1H1QDJC5DJC5AUYtjGLZIpIqyzJjTb/nruAXcNp0Nr/nBDFFR635fuUnK/MC0ql3N8drFEshgVJhNrIggB8GnzcHueT4E3+O4zDY1tksevaiBZi2NlHbmt6+qFyRIoyGSyGBAABAdZ812vtkbzBZ812vtkbwAAAAE2nJdqPqhwm05LtR9UAyQuQyQtgUkUaLvdm93u9hZRuzxfkuCJFI09uXr3LYWb2LBBJlWBVlWWZVgQyGSyGBUgkgCCCSCBaE2shyknlg9zyfsZyQGyhuz3be7eKYyNXZLFea4MvJJ54/mWa7SJGcC06bXDesipAdZ812vtkbzBZ812vtkbwAAAAE2nJdqPqhzM1tldG/O5p+DAdOSWLF4vqX/Z+xEHHOUk3sxwXBF3Vj0l4oCUrsFgVYOot68URrrevFEiGVZLmulHxRXWXSj4oCGVZa9dKPiiMOlHxQFWQyzS6UfFEXLpR/UgKEFrl0o/qRGr+aP6kBUgvq/mj+pEav5o/qRAqBbV/NH9SDV/NH9SAqTGTWRNy6UfFEXdcfFEhsJ7sN6fNfsDpJ83B9F/QTd1x8UXUt7XVjiuDIDKCuav6X2yNxghXvlGPOud963XPM3ICQAAIZSaAAM1SCMdWmgADHVpIy1KSAAMtWijLUoIAJGadBbxMqC3gACZUFvZV0OtgBKEfA62WVDrYAQk2FBbx9Oj1gAGqnRNdOkAAaqdM10qYABqpRNdOIAQNMEXQABYAAD//Z"/>
          <p:cNvSpPr>
            <a:spLocks noChangeAspect="1" noChangeArrowheads="1"/>
          </p:cNvSpPr>
          <p:nvPr/>
        </p:nvSpPr>
        <p:spPr bwMode="auto">
          <a:xfrm>
            <a:off x="2540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a-DK"/>
          </a:p>
        </p:txBody>
      </p:sp>
      <p:pic>
        <p:nvPicPr>
          <p:cNvPr id="74" name="Billede 7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31707" y="3215226"/>
            <a:ext cx="1080120" cy="1437910"/>
          </a:xfrm>
          <a:prstGeom prst="rect">
            <a:avLst/>
          </a:prstGeom>
        </p:spPr>
      </p:pic>
      <p:cxnSp>
        <p:nvCxnSpPr>
          <p:cNvPr id="75" name="AutoShape 12"/>
          <p:cNvCxnSpPr>
            <a:cxnSpLocks noChangeShapeType="1"/>
            <a:stCxn id="38" idx="4"/>
          </p:cNvCxnSpPr>
          <p:nvPr/>
        </p:nvCxnSpPr>
        <p:spPr bwMode="auto">
          <a:xfrm>
            <a:off x="6385222" y="2948993"/>
            <a:ext cx="1283122" cy="1704143"/>
          </a:xfrm>
          <a:prstGeom prst="straightConnector1">
            <a:avLst/>
          </a:prstGeom>
          <a:noFill/>
          <a:ln w="9525">
            <a:solidFill>
              <a:srgbClr val="4677B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pic>
        <p:nvPicPr>
          <p:cNvPr id="4" name="Billed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40352" y="4777851"/>
            <a:ext cx="792088" cy="955405"/>
          </a:xfrm>
          <a:prstGeom prst="rect">
            <a:avLst/>
          </a:prstGeom>
        </p:spPr>
      </p:pic>
      <p:sp>
        <p:nvSpPr>
          <p:cNvPr id="49" name="Pladsholder til diasnummer 3"/>
          <p:cNvSpPr>
            <a:spLocks noGrp="1"/>
          </p:cNvSpPr>
          <p:nvPr>
            <p:ph type="sldNum" sz="quarter" idx="4"/>
          </p:nvPr>
        </p:nvSpPr>
        <p:spPr>
          <a:xfrm>
            <a:off x="8691562" y="6514165"/>
            <a:ext cx="416942" cy="270537"/>
          </a:xfrm>
        </p:spPr>
        <p:txBody>
          <a:bodyPr/>
          <a:lstStyle/>
          <a:p>
            <a:r>
              <a:rPr lang="da-DK" dirty="0" smtClean="0"/>
              <a:t>8</a:t>
            </a:r>
            <a:endParaRPr lang="da-DK" dirty="0"/>
          </a:p>
        </p:txBody>
      </p:sp>
      <p:sp>
        <p:nvSpPr>
          <p:cNvPr id="52" name="Rektangel 51"/>
          <p:cNvSpPr/>
          <p:nvPr/>
        </p:nvSpPr>
        <p:spPr>
          <a:xfrm>
            <a:off x="4887139" y="1787291"/>
            <a:ext cx="1673795" cy="372994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solidFill>
                <a:schemeClr val="tx1"/>
              </a:solidFill>
            </a:endParaRPr>
          </a:p>
        </p:txBody>
      </p:sp>
      <p:sp>
        <p:nvSpPr>
          <p:cNvPr id="56" name="Rektangel 55"/>
          <p:cNvSpPr/>
          <p:nvPr/>
        </p:nvSpPr>
        <p:spPr>
          <a:xfrm>
            <a:off x="409773" y="1577844"/>
            <a:ext cx="1673795" cy="451332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solidFill>
                <a:schemeClr val="tx1"/>
              </a:solidFill>
            </a:endParaRPr>
          </a:p>
        </p:txBody>
      </p:sp>
      <p:sp>
        <p:nvSpPr>
          <p:cNvPr id="57" name="Rektangel 56"/>
          <p:cNvSpPr/>
          <p:nvPr/>
        </p:nvSpPr>
        <p:spPr>
          <a:xfrm>
            <a:off x="7198715" y="1956835"/>
            <a:ext cx="1673795" cy="404646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solidFill>
                <a:schemeClr val="tx1"/>
              </a:solidFill>
            </a:endParaRPr>
          </a:p>
        </p:txBody>
      </p:sp>
    </p:spTree>
    <p:extLst>
      <p:ext uri="{BB962C8B-B14F-4D97-AF65-F5344CB8AC3E}">
        <p14:creationId xmlns:p14="http://schemas.microsoft.com/office/powerpoint/2010/main" val="2897723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52"/>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5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57"/>
                                        </p:tgtEl>
                                        <p:attrNameLst>
                                          <p:attrName>style.visibility</p:attrName>
                                        </p:attrNameLst>
                                      </p:cBhvr>
                                      <p:to>
                                        <p:strVal val="hidden"/>
                                      </p:to>
                                    </p:set>
                                  </p:childTnLst>
                                </p:cTn>
                              </p:par>
                            </p:childTnLst>
                          </p:cTn>
                        </p:par>
                        <p:par>
                          <p:cTn id="17" fill="hold">
                            <p:stCondLst>
                              <p:cond delay="0"/>
                            </p:stCondLst>
                            <p:childTnLst>
                              <p:par>
                                <p:cTn id="18" presetID="1" presetClass="entr" presetSubtype="0" fill="hold" grpId="0" nodeType="afterEffect">
                                  <p:stCondLst>
                                    <p:cond delay="0"/>
                                  </p:stCondLst>
                                  <p:childTnLst>
                                    <p:set>
                                      <p:cBhvr>
                                        <p:cTn id="19"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2" grpId="1" animBg="1"/>
      <p:bldP spid="56" grpId="0" animBg="1"/>
      <p:bldP spid="57" grpId="0" animBg="1"/>
      <p:bldP spid="57"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a-DK" dirty="0" smtClean="0"/>
              <a:t>Virk.dk – Central Public </a:t>
            </a:r>
            <a:r>
              <a:rPr lang="da-DK" dirty="0" err="1" smtClean="0"/>
              <a:t>Sector</a:t>
            </a:r>
            <a:r>
              <a:rPr lang="da-DK" dirty="0" smtClean="0"/>
              <a:t> Portal </a:t>
            </a:r>
            <a:br>
              <a:rPr lang="da-DK" dirty="0" smtClean="0"/>
            </a:br>
            <a:r>
              <a:rPr lang="da-DK" dirty="0" smtClean="0"/>
              <a:t>for </a:t>
            </a:r>
            <a:r>
              <a:rPr lang="da-DK" dirty="0"/>
              <a:t>E</a:t>
            </a:r>
            <a:r>
              <a:rPr lang="da-DK" dirty="0" smtClean="0"/>
              <a:t>nterprises</a:t>
            </a:r>
            <a:endParaRPr lang="da-DK" dirty="0"/>
          </a:p>
        </p:txBody>
      </p:sp>
      <p:sp>
        <p:nvSpPr>
          <p:cNvPr id="3" name="Pladsholder til indhold 2"/>
          <p:cNvSpPr>
            <a:spLocks noGrp="1"/>
          </p:cNvSpPr>
          <p:nvPr>
            <p:ph idx="1"/>
          </p:nvPr>
        </p:nvSpPr>
        <p:spPr>
          <a:xfrm>
            <a:off x="457200" y="1600200"/>
            <a:ext cx="4439055" cy="4525963"/>
          </a:xfrm>
        </p:spPr>
        <p:txBody>
          <a:bodyPr>
            <a:normAutofit/>
          </a:bodyPr>
          <a:lstStyle/>
          <a:p>
            <a:r>
              <a:rPr lang="en-US" dirty="0" smtClean="0"/>
              <a:t>An online public sector portal, where </a:t>
            </a:r>
            <a:r>
              <a:rPr lang="en-US" dirty="0"/>
              <a:t>government agencies </a:t>
            </a:r>
            <a:r>
              <a:rPr lang="en-US" dirty="0" smtClean="0"/>
              <a:t>can offer online services and interact with </a:t>
            </a:r>
            <a:r>
              <a:rPr lang="en-US" dirty="0"/>
              <a:t>enterprises</a:t>
            </a:r>
            <a:r>
              <a:rPr lang="en-US" dirty="0" smtClean="0"/>
              <a:t>. </a:t>
            </a:r>
          </a:p>
          <a:p>
            <a:r>
              <a:rPr lang="en-US" dirty="0" smtClean="0"/>
              <a:t>A single-point entrance to the public sector for enterprises.</a:t>
            </a:r>
          </a:p>
          <a:p>
            <a:r>
              <a:rPr lang="en-US" dirty="0" smtClean="0"/>
              <a:t>Enterprises use </a:t>
            </a:r>
            <a:r>
              <a:rPr lang="en-US" dirty="0" err="1" smtClean="0"/>
              <a:t>NemID</a:t>
            </a:r>
            <a:r>
              <a:rPr lang="en-US" dirty="0" smtClean="0"/>
              <a:t> to login to relevant content.</a:t>
            </a:r>
          </a:p>
        </p:txBody>
      </p:sp>
      <p:pic>
        <p:nvPicPr>
          <p:cNvPr id="4" name="Billede 3"/>
          <p:cNvPicPr>
            <a:picLocks noChangeAspect="1"/>
          </p:cNvPicPr>
          <p:nvPr/>
        </p:nvPicPr>
        <p:blipFill>
          <a:blip r:embed="rId3"/>
          <a:stretch>
            <a:fillRect/>
          </a:stretch>
        </p:blipFill>
        <p:spPr>
          <a:xfrm>
            <a:off x="4860032" y="1600200"/>
            <a:ext cx="4035632" cy="4101830"/>
          </a:xfrm>
          <a:prstGeom prst="rect">
            <a:avLst/>
          </a:prstGeom>
        </p:spPr>
      </p:pic>
    </p:spTree>
    <p:extLst>
      <p:ext uri="{BB962C8B-B14F-4D97-AF65-F5344CB8AC3E}">
        <p14:creationId xmlns:p14="http://schemas.microsoft.com/office/powerpoint/2010/main" val="35376847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a-DK" dirty="0" smtClean="0"/>
              <a:t>Grand overview on Virk.dk</a:t>
            </a:r>
            <a:endParaRPr lang="da-DK" dirty="0"/>
          </a:p>
        </p:txBody>
      </p:sp>
      <p:sp>
        <p:nvSpPr>
          <p:cNvPr id="4" name="Pladsholder til slidenummer 3"/>
          <p:cNvSpPr>
            <a:spLocks noGrp="1"/>
          </p:cNvSpPr>
          <p:nvPr>
            <p:ph type="sldNum" sz="quarter" idx="4"/>
          </p:nvPr>
        </p:nvSpPr>
        <p:spPr/>
        <p:txBody>
          <a:bodyPr/>
          <a:lstStyle/>
          <a:p>
            <a:fld id="{04C73271-F603-4B8B-BC48-CACE9C399C01}" type="slidenum">
              <a:rPr lang="da-DK" smtClean="0"/>
              <a:pPr/>
              <a:t>9</a:t>
            </a:fld>
            <a:endParaRPr lang="da-DK" dirty="0"/>
          </a:p>
        </p:txBody>
      </p:sp>
      <p:pic>
        <p:nvPicPr>
          <p:cNvPr id="5" name="Pladsholder til indhold 4"/>
          <p:cNvPicPr>
            <a:picLocks noGrp="1"/>
          </p:cNvPicPr>
          <p:nvPr>
            <p:ph idx="1"/>
          </p:nvPr>
        </p:nvPicPr>
        <p:blipFill rotWithShape="1">
          <a:blip r:embed="rId3"/>
          <a:srcRect t="9073"/>
          <a:stretch/>
        </p:blipFill>
        <p:spPr>
          <a:xfrm>
            <a:off x="2491005" y="1417638"/>
            <a:ext cx="4385251" cy="4708525"/>
          </a:xfrm>
          <a:prstGeom prst="rect">
            <a:avLst/>
          </a:prstGeom>
        </p:spPr>
      </p:pic>
      <p:cxnSp>
        <p:nvCxnSpPr>
          <p:cNvPr id="6" name="Lige pilforbindelse 5"/>
          <p:cNvCxnSpPr>
            <a:stCxn id="7" idx="3"/>
          </p:cNvCxnSpPr>
          <p:nvPr/>
        </p:nvCxnSpPr>
        <p:spPr>
          <a:xfrm>
            <a:off x="2248801" y="4117722"/>
            <a:ext cx="522999" cy="806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Tekstfelt 6"/>
          <p:cNvSpPr txBox="1"/>
          <p:nvPr/>
        </p:nvSpPr>
        <p:spPr>
          <a:xfrm>
            <a:off x="467544" y="3933056"/>
            <a:ext cx="1781257" cy="369332"/>
          </a:xfrm>
          <a:prstGeom prst="rect">
            <a:avLst/>
          </a:prstGeom>
          <a:noFill/>
        </p:spPr>
        <p:txBody>
          <a:bodyPr wrap="none" rtlCol="0">
            <a:spAutoFit/>
          </a:bodyPr>
          <a:lstStyle/>
          <a:p>
            <a:r>
              <a:rPr lang="da-DK" dirty="0" err="1" smtClean="0"/>
              <a:t>Manage</a:t>
            </a:r>
            <a:r>
              <a:rPr lang="da-DK" dirty="0" smtClean="0"/>
              <a:t> </a:t>
            </a:r>
            <a:r>
              <a:rPr lang="da-DK" dirty="0" err="1" smtClean="0"/>
              <a:t>rights</a:t>
            </a:r>
            <a:endParaRPr lang="da-DK" dirty="0" smtClean="0"/>
          </a:p>
        </p:txBody>
      </p:sp>
      <p:cxnSp>
        <p:nvCxnSpPr>
          <p:cNvPr id="10" name="Lige pilforbindelse 9"/>
          <p:cNvCxnSpPr/>
          <p:nvPr/>
        </p:nvCxnSpPr>
        <p:spPr>
          <a:xfrm>
            <a:off x="2123728" y="2257518"/>
            <a:ext cx="648072" cy="4514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kstfelt 11"/>
          <p:cNvSpPr txBox="1"/>
          <p:nvPr/>
        </p:nvSpPr>
        <p:spPr>
          <a:xfrm>
            <a:off x="460728" y="2074317"/>
            <a:ext cx="1656184" cy="369332"/>
          </a:xfrm>
          <a:prstGeom prst="rect">
            <a:avLst/>
          </a:prstGeom>
          <a:noFill/>
        </p:spPr>
        <p:txBody>
          <a:bodyPr wrap="square" rtlCol="0">
            <a:spAutoFit/>
          </a:bodyPr>
          <a:lstStyle/>
          <a:p>
            <a:r>
              <a:rPr lang="da-DK" dirty="0" smtClean="0"/>
              <a:t>My </a:t>
            </a:r>
            <a:r>
              <a:rPr lang="da-DK" dirty="0" err="1" smtClean="0"/>
              <a:t>company</a:t>
            </a:r>
            <a:endParaRPr lang="da-DK" dirty="0"/>
          </a:p>
        </p:txBody>
      </p:sp>
      <p:cxnSp>
        <p:nvCxnSpPr>
          <p:cNvPr id="15" name="Lige pilforbindelse 14"/>
          <p:cNvCxnSpPr/>
          <p:nvPr/>
        </p:nvCxnSpPr>
        <p:spPr>
          <a:xfrm flipH="1" flipV="1">
            <a:off x="5796136" y="4941168"/>
            <a:ext cx="1322325" cy="4320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kstfelt 17"/>
          <p:cNvSpPr txBox="1"/>
          <p:nvPr/>
        </p:nvSpPr>
        <p:spPr>
          <a:xfrm>
            <a:off x="7116128" y="5003885"/>
            <a:ext cx="1843774" cy="923330"/>
          </a:xfrm>
          <a:prstGeom prst="rect">
            <a:avLst/>
          </a:prstGeom>
          <a:noFill/>
        </p:spPr>
        <p:txBody>
          <a:bodyPr wrap="none" rtlCol="0">
            <a:spAutoFit/>
          </a:bodyPr>
          <a:lstStyle/>
          <a:p>
            <a:r>
              <a:rPr lang="da-DK" dirty="0" smtClean="0"/>
              <a:t>Public </a:t>
            </a:r>
            <a:r>
              <a:rPr lang="da-DK" dirty="0" err="1" smtClean="0"/>
              <a:t>Sector</a:t>
            </a:r>
            <a:endParaRPr lang="da-DK" dirty="0" smtClean="0"/>
          </a:p>
          <a:p>
            <a:r>
              <a:rPr lang="da-DK" dirty="0" err="1" smtClean="0"/>
              <a:t>messages</a:t>
            </a:r>
            <a:r>
              <a:rPr lang="da-DK" dirty="0" smtClean="0"/>
              <a:t> and </a:t>
            </a:r>
          </a:p>
          <a:p>
            <a:r>
              <a:rPr lang="da-DK" dirty="0" err="1" smtClean="0"/>
              <a:t>calendar</a:t>
            </a:r>
            <a:endParaRPr lang="da-DK" dirty="0"/>
          </a:p>
        </p:txBody>
      </p:sp>
      <p:sp>
        <p:nvSpPr>
          <p:cNvPr id="19" name="Tekstfelt 18"/>
          <p:cNvSpPr txBox="1"/>
          <p:nvPr/>
        </p:nvSpPr>
        <p:spPr>
          <a:xfrm>
            <a:off x="7116128" y="3501008"/>
            <a:ext cx="1545616" cy="646331"/>
          </a:xfrm>
          <a:prstGeom prst="rect">
            <a:avLst/>
          </a:prstGeom>
          <a:noFill/>
        </p:spPr>
        <p:txBody>
          <a:bodyPr wrap="none" rtlCol="0">
            <a:spAutoFit/>
          </a:bodyPr>
          <a:lstStyle/>
          <a:p>
            <a:r>
              <a:rPr lang="da-DK" dirty="0" err="1" smtClean="0"/>
              <a:t>What</a:t>
            </a:r>
            <a:r>
              <a:rPr lang="da-DK" dirty="0" smtClean="0"/>
              <a:t> I have </a:t>
            </a:r>
          </a:p>
          <a:p>
            <a:r>
              <a:rPr lang="da-DK" dirty="0" smtClean="0"/>
              <a:t>done </a:t>
            </a:r>
            <a:r>
              <a:rPr lang="da-DK" dirty="0" err="1" smtClean="0"/>
              <a:t>lately</a:t>
            </a:r>
            <a:endParaRPr lang="da-DK" dirty="0"/>
          </a:p>
        </p:txBody>
      </p:sp>
      <p:sp>
        <p:nvSpPr>
          <p:cNvPr id="2" name="Tekstfelt 1"/>
          <p:cNvSpPr txBox="1"/>
          <p:nvPr/>
        </p:nvSpPr>
        <p:spPr>
          <a:xfrm>
            <a:off x="7116128" y="1705850"/>
            <a:ext cx="1279517" cy="646331"/>
          </a:xfrm>
          <a:prstGeom prst="rect">
            <a:avLst/>
          </a:prstGeom>
          <a:noFill/>
        </p:spPr>
        <p:txBody>
          <a:bodyPr wrap="none" rtlCol="0">
            <a:spAutoFit/>
          </a:bodyPr>
          <a:lstStyle/>
          <a:p>
            <a:r>
              <a:rPr lang="da-DK" dirty="0"/>
              <a:t>not </a:t>
            </a:r>
            <a:r>
              <a:rPr lang="da-DK" dirty="0" err="1" smtClean="0"/>
              <a:t>read</a:t>
            </a:r>
            <a:endParaRPr lang="da-DK" dirty="0" smtClean="0"/>
          </a:p>
          <a:p>
            <a:r>
              <a:rPr lang="da-DK" dirty="0" err="1" smtClean="0"/>
              <a:t>messages</a:t>
            </a:r>
            <a:endParaRPr lang="da-DK" dirty="0"/>
          </a:p>
        </p:txBody>
      </p:sp>
      <p:cxnSp>
        <p:nvCxnSpPr>
          <p:cNvPr id="14" name="Lige pilforbindelse 13"/>
          <p:cNvCxnSpPr/>
          <p:nvPr/>
        </p:nvCxnSpPr>
        <p:spPr>
          <a:xfrm flipH="1">
            <a:off x="6588225" y="3735236"/>
            <a:ext cx="432047" cy="366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Lige pilforbindelse 15"/>
          <p:cNvCxnSpPr>
            <a:stCxn id="2" idx="1"/>
          </p:cNvCxnSpPr>
          <p:nvPr/>
        </p:nvCxnSpPr>
        <p:spPr>
          <a:xfrm flipH="1">
            <a:off x="5148064" y="2029016"/>
            <a:ext cx="1968064" cy="3841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1995929"/>
      </p:ext>
    </p:extLst>
  </p:cSld>
  <p:clrMapOvr>
    <a:masterClrMapping/>
  </p:clrMapOvr>
  <p:timing>
    <p:tnLst>
      <p:par>
        <p:cTn id="1" dur="indefinite" restart="never" nodeType="tmRoot"/>
      </p:par>
    </p:tnLst>
  </p:timing>
</p:sld>
</file>

<file path=ppt/theme/theme1.xml><?xml version="1.0" encoding="utf-8"?>
<a:theme xmlns:a="http://schemas.openxmlformats.org/drawingml/2006/main" name="Kontortema">
  <a:themeElements>
    <a:clrScheme name="Dst">
      <a:dk1>
        <a:sysClr val="windowText" lastClr="000000"/>
      </a:dk1>
      <a:lt1>
        <a:sysClr val="window" lastClr="FFFFFF"/>
      </a:lt1>
      <a:dk2>
        <a:srgbClr val="1F497D"/>
      </a:dk2>
      <a:lt2>
        <a:srgbClr val="EEECE1"/>
      </a:lt2>
      <a:accent1>
        <a:srgbClr val="4BA6DD"/>
      </a:accent1>
      <a:accent2>
        <a:srgbClr val="2585B8"/>
      </a:accent2>
      <a:accent3>
        <a:srgbClr val="A0B24F"/>
      </a:accent3>
      <a:accent4>
        <a:srgbClr val="6AB24F"/>
      </a:accent4>
      <a:accent5>
        <a:srgbClr val="D73858"/>
      </a:accent5>
      <a:accent6>
        <a:srgbClr val="F79646"/>
      </a:accent6>
      <a:hlink>
        <a:srgbClr val="0000FF"/>
      </a:hlink>
      <a:folHlink>
        <a:srgbClr val="800080"/>
      </a:folHlink>
    </a:clrScheme>
    <a:fontScheme name="DST">
      <a:majorFont>
        <a:latin typeface="Lucida Sans Unicode"/>
        <a:ea typeface=""/>
        <a:cs typeface=""/>
      </a:majorFont>
      <a:minorFont>
        <a:latin typeface="Lucida Sans Unicode"/>
        <a:ea typeface=""/>
        <a:cs typeface=""/>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lumMod val="90000"/>
          </a:schemeClr>
        </a:solidFill>
        <a:ln>
          <a:solidFill>
            <a:schemeClr val="tx1"/>
          </a:solidFill>
        </a:ln>
      </a:spPr>
      <a:bodyPr rtlCol="0" anchor="ctr"/>
      <a:lstStyle>
        <a:defPPr algn="ctr">
          <a:defRPr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Kontortema">
  <a:themeElements>
    <a:clrScheme name="Kont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ont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ontortema">
  <a:themeElements>
    <a:clrScheme name="Kont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ont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st">
    <a:dk1>
      <a:sysClr val="windowText" lastClr="000000"/>
    </a:dk1>
    <a:lt1>
      <a:sysClr val="window" lastClr="FFFFFF"/>
    </a:lt1>
    <a:dk2>
      <a:srgbClr val="1F497D"/>
    </a:dk2>
    <a:lt2>
      <a:srgbClr val="EEECE1"/>
    </a:lt2>
    <a:accent1>
      <a:srgbClr val="4BA6DD"/>
    </a:accent1>
    <a:accent2>
      <a:srgbClr val="2585B8"/>
    </a:accent2>
    <a:accent3>
      <a:srgbClr val="A0B24F"/>
    </a:accent3>
    <a:accent4>
      <a:srgbClr val="6AB24F"/>
    </a:accent4>
    <a:accent5>
      <a:srgbClr val="D73858"/>
    </a:accent5>
    <a:accent6>
      <a:srgbClr val="F79646"/>
    </a:accent6>
    <a:hlink>
      <a:srgbClr val="0000FF"/>
    </a:hlink>
    <a:folHlink>
      <a:srgbClr val="800080"/>
    </a:folHlink>
  </a:clrScheme>
</a:themeOverride>
</file>

<file path=customUI/customUI.xml>
</file>

<file path=docProps/app.xml><?xml version="1.0" encoding="utf-8"?>
<Properties xmlns="http://schemas.openxmlformats.org/officeDocument/2006/extended-properties" xmlns:vt="http://schemas.openxmlformats.org/officeDocument/2006/docPropsVTypes">
  <Template>DstBlue</Template>
  <TotalTime>1487</TotalTime>
  <Words>2300</Words>
  <Application>Microsoft Office PowerPoint</Application>
  <PresentationFormat>Skærmshow (4:3)</PresentationFormat>
  <Paragraphs>408</Paragraphs>
  <Slides>21</Slides>
  <Notes>21</Notes>
  <HiddenSlides>0</HiddenSlides>
  <MMClips>0</MMClips>
  <ScaleCrop>false</ScaleCrop>
  <HeadingPairs>
    <vt:vector size="6" baseType="variant">
      <vt:variant>
        <vt:lpstr>Benyttede skrifttyper</vt:lpstr>
      </vt:variant>
      <vt:variant>
        <vt:i4>7</vt:i4>
      </vt:variant>
      <vt:variant>
        <vt:lpstr>Tema</vt:lpstr>
      </vt:variant>
      <vt:variant>
        <vt:i4>1</vt:i4>
      </vt:variant>
      <vt:variant>
        <vt:lpstr>Slidetitler</vt:lpstr>
      </vt:variant>
      <vt:variant>
        <vt:i4>21</vt:i4>
      </vt:variant>
    </vt:vector>
  </HeadingPairs>
  <TitlesOfParts>
    <vt:vector size="29" baseType="lpstr">
      <vt:lpstr>Arial</vt:lpstr>
      <vt:lpstr>Arial Narrow</vt:lpstr>
      <vt:lpstr>Calibri</vt:lpstr>
      <vt:lpstr>Georgia</vt:lpstr>
      <vt:lpstr>Lucida Sans</vt:lpstr>
      <vt:lpstr>Lucida Sans Unicode</vt:lpstr>
      <vt:lpstr>Wingdings</vt:lpstr>
      <vt:lpstr>Kontortema</vt:lpstr>
      <vt:lpstr>Web portals for business respondents</vt:lpstr>
      <vt:lpstr>Agenda</vt:lpstr>
      <vt:lpstr>Policy for Data Contributors</vt:lpstr>
      <vt:lpstr>Data Collection by Survey</vt:lpstr>
      <vt:lpstr>Digital Post</vt:lpstr>
      <vt:lpstr>Situation today</vt:lpstr>
      <vt:lpstr>Systems</vt:lpstr>
      <vt:lpstr>Virk.dk – Central Public Sector Portal  for Enterprises</vt:lpstr>
      <vt:lpstr>Grand overview on Virk.dk</vt:lpstr>
      <vt:lpstr>Web portal</vt:lpstr>
      <vt:lpstr>2 Collecting contact information</vt:lpstr>
      <vt:lpstr>From digital copy  to intelligent solutions</vt:lpstr>
      <vt:lpstr>Prefill of known information</vt:lpstr>
      <vt:lpstr>Prefill of known information</vt:lpstr>
      <vt:lpstr>Online data validation</vt:lpstr>
      <vt:lpstr>Modular questionnaires</vt:lpstr>
      <vt:lpstr>Rating of difficulty / User friendliness of each survey</vt:lpstr>
      <vt:lpstr>2 Rating of survey  difficulty</vt:lpstr>
      <vt:lpstr>Receipt for report</vt:lpstr>
      <vt:lpstr>Next steps</vt:lpstr>
      <vt:lpstr>Data sources tomorrow</vt:lpstr>
    </vt:vector>
  </TitlesOfParts>
  <Company>Danmarks Statistik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 portals for business respondents</dc:title>
  <dc:creator>Steen Eiberg-Jørgensen</dc:creator>
  <cp:lastModifiedBy>Steen Eiberg-Jørgensen</cp:lastModifiedBy>
  <cp:revision>20</cp:revision>
  <cp:lastPrinted>2019-08-27T11:45:03Z</cp:lastPrinted>
  <dcterms:created xsi:type="dcterms:W3CDTF">2019-07-10T06:43:29Z</dcterms:created>
  <dcterms:modified xsi:type="dcterms:W3CDTF">2019-09-26T13:33:11Z</dcterms:modified>
</cp:coreProperties>
</file>