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24"/>
  </p:notesMasterIdLst>
  <p:handoutMasterIdLst>
    <p:handoutMasterId r:id="rId25"/>
  </p:handoutMasterIdLst>
  <p:sldIdLst>
    <p:sldId id="513" r:id="rId6"/>
    <p:sldId id="514" r:id="rId7"/>
    <p:sldId id="561" r:id="rId8"/>
    <p:sldId id="549" r:id="rId9"/>
    <p:sldId id="554" r:id="rId10"/>
    <p:sldId id="573" r:id="rId11"/>
    <p:sldId id="559" r:id="rId12"/>
    <p:sldId id="545" r:id="rId13"/>
    <p:sldId id="553" r:id="rId14"/>
    <p:sldId id="562" r:id="rId15"/>
    <p:sldId id="570" r:id="rId16"/>
    <p:sldId id="550" r:id="rId17"/>
    <p:sldId id="547" r:id="rId18"/>
    <p:sldId id="565" r:id="rId19"/>
    <p:sldId id="574" r:id="rId20"/>
    <p:sldId id="544" r:id="rId21"/>
    <p:sldId id="568" r:id="rId22"/>
    <p:sldId id="522" r:id="rId23"/>
  </p:sldIdLst>
  <p:sldSz cx="9144000" cy="5143500" type="screen16x9"/>
  <p:notesSz cx="6980238" cy="9144000"/>
  <p:defaultTextStyle>
    <a:defPPr>
      <a:defRPr lang="it-IT"/>
    </a:defPPr>
    <a:lvl1pPr marL="0" algn="l" defTabSz="45698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6981" algn="l" defTabSz="45698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3981" algn="l" defTabSz="45698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70969" algn="l" defTabSz="45698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7964" algn="l" defTabSz="45698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4945" algn="l" defTabSz="45698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1943" algn="l" defTabSz="45698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198933" algn="l" defTabSz="45698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5928" algn="l" defTabSz="45698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11">
          <p15:clr>
            <a:srgbClr val="A4A3A4"/>
          </p15:clr>
        </p15:guide>
        <p15:guide id="2" orient="horz" pos="2132">
          <p15:clr>
            <a:srgbClr val="A4A3A4"/>
          </p15:clr>
        </p15:guide>
        <p15:guide id="3" pos="838">
          <p15:clr>
            <a:srgbClr val="A4A3A4"/>
          </p15:clr>
        </p15:guide>
        <p15:guide id="4" orient="horz" pos="1350">
          <p15:clr>
            <a:srgbClr val="A4A3A4"/>
          </p15:clr>
        </p15:guide>
        <p15:guide id="5" pos="3009">
          <p15:clr>
            <a:srgbClr val="A4A3A4"/>
          </p15:clr>
        </p15:guide>
        <p15:guide id="6" orient="horz" pos="3121">
          <p15:clr>
            <a:srgbClr val="A4A3A4"/>
          </p15:clr>
        </p15:guide>
        <p15:guide id="7" orient="horz" pos="177">
          <p15:clr>
            <a:srgbClr val="A4A3A4"/>
          </p15:clr>
        </p15:guide>
        <p15:guide id="8" pos="3706">
          <p15:clr>
            <a:srgbClr val="A4A3A4"/>
          </p15:clr>
        </p15:guide>
        <p15:guide id="9" pos="82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38">
          <p15:clr>
            <a:srgbClr val="A4A3A4"/>
          </p15:clr>
        </p15:guide>
        <p15:guide id="3" orient="horz" pos="3127">
          <p15:clr>
            <a:srgbClr val="A4A3A4"/>
          </p15:clr>
        </p15:guide>
        <p15:guide id="4" pos="2141">
          <p15:clr>
            <a:srgbClr val="A4A3A4"/>
          </p15:clr>
        </p15:guide>
        <p15:guide id="5" orient="horz" pos="2880">
          <p15:clr>
            <a:srgbClr val="A4A3A4"/>
          </p15:clr>
        </p15:guide>
        <p15:guide id="6" pos="2195">
          <p15:clr>
            <a:srgbClr val="A4A3A4"/>
          </p15:clr>
        </p15:guide>
        <p15:guide id="7" pos="2199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isabetta segre" initials="" lastIdx="0" clrIdx="0"/>
  <p:cmAuthor id="1" name="Annalisa Cicerchia" initials="AC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E1023"/>
    <a:srgbClr val="CF1E24"/>
    <a:srgbClr val="F4C34F"/>
    <a:srgbClr val="4479CB"/>
    <a:srgbClr val="FDB409"/>
    <a:srgbClr val="CB6131"/>
    <a:srgbClr val="FFFF0A"/>
    <a:srgbClr val="FB0005"/>
    <a:srgbClr val="7E76AD"/>
    <a:srgbClr val="9188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Stile con tema 2 - Colore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Stile chi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DA37D80-6434-44D0-A028-1B22A696006F}" styleName="Stile chiaro 3 - Colore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Stile chiaro 3 - Color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Stile chiaro 3 - Colore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27102A9-8310-4765-A935-A1911B00CA55}" styleName="Stile chiaro 1 - Colore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083E6E3-FA7D-4D7B-A595-EF9225AFEA82}" styleName="Stile chiaro 1 - Color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FD0F851-EC5A-4D38-B0AD-8093EC10F338}" styleName="Stile chiaro 1 - Colore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ile chiaro 1 - Color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E9639D4-E3E2-4D34-9284-5A2195B3D0D7}" styleName="Stile chi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Stile chiaro 2 - Colore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BC89EF96-8CEA-46FF-86C4-4CE0E7609802}" styleName="Stile chiaro 3 - Color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Stile chiaro 3 - Colore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Stile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Stile medio 3 - Color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Stile 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6D9F66E-5EB9-4882-86FB-DCBF35E3C3E4}" styleName="Stile medio 4 - Color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Stile medio 4 - Color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D7AC3CCA-C797-4891-BE02-D94E43425B78}" styleName="Stile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Stile medio 4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Stile medio 4 - Color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46F890A9-2807-4EBB-B81D-B2AA78EC7F39}" styleName="Stile scuro 2 - Colore 5/Color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Stile scuro 2 - Colore 3/Colore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Stile 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7CE84F3-28C3-443E-9E96-99CF82512B78}" styleName="Stile scuro 1 - Colore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505E3EF-67EA-436B-97B2-0124C06EBD24}" styleName="Stile medio 4 - Color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Stile medio 4 - Color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A488322-F2BA-4B5B-9748-0D474271808F}" styleName="Stile medio 3 - Color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Stile medio 3 - Colore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25E5076-3810-47DD-B79F-674D7AD40C01}" styleName="Stile scuro 1 - Color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5BE263C-DBD7-4A20-BB59-AAB30ACAA65A}" styleName="Stile medio 3 - Color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660B408-B3CF-4A94-85FC-2B1E0A45F4A2}" styleName="Stile scuro 2 - Colore 1/Color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Stile medio 1 - Color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91" autoAdjust="0"/>
    <p:restoredTop sz="96265" autoAdjust="0"/>
  </p:normalViewPr>
  <p:slideViewPr>
    <p:cSldViewPr snapToGrid="0" snapToObjects="1" showGuides="1">
      <p:cViewPr varScale="1">
        <p:scale>
          <a:sx n="94" d="100"/>
          <a:sy n="94" d="100"/>
        </p:scale>
        <p:origin x="1128" y="84"/>
      </p:cViewPr>
      <p:guideLst>
        <p:guide orient="horz" pos="3411"/>
        <p:guide orient="horz" pos="2132"/>
        <p:guide pos="838"/>
        <p:guide orient="horz" pos="1350"/>
        <p:guide pos="3009"/>
        <p:guide orient="horz" pos="3121"/>
        <p:guide orient="horz" pos="177"/>
        <p:guide pos="3706"/>
        <p:guide pos="8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notesViewPr>
    <p:cSldViewPr snapToGrid="0" snapToObjects="1">
      <p:cViewPr varScale="1">
        <p:scale>
          <a:sx n="76" d="100"/>
          <a:sy n="76" d="100"/>
        </p:scale>
        <p:origin x="-1938" y="708"/>
      </p:cViewPr>
      <p:guideLst>
        <p:guide orient="horz" pos="3126"/>
        <p:guide pos="2138"/>
        <p:guide orient="horz" pos="3127"/>
        <p:guide pos="2141"/>
        <p:guide orient="horz" pos="2880"/>
        <p:guide pos="2195"/>
        <p:guide pos="21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1478115977502598E-2"/>
          <c:y val="9.2015880272136905E-2"/>
          <c:w val="0.92266701356365655"/>
          <c:h val="0.746183782012193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Foglio1!$B$17</c:f>
              <c:strCache>
                <c:ptCount val="1"/>
                <c:pt idx="0">
                  <c:v>Response rate (%) before centralization</c:v>
                </c:pt>
              </c:strCache>
            </c:strRef>
          </c:tx>
          <c:spPr>
            <a:pattFill prst="narHorz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1"/>
              </a:innerShdw>
            </a:effectLst>
          </c:spPr>
          <c:invertIfNegative val="0"/>
          <c:dLbls>
            <c:dLbl>
              <c:idx val="0"/>
              <c:layout>
                <c:manualLayout>
                  <c:x val="-5.9912852745765939E-3"/>
                  <c:y val="3.274677076873629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D24-4275-9B5C-0A049036CDD6}"/>
                </c:ext>
              </c:extLst>
            </c:dLbl>
            <c:dLbl>
              <c:idx val="1"/>
              <c:layout>
                <c:manualLayout>
                  <c:x val="-7.4891065932207431E-3"/>
                  <c:y val="1.309870830749475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D24-4275-9B5C-0A049036CDD6}"/>
                </c:ext>
              </c:extLst>
            </c:dLbl>
            <c:dLbl>
              <c:idx val="2"/>
              <c:layout>
                <c:manualLayout>
                  <c:x val="-5.9912852745765939E-3"/>
                  <c:y val="6.54935415374737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D24-4275-9B5C-0A049036CDD6}"/>
                </c:ext>
              </c:extLst>
            </c:dLbl>
            <c:dLbl>
              <c:idx val="3"/>
              <c:layout>
                <c:manualLayout>
                  <c:x val="-5.9912852745765939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D24-4275-9B5C-0A049036CDD6}"/>
                </c:ext>
              </c:extLst>
            </c:dLbl>
            <c:dLbl>
              <c:idx val="4"/>
              <c:layout>
                <c:manualLayout>
                  <c:x val="-8.9869279118648913E-3"/>
                  <c:y val="6.54935415374737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D24-4275-9B5C-0A049036CDD6}"/>
                </c:ext>
              </c:extLst>
            </c:dLbl>
            <c:dLbl>
              <c:idx val="5"/>
              <c:layout>
                <c:manualLayout>
                  <c:x val="-7.4891065932207431E-3"/>
                  <c:y val="3.27467707687368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D24-4275-9B5C-0A049036CDD6}"/>
                </c:ext>
              </c:extLst>
            </c:dLbl>
            <c:dLbl>
              <c:idx val="7"/>
              <c:layout>
                <c:manualLayout>
                  <c:x val="-8.9869279118648913E-3"/>
                  <c:y val="3.27467707687368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D24-4275-9B5C-0A049036CDD6}"/>
                </c:ext>
              </c:extLst>
            </c:dLbl>
            <c:dLbl>
              <c:idx val="8"/>
              <c:layout>
                <c:manualLayout>
                  <c:x val="-7.4891065932207431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D24-4275-9B5C-0A049036CDD6}"/>
                </c:ext>
              </c:extLst>
            </c:dLbl>
            <c:dLbl>
              <c:idx val="9"/>
              <c:layout>
                <c:manualLayout>
                  <c:x val="-1.048474923050904E-2"/>
                  <c:y val="9.824031230621067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7D24-4275-9B5C-0A049036CDD6}"/>
                </c:ext>
              </c:extLst>
            </c:dLbl>
            <c:dLbl>
              <c:idx val="11"/>
              <c:layout>
                <c:manualLayout>
                  <c:x val="-5.9912852745765939E-3"/>
                  <c:y val="1.309870830749475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7D24-4275-9B5C-0A049036CDD6}"/>
                </c:ext>
              </c:extLst>
            </c:dLbl>
            <c:dLbl>
              <c:idx val="12"/>
              <c:layout>
                <c:manualLayout>
                  <c:x val="0"/>
                  <c:y val="-2.619741661498951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7D24-4275-9B5C-0A049036CDD6}"/>
                </c:ext>
              </c:extLst>
            </c:dLbl>
            <c:dLbl>
              <c:idx val="13"/>
              <c:layout>
                <c:manualLayout>
                  <c:x val="0"/>
                  <c:y val="-6.54935415374737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7D24-4275-9B5C-0A049036CDD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Foglio1!$A$2:$A$15</c:f>
              <c:strCache>
                <c:ptCount val="14"/>
                <c:pt idx="0">
                  <c:v>RSI</c:v>
                </c:pt>
                <c:pt idx="1">
                  <c:v>IPI</c:v>
                </c:pt>
                <c:pt idx="2">
                  <c:v>PPID</c:v>
                </c:pt>
                <c:pt idx="3">
                  <c:v>TSI</c:v>
                </c:pt>
                <c:pt idx="4">
                  <c:v>MSI</c:v>
                </c:pt>
                <c:pt idx="5">
                  <c:v>Inward Fats</c:v>
                </c:pt>
                <c:pt idx="6">
                  <c:v> CIS</c:v>
                </c:pt>
                <c:pt idx="7">
                  <c:v> Prodcom</c:v>
                </c:pt>
                <c:pt idx="8">
                  <c:v>SME - SBS</c:v>
                </c:pt>
                <c:pt idx="9">
                  <c:v>Outward Fats</c:v>
                </c:pt>
                <c:pt idx="10">
                  <c:v>SBS</c:v>
                </c:pt>
                <c:pt idx="11">
                  <c:v>ICT</c:v>
                </c:pt>
                <c:pt idx="12">
                  <c:v>R&amp;D</c:v>
                </c:pt>
                <c:pt idx="13">
                  <c:v>IULGI</c:v>
                </c:pt>
              </c:strCache>
            </c:strRef>
          </c:cat>
          <c:val>
            <c:numRef>
              <c:f>Foglio1!$H$2:$H$15</c:f>
              <c:numCache>
                <c:formatCode>0.0</c:formatCode>
                <c:ptCount val="14"/>
                <c:pt idx="0">
                  <c:v>39.68333333333333</c:v>
                </c:pt>
                <c:pt idx="1">
                  <c:v>60.733333333333341</c:v>
                </c:pt>
                <c:pt idx="2">
                  <c:v>78.616666666666674</c:v>
                </c:pt>
                <c:pt idx="3">
                  <c:v>61.650000000000006</c:v>
                </c:pt>
                <c:pt idx="4">
                  <c:v>72.766666666666666</c:v>
                </c:pt>
                <c:pt idx="5" formatCode="General">
                  <c:v>50.2</c:v>
                </c:pt>
                <c:pt idx="6" formatCode="General">
                  <c:v>52.999999999999993</c:v>
                </c:pt>
                <c:pt idx="7" formatCode="General">
                  <c:v>44.6</c:v>
                </c:pt>
                <c:pt idx="8" formatCode="General">
                  <c:v>32.5</c:v>
                </c:pt>
                <c:pt idx="9" formatCode="General">
                  <c:v>59.599999999999994</c:v>
                </c:pt>
                <c:pt idx="10" formatCode="General">
                  <c:v>68</c:v>
                </c:pt>
                <c:pt idx="11" formatCode="General">
                  <c:v>61.8</c:v>
                </c:pt>
                <c:pt idx="12" formatCode="General">
                  <c:v>77.5</c:v>
                </c:pt>
                <c:pt idx="13" formatCode="General">
                  <c:v>84.2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7D24-4275-9B5C-0A049036CDD6}"/>
            </c:ext>
          </c:extLst>
        </c:ser>
        <c:ser>
          <c:idx val="1"/>
          <c:order val="1"/>
          <c:tx>
            <c:strRef>
              <c:f>Foglio1!$A$17</c:f>
              <c:strCache>
                <c:ptCount val="1"/>
                <c:pt idx="0">
                  <c:v>Response rate (%) after centralization</c:v>
                </c:pt>
              </c:strCache>
            </c:strRef>
          </c:tx>
          <c:spPr>
            <a:pattFill prst="narHorz">
              <a:fgClr>
                <a:schemeClr val="accent2"/>
              </a:fgClr>
              <a:bgClr>
                <a:schemeClr val="accent2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2"/>
              </a:innerShdw>
            </a:effectLst>
          </c:spPr>
          <c:invertIfNegative val="0"/>
          <c:dLbls>
            <c:dLbl>
              <c:idx val="12"/>
              <c:layout>
                <c:manualLayout>
                  <c:x val="0"/>
                  <c:y val="1.637338538436844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7D24-4275-9B5C-0A049036CDD6}"/>
                </c:ext>
              </c:extLst>
            </c:dLbl>
            <c:dLbl>
              <c:idx val="13"/>
              <c:layout>
                <c:manualLayout>
                  <c:x val="5.9912852745765939E-3"/>
                  <c:y val="9.824031230621067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7D24-4275-9B5C-0A049036CDD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rgbClr val="C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Foglio1!$A$2:$A$15</c:f>
              <c:strCache>
                <c:ptCount val="14"/>
                <c:pt idx="0">
                  <c:v>RSI</c:v>
                </c:pt>
                <c:pt idx="1">
                  <c:v>IPI</c:v>
                </c:pt>
                <c:pt idx="2">
                  <c:v>PPID</c:v>
                </c:pt>
                <c:pt idx="3">
                  <c:v>TSI</c:v>
                </c:pt>
                <c:pt idx="4">
                  <c:v>MSI</c:v>
                </c:pt>
                <c:pt idx="5">
                  <c:v>Inward Fats</c:v>
                </c:pt>
                <c:pt idx="6">
                  <c:v> CIS</c:v>
                </c:pt>
                <c:pt idx="7">
                  <c:v> Prodcom</c:v>
                </c:pt>
                <c:pt idx="8">
                  <c:v>SME - SBS</c:v>
                </c:pt>
                <c:pt idx="9">
                  <c:v>Outward Fats</c:v>
                </c:pt>
                <c:pt idx="10">
                  <c:v>SBS</c:v>
                </c:pt>
                <c:pt idx="11">
                  <c:v>ICT</c:v>
                </c:pt>
                <c:pt idx="12">
                  <c:v>R&amp;D</c:v>
                </c:pt>
                <c:pt idx="13">
                  <c:v>IULGI</c:v>
                </c:pt>
              </c:strCache>
            </c:strRef>
          </c:cat>
          <c:val>
            <c:numRef>
              <c:f>Foglio1!$O$2:$O$15</c:f>
              <c:numCache>
                <c:formatCode>0.0</c:formatCode>
                <c:ptCount val="14"/>
                <c:pt idx="0">
                  <c:v>67.833333333333329</c:v>
                </c:pt>
                <c:pt idx="1">
                  <c:v>82.233333333333334</c:v>
                </c:pt>
                <c:pt idx="2">
                  <c:v>93.149999999999991</c:v>
                </c:pt>
                <c:pt idx="3">
                  <c:v>81.25</c:v>
                </c:pt>
                <c:pt idx="4">
                  <c:v>86.183333333333337</c:v>
                </c:pt>
                <c:pt idx="5" formatCode="General">
                  <c:v>74.400000000000006</c:v>
                </c:pt>
                <c:pt idx="6" formatCode="General">
                  <c:v>68.099999999999994</c:v>
                </c:pt>
                <c:pt idx="7" formatCode="General">
                  <c:v>56.2</c:v>
                </c:pt>
                <c:pt idx="8" formatCode="General">
                  <c:v>43.5</c:v>
                </c:pt>
                <c:pt idx="9" formatCode="General">
                  <c:v>69.8</c:v>
                </c:pt>
                <c:pt idx="10" formatCode="General">
                  <c:v>76.400000000000006</c:v>
                </c:pt>
                <c:pt idx="11" formatCode="General">
                  <c:v>67</c:v>
                </c:pt>
                <c:pt idx="12" formatCode="General">
                  <c:v>76.5</c:v>
                </c:pt>
                <c:pt idx="13" formatCode="General">
                  <c:v>80.400000000000006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7D24-4275-9B5C-0A049036CDD6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70"/>
        <c:overlap val="-30"/>
        <c:axId val="119624448"/>
        <c:axId val="119625984"/>
      </c:barChart>
      <c:catAx>
        <c:axId val="11962444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625984"/>
        <c:crosses val="autoZero"/>
        <c:auto val="1"/>
        <c:lblAlgn val="ctr"/>
        <c:lblOffset val="100"/>
        <c:noMultiLvlLbl val="0"/>
      </c:catAx>
      <c:valAx>
        <c:axId val="119625984"/>
        <c:scaling>
          <c:orientation val="minMax"/>
          <c:max val="100"/>
        </c:scaling>
        <c:delete val="0"/>
        <c:axPos val="l"/>
        <c:numFmt formatCode="#,##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6244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5.2995630843419649E-2"/>
          <c:y val="0"/>
          <c:w val="0.89999990564905075"/>
          <c:h val="8.296278342394562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B785AC-F532-481E-AA07-1A1F251CA570}" type="doc">
      <dgm:prSet loTypeId="urn:microsoft.com/office/officeart/2005/8/layout/hierarchy2" loCatId="hierarchy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GB"/>
        </a:p>
      </dgm:t>
    </dgm:pt>
    <dgm:pt modelId="{E7254D13-31B3-4C12-89C8-CCBD0C644232}">
      <dgm:prSet custT="1"/>
      <dgm:spPr/>
      <dgm:t>
        <a:bodyPr/>
        <a:lstStyle/>
        <a:p>
          <a:pPr rtl="0"/>
          <a:r>
            <a:rPr lang="en-GB" sz="1800" dirty="0"/>
            <a:t>A unique system of statistical services</a:t>
          </a:r>
        </a:p>
        <a:p>
          <a:pPr rtl="0"/>
          <a:r>
            <a:rPr lang="en-GB" sz="1800" dirty="0"/>
            <a:t>A single point of access allowing bi-directional communication </a:t>
          </a:r>
          <a:br>
            <a:rPr lang="en-GB" sz="1800" dirty="0"/>
          </a:br>
          <a:r>
            <a:rPr lang="en-GB" sz="1800" dirty="0"/>
            <a:t>between Istat and the business world </a:t>
          </a:r>
        </a:p>
      </dgm:t>
    </dgm:pt>
    <dgm:pt modelId="{861C39C3-326C-4AB0-A95D-DC8BA1D748E5}" type="parTrans" cxnId="{02C8A926-C10F-4DBA-B03B-EF090F71A41B}">
      <dgm:prSet/>
      <dgm:spPr/>
      <dgm:t>
        <a:bodyPr/>
        <a:lstStyle/>
        <a:p>
          <a:endParaRPr lang="en-GB"/>
        </a:p>
      </dgm:t>
    </dgm:pt>
    <dgm:pt modelId="{B6EBB912-BAA7-469C-A4CE-C47F2BD038B5}" type="sibTrans" cxnId="{02C8A926-C10F-4DBA-B03B-EF090F71A41B}">
      <dgm:prSet/>
      <dgm:spPr/>
      <dgm:t>
        <a:bodyPr/>
        <a:lstStyle/>
        <a:p>
          <a:endParaRPr lang="en-GB"/>
        </a:p>
      </dgm:t>
    </dgm:pt>
    <dgm:pt modelId="{2D801838-38EF-4D10-BF0C-73707ECF6DA8}">
      <dgm:prSet custT="1"/>
      <dgm:spPr/>
      <dgm:t>
        <a:bodyPr/>
        <a:lstStyle/>
        <a:p>
          <a:pPr rtl="0"/>
          <a:r>
            <a:rPr lang="en-GB" sz="1600" b="1" dirty="0"/>
            <a:t>For businesses</a:t>
          </a:r>
        </a:p>
        <a:p>
          <a:pPr rtl="0"/>
          <a:r>
            <a:rPr lang="en-GB" sz="1600" u="sng" dirty="0"/>
            <a:t>collection</a:t>
          </a:r>
          <a:r>
            <a:rPr lang="en-GB" sz="1600" dirty="0"/>
            <a:t> and </a:t>
          </a:r>
          <a:r>
            <a:rPr lang="en-GB" sz="1600" u="sng" dirty="0"/>
            <a:t>return</a:t>
          </a:r>
          <a:r>
            <a:rPr lang="en-GB" sz="1600" dirty="0"/>
            <a:t> of information of the main surveys of official statistics</a:t>
          </a:r>
        </a:p>
      </dgm:t>
    </dgm:pt>
    <dgm:pt modelId="{CDCA695B-64F0-4BD8-BB9B-9E2D42779319}" type="parTrans" cxnId="{6D74DF32-16B9-4429-B35F-B439E1BC81B0}">
      <dgm:prSet/>
      <dgm:spPr/>
      <dgm:t>
        <a:bodyPr/>
        <a:lstStyle/>
        <a:p>
          <a:endParaRPr lang="en-GB"/>
        </a:p>
      </dgm:t>
    </dgm:pt>
    <dgm:pt modelId="{B72440F6-85FA-4EC5-9569-F72EF4C818B4}" type="sibTrans" cxnId="{6D74DF32-16B9-4429-B35F-B439E1BC81B0}">
      <dgm:prSet/>
      <dgm:spPr/>
      <dgm:t>
        <a:bodyPr/>
        <a:lstStyle/>
        <a:p>
          <a:endParaRPr lang="en-GB"/>
        </a:p>
      </dgm:t>
    </dgm:pt>
    <dgm:pt modelId="{048F4AF5-E547-4841-8B80-5925C5DF1000}">
      <dgm:prSet custT="1"/>
      <dgm:spPr/>
      <dgm:t>
        <a:bodyPr/>
        <a:lstStyle/>
        <a:p>
          <a:pPr rtl="0">
            <a:lnSpc>
              <a:spcPct val="90000"/>
            </a:lnSpc>
            <a:spcAft>
              <a:spcPct val="35000"/>
            </a:spcAft>
          </a:pPr>
          <a:r>
            <a:rPr lang="en-GB" sz="1600" b="1" dirty="0"/>
            <a:t>For </a:t>
          </a:r>
          <a:r>
            <a:rPr lang="en-GB" sz="1600" b="1" dirty="0" err="1"/>
            <a:t>Istat</a:t>
          </a:r>
          <a:r>
            <a:rPr lang="en-GB" sz="1600" b="1" dirty="0"/>
            <a:t> statisticians </a:t>
          </a:r>
          <a:endParaRPr lang="en-GB" sz="1600" b="0" dirty="0"/>
        </a:p>
        <a:p>
          <a:pPr rtl="0">
            <a:lnSpc>
              <a:spcPct val="100000"/>
            </a:lnSpc>
            <a:spcAft>
              <a:spcPts val="0"/>
            </a:spcAft>
          </a:pPr>
          <a:r>
            <a:rPr lang="en-GB" sz="1600" b="0" dirty="0"/>
            <a:t>- Survey monitoring</a:t>
          </a:r>
        </a:p>
        <a:p>
          <a:pPr rtl="0">
            <a:lnSpc>
              <a:spcPct val="100000"/>
            </a:lnSpc>
            <a:spcAft>
              <a:spcPts val="0"/>
            </a:spcAft>
          </a:pPr>
          <a:r>
            <a:rPr lang="en-GB" sz="1600" b="0" dirty="0"/>
            <a:t>- SBR updating</a:t>
          </a:r>
          <a:endParaRPr lang="en-GB" sz="1600" b="1" dirty="0"/>
        </a:p>
      </dgm:t>
    </dgm:pt>
    <dgm:pt modelId="{C68B9F18-9BAC-4E08-9E4E-CCBF1D3B190F}" type="parTrans" cxnId="{F7C30117-7424-44C6-A7ED-B53C9E8B59B0}">
      <dgm:prSet/>
      <dgm:spPr/>
      <dgm:t>
        <a:bodyPr/>
        <a:lstStyle/>
        <a:p>
          <a:endParaRPr lang="en-GB"/>
        </a:p>
      </dgm:t>
    </dgm:pt>
    <dgm:pt modelId="{53F4F6E2-3F1C-4F34-B863-8380290EE762}" type="sibTrans" cxnId="{F7C30117-7424-44C6-A7ED-B53C9E8B59B0}">
      <dgm:prSet/>
      <dgm:spPr/>
      <dgm:t>
        <a:bodyPr/>
        <a:lstStyle/>
        <a:p>
          <a:endParaRPr lang="en-GB"/>
        </a:p>
      </dgm:t>
    </dgm:pt>
    <dgm:pt modelId="{A3EF0B65-A42B-41B0-A101-A4A8AEFDBFE4}">
      <dgm:prSet custT="1"/>
      <dgm:spPr/>
      <dgm:t>
        <a:bodyPr/>
        <a:lstStyle/>
        <a:p>
          <a:pPr rtl="0"/>
          <a:r>
            <a:rPr lang="en-GB" sz="1400" b="1" dirty="0">
              <a:solidFill>
                <a:srgbClr val="FF0000"/>
              </a:solidFill>
            </a:rPr>
            <a:t>FRONT-OFFICE</a:t>
          </a:r>
        </a:p>
      </dgm:t>
    </dgm:pt>
    <dgm:pt modelId="{5DC24A07-7F7F-4616-ADFF-41855CDDFBC2}" type="parTrans" cxnId="{99B89D76-5098-4AC6-840C-3CCBF2F969AD}">
      <dgm:prSet/>
      <dgm:spPr/>
      <dgm:t>
        <a:bodyPr/>
        <a:lstStyle/>
        <a:p>
          <a:endParaRPr lang="en-GB"/>
        </a:p>
      </dgm:t>
    </dgm:pt>
    <dgm:pt modelId="{7C47DF0D-73CA-44B4-91AA-3AB0E94518E7}" type="sibTrans" cxnId="{99B89D76-5098-4AC6-840C-3CCBF2F969AD}">
      <dgm:prSet/>
      <dgm:spPr/>
      <dgm:t>
        <a:bodyPr/>
        <a:lstStyle/>
        <a:p>
          <a:endParaRPr lang="en-GB"/>
        </a:p>
      </dgm:t>
    </dgm:pt>
    <dgm:pt modelId="{AFF8F1AD-09B4-4D90-89C5-DFACC9BE54FF}">
      <dgm:prSet custT="1"/>
      <dgm:spPr/>
      <dgm:t>
        <a:bodyPr/>
        <a:lstStyle/>
        <a:p>
          <a:pPr rtl="0"/>
          <a:r>
            <a:rPr lang="en-GB" sz="1400" b="1" dirty="0">
              <a:solidFill>
                <a:srgbClr val="FF0000"/>
              </a:solidFill>
            </a:rPr>
            <a:t>BACK-OFFICE</a:t>
          </a:r>
        </a:p>
      </dgm:t>
    </dgm:pt>
    <dgm:pt modelId="{60CB00B2-0BB5-4EE4-BAF8-1A9C9D1A43AA}" type="parTrans" cxnId="{4A10AE7A-9FFE-4402-9786-B07121477FD5}">
      <dgm:prSet/>
      <dgm:spPr/>
      <dgm:t>
        <a:bodyPr/>
        <a:lstStyle/>
        <a:p>
          <a:endParaRPr lang="en-GB"/>
        </a:p>
      </dgm:t>
    </dgm:pt>
    <dgm:pt modelId="{7A62E99E-8DEF-4F73-9A7D-19BD571531D2}" type="sibTrans" cxnId="{4A10AE7A-9FFE-4402-9786-B07121477FD5}">
      <dgm:prSet/>
      <dgm:spPr/>
      <dgm:t>
        <a:bodyPr/>
        <a:lstStyle/>
        <a:p>
          <a:endParaRPr lang="en-GB"/>
        </a:p>
      </dgm:t>
    </dgm:pt>
    <dgm:pt modelId="{C09225FC-8D48-4A88-86B7-12B954A775FC}" type="pres">
      <dgm:prSet presAssocID="{C7B785AC-F532-481E-AA07-1A1F251CA570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13EF59C6-9558-4EF3-8C5F-439A9A72EDA7}" type="pres">
      <dgm:prSet presAssocID="{E7254D13-31B3-4C12-89C8-CCBD0C644232}" presName="root1" presStyleCnt="0"/>
      <dgm:spPr/>
    </dgm:pt>
    <dgm:pt modelId="{E66529E8-C7E1-4F33-A8C9-020ACA1FA3A2}" type="pres">
      <dgm:prSet presAssocID="{E7254D13-31B3-4C12-89C8-CCBD0C644232}" presName="LevelOneTextNode" presStyleLbl="node0" presStyleIdx="0" presStyleCnt="1" custScaleX="115845" custScaleY="173493">
        <dgm:presLayoutVars>
          <dgm:chPref val="3"/>
        </dgm:presLayoutVars>
      </dgm:prSet>
      <dgm:spPr/>
    </dgm:pt>
    <dgm:pt modelId="{7B68E6E1-B91D-4230-AC79-748742A0A9C6}" type="pres">
      <dgm:prSet presAssocID="{E7254D13-31B3-4C12-89C8-CCBD0C644232}" presName="level2hierChild" presStyleCnt="0"/>
      <dgm:spPr/>
    </dgm:pt>
    <dgm:pt modelId="{E3DC0740-C6E7-40B3-A205-5A5A81A0E5DC}" type="pres">
      <dgm:prSet presAssocID="{CDCA695B-64F0-4BD8-BB9B-9E2D42779319}" presName="conn2-1" presStyleLbl="parChTrans1D2" presStyleIdx="0" presStyleCnt="2"/>
      <dgm:spPr/>
    </dgm:pt>
    <dgm:pt modelId="{009CBE2B-FE17-4AD6-A51F-E5CB04605199}" type="pres">
      <dgm:prSet presAssocID="{CDCA695B-64F0-4BD8-BB9B-9E2D42779319}" presName="connTx" presStyleLbl="parChTrans1D2" presStyleIdx="0" presStyleCnt="2"/>
      <dgm:spPr/>
    </dgm:pt>
    <dgm:pt modelId="{A8CF79C2-4550-438B-B7AF-99F6EC3A39C0}" type="pres">
      <dgm:prSet presAssocID="{2D801838-38EF-4D10-BF0C-73707ECF6DA8}" presName="root2" presStyleCnt="0"/>
      <dgm:spPr/>
    </dgm:pt>
    <dgm:pt modelId="{A9B5EF4E-01B8-4A3A-A189-D9B96BAD73D3}" type="pres">
      <dgm:prSet presAssocID="{2D801838-38EF-4D10-BF0C-73707ECF6DA8}" presName="LevelTwoTextNode" presStyleLbl="node2" presStyleIdx="0" presStyleCnt="2" custScaleX="135959">
        <dgm:presLayoutVars>
          <dgm:chPref val="3"/>
        </dgm:presLayoutVars>
      </dgm:prSet>
      <dgm:spPr/>
    </dgm:pt>
    <dgm:pt modelId="{D856A110-F2EB-4B2A-9A7F-87ED701D5C3A}" type="pres">
      <dgm:prSet presAssocID="{2D801838-38EF-4D10-BF0C-73707ECF6DA8}" presName="level3hierChild" presStyleCnt="0"/>
      <dgm:spPr/>
    </dgm:pt>
    <dgm:pt modelId="{BAE2E22D-DC6E-4A0F-A70B-2D75AB0A8B9A}" type="pres">
      <dgm:prSet presAssocID="{5DC24A07-7F7F-4616-ADFF-41855CDDFBC2}" presName="conn2-1" presStyleLbl="parChTrans1D3" presStyleIdx="0" presStyleCnt="2"/>
      <dgm:spPr/>
    </dgm:pt>
    <dgm:pt modelId="{DB4F2144-4F84-4CB0-AD39-11DFB33CCDC0}" type="pres">
      <dgm:prSet presAssocID="{5DC24A07-7F7F-4616-ADFF-41855CDDFBC2}" presName="connTx" presStyleLbl="parChTrans1D3" presStyleIdx="0" presStyleCnt="2"/>
      <dgm:spPr/>
    </dgm:pt>
    <dgm:pt modelId="{28CF62F5-4B51-4005-8CBE-10EC74EEE066}" type="pres">
      <dgm:prSet presAssocID="{A3EF0B65-A42B-41B0-A101-A4A8AEFDBFE4}" presName="root2" presStyleCnt="0"/>
      <dgm:spPr/>
    </dgm:pt>
    <dgm:pt modelId="{3124B4C7-EF64-4B2F-AAB8-853A4FE151BB}" type="pres">
      <dgm:prSet presAssocID="{A3EF0B65-A42B-41B0-A101-A4A8AEFDBFE4}" presName="LevelTwoTextNode" presStyleLbl="node3" presStyleIdx="0" presStyleCnt="2" custScaleX="61694" custScaleY="69733">
        <dgm:presLayoutVars>
          <dgm:chPref val="3"/>
        </dgm:presLayoutVars>
      </dgm:prSet>
      <dgm:spPr/>
    </dgm:pt>
    <dgm:pt modelId="{E4A2A18C-C879-498B-9538-A29C6A506F55}" type="pres">
      <dgm:prSet presAssocID="{A3EF0B65-A42B-41B0-A101-A4A8AEFDBFE4}" presName="level3hierChild" presStyleCnt="0"/>
      <dgm:spPr/>
    </dgm:pt>
    <dgm:pt modelId="{98BAA934-68B9-4CD0-9891-AA8EBAE64544}" type="pres">
      <dgm:prSet presAssocID="{C68B9F18-9BAC-4E08-9E4E-CCBF1D3B190F}" presName="conn2-1" presStyleLbl="parChTrans1D2" presStyleIdx="1" presStyleCnt="2"/>
      <dgm:spPr/>
    </dgm:pt>
    <dgm:pt modelId="{18365FBE-4446-4427-8852-18F800544715}" type="pres">
      <dgm:prSet presAssocID="{C68B9F18-9BAC-4E08-9E4E-CCBF1D3B190F}" presName="connTx" presStyleLbl="parChTrans1D2" presStyleIdx="1" presStyleCnt="2"/>
      <dgm:spPr/>
    </dgm:pt>
    <dgm:pt modelId="{69630ED2-1877-4FC5-8A44-A212BE64CBB1}" type="pres">
      <dgm:prSet presAssocID="{048F4AF5-E547-4841-8B80-5925C5DF1000}" presName="root2" presStyleCnt="0"/>
      <dgm:spPr/>
    </dgm:pt>
    <dgm:pt modelId="{A6357D43-F416-43EE-97F6-123CF944AAE1}" type="pres">
      <dgm:prSet presAssocID="{048F4AF5-E547-4841-8B80-5925C5DF1000}" presName="LevelTwoTextNode" presStyleLbl="node2" presStyleIdx="1" presStyleCnt="2" custScaleX="135959">
        <dgm:presLayoutVars>
          <dgm:chPref val="3"/>
        </dgm:presLayoutVars>
      </dgm:prSet>
      <dgm:spPr/>
    </dgm:pt>
    <dgm:pt modelId="{0BC141AC-5D25-4918-83D7-69C7964883F9}" type="pres">
      <dgm:prSet presAssocID="{048F4AF5-E547-4841-8B80-5925C5DF1000}" presName="level3hierChild" presStyleCnt="0"/>
      <dgm:spPr/>
    </dgm:pt>
    <dgm:pt modelId="{A349BD4E-117F-4297-950E-64F68F9AD9A7}" type="pres">
      <dgm:prSet presAssocID="{60CB00B2-0BB5-4EE4-BAF8-1A9C9D1A43AA}" presName="conn2-1" presStyleLbl="parChTrans1D3" presStyleIdx="1" presStyleCnt="2"/>
      <dgm:spPr/>
    </dgm:pt>
    <dgm:pt modelId="{6D5DAD4F-5B3A-4903-9624-FFE226ED268F}" type="pres">
      <dgm:prSet presAssocID="{60CB00B2-0BB5-4EE4-BAF8-1A9C9D1A43AA}" presName="connTx" presStyleLbl="parChTrans1D3" presStyleIdx="1" presStyleCnt="2"/>
      <dgm:spPr/>
    </dgm:pt>
    <dgm:pt modelId="{CECF3EE3-DC47-43B1-936F-7A3D0516D55A}" type="pres">
      <dgm:prSet presAssocID="{AFF8F1AD-09B4-4D90-89C5-DFACC9BE54FF}" presName="root2" presStyleCnt="0"/>
      <dgm:spPr/>
    </dgm:pt>
    <dgm:pt modelId="{55E550FB-0592-4848-8093-6CC54CB47E38}" type="pres">
      <dgm:prSet presAssocID="{AFF8F1AD-09B4-4D90-89C5-DFACC9BE54FF}" presName="LevelTwoTextNode" presStyleLbl="node3" presStyleIdx="1" presStyleCnt="2" custScaleX="61694" custScaleY="69733">
        <dgm:presLayoutVars>
          <dgm:chPref val="3"/>
        </dgm:presLayoutVars>
      </dgm:prSet>
      <dgm:spPr/>
    </dgm:pt>
    <dgm:pt modelId="{24BAC36D-E523-4746-8054-B3B1B52B32BC}" type="pres">
      <dgm:prSet presAssocID="{AFF8F1AD-09B4-4D90-89C5-DFACC9BE54FF}" presName="level3hierChild" presStyleCnt="0"/>
      <dgm:spPr/>
    </dgm:pt>
  </dgm:ptLst>
  <dgm:cxnLst>
    <dgm:cxn modelId="{10C45E15-05BA-470F-B376-E244C68EA2F0}" type="presOf" srcId="{E7254D13-31B3-4C12-89C8-CCBD0C644232}" destId="{E66529E8-C7E1-4F33-A8C9-020ACA1FA3A2}" srcOrd="0" destOrd="0" presId="urn:microsoft.com/office/officeart/2005/8/layout/hierarchy2"/>
    <dgm:cxn modelId="{F7C30117-7424-44C6-A7ED-B53C9E8B59B0}" srcId="{E7254D13-31B3-4C12-89C8-CCBD0C644232}" destId="{048F4AF5-E547-4841-8B80-5925C5DF1000}" srcOrd="1" destOrd="0" parTransId="{C68B9F18-9BAC-4E08-9E4E-CCBF1D3B190F}" sibTransId="{53F4F6E2-3F1C-4F34-B863-8380290EE762}"/>
    <dgm:cxn modelId="{ECAB6326-2F92-4B7C-A095-6E1800C08880}" type="presOf" srcId="{CDCA695B-64F0-4BD8-BB9B-9E2D42779319}" destId="{E3DC0740-C6E7-40B3-A205-5A5A81A0E5DC}" srcOrd="0" destOrd="0" presId="urn:microsoft.com/office/officeart/2005/8/layout/hierarchy2"/>
    <dgm:cxn modelId="{02C8A926-C10F-4DBA-B03B-EF090F71A41B}" srcId="{C7B785AC-F532-481E-AA07-1A1F251CA570}" destId="{E7254D13-31B3-4C12-89C8-CCBD0C644232}" srcOrd="0" destOrd="0" parTransId="{861C39C3-326C-4AB0-A95D-DC8BA1D748E5}" sibTransId="{B6EBB912-BAA7-469C-A4CE-C47F2BD038B5}"/>
    <dgm:cxn modelId="{6D74DF32-16B9-4429-B35F-B439E1BC81B0}" srcId="{E7254D13-31B3-4C12-89C8-CCBD0C644232}" destId="{2D801838-38EF-4D10-BF0C-73707ECF6DA8}" srcOrd="0" destOrd="0" parTransId="{CDCA695B-64F0-4BD8-BB9B-9E2D42779319}" sibTransId="{B72440F6-85FA-4EC5-9569-F72EF4C818B4}"/>
    <dgm:cxn modelId="{19508D68-689E-40EB-B740-2210C48C6287}" type="presOf" srcId="{A3EF0B65-A42B-41B0-A101-A4A8AEFDBFE4}" destId="{3124B4C7-EF64-4B2F-AAB8-853A4FE151BB}" srcOrd="0" destOrd="0" presId="urn:microsoft.com/office/officeart/2005/8/layout/hierarchy2"/>
    <dgm:cxn modelId="{5172A053-A335-4F58-853B-AD17414D4D9D}" type="presOf" srcId="{AFF8F1AD-09B4-4D90-89C5-DFACC9BE54FF}" destId="{55E550FB-0592-4848-8093-6CC54CB47E38}" srcOrd="0" destOrd="0" presId="urn:microsoft.com/office/officeart/2005/8/layout/hierarchy2"/>
    <dgm:cxn modelId="{669C6375-09C5-4803-9549-6C99D24B3FE2}" type="presOf" srcId="{60CB00B2-0BB5-4EE4-BAF8-1A9C9D1A43AA}" destId="{A349BD4E-117F-4297-950E-64F68F9AD9A7}" srcOrd="0" destOrd="0" presId="urn:microsoft.com/office/officeart/2005/8/layout/hierarchy2"/>
    <dgm:cxn modelId="{99B89D76-5098-4AC6-840C-3CCBF2F969AD}" srcId="{2D801838-38EF-4D10-BF0C-73707ECF6DA8}" destId="{A3EF0B65-A42B-41B0-A101-A4A8AEFDBFE4}" srcOrd="0" destOrd="0" parTransId="{5DC24A07-7F7F-4616-ADFF-41855CDDFBC2}" sibTransId="{7C47DF0D-73CA-44B4-91AA-3AB0E94518E7}"/>
    <dgm:cxn modelId="{3B63247A-D7E7-4E33-BB83-2A2E31CC0615}" type="presOf" srcId="{048F4AF5-E547-4841-8B80-5925C5DF1000}" destId="{A6357D43-F416-43EE-97F6-123CF944AAE1}" srcOrd="0" destOrd="0" presId="urn:microsoft.com/office/officeart/2005/8/layout/hierarchy2"/>
    <dgm:cxn modelId="{4A10AE7A-9FFE-4402-9786-B07121477FD5}" srcId="{048F4AF5-E547-4841-8B80-5925C5DF1000}" destId="{AFF8F1AD-09B4-4D90-89C5-DFACC9BE54FF}" srcOrd="0" destOrd="0" parTransId="{60CB00B2-0BB5-4EE4-BAF8-1A9C9D1A43AA}" sibTransId="{7A62E99E-8DEF-4F73-9A7D-19BD571531D2}"/>
    <dgm:cxn modelId="{130CBF7C-6E84-4088-BB3C-B287D71E8B08}" type="presOf" srcId="{C7B785AC-F532-481E-AA07-1A1F251CA570}" destId="{C09225FC-8D48-4A88-86B7-12B954A775FC}" srcOrd="0" destOrd="0" presId="urn:microsoft.com/office/officeart/2005/8/layout/hierarchy2"/>
    <dgm:cxn modelId="{61E3DC8B-7448-4676-B5F0-D7D23DBB2DF7}" type="presOf" srcId="{C68B9F18-9BAC-4E08-9E4E-CCBF1D3B190F}" destId="{98BAA934-68B9-4CD0-9891-AA8EBAE64544}" srcOrd="0" destOrd="0" presId="urn:microsoft.com/office/officeart/2005/8/layout/hierarchy2"/>
    <dgm:cxn modelId="{7E8FDE8E-3027-462F-BDD0-DED1E8B58387}" type="presOf" srcId="{CDCA695B-64F0-4BD8-BB9B-9E2D42779319}" destId="{009CBE2B-FE17-4AD6-A51F-E5CB04605199}" srcOrd="1" destOrd="0" presId="urn:microsoft.com/office/officeart/2005/8/layout/hierarchy2"/>
    <dgm:cxn modelId="{F4A15DA3-9317-4E0F-987A-A028F6C11289}" type="presOf" srcId="{5DC24A07-7F7F-4616-ADFF-41855CDDFBC2}" destId="{DB4F2144-4F84-4CB0-AD39-11DFB33CCDC0}" srcOrd="1" destOrd="0" presId="urn:microsoft.com/office/officeart/2005/8/layout/hierarchy2"/>
    <dgm:cxn modelId="{A92E8EB9-0072-4F78-9A3A-AD2F3B1A9DD1}" type="presOf" srcId="{2D801838-38EF-4D10-BF0C-73707ECF6DA8}" destId="{A9B5EF4E-01B8-4A3A-A189-D9B96BAD73D3}" srcOrd="0" destOrd="0" presId="urn:microsoft.com/office/officeart/2005/8/layout/hierarchy2"/>
    <dgm:cxn modelId="{BA0420C3-2175-4C07-8DE6-A393786EE27B}" type="presOf" srcId="{60CB00B2-0BB5-4EE4-BAF8-1A9C9D1A43AA}" destId="{6D5DAD4F-5B3A-4903-9624-FFE226ED268F}" srcOrd="1" destOrd="0" presId="urn:microsoft.com/office/officeart/2005/8/layout/hierarchy2"/>
    <dgm:cxn modelId="{3527FBD0-E7F3-4E49-BC57-B1CCA00943B9}" type="presOf" srcId="{C68B9F18-9BAC-4E08-9E4E-CCBF1D3B190F}" destId="{18365FBE-4446-4427-8852-18F800544715}" srcOrd="1" destOrd="0" presId="urn:microsoft.com/office/officeart/2005/8/layout/hierarchy2"/>
    <dgm:cxn modelId="{C6A5A4DD-B54D-44ED-8B59-22DC48527678}" type="presOf" srcId="{5DC24A07-7F7F-4616-ADFF-41855CDDFBC2}" destId="{BAE2E22D-DC6E-4A0F-A70B-2D75AB0A8B9A}" srcOrd="0" destOrd="0" presId="urn:microsoft.com/office/officeart/2005/8/layout/hierarchy2"/>
    <dgm:cxn modelId="{BC123AD6-77C6-4BF5-B8EC-FD33EC39C174}" type="presParOf" srcId="{C09225FC-8D48-4A88-86B7-12B954A775FC}" destId="{13EF59C6-9558-4EF3-8C5F-439A9A72EDA7}" srcOrd="0" destOrd="0" presId="urn:microsoft.com/office/officeart/2005/8/layout/hierarchy2"/>
    <dgm:cxn modelId="{18D7F9F3-464C-4039-90EA-27C45410DCD2}" type="presParOf" srcId="{13EF59C6-9558-4EF3-8C5F-439A9A72EDA7}" destId="{E66529E8-C7E1-4F33-A8C9-020ACA1FA3A2}" srcOrd="0" destOrd="0" presId="urn:microsoft.com/office/officeart/2005/8/layout/hierarchy2"/>
    <dgm:cxn modelId="{ABACAD18-FE4A-47F1-9072-B746AE383779}" type="presParOf" srcId="{13EF59C6-9558-4EF3-8C5F-439A9A72EDA7}" destId="{7B68E6E1-B91D-4230-AC79-748742A0A9C6}" srcOrd="1" destOrd="0" presId="urn:microsoft.com/office/officeart/2005/8/layout/hierarchy2"/>
    <dgm:cxn modelId="{044CEAF0-B10E-4255-BE5B-FB5FADCED5A5}" type="presParOf" srcId="{7B68E6E1-B91D-4230-AC79-748742A0A9C6}" destId="{E3DC0740-C6E7-40B3-A205-5A5A81A0E5DC}" srcOrd="0" destOrd="0" presId="urn:microsoft.com/office/officeart/2005/8/layout/hierarchy2"/>
    <dgm:cxn modelId="{C9253996-FD43-4058-A45D-85AC3B4E53F1}" type="presParOf" srcId="{E3DC0740-C6E7-40B3-A205-5A5A81A0E5DC}" destId="{009CBE2B-FE17-4AD6-A51F-E5CB04605199}" srcOrd="0" destOrd="0" presId="urn:microsoft.com/office/officeart/2005/8/layout/hierarchy2"/>
    <dgm:cxn modelId="{C78F5A8F-D336-44D3-8F7D-AB84BD6C3C32}" type="presParOf" srcId="{7B68E6E1-B91D-4230-AC79-748742A0A9C6}" destId="{A8CF79C2-4550-438B-B7AF-99F6EC3A39C0}" srcOrd="1" destOrd="0" presId="urn:microsoft.com/office/officeart/2005/8/layout/hierarchy2"/>
    <dgm:cxn modelId="{D8D73809-8D49-4BA9-8DE8-2ABBEA1B9768}" type="presParOf" srcId="{A8CF79C2-4550-438B-B7AF-99F6EC3A39C0}" destId="{A9B5EF4E-01B8-4A3A-A189-D9B96BAD73D3}" srcOrd="0" destOrd="0" presId="urn:microsoft.com/office/officeart/2005/8/layout/hierarchy2"/>
    <dgm:cxn modelId="{734F206F-F009-4F54-8555-7CDF71796AF7}" type="presParOf" srcId="{A8CF79C2-4550-438B-B7AF-99F6EC3A39C0}" destId="{D856A110-F2EB-4B2A-9A7F-87ED701D5C3A}" srcOrd="1" destOrd="0" presId="urn:microsoft.com/office/officeart/2005/8/layout/hierarchy2"/>
    <dgm:cxn modelId="{A79DAAFC-E8B0-4A55-9885-033D3287DB3D}" type="presParOf" srcId="{D856A110-F2EB-4B2A-9A7F-87ED701D5C3A}" destId="{BAE2E22D-DC6E-4A0F-A70B-2D75AB0A8B9A}" srcOrd="0" destOrd="0" presId="urn:microsoft.com/office/officeart/2005/8/layout/hierarchy2"/>
    <dgm:cxn modelId="{1B9030E4-4902-42F6-8964-7118AE1D0C6E}" type="presParOf" srcId="{BAE2E22D-DC6E-4A0F-A70B-2D75AB0A8B9A}" destId="{DB4F2144-4F84-4CB0-AD39-11DFB33CCDC0}" srcOrd="0" destOrd="0" presId="urn:microsoft.com/office/officeart/2005/8/layout/hierarchy2"/>
    <dgm:cxn modelId="{1E70095D-1A04-415E-93C6-F7217D3B8044}" type="presParOf" srcId="{D856A110-F2EB-4B2A-9A7F-87ED701D5C3A}" destId="{28CF62F5-4B51-4005-8CBE-10EC74EEE066}" srcOrd="1" destOrd="0" presId="urn:microsoft.com/office/officeart/2005/8/layout/hierarchy2"/>
    <dgm:cxn modelId="{4456E910-366B-401D-9906-FEC5EE900E23}" type="presParOf" srcId="{28CF62F5-4B51-4005-8CBE-10EC74EEE066}" destId="{3124B4C7-EF64-4B2F-AAB8-853A4FE151BB}" srcOrd="0" destOrd="0" presId="urn:microsoft.com/office/officeart/2005/8/layout/hierarchy2"/>
    <dgm:cxn modelId="{349553E9-11A1-4AC7-92D1-3A2CD19FBD0A}" type="presParOf" srcId="{28CF62F5-4B51-4005-8CBE-10EC74EEE066}" destId="{E4A2A18C-C879-498B-9538-A29C6A506F55}" srcOrd="1" destOrd="0" presId="urn:microsoft.com/office/officeart/2005/8/layout/hierarchy2"/>
    <dgm:cxn modelId="{A19E263E-BA9B-4B96-BABE-9A3C64A4AE81}" type="presParOf" srcId="{7B68E6E1-B91D-4230-AC79-748742A0A9C6}" destId="{98BAA934-68B9-4CD0-9891-AA8EBAE64544}" srcOrd="2" destOrd="0" presId="urn:microsoft.com/office/officeart/2005/8/layout/hierarchy2"/>
    <dgm:cxn modelId="{DD4A42D1-90C9-4BFF-8C21-3688B2A8FCB1}" type="presParOf" srcId="{98BAA934-68B9-4CD0-9891-AA8EBAE64544}" destId="{18365FBE-4446-4427-8852-18F800544715}" srcOrd="0" destOrd="0" presId="urn:microsoft.com/office/officeart/2005/8/layout/hierarchy2"/>
    <dgm:cxn modelId="{DB0A1997-8E0A-4932-BA2C-77CA06ECE5A1}" type="presParOf" srcId="{7B68E6E1-B91D-4230-AC79-748742A0A9C6}" destId="{69630ED2-1877-4FC5-8A44-A212BE64CBB1}" srcOrd="3" destOrd="0" presId="urn:microsoft.com/office/officeart/2005/8/layout/hierarchy2"/>
    <dgm:cxn modelId="{8D879BBE-E906-4245-8874-322952DF0EE8}" type="presParOf" srcId="{69630ED2-1877-4FC5-8A44-A212BE64CBB1}" destId="{A6357D43-F416-43EE-97F6-123CF944AAE1}" srcOrd="0" destOrd="0" presId="urn:microsoft.com/office/officeart/2005/8/layout/hierarchy2"/>
    <dgm:cxn modelId="{55AB7113-AE32-4C92-ACBB-F6F5B4C00C48}" type="presParOf" srcId="{69630ED2-1877-4FC5-8A44-A212BE64CBB1}" destId="{0BC141AC-5D25-4918-83D7-69C7964883F9}" srcOrd="1" destOrd="0" presId="urn:microsoft.com/office/officeart/2005/8/layout/hierarchy2"/>
    <dgm:cxn modelId="{31FB25EB-F327-408E-9F0F-6624A19CA05A}" type="presParOf" srcId="{0BC141AC-5D25-4918-83D7-69C7964883F9}" destId="{A349BD4E-117F-4297-950E-64F68F9AD9A7}" srcOrd="0" destOrd="0" presId="urn:microsoft.com/office/officeart/2005/8/layout/hierarchy2"/>
    <dgm:cxn modelId="{96C2F95E-BD1E-4C5B-AF23-F8A2D9A3924C}" type="presParOf" srcId="{A349BD4E-117F-4297-950E-64F68F9AD9A7}" destId="{6D5DAD4F-5B3A-4903-9624-FFE226ED268F}" srcOrd="0" destOrd="0" presId="urn:microsoft.com/office/officeart/2005/8/layout/hierarchy2"/>
    <dgm:cxn modelId="{C3BEBF2E-9C1F-4333-A3C0-AA2AE95E43AD}" type="presParOf" srcId="{0BC141AC-5D25-4918-83D7-69C7964883F9}" destId="{CECF3EE3-DC47-43B1-936F-7A3D0516D55A}" srcOrd="1" destOrd="0" presId="urn:microsoft.com/office/officeart/2005/8/layout/hierarchy2"/>
    <dgm:cxn modelId="{8FE5F9D9-A260-4DF2-94FA-6074518A8027}" type="presParOf" srcId="{CECF3EE3-DC47-43B1-936F-7A3D0516D55A}" destId="{55E550FB-0592-4848-8093-6CC54CB47E38}" srcOrd="0" destOrd="0" presId="urn:microsoft.com/office/officeart/2005/8/layout/hierarchy2"/>
    <dgm:cxn modelId="{27F76343-EA4E-4D99-B327-CE25BF68258C}" type="presParOf" srcId="{CECF3EE3-DC47-43B1-936F-7A3D0516D55A}" destId="{24BAC36D-E523-4746-8054-B3B1B52B32BC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1CDC948-B992-43EE-B762-EB6E29C03043}" type="doc">
      <dgm:prSet loTypeId="urn:microsoft.com/office/officeart/2008/layout/VerticalCurvedList" loCatId="list" qsTypeId="urn:microsoft.com/office/officeart/2005/8/quickstyle/simple3" qsCatId="simple" csTypeId="urn:microsoft.com/office/officeart/2005/8/colors/accent2_3" csCatId="accent2" phldr="1"/>
      <dgm:spPr/>
      <dgm:t>
        <a:bodyPr/>
        <a:lstStyle/>
        <a:p>
          <a:endParaRPr lang="en-GB"/>
        </a:p>
      </dgm:t>
    </dgm:pt>
    <dgm:pt modelId="{3C886977-C430-4EAD-8AF2-B2CE7458044D}">
      <dgm:prSet custT="1"/>
      <dgm:spPr/>
      <dgm:t>
        <a:bodyPr/>
        <a:lstStyle/>
        <a:p>
          <a:pPr rtl="0"/>
          <a:r>
            <a:rPr lang="en-GB" sz="1600" dirty="0"/>
            <a:t>It was opened in 2013, fully operational from 2016</a:t>
          </a:r>
        </a:p>
      </dgm:t>
    </dgm:pt>
    <dgm:pt modelId="{2285932C-F646-4899-B1FB-3C260D67C1D8}" type="parTrans" cxnId="{5D2AECAE-3C24-4A9A-9C00-23A3F1D07BB5}">
      <dgm:prSet/>
      <dgm:spPr/>
      <dgm:t>
        <a:bodyPr/>
        <a:lstStyle/>
        <a:p>
          <a:endParaRPr lang="en-GB" sz="1600"/>
        </a:p>
      </dgm:t>
    </dgm:pt>
    <dgm:pt modelId="{28079173-F876-41D1-8281-DF74332E29AC}" type="sibTrans" cxnId="{5D2AECAE-3C24-4A9A-9C00-23A3F1D07BB5}">
      <dgm:prSet/>
      <dgm:spPr/>
      <dgm:t>
        <a:bodyPr/>
        <a:lstStyle/>
        <a:p>
          <a:endParaRPr lang="en-GB" sz="1600"/>
        </a:p>
      </dgm:t>
    </dgm:pt>
    <dgm:pt modelId="{02BFF086-887B-40FB-AA93-C08DC42C7C2A}">
      <dgm:prSet custT="1"/>
      <dgm:spPr/>
      <dgm:t>
        <a:bodyPr/>
        <a:lstStyle/>
        <a:p>
          <a:pPr rtl="0">
            <a:lnSpc>
              <a:spcPct val="100000"/>
            </a:lnSpc>
            <a:spcAft>
              <a:spcPts val="0"/>
            </a:spcAft>
          </a:pPr>
          <a:r>
            <a:rPr lang="en-GB" sz="1600" dirty="0"/>
            <a:t>the central role of the Statistical Business Register (SBR) has been strengthened: </a:t>
          </a:r>
        </a:p>
        <a:p>
          <a:pPr rtl="0">
            <a:lnSpc>
              <a:spcPct val="100000"/>
            </a:lnSpc>
            <a:spcAft>
              <a:spcPts val="0"/>
            </a:spcAft>
          </a:pPr>
          <a:r>
            <a:rPr lang="en-GB" sz="1600" dirty="0"/>
            <a:t>a potential tool to harmonize all the business surveys in the National Statistical System (SISTAN)</a:t>
          </a:r>
        </a:p>
      </dgm:t>
    </dgm:pt>
    <dgm:pt modelId="{959D180F-5B5F-4A95-BCAB-E4D461B334FF}" type="parTrans" cxnId="{4E4EBFAF-80EF-4245-8DCA-7D61CF84AECF}">
      <dgm:prSet/>
      <dgm:spPr/>
      <dgm:t>
        <a:bodyPr/>
        <a:lstStyle/>
        <a:p>
          <a:endParaRPr lang="en-GB" sz="1600"/>
        </a:p>
      </dgm:t>
    </dgm:pt>
    <dgm:pt modelId="{824E2828-F23A-427D-8842-6858D71C9C29}" type="sibTrans" cxnId="{4E4EBFAF-80EF-4245-8DCA-7D61CF84AECF}">
      <dgm:prSet/>
      <dgm:spPr/>
      <dgm:t>
        <a:bodyPr/>
        <a:lstStyle/>
        <a:p>
          <a:endParaRPr lang="en-GB" sz="1600"/>
        </a:p>
      </dgm:t>
    </dgm:pt>
    <dgm:pt modelId="{504187E3-D339-4A00-9013-59DA4BE24FBA}">
      <dgm:prSet custT="1"/>
      <dgm:spPr/>
      <dgm:t>
        <a:bodyPr/>
        <a:lstStyle/>
        <a:p>
          <a:pPr rtl="0"/>
          <a:r>
            <a:rPr lang="en-GB" sz="1600" dirty="0"/>
            <a:t>It has changed the relationship between Istat and businesses</a:t>
          </a:r>
        </a:p>
      </dgm:t>
    </dgm:pt>
    <dgm:pt modelId="{17674531-03CC-4853-91F3-41C28DE2DCE5}" type="parTrans" cxnId="{DECDC5B2-8C07-439C-A354-FAF60B8505FB}">
      <dgm:prSet/>
      <dgm:spPr/>
      <dgm:t>
        <a:bodyPr/>
        <a:lstStyle/>
        <a:p>
          <a:endParaRPr lang="en-GB" sz="1600"/>
        </a:p>
      </dgm:t>
    </dgm:pt>
    <dgm:pt modelId="{082FB58A-C2D6-4610-BCAE-F9942B7EC1E9}" type="sibTrans" cxnId="{DECDC5B2-8C07-439C-A354-FAF60B8505FB}">
      <dgm:prSet/>
      <dgm:spPr/>
      <dgm:t>
        <a:bodyPr/>
        <a:lstStyle/>
        <a:p>
          <a:endParaRPr lang="en-GB" sz="1600"/>
        </a:p>
      </dgm:t>
    </dgm:pt>
    <dgm:pt modelId="{A3B6C9FD-D67E-4DE2-B5D3-7E88F1231867}" type="pres">
      <dgm:prSet presAssocID="{91CDC948-B992-43EE-B762-EB6E29C03043}" presName="Name0" presStyleCnt="0">
        <dgm:presLayoutVars>
          <dgm:chMax val="7"/>
          <dgm:chPref val="7"/>
          <dgm:dir/>
        </dgm:presLayoutVars>
      </dgm:prSet>
      <dgm:spPr/>
    </dgm:pt>
    <dgm:pt modelId="{B09FD768-AB45-4448-A44E-7576D4F29748}" type="pres">
      <dgm:prSet presAssocID="{91CDC948-B992-43EE-B762-EB6E29C03043}" presName="Name1" presStyleCnt="0"/>
      <dgm:spPr/>
    </dgm:pt>
    <dgm:pt modelId="{76DF3A85-36DA-48F6-8F0D-221C18A59E60}" type="pres">
      <dgm:prSet presAssocID="{91CDC948-B992-43EE-B762-EB6E29C03043}" presName="cycle" presStyleCnt="0"/>
      <dgm:spPr/>
    </dgm:pt>
    <dgm:pt modelId="{439F9519-E067-4144-A656-AF8EEB57CA38}" type="pres">
      <dgm:prSet presAssocID="{91CDC948-B992-43EE-B762-EB6E29C03043}" presName="srcNode" presStyleLbl="node1" presStyleIdx="0" presStyleCnt="3"/>
      <dgm:spPr/>
    </dgm:pt>
    <dgm:pt modelId="{13DADA21-1FB6-4D85-BDD5-11A19A766EE7}" type="pres">
      <dgm:prSet presAssocID="{91CDC948-B992-43EE-B762-EB6E29C03043}" presName="conn" presStyleLbl="parChTrans1D2" presStyleIdx="0" presStyleCnt="1"/>
      <dgm:spPr/>
    </dgm:pt>
    <dgm:pt modelId="{BFB379FA-8C27-408D-ABFE-19F35C6C36F4}" type="pres">
      <dgm:prSet presAssocID="{91CDC948-B992-43EE-B762-EB6E29C03043}" presName="extraNode" presStyleLbl="node1" presStyleIdx="0" presStyleCnt="3"/>
      <dgm:spPr/>
    </dgm:pt>
    <dgm:pt modelId="{F226A70E-2B73-4F14-B058-862B2564915C}" type="pres">
      <dgm:prSet presAssocID="{91CDC948-B992-43EE-B762-EB6E29C03043}" presName="dstNode" presStyleLbl="node1" presStyleIdx="0" presStyleCnt="3"/>
      <dgm:spPr/>
    </dgm:pt>
    <dgm:pt modelId="{30925EA2-159A-413B-AB8B-8968D495B485}" type="pres">
      <dgm:prSet presAssocID="{3C886977-C430-4EAD-8AF2-B2CE7458044D}" presName="text_1" presStyleLbl="node1" presStyleIdx="0" presStyleCnt="3" custLinFactNeighborY="-18090">
        <dgm:presLayoutVars>
          <dgm:bulletEnabled val="1"/>
        </dgm:presLayoutVars>
      </dgm:prSet>
      <dgm:spPr/>
    </dgm:pt>
    <dgm:pt modelId="{8677A5B1-0EBC-4102-A001-355B127655FB}" type="pres">
      <dgm:prSet presAssocID="{3C886977-C430-4EAD-8AF2-B2CE7458044D}" presName="accent_1" presStyleCnt="0"/>
      <dgm:spPr/>
    </dgm:pt>
    <dgm:pt modelId="{B0823EC5-044F-4682-B41D-35D97CE33C4B}" type="pres">
      <dgm:prSet presAssocID="{3C886977-C430-4EAD-8AF2-B2CE7458044D}" presName="accentRepeatNode" presStyleLbl="solidFgAcc1" presStyleIdx="0" presStyleCnt="3" custLinFactNeighborY="-14475"/>
      <dgm:spPr/>
    </dgm:pt>
    <dgm:pt modelId="{863CA802-43EF-4989-B45B-F8D98123F43C}" type="pres">
      <dgm:prSet presAssocID="{504187E3-D339-4A00-9013-59DA4BE24FBA}" presName="text_2" presStyleLbl="node1" presStyleIdx="1" presStyleCnt="3" custLinFactNeighborY="-28944">
        <dgm:presLayoutVars>
          <dgm:bulletEnabled val="1"/>
        </dgm:presLayoutVars>
      </dgm:prSet>
      <dgm:spPr/>
    </dgm:pt>
    <dgm:pt modelId="{BF4056D5-7919-48B7-BB78-6718B0D62B39}" type="pres">
      <dgm:prSet presAssocID="{504187E3-D339-4A00-9013-59DA4BE24FBA}" presName="accent_2" presStyleCnt="0"/>
      <dgm:spPr/>
    </dgm:pt>
    <dgm:pt modelId="{A31A31FF-9846-4B1E-A2F6-E1A4A7E30662}" type="pres">
      <dgm:prSet presAssocID="{504187E3-D339-4A00-9013-59DA4BE24FBA}" presName="accentRepeatNode" presStyleLbl="solidFgAcc1" presStyleIdx="1" presStyleCnt="3" custLinFactNeighborY="-23160"/>
      <dgm:spPr/>
    </dgm:pt>
    <dgm:pt modelId="{EE322710-6516-4FB5-BE52-336521A2695B}" type="pres">
      <dgm:prSet presAssocID="{02BFF086-887B-40FB-AA93-C08DC42C7C2A}" presName="text_3" presStyleLbl="node1" presStyleIdx="2" presStyleCnt="3" custScaleY="169056">
        <dgm:presLayoutVars>
          <dgm:bulletEnabled val="1"/>
        </dgm:presLayoutVars>
      </dgm:prSet>
      <dgm:spPr/>
    </dgm:pt>
    <dgm:pt modelId="{E656BE47-AA58-49B7-8A49-C7E698278A67}" type="pres">
      <dgm:prSet presAssocID="{02BFF086-887B-40FB-AA93-C08DC42C7C2A}" presName="accent_3" presStyleCnt="0"/>
      <dgm:spPr/>
    </dgm:pt>
    <dgm:pt modelId="{8505690E-D935-4669-B3A0-0AABD4B88C73}" type="pres">
      <dgm:prSet presAssocID="{02BFF086-887B-40FB-AA93-C08DC42C7C2A}" presName="accentRepeatNode" presStyleLbl="solidFgAcc1" presStyleIdx="2" presStyleCnt="3" custScaleX="117704" custScaleY="123667"/>
      <dgm:spPr/>
    </dgm:pt>
  </dgm:ptLst>
  <dgm:cxnLst>
    <dgm:cxn modelId="{2ACF4D85-DC55-4885-8DF1-4A7E6FC12B7D}" type="presOf" srcId="{28079173-F876-41D1-8281-DF74332E29AC}" destId="{13DADA21-1FB6-4D85-BDD5-11A19A766EE7}" srcOrd="0" destOrd="0" presId="urn:microsoft.com/office/officeart/2008/layout/VerticalCurvedList"/>
    <dgm:cxn modelId="{FFA32C9A-7741-4223-85D5-42DCA1FACE48}" type="presOf" srcId="{504187E3-D339-4A00-9013-59DA4BE24FBA}" destId="{863CA802-43EF-4989-B45B-F8D98123F43C}" srcOrd="0" destOrd="0" presId="urn:microsoft.com/office/officeart/2008/layout/VerticalCurvedList"/>
    <dgm:cxn modelId="{1748DF9A-3E56-420B-8E59-3C55B483234F}" type="presOf" srcId="{91CDC948-B992-43EE-B762-EB6E29C03043}" destId="{A3B6C9FD-D67E-4DE2-B5D3-7E88F1231867}" srcOrd="0" destOrd="0" presId="urn:microsoft.com/office/officeart/2008/layout/VerticalCurvedList"/>
    <dgm:cxn modelId="{5D2AECAE-3C24-4A9A-9C00-23A3F1D07BB5}" srcId="{91CDC948-B992-43EE-B762-EB6E29C03043}" destId="{3C886977-C430-4EAD-8AF2-B2CE7458044D}" srcOrd="0" destOrd="0" parTransId="{2285932C-F646-4899-B1FB-3C260D67C1D8}" sibTransId="{28079173-F876-41D1-8281-DF74332E29AC}"/>
    <dgm:cxn modelId="{4E4EBFAF-80EF-4245-8DCA-7D61CF84AECF}" srcId="{91CDC948-B992-43EE-B762-EB6E29C03043}" destId="{02BFF086-887B-40FB-AA93-C08DC42C7C2A}" srcOrd="2" destOrd="0" parTransId="{959D180F-5B5F-4A95-BCAB-E4D461B334FF}" sibTransId="{824E2828-F23A-427D-8842-6858D71C9C29}"/>
    <dgm:cxn modelId="{DECDC5B2-8C07-439C-A354-FAF60B8505FB}" srcId="{91CDC948-B992-43EE-B762-EB6E29C03043}" destId="{504187E3-D339-4A00-9013-59DA4BE24FBA}" srcOrd="1" destOrd="0" parTransId="{17674531-03CC-4853-91F3-41C28DE2DCE5}" sibTransId="{082FB58A-C2D6-4610-BCAE-F9942B7EC1E9}"/>
    <dgm:cxn modelId="{1B4E5ED6-63FE-4BDF-A6AF-0F455B9C0F29}" type="presOf" srcId="{3C886977-C430-4EAD-8AF2-B2CE7458044D}" destId="{30925EA2-159A-413B-AB8B-8968D495B485}" srcOrd="0" destOrd="0" presId="urn:microsoft.com/office/officeart/2008/layout/VerticalCurvedList"/>
    <dgm:cxn modelId="{2C8DB6FB-BC19-46A2-A539-3E512B5C7228}" type="presOf" srcId="{02BFF086-887B-40FB-AA93-C08DC42C7C2A}" destId="{EE322710-6516-4FB5-BE52-336521A2695B}" srcOrd="0" destOrd="0" presId="urn:microsoft.com/office/officeart/2008/layout/VerticalCurvedList"/>
    <dgm:cxn modelId="{B1E55747-EDFC-4B54-962E-350C482080BB}" type="presParOf" srcId="{A3B6C9FD-D67E-4DE2-B5D3-7E88F1231867}" destId="{B09FD768-AB45-4448-A44E-7576D4F29748}" srcOrd="0" destOrd="0" presId="urn:microsoft.com/office/officeart/2008/layout/VerticalCurvedList"/>
    <dgm:cxn modelId="{7AB89290-AFBF-4029-95F9-1CEA2C42E9CB}" type="presParOf" srcId="{B09FD768-AB45-4448-A44E-7576D4F29748}" destId="{76DF3A85-36DA-48F6-8F0D-221C18A59E60}" srcOrd="0" destOrd="0" presId="urn:microsoft.com/office/officeart/2008/layout/VerticalCurvedList"/>
    <dgm:cxn modelId="{214CABB9-4B10-451F-841A-3A329FCB66C4}" type="presParOf" srcId="{76DF3A85-36DA-48F6-8F0D-221C18A59E60}" destId="{439F9519-E067-4144-A656-AF8EEB57CA38}" srcOrd="0" destOrd="0" presId="urn:microsoft.com/office/officeart/2008/layout/VerticalCurvedList"/>
    <dgm:cxn modelId="{A876CEA2-8F3E-4169-A1BD-023EF8F6E6A8}" type="presParOf" srcId="{76DF3A85-36DA-48F6-8F0D-221C18A59E60}" destId="{13DADA21-1FB6-4D85-BDD5-11A19A766EE7}" srcOrd="1" destOrd="0" presId="urn:microsoft.com/office/officeart/2008/layout/VerticalCurvedList"/>
    <dgm:cxn modelId="{2CC846CA-3AC3-46C3-AB7C-949AE1861983}" type="presParOf" srcId="{76DF3A85-36DA-48F6-8F0D-221C18A59E60}" destId="{BFB379FA-8C27-408D-ABFE-19F35C6C36F4}" srcOrd="2" destOrd="0" presId="urn:microsoft.com/office/officeart/2008/layout/VerticalCurvedList"/>
    <dgm:cxn modelId="{EDB336F1-B3FD-447D-AAD2-C1908007B858}" type="presParOf" srcId="{76DF3A85-36DA-48F6-8F0D-221C18A59E60}" destId="{F226A70E-2B73-4F14-B058-862B2564915C}" srcOrd="3" destOrd="0" presId="urn:microsoft.com/office/officeart/2008/layout/VerticalCurvedList"/>
    <dgm:cxn modelId="{BD6821FC-AE9D-4347-922B-F5936528B892}" type="presParOf" srcId="{B09FD768-AB45-4448-A44E-7576D4F29748}" destId="{30925EA2-159A-413B-AB8B-8968D495B485}" srcOrd="1" destOrd="0" presId="urn:microsoft.com/office/officeart/2008/layout/VerticalCurvedList"/>
    <dgm:cxn modelId="{CF63321B-36FD-4A60-843B-E25A4531D398}" type="presParOf" srcId="{B09FD768-AB45-4448-A44E-7576D4F29748}" destId="{8677A5B1-0EBC-4102-A001-355B127655FB}" srcOrd="2" destOrd="0" presId="urn:microsoft.com/office/officeart/2008/layout/VerticalCurvedList"/>
    <dgm:cxn modelId="{42DFD75D-0AD5-4F10-8315-97AB9DFEE429}" type="presParOf" srcId="{8677A5B1-0EBC-4102-A001-355B127655FB}" destId="{B0823EC5-044F-4682-B41D-35D97CE33C4B}" srcOrd="0" destOrd="0" presId="urn:microsoft.com/office/officeart/2008/layout/VerticalCurvedList"/>
    <dgm:cxn modelId="{443BFB0D-EEB3-418C-B860-9608C29E4DB6}" type="presParOf" srcId="{B09FD768-AB45-4448-A44E-7576D4F29748}" destId="{863CA802-43EF-4989-B45B-F8D98123F43C}" srcOrd="3" destOrd="0" presId="urn:microsoft.com/office/officeart/2008/layout/VerticalCurvedList"/>
    <dgm:cxn modelId="{A046CB97-7B20-4A6C-9FE2-3C0FD2A6A910}" type="presParOf" srcId="{B09FD768-AB45-4448-A44E-7576D4F29748}" destId="{BF4056D5-7919-48B7-BB78-6718B0D62B39}" srcOrd="4" destOrd="0" presId="urn:microsoft.com/office/officeart/2008/layout/VerticalCurvedList"/>
    <dgm:cxn modelId="{D7F844E6-6B36-4F08-B4C6-8D6C1C7B7727}" type="presParOf" srcId="{BF4056D5-7919-48B7-BB78-6718B0D62B39}" destId="{A31A31FF-9846-4B1E-A2F6-E1A4A7E30662}" srcOrd="0" destOrd="0" presId="urn:microsoft.com/office/officeart/2008/layout/VerticalCurvedList"/>
    <dgm:cxn modelId="{5C08B554-4BC8-423D-A6AD-2A33B855D08F}" type="presParOf" srcId="{B09FD768-AB45-4448-A44E-7576D4F29748}" destId="{EE322710-6516-4FB5-BE52-336521A2695B}" srcOrd="5" destOrd="0" presId="urn:microsoft.com/office/officeart/2008/layout/VerticalCurvedList"/>
    <dgm:cxn modelId="{3B7D2E65-A4D2-478A-A897-6B19731CF54C}" type="presParOf" srcId="{B09FD768-AB45-4448-A44E-7576D4F29748}" destId="{E656BE47-AA58-49B7-8A49-C7E698278A67}" srcOrd="6" destOrd="0" presId="urn:microsoft.com/office/officeart/2008/layout/VerticalCurvedList"/>
    <dgm:cxn modelId="{D5E51835-20D3-4C83-96D2-7BA815BF1C57}" type="presParOf" srcId="{E656BE47-AA58-49B7-8A49-C7E698278A67}" destId="{8505690E-D935-4669-B3A0-0AABD4B88C73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6B1830C-EEB7-412D-A164-89E0AB611490}" type="doc">
      <dgm:prSet loTypeId="urn:microsoft.com/office/officeart/2005/8/layout/vList2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GB"/>
        </a:p>
      </dgm:t>
    </dgm:pt>
    <dgm:pt modelId="{9FC74F5E-4AFA-4192-A557-E8D89F0F7D0D}">
      <dgm:prSet/>
      <dgm:spPr/>
      <dgm:t>
        <a:bodyPr/>
        <a:lstStyle/>
        <a:p>
          <a:pPr rtl="0"/>
          <a:r>
            <a:rPr lang="en-GB" dirty="0"/>
            <a:t>Innovative design and architecture of the system to promote a more direct relationship with companies</a:t>
          </a:r>
        </a:p>
      </dgm:t>
    </dgm:pt>
    <dgm:pt modelId="{2791822A-9790-4A2A-9126-613BFAE64267}" type="parTrans" cxnId="{19737E19-8E4E-4619-8F02-92FD396838B2}">
      <dgm:prSet/>
      <dgm:spPr/>
      <dgm:t>
        <a:bodyPr/>
        <a:lstStyle/>
        <a:p>
          <a:endParaRPr lang="en-GB"/>
        </a:p>
      </dgm:t>
    </dgm:pt>
    <dgm:pt modelId="{48FE85C6-B206-465A-8D0B-4456DD97A973}" type="sibTrans" cxnId="{19737E19-8E4E-4619-8F02-92FD396838B2}">
      <dgm:prSet/>
      <dgm:spPr/>
      <dgm:t>
        <a:bodyPr/>
        <a:lstStyle/>
        <a:p>
          <a:endParaRPr lang="en-GB"/>
        </a:p>
      </dgm:t>
    </dgm:pt>
    <dgm:pt modelId="{85CCC705-A317-486D-9F9D-6A32819EB35E}" type="pres">
      <dgm:prSet presAssocID="{56B1830C-EEB7-412D-A164-89E0AB611490}" presName="linear" presStyleCnt="0">
        <dgm:presLayoutVars>
          <dgm:animLvl val="lvl"/>
          <dgm:resizeHandles val="exact"/>
        </dgm:presLayoutVars>
      </dgm:prSet>
      <dgm:spPr/>
    </dgm:pt>
    <dgm:pt modelId="{8CDA90D5-9FF2-4BDC-9AAD-7258F1E4A2BA}" type="pres">
      <dgm:prSet presAssocID="{9FC74F5E-4AFA-4192-A557-E8D89F0F7D0D}" presName="parentText" presStyleLbl="node1" presStyleIdx="0" presStyleCnt="1" custScaleY="105994" custLinFactNeighborY="6997">
        <dgm:presLayoutVars>
          <dgm:chMax val="0"/>
          <dgm:bulletEnabled val="1"/>
        </dgm:presLayoutVars>
      </dgm:prSet>
      <dgm:spPr/>
    </dgm:pt>
  </dgm:ptLst>
  <dgm:cxnLst>
    <dgm:cxn modelId="{19737E19-8E4E-4619-8F02-92FD396838B2}" srcId="{56B1830C-EEB7-412D-A164-89E0AB611490}" destId="{9FC74F5E-4AFA-4192-A557-E8D89F0F7D0D}" srcOrd="0" destOrd="0" parTransId="{2791822A-9790-4A2A-9126-613BFAE64267}" sibTransId="{48FE85C6-B206-465A-8D0B-4456DD97A973}"/>
    <dgm:cxn modelId="{C26B31C5-908E-48B2-AFC0-4504C72127C6}" type="presOf" srcId="{9FC74F5E-4AFA-4192-A557-E8D89F0F7D0D}" destId="{8CDA90D5-9FF2-4BDC-9AAD-7258F1E4A2BA}" srcOrd="0" destOrd="0" presId="urn:microsoft.com/office/officeart/2005/8/layout/vList2"/>
    <dgm:cxn modelId="{D2EE8BE0-4FF1-4206-82FF-832DFADFA13D}" type="presOf" srcId="{56B1830C-EEB7-412D-A164-89E0AB611490}" destId="{85CCC705-A317-486D-9F9D-6A32819EB35E}" srcOrd="0" destOrd="0" presId="urn:microsoft.com/office/officeart/2005/8/layout/vList2"/>
    <dgm:cxn modelId="{D4ACE617-FA38-4297-8542-3806C1035334}" type="presParOf" srcId="{85CCC705-A317-486D-9F9D-6A32819EB35E}" destId="{8CDA90D5-9FF2-4BDC-9AAD-7258F1E4A2B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EF77468-454E-4573-A42B-C98F53B11433}" type="doc">
      <dgm:prSet loTypeId="urn:microsoft.com/office/officeart/2008/layout/VerticalCircleList" loCatId="list" qsTypeId="urn:microsoft.com/office/officeart/2005/8/quickstyle/simple2" qsCatId="simple" csTypeId="urn:microsoft.com/office/officeart/2005/8/colors/accent2_2" csCatId="accent2" phldr="1"/>
      <dgm:spPr/>
      <dgm:t>
        <a:bodyPr/>
        <a:lstStyle/>
        <a:p>
          <a:endParaRPr lang="en-GB"/>
        </a:p>
      </dgm:t>
    </dgm:pt>
    <dgm:pt modelId="{23183205-289F-4F13-B4FF-12FE8C1FBD74}">
      <dgm:prSet/>
      <dgm:spPr/>
      <dgm:t>
        <a:bodyPr/>
        <a:lstStyle/>
        <a:p>
          <a:pPr rtl="0"/>
          <a:r>
            <a:rPr lang="en-GB" dirty="0"/>
            <a:t>single sign-on and single access point</a:t>
          </a:r>
        </a:p>
      </dgm:t>
    </dgm:pt>
    <dgm:pt modelId="{0BD025E2-7707-43F7-A6E6-F264C20F1DD5}" type="parTrans" cxnId="{229DA698-2D0C-46E2-A5A8-07ED79CB6515}">
      <dgm:prSet/>
      <dgm:spPr/>
      <dgm:t>
        <a:bodyPr/>
        <a:lstStyle/>
        <a:p>
          <a:endParaRPr lang="en-GB"/>
        </a:p>
      </dgm:t>
    </dgm:pt>
    <dgm:pt modelId="{2723C845-ACBD-42BC-B7E9-3006C883F06F}" type="sibTrans" cxnId="{229DA698-2D0C-46E2-A5A8-07ED79CB6515}">
      <dgm:prSet/>
      <dgm:spPr/>
      <dgm:t>
        <a:bodyPr/>
        <a:lstStyle/>
        <a:p>
          <a:endParaRPr lang="en-GB"/>
        </a:p>
      </dgm:t>
    </dgm:pt>
    <dgm:pt modelId="{FC6C39CC-1173-4AA8-A7C8-7F0F378BC6DF}">
      <dgm:prSet/>
      <dgm:spPr/>
      <dgm:t>
        <a:bodyPr/>
        <a:lstStyle/>
        <a:p>
          <a:pPr rtl="0"/>
          <a:r>
            <a:rPr lang="en-GB" dirty="0"/>
            <a:t>confidential information</a:t>
          </a:r>
        </a:p>
      </dgm:t>
    </dgm:pt>
    <dgm:pt modelId="{E1994E42-69E4-470D-A318-47E14B67A0D3}" type="parTrans" cxnId="{9C42A457-CC98-4BE2-9A60-9F2BB985A3BA}">
      <dgm:prSet/>
      <dgm:spPr/>
      <dgm:t>
        <a:bodyPr/>
        <a:lstStyle/>
        <a:p>
          <a:endParaRPr lang="en-GB"/>
        </a:p>
      </dgm:t>
    </dgm:pt>
    <dgm:pt modelId="{4057F42D-7267-49BC-871A-3FFC5B14F10F}" type="sibTrans" cxnId="{9C42A457-CC98-4BE2-9A60-9F2BB985A3BA}">
      <dgm:prSet/>
      <dgm:spPr/>
      <dgm:t>
        <a:bodyPr/>
        <a:lstStyle/>
        <a:p>
          <a:endParaRPr lang="en-GB"/>
        </a:p>
      </dgm:t>
    </dgm:pt>
    <dgm:pt modelId="{B87E177C-937F-4ACC-BE5A-A0A90DCBEEA3}">
      <dgm:prSet/>
      <dgm:spPr/>
      <dgm:t>
        <a:bodyPr/>
        <a:lstStyle/>
        <a:p>
          <a:pPr rtl="0"/>
          <a:r>
            <a:rPr lang="en-GB" dirty="0"/>
            <a:t>the delegation system</a:t>
          </a:r>
        </a:p>
      </dgm:t>
    </dgm:pt>
    <dgm:pt modelId="{3F0AAC6F-4600-4D95-9C1E-1494C9E21F6B}" type="parTrans" cxnId="{3B290B1A-5354-4318-8170-B1B971E52E57}">
      <dgm:prSet/>
      <dgm:spPr/>
      <dgm:t>
        <a:bodyPr/>
        <a:lstStyle/>
        <a:p>
          <a:endParaRPr lang="en-GB"/>
        </a:p>
      </dgm:t>
    </dgm:pt>
    <dgm:pt modelId="{4BB8C550-ED04-41E8-9C01-5A59C961FA38}" type="sibTrans" cxnId="{3B290B1A-5354-4318-8170-B1B971E52E57}">
      <dgm:prSet/>
      <dgm:spPr/>
      <dgm:t>
        <a:bodyPr/>
        <a:lstStyle/>
        <a:p>
          <a:endParaRPr lang="en-GB"/>
        </a:p>
      </dgm:t>
    </dgm:pt>
    <dgm:pt modelId="{8E703C52-D7E6-43E1-9DEC-EA4C9AC4152B}" type="pres">
      <dgm:prSet presAssocID="{BEF77468-454E-4573-A42B-C98F53B11433}" presName="Name0" presStyleCnt="0">
        <dgm:presLayoutVars>
          <dgm:dir/>
        </dgm:presLayoutVars>
      </dgm:prSet>
      <dgm:spPr/>
    </dgm:pt>
    <dgm:pt modelId="{C233557A-6886-49AE-9CA0-9E2B6A778C7C}" type="pres">
      <dgm:prSet presAssocID="{23183205-289F-4F13-B4FF-12FE8C1FBD74}" presName="noChildren" presStyleCnt="0"/>
      <dgm:spPr/>
    </dgm:pt>
    <dgm:pt modelId="{566AADF7-1737-43EC-93FB-911A05D2DA66}" type="pres">
      <dgm:prSet presAssocID="{23183205-289F-4F13-B4FF-12FE8C1FBD74}" presName="gap" presStyleCnt="0"/>
      <dgm:spPr/>
    </dgm:pt>
    <dgm:pt modelId="{E43777A0-896F-4179-AACC-405AE49EDA9F}" type="pres">
      <dgm:prSet presAssocID="{23183205-289F-4F13-B4FF-12FE8C1FBD74}" presName="medCircle2" presStyleLbl="vennNode1" presStyleIdx="0" presStyleCnt="3" custLinFactX="-100000" custLinFactNeighborX="-126440"/>
      <dgm:spPr/>
    </dgm:pt>
    <dgm:pt modelId="{F80A13F1-FD57-4338-A56A-9C462532DC23}" type="pres">
      <dgm:prSet presAssocID="{23183205-289F-4F13-B4FF-12FE8C1FBD74}" presName="txLvlOnly1" presStyleLbl="revTx" presStyleIdx="0" presStyleCnt="3" custScaleX="152405"/>
      <dgm:spPr/>
    </dgm:pt>
    <dgm:pt modelId="{5DF1F0E8-16F1-4E20-B439-483FBBCDBBA8}" type="pres">
      <dgm:prSet presAssocID="{FC6C39CC-1173-4AA8-A7C8-7F0F378BC6DF}" presName="noChildren" presStyleCnt="0"/>
      <dgm:spPr/>
    </dgm:pt>
    <dgm:pt modelId="{C3452C4F-7680-4845-A32C-9A8B1E121DF0}" type="pres">
      <dgm:prSet presAssocID="{FC6C39CC-1173-4AA8-A7C8-7F0F378BC6DF}" presName="gap" presStyleCnt="0"/>
      <dgm:spPr/>
    </dgm:pt>
    <dgm:pt modelId="{7A8B6E44-D816-4EA7-AF1D-5D4337D43CA2}" type="pres">
      <dgm:prSet presAssocID="{FC6C39CC-1173-4AA8-A7C8-7F0F378BC6DF}" presName="medCircle2" presStyleLbl="vennNode1" presStyleIdx="1" presStyleCnt="3" custLinFactX="-100000" custLinFactNeighborX="-126440"/>
      <dgm:spPr/>
    </dgm:pt>
    <dgm:pt modelId="{4062DE32-574D-41C4-8517-1E62539A308F}" type="pres">
      <dgm:prSet presAssocID="{FC6C39CC-1173-4AA8-A7C8-7F0F378BC6DF}" presName="txLvlOnly1" presStyleLbl="revTx" presStyleIdx="1" presStyleCnt="3" custScaleX="152405"/>
      <dgm:spPr/>
    </dgm:pt>
    <dgm:pt modelId="{429D7B80-B0DC-412E-A492-A502F0ABCDEA}" type="pres">
      <dgm:prSet presAssocID="{B87E177C-937F-4ACC-BE5A-A0A90DCBEEA3}" presName="noChildren" presStyleCnt="0"/>
      <dgm:spPr/>
    </dgm:pt>
    <dgm:pt modelId="{098C500B-4F9F-411A-8073-54B40719DEDB}" type="pres">
      <dgm:prSet presAssocID="{B87E177C-937F-4ACC-BE5A-A0A90DCBEEA3}" presName="gap" presStyleCnt="0"/>
      <dgm:spPr/>
    </dgm:pt>
    <dgm:pt modelId="{9A777918-4268-4AAF-AB22-80345A3BA17F}" type="pres">
      <dgm:prSet presAssocID="{B87E177C-937F-4ACC-BE5A-A0A90DCBEEA3}" presName="medCircle2" presStyleLbl="vennNode1" presStyleIdx="2" presStyleCnt="3" custLinFactX="-100000" custLinFactNeighborX="-126440"/>
      <dgm:spPr/>
    </dgm:pt>
    <dgm:pt modelId="{EF7811A2-4FF6-496C-9747-C7C860857176}" type="pres">
      <dgm:prSet presAssocID="{B87E177C-937F-4ACC-BE5A-A0A90DCBEEA3}" presName="txLvlOnly1" presStyleLbl="revTx" presStyleIdx="2" presStyleCnt="3" custScaleX="152405"/>
      <dgm:spPr/>
    </dgm:pt>
  </dgm:ptLst>
  <dgm:cxnLst>
    <dgm:cxn modelId="{3B290B1A-5354-4318-8170-B1B971E52E57}" srcId="{BEF77468-454E-4573-A42B-C98F53B11433}" destId="{B87E177C-937F-4ACC-BE5A-A0A90DCBEEA3}" srcOrd="2" destOrd="0" parTransId="{3F0AAC6F-4600-4D95-9C1E-1494C9E21F6B}" sibTransId="{4BB8C550-ED04-41E8-9C01-5A59C961FA38}"/>
    <dgm:cxn modelId="{87B29134-B46E-4675-BB16-05ACF6D756DB}" type="presOf" srcId="{BEF77468-454E-4573-A42B-C98F53B11433}" destId="{8E703C52-D7E6-43E1-9DEC-EA4C9AC4152B}" srcOrd="0" destOrd="0" presId="urn:microsoft.com/office/officeart/2008/layout/VerticalCircleList"/>
    <dgm:cxn modelId="{A11D5F49-C5B6-4A50-A45B-A1850A6B499D}" type="presOf" srcId="{23183205-289F-4F13-B4FF-12FE8C1FBD74}" destId="{F80A13F1-FD57-4338-A56A-9C462532DC23}" srcOrd="0" destOrd="0" presId="urn:microsoft.com/office/officeart/2008/layout/VerticalCircleList"/>
    <dgm:cxn modelId="{9C42A457-CC98-4BE2-9A60-9F2BB985A3BA}" srcId="{BEF77468-454E-4573-A42B-C98F53B11433}" destId="{FC6C39CC-1173-4AA8-A7C8-7F0F378BC6DF}" srcOrd="1" destOrd="0" parTransId="{E1994E42-69E4-470D-A318-47E14B67A0D3}" sibTransId="{4057F42D-7267-49BC-871A-3FFC5B14F10F}"/>
    <dgm:cxn modelId="{C41F5497-F2AA-4F48-9476-AA8C8B310B3E}" type="presOf" srcId="{FC6C39CC-1173-4AA8-A7C8-7F0F378BC6DF}" destId="{4062DE32-574D-41C4-8517-1E62539A308F}" srcOrd="0" destOrd="0" presId="urn:microsoft.com/office/officeart/2008/layout/VerticalCircleList"/>
    <dgm:cxn modelId="{229DA698-2D0C-46E2-A5A8-07ED79CB6515}" srcId="{BEF77468-454E-4573-A42B-C98F53B11433}" destId="{23183205-289F-4F13-B4FF-12FE8C1FBD74}" srcOrd="0" destOrd="0" parTransId="{0BD025E2-7707-43F7-A6E6-F264C20F1DD5}" sibTransId="{2723C845-ACBD-42BC-B7E9-3006C883F06F}"/>
    <dgm:cxn modelId="{9CDF09CF-931E-4875-95C8-1D989FBDF984}" type="presOf" srcId="{B87E177C-937F-4ACC-BE5A-A0A90DCBEEA3}" destId="{EF7811A2-4FF6-496C-9747-C7C860857176}" srcOrd="0" destOrd="0" presId="urn:microsoft.com/office/officeart/2008/layout/VerticalCircleList"/>
    <dgm:cxn modelId="{9FFE6AE4-503E-4C47-A2AE-388A2018E344}" type="presParOf" srcId="{8E703C52-D7E6-43E1-9DEC-EA4C9AC4152B}" destId="{C233557A-6886-49AE-9CA0-9E2B6A778C7C}" srcOrd="0" destOrd="0" presId="urn:microsoft.com/office/officeart/2008/layout/VerticalCircleList"/>
    <dgm:cxn modelId="{32AEF2AF-1940-4F7C-9AD0-7A6B441E99EE}" type="presParOf" srcId="{C233557A-6886-49AE-9CA0-9E2B6A778C7C}" destId="{566AADF7-1737-43EC-93FB-911A05D2DA66}" srcOrd="0" destOrd="0" presId="urn:microsoft.com/office/officeart/2008/layout/VerticalCircleList"/>
    <dgm:cxn modelId="{393645E4-2FB3-4978-9216-26015BA0C062}" type="presParOf" srcId="{C233557A-6886-49AE-9CA0-9E2B6A778C7C}" destId="{E43777A0-896F-4179-AACC-405AE49EDA9F}" srcOrd="1" destOrd="0" presId="urn:microsoft.com/office/officeart/2008/layout/VerticalCircleList"/>
    <dgm:cxn modelId="{AF12E83F-E989-4BF1-BE14-656B6E0A522D}" type="presParOf" srcId="{C233557A-6886-49AE-9CA0-9E2B6A778C7C}" destId="{F80A13F1-FD57-4338-A56A-9C462532DC23}" srcOrd="2" destOrd="0" presId="urn:microsoft.com/office/officeart/2008/layout/VerticalCircleList"/>
    <dgm:cxn modelId="{7428B8C7-38A4-40A2-A918-70C0FE542C1E}" type="presParOf" srcId="{8E703C52-D7E6-43E1-9DEC-EA4C9AC4152B}" destId="{5DF1F0E8-16F1-4E20-B439-483FBBCDBBA8}" srcOrd="1" destOrd="0" presId="urn:microsoft.com/office/officeart/2008/layout/VerticalCircleList"/>
    <dgm:cxn modelId="{CB2BD84C-FEBA-4735-8E18-D503D5191188}" type="presParOf" srcId="{5DF1F0E8-16F1-4E20-B439-483FBBCDBBA8}" destId="{C3452C4F-7680-4845-A32C-9A8B1E121DF0}" srcOrd="0" destOrd="0" presId="urn:microsoft.com/office/officeart/2008/layout/VerticalCircleList"/>
    <dgm:cxn modelId="{FA9A45D8-31BB-4429-A633-8E93FEEDA462}" type="presParOf" srcId="{5DF1F0E8-16F1-4E20-B439-483FBBCDBBA8}" destId="{7A8B6E44-D816-4EA7-AF1D-5D4337D43CA2}" srcOrd="1" destOrd="0" presId="urn:microsoft.com/office/officeart/2008/layout/VerticalCircleList"/>
    <dgm:cxn modelId="{AF63BFC0-B360-43A3-A65E-B33C055E9643}" type="presParOf" srcId="{5DF1F0E8-16F1-4E20-B439-483FBBCDBBA8}" destId="{4062DE32-574D-41C4-8517-1E62539A308F}" srcOrd="2" destOrd="0" presId="urn:microsoft.com/office/officeart/2008/layout/VerticalCircleList"/>
    <dgm:cxn modelId="{70E03BCF-4DB6-4EBD-977C-F6B567D7AC4D}" type="presParOf" srcId="{8E703C52-D7E6-43E1-9DEC-EA4C9AC4152B}" destId="{429D7B80-B0DC-412E-A492-A502F0ABCDEA}" srcOrd="2" destOrd="0" presId="urn:microsoft.com/office/officeart/2008/layout/VerticalCircleList"/>
    <dgm:cxn modelId="{59A13A9A-3388-4F2D-B56E-7E580B714EF5}" type="presParOf" srcId="{429D7B80-B0DC-412E-A492-A502F0ABCDEA}" destId="{098C500B-4F9F-411A-8073-54B40719DEDB}" srcOrd="0" destOrd="0" presId="urn:microsoft.com/office/officeart/2008/layout/VerticalCircleList"/>
    <dgm:cxn modelId="{F5D26BB5-7708-4450-83CF-38A48622DAAC}" type="presParOf" srcId="{429D7B80-B0DC-412E-A492-A502F0ABCDEA}" destId="{9A777918-4268-4AAF-AB22-80345A3BA17F}" srcOrd="1" destOrd="0" presId="urn:microsoft.com/office/officeart/2008/layout/VerticalCircleList"/>
    <dgm:cxn modelId="{A5960273-FFB6-4826-997F-CFA589BD9C67}" type="presParOf" srcId="{429D7B80-B0DC-412E-A492-A502F0ABCDEA}" destId="{EF7811A2-4FF6-496C-9747-C7C860857176}" srcOrd="2" destOrd="0" presId="urn:microsoft.com/office/officeart/2008/layout/VerticalCircleList"/>
  </dgm:cxnLst>
  <dgm:bg/>
  <dgm:whole>
    <a:ln>
      <a:solidFill>
        <a:schemeClr val="accent2">
          <a:lumMod val="60000"/>
          <a:lumOff val="40000"/>
        </a:schemeClr>
      </a:solidFill>
    </a:ln>
  </dgm:whole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EF77468-454E-4573-A42B-C98F53B11433}" type="doc">
      <dgm:prSet loTypeId="urn:microsoft.com/office/officeart/2008/layout/VerticalCircleList" loCatId="list" qsTypeId="urn:microsoft.com/office/officeart/2005/8/quickstyle/simple2" qsCatId="simple" csTypeId="urn:microsoft.com/office/officeart/2005/8/colors/accent2_2" csCatId="accent2" phldr="1"/>
      <dgm:spPr/>
      <dgm:t>
        <a:bodyPr/>
        <a:lstStyle/>
        <a:p>
          <a:endParaRPr lang="en-GB"/>
        </a:p>
      </dgm:t>
    </dgm:pt>
    <dgm:pt modelId="{23183205-289F-4F13-B4FF-12FE8C1FBD74}">
      <dgm:prSet custT="1"/>
      <dgm:spPr/>
      <dgm:t>
        <a:bodyPr/>
        <a:lstStyle/>
        <a:p>
          <a:pPr rtl="0"/>
          <a:r>
            <a:rPr lang="en-GB" sz="1400" dirty="0"/>
            <a:t>economic indicators</a:t>
          </a:r>
        </a:p>
      </dgm:t>
    </dgm:pt>
    <dgm:pt modelId="{0BD025E2-7707-43F7-A6E6-F264C20F1DD5}" type="parTrans" cxnId="{229DA698-2D0C-46E2-A5A8-07ED79CB6515}">
      <dgm:prSet/>
      <dgm:spPr/>
      <dgm:t>
        <a:bodyPr/>
        <a:lstStyle/>
        <a:p>
          <a:endParaRPr lang="en-GB" sz="1400"/>
        </a:p>
      </dgm:t>
    </dgm:pt>
    <dgm:pt modelId="{2723C845-ACBD-42BC-B7E9-3006C883F06F}" type="sibTrans" cxnId="{229DA698-2D0C-46E2-A5A8-07ED79CB6515}">
      <dgm:prSet/>
      <dgm:spPr/>
      <dgm:t>
        <a:bodyPr/>
        <a:lstStyle/>
        <a:p>
          <a:endParaRPr lang="en-GB" sz="1400"/>
        </a:p>
      </dgm:t>
    </dgm:pt>
    <dgm:pt modelId="{FC6C39CC-1173-4AA8-A7C8-7F0F378BC6DF}">
      <dgm:prSet custT="1"/>
      <dgm:spPr/>
      <dgm:t>
        <a:bodyPr/>
        <a:lstStyle/>
        <a:p>
          <a:pPr rtl="0"/>
          <a:r>
            <a:rPr lang="en-GB" sz="1400" dirty="0"/>
            <a:t>structural indicators</a:t>
          </a:r>
        </a:p>
      </dgm:t>
    </dgm:pt>
    <dgm:pt modelId="{E1994E42-69E4-470D-A318-47E14B67A0D3}" type="parTrans" cxnId="{9C42A457-CC98-4BE2-9A60-9F2BB985A3BA}">
      <dgm:prSet/>
      <dgm:spPr/>
      <dgm:t>
        <a:bodyPr/>
        <a:lstStyle/>
        <a:p>
          <a:endParaRPr lang="en-GB" sz="1400"/>
        </a:p>
      </dgm:t>
    </dgm:pt>
    <dgm:pt modelId="{4057F42D-7267-49BC-871A-3FFC5B14F10F}" type="sibTrans" cxnId="{9C42A457-CC98-4BE2-9A60-9F2BB985A3BA}">
      <dgm:prSet/>
      <dgm:spPr/>
      <dgm:t>
        <a:bodyPr/>
        <a:lstStyle/>
        <a:p>
          <a:endParaRPr lang="en-GB" sz="1400"/>
        </a:p>
      </dgm:t>
    </dgm:pt>
    <dgm:pt modelId="{B87E177C-937F-4ACC-BE5A-A0A90DCBEEA3}">
      <dgm:prSet custT="1"/>
      <dgm:spPr/>
      <dgm:t>
        <a:bodyPr/>
        <a:lstStyle/>
        <a:p>
          <a:pPr rtl="0"/>
          <a:r>
            <a:rPr lang="en-GB" sz="1400" dirty="0"/>
            <a:t>economic position in different borders, regions, economic sectors or size classes</a:t>
          </a:r>
        </a:p>
      </dgm:t>
    </dgm:pt>
    <dgm:pt modelId="{3F0AAC6F-4600-4D95-9C1E-1494C9E21F6B}" type="parTrans" cxnId="{3B290B1A-5354-4318-8170-B1B971E52E57}">
      <dgm:prSet/>
      <dgm:spPr/>
      <dgm:t>
        <a:bodyPr/>
        <a:lstStyle/>
        <a:p>
          <a:endParaRPr lang="en-GB" sz="1400"/>
        </a:p>
      </dgm:t>
    </dgm:pt>
    <dgm:pt modelId="{4BB8C550-ED04-41E8-9C01-5A59C961FA38}" type="sibTrans" cxnId="{3B290B1A-5354-4318-8170-B1B971E52E57}">
      <dgm:prSet/>
      <dgm:spPr/>
      <dgm:t>
        <a:bodyPr/>
        <a:lstStyle/>
        <a:p>
          <a:endParaRPr lang="en-GB" sz="1400"/>
        </a:p>
      </dgm:t>
    </dgm:pt>
    <dgm:pt modelId="{8E703C52-D7E6-43E1-9DEC-EA4C9AC4152B}" type="pres">
      <dgm:prSet presAssocID="{BEF77468-454E-4573-A42B-C98F53B11433}" presName="Name0" presStyleCnt="0">
        <dgm:presLayoutVars>
          <dgm:dir/>
        </dgm:presLayoutVars>
      </dgm:prSet>
      <dgm:spPr/>
    </dgm:pt>
    <dgm:pt modelId="{C233557A-6886-49AE-9CA0-9E2B6A778C7C}" type="pres">
      <dgm:prSet presAssocID="{23183205-289F-4F13-B4FF-12FE8C1FBD74}" presName="noChildren" presStyleCnt="0"/>
      <dgm:spPr/>
    </dgm:pt>
    <dgm:pt modelId="{566AADF7-1737-43EC-93FB-911A05D2DA66}" type="pres">
      <dgm:prSet presAssocID="{23183205-289F-4F13-B4FF-12FE8C1FBD74}" presName="gap" presStyleCnt="0"/>
      <dgm:spPr/>
    </dgm:pt>
    <dgm:pt modelId="{E43777A0-896F-4179-AACC-405AE49EDA9F}" type="pres">
      <dgm:prSet presAssocID="{23183205-289F-4F13-B4FF-12FE8C1FBD74}" presName="medCircle2" presStyleLbl="vennNode1" presStyleIdx="0" presStyleCnt="3" custLinFactX="-100000" custLinFactNeighborX="-126440"/>
      <dgm:spPr/>
    </dgm:pt>
    <dgm:pt modelId="{F80A13F1-FD57-4338-A56A-9C462532DC23}" type="pres">
      <dgm:prSet presAssocID="{23183205-289F-4F13-B4FF-12FE8C1FBD74}" presName="txLvlOnly1" presStyleLbl="revTx" presStyleIdx="0" presStyleCnt="3" custScaleX="169694" custLinFactNeighborX="10602"/>
      <dgm:spPr/>
    </dgm:pt>
    <dgm:pt modelId="{5DF1F0E8-16F1-4E20-B439-483FBBCDBBA8}" type="pres">
      <dgm:prSet presAssocID="{FC6C39CC-1173-4AA8-A7C8-7F0F378BC6DF}" presName="noChildren" presStyleCnt="0"/>
      <dgm:spPr/>
    </dgm:pt>
    <dgm:pt modelId="{C3452C4F-7680-4845-A32C-9A8B1E121DF0}" type="pres">
      <dgm:prSet presAssocID="{FC6C39CC-1173-4AA8-A7C8-7F0F378BC6DF}" presName="gap" presStyleCnt="0"/>
      <dgm:spPr/>
    </dgm:pt>
    <dgm:pt modelId="{7A8B6E44-D816-4EA7-AF1D-5D4337D43CA2}" type="pres">
      <dgm:prSet presAssocID="{FC6C39CC-1173-4AA8-A7C8-7F0F378BC6DF}" presName="medCircle2" presStyleLbl="vennNode1" presStyleIdx="1" presStyleCnt="3" custLinFactX="-100000" custLinFactNeighborX="-126440"/>
      <dgm:spPr/>
    </dgm:pt>
    <dgm:pt modelId="{4062DE32-574D-41C4-8517-1E62539A308F}" type="pres">
      <dgm:prSet presAssocID="{FC6C39CC-1173-4AA8-A7C8-7F0F378BC6DF}" presName="txLvlOnly1" presStyleLbl="revTx" presStyleIdx="1" presStyleCnt="3" custScaleX="169694" custLinFactNeighborX="10602"/>
      <dgm:spPr/>
    </dgm:pt>
    <dgm:pt modelId="{429D7B80-B0DC-412E-A492-A502F0ABCDEA}" type="pres">
      <dgm:prSet presAssocID="{B87E177C-937F-4ACC-BE5A-A0A90DCBEEA3}" presName="noChildren" presStyleCnt="0"/>
      <dgm:spPr/>
    </dgm:pt>
    <dgm:pt modelId="{098C500B-4F9F-411A-8073-54B40719DEDB}" type="pres">
      <dgm:prSet presAssocID="{B87E177C-937F-4ACC-BE5A-A0A90DCBEEA3}" presName="gap" presStyleCnt="0"/>
      <dgm:spPr/>
    </dgm:pt>
    <dgm:pt modelId="{9A777918-4268-4AAF-AB22-80345A3BA17F}" type="pres">
      <dgm:prSet presAssocID="{B87E177C-937F-4ACC-BE5A-A0A90DCBEEA3}" presName="medCircle2" presStyleLbl="vennNode1" presStyleIdx="2" presStyleCnt="3" custLinFactX="-100000" custLinFactNeighborX="-126440"/>
      <dgm:spPr/>
    </dgm:pt>
    <dgm:pt modelId="{EF7811A2-4FF6-496C-9747-C7C860857176}" type="pres">
      <dgm:prSet presAssocID="{B87E177C-937F-4ACC-BE5A-A0A90DCBEEA3}" presName="txLvlOnly1" presStyleLbl="revTx" presStyleIdx="2" presStyleCnt="3" custScaleX="169694" custLinFactNeighborX="10602"/>
      <dgm:spPr/>
    </dgm:pt>
  </dgm:ptLst>
  <dgm:cxnLst>
    <dgm:cxn modelId="{3B290B1A-5354-4318-8170-B1B971E52E57}" srcId="{BEF77468-454E-4573-A42B-C98F53B11433}" destId="{B87E177C-937F-4ACC-BE5A-A0A90DCBEEA3}" srcOrd="2" destOrd="0" parTransId="{3F0AAC6F-4600-4D95-9C1E-1494C9E21F6B}" sibTransId="{4BB8C550-ED04-41E8-9C01-5A59C961FA38}"/>
    <dgm:cxn modelId="{B885E61C-2D96-454B-81C3-9D7C7AC73EC1}" type="presOf" srcId="{23183205-289F-4F13-B4FF-12FE8C1FBD74}" destId="{F80A13F1-FD57-4338-A56A-9C462532DC23}" srcOrd="0" destOrd="0" presId="urn:microsoft.com/office/officeart/2008/layout/VerticalCircleList"/>
    <dgm:cxn modelId="{4106BD2D-CD32-40A5-B753-CD786126BEEC}" type="presOf" srcId="{FC6C39CC-1173-4AA8-A7C8-7F0F378BC6DF}" destId="{4062DE32-574D-41C4-8517-1E62539A308F}" srcOrd="0" destOrd="0" presId="urn:microsoft.com/office/officeart/2008/layout/VerticalCircleList"/>
    <dgm:cxn modelId="{CD86943B-3187-4D73-8AFB-616DFBF18B89}" type="presOf" srcId="{B87E177C-937F-4ACC-BE5A-A0A90DCBEEA3}" destId="{EF7811A2-4FF6-496C-9747-C7C860857176}" srcOrd="0" destOrd="0" presId="urn:microsoft.com/office/officeart/2008/layout/VerticalCircleList"/>
    <dgm:cxn modelId="{9C42A457-CC98-4BE2-9A60-9F2BB985A3BA}" srcId="{BEF77468-454E-4573-A42B-C98F53B11433}" destId="{FC6C39CC-1173-4AA8-A7C8-7F0F378BC6DF}" srcOrd="1" destOrd="0" parTransId="{E1994E42-69E4-470D-A318-47E14B67A0D3}" sibTransId="{4057F42D-7267-49BC-871A-3FFC5B14F10F}"/>
    <dgm:cxn modelId="{7A8F9C84-4F44-487A-A4B8-A4D340625FBC}" type="presOf" srcId="{BEF77468-454E-4573-A42B-C98F53B11433}" destId="{8E703C52-D7E6-43E1-9DEC-EA4C9AC4152B}" srcOrd="0" destOrd="0" presId="urn:microsoft.com/office/officeart/2008/layout/VerticalCircleList"/>
    <dgm:cxn modelId="{229DA698-2D0C-46E2-A5A8-07ED79CB6515}" srcId="{BEF77468-454E-4573-A42B-C98F53B11433}" destId="{23183205-289F-4F13-B4FF-12FE8C1FBD74}" srcOrd="0" destOrd="0" parTransId="{0BD025E2-7707-43F7-A6E6-F264C20F1DD5}" sibTransId="{2723C845-ACBD-42BC-B7E9-3006C883F06F}"/>
    <dgm:cxn modelId="{32B22928-C5DE-4F7D-B435-E9B6D210E102}" type="presParOf" srcId="{8E703C52-D7E6-43E1-9DEC-EA4C9AC4152B}" destId="{C233557A-6886-49AE-9CA0-9E2B6A778C7C}" srcOrd="0" destOrd="0" presId="urn:microsoft.com/office/officeart/2008/layout/VerticalCircleList"/>
    <dgm:cxn modelId="{15D54F5B-D5BD-4ED1-AEDB-985C8B853810}" type="presParOf" srcId="{C233557A-6886-49AE-9CA0-9E2B6A778C7C}" destId="{566AADF7-1737-43EC-93FB-911A05D2DA66}" srcOrd="0" destOrd="0" presId="urn:microsoft.com/office/officeart/2008/layout/VerticalCircleList"/>
    <dgm:cxn modelId="{4376BF56-0ADF-4270-8057-CD0866944807}" type="presParOf" srcId="{C233557A-6886-49AE-9CA0-9E2B6A778C7C}" destId="{E43777A0-896F-4179-AACC-405AE49EDA9F}" srcOrd="1" destOrd="0" presId="urn:microsoft.com/office/officeart/2008/layout/VerticalCircleList"/>
    <dgm:cxn modelId="{32BE0107-C8B5-4777-9D6A-04B1B4D83F77}" type="presParOf" srcId="{C233557A-6886-49AE-9CA0-9E2B6A778C7C}" destId="{F80A13F1-FD57-4338-A56A-9C462532DC23}" srcOrd="2" destOrd="0" presId="urn:microsoft.com/office/officeart/2008/layout/VerticalCircleList"/>
    <dgm:cxn modelId="{CB9414D9-8FF2-4131-8110-C3665987408D}" type="presParOf" srcId="{8E703C52-D7E6-43E1-9DEC-EA4C9AC4152B}" destId="{5DF1F0E8-16F1-4E20-B439-483FBBCDBBA8}" srcOrd="1" destOrd="0" presId="urn:microsoft.com/office/officeart/2008/layout/VerticalCircleList"/>
    <dgm:cxn modelId="{2002400B-B956-489D-AF04-C0EF5F221B1B}" type="presParOf" srcId="{5DF1F0E8-16F1-4E20-B439-483FBBCDBBA8}" destId="{C3452C4F-7680-4845-A32C-9A8B1E121DF0}" srcOrd="0" destOrd="0" presId="urn:microsoft.com/office/officeart/2008/layout/VerticalCircleList"/>
    <dgm:cxn modelId="{1A16B1D7-CDDF-4EA5-8DF8-00D8BF6EA413}" type="presParOf" srcId="{5DF1F0E8-16F1-4E20-B439-483FBBCDBBA8}" destId="{7A8B6E44-D816-4EA7-AF1D-5D4337D43CA2}" srcOrd="1" destOrd="0" presId="urn:microsoft.com/office/officeart/2008/layout/VerticalCircleList"/>
    <dgm:cxn modelId="{104598C1-40AC-4D5A-AB6F-6CBAA62265CE}" type="presParOf" srcId="{5DF1F0E8-16F1-4E20-B439-483FBBCDBBA8}" destId="{4062DE32-574D-41C4-8517-1E62539A308F}" srcOrd="2" destOrd="0" presId="urn:microsoft.com/office/officeart/2008/layout/VerticalCircleList"/>
    <dgm:cxn modelId="{737FC3A7-8B67-41D2-BFB0-CAF7AA76E1CF}" type="presParOf" srcId="{8E703C52-D7E6-43E1-9DEC-EA4C9AC4152B}" destId="{429D7B80-B0DC-412E-A492-A502F0ABCDEA}" srcOrd="2" destOrd="0" presId="urn:microsoft.com/office/officeart/2008/layout/VerticalCircleList"/>
    <dgm:cxn modelId="{23E3FD79-5D5A-4BFC-AB68-4CEF5CF32FBB}" type="presParOf" srcId="{429D7B80-B0DC-412E-A492-A502F0ABCDEA}" destId="{098C500B-4F9F-411A-8073-54B40719DEDB}" srcOrd="0" destOrd="0" presId="urn:microsoft.com/office/officeart/2008/layout/VerticalCircleList"/>
    <dgm:cxn modelId="{B0293CBF-7715-4A29-9DA4-AFD2978F2C00}" type="presParOf" srcId="{429D7B80-B0DC-412E-A492-A502F0ABCDEA}" destId="{9A777918-4268-4AAF-AB22-80345A3BA17F}" srcOrd="1" destOrd="0" presId="urn:microsoft.com/office/officeart/2008/layout/VerticalCircleList"/>
    <dgm:cxn modelId="{B78771CC-8100-4B16-B480-F08FAC9F5AED}" type="presParOf" srcId="{429D7B80-B0DC-412E-A492-A502F0ABCDEA}" destId="{EF7811A2-4FF6-496C-9747-C7C860857176}" srcOrd="2" destOrd="0" presId="urn:microsoft.com/office/officeart/2008/layout/VerticalCircleList"/>
  </dgm:cxnLst>
  <dgm:bg/>
  <dgm:whole>
    <a:ln>
      <a:solidFill>
        <a:schemeClr val="accent2">
          <a:lumMod val="60000"/>
          <a:lumOff val="40000"/>
        </a:schemeClr>
      </a:solidFill>
    </a:ln>
  </dgm:whole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375F9BC-B65D-494F-BA95-8DA3E1231A0B}" type="doc">
      <dgm:prSet loTypeId="urn:microsoft.com/office/officeart/2005/8/layout/vList4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GB"/>
        </a:p>
      </dgm:t>
    </dgm:pt>
    <dgm:pt modelId="{668F5E58-544C-48C0-97AB-DF1885B84840}">
      <dgm:prSet/>
      <dgm:spPr/>
      <dgm:t>
        <a:bodyPr/>
        <a:lstStyle/>
        <a:p>
          <a:pPr rtl="0"/>
          <a:r>
            <a:rPr lang="en-GB" dirty="0"/>
            <a:t>It allows the integrated, harmonised and centralised management of all the survey phases for all the production areas and statistical domains (SBS, STS, SBR), acting on a role-based system of user profiles</a:t>
          </a:r>
        </a:p>
      </dgm:t>
    </dgm:pt>
    <dgm:pt modelId="{B9F35A88-AF0B-4AB6-8D08-8776FA7E5A01}" type="parTrans" cxnId="{E9248DCE-9F32-418D-8BE0-9CD07BC6E447}">
      <dgm:prSet/>
      <dgm:spPr/>
      <dgm:t>
        <a:bodyPr/>
        <a:lstStyle/>
        <a:p>
          <a:endParaRPr lang="en-GB"/>
        </a:p>
      </dgm:t>
    </dgm:pt>
    <dgm:pt modelId="{D09DC871-E197-41EE-AB4D-2800B40C0ABC}" type="sibTrans" cxnId="{E9248DCE-9F32-418D-8BE0-9CD07BC6E447}">
      <dgm:prSet/>
      <dgm:spPr/>
      <dgm:t>
        <a:bodyPr/>
        <a:lstStyle/>
        <a:p>
          <a:endParaRPr lang="en-GB"/>
        </a:p>
      </dgm:t>
    </dgm:pt>
    <dgm:pt modelId="{762E6431-CA3E-4002-B1AD-CC16C1F94F9D}">
      <dgm:prSet/>
      <dgm:spPr/>
      <dgm:t>
        <a:bodyPr/>
        <a:lstStyle/>
        <a:p>
          <a:pPr rtl="0"/>
          <a:r>
            <a:rPr lang="en-GB" dirty="0"/>
            <a:t>It is linked to the Centralized Contact Centre (CC) for inbound and outbound services – From 2016 the </a:t>
          </a:r>
          <a:r>
            <a:rPr lang="en-GB" dirty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outsourcing of the help desk activity is entrusted to a specialized company in CC services, </a:t>
          </a:r>
          <a:r>
            <a:rPr lang="en-US" dirty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in order to centralize support and assistance services addressed to the units involved in the surveys (inbound) and of telephone alert and reminders addressed to non-respondent units, with a supported access to data capturing systems (outbound)</a:t>
          </a:r>
          <a:endParaRPr lang="en-GB" dirty="0"/>
        </a:p>
      </dgm:t>
    </dgm:pt>
    <dgm:pt modelId="{053F2F28-4E38-485A-9FD8-E01D4A95ED9C}" type="parTrans" cxnId="{623EF56E-2A93-4EE2-A7FA-027B78ABA293}">
      <dgm:prSet/>
      <dgm:spPr/>
      <dgm:t>
        <a:bodyPr/>
        <a:lstStyle/>
        <a:p>
          <a:endParaRPr lang="en-GB"/>
        </a:p>
      </dgm:t>
    </dgm:pt>
    <dgm:pt modelId="{C987844F-CB33-4012-AD11-731D25B16D4A}" type="sibTrans" cxnId="{623EF56E-2A93-4EE2-A7FA-027B78ABA293}">
      <dgm:prSet/>
      <dgm:spPr/>
      <dgm:t>
        <a:bodyPr/>
        <a:lstStyle/>
        <a:p>
          <a:endParaRPr lang="en-GB"/>
        </a:p>
      </dgm:t>
    </dgm:pt>
    <dgm:pt modelId="{1D0E06A2-0005-4347-B154-484EA491B394}">
      <dgm:prSet/>
      <dgm:spPr/>
      <dgm:t>
        <a:bodyPr/>
        <a:lstStyle/>
        <a:p>
          <a:pPr rtl="0"/>
          <a:r>
            <a:rPr lang="en-US" dirty="0"/>
            <a:t>Monitoring of the data collection process: </a:t>
          </a:r>
          <a:r>
            <a:rPr lang="en-GB" dirty="0"/>
            <a:t>innovative tools and services and process innovation (process efficiency increases)</a:t>
          </a:r>
        </a:p>
      </dgm:t>
    </dgm:pt>
    <dgm:pt modelId="{8DF86374-243B-4E49-9170-1807E4004FE8}" type="parTrans" cxnId="{50CF35AF-EAF7-4C39-82DE-8548F552857C}">
      <dgm:prSet/>
      <dgm:spPr/>
      <dgm:t>
        <a:bodyPr/>
        <a:lstStyle/>
        <a:p>
          <a:endParaRPr lang="en-GB"/>
        </a:p>
      </dgm:t>
    </dgm:pt>
    <dgm:pt modelId="{A702EE19-1AF1-48A6-AC59-16E631E16285}" type="sibTrans" cxnId="{50CF35AF-EAF7-4C39-82DE-8548F552857C}">
      <dgm:prSet/>
      <dgm:spPr/>
      <dgm:t>
        <a:bodyPr/>
        <a:lstStyle/>
        <a:p>
          <a:endParaRPr lang="en-GB"/>
        </a:p>
      </dgm:t>
    </dgm:pt>
    <dgm:pt modelId="{591379B6-F1A5-4A29-9D2D-991AD59B4A33}">
      <dgm:prSet/>
      <dgm:spPr/>
      <dgm:t>
        <a:bodyPr/>
        <a:lstStyle/>
        <a:p>
          <a:pPr rtl="0"/>
          <a:r>
            <a:rPr lang="en-GB" dirty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Tool for reminders –  From 2008, personalised reminders</a:t>
          </a:r>
          <a:r>
            <a:rPr lang="en-GB" dirty="0"/>
            <a:t> </a:t>
          </a:r>
        </a:p>
      </dgm:t>
    </dgm:pt>
    <dgm:pt modelId="{5512156A-24FE-464E-B38B-354A9274F9BB}" type="parTrans" cxnId="{09F62EDC-67B6-44E7-BAE1-8A312410A846}">
      <dgm:prSet/>
      <dgm:spPr/>
      <dgm:t>
        <a:bodyPr/>
        <a:lstStyle/>
        <a:p>
          <a:endParaRPr lang="en-GB"/>
        </a:p>
      </dgm:t>
    </dgm:pt>
    <dgm:pt modelId="{AC756310-0752-40E2-8D97-7671F2C8FDF8}" type="sibTrans" cxnId="{09F62EDC-67B6-44E7-BAE1-8A312410A846}">
      <dgm:prSet/>
      <dgm:spPr/>
      <dgm:t>
        <a:bodyPr/>
        <a:lstStyle/>
        <a:p>
          <a:endParaRPr lang="en-GB"/>
        </a:p>
      </dgm:t>
    </dgm:pt>
    <dgm:pt modelId="{C0DA4508-8189-4E0F-BDEA-7FCA135FB7F0}">
      <dgm:prSet/>
      <dgm:spPr/>
      <dgm:t>
        <a:bodyPr/>
        <a:lstStyle/>
        <a:p>
          <a:pPr rtl="0"/>
          <a:r>
            <a:rPr lang="en-GB" dirty="0"/>
            <a:t>Shared agenda (</a:t>
          </a:r>
          <a:r>
            <a:rPr lang="en-US" dirty="0"/>
            <a:t>a useful tool for managing and sharing the received instances, which also ensures rigorous scheduling for formal and informal communications</a:t>
          </a:r>
          <a:r>
            <a:rPr lang="en-GB" dirty="0"/>
            <a:t>)</a:t>
          </a:r>
        </a:p>
      </dgm:t>
    </dgm:pt>
    <dgm:pt modelId="{AD4BCE6C-E0FE-4E84-9891-CAE67115A035}" type="parTrans" cxnId="{FFBAC8CC-9EF5-4C9A-89F8-7F9821D255EF}">
      <dgm:prSet/>
      <dgm:spPr/>
      <dgm:t>
        <a:bodyPr/>
        <a:lstStyle/>
        <a:p>
          <a:endParaRPr lang="en-GB"/>
        </a:p>
      </dgm:t>
    </dgm:pt>
    <dgm:pt modelId="{83909495-A793-45EA-B248-86EBFE451BAC}" type="sibTrans" cxnId="{FFBAC8CC-9EF5-4C9A-89F8-7F9821D255EF}">
      <dgm:prSet/>
      <dgm:spPr/>
      <dgm:t>
        <a:bodyPr/>
        <a:lstStyle/>
        <a:p>
          <a:endParaRPr lang="en-GB"/>
        </a:p>
      </dgm:t>
    </dgm:pt>
    <dgm:pt modelId="{77420389-C000-4276-B591-A2BB8E7BAEC7}">
      <dgm:prSet/>
      <dgm:spPr/>
      <dgm:t>
        <a:bodyPr/>
        <a:lstStyle/>
        <a:p>
          <a:pPr rtl="0"/>
          <a:r>
            <a:rPr lang="en-GB" dirty="0"/>
            <a:t>Structured reporting</a:t>
          </a:r>
        </a:p>
      </dgm:t>
    </dgm:pt>
    <dgm:pt modelId="{323CA3FF-A710-4796-8332-5D66DE9F5E1D}" type="parTrans" cxnId="{6D02E163-D2D5-4BC6-B81E-02D69A7ABD25}">
      <dgm:prSet/>
      <dgm:spPr/>
      <dgm:t>
        <a:bodyPr/>
        <a:lstStyle/>
        <a:p>
          <a:endParaRPr lang="en-GB"/>
        </a:p>
      </dgm:t>
    </dgm:pt>
    <dgm:pt modelId="{6062ADF8-206B-48DF-AA7D-0B62BDFCFFA9}" type="sibTrans" cxnId="{6D02E163-D2D5-4BC6-B81E-02D69A7ABD25}">
      <dgm:prSet/>
      <dgm:spPr/>
      <dgm:t>
        <a:bodyPr/>
        <a:lstStyle/>
        <a:p>
          <a:endParaRPr lang="en-GB"/>
        </a:p>
      </dgm:t>
    </dgm:pt>
    <dgm:pt modelId="{A42A1B1E-CA25-4D29-A7C8-7AA6D5279A32}" type="pres">
      <dgm:prSet presAssocID="{0375F9BC-B65D-494F-BA95-8DA3E1231A0B}" presName="linear" presStyleCnt="0">
        <dgm:presLayoutVars>
          <dgm:dir/>
          <dgm:resizeHandles val="exact"/>
        </dgm:presLayoutVars>
      </dgm:prSet>
      <dgm:spPr/>
    </dgm:pt>
    <dgm:pt modelId="{7DA675B7-BA50-44A2-8EBC-14A182C98D2A}" type="pres">
      <dgm:prSet presAssocID="{668F5E58-544C-48C0-97AB-DF1885B84840}" presName="comp" presStyleCnt="0"/>
      <dgm:spPr/>
    </dgm:pt>
    <dgm:pt modelId="{647E448C-A704-4A1E-8FB7-93D3A6A5C534}" type="pres">
      <dgm:prSet presAssocID="{668F5E58-544C-48C0-97AB-DF1885B84840}" presName="box" presStyleLbl="node1" presStyleIdx="0" presStyleCnt="3"/>
      <dgm:spPr/>
    </dgm:pt>
    <dgm:pt modelId="{AD00E082-D935-4C71-A82D-F4E4B7D607FB}" type="pres">
      <dgm:prSet presAssocID="{668F5E58-544C-48C0-97AB-DF1885B84840}" presName="img" presStyleLbl="fgImgPlace1" presStyleIdx="0" presStyleCnt="3" custScaleX="90605" custScaleY="103903" custLinFactNeighborX="-4568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47" t="3571" r="-19047" b="3571"/>
          </a:stretch>
        </a:blipFill>
      </dgm:spPr>
    </dgm:pt>
    <dgm:pt modelId="{B2A6E776-C727-4066-A1D1-3DBF7B552A02}" type="pres">
      <dgm:prSet presAssocID="{668F5E58-544C-48C0-97AB-DF1885B84840}" presName="text" presStyleLbl="node1" presStyleIdx="0" presStyleCnt="3">
        <dgm:presLayoutVars>
          <dgm:bulletEnabled val="1"/>
        </dgm:presLayoutVars>
      </dgm:prSet>
      <dgm:spPr/>
    </dgm:pt>
    <dgm:pt modelId="{E66A60A8-2C19-474D-AE1E-6CBF7B620BC9}" type="pres">
      <dgm:prSet presAssocID="{D09DC871-E197-41EE-AB4D-2800B40C0ABC}" presName="spacer" presStyleCnt="0"/>
      <dgm:spPr/>
    </dgm:pt>
    <dgm:pt modelId="{3D8EE4C7-AB77-4F5B-9F77-DD0DC9F4A778}" type="pres">
      <dgm:prSet presAssocID="{1D0E06A2-0005-4347-B154-484EA491B394}" presName="comp" presStyleCnt="0"/>
      <dgm:spPr/>
    </dgm:pt>
    <dgm:pt modelId="{87FC5549-C6A8-40B8-83A3-BEBC9C64E98C}" type="pres">
      <dgm:prSet presAssocID="{1D0E06A2-0005-4347-B154-484EA491B394}" presName="box" presStyleLbl="node1" presStyleIdx="1" presStyleCnt="3"/>
      <dgm:spPr/>
    </dgm:pt>
    <dgm:pt modelId="{95C3314A-AD41-4B2F-96B6-A3AA5AF8C2AF}" type="pres">
      <dgm:prSet presAssocID="{1D0E06A2-0005-4347-B154-484EA491B394}" presName="img" presStyleLbl="fgImgPlace1" presStyleIdx="1" presStyleCnt="3" custScaleX="90605" custScaleY="103903" custLinFactNeighborX="-4568"/>
      <dgm:spPr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14285" t="14286" r="14285" b="14286"/>
          </a:stretch>
        </a:blipFill>
      </dgm:spPr>
    </dgm:pt>
    <dgm:pt modelId="{90EAC3B6-7550-4005-B40E-794927C8BF04}" type="pres">
      <dgm:prSet presAssocID="{1D0E06A2-0005-4347-B154-484EA491B394}" presName="text" presStyleLbl="node1" presStyleIdx="1" presStyleCnt="3">
        <dgm:presLayoutVars>
          <dgm:bulletEnabled val="1"/>
        </dgm:presLayoutVars>
      </dgm:prSet>
      <dgm:spPr/>
    </dgm:pt>
    <dgm:pt modelId="{D583570C-370F-46A3-9CCB-C2B3A84DB3C8}" type="pres">
      <dgm:prSet presAssocID="{A702EE19-1AF1-48A6-AC59-16E631E16285}" presName="spacer" presStyleCnt="0"/>
      <dgm:spPr/>
    </dgm:pt>
    <dgm:pt modelId="{B549D8D4-17F9-41CE-B6BA-7DC0305F1F8E}" type="pres">
      <dgm:prSet presAssocID="{762E6431-CA3E-4002-B1AD-CC16C1F94F9D}" presName="comp" presStyleCnt="0"/>
      <dgm:spPr/>
    </dgm:pt>
    <dgm:pt modelId="{12049B90-1AC2-48A5-B940-1F34443AD1AF}" type="pres">
      <dgm:prSet presAssocID="{762E6431-CA3E-4002-B1AD-CC16C1F94F9D}" presName="box" presStyleLbl="node1" presStyleIdx="2" presStyleCnt="3"/>
      <dgm:spPr/>
    </dgm:pt>
    <dgm:pt modelId="{D049F382-AFC3-401B-9CAA-94483CDB1DF7}" type="pres">
      <dgm:prSet presAssocID="{762E6431-CA3E-4002-B1AD-CC16C1F94F9D}" presName="img" presStyleLbl="fgImgPlace1" presStyleIdx="2" presStyleCnt="3" custScaleX="90605" custScaleY="103903" custLinFactNeighborX="-4568"/>
      <dgm:spPr>
        <a:blipFill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2381" t="8929" r="2381" b="8929"/>
          </a:stretch>
        </a:blipFill>
      </dgm:spPr>
    </dgm:pt>
    <dgm:pt modelId="{636152B0-3527-48A1-964A-9DE9ED17D26E}" type="pres">
      <dgm:prSet presAssocID="{762E6431-CA3E-4002-B1AD-CC16C1F94F9D}" presName="text" presStyleLbl="node1" presStyleIdx="2" presStyleCnt="3">
        <dgm:presLayoutVars>
          <dgm:bulletEnabled val="1"/>
        </dgm:presLayoutVars>
      </dgm:prSet>
      <dgm:spPr/>
    </dgm:pt>
  </dgm:ptLst>
  <dgm:cxnLst>
    <dgm:cxn modelId="{FC2CDB02-C489-4C50-898B-4A6175F16FCA}" type="presOf" srcId="{C0DA4508-8189-4E0F-BDEA-7FCA135FB7F0}" destId="{90EAC3B6-7550-4005-B40E-794927C8BF04}" srcOrd="1" destOrd="2" presId="urn:microsoft.com/office/officeart/2005/8/layout/vList4"/>
    <dgm:cxn modelId="{50909708-08E6-4028-869E-B4DA48960D16}" type="presOf" srcId="{1D0E06A2-0005-4347-B154-484EA491B394}" destId="{87FC5549-C6A8-40B8-83A3-BEBC9C64E98C}" srcOrd="0" destOrd="0" presId="urn:microsoft.com/office/officeart/2005/8/layout/vList4"/>
    <dgm:cxn modelId="{B2562C11-C243-4755-BFA3-9DF20641C423}" type="presOf" srcId="{591379B6-F1A5-4A29-9D2D-991AD59B4A33}" destId="{87FC5549-C6A8-40B8-83A3-BEBC9C64E98C}" srcOrd="0" destOrd="1" presId="urn:microsoft.com/office/officeart/2005/8/layout/vList4"/>
    <dgm:cxn modelId="{AEBA5928-E06B-43AE-9320-04CA3DC43BBC}" type="presOf" srcId="{762E6431-CA3E-4002-B1AD-CC16C1F94F9D}" destId="{12049B90-1AC2-48A5-B940-1F34443AD1AF}" srcOrd="0" destOrd="0" presId="urn:microsoft.com/office/officeart/2005/8/layout/vList4"/>
    <dgm:cxn modelId="{E995AB36-BEFC-497E-82D2-0A2472CAC91C}" type="presOf" srcId="{C0DA4508-8189-4E0F-BDEA-7FCA135FB7F0}" destId="{87FC5549-C6A8-40B8-83A3-BEBC9C64E98C}" srcOrd="0" destOrd="2" presId="urn:microsoft.com/office/officeart/2005/8/layout/vList4"/>
    <dgm:cxn modelId="{C4A1C83E-D0BB-4277-9115-F7A1F90929C6}" type="presOf" srcId="{668F5E58-544C-48C0-97AB-DF1885B84840}" destId="{B2A6E776-C727-4066-A1D1-3DBF7B552A02}" srcOrd="1" destOrd="0" presId="urn:microsoft.com/office/officeart/2005/8/layout/vList4"/>
    <dgm:cxn modelId="{6D02E163-D2D5-4BC6-B81E-02D69A7ABD25}" srcId="{1D0E06A2-0005-4347-B154-484EA491B394}" destId="{77420389-C000-4276-B591-A2BB8E7BAEC7}" srcOrd="2" destOrd="0" parTransId="{323CA3FF-A710-4796-8332-5D66DE9F5E1D}" sibTransId="{6062ADF8-206B-48DF-AA7D-0B62BDFCFFA9}"/>
    <dgm:cxn modelId="{544A9A46-F17B-489E-91F7-44DFF1650497}" type="presOf" srcId="{591379B6-F1A5-4A29-9D2D-991AD59B4A33}" destId="{90EAC3B6-7550-4005-B40E-794927C8BF04}" srcOrd="1" destOrd="1" presId="urn:microsoft.com/office/officeart/2005/8/layout/vList4"/>
    <dgm:cxn modelId="{7BA4216D-35EC-4558-BF23-D2D2F46758D0}" type="presOf" srcId="{77420389-C000-4276-B591-A2BB8E7BAEC7}" destId="{87FC5549-C6A8-40B8-83A3-BEBC9C64E98C}" srcOrd="0" destOrd="3" presId="urn:microsoft.com/office/officeart/2005/8/layout/vList4"/>
    <dgm:cxn modelId="{623EF56E-2A93-4EE2-A7FA-027B78ABA293}" srcId="{0375F9BC-B65D-494F-BA95-8DA3E1231A0B}" destId="{762E6431-CA3E-4002-B1AD-CC16C1F94F9D}" srcOrd="2" destOrd="0" parTransId="{053F2F28-4E38-485A-9FD8-E01D4A95ED9C}" sibTransId="{C987844F-CB33-4012-AD11-731D25B16D4A}"/>
    <dgm:cxn modelId="{AD14C18D-477E-41D0-8A1E-A52499E174DA}" type="presOf" srcId="{77420389-C000-4276-B591-A2BB8E7BAEC7}" destId="{90EAC3B6-7550-4005-B40E-794927C8BF04}" srcOrd="1" destOrd="3" presId="urn:microsoft.com/office/officeart/2005/8/layout/vList4"/>
    <dgm:cxn modelId="{909DB8A5-37A1-45E3-B0CC-B9BF6514706D}" type="presOf" srcId="{1D0E06A2-0005-4347-B154-484EA491B394}" destId="{90EAC3B6-7550-4005-B40E-794927C8BF04}" srcOrd="1" destOrd="0" presId="urn:microsoft.com/office/officeart/2005/8/layout/vList4"/>
    <dgm:cxn modelId="{50CF35AF-EAF7-4C39-82DE-8548F552857C}" srcId="{0375F9BC-B65D-494F-BA95-8DA3E1231A0B}" destId="{1D0E06A2-0005-4347-B154-484EA491B394}" srcOrd="1" destOrd="0" parTransId="{8DF86374-243B-4E49-9170-1807E4004FE8}" sibTransId="{A702EE19-1AF1-48A6-AC59-16E631E16285}"/>
    <dgm:cxn modelId="{60B77BCB-4354-4400-B0F4-BFBA59806229}" type="presOf" srcId="{0375F9BC-B65D-494F-BA95-8DA3E1231A0B}" destId="{A42A1B1E-CA25-4D29-A7C8-7AA6D5279A32}" srcOrd="0" destOrd="0" presId="urn:microsoft.com/office/officeart/2005/8/layout/vList4"/>
    <dgm:cxn modelId="{FFBAC8CC-9EF5-4C9A-89F8-7F9821D255EF}" srcId="{1D0E06A2-0005-4347-B154-484EA491B394}" destId="{C0DA4508-8189-4E0F-BDEA-7FCA135FB7F0}" srcOrd="1" destOrd="0" parTransId="{AD4BCE6C-E0FE-4E84-9891-CAE67115A035}" sibTransId="{83909495-A793-45EA-B248-86EBFE451BAC}"/>
    <dgm:cxn modelId="{E9248DCE-9F32-418D-8BE0-9CD07BC6E447}" srcId="{0375F9BC-B65D-494F-BA95-8DA3E1231A0B}" destId="{668F5E58-544C-48C0-97AB-DF1885B84840}" srcOrd="0" destOrd="0" parTransId="{B9F35A88-AF0B-4AB6-8D08-8776FA7E5A01}" sibTransId="{D09DC871-E197-41EE-AB4D-2800B40C0ABC}"/>
    <dgm:cxn modelId="{1A140ED3-05D1-430E-B2A7-91B9FA1A55DD}" type="presOf" srcId="{668F5E58-544C-48C0-97AB-DF1885B84840}" destId="{647E448C-A704-4A1E-8FB7-93D3A6A5C534}" srcOrd="0" destOrd="0" presId="urn:microsoft.com/office/officeart/2005/8/layout/vList4"/>
    <dgm:cxn modelId="{09F62EDC-67B6-44E7-BAE1-8A312410A846}" srcId="{1D0E06A2-0005-4347-B154-484EA491B394}" destId="{591379B6-F1A5-4A29-9D2D-991AD59B4A33}" srcOrd="0" destOrd="0" parTransId="{5512156A-24FE-464E-B38B-354A9274F9BB}" sibTransId="{AC756310-0752-40E2-8D97-7671F2C8FDF8}"/>
    <dgm:cxn modelId="{ABCD90F0-55DD-4B01-88CC-04D72BC195F5}" type="presOf" srcId="{762E6431-CA3E-4002-B1AD-CC16C1F94F9D}" destId="{636152B0-3527-48A1-964A-9DE9ED17D26E}" srcOrd="1" destOrd="0" presId="urn:microsoft.com/office/officeart/2005/8/layout/vList4"/>
    <dgm:cxn modelId="{2357D517-C868-4A8C-97AB-ED155D44770A}" type="presParOf" srcId="{A42A1B1E-CA25-4D29-A7C8-7AA6D5279A32}" destId="{7DA675B7-BA50-44A2-8EBC-14A182C98D2A}" srcOrd="0" destOrd="0" presId="urn:microsoft.com/office/officeart/2005/8/layout/vList4"/>
    <dgm:cxn modelId="{B07EACF3-9B7A-44E5-A8AA-A42891B8A010}" type="presParOf" srcId="{7DA675B7-BA50-44A2-8EBC-14A182C98D2A}" destId="{647E448C-A704-4A1E-8FB7-93D3A6A5C534}" srcOrd="0" destOrd="0" presId="urn:microsoft.com/office/officeart/2005/8/layout/vList4"/>
    <dgm:cxn modelId="{9ECA62FE-1C4F-46E6-A5FE-E97B289F2B5C}" type="presParOf" srcId="{7DA675B7-BA50-44A2-8EBC-14A182C98D2A}" destId="{AD00E082-D935-4C71-A82D-F4E4B7D607FB}" srcOrd="1" destOrd="0" presId="urn:microsoft.com/office/officeart/2005/8/layout/vList4"/>
    <dgm:cxn modelId="{9112AAF4-2FAD-4AEE-AA78-261DA2E07843}" type="presParOf" srcId="{7DA675B7-BA50-44A2-8EBC-14A182C98D2A}" destId="{B2A6E776-C727-4066-A1D1-3DBF7B552A02}" srcOrd="2" destOrd="0" presId="urn:microsoft.com/office/officeart/2005/8/layout/vList4"/>
    <dgm:cxn modelId="{653B9EED-25BC-4BB9-BB10-1AA2194A6C75}" type="presParOf" srcId="{A42A1B1E-CA25-4D29-A7C8-7AA6D5279A32}" destId="{E66A60A8-2C19-474D-AE1E-6CBF7B620BC9}" srcOrd="1" destOrd="0" presId="urn:microsoft.com/office/officeart/2005/8/layout/vList4"/>
    <dgm:cxn modelId="{B75E1435-C821-4A5A-BC07-7D7B48FDEF8E}" type="presParOf" srcId="{A42A1B1E-CA25-4D29-A7C8-7AA6D5279A32}" destId="{3D8EE4C7-AB77-4F5B-9F77-DD0DC9F4A778}" srcOrd="2" destOrd="0" presId="urn:microsoft.com/office/officeart/2005/8/layout/vList4"/>
    <dgm:cxn modelId="{73EC44C2-0452-4BD7-AB80-C7675D843DD9}" type="presParOf" srcId="{3D8EE4C7-AB77-4F5B-9F77-DD0DC9F4A778}" destId="{87FC5549-C6A8-40B8-83A3-BEBC9C64E98C}" srcOrd="0" destOrd="0" presId="urn:microsoft.com/office/officeart/2005/8/layout/vList4"/>
    <dgm:cxn modelId="{6350BFA2-26C8-4602-9B5A-AF1AB1413A6D}" type="presParOf" srcId="{3D8EE4C7-AB77-4F5B-9F77-DD0DC9F4A778}" destId="{95C3314A-AD41-4B2F-96B6-A3AA5AF8C2AF}" srcOrd="1" destOrd="0" presId="urn:microsoft.com/office/officeart/2005/8/layout/vList4"/>
    <dgm:cxn modelId="{785362F8-8B96-4C64-AFE4-6EDB2AA9E5A7}" type="presParOf" srcId="{3D8EE4C7-AB77-4F5B-9F77-DD0DC9F4A778}" destId="{90EAC3B6-7550-4005-B40E-794927C8BF04}" srcOrd="2" destOrd="0" presId="urn:microsoft.com/office/officeart/2005/8/layout/vList4"/>
    <dgm:cxn modelId="{BEC0E657-D50C-465A-80E4-946D6100B0FE}" type="presParOf" srcId="{A42A1B1E-CA25-4D29-A7C8-7AA6D5279A32}" destId="{D583570C-370F-46A3-9CCB-C2B3A84DB3C8}" srcOrd="3" destOrd="0" presId="urn:microsoft.com/office/officeart/2005/8/layout/vList4"/>
    <dgm:cxn modelId="{B8A2FA72-6605-4871-B713-072B657EA4C6}" type="presParOf" srcId="{A42A1B1E-CA25-4D29-A7C8-7AA6D5279A32}" destId="{B549D8D4-17F9-41CE-B6BA-7DC0305F1F8E}" srcOrd="4" destOrd="0" presId="urn:microsoft.com/office/officeart/2005/8/layout/vList4"/>
    <dgm:cxn modelId="{4139128A-D92F-46B4-A552-9ACA9CF7D21B}" type="presParOf" srcId="{B549D8D4-17F9-41CE-B6BA-7DC0305F1F8E}" destId="{12049B90-1AC2-48A5-B940-1F34443AD1AF}" srcOrd="0" destOrd="0" presId="urn:microsoft.com/office/officeart/2005/8/layout/vList4"/>
    <dgm:cxn modelId="{8ECECB4F-B9B8-4F6C-88F3-556590B75C34}" type="presParOf" srcId="{B549D8D4-17F9-41CE-B6BA-7DC0305F1F8E}" destId="{D049F382-AFC3-401B-9CAA-94483CDB1DF7}" srcOrd="1" destOrd="0" presId="urn:microsoft.com/office/officeart/2005/8/layout/vList4"/>
    <dgm:cxn modelId="{0E135A86-C506-4B87-83EE-633F828A0C27}" type="presParOf" srcId="{B549D8D4-17F9-41CE-B6BA-7DC0305F1F8E}" destId="{636152B0-3527-48A1-964A-9DE9ED17D26E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20191A3-53C6-4889-B3FE-3DF67C56A0A8}" type="doc">
      <dgm:prSet loTypeId="urn:microsoft.com/office/officeart/2005/8/layout/process5" loCatId="process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it-IT"/>
        </a:p>
      </dgm:t>
    </dgm:pt>
    <dgm:pt modelId="{077BCE67-AC6F-493B-B870-66B9981CFFA6}">
      <dgm:prSet phldrT="[Testo]" custT="1"/>
      <dgm:spPr/>
      <dgm:t>
        <a:bodyPr lIns="36000" tIns="0" rIns="0" bIns="0"/>
        <a:lstStyle/>
        <a:p>
          <a:pPr algn="l"/>
          <a:r>
            <a:rPr lang="en-GB" sz="1100" baseline="0" noProof="0" dirty="0"/>
            <a:t>Effects on data collection periods</a:t>
          </a:r>
          <a:endParaRPr lang="en-GB" sz="1100" noProof="0" dirty="0"/>
        </a:p>
      </dgm:t>
    </dgm:pt>
    <dgm:pt modelId="{892D47A2-EA60-4BFD-BD82-A6EC762B4B85}" type="parTrans" cxnId="{D7B3DDE6-5AA2-46AD-B1B0-F8B219E8F366}">
      <dgm:prSet/>
      <dgm:spPr/>
      <dgm:t>
        <a:bodyPr/>
        <a:lstStyle/>
        <a:p>
          <a:pPr algn="l"/>
          <a:endParaRPr lang="en-GB" sz="1100" noProof="0" dirty="0"/>
        </a:p>
      </dgm:t>
    </dgm:pt>
    <dgm:pt modelId="{7F184A56-6A5D-47BE-A023-CC72D003D6A2}" type="sibTrans" cxnId="{D7B3DDE6-5AA2-46AD-B1B0-F8B219E8F366}">
      <dgm:prSet custT="1"/>
      <dgm:spPr/>
      <dgm:t>
        <a:bodyPr/>
        <a:lstStyle/>
        <a:p>
          <a:pPr algn="l"/>
          <a:endParaRPr lang="en-GB" sz="1100" noProof="0" dirty="0"/>
        </a:p>
      </dgm:t>
    </dgm:pt>
    <dgm:pt modelId="{68799EA3-7905-49B3-BBF1-8FA95FDF5038}">
      <dgm:prSet phldrT="[Testo]" custT="1"/>
      <dgm:spPr/>
      <dgm:t>
        <a:bodyPr lIns="36000" tIns="0" rIns="0" bIns="0"/>
        <a:lstStyle/>
        <a:p>
          <a:pPr algn="l"/>
          <a:r>
            <a:rPr lang="en-GB" sz="1100" noProof="0" dirty="0"/>
            <a:t>Average reduction business structural surveys = </a:t>
          </a:r>
          <a:r>
            <a:rPr lang="en-GB" sz="1100" b="1" noProof="0" dirty="0"/>
            <a:t>37.2</a:t>
          </a:r>
          <a:r>
            <a:rPr lang="en-GB" sz="1100" noProof="0" dirty="0"/>
            <a:t> solar days (</a:t>
          </a:r>
          <a:r>
            <a:rPr lang="en-GB" sz="1100" i="1" noProof="0" dirty="0"/>
            <a:t>d</a:t>
          </a:r>
          <a:r>
            <a:rPr lang="en-GB" sz="1100" noProof="0" dirty="0"/>
            <a:t>)</a:t>
          </a:r>
        </a:p>
      </dgm:t>
    </dgm:pt>
    <dgm:pt modelId="{7B099EB8-03D5-4F3F-9A91-1FB3E769965D}" type="parTrans" cxnId="{BA9A0383-EE38-4F5C-A694-B46D3F622073}">
      <dgm:prSet/>
      <dgm:spPr/>
      <dgm:t>
        <a:bodyPr/>
        <a:lstStyle/>
        <a:p>
          <a:pPr algn="l"/>
          <a:endParaRPr lang="en-GB" sz="1100" noProof="0" dirty="0"/>
        </a:p>
      </dgm:t>
    </dgm:pt>
    <dgm:pt modelId="{E109C4FF-78E6-44D3-8E9B-149B2BE3EBD1}" type="sibTrans" cxnId="{BA9A0383-EE38-4F5C-A694-B46D3F622073}">
      <dgm:prSet/>
      <dgm:spPr/>
      <dgm:t>
        <a:bodyPr/>
        <a:lstStyle/>
        <a:p>
          <a:pPr algn="l"/>
          <a:endParaRPr lang="en-GB" sz="1100" noProof="0" dirty="0"/>
        </a:p>
      </dgm:t>
    </dgm:pt>
    <dgm:pt modelId="{08D81159-75A3-48A4-AE8F-E39032883336}" type="pres">
      <dgm:prSet presAssocID="{920191A3-53C6-4889-B3FE-3DF67C56A0A8}" presName="diagram" presStyleCnt="0">
        <dgm:presLayoutVars>
          <dgm:dir/>
          <dgm:resizeHandles val="exact"/>
        </dgm:presLayoutVars>
      </dgm:prSet>
      <dgm:spPr/>
    </dgm:pt>
    <dgm:pt modelId="{03E91E11-A1CA-4F50-8BF7-29D006143296}" type="pres">
      <dgm:prSet presAssocID="{077BCE67-AC6F-493B-B870-66B9981CFFA6}" presName="node" presStyleLbl="node1" presStyleIdx="0" presStyleCnt="2" custScaleX="208525" custScaleY="69428">
        <dgm:presLayoutVars>
          <dgm:bulletEnabled val="1"/>
        </dgm:presLayoutVars>
      </dgm:prSet>
      <dgm:spPr/>
    </dgm:pt>
    <dgm:pt modelId="{A4AD5D28-0133-4173-A652-C3EA4014E606}" type="pres">
      <dgm:prSet presAssocID="{7F184A56-6A5D-47BE-A023-CC72D003D6A2}" presName="sibTrans" presStyleLbl="sibTrans2D1" presStyleIdx="0" presStyleCnt="1"/>
      <dgm:spPr/>
    </dgm:pt>
    <dgm:pt modelId="{7BD1D88B-369F-4519-9ADA-102922BCE313}" type="pres">
      <dgm:prSet presAssocID="{7F184A56-6A5D-47BE-A023-CC72D003D6A2}" presName="connectorText" presStyleLbl="sibTrans2D1" presStyleIdx="0" presStyleCnt="1"/>
      <dgm:spPr/>
    </dgm:pt>
    <dgm:pt modelId="{BBB92875-D8EE-48A3-A6D9-637B4A77DE0E}" type="pres">
      <dgm:prSet presAssocID="{68799EA3-7905-49B3-BBF1-8FA95FDF5038}" presName="node" presStyleLbl="node1" presStyleIdx="1" presStyleCnt="2" custScaleX="400521" custScaleY="62870">
        <dgm:presLayoutVars>
          <dgm:bulletEnabled val="1"/>
        </dgm:presLayoutVars>
      </dgm:prSet>
      <dgm:spPr/>
    </dgm:pt>
  </dgm:ptLst>
  <dgm:cxnLst>
    <dgm:cxn modelId="{7D0AFD25-8256-47B7-97EE-B7F5D7544A98}" type="presOf" srcId="{077BCE67-AC6F-493B-B870-66B9981CFFA6}" destId="{03E91E11-A1CA-4F50-8BF7-29D006143296}" srcOrd="0" destOrd="0" presId="urn:microsoft.com/office/officeart/2005/8/layout/process5"/>
    <dgm:cxn modelId="{54BC7A2F-EEFC-460B-8398-2AB68EFB645D}" type="presOf" srcId="{68799EA3-7905-49B3-BBF1-8FA95FDF5038}" destId="{BBB92875-D8EE-48A3-A6D9-637B4A77DE0E}" srcOrd="0" destOrd="0" presId="urn:microsoft.com/office/officeart/2005/8/layout/process5"/>
    <dgm:cxn modelId="{0347D46C-4803-4E43-A1DF-E6547061AF63}" type="presOf" srcId="{920191A3-53C6-4889-B3FE-3DF67C56A0A8}" destId="{08D81159-75A3-48A4-AE8F-E39032883336}" srcOrd="0" destOrd="0" presId="urn:microsoft.com/office/officeart/2005/8/layout/process5"/>
    <dgm:cxn modelId="{BA9A0383-EE38-4F5C-A694-B46D3F622073}" srcId="{920191A3-53C6-4889-B3FE-3DF67C56A0A8}" destId="{68799EA3-7905-49B3-BBF1-8FA95FDF5038}" srcOrd="1" destOrd="0" parTransId="{7B099EB8-03D5-4F3F-9A91-1FB3E769965D}" sibTransId="{E109C4FF-78E6-44D3-8E9B-149B2BE3EBD1}"/>
    <dgm:cxn modelId="{357226A0-0DFE-4E6F-8192-9BC479DF5068}" type="presOf" srcId="{7F184A56-6A5D-47BE-A023-CC72D003D6A2}" destId="{7BD1D88B-369F-4519-9ADA-102922BCE313}" srcOrd="1" destOrd="0" presId="urn:microsoft.com/office/officeart/2005/8/layout/process5"/>
    <dgm:cxn modelId="{F1FDF7D0-D313-40E3-8707-CF6E29423679}" type="presOf" srcId="{7F184A56-6A5D-47BE-A023-CC72D003D6A2}" destId="{A4AD5D28-0133-4173-A652-C3EA4014E606}" srcOrd="0" destOrd="0" presId="urn:microsoft.com/office/officeart/2005/8/layout/process5"/>
    <dgm:cxn modelId="{D7B3DDE6-5AA2-46AD-B1B0-F8B219E8F366}" srcId="{920191A3-53C6-4889-B3FE-3DF67C56A0A8}" destId="{077BCE67-AC6F-493B-B870-66B9981CFFA6}" srcOrd="0" destOrd="0" parTransId="{892D47A2-EA60-4BFD-BD82-A6EC762B4B85}" sibTransId="{7F184A56-6A5D-47BE-A023-CC72D003D6A2}"/>
    <dgm:cxn modelId="{D5AF379F-CFFD-4B83-8144-7439A138EAF4}" type="presParOf" srcId="{08D81159-75A3-48A4-AE8F-E39032883336}" destId="{03E91E11-A1CA-4F50-8BF7-29D006143296}" srcOrd="0" destOrd="0" presId="urn:microsoft.com/office/officeart/2005/8/layout/process5"/>
    <dgm:cxn modelId="{EB13C143-A823-4A54-AF88-06AE3B5C2391}" type="presParOf" srcId="{08D81159-75A3-48A4-AE8F-E39032883336}" destId="{A4AD5D28-0133-4173-A652-C3EA4014E606}" srcOrd="1" destOrd="0" presId="urn:microsoft.com/office/officeart/2005/8/layout/process5"/>
    <dgm:cxn modelId="{224BAAE0-9E9E-432B-B1DE-C0C10CB478BC}" type="presParOf" srcId="{A4AD5D28-0133-4173-A652-C3EA4014E606}" destId="{7BD1D88B-369F-4519-9ADA-102922BCE313}" srcOrd="0" destOrd="0" presId="urn:microsoft.com/office/officeart/2005/8/layout/process5"/>
    <dgm:cxn modelId="{90460E08-938D-4A4A-8403-AAE4EBDDC676}" type="presParOf" srcId="{08D81159-75A3-48A4-AE8F-E39032883336}" destId="{BBB92875-D8EE-48A3-A6D9-637B4A77DE0E}" srcOrd="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6529E8-C7E1-4F33-A8C9-020ACA1FA3A2}">
      <dsp:nvSpPr>
        <dsp:cNvPr id="0" name=""/>
        <dsp:cNvSpPr/>
      </dsp:nvSpPr>
      <dsp:spPr>
        <a:xfrm>
          <a:off x="212233" y="223289"/>
          <a:ext cx="2472743" cy="185162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A unique system of statistical services</a:t>
          </a:r>
        </a:p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A single point of access allowing bi-directional communication </a:t>
          </a:r>
          <a:br>
            <a:rPr lang="en-GB" sz="1800" kern="1200" dirty="0"/>
          </a:br>
          <a:r>
            <a:rPr lang="en-GB" sz="1800" kern="1200" dirty="0"/>
            <a:t>between Istat and the business world </a:t>
          </a:r>
        </a:p>
      </dsp:txBody>
      <dsp:txXfrm>
        <a:off x="266465" y="277521"/>
        <a:ext cx="2364279" cy="1743164"/>
      </dsp:txXfrm>
    </dsp:sp>
    <dsp:sp modelId="{E3DC0740-C6E7-40B3-A205-5A5A81A0E5DC}">
      <dsp:nvSpPr>
        <dsp:cNvPr id="0" name=""/>
        <dsp:cNvSpPr/>
      </dsp:nvSpPr>
      <dsp:spPr>
        <a:xfrm rot="19457599">
          <a:off x="2586147" y="800470"/>
          <a:ext cx="1051471" cy="83590"/>
        </a:xfrm>
        <a:custGeom>
          <a:avLst/>
          <a:gdLst/>
          <a:ahLst/>
          <a:cxnLst/>
          <a:rect l="0" t="0" r="0" b="0"/>
          <a:pathLst>
            <a:path>
              <a:moveTo>
                <a:pt x="0" y="41795"/>
              </a:moveTo>
              <a:lnTo>
                <a:pt x="1051471" y="41795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3085596" y="815978"/>
        <a:ext cx="52573" cy="52573"/>
      </dsp:txXfrm>
    </dsp:sp>
    <dsp:sp modelId="{A9B5EF4E-01B8-4A3A-A189-D9B96BAD73D3}">
      <dsp:nvSpPr>
        <dsp:cNvPr id="0" name=""/>
        <dsp:cNvSpPr/>
      </dsp:nvSpPr>
      <dsp:spPr>
        <a:xfrm>
          <a:off x="3538788" y="1794"/>
          <a:ext cx="2902082" cy="106726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For businesses</a:t>
          </a:r>
        </a:p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u="sng" kern="1200" dirty="0"/>
            <a:t>collection</a:t>
          </a:r>
          <a:r>
            <a:rPr lang="en-GB" sz="1600" kern="1200" dirty="0"/>
            <a:t> and </a:t>
          </a:r>
          <a:r>
            <a:rPr lang="en-GB" sz="1600" u="sng" kern="1200" dirty="0"/>
            <a:t>return</a:t>
          </a:r>
          <a:r>
            <a:rPr lang="en-GB" sz="1600" kern="1200" dirty="0"/>
            <a:t> of information of the main surveys of official statistics</a:t>
          </a:r>
        </a:p>
      </dsp:txBody>
      <dsp:txXfrm>
        <a:off x="3570047" y="33053"/>
        <a:ext cx="2839564" cy="1004745"/>
      </dsp:txXfrm>
    </dsp:sp>
    <dsp:sp modelId="{BAE2E22D-DC6E-4A0F-A70B-2D75AB0A8B9A}">
      <dsp:nvSpPr>
        <dsp:cNvPr id="0" name=""/>
        <dsp:cNvSpPr/>
      </dsp:nvSpPr>
      <dsp:spPr>
        <a:xfrm>
          <a:off x="6440871" y="493631"/>
          <a:ext cx="853811" cy="83590"/>
        </a:xfrm>
        <a:custGeom>
          <a:avLst/>
          <a:gdLst/>
          <a:ahLst/>
          <a:cxnLst/>
          <a:rect l="0" t="0" r="0" b="0"/>
          <a:pathLst>
            <a:path>
              <a:moveTo>
                <a:pt x="0" y="41795"/>
              </a:moveTo>
              <a:lnTo>
                <a:pt x="853811" y="41795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6846431" y="514081"/>
        <a:ext cx="42690" cy="42690"/>
      </dsp:txXfrm>
    </dsp:sp>
    <dsp:sp modelId="{3124B4C7-EF64-4B2F-AAB8-853A4FE151BB}">
      <dsp:nvSpPr>
        <dsp:cNvPr id="0" name=""/>
        <dsp:cNvSpPr/>
      </dsp:nvSpPr>
      <dsp:spPr>
        <a:xfrm>
          <a:off x="7294682" y="163309"/>
          <a:ext cx="1316875" cy="74423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solidFill>
                <a:srgbClr val="FF0000"/>
              </a:solidFill>
            </a:rPr>
            <a:t>FRONT-OFFICE</a:t>
          </a:r>
        </a:p>
      </dsp:txBody>
      <dsp:txXfrm>
        <a:off x="7316480" y="185107"/>
        <a:ext cx="1273279" cy="700639"/>
      </dsp:txXfrm>
    </dsp:sp>
    <dsp:sp modelId="{98BAA934-68B9-4CD0-9891-AA8EBAE64544}">
      <dsp:nvSpPr>
        <dsp:cNvPr id="0" name=""/>
        <dsp:cNvSpPr/>
      </dsp:nvSpPr>
      <dsp:spPr>
        <a:xfrm rot="2142401">
          <a:off x="2586147" y="1414146"/>
          <a:ext cx="1051471" cy="83590"/>
        </a:xfrm>
        <a:custGeom>
          <a:avLst/>
          <a:gdLst/>
          <a:ahLst/>
          <a:cxnLst/>
          <a:rect l="0" t="0" r="0" b="0"/>
          <a:pathLst>
            <a:path>
              <a:moveTo>
                <a:pt x="0" y="41795"/>
              </a:moveTo>
              <a:lnTo>
                <a:pt x="1051471" y="41795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3085596" y="1429655"/>
        <a:ext cx="52573" cy="52573"/>
      </dsp:txXfrm>
    </dsp:sp>
    <dsp:sp modelId="{A6357D43-F416-43EE-97F6-123CF944AAE1}">
      <dsp:nvSpPr>
        <dsp:cNvPr id="0" name=""/>
        <dsp:cNvSpPr/>
      </dsp:nvSpPr>
      <dsp:spPr>
        <a:xfrm>
          <a:off x="3538788" y="1229148"/>
          <a:ext cx="2902082" cy="106726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For </a:t>
          </a:r>
          <a:r>
            <a:rPr lang="en-GB" sz="1600" b="1" kern="1200" dirty="0" err="1"/>
            <a:t>Istat</a:t>
          </a:r>
          <a:r>
            <a:rPr lang="en-GB" sz="1600" b="1" kern="1200" dirty="0"/>
            <a:t> statisticians </a:t>
          </a:r>
          <a:endParaRPr lang="en-GB" sz="1600" b="0" kern="1200" dirty="0"/>
        </a:p>
        <a:p>
          <a:pPr marL="0" lvl="0" indent="0" algn="ctr" defTabSz="711200" rtl="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1600" b="0" kern="1200" dirty="0"/>
            <a:t>- Survey monitoring</a:t>
          </a:r>
        </a:p>
        <a:p>
          <a:pPr marL="0" lvl="0" indent="0" algn="ctr" defTabSz="711200" rtl="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1600" b="0" kern="1200" dirty="0"/>
            <a:t>- SBR updating</a:t>
          </a:r>
          <a:endParaRPr lang="en-GB" sz="1600" b="1" kern="1200" dirty="0"/>
        </a:p>
      </dsp:txBody>
      <dsp:txXfrm>
        <a:off x="3570047" y="1260407"/>
        <a:ext cx="2839564" cy="1004745"/>
      </dsp:txXfrm>
    </dsp:sp>
    <dsp:sp modelId="{A349BD4E-117F-4297-950E-64F68F9AD9A7}">
      <dsp:nvSpPr>
        <dsp:cNvPr id="0" name=""/>
        <dsp:cNvSpPr/>
      </dsp:nvSpPr>
      <dsp:spPr>
        <a:xfrm>
          <a:off x="6440871" y="1720985"/>
          <a:ext cx="853811" cy="83590"/>
        </a:xfrm>
        <a:custGeom>
          <a:avLst/>
          <a:gdLst/>
          <a:ahLst/>
          <a:cxnLst/>
          <a:rect l="0" t="0" r="0" b="0"/>
          <a:pathLst>
            <a:path>
              <a:moveTo>
                <a:pt x="0" y="41795"/>
              </a:moveTo>
              <a:lnTo>
                <a:pt x="853811" y="41795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6846431" y="1741434"/>
        <a:ext cx="42690" cy="42690"/>
      </dsp:txXfrm>
    </dsp:sp>
    <dsp:sp modelId="{55E550FB-0592-4848-8093-6CC54CB47E38}">
      <dsp:nvSpPr>
        <dsp:cNvPr id="0" name=""/>
        <dsp:cNvSpPr/>
      </dsp:nvSpPr>
      <dsp:spPr>
        <a:xfrm>
          <a:off x="7294682" y="1390662"/>
          <a:ext cx="1316875" cy="74423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solidFill>
                <a:srgbClr val="FF0000"/>
              </a:solidFill>
            </a:rPr>
            <a:t>BACK-OFFICE</a:t>
          </a:r>
        </a:p>
      </dsp:txBody>
      <dsp:txXfrm>
        <a:off x="7316480" y="1412460"/>
        <a:ext cx="1273279" cy="7006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DADA21-1FB6-4D85-BDD5-11A19A766EE7}">
      <dsp:nvSpPr>
        <dsp:cNvPr id="0" name=""/>
        <dsp:cNvSpPr/>
      </dsp:nvSpPr>
      <dsp:spPr>
        <a:xfrm>
          <a:off x="-1648561" y="-258121"/>
          <a:ext cx="1985551" cy="1985551"/>
        </a:xfrm>
        <a:prstGeom prst="blockArc">
          <a:avLst>
            <a:gd name="adj1" fmla="val 18900000"/>
            <a:gd name="adj2" fmla="val 2700000"/>
            <a:gd name="adj3" fmla="val 1088"/>
          </a:avLst>
        </a:pr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925EA2-159A-413B-AB8B-8968D495B485}">
      <dsp:nvSpPr>
        <dsp:cNvPr id="0" name=""/>
        <dsp:cNvSpPr/>
      </dsp:nvSpPr>
      <dsp:spPr>
        <a:xfrm>
          <a:off x="220197" y="93771"/>
          <a:ext cx="8265881" cy="293861"/>
        </a:xfrm>
        <a:prstGeom prst="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3253" tIns="40640" rIns="40640" bIns="4064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It was opened in 2013, fully operational from 2016</a:t>
          </a:r>
        </a:p>
      </dsp:txBody>
      <dsp:txXfrm>
        <a:off x="220197" y="93771"/>
        <a:ext cx="8265881" cy="293861"/>
      </dsp:txXfrm>
    </dsp:sp>
    <dsp:sp modelId="{B0823EC5-044F-4682-B41D-35D97CE33C4B}">
      <dsp:nvSpPr>
        <dsp:cNvPr id="0" name=""/>
        <dsp:cNvSpPr/>
      </dsp:nvSpPr>
      <dsp:spPr>
        <a:xfrm>
          <a:off x="36534" y="57027"/>
          <a:ext cx="367327" cy="367327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863CA802-43EF-4989-B45B-F8D98123F43C}">
      <dsp:nvSpPr>
        <dsp:cNvPr id="0" name=""/>
        <dsp:cNvSpPr/>
      </dsp:nvSpPr>
      <dsp:spPr>
        <a:xfrm>
          <a:off x="327016" y="502668"/>
          <a:ext cx="8159062" cy="293861"/>
        </a:xfrm>
        <a:prstGeom prst="rect">
          <a:avLst/>
        </a:prstGeom>
        <a:gradFill rotWithShape="0">
          <a:gsLst>
            <a:gs pos="0">
              <a:schemeClr val="accent2">
                <a:shade val="80000"/>
                <a:hueOff val="-17936"/>
                <a:satOff val="-2012"/>
                <a:lumOff val="1284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17936"/>
                <a:satOff val="-2012"/>
                <a:lumOff val="1284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17936"/>
                <a:satOff val="-2012"/>
                <a:lumOff val="1284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3253" tIns="40640" rIns="40640" bIns="4064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It has changed the relationship between Istat and businesses</a:t>
          </a:r>
        </a:p>
      </dsp:txBody>
      <dsp:txXfrm>
        <a:off x="327016" y="502668"/>
        <a:ext cx="8159062" cy="293861"/>
      </dsp:txXfrm>
    </dsp:sp>
    <dsp:sp modelId="{A31A31FF-9846-4B1E-A2F6-E1A4A7E30662}">
      <dsp:nvSpPr>
        <dsp:cNvPr id="0" name=""/>
        <dsp:cNvSpPr/>
      </dsp:nvSpPr>
      <dsp:spPr>
        <a:xfrm>
          <a:off x="143353" y="465917"/>
          <a:ext cx="367327" cy="367327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80000"/>
              <a:hueOff val="-17936"/>
              <a:satOff val="-2012"/>
              <a:lumOff val="1284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EE322710-6516-4FB5-BE52-336521A2695B}">
      <dsp:nvSpPr>
        <dsp:cNvPr id="0" name=""/>
        <dsp:cNvSpPr/>
      </dsp:nvSpPr>
      <dsp:spPr>
        <a:xfrm>
          <a:off x="220197" y="927051"/>
          <a:ext cx="8265881" cy="496791"/>
        </a:xfrm>
        <a:prstGeom prst="rect">
          <a:avLst/>
        </a:prstGeom>
        <a:gradFill rotWithShape="0">
          <a:gsLst>
            <a:gs pos="0">
              <a:schemeClr val="accent2">
                <a:shade val="80000"/>
                <a:hueOff val="-35872"/>
                <a:satOff val="-4024"/>
                <a:lumOff val="2568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35872"/>
                <a:satOff val="-4024"/>
                <a:lumOff val="2568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35872"/>
                <a:satOff val="-4024"/>
                <a:lumOff val="2568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3253" tIns="40640" rIns="40640" bIns="40640" numCol="1" spcCol="1270" anchor="ctr" anchorCtr="0">
          <a:noAutofit/>
        </a:bodyPr>
        <a:lstStyle/>
        <a:p>
          <a:pPr marL="0" lvl="0" indent="0" algn="l" defTabSz="711200" rtl="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1600" kern="1200" dirty="0"/>
            <a:t>the central role of the Statistical Business Register (SBR) has been strengthened: </a:t>
          </a:r>
        </a:p>
        <a:p>
          <a:pPr marL="0" lvl="0" indent="0" algn="l" defTabSz="711200" rtl="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1600" kern="1200" dirty="0"/>
            <a:t>a potential tool to harmonize all the business surveys in the National Statistical System (SISTAN)</a:t>
          </a:r>
        </a:p>
      </dsp:txBody>
      <dsp:txXfrm>
        <a:off x="220197" y="927051"/>
        <a:ext cx="8265881" cy="496791"/>
      </dsp:txXfrm>
    </dsp:sp>
    <dsp:sp modelId="{8505690E-D935-4669-B3A0-0AABD4B88C73}">
      <dsp:nvSpPr>
        <dsp:cNvPr id="0" name=""/>
        <dsp:cNvSpPr/>
      </dsp:nvSpPr>
      <dsp:spPr>
        <a:xfrm>
          <a:off x="4018" y="948315"/>
          <a:ext cx="432358" cy="454262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80000"/>
              <a:hueOff val="-35872"/>
              <a:satOff val="-4024"/>
              <a:lumOff val="2568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DA90D5-9FF2-4BDC-9AAD-7258F1E4A2BA}">
      <dsp:nvSpPr>
        <dsp:cNvPr id="0" name=""/>
        <dsp:cNvSpPr/>
      </dsp:nvSpPr>
      <dsp:spPr>
        <a:xfrm>
          <a:off x="0" y="82276"/>
          <a:ext cx="8749443" cy="40676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Innovative design and architecture of the system to promote a more direct relationship with companies</a:t>
          </a:r>
        </a:p>
      </dsp:txBody>
      <dsp:txXfrm>
        <a:off x="19856" y="102132"/>
        <a:ext cx="8709731" cy="36705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3777A0-896F-4179-AACC-405AE49EDA9F}">
      <dsp:nvSpPr>
        <dsp:cNvPr id="0" name=""/>
        <dsp:cNvSpPr/>
      </dsp:nvSpPr>
      <dsp:spPr>
        <a:xfrm>
          <a:off x="0" y="622"/>
          <a:ext cx="338139" cy="33813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80A13F1-FD57-4338-A56A-9C462532DC23}">
      <dsp:nvSpPr>
        <dsp:cNvPr id="0" name=""/>
        <dsp:cNvSpPr/>
      </dsp:nvSpPr>
      <dsp:spPr>
        <a:xfrm>
          <a:off x="361506" y="622"/>
          <a:ext cx="2749535" cy="3381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single sign-on and single access point</a:t>
          </a:r>
        </a:p>
      </dsp:txBody>
      <dsp:txXfrm>
        <a:off x="361506" y="622"/>
        <a:ext cx="2749535" cy="338139"/>
      </dsp:txXfrm>
    </dsp:sp>
    <dsp:sp modelId="{7A8B6E44-D816-4EA7-AF1D-5D4337D43CA2}">
      <dsp:nvSpPr>
        <dsp:cNvPr id="0" name=""/>
        <dsp:cNvSpPr/>
      </dsp:nvSpPr>
      <dsp:spPr>
        <a:xfrm>
          <a:off x="0" y="338761"/>
          <a:ext cx="338139" cy="33813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4062DE32-574D-41C4-8517-1E62539A308F}">
      <dsp:nvSpPr>
        <dsp:cNvPr id="0" name=""/>
        <dsp:cNvSpPr/>
      </dsp:nvSpPr>
      <dsp:spPr>
        <a:xfrm>
          <a:off x="361506" y="338761"/>
          <a:ext cx="2749535" cy="3381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confidential information</a:t>
          </a:r>
        </a:p>
      </dsp:txBody>
      <dsp:txXfrm>
        <a:off x="361506" y="338761"/>
        <a:ext cx="2749535" cy="338139"/>
      </dsp:txXfrm>
    </dsp:sp>
    <dsp:sp modelId="{9A777918-4268-4AAF-AB22-80345A3BA17F}">
      <dsp:nvSpPr>
        <dsp:cNvPr id="0" name=""/>
        <dsp:cNvSpPr/>
      </dsp:nvSpPr>
      <dsp:spPr>
        <a:xfrm>
          <a:off x="0" y="676901"/>
          <a:ext cx="338139" cy="33813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F7811A2-4FF6-496C-9747-C7C860857176}">
      <dsp:nvSpPr>
        <dsp:cNvPr id="0" name=""/>
        <dsp:cNvSpPr/>
      </dsp:nvSpPr>
      <dsp:spPr>
        <a:xfrm>
          <a:off x="361506" y="676901"/>
          <a:ext cx="2749535" cy="3381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the delegation system</a:t>
          </a:r>
        </a:p>
      </dsp:txBody>
      <dsp:txXfrm>
        <a:off x="361506" y="676901"/>
        <a:ext cx="2749535" cy="33813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3777A0-896F-4179-AACC-405AE49EDA9F}">
      <dsp:nvSpPr>
        <dsp:cNvPr id="0" name=""/>
        <dsp:cNvSpPr/>
      </dsp:nvSpPr>
      <dsp:spPr>
        <a:xfrm>
          <a:off x="0" y="622"/>
          <a:ext cx="338139" cy="33813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80A13F1-FD57-4338-A56A-9C462532DC23}">
      <dsp:nvSpPr>
        <dsp:cNvPr id="0" name=""/>
        <dsp:cNvSpPr/>
      </dsp:nvSpPr>
      <dsp:spPr>
        <a:xfrm>
          <a:off x="396822" y="622"/>
          <a:ext cx="3061445" cy="3381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economic indicators</a:t>
          </a:r>
        </a:p>
      </dsp:txBody>
      <dsp:txXfrm>
        <a:off x="396822" y="622"/>
        <a:ext cx="3061445" cy="338139"/>
      </dsp:txXfrm>
    </dsp:sp>
    <dsp:sp modelId="{7A8B6E44-D816-4EA7-AF1D-5D4337D43CA2}">
      <dsp:nvSpPr>
        <dsp:cNvPr id="0" name=""/>
        <dsp:cNvSpPr/>
      </dsp:nvSpPr>
      <dsp:spPr>
        <a:xfrm>
          <a:off x="0" y="338761"/>
          <a:ext cx="338139" cy="33813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4062DE32-574D-41C4-8517-1E62539A308F}">
      <dsp:nvSpPr>
        <dsp:cNvPr id="0" name=""/>
        <dsp:cNvSpPr/>
      </dsp:nvSpPr>
      <dsp:spPr>
        <a:xfrm>
          <a:off x="396822" y="338761"/>
          <a:ext cx="3061445" cy="3381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structural indicators</a:t>
          </a:r>
        </a:p>
      </dsp:txBody>
      <dsp:txXfrm>
        <a:off x="396822" y="338761"/>
        <a:ext cx="3061445" cy="338139"/>
      </dsp:txXfrm>
    </dsp:sp>
    <dsp:sp modelId="{9A777918-4268-4AAF-AB22-80345A3BA17F}">
      <dsp:nvSpPr>
        <dsp:cNvPr id="0" name=""/>
        <dsp:cNvSpPr/>
      </dsp:nvSpPr>
      <dsp:spPr>
        <a:xfrm>
          <a:off x="0" y="676901"/>
          <a:ext cx="338139" cy="33813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F7811A2-4FF6-496C-9747-C7C860857176}">
      <dsp:nvSpPr>
        <dsp:cNvPr id="0" name=""/>
        <dsp:cNvSpPr/>
      </dsp:nvSpPr>
      <dsp:spPr>
        <a:xfrm>
          <a:off x="396822" y="676901"/>
          <a:ext cx="3061445" cy="3381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economic position in different borders, regions, economic sectors or size classes</a:t>
          </a:r>
        </a:p>
      </dsp:txBody>
      <dsp:txXfrm>
        <a:off x="396822" y="676901"/>
        <a:ext cx="3061445" cy="33813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7E448C-A704-4A1E-8FB7-93D3A6A5C534}">
      <dsp:nvSpPr>
        <dsp:cNvPr id="0" name=""/>
        <dsp:cNvSpPr/>
      </dsp:nvSpPr>
      <dsp:spPr>
        <a:xfrm>
          <a:off x="0" y="0"/>
          <a:ext cx="8343900" cy="121266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It allows the integrated, harmonised and centralised management of all the survey phases for all the production areas and statistical domains (SBS, STS, SBR), acting on a role-based system of user profiles</a:t>
          </a:r>
        </a:p>
      </dsp:txBody>
      <dsp:txXfrm>
        <a:off x="1790046" y="0"/>
        <a:ext cx="6553853" cy="1212664"/>
      </dsp:txXfrm>
    </dsp:sp>
    <dsp:sp modelId="{AD00E082-D935-4C71-A82D-F4E4B7D607FB}">
      <dsp:nvSpPr>
        <dsp:cNvPr id="0" name=""/>
        <dsp:cNvSpPr/>
      </dsp:nvSpPr>
      <dsp:spPr>
        <a:xfrm>
          <a:off x="123427" y="102334"/>
          <a:ext cx="1511998" cy="1007995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47" t="3571" r="-19047" b="3571"/>
          </a:stretch>
        </a:blip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FC5549-C6A8-40B8-83A3-BEBC9C64E98C}">
      <dsp:nvSpPr>
        <dsp:cNvPr id="0" name=""/>
        <dsp:cNvSpPr/>
      </dsp:nvSpPr>
      <dsp:spPr>
        <a:xfrm>
          <a:off x="0" y="1333930"/>
          <a:ext cx="8343900" cy="121266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0" lvl="0" indent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Monitoring of the data collection process: </a:t>
          </a:r>
          <a:r>
            <a:rPr lang="en-GB" sz="1300" kern="1200" dirty="0"/>
            <a:t>innovative tools and services and process innovation (process efficiency increases)</a:t>
          </a:r>
        </a:p>
        <a:p>
          <a:pPr marL="57150" lvl="1" indent="-57150" algn="l" defTabSz="444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Tool for reminders –  From 2008, personalised reminders</a:t>
          </a:r>
          <a:r>
            <a:rPr lang="en-GB" sz="1000" kern="1200" dirty="0"/>
            <a:t> </a:t>
          </a:r>
        </a:p>
        <a:p>
          <a:pPr marL="57150" lvl="1" indent="-57150" algn="l" defTabSz="444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000" kern="1200" dirty="0"/>
            <a:t>Shared agenda (</a:t>
          </a:r>
          <a:r>
            <a:rPr lang="en-US" sz="1000" kern="1200" dirty="0"/>
            <a:t>a useful tool for managing and sharing the received instances, which also ensures rigorous scheduling for formal and informal communications</a:t>
          </a:r>
          <a:r>
            <a:rPr lang="en-GB" sz="1000" kern="1200" dirty="0"/>
            <a:t>)</a:t>
          </a:r>
        </a:p>
        <a:p>
          <a:pPr marL="57150" lvl="1" indent="-57150" algn="l" defTabSz="444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000" kern="1200" dirty="0"/>
            <a:t>Structured reporting</a:t>
          </a:r>
        </a:p>
      </dsp:txBody>
      <dsp:txXfrm>
        <a:off x="1790046" y="1333930"/>
        <a:ext cx="6553853" cy="1212664"/>
      </dsp:txXfrm>
    </dsp:sp>
    <dsp:sp modelId="{95C3314A-AD41-4B2F-96B6-A3AA5AF8C2AF}">
      <dsp:nvSpPr>
        <dsp:cNvPr id="0" name=""/>
        <dsp:cNvSpPr/>
      </dsp:nvSpPr>
      <dsp:spPr>
        <a:xfrm>
          <a:off x="123427" y="1436265"/>
          <a:ext cx="1511998" cy="1007995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14285" t="14286" r="14285" b="14286"/>
          </a:stretch>
        </a:blip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049B90-1AC2-48A5-B940-1F34443AD1AF}">
      <dsp:nvSpPr>
        <dsp:cNvPr id="0" name=""/>
        <dsp:cNvSpPr/>
      </dsp:nvSpPr>
      <dsp:spPr>
        <a:xfrm>
          <a:off x="0" y="2667861"/>
          <a:ext cx="8343900" cy="121266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It is linked to the Centralized Contact Centre (CC) for inbound and outbound services – From 2016 the </a:t>
          </a:r>
          <a:r>
            <a:rPr lang="en-GB" sz="13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outsourcing of the help desk activity is entrusted to a specialized company in CC services, </a:t>
          </a:r>
          <a:r>
            <a:rPr lang="en-US" sz="13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in order to centralize support and assistance services addressed to the units involved in the surveys (inbound) and of telephone alert and reminders addressed to non-respondent units, with a supported access to data capturing systems (outbound)</a:t>
          </a:r>
          <a:endParaRPr lang="en-GB" sz="1300" kern="1200" dirty="0"/>
        </a:p>
      </dsp:txBody>
      <dsp:txXfrm>
        <a:off x="1790046" y="2667861"/>
        <a:ext cx="6553853" cy="1212664"/>
      </dsp:txXfrm>
    </dsp:sp>
    <dsp:sp modelId="{D049F382-AFC3-401B-9CAA-94483CDB1DF7}">
      <dsp:nvSpPr>
        <dsp:cNvPr id="0" name=""/>
        <dsp:cNvSpPr/>
      </dsp:nvSpPr>
      <dsp:spPr>
        <a:xfrm>
          <a:off x="123427" y="2770195"/>
          <a:ext cx="1511998" cy="1007995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2381" t="8929" r="2381" b="8929"/>
          </a:stretch>
        </a:blip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E91E11-A1CA-4F50-8BF7-29D006143296}">
      <dsp:nvSpPr>
        <dsp:cNvPr id="0" name=""/>
        <dsp:cNvSpPr/>
      </dsp:nvSpPr>
      <dsp:spPr>
        <a:xfrm>
          <a:off x="1000125" y="55"/>
          <a:ext cx="2105406" cy="42059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0" tIns="0" rIns="0" bIns="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baseline="0" noProof="0" dirty="0"/>
            <a:t>Effects on data collection periods</a:t>
          </a:r>
          <a:endParaRPr lang="en-GB" sz="1100" kern="1200" noProof="0" dirty="0"/>
        </a:p>
      </dsp:txBody>
      <dsp:txXfrm>
        <a:off x="1012444" y="12374"/>
        <a:ext cx="2080768" cy="395956"/>
      </dsp:txXfrm>
    </dsp:sp>
    <dsp:sp modelId="{A4AD5D28-0133-4173-A652-C3EA4014E606}">
      <dsp:nvSpPr>
        <dsp:cNvPr id="0" name=""/>
        <dsp:cNvSpPr/>
      </dsp:nvSpPr>
      <dsp:spPr>
        <a:xfrm>
          <a:off x="3194382" y="85153"/>
          <a:ext cx="214049" cy="2503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kern="1200" noProof="0" dirty="0"/>
        </a:p>
      </dsp:txBody>
      <dsp:txXfrm>
        <a:off x="3194382" y="135232"/>
        <a:ext cx="149834" cy="150239"/>
      </dsp:txXfrm>
    </dsp:sp>
    <dsp:sp modelId="{BBB92875-D8EE-48A3-A6D9-637B4A77DE0E}">
      <dsp:nvSpPr>
        <dsp:cNvPr id="0" name=""/>
        <dsp:cNvSpPr/>
      </dsp:nvSpPr>
      <dsp:spPr>
        <a:xfrm>
          <a:off x="3509398" y="19919"/>
          <a:ext cx="4043925" cy="38086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0" tIns="0" rIns="0" bIns="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noProof="0" dirty="0"/>
            <a:t>Average reduction business structural surveys = </a:t>
          </a:r>
          <a:r>
            <a:rPr lang="en-GB" sz="1100" b="1" kern="1200" noProof="0" dirty="0"/>
            <a:t>37.2</a:t>
          </a:r>
          <a:r>
            <a:rPr lang="en-GB" sz="1100" kern="1200" noProof="0" dirty="0"/>
            <a:t> solar days (</a:t>
          </a:r>
          <a:r>
            <a:rPr lang="en-GB" sz="1100" i="1" kern="1200" noProof="0" dirty="0"/>
            <a:t>d</a:t>
          </a:r>
          <a:r>
            <a:rPr lang="en-GB" sz="1100" kern="1200" noProof="0" dirty="0"/>
            <a:t>)</a:t>
          </a:r>
        </a:p>
      </dsp:txBody>
      <dsp:txXfrm>
        <a:off x="3520553" y="31074"/>
        <a:ext cx="4021615" cy="3585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3024770" cy="457200"/>
          </a:xfrm>
          <a:prstGeom prst="rect">
            <a:avLst/>
          </a:prstGeom>
        </p:spPr>
        <p:txBody>
          <a:bodyPr vert="horz" lIns="93158" tIns="46579" rIns="93158" bIns="46579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953856" y="1"/>
            <a:ext cx="3024770" cy="457200"/>
          </a:xfrm>
          <a:prstGeom prst="rect">
            <a:avLst/>
          </a:prstGeom>
        </p:spPr>
        <p:txBody>
          <a:bodyPr vert="horz" lIns="93158" tIns="46579" rIns="93158" bIns="46579" rtlCol="0"/>
          <a:lstStyle>
            <a:lvl1pPr algn="r">
              <a:defRPr sz="1200"/>
            </a:lvl1pPr>
          </a:lstStyle>
          <a:p>
            <a:fld id="{97E234F1-5CD4-4491-B051-D7AA0C744754}" type="datetimeFigureOut">
              <a:rPr lang="it-IT" smtClean="0"/>
              <a:pPr/>
              <a:t>26/09/2019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2" y="8685214"/>
            <a:ext cx="3024770" cy="457200"/>
          </a:xfrm>
          <a:prstGeom prst="rect">
            <a:avLst/>
          </a:prstGeom>
        </p:spPr>
        <p:txBody>
          <a:bodyPr vert="horz" lIns="93158" tIns="46579" rIns="93158" bIns="46579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953856" y="8685214"/>
            <a:ext cx="3024770" cy="457200"/>
          </a:xfrm>
          <a:prstGeom prst="rect">
            <a:avLst/>
          </a:prstGeom>
        </p:spPr>
        <p:txBody>
          <a:bodyPr vert="horz" lIns="93158" tIns="46579" rIns="93158" bIns="46579" rtlCol="0" anchor="b"/>
          <a:lstStyle>
            <a:lvl1pPr algn="r">
              <a:defRPr sz="1200"/>
            </a:lvl1pPr>
          </a:lstStyle>
          <a:p>
            <a:fld id="{B8DE55D1-629F-49A4-9FDE-99C53E24F79F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33346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3024770" cy="457200"/>
          </a:xfrm>
          <a:prstGeom prst="rect">
            <a:avLst/>
          </a:prstGeom>
        </p:spPr>
        <p:txBody>
          <a:bodyPr vert="horz" lIns="93158" tIns="46579" rIns="93158" bIns="46579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953856" y="1"/>
            <a:ext cx="3024770" cy="457200"/>
          </a:xfrm>
          <a:prstGeom prst="rect">
            <a:avLst/>
          </a:prstGeom>
        </p:spPr>
        <p:txBody>
          <a:bodyPr vert="horz" lIns="93158" tIns="46579" rIns="93158" bIns="46579" rtlCol="0"/>
          <a:lstStyle>
            <a:lvl1pPr algn="r">
              <a:defRPr sz="1200"/>
            </a:lvl1pPr>
          </a:lstStyle>
          <a:p>
            <a:fld id="{03675B2E-259A-455A-90BD-8AAEC99B0A21}" type="datetimeFigureOut">
              <a:rPr lang="it-IT" smtClean="0"/>
              <a:pPr/>
              <a:t>26/09/2019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41325" y="685800"/>
            <a:ext cx="6097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58" tIns="46579" rIns="93158" bIns="46579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98025" y="4343400"/>
            <a:ext cx="5584190" cy="4114800"/>
          </a:xfrm>
          <a:prstGeom prst="rect">
            <a:avLst/>
          </a:prstGeom>
        </p:spPr>
        <p:txBody>
          <a:bodyPr vert="horz" lIns="93158" tIns="46579" rIns="93158" bIns="46579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2" y="8685214"/>
            <a:ext cx="3024770" cy="457200"/>
          </a:xfrm>
          <a:prstGeom prst="rect">
            <a:avLst/>
          </a:prstGeom>
        </p:spPr>
        <p:txBody>
          <a:bodyPr vert="horz" lIns="93158" tIns="46579" rIns="93158" bIns="46579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953856" y="8685214"/>
            <a:ext cx="3024770" cy="457200"/>
          </a:xfrm>
          <a:prstGeom prst="rect">
            <a:avLst/>
          </a:prstGeom>
        </p:spPr>
        <p:txBody>
          <a:bodyPr vert="horz" lIns="93158" tIns="46579" rIns="93158" bIns="46579" rtlCol="0" anchor="b"/>
          <a:lstStyle>
            <a:lvl1pPr algn="r">
              <a:defRPr sz="1200"/>
            </a:lvl1pPr>
          </a:lstStyle>
          <a:p>
            <a:fld id="{A0CDC2D9-3DBA-4042-BDB9-A8016BB39CB7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314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41325" y="685800"/>
            <a:ext cx="6097588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127721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41325" y="685800"/>
            <a:ext cx="6097588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698025" y="4264785"/>
            <a:ext cx="5584190" cy="4114800"/>
          </a:xfrm>
        </p:spPr>
        <p:txBody>
          <a:bodyPr>
            <a:noAutofit/>
          </a:bodyPr>
          <a:lstStyle/>
          <a:p>
            <a:pPr marL="0" lvl="0" indent="0" algn="just">
              <a:spcAft>
                <a:spcPts val="0"/>
              </a:spcAft>
              <a:buFont typeface="Symbol" panose="05050102010706020507" pitchFamily="18" charset="2"/>
              <a:buNone/>
            </a:pPr>
            <a:endParaRPr lang="it-IT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01385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41325" y="685800"/>
            <a:ext cx="6097588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698025" y="4264785"/>
            <a:ext cx="5584190" cy="4114800"/>
          </a:xfrm>
        </p:spPr>
        <p:txBody>
          <a:bodyPr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None/>
              <a:tabLst/>
              <a:defRPr/>
            </a:pPr>
            <a:endParaRPr lang="it-IT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01385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41325" y="685800"/>
            <a:ext cx="6097588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698025" y="4264785"/>
            <a:ext cx="5584190" cy="4114800"/>
          </a:xfrm>
        </p:spPr>
        <p:txBody>
          <a:bodyPr>
            <a:noAutofit/>
          </a:bodyPr>
          <a:lstStyle/>
          <a:p>
            <a:pPr marL="0" lvl="0" indent="0" algn="just">
              <a:spcAft>
                <a:spcPts val="0"/>
              </a:spcAft>
              <a:buFont typeface="Symbol" panose="05050102010706020507" pitchFamily="18" charset="2"/>
              <a:buNone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01385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41325" y="685800"/>
            <a:ext cx="6097588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698025" y="4264785"/>
            <a:ext cx="5584190" cy="4114800"/>
          </a:xfrm>
        </p:spPr>
        <p:txBody>
          <a:bodyPr>
            <a:noAutofit/>
          </a:bodyPr>
          <a:lstStyle/>
          <a:p>
            <a:pPr marL="0" lvl="0" indent="0" algn="just">
              <a:spcAft>
                <a:spcPts val="0"/>
              </a:spcAft>
              <a:buFont typeface="Symbol" panose="05050102010706020507" pitchFamily="18" charset="2"/>
              <a:buNone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01385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41325" y="685800"/>
            <a:ext cx="6097588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698025" y="4264785"/>
            <a:ext cx="5584190" cy="4114800"/>
          </a:xfrm>
        </p:spPr>
        <p:txBody>
          <a:bodyPr>
            <a:noAutofit/>
          </a:bodyPr>
          <a:lstStyle/>
          <a:p>
            <a:pPr marL="0" lvl="0" indent="0" algn="just">
              <a:spcAft>
                <a:spcPts val="0"/>
              </a:spcAft>
              <a:buFont typeface="Symbol" panose="05050102010706020507" pitchFamily="18" charset="2"/>
              <a:buNone/>
            </a:pPr>
            <a:endParaRPr lang="en-GB" sz="240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01385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41325" y="685800"/>
            <a:ext cx="6097588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698025" y="4264785"/>
            <a:ext cx="5584190" cy="4114800"/>
          </a:xfrm>
        </p:spPr>
        <p:txBody>
          <a:bodyPr>
            <a:noAutofit/>
          </a:bodyPr>
          <a:lstStyle/>
          <a:p>
            <a:pPr marL="0" lvl="0" indent="0" algn="just">
              <a:spcAft>
                <a:spcPts val="0"/>
              </a:spcAft>
              <a:buFont typeface="Symbol" panose="05050102010706020507" pitchFamily="18" charset="2"/>
              <a:buNone/>
            </a:pPr>
            <a:endParaRPr lang="it-IT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439731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41325" y="685800"/>
            <a:ext cx="6097588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698025" y="4264785"/>
            <a:ext cx="5584190" cy="4114800"/>
          </a:xfr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01385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41325" y="685800"/>
            <a:ext cx="6097588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698025" y="4264785"/>
            <a:ext cx="5584190" cy="4114800"/>
          </a:xfrm>
        </p:spPr>
        <p:txBody>
          <a:bodyPr>
            <a:noAutofit/>
          </a:bodyPr>
          <a:lstStyle/>
          <a:p>
            <a:pPr marL="0" lvl="0" indent="0" algn="just">
              <a:spcAft>
                <a:spcPts val="0"/>
              </a:spcAft>
              <a:buFont typeface="Symbol" panose="05050102010706020507" pitchFamily="18" charset="2"/>
              <a:buNone/>
            </a:pPr>
            <a:endParaRPr lang="it-IT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01385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41325" y="685800"/>
            <a:ext cx="6097588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698025" y="4264785"/>
            <a:ext cx="5584190" cy="4114800"/>
          </a:xfrm>
        </p:spPr>
        <p:txBody>
          <a:bodyPr>
            <a:no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01385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41325" y="685800"/>
            <a:ext cx="6097588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698025" y="4264785"/>
            <a:ext cx="5584190" cy="4114800"/>
          </a:xfrm>
        </p:spPr>
        <p:txBody>
          <a:bodyPr>
            <a:no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01385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41325" y="685800"/>
            <a:ext cx="6097588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698025" y="4264786"/>
            <a:ext cx="5584190" cy="4114800"/>
          </a:xfr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01385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41325" y="685800"/>
            <a:ext cx="6097588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698025" y="4264785"/>
            <a:ext cx="5584190" cy="4114800"/>
          </a:xfrm>
        </p:spPr>
        <p:txBody>
          <a:bodyPr>
            <a:noAutofit/>
          </a:bodyPr>
          <a:lstStyle/>
          <a:p>
            <a:endParaRPr lang="en-GB" sz="24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01385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41325" y="685800"/>
            <a:ext cx="6097588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698025" y="4264785"/>
            <a:ext cx="5584190" cy="4114800"/>
          </a:xfrm>
        </p:spPr>
        <p:txBody>
          <a:bodyPr>
            <a:noAutofit/>
          </a:bodyPr>
          <a:lstStyle/>
          <a:p>
            <a:pPr lvl="0" rtl="0"/>
            <a:endParaRPr lang="en-GB" sz="24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01385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41325" y="685800"/>
            <a:ext cx="6097588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698025" y="4264785"/>
            <a:ext cx="5584190" cy="4114800"/>
          </a:xfrm>
        </p:spPr>
        <p:txBody>
          <a:bodyPr>
            <a:noAutofit/>
          </a:bodyPr>
          <a:lstStyle/>
          <a:p>
            <a:pPr marL="0" lvl="0" indent="0" algn="just">
              <a:spcAft>
                <a:spcPts val="0"/>
              </a:spcAft>
              <a:buFont typeface="Symbol" panose="05050102010706020507" pitchFamily="18" charset="2"/>
              <a:buNone/>
            </a:pPr>
            <a:endParaRPr lang="it-IT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13272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41325" y="685800"/>
            <a:ext cx="6097588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698025" y="4264785"/>
            <a:ext cx="5584190" cy="4114800"/>
          </a:xfrm>
        </p:spPr>
        <p:txBody>
          <a:bodyPr>
            <a:noAutofit/>
          </a:bodyPr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01385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41325" y="685800"/>
            <a:ext cx="6097588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698025" y="4264785"/>
            <a:ext cx="5584190" cy="4114800"/>
          </a:xfrm>
        </p:spPr>
        <p:txBody>
          <a:bodyPr>
            <a:noAutofit/>
          </a:bodyPr>
          <a:lstStyle/>
          <a:p>
            <a:pPr marL="0" lvl="0" indent="0" algn="just">
              <a:spcAft>
                <a:spcPts val="0"/>
              </a:spcAft>
              <a:buFont typeface="Symbol" panose="05050102010706020507" pitchFamily="18" charset="2"/>
              <a:buNone/>
            </a:pPr>
            <a:endParaRPr lang="it-IT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01385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41325" y="685800"/>
            <a:ext cx="6097588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698025" y="4264785"/>
            <a:ext cx="5584190" cy="4114800"/>
          </a:xfrm>
        </p:spPr>
        <p:txBody>
          <a:bodyPr>
            <a:noAutofit/>
          </a:bodyPr>
          <a:lstStyle/>
          <a:p>
            <a:pPr marL="0" lvl="0" indent="0" algn="just">
              <a:spcAft>
                <a:spcPts val="0"/>
              </a:spcAft>
              <a:buFont typeface="Symbol" panose="05050102010706020507" pitchFamily="18" charset="2"/>
              <a:buNone/>
            </a:pPr>
            <a:endParaRPr lang="it-IT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0138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597833"/>
            <a:ext cx="7772400" cy="1102519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9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F75CD-D97A-42E3-A261-F6AF80EA1DCD}" type="datetime1">
              <a:rPr lang="it-IT" smtClean="0"/>
              <a:t>26/09/2019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6025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A3332-2590-4AB6-A2A4-267ACA49E8F6}" type="datetime1">
              <a:rPr lang="it-IT" smtClean="0"/>
              <a:t>26/09/2019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1065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05982"/>
            <a:ext cx="2057400" cy="4388644"/>
          </a:xfrm>
        </p:spPr>
        <p:txBody>
          <a:bodyPr vert="eaVert"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05982"/>
            <a:ext cx="6019800" cy="4388644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8BEB-58C6-41C9-A476-75C9D3D8F8A1}" type="datetime1">
              <a:rPr lang="it-IT" smtClean="0"/>
              <a:t>26/09/2019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791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AF934-1F2E-4757-894E-F700EFA038F3}" type="datetime1">
              <a:rPr lang="it-IT" smtClean="0"/>
              <a:t>26/09/2019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488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3305178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98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1398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96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82796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28494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74194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19893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65592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BF040-A7BC-45C8-B5D2-3669F4F8F866}" type="datetime1">
              <a:rPr lang="it-IT" smtClean="0"/>
              <a:t>26/09/2019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5638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200153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200153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11B89-622F-49F4-B6E0-9C1974EC759C}" type="datetime1">
              <a:rPr lang="it-IT" smtClean="0"/>
              <a:t>26/09/2019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3601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151337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81" indent="0">
              <a:buNone/>
              <a:defRPr sz="2000" b="1"/>
            </a:lvl2pPr>
            <a:lvl3pPr marL="913981" indent="0">
              <a:buNone/>
              <a:defRPr sz="1900" b="1"/>
            </a:lvl3pPr>
            <a:lvl4pPr marL="1370969" indent="0">
              <a:buNone/>
              <a:defRPr sz="1600" b="1"/>
            </a:lvl4pPr>
            <a:lvl5pPr marL="1827964" indent="0">
              <a:buNone/>
              <a:defRPr sz="1600" b="1"/>
            </a:lvl5pPr>
            <a:lvl6pPr marL="2284945" indent="0">
              <a:buNone/>
              <a:defRPr sz="1600" b="1"/>
            </a:lvl6pPr>
            <a:lvl7pPr marL="2741943" indent="0">
              <a:buNone/>
              <a:defRPr sz="1600" b="1"/>
            </a:lvl7pPr>
            <a:lvl8pPr marL="3198933" indent="0">
              <a:buNone/>
              <a:defRPr sz="1600" b="1"/>
            </a:lvl8pPr>
            <a:lvl9pPr marL="3655928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6" y="1151337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81" indent="0">
              <a:buNone/>
              <a:defRPr sz="2000" b="1"/>
            </a:lvl2pPr>
            <a:lvl3pPr marL="913981" indent="0">
              <a:buNone/>
              <a:defRPr sz="1900" b="1"/>
            </a:lvl3pPr>
            <a:lvl4pPr marL="1370969" indent="0">
              <a:buNone/>
              <a:defRPr sz="1600" b="1"/>
            </a:lvl4pPr>
            <a:lvl5pPr marL="1827964" indent="0">
              <a:buNone/>
              <a:defRPr sz="1600" b="1"/>
            </a:lvl5pPr>
            <a:lvl6pPr marL="2284945" indent="0">
              <a:buNone/>
              <a:defRPr sz="1600" b="1"/>
            </a:lvl6pPr>
            <a:lvl7pPr marL="2741943" indent="0">
              <a:buNone/>
              <a:defRPr sz="1600" b="1"/>
            </a:lvl7pPr>
            <a:lvl8pPr marL="3198933" indent="0">
              <a:buNone/>
              <a:defRPr sz="1600" b="1"/>
            </a:lvl8pPr>
            <a:lvl9pPr marL="3655928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C1CB0-BD7A-46BE-AA45-931A9647994E}" type="datetime1">
              <a:rPr lang="it-IT" smtClean="0"/>
              <a:t>26/09/2019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1537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F2310-E375-432E-BF38-809E27DAFF4E}" type="datetime1">
              <a:rPr lang="it-IT" smtClean="0"/>
              <a:t>26/09/2019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9509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B2B7B-AE80-4687-80AE-8EA82F4E098D}" type="datetime1">
              <a:rPr lang="it-IT" smtClean="0"/>
              <a:t>26/09/2019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1781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13" y="204788"/>
            <a:ext cx="3008312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1" y="204801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13" y="1076328"/>
            <a:ext cx="3008312" cy="3518297"/>
          </a:xfrm>
        </p:spPr>
        <p:txBody>
          <a:bodyPr/>
          <a:lstStyle>
            <a:lvl1pPr marL="0" indent="0">
              <a:buNone/>
              <a:defRPr sz="1500"/>
            </a:lvl1pPr>
            <a:lvl2pPr marL="456981" indent="0">
              <a:buNone/>
              <a:defRPr sz="1200"/>
            </a:lvl2pPr>
            <a:lvl3pPr marL="913981" indent="0">
              <a:buNone/>
              <a:defRPr sz="1100"/>
            </a:lvl3pPr>
            <a:lvl4pPr marL="1370969" indent="0">
              <a:buNone/>
              <a:defRPr sz="900"/>
            </a:lvl4pPr>
            <a:lvl5pPr marL="1827964" indent="0">
              <a:buNone/>
              <a:defRPr sz="900"/>
            </a:lvl5pPr>
            <a:lvl6pPr marL="2284945" indent="0">
              <a:buNone/>
              <a:defRPr sz="900"/>
            </a:lvl6pPr>
            <a:lvl7pPr marL="2741943" indent="0">
              <a:buNone/>
              <a:defRPr sz="900"/>
            </a:lvl7pPr>
            <a:lvl8pPr marL="3198933" indent="0">
              <a:buNone/>
              <a:defRPr sz="900"/>
            </a:lvl8pPr>
            <a:lvl9pPr marL="3655928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A53E0-FC4E-4B7F-8057-B77F70D6E236}" type="datetime1">
              <a:rPr lang="it-IT" smtClean="0"/>
              <a:t>26/09/2019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4104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9" y="3600453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9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6981" indent="0">
              <a:buNone/>
              <a:defRPr sz="2800"/>
            </a:lvl2pPr>
            <a:lvl3pPr marL="913981" indent="0">
              <a:buNone/>
              <a:defRPr sz="2400"/>
            </a:lvl3pPr>
            <a:lvl4pPr marL="1370969" indent="0">
              <a:buNone/>
              <a:defRPr sz="2000"/>
            </a:lvl4pPr>
            <a:lvl5pPr marL="1827964" indent="0">
              <a:buNone/>
              <a:defRPr sz="2000"/>
            </a:lvl5pPr>
            <a:lvl6pPr marL="2284945" indent="0">
              <a:buNone/>
              <a:defRPr sz="2000"/>
            </a:lvl6pPr>
            <a:lvl7pPr marL="2741943" indent="0">
              <a:buNone/>
              <a:defRPr sz="2000"/>
            </a:lvl7pPr>
            <a:lvl8pPr marL="3198933" indent="0">
              <a:buNone/>
              <a:defRPr sz="2000"/>
            </a:lvl8pPr>
            <a:lvl9pPr marL="3655928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9" y="4025515"/>
            <a:ext cx="5486400" cy="603647"/>
          </a:xfrm>
        </p:spPr>
        <p:txBody>
          <a:bodyPr/>
          <a:lstStyle>
            <a:lvl1pPr marL="0" indent="0">
              <a:buNone/>
              <a:defRPr sz="1500"/>
            </a:lvl1pPr>
            <a:lvl2pPr marL="456981" indent="0">
              <a:buNone/>
              <a:defRPr sz="1200"/>
            </a:lvl2pPr>
            <a:lvl3pPr marL="913981" indent="0">
              <a:buNone/>
              <a:defRPr sz="1100"/>
            </a:lvl3pPr>
            <a:lvl4pPr marL="1370969" indent="0">
              <a:buNone/>
              <a:defRPr sz="900"/>
            </a:lvl4pPr>
            <a:lvl5pPr marL="1827964" indent="0">
              <a:buNone/>
              <a:defRPr sz="900"/>
            </a:lvl5pPr>
            <a:lvl6pPr marL="2284945" indent="0">
              <a:buNone/>
              <a:defRPr sz="900"/>
            </a:lvl6pPr>
            <a:lvl7pPr marL="2741943" indent="0">
              <a:buNone/>
              <a:defRPr sz="900"/>
            </a:lvl7pPr>
            <a:lvl8pPr marL="3198933" indent="0">
              <a:buNone/>
              <a:defRPr sz="900"/>
            </a:lvl8pPr>
            <a:lvl9pPr marL="3655928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B5BA9-3404-40F9-B634-F63589F63DDE}" type="datetime1">
              <a:rPr lang="it-IT" smtClean="0"/>
              <a:t>26/09/2019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5817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396" tIns="45699" rIns="91396" bIns="45699" rtlCol="0" anchor="ctr">
            <a:normAutofit/>
          </a:bodyPr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200153"/>
            <a:ext cx="8229600" cy="3394472"/>
          </a:xfrm>
          <a:prstGeom prst="rect">
            <a:avLst/>
          </a:prstGeom>
        </p:spPr>
        <p:txBody>
          <a:bodyPr vert="horz" lIns="91396" tIns="45699" rIns="91396" bIns="45699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4767266"/>
            <a:ext cx="2133600" cy="273844"/>
          </a:xfrm>
          <a:prstGeom prst="rect">
            <a:avLst/>
          </a:prstGeom>
        </p:spPr>
        <p:txBody>
          <a:bodyPr vert="horz" lIns="91396" tIns="45699" rIns="91396" bIns="4569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D178DA-C07C-4612-802D-8780D03DB2F3}" type="datetime1">
              <a:rPr lang="it-IT" smtClean="0"/>
              <a:t>26/09/2019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4767266"/>
            <a:ext cx="2895600" cy="273844"/>
          </a:xfrm>
          <a:prstGeom prst="rect">
            <a:avLst/>
          </a:prstGeom>
        </p:spPr>
        <p:txBody>
          <a:bodyPr vert="horz" lIns="91396" tIns="45699" rIns="91396" bIns="4569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1" y="4767266"/>
            <a:ext cx="2133600" cy="273844"/>
          </a:xfrm>
          <a:prstGeom prst="rect">
            <a:avLst/>
          </a:prstGeom>
        </p:spPr>
        <p:txBody>
          <a:bodyPr vert="horz" lIns="91396" tIns="45699" rIns="91396" bIns="4569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55E64-09E7-E944-8DB2-BD243D665CB3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4395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ctr" defTabSz="456981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45" indent="-342745" algn="l" defTabSz="45698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613" indent="-285618" algn="l" defTabSz="456981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472" indent="-228497" algn="l" defTabSz="456981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467" indent="-228497" algn="l" defTabSz="456981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455" indent="-228497" algn="l" defTabSz="456981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455" indent="-228497" algn="l" defTabSz="45698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436" indent="-228497" algn="l" defTabSz="45698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431" indent="-228497" algn="l" defTabSz="45698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419" indent="-228497" algn="l" defTabSz="45698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698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81" algn="l" defTabSz="45698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81" algn="l" defTabSz="45698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69" algn="l" defTabSz="45698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964" algn="l" defTabSz="45698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945" algn="l" defTabSz="45698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943" algn="l" defTabSz="45698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933" algn="l" defTabSz="45698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928" algn="l" defTabSz="45698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7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7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7.xml"/><Relationship Id="rId5" Type="http://schemas.openxmlformats.org/officeDocument/2006/relationships/diagramData" Target="../diagrams/data7.xml"/><Relationship Id="rId4" Type="http://schemas.openxmlformats.org/officeDocument/2006/relationships/chart" Target="../charts/chart1.xml"/><Relationship Id="rId9" Type="http://schemas.microsoft.com/office/2007/relationships/diagramDrawing" Target="../diagrams/drawing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mailto:pancella@istat.it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bagentil@istat.it" TargetMode="External"/><Relationship Id="rId5" Type="http://schemas.openxmlformats.org/officeDocument/2006/relationships/hyperlink" Target="mailto:moconsal@istat.it" TargetMode="Externa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https://imprese.istat.it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tiff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0" Type="http://schemas.openxmlformats.org/officeDocument/2006/relationships/diagramLayout" Target="../diagrams/layout2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13" Type="http://schemas.microsoft.com/office/2007/relationships/diagramDrawing" Target="../diagrams/drawing4.xml"/><Relationship Id="rId18" Type="http://schemas.microsoft.com/office/2007/relationships/diagramDrawing" Target="../diagrams/drawing5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3.xml"/><Relationship Id="rId12" Type="http://schemas.openxmlformats.org/officeDocument/2006/relationships/diagramColors" Target="../diagrams/colors4.xml"/><Relationship Id="rId17" Type="http://schemas.openxmlformats.org/officeDocument/2006/relationships/diagramColors" Target="../diagrams/colors5.xml"/><Relationship Id="rId2" Type="http://schemas.openxmlformats.org/officeDocument/2006/relationships/notesSlide" Target="../notesSlides/notesSlide5.xml"/><Relationship Id="rId16" Type="http://schemas.openxmlformats.org/officeDocument/2006/relationships/diagramQuickStyle" Target="../diagrams/quickStyle5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3.xml"/><Relationship Id="rId11" Type="http://schemas.openxmlformats.org/officeDocument/2006/relationships/diagramQuickStyle" Target="../diagrams/quickStyle4.xml"/><Relationship Id="rId5" Type="http://schemas.openxmlformats.org/officeDocument/2006/relationships/diagramLayout" Target="../diagrams/layout3.xml"/><Relationship Id="rId15" Type="http://schemas.openxmlformats.org/officeDocument/2006/relationships/diagramLayout" Target="../diagrams/layout5.xml"/><Relationship Id="rId10" Type="http://schemas.openxmlformats.org/officeDocument/2006/relationships/diagramLayout" Target="../diagrams/layout4.xml"/><Relationship Id="rId4" Type="http://schemas.openxmlformats.org/officeDocument/2006/relationships/diagramData" Target="../diagrams/data3.xml"/><Relationship Id="rId9" Type="http://schemas.openxmlformats.org/officeDocument/2006/relationships/diagramData" Target="../diagrams/data4.xml"/><Relationship Id="rId14" Type="http://schemas.openxmlformats.org/officeDocument/2006/relationships/diagramData" Target="../diagrams/data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wmf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wmf"/><Relationship Id="rId5" Type="http://schemas.openxmlformats.org/officeDocument/2006/relationships/image" Target="../media/image13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/>
          <p:cNvSpPr txBox="1">
            <a:spLocks/>
          </p:cNvSpPr>
          <p:nvPr/>
        </p:nvSpPr>
        <p:spPr>
          <a:xfrm>
            <a:off x="1162539" y="-1"/>
            <a:ext cx="7981461" cy="333955"/>
          </a:xfrm>
          <a:prstGeom prst="rect">
            <a:avLst/>
          </a:prstGeom>
          <a:solidFill>
            <a:srgbClr val="CF1E24"/>
          </a:solidFill>
          <a:ln>
            <a:noFill/>
          </a:ln>
        </p:spPr>
        <p:txBody>
          <a:bodyPr vert="horz" lIns="91396" tIns="45699" rIns="91396" bIns="45699" rtlCol="0" anchor="ctr">
            <a:normAutofit fontScale="4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1172554" y="1795340"/>
            <a:ext cx="782906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base">
              <a:lnSpc>
                <a:spcPts val="3000"/>
              </a:lnSpc>
            </a:pPr>
            <a:r>
              <a:rPr lang="en-GB" sz="3200" b="1" dirty="0">
                <a:solidFill>
                  <a:srgbClr val="CF1E24"/>
                </a:solidFill>
              </a:rPr>
              <a:t>The new role of the SBR </a:t>
            </a:r>
          </a:p>
          <a:p>
            <a:pPr fontAlgn="base">
              <a:lnSpc>
                <a:spcPts val="3000"/>
              </a:lnSpc>
              <a:spcBef>
                <a:spcPts val="1200"/>
              </a:spcBef>
            </a:pPr>
            <a:r>
              <a:rPr lang="en-GB" sz="3200" b="1" dirty="0">
                <a:solidFill>
                  <a:srgbClr val="CF1E24"/>
                </a:solidFill>
              </a:rPr>
              <a:t>within the Italian Business Portal</a:t>
            </a:r>
            <a:endParaRPr lang="en-GB" sz="1600" b="1" dirty="0"/>
          </a:p>
          <a:p>
            <a:pPr fontAlgn="base">
              <a:lnSpc>
                <a:spcPts val="3000"/>
              </a:lnSpc>
            </a:pPr>
            <a:endParaRPr lang="en-GB" sz="1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fontAlgn="base">
              <a:lnSpc>
                <a:spcPts val="3000"/>
              </a:lnSpc>
            </a:pPr>
            <a:r>
              <a:rPr lang="en-GB" sz="1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Authors:  Consalvi M., Gentili B., Speranza A.</a:t>
            </a:r>
          </a:p>
          <a:p>
            <a:pPr fontAlgn="base">
              <a:lnSpc>
                <a:spcPts val="3000"/>
              </a:lnSpc>
            </a:pPr>
            <a:r>
              <a:rPr lang="en-GB" sz="1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Speaker: Monica Consalvi</a:t>
            </a:r>
          </a:p>
          <a:p>
            <a:pPr fontAlgn="base">
              <a:lnSpc>
                <a:spcPts val="3000"/>
              </a:lnSpc>
            </a:pPr>
            <a:r>
              <a:rPr lang="en-GB" altLang="it-IT" sz="1800" i="1" dirty="0"/>
              <a:t>Directorate for Economic Statistics - Istat, Italy</a:t>
            </a:r>
            <a:endParaRPr lang="en-GB" sz="1800" b="1" dirty="0"/>
          </a:p>
        </p:txBody>
      </p:sp>
      <p:pic>
        <p:nvPicPr>
          <p:cNvPr id="12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62539" y="4728074"/>
            <a:ext cx="1358411" cy="23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Connettore 1 12"/>
          <p:cNvCxnSpPr/>
          <p:nvPr/>
        </p:nvCxnSpPr>
        <p:spPr>
          <a:xfrm>
            <a:off x="1162540" y="4566327"/>
            <a:ext cx="8150793" cy="0"/>
          </a:xfrm>
          <a:prstGeom prst="line">
            <a:avLst/>
          </a:prstGeom>
          <a:ln w="1270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/>
          <p:cNvSpPr txBox="1"/>
          <p:nvPr/>
        </p:nvSpPr>
        <p:spPr>
          <a:xfrm>
            <a:off x="1162540" y="203390"/>
            <a:ext cx="6296123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endParaRPr lang="en-GB" sz="1400" dirty="0">
              <a:solidFill>
                <a:srgbClr val="C00000"/>
              </a:solidFill>
            </a:endParaRPr>
          </a:p>
          <a:p>
            <a:r>
              <a:rPr lang="en-GB" sz="1400" b="1" dirty="0">
                <a:solidFill>
                  <a:srgbClr val="C00000"/>
                </a:solidFill>
              </a:rPr>
              <a:t>Meeting of the Group of Experts on Business Registers</a:t>
            </a:r>
          </a:p>
          <a:p>
            <a:r>
              <a:rPr lang="en-GB" sz="1400" dirty="0">
                <a:solidFill>
                  <a:srgbClr val="C00000"/>
                </a:solidFill>
              </a:rPr>
              <a:t>Organised jointly by UNECE, Eurostat and OECD </a:t>
            </a:r>
          </a:p>
          <a:p>
            <a:r>
              <a:rPr lang="en-GB" sz="1200" dirty="0"/>
              <a:t>Geneva, Switzerland - 30 September – 2 October 2019</a:t>
            </a: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5E64-09E7-E944-8DB2-BD243D665CB3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9472509"/>
      </p:ext>
    </p:extLst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747673" y="4423439"/>
            <a:ext cx="406400" cy="273844"/>
          </a:xfrm>
        </p:spPr>
        <p:txBody>
          <a:bodyPr/>
          <a:lstStyle/>
          <a:p>
            <a:fld id="{28555E64-09E7-E944-8DB2-BD243D665CB3}" type="slidenum">
              <a:rPr lang="it-IT" smtClean="0"/>
              <a:pPr/>
              <a:t>10</a:t>
            </a:fld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1213341" y="4630756"/>
            <a:ext cx="4654059" cy="4243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"/>
              </a:lnSpc>
              <a:spcAft>
                <a:spcPts val="200"/>
              </a:spcAft>
              <a:buClr>
                <a:srgbClr val="CF1E24"/>
              </a:buClr>
              <a:buSzPct val="90000"/>
              <a:defRPr/>
            </a:pPr>
            <a:r>
              <a:rPr lang="en-GB" altLang="it-IT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new role of the SBR within the Italian Business Portal</a:t>
            </a:r>
          </a:p>
          <a:p>
            <a:pPr>
              <a:lnSpc>
                <a:spcPts val="700"/>
              </a:lnSpc>
              <a:spcAft>
                <a:spcPts val="200"/>
              </a:spcAft>
              <a:buClr>
                <a:srgbClr val="CF1E24"/>
              </a:buClr>
              <a:buSzPct val="90000"/>
              <a:defRPr/>
            </a:pPr>
            <a:endParaRPr lang="en-GB" altLang="it-IT" sz="1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ts val="700"/>
              </a:lnSpc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en-GB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Geneva, Switzerland - 30 September – 2 October 2019</a:t>
            </a:r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1162539" y="-1"/>
            <a:ext cx="7981461" cy="575734"/>
          </a:xfrm>
          <a:prstGeom prst="rect">
            <a:avLst/>
          </a:prstGeom>
          <a:solidFill>
            <a:srgbClr val="CF1E24"/>
          </a:solidFill>
          <a:ln>
            <a:noFill/>
          </a:ln>
        </p:spPr>
        <p:txBody>
          <a:bodyPr vert="horz" lIns="91396" tIns="45699" rIns="91396" bIns="45699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pic>
        <p:nvPicPr>
          <p:cNvPr id="7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6988" y="4728074"/>
            <a:ext cx="1358411" cy="23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ttore 1 7"/>
          <p:cNvCxnSpPr/>
          <p:nvPr/>
        </p:nvCxnSpPr>
        <p:spPr>
          <a:xfrm>
            <a:off x="1162540" y="4566327"/>
            <a:ext cx="8150793" cy="0"/>
          </a:xfrm>
          <a:prstGeom prst="line">
            <a:avLst/>
          </a:prstGeom>
          <a:ln w="1270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1304925" y="133354"/>
            <a:ext cx="766762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en-US" altLang="it-IT" sz="2000" b="1" dirty="0">
                <a:solidFill>
                  <a:schemeClr val="bg1"/>
                </a:solidFill>
                <a:latin typeface="+mj-lt"/>
              </a:rPr>
              <a:t>Impact of the first six years of BP use by the business respondents</a:t>
            </a:r>
            <a:endParaRPr lang="en-GB" altLang="it-IT" sz="20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2549" y="678175"/>
            <a:ext cx="6300000" cy="3802414"/>
          </a:xfrm>
          <a:prstGeom prst="rect">
            <a:avLst/>
          </a:prstGeom>
          <a:noFill/>
        </p:spPr>
      </p:pic>
      <p:sp>
        <p:nvSpPr>
          <p:cNvPr id="3" name="Rettangolo 2"/>
          <p:cNvSpPr/>
          <p:nvPr/>
        </p:nvSpPr>
        <p:spPr>
          <a:xfrm>
            <a:off x="609600" y="652046"/>
            <a:ext cx="204787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i="1" dirty="0"/>
              <a:t>Active enterprises involved in surveys in the Business Portal by size (2013 - mid 2019)</a:t>
            </a:r>
            <a:endParaRPr lang="it-IT" sz="1600" dirty="0"/>
          </a:p>
        </p:txBody>
      </p:sp>
      <p:pic>
        <p:nvPicPr>
          <p:cNvPr id="1051" name="Picture 2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49" y="3220050"/>
            <a:ext cx="2196000" cy="1260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Rettangolo 34"/>
          <p:cNvSpPr/>
          <p:nvPr/>
        </p:nvSpPr>
        <p:spPr>
          <a:xfrm>
            <a:off x="833398" y="3057351"/>
            <a:ext cx="160020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i="1" dirty="0"/>
              <a:t>Size of the enterprises</a:t>
            </a: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2574199322"/>
      </p:ext>
    </p:extLst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747673" y="4423439"/>
            <a:ext cx="406400" cy="273844"/>
          </a:xfrm>
        </p:spPr>
        <p:txBody>
          <a:bodyPr/>
          <a:lstStyle/>
          <a:p>
            <a:fld id="{28555E64-09E7-E944-8DB2-BD243D665CB3}" type="slidenum">
              <a:rPr lang="it-IT" smtClean="0"/>
              <a:pPr/>
              <a:t>11</a:t>
            </a:fld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1213341" y="4630756"/>
            <a:ext cx="4654059" cy="4243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"/>
              </a:lnSpc>
              <a:spcAft>
                <a:spcPts val="200"/>
              </a:spcAft>
              <a:buClr>
                <a:srgbClr val="CF1E24"/>
              </a:buClr>
              <a:buSzPct val="90000"/>
              <a:defRPr/>
            </a:pPr>
            <a:r>
              <a:rPr lang="en-GB" altLang="it-IT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new role of the SBR within the Italian Business Portal</a:t>
            </a:r>
          </a:p>
          <a:p>
            <a:pPr>
              <a:lnSpc>
                <a:spcPts val="700"/>
              </a:lnSpc>
              <a:spcAft>
                <a:spcPts val="200"/>
              </a:spcAft>
              <a:buClr>
                <a:srgbClr val="CF1E24"/>
              </a:buClr>
              <a:buSzPct val="90000"/>
              <a:defRPr/>
            </a:pPr>
            <a:endParaRPr lang="en-GB" altLang="it-IT" sz="1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ts val="700"/>
              </a:lnSpc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en-GB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Geneva, Switzerland - 30 September – 2 October 2019</a:t>
            </a:r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1162539" y="-1"/>
            <a:ext cx="7981461" cy="575734"/>
          </a:xfrm>
          <a:prstGeom prst="rect">
            <a:avLst/>
          </a:prstGeom>
          <a:solidFill>
            <a:srgbClr val="CF1E24"/>
          </a:solidFill>
          <a:ln>
            <a:noFill/>
          </a:ln>
        </p:spPr>
        <p:txBody>
          <a:bodyPr vert="horz" lIns="91396" tIns="45699" rIns="91396" bIns="45699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pic>
        <p:nvPicPr>
          <p:cNvPr id="7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6988" y="4728074"/>
            <a:ext cx="1358411" cy="23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ttore 1 7"/>
          <p:cNvCxnSpPr/>
          <p:nvPr/>
        </p:nvCxnSpPr>
        <p:spPr>
          <a:xfrm>
            <a:off x="1162540" y="4566327"/>
            <a:ext cx="8150793" cy="0"/>
          </a:xfrm>
          <a:prstGeom prst="line">
            <a:avLst/>
          </a:prstGeom>
          <a:ln w="1270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1304925" y="133354"/>
            <a:ext cx="761047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en-US" altLang="it-IT" sz="2000" b="1" dirty="0">
                <a:solidFill>
                  <a:schemeClr val="bg1"/>
                </a:solidFill>
                <a:latin typeface="+mj-lt"/>
              </a:rPr>
              <a:t>Impact of the first six years of BP use by the business respondents</a:t>
            </a:r>
            <a:endParaRPr lang="en-GB" altLang="it-IT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Rettangolo 20"/>
          <p:cNvSpPr/>
          <p:nvPr/>
        </p:nvSpPr>
        <p:spPr>
          <a:xfrm>
            <a:off x="1210165" y="769793"/>
            <a:ext cx="7752860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/>
              <a:t>Internal and external notifications by year of transmission (2013 - mid 2019)</a:t>
            </a:r>
            <a:endParaRPr lang="it-IT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8" r="7177" b="10206"/>
          <a:stretch/>
        </p:blipFill>
        <p:spPr bwMode="auto">
          <a:xfrm>
            <a:off x="1247774" y="1140226"/>
            <a:ext cx="7452000" cy="3376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7636927"/>
      </p:ext>
    </p:extLst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747673" y="4423439"/>
            <a:ext cx="406400" cy="273844"/>
          </a:xfrm>
        </p:spPr>
        <p:txBody>
          <a:bodyPr/>
          <a:lstStyle/>
          <a:p>
            <a:fld id="{28555E64-09E7-E944-8DB2-BD243D665CB3}" type="slidenum">
              <a:rPr lang="it-IT" smtClean="0"/>
              <a:pPr/>
              <a:t>12</a:t>
            </a:fld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1213341" y="4630756"/>
            <a:ext cx="4654059" cy="4243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"/>
              </a:lnSpc>
              <a:spcAft>
                <a:spcPts val="200"/>
              </a:spcAft>
              <a:buClr>
                <a:srgbClr val="CF1E24"/>
              </a:buClr>
              <a:buSzPct val="90000"/>
              <a:defRPr/>
            </a:pPr>
            <a:r>
              <a:rPr lang="en-GB" altLang="it-IT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new role of the SBR within the Italian Business Portal</a:t>
            </a:r>
          </a:p>
          <a:p>
            <a:pPr>
              <a:lnSpc>
                <a:spcPts val="700"/>
              </a:lnSpc>
              <a:spcAft>
                <a:spcPts val="200"/>
              </a:spcAft>
              <a:buClr>
                <a:srgbClr val="CF1E24"/>
              </a:buClr>
              <a:buSzPct val="90000"/>
              <a:defRPr/>
            </a:pPr>
            <a:endParaRPr lang="en-GB" altLang="it-IT" sz="1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ts val="700"/>
              </a:lnSpc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en-GB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Geneva, Switzerland - 30 September – 2 October 2019</a:t>
            </a:r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1162539" y="-1"/>
            <a:ext cx="7981461" cy="575734"/>
          </a:xfrm>
          <a:prstGeom prst="rect">
            <a:avLst/>
          </a:prstGeom>
          <a:solidFill>
            <a:srgbClr val="CF1E24"/>
          </a:solidFill>
          <a:ln>
            <a:noFill/>
          </a:ln>
        </p:spPr>
        <p:txBody>
          <a:bodyPr vert="horz" lIns="91396" tIns="45699" rIns="91396" bIns="45699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pic>
        <p:nvPicPr>
          <p:cNvPr id="7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6988" y="4728074"/>
            <a:ext cx="1358411" cy="23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ttore 1 7"/>
          <p:cNvCxnSpPr/>
          <p:nvPr/>
        </p:nvCxnSpPr>
        <p:spPr>
          <a:xfrm>
            <a:off x="1162540" y="4566327"/>
            <a:ext cx="8150793" cy="0"/>
          </a:xfrm>
          <a:prstGeom prst="line">
            <a:avLst/>
          </a:prstGeom>
          <a:ln w="1270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1304924" y="133354"/>
            <a:ext cx="773274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en-GB" altLang="it-IT" sz="2000" b="1" dirty="0">
                <a:solidFill>
                  <a:schemeClr val="bg1"/>
                </a:solidFill>
                <a:latin typeface="+mj-lt"/>
              </a:rPr>
              <a:t>Internal and external notifications during the ref. period 2013-2019</a:t>
            </a:r>
          </a:p>
        </p:txBody>
      </p:sp>
      <p:pic>
        <p:nvPicPr>
          <p:cNvPr id="9" name="Immagin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073" y="718347"/>
            <a:ext cx="7761326" cy="3662560"/>
          </a:xfrm>
          <a:prstGeom prst="rect">
            <a:avLst/>
          </a:prstGeom>
          <a:noFill/>
        </p:spPr>
      </p:pic>
      <p:pic>
        <p:nvPicPr>
          <p:cNvPr id="10" name="Immagine 9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3269" y="956051"/>
            <a:ext cx="2581275" cy="3043555"/>
          </a:xfrm>
          <a:prstGeom prst="rect">
            <a:avLst/>
          </a:prstGeom>
          <a:noFill/>
        </p:spPr>
      </p:pic>
      <p:sp>
        <p:nvSpPr>
          <p:cNvPr id="3" name="Rettangolo 3"/>
          <p:cNvSpPr>
            <a:spLocks noChangeArrowheads="1"/>
          </p:cNvSpPr>
          <p:nvPr/>
        </p:nvSpPr>
        <p:spPr bwMode="auto">
          <a:xfrm>
            <a:off x="5867400" y="1212112"/>
            <a:ext cx="1183537" cy="2531434"/>
          </a:xfrm>
          <a:prstGeom prst="rect">
            <a:avLst/>
          </a:prstGeom>
          <a:noFill/>
          <a:ln w="25400">
            <a:solidFill>
              <a:srgbClr val="F7964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149011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747673" y="4423439"/>
            <a:ext cx="406400" cy="273844"/>
          </a:xfrm>
        </p:spPr>
        <p:txBody>
          <a:bodyPr/>
          <a:lstStyle/>
          <a:p>
            <a:fld id="{28555E64-09E7-E944-8DB2-BD243D665CB3}" type="slidenum">
              <a:rPr lang="it-IT" smtClean="0"/>
              <a:pPr/>
              <a:t>13</a:t>
            </a:fld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1213341" y="4630756"/>
            <a:ext cx="4654059" cy="4243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"/>
              </a:lnSpc>
              <a:spcAft>
                <a:spcPts val="200"/>
              </a:spcAft>
              <a:buClr>
                <a:srgbClr val="CF1E24"/>
              </a:buClr>
              <a:buSzPct val="90000"/>
              <a:defRPr/>
            </a:pPr>
            <a:r>
              <a:rPr lang="en-GB" altLang="it-IT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new role of the SBR within the Italian Business Portal</a:t>
            </a:r>
          </a:p>
          <a:p>
            <a:pPr>
              <a:lnSpc>
                <a:spcPts val="700"/>
              </a:lnSpc>
              <a:spcAft>
                <a:spcPts val="200"/>
              </a:spcAft>
              <a:buClr>
                <a:srgbClr val="CF1E24"/>
              </a:buClr>
              <a:buSzPct val="90000"/>
              <a:defRPr/>
            </a:pPr>
            <a:endParaRPr lang="en-GB" altLang="it-IT" sz="1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ts val="700"/>
              </a:lnSpc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en-GB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Geneva, Switzerland - 30 September – 2 October 2019</a:t>
            </a:r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1162539" y="-1"/>
            <a:ext cx="7981461" cy="575734"/>
          </a:xfrm>
          <a:prstGeom prst="rect">
            <a:avLst/>
          </a:prstGeom>
          <a:solidFill>
            <a:srgbClr val="CF1E24"/>
          </a:solidFill>
          <a:ln>
            <a:noFill/>
          </a:ln>
        </p:spPr>
        <p:txBody>
          <a:bodyPr vert="horz" lIns="91396" tIns="45699" rIns="91396" bIns="45699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pic>
        <p:nvPicPr>
          <p:cNvPr id="7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6988" y="4728074"/>
            <a:ext cx="1358411" cy="23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ttore 1 7"/>
          <p:cNvCxnSpPr/>
          <p:nvPr/>
        </p:nvCxnSpPr>
        <p:spPr>
          <a:xfrm>
            <a:off x="1162540" y="4566327"/>
            <a:ext cx="8150793" cy="0"/>
          </a:xfrm>
          <a:prstGeom prst="line">
            <a:avLst/>
          </a:prstGeom>
          <a:ln w="1270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1304925" y="133354"/>
            <a:ext cx="761047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en-GB" altLang="it-IT" sz="2000" b="1" dirty="0">
                <a:solidFill>
                  <a:schemeClr val="bg1"/>
                </a:solidFill>
                <a:latin typeface="+mj-lt"/>
              </a:rPr>
              <a:t>Total (internal and external) signals by variable (2013 - mid 2019)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540" y="814682"/>
            <a:ext cx="7864497" cy="3475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4563277"/>
      </p:ext>
    </p:extLst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747673" y="4423439"/>
            <a:ext cx="406400" cy="273844"/>
          </a:xfrm>
        </p:spPr>
        <p:txBody>
          <a:bodyPr/>
          <a:lstStyle/>
          <a:p>
            <a:fld id="{28555E64-09E7-E944-8DB2-BD243D665CB3}" type="slidenum">
              <a:rPr lang="it-IT" smtClean="0"/>
              <a:pPr/>
              <a:t>14</a:t>
            </a:fld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1213341" y="4630756"/>
            <a:ext cx="4654059" cy="4243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"/>
              </a:lnSpc>
              <a:spcAft>
                <a:spcPts val="200"/>
              </a:spcAft>
              <a:buClr>
                <a:srgbClr val="CF1E24"/>
              </a:buClr>
              <a:buSzPct val="90000"/>
              <a:defRPr/>
            </a:pPr>
            <a:r>
              <a:rPr lang="en-GB" altLang="it-IT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new role of the SBR within the Italian Business Portal</a:t>
            </a:r>
          </a:p>
          <a:p>
            <a:pPr>
              <a:lnSpc>
                <a:spcPts val="700"/>
              </a:lnSpc>
              <a:spcAft>
                <a:spcPts val="200"/>
              </a:spcAft>
              <a:buClr>
                <a:srgbClr val="CF1E24"/>
              </a:buClr>
              <a:buSzPct val="90000"/>
              <a:defRPr/>
            </a:pPr>
            <a:endParaRPr lang="en-GB" altLang="it-IT" sz="1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ts val="700"/>
              </a:lnSpc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en-GB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Geneva, Switzerland - 30 September – 2 October 2019</a:t>
            </a:r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1162539" y="-1"/>
            <a:ext cx="7981461" cy="575734"/>
          </a:xfrm>
          <a:prstGeom prst="rect">
            <a:avLst/>
          </a:prstGeom>
          <a:solidFill>
            <a:srgbClr val="CF1E24"/>
          </a:solidFill>
          <a:ln>
            <a:noFill/>
          </a:ln>
        </p:spPr>
        <p:txBody>
          <a:bodyPr vert="horz" lIns="91396" tIns="45699" rIns="91396" bIns="45699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pic>
        <p:nvPicPr>
          <p:cNvPr id="7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6988" y="4728074"/>
            <a:ext cx="1358411" cy="23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ttore 1 7"/>
          <p:cNvCxnSpPr/>
          <p:nvPr/>
        </p:nvCxnSpPr>
        <p:spPr>
          <a:xfrm>
            <a:off x="1162540" y="4566327"/>
            <a:ext cx="8150793" cy="0"/>
          </a:xfrm>
          <a:prstGeom prst="line">
            <a:avLst/>
          </a:prstGeom>
          <a:ln w="1270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1304925" y="133354"/>
            <a:ext cx="761047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en-US" altLang="it-IT" sz="2000" b="1" dirty="0">
                <a:solidFill>
                  <a:schemeClr val="bg1"/>
                </a:solidFill>
              </a:rPr>
              <a:t>Impact of the first six years of BP use by the business respondents</a:t>
            </a:r>
            <a:endParaRPr lang="en-GB" altLang="it-IT" sz="2000" b="1" dirty="0">
              <a:solidFill>
                <a:schemeClr val="bg1"/>
              </a:solidFill>
            </a:endParaRP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8125" y="1770584"/>
            <a:ext cx="8748000" cy="2374515"/>
          </a:xfrm>
          <a:prstGeom prst="rect">
            <a:avLst/>
          </a:prstGeom>
          <a:noFill/>
        </p:spPr>
      </p:pic>
      <p:sp>
        <p:nvSpPr>
          <p:cNvPr id="10" name="Rettangolo 9"/>
          <p:cNvSpPr/>
          <p:nvPr/>
        </p:nvSpPr>
        <p:spPr>
          <a:xfrm>
            <a:off x="238125" y="821747"/>
            <a:ext cx="5810251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/>
              <a:t>External signals by result of processing: (2014 - mid 2019)</a:t>
            </a:r>
            <a:endParaRPr lang="it-IT" dirty="0"/>
          </a:p>
        </p:txBody>
      </p:sp>
      <p:sp>
        <p:nvSpPr>
          <p:cNvPr id="11" name="Rettangolo 10"/>
          <p:cNvSpPr/>
          <p:nvPr/>
        </p:nvSpPr>
        <p:spPr>
          <a:xfrm>
            <a:off x="238125" y="1385863"/>
            <a:ext cx="1400175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/>
              <a:t>Total signals</a:t>
            </a:r>
            <a:endParaRPr lang="it-IT" dirty="0"/>
          </a:p>
        </p:txBody>
      </p:sp>
      <p:sp>
        <p:nvSpPr>
          <p:cNvPr id="12" name="Rettangolo 11"/>
          <p:cNvSpPr/>
          <p:nvPr/>
        </p:nvSpPr>
        <p:spPr>
          <a:xfrm>
            <a:off x="4650225" y="1385860"/>
            <a:ext cx="2724150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/>
              <a:t>Economic activity signals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6727061"/>
      </p:ext>
    </p:extLst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747673" y="4423439"/>
            <a:ext cx="406400" cy="273844"/>
          </a:xfrm>
        </p:spPr>
        <p:txBody>
          <a:bodyPr/>
          <a:lstStyle/>
          <a:p>
            <a:fld id="{28555E64-09E7-E944-8DB2-BD243D665CB3}" type="slidenum">
              <a:rPr lang="it-IT" smtClean="0"/>
              <a:pPr/>
              <a:t>15</a:t>
            </a:fld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1213341" y="4630756"/>
            <a:ext cx="4654059" cy="4243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"/>
              </a:lnSpc>
              <a:spcAft>
                <a:spcPts val="200"/>
              </a:spcAft>
              <a:buClr>
                <a:srgbClr val="CF1E24"/>
              </a:buClr>
              <a:buSzPct val="90000"/>
              <a:defRPr/>
            </a:pPr>
            <a:r>
              <a:rPr lang="en-GB" altLang="it-IT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new role of the SBR within the Italian Business Portal</a:t>
            </a:r>
          </a:p>
          <a:p>
            <a:pPr>
              <a:lnSpc>
                <a:spcPts val="700"/>
              </a:lnSpc>
              <a:spcAft>
                <a:spcPts val="200"/>
              </a:spcAft>
              <a:buClr>
                <a:srgbClr val="CF1E24"/>
              </a:buClr>
              <a:buSzPct val="90000"/>
              <a:defRPr/>
            </a:pPr>
            <a:endParaRPr lang="en-GB" altLang="it-IT" sz="1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ts val="700"/>
              </a:lnSpc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en-GB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Geneva, Switzerland - 30 September – 2 October 2019</a:t>
            </a:r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1162539" y="-1"/>
            <a:ext cx="7981461" cy="575734"/>
          </a:xfrm>
          <a:prstGeom prst="rect">
            <a:avLst/>
          </a:prstGeom>
          <a:solidFill>
            <a:srgbClr val="CF1E24"/>
          </a:solidFill>
          <a:ln>
            <a:noFill/>
          </a:ln>
        </p:spPr>
        <p:txBody>
          <a:bodyPr vert="horz" lIns="91396" tIns="45699" rIns="91396" bIns="45699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pic>
        <p:nvPicPr>
          <p:cNvPr id="7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6988" y="4728074"/>
            <a:ext cx="1358411" cy="23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ttore 1 7"/>
          <p:cNvCxnSpPr/>
          <p:nvPr/>
        </p:nvCxnSpPr>
        <p:spPr>
          <a:xfrm>
            <a:off x="1162540" y="4566327"/>
            <a:ext cx="8150793" cy="0"/>
          </a:xfrm>
          <a:prstGeom prst="line">
            <a:avLst/>
          </a:prstGeom>
          <a:ln w="1270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1304925" y="133354"/>
            <a:ext cx="761047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en-US" altLang="it-IT" sz="2000" b="1" dirty="0">
                <a:solidFill>
                  <a:schemeClr val="bg1"/>
                </a:solidFill>
              </a:rPr>
              <a:t>Impact of the first six years of BP use by the business respondents</a:t>
            </a:r>
            <a:endParaRPr lang="en-GB" altLang="it-IT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1154073" y="605335"/>
            <a:ext cx="77613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i="1" dirty="0"/>
              <a:t>Active enterprises in the Business Register by type of updating process to assess the main economic activity (reference year 2017, three years notifications)</a:t>
            </a:r>
            <a:endParaRPr lang="it-IT" sz="1800" dirty="0"/>
          </a:p>
        </p:txBody>
      </p:sp>
      <p:graphicFrame>
        <p:nvGraphicFramePr>
          <p:cNvPr id="10" name="Tabel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9558132"/>
              </p:ext>
            </p:extLst>
          </p:nvPr>
        </p:nvGraphicFramePr>
        <p:xfrm>
          <a:off x="779428" y="1297592"/>
          <a:ext cx="8229601" cy="3053134"/>
        </p:xfrm>
        <a:graphic>
          <a:graphicData uri="http://schemas.openxmlformats.org/drawingml/2006/table">
            <a:tbl>
              <a:tblPr/>
              <a:tblGrid>
                <a:gridCol w="2128529">
                  <a:extLst>
                    <a:ext uri="{9D8B030D-6E8A-4147-A177-3AD203B41FA5}">
                      <a16:colId xmlns:a16="http://schemas.microsoft.com/office/drawing/2014/main" val="4052168017"/>
                    </a:ext>
                  </a:extLst>
                </a:gridCol>
                <a:gridCol w="1812324">
                  <a:extLst>
                    <a:ext uri="{9D8B030D-6E8A-4147-A177-3AD203B41FA5}">
                      <a16:colId xmlns:a16="http://schemas.microsoft.com/office/drawing/2014/main" val="3394966391"/>
                    </a:ext>
                  </a:extLst>
                </a:gridCol>
                <a:gridCol w="1136822">
                  <a:extLst>
                    <a:ext uri="{9D8B030D-6E8A-4147-A177-3AD203B41FA5}">
                      <a16:colId xmlns:a16="http://schemas.microsoft.com/office/drawing/2014/main" val="443301411"/>
                    </a:ext>
                  </a:extLst>
                </a:gridCol>
                <a:gridCol w="1120346">
                  <a:extLst>
                    <a:ext uri="{9D8B030D-6E8A-4147-A177-3AD203B41FA5}">
                      <a16:colId xmlns:a16="http://schemas.microsoft.com/office/drawing/2014/main" val="3158994123"/>
                    </a:ext>
                  </a:extLst>
                </a:gridCol>
                <a:gridCol w="1252151">
                  <a:extLst>
                    <a:ext uri="{9D8B030D-6E8A-4147-A177-3AD203B41FA5}">
                      <a16:colId xmlns:a16="http://schemas.microsoft.com/office/drawing/2014/main" val="2991954205"/>
                    </a:ext>
                  </a:extLst>
                </a:gridCol>
                <a:gridCol w="779429">
                  <a:extLst>
                    <a:ext uri="{9D8B030D-6E8A-4147-A177-3AD203B41FA5}">
                      <a16:colId xmlns:a16="http://schemas.microsoft.com/office/drawing/2014/main" val="4232596922"/>
                    </a:ext>
                  </a:extLst>
                </a:gridCol>
              </a:tblGrid>
              <a:tr h="393593"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GB" sz="14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Presence of ENTs in BP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4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Process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Admin sources reporting a change of economic activity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Admin sources confirm the T-1 economic activity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1340913"/>
                  </a:ext>
                </a:extLst>
              </a:tr>
              <a:tr h="393593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Change NOT accepted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Change accepted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2955176"/>
                  </a:ext>
                </a:extLst>
              </a:tr>
              <a:tr h="58665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4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Enterprises in BP reporting a change of economic activity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4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Manual online updating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3,602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0" fontAlgn="b"/>
                      <a:endParaRPr lang="en-GB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2,723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6,325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6958615"/>
                  </a:ext>
                </a:extLst>
              </a:tr>
              <a:tr h="393593"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GB" sz="14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Enterprises in BP confirming the T-1 economic activity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4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Manual online updating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1,637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0" fontAlgn="b"/>
                      <a:endParaRPr lang="en-GB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1,699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3,336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0005354"/>
                  </a:ext>
                </a:extLst>
              </a:tr>
              <a:tr h="26977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4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Automatic process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25,591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25,868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585,544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637,003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4889709"/>
                  </a:ext>
                </a:extLst>
              </a:tr>
              <a:tr h="393593"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GB" sz="14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Enterprises outside the BP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4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Manual online updating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716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0" fontAlgn="b"/>
                      <a:endParaRPr lang="en-GB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797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1,513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260816"/>
                  </a:ext>
                </a:extLst>
              </a:tr>
              <a:tr h="26977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4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Automatic process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14,897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197,120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3,611,419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3,823,436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6920507"/>
                  </a:ext>
                </a:extLst>
              </a:tr>
              <a:tr h="269777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4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4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46,439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222,992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4,202,182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4,471,613</a:t>
                      </a: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4642662"/>
                  </a:ext>
                </a:extLst>
              </a:tr>
            </a:tbl>
          </a:graphicData>
        </a:graphic>
      </p:graphicFrame>
      <p:sp>
        <p:nvSpPr>
          <p:cNvPr id="12" name="Ovale 11"/>
          <p:cNvSpPr/>
          <p:nvPr/>
        </p:nvSpPr>
        <p:spPr>
          <a:xfrm>
            <a:off x="8371842" y="2265680"/>
            <a:ext cx="731520" cy="419947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/>
          <p:cNvSpPr txBox="1"/>
          <p:nvPr/>
        </p:nvSpPr>
        <p:spPr>
          <a:xfrm rot="21064540">
            <a:off x="5815881" y="2934878"/>
            <a:ext cx="11286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>
                <a:solidFill>
                  <a:srgbClr val="FF0000"/>
                </a:solidFill>
              </a:rPr>
              <a:t>99% small </a:t>
            </a:r>
            <a:r>
              <a:rPr lang="it-IT" sz="1100" b="1" dirty="0" err="1">
                <a:solidFill>
                  <a:srgbClr val="FF0000"/>
                </a:solidFill>
              </a:rPr>
              <a:t>ENTs</a:t>
            </a:r>
            <a:endParaRPr lang="it-IT" sz="1100" b="1" dirty="0">
              <a:solidFill>
                <a:srgbClr val="FF0000"/>
              </a:solidFill>
            </a:endParaRPr>
          </a:p>
        </p:txBody>
      </p:sp>
      <p:sp>
        <p:nvSpPr>
          <p:cNvPr id="15" name="Fumetto 3 14"/>
          <p:cNvSpPr/>
          <p:nvPr/>
        </p:nvSpPr>
        <p:spPr>
          <a:xfrm>
            <a:off x="5215469" y="3091728"/>
            <a:ext cx="713756" cy="426640"/>
          </a:xfrm>
          <a:prstGeom prst="wedgeEllipseCallout">
            <a:avLst>
              <a:gd name="adj1" fmla="val 181144"/>
              <a:gd name="adj2" fmla="val -52447"/>
            </a:avLst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882820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/>
          <p:cNvSpPr txBox="1">
            <a:spLocks/>
          </p:cNvSpPr>
          <p:nvPr/>
        </p:nvSpPr>
        <p:spPr>
          <a:xfrm>
            <a:off x="1162539" y="-1"/>
            <a:ext cx="7981461" cy="575734"/>
          </a:xfrm>
          <a:prstGeom prst="rect">
            <a:avLst/>
          </a:prstGeom>
          <a:solidFill>
            <a:srgbClr val="CF1E24"/>
          </a:solidFill>
          <a:ln>
            <a:noFill/>
          </a:ln>
        </p:spPr>
        <p:txBody>
          <a:bodyPr vert="horz" lIns="91396" tIns="45699" rIns="91396" bIns="45699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pic>
        <p:nvPicPr>
          <p:cNvPr id="7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6988" y="4728074"/>
            <a:ext cx="1358411" cy="23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asellaDiTesto 12"/>
          <p:cNvSpPr txBox="1"/>
          <p:nvPr/>
        </p:nvSpPr>
        <p:spPr>
          <a:xfrm>
            <a:off x="1304925" y="133354"/>
            <a:ext cx="761047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en-GB" altLang="it-IT" sz="2000" b="1" dirty="0">
                <a:solidFill>
                  <a:schemeClr val="bg1"/>
                </a:solidFill>
                <a:latin typeface="+mj-lt"/>
              </a:rPr>
              <a:t>SBS and STS surveys: average response rates before and after CDC</a:t>
            </a:r>
          </a:p>
        </p:txBody>
      </p:sp>
      <p:graphicFrame>
        <p:nvGraphicFramePr>
          <p:cNvPr id="9" name="Segnaposto contenut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1620638"/>
              </p:ext>
            </p:extLst>
          </p:nvPr>
        </p:nvGraphicFramePr>
        <p:xfrm>
          <a:off x="580076" y="575734"/>
          <a:ext cx="8478982" cy="4009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Segnaposto contenut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4236389"/>
              </p:ext>
            </p:extLst>
          </p:nvPr>
        </p:nvGraphicFramePr>
        <p:xfrm>
          <a:off x="-361950" y="4518533"/>
          <a:ext cx="8553450" cy="4207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4095477591"/>
      </p:ext>
    </p:extLst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747673" y="4423439"/>
            <a:ext cx="406400" cy="273844"/>
          </a:xfrm>
        </p:spPr>
        <p:txBody>
          <a:bodyPr/>
          <a:lstStyle/>
          <a:p>
            <a:fld id="{28555E64-09E7-E944-8DB2-BD243D665CB3}" type="slidenum">
              <a:rPr lang="it-IT" smtClean="0"/>
              <a:pPr/>
              <a:t>17</a:t>
            </a:fld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1213341" y="4630756"/>
            <a:ext cx="4654059" cy="4243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"/>
              </a:lnSpc>
              <a:spcAft>
                <a:spcPts val="200"/>
              </a:spcAft>
              <a:buClr>
                <a:srgbClr val="CF1E24"/>
              </a:buClr>
              <a:buSzPct val="90000"/>
              <a:defRPr/>
            </a:pPr>
            <a:r>
              <a:rPr lang="en-GB" altLang="it-IT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new role of the SBR within the Italian Business Portal</a:t>
            </a:r>
          </a:p>
          <a:p>
            <a:pPr>
              <a:lnSpc>
                <a:spcPts val="700"/>
              </a:lnSpc>
              <a:spcAft>
                <a:spcPts val="200"/>
              </a:spcAft>
              <a:buClr>
                <a:srgbClr val="CF1E24"/>
              </a:buClr>
              <a:buSzPct val="90000"/>
              <a:defRPr/>
            </a:pPr>
            <a:endParaRPr lang="en-GB" altLang="it-IT" sz="1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ts val="700"/>
              </a:lnSpc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en-GB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Geneva, Switzerland - 30 September – 2 October 2019</a:t>
            </a:r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1162539" y="-1"/>
            <a:ext cx="7981461" cy="575734"/>
          </a:xfrm>
          <a:prstGeom prst="rect">
            <a:avLst/>
          </a:prstGeom>
          <a:solidFill>
            <a:srgbClr val="CF1E24"/>
          </a:solidFill>
          <a:ln>
            <a:noFill/>
          </a:ln>
        </p:spPr>
        <p:txBody>
          <a:bodyPr vert="horz" lIns="91396" tIns="45699" rIns="91396" bIns="45699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pic>
        <p:nvPicPr>
          <p:cNvPr id="7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6988" y="4728074"/>
            <a:ext cx="1358411" cy="23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ttore 1 7"/>
          <p:cNvCxnSpPr/>
          <p:nvPr/>
        </p:nvCxnSpPr>
        <p:spPr>
          <a:xfrm>
            <a:off x="1162540" y="4566327"/>
            <a:ext cx="8150793" cy="0"/>
          </a:xfrm>
          <a:prstGeom prst="line">
            <a:avLst/>
          </a:prstGeom>
          <a:ln w="1270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1304925" y="133354"/>
            <a:ext cx="761047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en-GB" altLang="it-IT" sz="2000" b="1" dirty="0">
                <a:solidFill>
                  <a:schemeClr val="bg1"/>
                </a:solidFill>
              </a:rPr>
              <a:t>Lessons learnt and conclusions</a:t>
            </a:r>
          </a:p>
        </p:txBody>
      </p:sp>
      <p:sp>
        <p:nvSpPr>
          <p:cNvPr id="9" name="Rettangolo arrotondato 8"/>
          <p:cNvSpPr/>
          <p:nvPr/>
        </p:nvSpPr>
        <p:spPr>
          <a:xfrm>
            <a:off x="232510" y="735215"/>
            <a:ext cx="4827170" cy="3561269"/>
          </a:xfrm>
          <a:prstGeom prst="round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3" r="9453"/>
          <a:stretch/>
        </p:blipFill>
        <p:spPr bwMode="auto">
          <a:xfrm>
            <a:off x="136711" y="609368"/>
            <a:ext cx="1745575" cy="1396460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asellaDiTesto 10"/>
          <p:cNvSpPr txBox="1"/>
          <p:nvPr/>
        </p:nvSpPr>
        <p:spPr>
          <a:xfrm>
            <a:off x="1978086" y="991702"/>
            <a:ext cx="262004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just">
              <a:spcAft>
                <a:spcPts val="1000"/>
              </a:spcAft>
              <a:buClr>
                <a:srgbClr val="CF1E24"/>
              </a:buClr>
              <a:buSzPct val="90000"/>
              <a:buFont typeface="Wingdings" pitchFamily="2" charset="2"/>
              <a:buChar char="Ø"/>
              <a:defRPr/>
            </a:pPr>
            <a:r>
              <a:rPr lang="en-GB" altLang="it-IT" sz="1600" dirty="0">
                <a:latin typeface="+mj-lt"/>
              </a:rPr>
              <a:t>Integration among business statistics</a:t>
            </a:r>
          </a:p>
        </p:txBody>
      </p:sp>
      <p:sp>
        <p:nvSpPr>
          <p:cNvPr id="5" name="Rettangolo 4"/>
          <p:cNvSpPr/>
          <p:nvPr/>
        </p:nvSpPr>
        <p:spPr>
          <a:xfrm>
            <a:off x="433168" y="2056027"/>
            <a:ext cx="4626512" cy="2200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1000"/>
              </a:spcAft>
              <a:buClr>
                <a:srgbClr val="CF1E24"/>
              </a:buClr>
              <a:buSzPct val="90000"/>
              <a:buFont typeface="Wingdings" pitchFamily="2" charset="2"/>
              <a:buChar char="Ø"/>
              <a:defRPr/>
            </a:pPr>
            <a:r>
              <a:rPr lang="en-GB" altLang="it-IT" sz="1600" dirty="0"/>
              <a:t>No duplication of notifications</a:t>
            </a:r>
          </a:p>
          <a:p>
            <a:pPr marL="285750" indent="-285750" algn="just">
              <a:spcAft>
                <a:spcPts val="1000"/>
              </a:spcAft>
              <a:buClr>
                <a:srgbClr val="CF1E24"/>
              </a:buClr>
              <a:buSzPct val="90000"/>
              <a:buFont typeface="Wingdings" pitchFamily="2" charset="2"/>
              <a:buChar char="Ø"/>
              <a:defRPr/>
            </a:pPr>
            <a:r>
              <a:rPr lang="en-GB" altLang="it-IT" sz="1600" dirty="0"/>
              <a:t>Harmonization of survey questionnaires in terms of variables and definitions - standardization of statistical language</a:t>
            </a:r>
          </a:p>
          <a:p>
            <a:pPr marL="285750" indent="-285750" algn="just">
              <a:spcAft>
                <a:spcPts val="1000"/>
              </a:spcAft>
              <a:buClr>
                <a:srgbClr val="CF1E24"/>
              </a:buClr>
              <a:buSzPct val="90000"/>
              <a:buFont typeface="Wingdings" pitchFamily="2" charset="2"/>
              <a:buChar char="Ø"/>
              <a:defRPr/>
            </a:pPr>
            <a:r>
              <a:rPr lang="en-GB" altLang="it-IT" sz="1600" dirty="0"/>
              <a:t>Decrease of the enterprises response burden</a:t>
            </a:r>
          </a:p>
          <a:p>
            <a:pPr marL="285750" indent="-285750" algn="just">
              <a:spcAft>
                <a:spcPts val="1000"/>
              </a:spcAft>
              <a:buClr>
                <a:srgbClr val="CF1E24"/>
              </a:buClr>
              <a:buSzPct val="90000"/>
              <a:buFont typeface="Wingdings" pitchFamily="2" charset="2"/>
              <a:buChar char="Ø"/>
              <a:defRPr/>
            </a:pPr>
            <a:r>
              <a:rPr lang="en-GB" altLang="it-IT" sz="1600" dirty="0"/>
              <a:t>Improved quality of the SBR in terms of timeliness of updating and completeness of information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1882287" y="1520565"/>
            <a:ext cx="29683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1000"/>
              </a:spcAft>
              <a:buClr>
                <a:srgbClr val="CF1E24"/>
              </a:buClr>
              <a:buSzPct val="90000"/>
              <a:buFont typeface="Wingdings" pitchFamily="2" charset="2"/>
              <a:buChar char="Ø"/>
              <a:defRPr/>
            </a:pPr>
            <a:r>
              <a:rPr lang="en-GB" altLang="it-IT" sz="1600" dirty="0"/>
              <a:t>Sharing information between surveys and SBR</a:t>
            </a:r>
          </a:p>
        </p:txBody>
      </p:sp>
      <p:sp>
        <p:nvSpPr>
          <p:cNvPr id="14" name="Rettangolo arrotondato 13"/>
          <p:cNvSpPr/>
          <p:nvPr/>
        </p:nvSpPr>
        <p:spPr>
          <a:xfrm>
            <a:off x="5260337" y="726636"/>
            <a:ext cx="3781249" cy="3569848"/>
          </a:xfrm>
          <a:prstGeom prst="round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3" descr="C:\Users\moconsal\AppData\Local\Microsoft\Windows\Temporary Internet Files\Content.IE5\T29X0TH3\risk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3927" y="661707"/>
            <a:ext cx="1885068" cy="683270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16"/>
          <p:cNvSpPr/>
          <p:nvPr/>
        </p:nvSpPr>
        <p:spPr>
          <a:xfrm>
            <a:off x="5361360" y="1426207"/>
            <a:ext cx="3564925" cy="1944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1000"/>
              </a:spcAft>
              <a:buClr>
                <a:srgbClr val="CF1E24"/>
              </a:buClr>
              <a:buSzPct val="90000"/>
              <a:buFont typeface="Wingdings" pitchFamily="2" charset="2"/>
              <a:buChar char="Ø"/>
              <a:defRPr/>
            </a:pPr>
            <a:r>
              <a:rPr lang="en-US" altLang="it-IT" sz="1600" dirty="0"/>
              <a:t>risk of increasing the workload for the existing resources as a result of the increase in the number of companies that access the BP</a:t>
            </a:r>
          </a:p>
          <a:p>
            <a:pPr marL="285750" indent="-285750" algn="just">
              <a:spcAft>
                <a:spcPts val="1000"/>
              </a:spcAft>
              <a:buClr>
                <a:srgbClr val="CF1E24"/>
              </a:buClr>
              <a:buSzPct val="90000"/>
              <a:buFont typeface="Wingdings" pitchFamily="2" charset="2"/>
              <a:buChar char="Ø"/>
              <a:defRPr/>
            </a:pPr>
            <a:r>
              <a:rPr lang="en-US" altLang="it-IT" sz="1600" dirty="0"/>
              <a:t>the number of notifications that remain unprocessed in the system is increasing</a:t>
            </a:r>
          </a:p>
        </p:txBody>
      </p:sp>
    </p:spTree>
    <p:extLst>
      <p:ext uri="{BB962C8B-B14F-4D97-AF65-F5344CB8AC3E}">
        <p14:creationId xmlns:p14="http://schemas.microsoft.com/office/powerpoint/2010/main" val="166727061"/>
      </p:ext>
    </p:extLst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747673" y="4423439"/>
            <a:ext cx="406400" cy="273844"/>
          </a:xfrm>
        </p:spPr>
        <p:txBody>
          <a:bodyPr/>
          <a:lstStyle/>
          <a:p>
            <a:fld id="{28555E64-09E7-E944-8DB2-BD243D665CB3}" type="slidenum">
              <a:rPr lang="it-IT" smtClean="0"/>
              <a:pPr/>
              <a:t>18</a:t>
            </a:fld>
            <a:endParaRPr lang="it-IT" dirty="0"/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1162539" y="-1"/>
            <a:ext cx="8049193" cy="575734"/>
          </a:xfrm>
          <a:prstGeom prst="rect">
            <a:avLst/>
          </a:prstGeom>
          <a:solidFill>
            <a:srgbClr val="CF1E24"/>
          </a:solidFill>
          <a:ln>
            <a:noFill/>
          </a:ln>
        </p:spPr>
        <p:txBody>
          <a:bodyPr vert="horz" lIns="91396" tIns="45699" rIns="91396" bIns="45699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pic>
        <p:nvPicPr>
          <p:cNvPr id="7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6988" y="4728074"/>
            <a:ext cx="1358411" cy="23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ttore 1 7"/>
          <p:cNvCxnSpPr/>
          <p:nvPr/>
        </p:nvCxnSpPr>
        <p:spPr>
          <a:xfrm>
            <a:off x="1162540" y="4566327"/>
            <a:ext cx="8150793" cy="0"/>
          </a:xfrm>
          <a:prstGeom prst="line">
            <a:avLst/>
          </a:prstGeom>
          <a:ln w="1270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2" descr="Risultati immagini per grazie per l'attenzione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8" t="3943" r="1340" b="5763"/>
          <a:stretch/>
        </p:blipFill>
        <p:spPr bwMode="auto">
          <a:xfrm>
            <a:off x="1628429" y="804366"/>
            <a:ext cx="5743921" cy="2853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1779135" y="3563268"/>
            <a:ext cx="2721254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rgbClr val="CF1E24"/>
              </a:buClr>
              <a:buSzPct val="90000"/>
              <a:defRPr/>
            </a:pPr>
            <a:r>
              <a:rPr lang="en-US" alt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Monica Consalvi (</a:t>
            </a:r>
            <a:r>
              <a:rPr lang="en-US" alt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hlinkClick r:id="rId5"/>
              </a:rPr>
              <a:t>moconsal@istat.it</a:t>
            </a:r>
            <a:r>
              <a:rPr lang="en-US" alt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)</a:t>
            </a:r>
          </a:p>
          <a:p>
            <a:pPr>
              <a:buClr>
                <a:srgbClr val="CF1E24"/>
              </a:buClr>
              <a:buSzPct val="90000"/>
              <a:defRPr/>
            </a:pPr>
            <a:r>
              <a:rPr lang="en-US" alt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Barbara </a:t>
            </a:r>
            <a:r>
              <a:rPr lang="en-US" altLang="it-IT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Gentili</a:t>
            </a:r>
            <a:r>
              <a:rPr lang="en-US" alt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(</a:t>
            </a:r>
            <a:r>
              <a:rPr lang="en-US" alt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hlinkClick r:id="rId6"/>
              </a:rPr>
              <a:t>bagentil@istat.it</a:t>
            </a:r>
            <a:r>
              <a:rPr lang="en-US" alt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)</a:t>
            </a:r>
          </a:p>
          <a:p>
            <a:pPr>
              <a:buClr>
                <a:srgbClr val="CF1E24"/>
              </a:buClr>
              <a:buSzPct val="90000"/>
              <a:defRPr/>
            </a:pPr>
            <a:r>
              <a:rPr lang="en-US" altLang="it-IT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Arianna </a:t>
            </a:r>
            <a:r>
              <a:rPr lang="en-US" altLang="it-IT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Speranza</a:t>
            </a:r>
            <a:r>
              <a:rPr lang="en-US" altLang="it-IT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</a:t>
            </a:r>
            <a:r>
              <a:rPr lang="en-US" altLang="it-IT" sz="1400" dirty="0">
                <a:solidFill>
                  <a:schemeClr val="tx1">
                    <a:lumMod val="75000"/>
                    <a:lumOff val="25000"/>
                  </a:schemeClr>
                </a:solidFill>
                <a:hlinkClick r:id="rId7"/>
              </a:rPr>
              <a:t>arsperan@istat.it</a:t>
            </a:r>
            <a:r>
              <a:rPr lang="en-US" altLang="it-IT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537417485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1295400" y="1006824"/>
            <a:ext cx="6940793" cy="2580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spcAft>
                <a:spcPts val="1000"/>
              </a:spcAft>
              <a:buClr>
                <a:srgbClr val="CF1E24"/>
              </a:buClr>
              <a:buSzPct val="90000"/>
              <a:buFont typeface="+mj-lt"/>
              <a:buAutoNum type="arabicPeriod"/>
              <a:defRPr/>
            </a:pPr>
            <a:r>
              <a:rPr lang="en-GB" sz="1800" dirty="0">
                <a:latin typeface="+mj-lt"/>
              </a:rPr>
              <a:t>The Istat Business Portal</a:t>
            </a:r>
            <a:endParaRPr lang="it-IT" sz="1800" dirty="0">
              <a:latin typeface="+mj-lt"/>
            </a:endParaRPr>
          </a:p>
          <a:p>
            <a:pPr marL="342900" indent="-342900">
              <a:spcAft>
                <a:spcPts val="1000"/>
              </a:spcAft>
              <a:buClr>
                <a:srgbClr val="CF1E24"/>
              </a:buClr>
              <a:buSzPct val="90000"/>
              <a:buFont typeface="+mj-lt"/>
              <a:buAutoNum type="arabicPeriod"/>
              <a:defRPr/>
            </a:pPr>
            <a:r>
              <a:rPr lang="en-GB" sz="1800" dirty="0"/>
              <a:t>The FRONT-OFFICE features</a:t>
            </a:r>
            <a:r>
              <a:rPr lang="it-IT" sz="1800" dirty="0"/>
              <a:t> and </a:t>
            </a:r>
            <a:r>
              <a:rPr lang="en-GB" sz="1800" dirty="0"/>
              <a:t>t</a:t>
            </a:r>
            <a:r>
              <a:rPr lang="en-GB" sz="1800" dirty="0">
                <a:latin typeface="+mj-lt"/>
              </a:rPr>
              <a:t>he Business Register Homepage</a:t>
            </a:r>
          </a:p>
          <a:p>
            <a:pPr marL="342900" indent="-342900">
              <a:spcAft>
                <a:spcPts val="1000"/>
              </a:spcAft>
              <a:buClr>
                <a:srgbClr val="CF1E24"/>
              </a:buClr>
              <a:buSzPct val="90000"/>
              <a:buFont typeface="+mj-lt"/>
              <a:buAutoNum type="arabicPeriod"/>
              <a:defRPr/>
            </a:pPr>
            <a:r>
              <a:rPr lang="en-GB" sz="1800" dirty="0">
                <a:latin typeface="+mj-lt"/>
              </a:rPr>
              <a:t>The BACK-OFFICE features and the integrated management model of respondents notifications </a:t>
            </a:r>
          </a:p>
          <a:p>
            <a:pPr marL="342900" indent="-342900">
              <a:spcAft>
                <a:spcPts val="1000"/>
              </a:spcAft>
              <a:buClr>
                <a:srgbClr val="CF1E24"/>
              </a:buClr>
              <a:buSzPct val="90000"/>
              <a:buFont typeface="+mj-lt"/>
              <a:buAutoNum type="arabicPeriod"/>
              <a:defRPr/>
            </a:pPr>
            <a:r>
              <a:rPr lang="en-GB" sz="1800" dirty="0">
                <a:latin typeface="+mj-lt"/>
              </a:rPr>
              <a:t>Impact of the first six years of BP use by the business respondents</a:t>
            </a:r>
            <a:endParaRPr lang="en-US" sz="1800" dirty="0">
              <a:latin typeface="+mj-lt"/>
            </a:endParaRPr>
          </a:p>
          <a:p>
            <a:pPr marL="342900" indent="-342900">
              <a:spcAft>
                <a:spcPts val="1000"/>
              </a:spcAft>
              <a:buClr>
                <a:srgbClr val="CF1E24"/>
              </a:buClr>
              <a:buSzPct val="90000"/>
              <a:buFont typeface="+mj-lt"/>
              <a:buAutoNum type="arabicPeriod"/>
              <a:defRPr/>
            </a:pPr>
            <a:r>
              <a:rPr lang="en-GB" sz="1800" dirty="0">
                <a:latin typeface="+mj-lt"/>
              </a:rPr>
              <a:t>The new SBR updating process using statistical sources</a:t>
            </a:r>
          </a:p>
          <a:p>
            <a:pPr marL="342900" indent="-342900">
              <a:spcAft>
                <a:spcPts val="1000"/>
              </a:spcAft>
              <a:buClr>
                <a:srgbClr val="CF1E24"/>
              </a:buClr>
              <a:buSzPct val="90000"/>
              <a:buFont typeface="+mj-lt"/>
              <a:buAutoNum type="arabicPeriod"/>
              <a:defRPr/>
            </a:pPr>
            <a:r>
              <a:rPr lang="en-GB" sz="1800" dirty="0">
                <a:latin typeface="+mj-lt"/>
              </a:rPr>
              <a:t>Lessons learnt and conclusions</a:t>
            </a:r>
            <a:endParaRPr lang="it-IT" sz="1800" dirty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747673" y="4423439"/>
            <a:ext cx="406400" cy="273844"/>
          </a:xfrm>
        </p:spPr>
        <p:txBody>
          <a:bodyPr/>
          <a:lstStyle/>
          <a:p>
            <a:fld id="{28555E64-09E7-E944-8DB2-BD243D665CB3}" type="slidenum">
              <a:rPr lang="it-IT" smtClean="0"/>
              <a:pPr/>
              <a:t>2</a:t>
            </a:fld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1213341" y="4630756"/>
            <a:ext cx="4654059" cy="4243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"/>
              </a:lnSpc>
              <a:spcAft>
                <a:spcPts val="200"/>
              </a:spcAft>
              <a:buClr>
                <a:srgbClr val="CF1E24"/>
              </a:buClr>
              <a:buSzPct val="90000"/>
              <a:defRPr/>
            </a:pPr>
            <a:r>
              <a:rPr lang="en-GB" altLang="it-IT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new role of the SBR within the Italian Business Portal</a:t>
            </a:r>
          </a:p>
          <a:p>
            <a:pPr>
              <a:lnSpc>
                <a:spcPts val="700"/>
              </a:lnSpc>
              <a:spcAft>
                <a:spcPts val="200"/>
              </a:spcAft>
              <a:buClr>
                <a:srgbClr val="CF1E24"/>
              </a:buClr>
              <a:buSzPct val="90000"/>
              <a:defRPr/>
            </a:pPr>
            <a:endParaRPr lang="en-GB" altLang="it-IT" sz="1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ts val="700"/>
              </a:lnSpc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en-GB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Geneva, Switzerland - 30 September – 2 October 2019</a:t>
            </a:r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1162539" y="-1"/>
            <a:ext cx="7981461" cy="575734"/>
          </a:xfrm>
          <a:prstGeom prst="rect">
            <a:avLst/>
          </a:prstGeom>
          <a:solidFill>
            <a:srgbClr val="CF1E24"/>
          </a:solidFill>
          <a:ln>
            <a:noFill/>
          </a:ln>
        </p:spPr>
        <p:txBody>
          <a:bodyPr vert="horz" lIns="91396" tIns="45699" rIns="91396" bIns="45699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pic>
        <p:nvPicPr>
          <p:cNvPr id="7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6988" y="4728074"/>
            <a:ext cx="1358411" cy="23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ttore 1 7"/>
          <p:cNvCxnSpPr/>
          <p:nvPr/>
        </p:nvCxnSpPr>
        <p:spPr>
          <a:xfrm>
            <a:off x="1162540" y="4566327"/>
            <a:ext cx="8150793" cy="0"/>
          </a:xfrm>
          <a:prstGeom prst="line">
            <a:avLst/>
          </a:prstGeom>
          <a:ln w="1270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1304925" y="133354"/>
            <a:ext cx="761047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en-GB" altLang="it-IT" sz="2000" b="1" dirty="0">
                <a:solidFill>
                  <a:schemeClr val="bg1"/>
                </a:solidFill>
                <a:latin typeface="+mj-lt"/>
              </a:rPr>
              <a:t>Contents</a:t>
            </a:r>
            <a:r>
              <a:rPr lang="it-IT" altLang="it-IT" sz="2000" b="1" dirty="0">
                <a:solidFill>
                  <a:schemeClr val="bg1"/>
                </a:solidFill>
                <a:latin typeface="+mj-lt"/>
              </a:rPr>
              <a:t> </a:t>
            </a:r>
            <a:endParaRPr lang="it-IT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59179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olo 1"/>
          <p:cNvSpPr txBox="1">
            <a:spLocks/>
          </p:cNvSpPr>
          <p:nvPr/>
        </p:nvSpPr>
        <p:spPr>
          <a:xfrm>
            <a:off x="1162539" y="-1"/>
            <a:ext cx="7981461" cy="575734"/>
          </a:xfrm>
          <a:prstGeom prst="rect">
            <a:avLst/>
          </a:prstGeom>
          <a:solidFill>
            <a:srgbClr val="CF1E24"/>
          </a:solidFill>
          <a:ln>
            <a:noFill/>
          </a:ln>
        </p:spPr>
        <p:txBody>
          <a:bodyPr vert="horz" lIns="91396" tIns="45699" rIns="91396" bIns="45699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747673" y="4423439"/>
            <a:ext cx="406400" cy="273844"/>
          </a:xfrm>
        </p:spPr>
        <p:txBody>
          <a:bodyPr/>
          <a:lstStyle/>
          <a:p>
            <a:fld id="{28555E64-09E7-E944-8DB2-BD243D665CB3}" type="slidenum">
              <a:rPr lang="it-IT" smtClean="0"/>
              <a:pPr/>
              <a:t>3</a:t>
            </a:fld>
            <a:endParaRPr lang="it-IT" dirty="0"/>
          </a:p>
        </p:txBody>
      </p:sp>
      <p:pic>
        <p:nvPicPr>
          <p:cNvPr id="7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6988" y="4728074"/>
            <a:ext cx="1358411" cy="23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ttore 1 7"/>
          <p:cNvCxnSpPr/>
          <p:nvPr/>
        </p:nvCxnSpPr>
        <p:spPr>
          <a:xfrm>
            <a:off x="1162540" y="4566327"/>
            <a:ext cx="8150793" cy="0"/>
          </a:xfrm>
          <a:prstGeom prst="line">
            <a:avLst/>
          </a:prstGeom>
          <a:ln w="1270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Immagin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4273" y="619943"/>
            <a:ext cx="3589521" cy="2743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" descr="G:\Copia_HD\EU\Roundtable\2012 Washington\Doc for paper\Immagine3.t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91520" y="631852"/>
            <a:ext cx="3816000" cy="2628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Freccia a destra 18"/>
          <p:cNvSpPr/>
          <p:nvPr/>
        </p:nvSpPr>
        <p:spPr>
          <a:xfrm>
            <a:off x="3569546" y="1171575"/>
            <a:ext cx="1721974" cy="1352550"/>
          </a:xfrm>
          <a:prstGeom prst="rightArrow">
            <a:avLst>
              <a:gd name="adj1" fmla="val 50000"/>
              <a:gd name="adj2" fmla="val 20057"/>
            </a:avLst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72000" tIns="0" rIns="0" bIns="0" rtlCol="0" anchor="ctr">
            <a:noAutofit/>
          </a:bodyPr>
          <a:lstStyle/>
          <a:p>
            <a:pPr defTabSz="914400"/>
            <a:r>
              <a:rPr lang="en-GB" sz="1400" dirty="0">
                <a:solidFill>
                  <a:srgbClr val="4472C4"/>
                </a:solidFill>
              </a:rPr>
              <a:t>to overcome a stovepipe organization model</a:t>
            </a:r>
            <a:endParaRPr lang="it-IT" sz="1400" dirty="0">
              <a:solidFill>
                <a:srgbClr val="4472C4"/>
              </a:solidFill>
            </a:endParaRP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1182" y="3289529"/>
            <a:ext cx="3240000" cy="1787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ttangolo 15"/>
          <p:cNvSpPr/>
          <p:nvPr/>
        </p:nvSpPr>
        <p:spPr>
          <a:xfrm>
            <a:off x="1562910" y="3564100"/>
            <a:ext cx="2309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altLang="it-IT" sz="1800" dirty="0">
                <a:hlinkClick r:id="rId7"/>
              </a:rPr>
              <a:t>https://imprese.istat.it</a:t>
            </a:r>
            <a:endParaRPr lang="it-IT" altLang="it-IT" sz="1800" dirty="0"/>
          </a:p>
        </p:txBody>
      </p:sp>
      <p:sp>
        <p:nvSpPr>
          <p:cNvPr id="3" name="Freccia curva 2"/>
          <p:cNvSpPr/>
          <p:nvPr/>
        </p:nvSpPr>
        <p:spPr>
          <a:xfrm flipV="1">
            <a:off x="2581727" y="3908359"/>
            <a:ext cx="604408" cy="343829"/>
          </a:xfrm>
          <a:prstGeom prst="bentArrow">
            <a:avLst>
              <a:gd name="adj1" fmla="val 25000"/>
              <a:gd name="adj2" fmla="val 43048"/>
              <a:gd name="adj3" fmla="val 25000"/>
              <a:gd name="adj4" fmla="val 4375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spcFirstLastPara="0" vert="horz" wrap="square" lIns="0" tIns="0" rIns="0" bIns="0" numCol="1" spcCol="1270" rtlCol="0" anchor="t" anchorCtr="1">
            <a:noAutofit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</a:pPr>
            <a:endParaRPr lang="en-GB" sz="1400" kern="1200" dirty="0">
              <a:solidFill>
                <a:schemeClr val="tx1"/>
              </a:solidFill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1304925" y="133354"/>
            <a:ext cx="761047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en-GB" altLang="it-IT" sz="2000" b="1" dirty="0">
                <a:solidFill>
                  <a:schemeClr val="bg1"/>
                </a:solidFill>
                <a:latin typeface="+mj-lt"/>
              </a:rPr>
              <a:t>The Italian Business Portal as a result of the Istat modernization</a:t>
            </a:r>
          </a:p>
        </p:txBody>
      </p:sp>
    </p:spTree>
    <p:extLst>
      <p:ext uri="{BB962C8B-B14F-4D97-AF65-F5344CB8AC3E}">
        <p14:creationId xmlns:p14="http://schemas.microsoft.com/office/powerpoint/2010/main" val="3149087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747673" y="4423439"/>
            <a:ext cx="406400" cy="273844"/>
          </a:xfrm>
        </p:spPr>
        <p:txBody>
          <a:bodyPr/>
          <a:lstStyle/>
          <a:p>
            <a:fld id="{28555E64-09E7-E944-8DB2-BD243D665CB3}" type="slidenum">
              <a:rPr lang="it-IT" smtClean="0"/>
              <a:pPr/>
              <a:t>4</a:t>
            </a:fld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1213341" y="4630756"/>
            <a:ext cx="4654059" cy="4243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"/>
              </a:lnSpc>
              <a:spcAft>
                <a:spcPts val="200"/>
              </a:spcAft>
              <a:buClr>
                <a:srgbClr val="CF1E24"/>
              </a:buClr>
              <a:buSzPct val="90000"/>
              <a:defRPr/>
            </a:pPr>
            <a:r>
              <a:rPr lang="en-GB" altLang="it-IT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new role of the SBR within the Italian Business Portal</a:t>
            </a:r>
          </a:p>
          <a:p>
            <a:pPr>
              <a:lnSpc>
                <a:spcPts val="700"/>
              </a:lnSpc>
              <a:spcAft>
                <a:spcPts val="200"/>
              </a:spcAft>
              <a:buClr>
                <a:srgbClr val="CF1E24"/>
              </a:buClr>
              <a:buSzPct val="90000"/>
              <a:defRPr/>
            </a:pPr>
            <a:endParaRPr lang="en-GB" altLang="it-IT" sz="1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ts val="700"/>
              </a:lnSpc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en-GB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Geneva, Switzerland - 30 September – 2 October 2019</a:t>
            </a:r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1162539" y="-1"/>
            <a:ext cx="7981461" cy="575734"/>
          </a:xfrm>
          <a:prstGeom prst="rect">
            <a:avLst/>
          </a:prstGeom>
          <a:solidFill>
            <a:srgbClr val="CF1E24"/>
          </a:solidFill>
          <a:ln>
            <a:noFill/>
          </a:ln>
        </p:spPr>
        <p:txBody>
          <a:bodyPr vert="horz" lIns="91396" tIns="45699" rIns="91396" bIns="45699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pic>
        <p:nvPicPr>
          <p:cNvPr id="7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6988" y="4728074"/>
            <a:ext cx="1358411" cy="23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ttore 1 7"/>
          <p:cNvCxnSpPr/>
          <p:nvPr/>
        </p:nvCxnSpPr>
        <p:spPr>
          <a:xfrm>
            <a:off x="1162540" y="4566327"/>
            <a:ext cx="8150793" cy="0"/>
          </a:xfrm>
          <a:prstGeom prst="line">
            <a:avLst/>
          </a:prstGeom>
          <a:ln w="1270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1304925" y="133354"/>
            <a:ext cx="761047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en-GB" altLang="it-IT" sz="2000" b="1" dirty="0">
                <a:solidFill>
                  <a:schemeClr val="bg1"/>
                </a:solidFill>
                <a:latin typeface="+mj-lt"/>
              </a:rPr>
              <a:t>The Italian Business Portal: “</a:t>
            </a:r>
            <a:r>
              <a:rPr lang="en-GB" altLang="it-IT" sz="2000" b="1" dirty="0" err="1">
                <a:solidFill>
                  <a:schemeClr val="bg1"/>
                </a:solidFill>
                <a:latin typeface="+mj-lt"/>
              </a:rPr>
              <a:t>Statistica&amp;Imprese</a:t>
            </a:r>
            <a:r>
              <a:rPr lang="en-GB" altLang="it-IT" sz="2000" b="1" dirty="0">
                <a:solidFill>
                  <a:schemeClr val="bg1"/>
                </a:solidFill>
                <a:latin typeface="+mj-lt"/>
              </a:rPr>
              <a:t>”</a:t>
            </a:r>
          </a:p>
        </p:txBody>
      </p:sp>
      <p:graphicFrame>
        <p:nvGraphicFramePr>
          <p:cNvPr id="10" name="Diagramma 9"/>
          <p:cNvGraphicFramePr/>
          <p:nvPr>
            <p:extLst>
              <p:ext uri="{D42A27DB-BD31-4B8C-83A1-F6EECF244321}">
                <p14:modId xmlns:p14="http://schemas.microsoft.com/office/powerpoint/2010/main" val="3815913649"/>
              </p:ext>
            </p:extLst>
          </p:nvPr>
        </p:nvGraphicFramePr>
        <p:xfrm>
          <a:off x="363971" y="2169036"/>
          <a:ext cx="8823792" cy="22982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1" name="Diagramma 10"/>
          <p:cNvGraphicFramePr/>
          <p:nvPr>
            <p:extLst>
              <p:ext uri="{D42A27DB-BD31-4B8C-83A1-F6EECF244321}">
                <p14:modId xmlns:p14="http://schemas.microsoft.com/office/powerpoint/2010/main" val="2712101023"/>
              </p:ext>
            </p:extLst>
          </p:nvPr>
        </p:nvGraphicFramePr>
        <p:xfrm>
          <a:off x="552898" y="550875"/>
          <a:ext cx="8490098" cy="14693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944563277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747673" y="4423439"/>
            <a:ext cx="406400" cy="273844"/>
          </a:xfrm>
        </p:spPr>
        <p:txBody>
          <a:bodyPr/>
          <a:lstStyle/>
          <a:p>
            <a:fld id="{28555E64-09E7-E944-8DB2-BD243D665CB3}" type="slidenum">
              <a:rPr lang="it-IT" smtClean="0"/>
              <a:pPr/>
              <a:t>5</a:t>
            </a:fld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1213341" y="4630756"/>
            <a:ext cx="4654059" cy="4243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"/>
              </a:lnSpc>
              <a:spcAft>
                <a:spcPts val="200"/>
              </a:spcAft>
              <a:buClr>
                <a:srgbClr val="CF1E24"/>
              </a:buClr>
              <a:buSzPct val="90000"/>
              <a:defRPr/>
            </a:pPr>
            <a:r>
              <a:rPr lang="en-GB" altLang="it-IT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new role of the SBR within the Italian Business Portal</a:t>
            </a:r>
          </a:p>
          <a:p>
            <a:pPr>
              <a:lnSpc>
                <a:spcPts val="700"/>
              </a:lnSpc>
              <a:spcAft>
                <a:spcPts val="200"/>
              </a:spcAft>
              <a:buClr>
                <a:srgbClr val="CF1E24"/>
              </a:buClr>
              <a:buSzPct val="90000"/>
              <a:defRPr/>
            </a:pPr>
            <a:endParaRPr lang="en-GB" altLang="it-IT" sz="1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ts val="700"/>
              </a:lnSpc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en-GB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Geneva, Switzerland - 30 September – 2 October 2019</a:t>
            </a:r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1162539" y="-1"/>
            <a:ext cx="7981461" cy="575734"/>
          </a:xfrm>
          <a:prstGeom prst="rect">
            <a:avLst/>
          </a:prstGeom>
          <a:solidFill>
            <a:srgbClr val="CF1E24"/>
          </a:solidFill>
          <a:ln>
            <a:noFill/>
          </a:ln>
        </p:spPr>
        <p:txBody>
          <a:bodyPr vert="horz" lIns="91396" tIns="45699" rIns="91396" bIns="45699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pic>
        <p:nvPicPr>
          <p:cNvPr id="7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6988" y="4728074"/>
            <a:ext cx="1358411" cy="23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ttore 1 7"/>
          <p:cNvCxnSpPr/>
          <p:nvPr/>
        </p:nvCxnSpPr>
        <p:spPr>
          <a:xfrm>
            <a:off x="1162540" y="4566327"/>
            <a:ext cx="8150793" cy="0"/>
          </a:xfrm>
          <a:prstGeom prst="line">
            <a:avLst/>
          </a:prstGeom>
          <a:ln w="1270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Figura a mano libera 30"/>
          <p:cNvSpPr/>
          <p:nvPr/>
        </p:nvSpPr>
        <p:spPr>
          <a:xfrm>
            <a:off x="329609" y="1126028"/>
            <a:ext cx="2206497" cy="1949890"/>
          </a:xfrm>
          <a:custGeom>
            <a:avLst/>
            <a:gdLst>
              <a:gd name="connsiteX0" fmla="*/ 0 w 2206497"/>
              <a:gd name="connsiteY0" fmla="*/ 974945 h 1949890"/>
              <a:gd name="connsiteX1" fmla="*/ 1103249 w 2206497"/>
              <a:gd name="connsiteY1" fmla="*/ 0 h 1949890"/>
              <a:gd name="connsiteX2" fmla="*/ 2206498 w 2206497"/>
              <a:gd name="connsiteY2" fmla="*/ 974945 h 1949890"/>
              <a:gd name="connsiteX3" fmla="*/ 1103249 w 2206497"/>
              <a:gd name="connsiteY3" fmla="*/ 1949890 h 1949890"/>
              <a:gd name="connsiteX4" fmla="*/ 0 w 2206497"/>
              <a:gd name="connsiteY4" fmla="*/ 974945 h 1949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6497" h="1949890">
                <a:moveTo>
                  <a:pt x="0" y="974945"/>
                </a:moveTo>
                <a:cubicBezTo>
                  <a:pt x="0" y="436498"/>
                  <a:pt x="493941" y="0"/>
                  <a:pt x="1103249" y="0"/>
                </a:cubicBezTo>
                <a:cubicBezTo>
                  <a:pt x="1712557" y="0"/>
                  <a:pt x="2206498" y="436498"/>
                  <a:pt x="2206498" y="974945"/>
                </a:cubicBezTo>
                <a:cubicBezTo>
                  <a:pt x="2206498" y="1513392"/>
                  <a:pt x="1712557" y="1949890"/>
                  <a:pt x="1103249" y="1949890"/>
                </a:cubicBezTo>
                <a:cubicBezTo>
                  <a:pt x="493941" y="1949890"/>
                  <a:pt x="0" y="1513392"/>
                  <a:pt x="0" y="974945"/>
                </a:cubicBezTo>
                <a:close/>
              </a:path>
            </a:pathLst>
          </a:custGeom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shade val="80000"/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shade val="80000"/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410501" tIns="308415" rIns="410501" bIns="308415" numCol="1" spcCol="1270" anchor="ctr" anchorCtr="0">
            <a:noAutofit/>
          </a:bodyPr>
          <a:lstStyle/>
          <a:p>
            <a:pPr lvl="0" algn="ctr" defTabSz="8001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800" kern="1200" dirty="0"/>
              <a:t>Authentication system </a:t>
            </a:r>
          </a:p>
        </p:txBody>
      </p:sp>
      <p:sp>
        <p:nvSpPr>
          <p:cNvPr id="32" name="Figura a mano libera 31"/>
          <p:cNvSpPr/>
          <p:nvPr/>
        </p:nvSpPr>
        <p:spPr>
          <a:xfrm>
            <a:off x="2198399" y="1414362"/>
            <a:ext cx="2052000" cy="1934602"/>
          </a:xfrm>
          <a:custGeom>
            <a:avLst/>
            <a:gdLst>
              <a:gd name="connsiteX0" fmla="*/ 0 w 2022281"/>
              <a:gd name="connsiteY0" fmla="*/ 967301 h 1934602"/>
              <a:gd name="connsiteX1" fmla="*/ 1011141 w 2022281"/>
              <a:gd name="connsiteY1" fmla="*/ 0 h 1934602"/>
              <a:gd name="connsiteX2" fmla="*/ 2022282 w 2022281"/>
              <a:gd name="connsiteY2" fmla="*/ 967301 h 1934602"/>
              <a:gd name="connsiteX3" fmla="*/ 1011141 w 2022281"/>
              <a:gd name="connsiteY3" fmla="*/ 1934602 h 1934602"/>
              <a:gd name="connsiteX4" fmla="*/ 0 w 2022281"/>
              <a:gd name="connsiteY4" fmla="*/ 967301 h 1934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22281" h="1934602">
                <a:moveTo>
                  <a:pt x="0" y="967301"/>
                </a:moveTo>
                <a:cubicBezTo>
                  <a:pt x="0" y="433075"/>
                  <a:pt x="452703" y="0"/>
                  <a:pt x="1011141" y="0"/>
                </a:cubicBezTo>
                <a:cubicBezTo>
                  <a:pt x="1569579" y="0"/>
                  <a:pt x="2022282" y="433075"/>
                  <a:pt x="2022282" y="967301"/>
                </a:cubicBezTo>
                <a:cubicBezTo>
                  <a:pt x="2022282" y="1501527"/>
                  <a:pt x="1569579" y="1934602"/>
                  <a:pt x="1011141" y="1934602"/>
                </a:cubicBezTo>
                <a:cubicBezTo>
                  <a:pt x="452703" y="1934602"/>
                  <a:pt x="0" y="1501527"/>
                  <a:pt x="0" y="967301"/>
                </a:cubicBezTo>
                <a:close/>
              </a:path>
            </a:pathLst>
          </a:custGeom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shade val="80000"/>
              <a:alpha val="50000"/>
              <a:hueOff val="-9"/>
              <a:satOff val="1132"/>
              <a:lumOff val="1293"/>
              <a:alphaOff val="-7500"/>
            </a:schemeClr>
          </a:fillRef>
          <a:effectRef idx="0">
            <a:schemeClr val="accent2">
              <a:shade val="80000"/>
              <a:alpha val="50000"/>
              <a:hueOff val="-9"/>
              <a:satOff val="1132"/>
              <a:lumOff val="1293"/>
              <a:alphaOff val="-7500"/>
            </a:schemeClr>
          </a:effectRef>
          <a:fontRef idx="minor">
            <a:schemeClr val="tx1"/>
          </a:fontRef>
        </p:style>
        <p:txBody>
          <a:bodyPr spcFirstLastPara="0" vert="horz" wrap="square" lIns="383523" tIns="306176" rIns="383523" bIns="306176" numCol="1" spcCol="1270" anchor="ctr" anchorCtr="0">
            <a:noAutofit/>
          </a:bodyPr>
          <a:lstStyle/>
          <a:p>
            <a:pPr lvl="0" algn="ctr" defTabSz="8001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800" kern="1200" dirty="0"/>
              <a:t>Current status of statistical requirements</a:t>
            </a:r>
          </a:p>
        </p:txBody>
      </p:sp>
      <p:sp>
        <p:nvSpPr>
          <p:cNvPr id="33" name="Figura a mano libera 32"/>
          <p:cNvSpPr/>
          <p:nvPr/>
        </p:nvSpPr>
        <p:spPr>
          <a:xfrm>
            <a:off x="3893582" y="1387382"/>
            <a:ext cx="1943809" cy="1811775"/>
          </a:xfrm>
          <a:custGeom>
            <a:avLst/>
            <a:gdLst>
              <a:gd name="connsiteX0" fmla="*/ 0 w 1943809"/>
              <a:gd name="connsiteY0" fmla="*/ 905888 h 1811775"/>
              <a:gd name="connsiteX1" fmla="*/ 971905 w 1943809"/>
              <a:gd name="connsiteY1" fmla="*/ 0 h 1811775"/>
              <a:gd name="connsiteX2" fmla="*/ 1943810 w 1943809"/>
              <a:gd name="connsiteY2" fmla="*/ 905888 h 1811775"/>
              <a:gd name="connsiteX3" fmla="*/ 971905 w 1943809"/>
              <a:gd name="connsiteY3" fmla="*/ 1811776 h 1811775"/>
              <a:gd name="connsiteX4" fmla="*/ 0 w 1943809"/>
              <a:gd name="connsiteY4" fmla="*/ 905888 h 1811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3809" h="1811775">
                <a:moveTo>
                  <a:pt x="0" y="905888"/>
                </a:moveTo>
                <a:cubicBezTo>
                  <a:pt x="0" y="405580"/>
                  <a:pt x="435137" y="0"/>
                  <a:pt x="971905" y="0"/>
                </a:cubicBezTo>
                <a:cubicBezTo>
                  <a:pt x="1508673" y="0"/>
                  <a:pt x="1943810" y="405580"/>
                  <a:pt x="1943810" y="905888"/>
                </a:cubicBezTo>
                <a:cubicBezTo>
                  <a:pt x="1943810" y="1406196"/>
                  <a:pt x="1508673" y="1811776"/>
                  <a:pt x="971905" y="1811776"/>
                </a:cubicBezTo>
                <a:cubicBezTo>
                  <a:pt x="435137" y="1811776"/>
                  <a:pt x="0" y="1406196"/>
                  <a:pt x="0" y="905888"/>
                </a:cubicBezTo>
                <a:close/>
              </a:path>
            </a:pathLst>
          </a:custGeom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shade val="80000"/>
              <a:alpha val="50000"/>
              <a:hueOff val="-19"/>
              <a:satOff val="2264"/>
              <a:lumOff val="2586"/>
              <a:alphaOff val="-15000"/>
            </a:schemeClr>
          </a:fillRef>
          <a:effectRef idx="0">
            <a:schemeClr val="accent2">
              <a:shade val="80000"/>
              <a:alpha val="50000"/>
              <a:hueOff val="-19"/>
              <a:satOff val="2264"/>
              <a:lumOff val="2586"/>
              <a:alphaOff val="-15000"/>
            </a:schemeClr>
          </a:effectRef>
          <a:fontRef idx="minor">
            <a:schemeClr val="tx1"/>
          </a:fontRef>
        </p:style>
        <p:txBody>
          <a:bodyPr spcFirstLastPara="0" vert="horz" wrap="square" lIns="372031" tIns="288188" rIns="372031" bIns="288188" numCol="1" spcCol="1270" anchor="ctr" anchorCtr="0">
            <a:noAutofit/>
          </a:bodyPr>
          <a:lstStyle/>
          <a:p>
            <a:pPr lvl="0" algn="ctr" defTabSz="8001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800" kern="1200" dirty="0"/>
              <a:t>Personalized feedback of statistical information</a:t>
            </a:r>
          </a:p>
        </p:txBody>
      </p:sp>
      <p:sp>
        <p:nvSpPr>
          <p:cNvPr id="34" name="Figura a mano libera 33"/>
          <p:cNvSpPr/>
          <p:nvPr/>
        </p:nvSpPr>
        <p:spPr>
          <a:xfrm>
            <a:off x="5571272" y="1133728"/>
            <a:ext cx="1630290" cy="1551231"/>
          </a:xfrm>
          <a:custGeom>
            <a:avLst/>
            <a:gdLst>
              <a:gd name="connsiteX0" fmla="*/ 0 w 1630290"/>
              <a:gd name="connsiteY0" fmla="*/ 775616 h 1551231"/>
              <a:gd name="connsiteX1" fmla="*/ 815145 w 1630290"/>
              <a:gd name="connsiteY1" fmla="*/ 0 h 1551231"/>
              <a:gd name="connsiteX2" fmla="*/ 1630290 w 1630290"/>
              <a:gd name="connsiteY2" fmla="*/ 775616 h 1551231"/>
              <a:gd name="connsiteX3" fmla="*/ 815145 w 1630290"/>
              <a:gd name="connsiteY3" fmla="*/ 1551232 h 1551231"/>
              <a:gd name="connsiteX4" fmla="*/ 0 w 1630290"/>
              <a:gd name="connsiteY4" fmla="*/ 775616 h 1551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0290" h="1551231">
                <a:moveTo>
                  <a:pt x="0" y="775616"/>
                </a:moveTo>
                <a:cubicBezTo>
                  <a:pt x="0" y="347255"/>
                  <a:pt x="364953" y="0"/>
                  <a:pt x="815145" y="0"/>
                </a:cubicBezTo>
                <a:cubicBezTo>
                  <a:pt x="1265337" y="0"/>
                  <a:pt x="1630290" y="347255"/>
                  <a:pt x="1630290" y="775616"/>
                </a:cubicBezTo>
                <a:cubicBezTo>
                  <a:pt x="1630290" y="1203977"/>
                  <a:pt x="1265337" y="1551232"/>
                  <a:pt x="815145" y="1551232"/>
                </a:cubicBezTo>
                <a:cubicBezTo>
                  <a:pt x="364953" y="1551232"/>
                  <a:pt x="0" y="1203977"/>
                  <a:pt x="0" y="775616"/>
                </a:cubicBezTo>
                <a:close/>
              </a:path>
            </a:pathLst>
          </a:custGeom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shade val="80000"/>
              <a:alpha val="50000"/>
              <a:hueOff val="-28"/>
              <a:satOff val="3397"/>
              <a:lumOff val="3878"/>
              <a:alphaOff val="-22500"/>
            </a:schemeClr>
          </a:fillRef>
          <a:effectRef idx="0">
            <a:schemeClr val="accent2">
              <a:shade val="80000"/>
              <a:alpha val="50000"/>
              <a:hueOff val="-28"/>
              <a:satOff val="3397"/>
              <a:lumOff val="3878"/>
              <a:alphaOff val="-22500"/>
            </a:schemeClr>
          </a:effectRef>
          <a:fontRef idx="minor">
            <a:schemeClr val="tx1"/>
          </a:fontRef>
        </p:style>
        <p:txBody>
          <a:bodyPr spcFirstLastPara="0" vert="horz" wrap="square" lIns="326117" tIns="250033" rIns="326117" bIns="250033" numCol="1" spcCol="1270" anchor="ctr" anchorCtr="0">
            <a:noAutofit/>
          </a:bodyPr>
          <a:lstStyle/>
          <a:p>
            <a:pPr lvl="0" algn="ctr" defTabSz="8001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800" kern="1200" dirty="0"/>
              <a:t>Integrated Data Collection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-3026946" y="575733"/>
            <a:ext cx="2760344" cy="2247709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/>
        </p:spPr>
        <p:style>
          <a:lnRef idx="0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aphicFrame>
        <p:nvGraphicFramePr>
          <p:cNvPr id="3" name="Diagramma 2"/>
          <p:cNvGraphicFramePr/>
          <p:nvPr>
            <p:extLst>
              <p:ext uri="{D42A27DB-BD31-4B8C-83A1-F6EECF244321}">
                <p14:modId xmlns:p14="http://schemas.microsoft.com/office/powerpoint/2010/main" val="1719927614"/>
              </p:ext>
            </p:extLst>
          </p:nvPr>
        </p:nvGraphicFramePr>
        <p:xfrm>
          <a:off x="329609" y="575732"/>
          <a:ext cx="8749443" cy="5176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2" name="CasellaDiTesto 11"/>
          <p:cNvSpPr txBox="1"/>
          <p:nvPr/>
        </p:nvSpPr>
        <p:spPr>
          <a:xfrm>
            <a:off x="1304925" y="133354"/>
            <a:ext cx="761047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en-GB" altLang="it-IT" sz="2000" b="1" dirty="0">
                <a:solidFill>
                  <a:schemeClr val="bg1"/>
                </a:solidFill>
                <a:latin typeface="+mj-lt"/>
              </a:rPr>
              <a:t>The FRONT-OFFICE features</a:t>
            </a:r>
          </a:p>
        </p:txBody>
      </p:sp>
      <p:graphicFrame>
        <p:nvGraphicFramePr>
          <p:cNvPr id="10" name="Diagramma 9"/>
          <p:cNvGraphicFramePr/>
          <p:nvPr>
            <p:extLst>
              <p:ext uri="{D42A27DB-BD31-4B8C-83A1-F6EECF244321}">
                <p14:modId xmlns:p14="http://schemas.microsoft.com/office/powerpoint/2010/main" val="3592690776"/>
              </p:ext>
            </p:extLst>
          </p:nvPr>
        </p:nvGraphicFramePr>
        <p:xfrm>
          <a:off x="216943" y="3419623"/>
          <a:ext cx="3472549" cy="10156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cxnSp>
        <p:nvCxnSpPr>
          <p:cNvPr id="18" name="Connettore 2 17"/>
          <p:cNvCxnSpPr/>
          <p:nvPr/>
        </p:nvCxnSpPr>
        <p:spPr>
          <a:xfrm>
            <a:off x="626929" y="2720761"/>
            <a:ext cx="0" cy="691113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4" name="Connettore 2 23"/>
          <p:cNvCxnSpPr/>
          <p:nvPr/>
        </p:nvCxnSpPr>
        <p:spPr>
          <a:xfrm>
            <a:off x="4613965" y="3158723"/>
            <a:ext cx="0" cy="253151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5" name="Figura a mano libera 34"/>
          <p:cNvSpPr/>
          <p:nvPr/>
        </p:nvSpPr>
        <p:spPr>
          <a:xfrm>
            <a:off x="6879625" y="1361134"/>
            <a:ext cx="2194670" cy="2301923"/>
          </a:xfrm>
          <a:custGeom>
            <a:avLst/>
            <a:gdLst>
              <a:gd name="connsiteX0" fmla="*/ 0 w 2194670"/>
              <a:gd name="connsiteY0" fmla="*/ 1150962 h 2301923"/>
              <a:gd name="connsiteX1" fmla="*/ 1097335 w 2194670"/>
              <a:gd name="connsiteY1" fmla="*/ 0 h 2301923"/>
              <a:gd name="connsiteX2" fmla="*/ 2194670 w 2194670"/>
              <a:gd name="connsiteY2" fmla="*/ 1150962 h 2301923"/>
              <a:gd name="connsiteX3" fmla="*/ 1097335 w 2194670"/>
              <a:gd name="connsiteY3" fmla="*/ 2301924 h 2301923"/>
              <a:gd name="connsiteX4" fmla="*/ 0 w 2194670"/>
              <a:gd name="connsiteY4" fmla="*/ 1150962 h 2301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4670" h="2301923">
                <a:moveTo>
                  <a:pt x="0" y="1150962"/>
                </a:moveTo>
                <a:cubicBezTo>
                  <a:pt x="0" y="515303"/>
                  <a:pt x="491294" y="0"/>
                  <a:pt x="1097335" y="0"/>
                </a:cubicBezTo>
                <a:cubicBezTo>
                  <a:pt x="1703376" y="0"/>
                  <a:pt x="2194670" y="515303"/>
                  <a:pt x="2194670" y="1150962"/>
                </a:cubicBezTo>
                <a:cubicBezTo>
                  <a:pt x="2194670" y="1786621"/>
                  <a:pt x="1703376" y="2301924"/>
                  <a:pt x="1097335" y="2301924"/>
                </a:cubicBezTo>
                <a:cubicBezTo>
                  <a:pt x="491294" y="2301924"/>
                  <a:pt x="0" y="1786621"/>
                  <a:pt x="0" y="1150962"/>
                </a:cubicBezTo>
                <a:close/>
              </a:path>
            </a:pathLst>
          </a:custGeom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shade val="80000"/>
              <a:alpha val="50000"/>
              <a:hueOff val="-37"/>
              <a:satOff val="4529"/>
              <a:lumOff val="5171"/>
              <a:alphaOff val="-30000"/>
            </a:schemeClr>
          </a:fillRef>
          <a:effectRef idx="0">
            <a:schemeClr val="accent2">
              <a:shade val="80000"/>
              <a:alpha val="50000"/>
              <a:hueOff val="-37"/>
              <a:satOff val="4529"/>
              <a:lumOff val="5171"/>
              <a:alphaOff val="-30000"/>
            </a:schemeClr>
          </a:effectRef>
          <a:fontRef idx="minor">
            <a:schemeClr val="tx1"/>
          </a:fontRef>
        </p:style>
        <p:txBody>
          <a:bodyPr spcFirstLastPara="0" vert="horz" wrap="square" lIns="408769" tIns="359969" rIns="408769" bIns="359969" numCol="1" spcCol="1270" anchor="ctr" anchorCtr="0">
            <a:noAutofit/>
          </a:bodyPr>
          <a:lstStyle/>
          <a:p>
            <a:pPr lvl="0" algn="ctr" defTabSz="8001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800" kern="1200" dirty="0"/>
              <a:t>The Business Register Homepage </a:t>
            </a:r>
          </a:p>
          <a:p>
            <a:pPr lvl="0" algn="ctr" defTabSz="8001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800" kern="1200" dirty="0"/>
              <a:t>and the respondents notifications of changes</a:t>
            </a:r>
          </a:p>
        </p:txBody>
      </p:sp>
      <p:graphicFrame>
        <p:nvGraphicFramePr>
          <p:cNvPr id="15" name="Diagramma 14"/>
          <p:cNvGraphicFramePr/>
          <p:nvPr>
            <p:extLst>
              <p:ext uri="{D42A27DB-BD31-4B8C-83A1-F6EECF244321}">
                <p14:modId xmlns:p14="http://schemas.microsoft.com/office/powerpoint/2010/main" val="2302876773"/>
              </p:ext>
            </p:extLst>
          </p:nvPr>
        </p:nvGraphicFramePr>
        <p:xfrm>
          <a:off x="4547937" y="3429643"/>
          <a:ext cx="3472549" cy="10156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sp>
        <p:nvSpPr>
          <p:cNvPr id="13" name="Freccia circolare a destra 12"/>
          <p:cNvSpPr/>
          <p:nvPr/>
        </p:nvSpPr>
        <p:spPr>
          <a:xfrm rot="17479691">
            <a:off x="8490745" y="3400310"/>
            <a:ext cx="425792" cy="807286"/>
          </a:xfrm>
          <a:prstGeom prst="curvedRightArrow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633576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34" grpId="0" animBg="1"/>
      <p:bldGraphic spid="10" grpId="0">
        <p:bldAsOne/>
      </p:bldGraphic>
      <p:bldP spid="35" grpId="0" animBg="1"/>
      <p:bldGraphic spid="15" grpId="0">
        <p:bldAsOne/>
      </p:bldGraphic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/>
          <p:cNvSpPr txBox="1">
            <a:spLocks/>
          </p:cNvSpPr>
          <p:nvPr/>
        </p:nvSpPr>
        <p:spPr>
          <a:xfrm>
            <a:off x="1" y="-2"/>
            <a:ext cx="9144000" cy="1104901"/>
          </a:xfrm>
          <a:prstGeom prst="rect">
            <a:avLst/>
          </a:prstGeom>
          <a:solidFill>
            <a:srgbClr val="CF1E24"/>
          </a:solidFill>
          <a:ln>
            <a:noFill/>
          </a:ln>
        </p:spPr>
        <p:txBody>
          <a:bodyPr vert="horz" lIns="91396" tIns="45699" rIns="91396" bIns="45699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114300" y="19054"/>
            <a:ext cx="7610474" cy="10772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600"/>
              </a:spcAft>
              <a:buClr>
                <a:srgbClr val="CF1E24"/>
              </a:buClr>
              <a:buSzPct val="90000"/>
              <a:defRPr/>
            </a:pPr>
            <a:r>
              <a:rPr lang="en-GB" altLang="it-IT" sz="2000" b="1" dirty="0">
                <a:solidFill>
                  <a:schemeClr val="bg1"/>
                </a:solidFill>
                <a:latin typeface="+mj-lt"/>
              </a:rPr>
              <a:t>The FRONT-OFFICE system: </a:t>
            </a:r>
          </a:p>
          <a:p>
            <a:pPr>
              <a:spcAft>
                <a:spcPts val="600"/>
              </a:spcAft>
              <a:buClr>
                <a:srgbClr val="CF1E24"/>
              </a:buClr>
              <a:buSzPct val="90000"/>
              <a:defRPr/>
            </a:pPr>
            <a:r>
              <a:rPr lang="en-GB" altLang="it-IT" sz="2000" b="1" dirty="0">
                <a:solidFill>
                  <a:schemeClr val="bg1"/>
                </a:solidFill>
                <a:latin typeface="+mj-lt"/>
              </a:rPr>
              <a:t>Example of a the Business </a:t>
            </a:r>
          </a:p>
          <a:p>
            <a:pPr>
              <a:spcAft>
                <a:spcPts val="600"/>
              </a:spcAft>
              <a:buClr>
                <a:srgbClr val="CF1E24"/>
              </a:buClr>
              <a:buSzPct val="90000"/>
              <a:defRPr/>
            </a:pPr>
            <a:r>
              <a:rPr lang="en-GB" altLang="it-IT" sz="2000" b="1" dirty="0">
                <a:solidFill>
                  <a:schemeClr val="bg1"/>
                </a:solidFill>
                <a:latin typeface="+mj-lt"/>
              </a:rPr>
              <a:t>Register Form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1723" y="51150"/>
            <a:ext cx="5652120" cy="5040000"/>
          </a:xfrm>
          <a:prstGeom prst="rect">
            <a:avLst/>
          </a:prstGeom>
        </p:spPr>
      </p:pic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747673" y="4423439"/>
            <a:ext cx="406400" cy="273844"/>
          </a:xfrm>
        </p:spPr>
        <p:txBody>
          <a:bodyPr/>
          <a:lstStyle/>
          <a:p>
            <a:fld id="{28555E64-09E7-E944-8DB2-BD243D665CB3}" type="slidenum">
              <a:rPr lang="it-IT" smtClean="0"/>
              <a:pPr/>
              <a:t>6</a:t>
            </a:fld>
            <a:endParaRPr lang="it-IT" dirty="0"/>
          </a:p>
        </p:txBody>
      </p:sp>
      <p:sp>
        <p:nvSpPr>
          <p:cNvPr id="10" name="Ovale 9"/>
          <p:cNvSpPr>
            <a:spLocks noChangeArrowheads="1"/>
          </p:cNvSpPr>
          <p:nvPr/>
        </p:nvSpPr>
        <p:spPr bwMode="auto">
          <a:xfrm>
            <a:off x="7394491" y="4537164"/>
            <a:ext cx="1105070" cy="341679"/>
          </a:xfrm>
          <a:prstGeom prst="ellipse">
            <a:avLst/>
          </a:prstGeom>
          <a:noFill/>
          <a:ln w="50800" algn="ctr">
            <a:solidFill>
              <a:srgbClr val="99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defTabSz="914400"/>
            <a:endParaRPr lang="en-US" altLang="en-US" sz="1000" b="0">
              <a:solidFill>
                <a:srgbClr val="C00000"/>
              </a:solidFill>
            </a:endParaRPr>
          </a:p>
        </p:txBody>
      </p:sp>
      <p:sp>
        <p:nvSpPr>
          <p:cNvPr id="12" name="Ovale 11"/>
          <p:cNvSpPr>
            <a:spLocks noChangeArrowheads="1"/>
          </p:cNvSpPr>
          <p:nvPr/>
        </p:nvSpPr>
        <p:spPr bwMode="auto">
          <a:xfrm>
            <a:off x="4499106" y="635728"/>
            <a:ext cx="935040" cy="304442"/>
          </a:xfrm>
          <a:prstGeom prst="ellipse">
            <a:avLst/>
          </a:prstGeom>
          <a:noFill/>
          <a:ln w="50800" algn="ctr">
            <a:solidFill>
              <a:srgbClr val="99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defTabSz="914400"/>
            <a:endParaRPr lang="en-US" altLang="en-US" sz="1000" b="0">
              <a:solidFill>
                <a:srgbClr val="C00000"/>
              </a:solidFill>
            </a:endParaRPr>
          </a:p>
        </p:txBody>
      </p:sp>
      <p:sp>
        <p:nvSpPr>
          <p:cNvPr id="14" name="Rettangolo arrotondato 13"/>
          <p:cNvSpPr/>
          <p:nvPr/>
        </p:nvSpPr>
        <p:spPr>
          <a:xfrm>
            <a:off x="2277204" y="1174688"/>
            <a:ext cx="1084441" cy="305884"/>
          </a:xfrm>
          <a:prstGeom prst="roundRect">
            <a:avLst/>
          </a:prstGeom>
          <a:ln w="190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/>
          </a:bodyPr>
          <a:lstStyle/>
          <a:p>
            <a:pPr algn="ctr" defTabSz="914400"/>
            <a:r>
              <a:rPr lang="en-GB" sz="1600" dirty="0">
                <a:solidFill>
                  <a:prstClr val="black"/>
                </a:solidFill>
              </a:rPr>
              <a:t>SBR ID code</a:t>
            </a:r>
          </a:p>
        </p:txBody>
      </p:sp>
      <p:sp>
        <p:nvSpPr>
          <p:cNvPr id="15" name="Rettangolo arrotondato 14"/>
          <p:cNvSpPr/>
          <p:nvPr/>
        </p:nvSpPr>
        <p:spPr>
          <a:xfrm>
            <a:off x="6922169" y="1903756"/>
            <a:ext cx="1006624" cy="220091"/>
          </a:xfrm>
          <a:prstGeom prst="roundRect">
            <a:avLst/>
          </a:prstGeom>
          <a:ln w="190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92500" lnSpcReduction="20000"/>
          </a:bodyPr>
          <a:lstStyle/>
          <a:p>
            <a:pPr algn="ctr" defTabSz="914400"/>
            <a:r>
              <a:rPr lang="en-GB" sz="1600" dirty="0">
                <a:solidFill>
                  <a:prstClr val="black"/>
                </a:solidFill>
              </a:rPr>
              <a:t>Fiscal code</a:t>
            </a:r>
          </a:p>
        </p:txBody>
      </p:sp>
      <p:cxnSp>
        <p:nvCxnSpPr>
          <p:cNvPr id="16" name="Connettore 2 15"/>
          <p:cNvCxnSpPr>
            <a:stCxn id="14" idx="3"/>
          </p:cNvCxnSpPr>
          <p:nvPr/>
        </p:nvCxnSpPr>
        <p:spPr>
          <a:xfrm>
            <a:off x="3361645" y="1327630"/>
            <a:ext cx="722675" cy="68790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Connettore 2 16"/>
          <p:cNvCxnSpPr/>
          <p:nvPr/>
        </p:nvCxnSpPr>
        <p:spPr>
          <a:xfrm flipH="1">
            <a:off x="5891429" y="2013802"/>
            <a:ext cx="1031886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8" name="Rettangolo arrotondato 17"/>
          <p:cNvSpPr/>
          <p:nvPr/>
        </p:nvSpPr>
        <p:spPr>
          <a:xfrm>
            <a:off x="2009991" y="1585967"/>
            <a:ext cx="1347461" cy="305884"/>
          </a:xfrm>
          <a:prstGeom prst="roundRect">
            <a:avLst/>
          </a:prstGeom>
          <a:ln w="190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/>
          </a:bodyPr>
          <a:lstStyle/>
          <a:p>
            <a:pPr algn="ctr" defTabSz="914400"/>
            <a:r>
              <a:rPr lang="en-GB" sz="1600" dirty="0">
                <a:solidFill>
                  <a:prstClr val="black"/>
                </a:solidFill>
              </a:rPr>
              <a:t>Company name</a:t>
            </a:r>
          </a:p>
        </p:txBody>
      </p:sp>
      <p:cxnSp>
        <p:nvCxnSpPr>
          <p:cNvPr id="19" name="Connettore 2 18"/>
          <p:cNvCxnSpPr>
            <a:stCxn id="18" idx="3"/>
          </p:cNvCxnSpPr>
          <p:nvPr/>
        </p:nvCxnSpPr>
        <p:spPr>
          <a:xfrm>
            <a:off x="3357452" y="1738909"/>
            <a:ext cx="726868" cy="4656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Rettangolo arrotondato 19"/>
          <p:cNvSpPr/>
          <p:nvPr/>
        </p:nvSpPr>
        <p:spPr>
          <a:xfrm>
            <a:off x="2273011" y="2256981"/>
            <a:ext cx="1084441" cy="305884"/>
          </a:xfrm>
          <a:prstGeom prst="roundRect">
            <a:avLst/>
          </a:prstGeom>
          <a:ln w="190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/>
          </a:bodyPr>
          <a:lstStyle/>
          <a:p>
            <a:pPr algn="ctr" defTabSz="914400"/>
            <a:r>
              <a:rPr lang="en-GB" sz="1600" dirty="0">
                <a:solidFill>
                  <a:prstClr val="black"/>
                </a:solidFill>
              </a:rPr>
              <a:t>Localization</a:t>
            </a:r>
          </a:p>
        </p:txBody>
      </p:sp>
      <p:cxnSp>
        <p:nvCxnSpPr>
          <p:cNvPr id="21" name="Connettore 2 20"/>
          <p:cNvCxnSpPr>
            <a:stCxn id="20" idx="3"/>
          </p:cNvCxnSpPr>
          <p:nvPr/>
        </p:nvCxnSpPr>
        <p:spPr>
          <a:xfrm>
            <a:off x="3357452" y="2409923"/>
            <a:ext cx="395942" cy="3254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2" name="Rettangolo arrotondato 21"/>
          <p:cNvSpPr/>
          <p:nvPr/>
        </p:nvSpPr>
        <p:spPr>
          <a:xfrm>
            <a:off x="7053676" y="2941295"/>
            <a:ext cx="1006624" cy="220091"/>
          </a:xfrm>
          <a:prstGeom prst="roundRect">
            <a:avLst/>
          </a:prstGeom>
          <a:ln w="190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92500" lnSpcReduction="20000"/>
          </a:bodyPr>
          <a:lstStyle/>
          <a:p>
            <a:pPr algn="ctr" defTabSz="914400"/>
            <a:r>
              <a:rPr lang="en-GB" sz="1600" dirty="0">
                <a:solidFill>
                  <a:prstClr val="black"/>
                </a:solidFill>
              </a:rPr>
              <a:t>Legal form</a:t>
            </a:r>
          </a:p>
        </p:txBody>
      </p:sp>
      <p:cxnSp>
        <p:nvCxnSpPr>
          <p:cNvPr id="23" name="Connettore 2 22"/>
          <p:cNvCxnSpPr/>
          <p:nvPr/>
        </p:nvCxnSpPr>
        <p:spPr>
          <a:xfrm flipH="1" flipV="1">
            <a:off x="5503817" y="3064431"/>
            <a:ext cx="1549863" cy="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Parentesi graffa aperta 23"/>
          <p:cNvSpPr/>
          <p:nvPr/>
        </p:nvSpPr>
        <p:spPr>
          <a:xfrm>
            <a:off x="3842417" y="2510433"/>
            <a:ext cx="216698" cy="430862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400"/>
            <a:endParaRPr lang="en-GB" sz="1800">
              <a:solidFill>
                <a:prstClr val="black"/>
              </a:solidFill>
            </a:endParaRPr>
          </a:p>
        </p:txBody>
      </p:sp>
      <p:sp>
        <p:nvSpPr>
          <p:cNvPr id="25" name="Rettangolo arrotondato 24"/>
          <p:cNvSpPr/>
          <p:nvPr/>
        </p:nvSpPr>
        <p:spPr>
          <a:xfrm>
            <a:off x="1584960" y="3187514"/>
            <a:ext cx="1336243" cy="594404"/>
          </a:xfrm>
          <a:prstGeom prst="roundRect">
            <a:avLst/>
          </a:prstGeom>
          <a:ln w="190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/>
          </a:bodyPr>
          <a:lstStyle/>
          <a:p>
            <a:pPr algn="ctr" defTabSz="914400"/>
            <a:r>
              <a:rPr lang="en-GB" sz="1600" dirty="0">
                <a:solidFill>
                  <a:prstClr val="black"/>
                </a:solidFill>
              </a:rPr>
              <a:t>Main economic activity</a:t>
            </a:r>
          </a:p>
        </p:txBody>
      </p:sp>
      <p:cxnSp>
        <p:nvCxnSpPr>
          <p:cNvPr id="26" name="Connettore 2 25"/>
          <p:cNvCxnSpPr>
            <a:stCxn id="25" idx="3"/>
          </p:cNvCxnSpPr>
          <p:nvPr/>
        </p:nvCxnSpPr>
        <p:spPr>
          <a:xfrm>
            <a:off x="2921203" y="3484716"/>
            <a:ext cx="867027" cy="2329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7" name="Rettangolo arrotondato 26"/>
          <p:cNvSpPr/>
          <p:nvPr/>
        </p:nvSpPr>
        <p:spPr>
          <a:xfrm>
            <a:off x="1178161" y="4147092"/>
            <a:ext cx="1569979" cy="534964"/>
          </a:xfrm>
          <a:prstGeom prst="roundRect">
            <a:avLst/>
          </a:prstGeom>
          <a:ln w="190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>
            <a:normAutofit fontScale="77500" lnSpcReduction="20000"/>
          </a:bodyPr>
          <a:lstStyle/>
          <a:p>
            <a:pPr algn="ctr" defTabSz="914400"/>
            <a:r>
              <a:rPr lang="en-GB" sz="1600" dirty="0">
                <a:solidFill>
                  <a:prstClr val="black"/>
                </a:solidFill>
              </a:rPr>
              <a:t>Source of information </a:t>
            </a:r>
          </a:p>
          <a:p>
            <a:pPr algn="ctr" defTabSz="914400"/>
            <a:r>
              <a:rPr lang="en-GB" sz="1600" dirty="0">
                <a:solidFill>
                  <a:prstClr val="black"/>
                </a:solidFill>
              </a:rPr>
              <a:t>(for Legal Form and Economic activity)</a:t>
            </a:r>
          </a:p>
        </p:txBody>
      </p:sp>
      <p:cxnSp>
        <p:nvCxnSpPr>
          <p:cNvPr id="28" name="Connettore 2 40"/>
          <p:cNvCxnSpPr>
            <a:stCxn id="27" idx="3"/>
          </p:cNvCxnSpPr>
          <p:nvPr/>
        </p:nvCxnSpPr>
        <p:spPr>
          <a:xfrm flipV="1">
            <a:off x="2748140" y="3333211"/>
            <a:ext cx="1346730" cy="1081363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Connettore 2 28"/>
          <p:cNvCxnSpPr>
            <a:stCxn id="27" idx="3"/>
          </p:cNvCxnSpPr>
          <p:nvPr/>
        </p:nvCxnSpPr>
        <p:spPr>
          <a:xfrm flipV="1">
            <a:off x="2748140" y="4138465"/>
            <a:ext cx="1310975" cy="27610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0" name="Parentesi graffa aperta 29"/>
          <p:cNvSpPr/>
          <p:nvPr/>
        </p:nvSpPr>
        <p:spPr>
          <a:xfrm>
            <a:off x="3852967" y="3491475"/>
            <a:ext cx="241903" cy="427381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400"/>
            <a:endParaRPr lang="en-GB" sz="1800">
              <a:solidFill>
                <a:prstClr val="black"/>
              </a:solidFill>
            </a:endParaRPr>
          </a:p>
        </p:txBody>
      </p:sp>
      <p:sp>
        <p:nvSpPr>
          <p:cNvPr id="9" name="Pentagono 8"/>
          <p:cNvSpPr>
            <a:spLocks noChangeAspect="1"/>
          </p:cNvSpPr>
          <p:nvPr/>
        </p:nvSpPr>
        <p:spPr>
          <a:xfrm>
            <a:off x="123695" y="1218708"/>
            <a:ext cx="1860237" cy="1656000"/>
          </a:xfrm>
          <a:prstGeom prst="homePlate">
            <a:avLst>
              <a:gd name="adj" fmla="val 36196"/>
            </a:avLst>
          </a:prstGeom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39965" tIns="139888" rIns="139767" bIns="139889" numCol="1" spcCol="1270" anchor="ctr" anchorCtr="0">
            <a:noAutofit/>
          </a:bodyPr>
          <a:lstStyle/>
          <a:p>
            <a:pPr lvl="0" defTabSz="2667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200" kern="1200" dirty="0"/>
              <a:t>The last updated information in the SBR current frame (the so-called “running file”) the historical database</a:t>
            </a:r>
          </a:p>
        </p:txBody>
      </p:sp>
    </p:spTree>
    <p:extLst>
      <p:ext uri="{BB962C8B-B14F-4D97-AF65-F5344CB8AC3E}">
        <p14:creationId xmlns:p14="http://schemas.microsoft.com/office/powerpoint/2010/main" val="1158288374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747673" y="4423439"/>
            <a:ext cx="406400" cy="273844"/>
          </a:xfrm>
        </p:spPr>
        <p:txBody>
          <a:bodyPr/>
          <a:lstStyle/>
          <a:p>
            <a:fld id="{28555E64-09E7-E944-8DB2-BD243D665CB3}" type="slidenum">
              <a:rPr lang="it-IT" smtClean="0"/>
              <a:pPr/>
              <a:t>7</a:t>
            </a:fld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1213341" y="4630756"/>
            <a:ext cx="4654059" cy="4243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"/>
              </a:lnSpc>
              <a:spcAft>
                <a:spcPts val="200"/>
              </a:spcAft>
              <a:buClr>
                <a:srgbClr val="CF1E24"/>
              </a:buClr>
              <a:buSzPct val="90000"/>
              <a:defRPr/>
            </a:pPr>
            <a:r>
              <a:rPr lang="en-GB" altLang="it-IT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new role of the SBR within the Italian Business Portal</a:t>
            </a:r>
          </a:p>
          <a:p>
            <a:pPr>
              <a:lnSpc>
                <a:spcPts val="700"/>
              </a:lnSpc>
              <a:spcAft>
                <a:spcPts val="200"/>
              </a:spcAft>
              <a:buClr>
                <a:srgbClr val="CF1E24"/>
              </a:buClr>
              <a:buSzPct val="90000"/>
              <a:defRPr/>
            </a:pPr>
            <a:endParaRPr lang="en-GB" altLang="it-IT" sz="1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ts val="700"/>
              </a:lnSpc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en-GB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Geneva, Switzerland - 30 September – 2 October 2019</a:t>
            </a:r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1162539" y="-1"/>
            <a:ext cx="7981461" cy="575734"/>
          </a:xfrm>
          <a:prstGeom prst="rect">
            <a:avLst/>
          </a:prstGeom>
          <a:solidFill>
            <a:srgbClr val="CF1E24"/>
          </a:solidFill>
          <a:ln>
            <a:noFill/>
          </a:ln>
        </p:spPr>
        <p:txBody>
          <a:bodyPr vert="horz" lIns="91396" tIns="45699" rIns="91396" bIns="45699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pic>
        <p:nvPicPr>
          <p:cNvPr id="7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6988" y="4728074"/>
            <a:ext cx="1358411" cy="23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ttore 1 7"/>
          <p:cNvCxnSpPr/>
          <p:nvPr/>
        </p:nvCxnSpPr>
        <p:spPr>
          <a:xfrm>
            <a:off x="1162540" y="4566327"/>
            <a:ext cx="8150793" cy="0"/>
          </a:xfrm>
          <a:prstGeom prst="line">
            <a:avLst/>
          </a:prstGeom>
          <a:ln w="1270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/>
          <p:cNvSpPr txBox="1"/>
          <p:nvPr/>
        </p:nvSpPr>
        <p:spPr>
          <a:xfrm>
            <a:off x="1304925" y="133354"/>
            <a:ext cx="761047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en-GB" altLang="it-IT" sz="2000" b="1" dirty="0">
                <a:solidFill>
                  <a:schemeClr val="bg1"/>
                </a:solidFill>
                <a:latin typeface="+mj-lt"/>
              </a:rPr>
              <a:t>The BACK-OFFICE features</a:t>
            </a:r>
          </a:p>
        </p:txBody>
      </p:sp>
      <p:graphicFrame>
        <p:nvGraphicFramePr>
          <p:cNvPr id="14" name="Diagramma 13"/>
          <p:cNvGraphicFramePr/>
          <p:nvPr>
            <p:extLst>
              <p:ext uri="{D42A27DB-BD31-4B8C-83A1-F6EECF244321}">
                <p14:modId xmlns:p14="http://schemas.microsoft.com/office/powerpoint/2010/main" val="908066536"/>
              </p:ext>
            </p:extLst>
          </p:nvPr>
        </p:nvGraphicFramePr>
        <p:xfrm>
          <a:off x="600075" y="685801"/>
          <a:ext cx="8343900" cy="38805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624606879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747673" y="4423439"/>
            <a:ext cx="406400" cy="273844"/>
          </a:xfrm>
        </p:spPr>
        <p:txBody>
          <a:bodyPr/>
          <a:lstStyle/>
          <a:p>
            <a:fld id="{28555E64-09E7-E944-8DB2-BD243D665CB3}" type="slidenum">
              <a:rPr lang="it-IT" smtClean="0"/>
              <a:pPr/>
              <a:t>8</a:t>
            </a:fld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1213341" y="4630756"/>
            <a:ext cx="4654059" cy="4243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"/>
              </a:lnSpc>
              <a:spcAft>
                <a:spcPts val="200"/>
              </a:spcAft>
              <a:buClr>
                <a:srgbClr val="CF1E24"/>
              </a:buClr>
              <a:buSzPct val="90000"/>
              <a:defRPr/>
            </a:pPr>
            <a:r>
              <a:rPr lang="en-GB" altLang="it-IT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new role of the SBR within the Italian Business Portal</a:t>
            </a:r>
          </a:p>
          <a:p>
            <a:pPr>
              <a:lnSpc>
                <a:spcPts val="700"/>
              </a:lnSpc>
              <a:spcAft>
                <a:spcPts val="200"/>
              </a:spcAft>
              <a:buClr>
                <a:srgbClr val="CF1E24"/>
              </a:buClr>
              <a:buSzPct val="90000"/>
              <a:defRPr/>
            </a:pPr>
            <a:endParaRPr lang="en-GB" altLang="it-IT" sz="1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ts val="700"/>
              </a:lnSpc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en-GB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Geneva, Switzerland - 30 September – 2 October 2019</a:t>
            </a:r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1162539" y="-1"/>
            <a:ext cx="7981461" cy="575734"/>
          </a:xfrm>
          <a:prstGeom prst="rect">
            <a:avLst/>
          </a:prstGeom>
          <a:solidFill>
            <a:srgbClr val="CF1E24"/>
          </a:solidFill>
          <a:ln>
            <a:noFill/>
          </a:ln>
        </p:spPr>
        <p:txBody>
          <a:bodyPr vert="horz" lIns="91396" tIns="45699" rIns="91396" bIns="45699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pic>
        <p:nvPicPr>
          <p:cNvPr id="7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6988" y="4728074"/>
            <a:ext cx="1358411" cy="23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ttore 1 7"/>
          <p:cNvCxnSpPr/>
          <p:nvPr/>
        </p:nvCxnSpPr>
        <p:spPr>
          <a:xfrm>
            <a:off x="1162540" y="4566327"/>
            <a:ext cx="8150793" cy="0"/>
          </a:xfrm>
          <a:prstGeom prst="line">
            <a:avLst/>
          </a:prstGeom>
          <a:ln w="1270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1304925" y="133354"/>
            <a:ext cx="761047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en-GB" altLang="it-IT" sz="2000" b="1" dirty="0">
                <a:solidFill>
                  <a:schemeClr val="bg1"/>
                </a:solidFill>
                <a:latin typeface="+mj-lt"/>
              </a:rPr>
              <a:t>The integrated management model of Business Portal notifications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30" name="Immagin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" t="9103" r="2213" b="12355"/>
          <a:stretch>
            <a:fillRect/>
          </a:stretch>
        </p:blipFill>
        <p:spPr bwMode="auto">
          <a:xfrm>
            <a:off x="194286" y="1667541"/>
            <a:ext cx="4702218" cy="259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Elaborazione alternativa 14"/>
          <p:cNvSpPr/>
          <p:nvPr/>
        </p:nvSpPr>
        <p:spPr>
          <a:xfrm rot="16200000">
            <a:off x="3187157" y="539873"/>
            <a:ext cx="782688" cy="1682198"/>
          </a:xfrm>
          <a:prstGeom prst="flowChartAlternateProcess">
            <a:avLst/>
          </a:prstGeom>
          <a:ln w="127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vert" lIns="0" tIns="0" rIns="0" bIns="0" rtlCol="0" anchor="ctr"/>
          <a:lstStyle/>
          <a:p>
            <a:r>
              <a:rPr lang="en-GB" sz="1100" dirty="0"/>
              <a:t>In doubtful and </a:t>
            </a:r>
          </a:p>
          <a:p>
            <a:r>
              <a:rPr lang="en-GB" sz="1100" dirty="0"/>
              <a:t>relevant cases the decision is agreed together with the survey manager</a:t>
            </a:r>
          </a:p>
        </p:txBody>
      </p:sp>
      <p:pic>
        <p:nvPicPr>
          <p:cNvPr id="16" name="Picture 3" descr="C:\Users\moconsal\AppData\Local\Microsoft\Windows\Temporary Internet Files\Content.IE5\FNJAILW1\MC900078742[1].wm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5362" y="774940"/>
            <a:ext cx="628476" cy="429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CasellaDiTesto 16"/>
          <p:cNvSpPr txBox="1"/>
          <p:nvPr/>
        </p:nvSpPr>
        <p:spPr>
          <a:xfrm>
            <a:off x="104775" y="3434136"/>
            <a:ext cx="2902196" cy="1015663"/>
          </a:xfrm>
          <a:prstGeom prst="homePlate">
            <a:avLst>
              <a:gd name="adj" fmla="val 57627"/>
            </a:avLst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/>
              <a:t>Updates are stored in a support table. A procedure regularly checks (every night) for updates and/or entries since the last update and updates accordingly the SBR database</a:t>
            </a: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8077" y="903671"/>
            <a:ext cx="3954794" cy="3423789"/>
          </a:xfrm>
          <a:prstGeom prst="rect">
            <a:avLst/>
          </a:prstGeom>
          <a:noFill/>
          <a:ln w="9525">
            <a:solidFill>
              <a:srgbClr val="4F81B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5743132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arrotondato 16"/>
          <p:cNvSpPr/>
          <p:nvPr/>
        </p:nvSpPr>
        <p:spPr>
          <a:xfrm>
            <a:off x="191238" y="612582"/>
            <a:ext cx="4178742" cy="3933855"/>
          </a:xfrm>
          <a:prstGeom prst="roundRect">
            <a:avLst/>
          </a:prstGeom>
          <a:solidFill>
            <a:schemeClr val="accent2">
              <a:lumMod val="75000"/>
              <a:alpha val="15000"/>
            </a:schemeClr>
          </a:solidFill>
          <a:ln w="28575">
            <a:solidFill>
              <a:srgbClr val="AE102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34" t="18889" r="22878" b="19333"/>
          <a:stretch/>
        </p:blipFill>
        <p:spPr>
          <a:xfrm>
            <a:off x="303108" y="1884818"/>
            <a:ext cx="1224000" cy="1405785"/>
          </a:xfrm>
          <a:prstGeom prst="rect">
            <a:avLst/>
          </a:prstGeom>
        </p:spPr>
      </p:pic>
      <p:sp>
        <p:nvSpPr>
          <p:cNvPr id="14" name="Callout 15 13"/>
          <p:cNvSpPr/>
          <p:nvPr/>
        </p:nvSpPr>
        <p:spPr>
          <a:xfrm>
            <a:off x="893658" y="690888"/>
            <a:ext cx="2944012" cy="1095154"/>
          </a:xfrm>
          <a:prstGeom prst="accentBorderCallout3">
            <a:avLst>
              <a:gd name="adj1" fmla="val 20530"/>
              <a:gd name="adj2" fmla="val -3803"/>
              <a:gd name="adj3" fmla="val 98249"/>
              <a:gd name="adj4" fmla="val -12785"/>
              <a:gd name="adj5" fmla="val 98437"/>
              <a:gd name="adj6" fmla="val -12814"/>
              <a:gd name="adj7" fmla="val 122559"/>
              <a:gd name="adj8" fmla="val -3512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400" dirty="0"/>
              <a:t>SBR information pre-printed in the “short-form” of </a:t>
            </a:r>
            <a:r>
              <a:rPr lang="en-US" sz="1400" u="sng" dirty="0"/>
              <a:t>each</a:t>
            </a:r>
            <a:r>
              <a:rPr lang="en-US" sz="1400" dirty="0"/>
              <a:t> </a:t>
            </a:r>
            <a:r>
              <a:rPr lang="en-US" sz="1400" u="sng" dirty="0"/>
              <a:t>survey</a:t>
            </a:r>
            <a:r>
              <a:rPr lang="en-US" sz="1400" dirty="0"/>
              <a:t> (identification variables, legal status, main economic activity). </a:t>
            </a:r>
          </a:p>
        </p:txBody>
      </p:sp>
      <p:sp>
        <p:nvSpPr>
          <p:cNvPr id="15" name="Rettangolo arrotondato 14"/>
          <p:cNvSpPr/>
          <p:nvPr/>
        </p:nvSpPr>
        <p:spPr>
          <a:xfrm>
            <a:off x="422210" y="2037221"/>
            <a:ext cx="956166" cy="360000"/>
          </a:xfrm>
          <a:prstGeom prst="roundRect">
            <a:avLst/>
          </a:prstGeom>
          <a:solidFill>
            <a:schemeClr val="accent6">
              <a:lumMod val="75000"/>
              <a:alpha val="20000"/>
            </a:schemeClr>
          </a:solidFill>
          <a:ln w="317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747673" y="4423439"/>
            <a:ext cx="406400" cy="273844"/>
          </a:xfrm>
        </p:spPr>
        <p:txBody>
          <a:bodyPr/>
          <a:lstStyle/>
          <a:p>
            <a:fld id="{28555E64-09E7-E944-8DB2-BD243D665CB3}" type="slidenum">
              <a:rPr lang="it-IT" smtClean="0"/>
              <a:pPr/>
              <a:t>9</a:t>
            </a:fld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1213341" y="4630756"/>
            <a:ext cx="4654059" cy="4243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"/>
              </a:lnSpc>
              <a:spcAft>
                <a:spcPts val="200"/>
              </a:spcAft>
              <a:buClr>
                <a:srgbClr val="CF1E24"/>
              </a:buClr>
              <a:buSzPct val="90000"/>
              <a:defRPr/>
            </a:pPr>
            <a:r>
              <a:rPr lang="en-GB" altLang="it-IT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new role of the SBR within the Italian Business Portal</a:t>
            </a:r>
          </a:p>
          <a:p>
            <a:pPr>
              <a:lnSpc>
                <a:spcPts val="700"/>
              </a:lnSpc>
              <a:spcAft>
                <a:spcPts val="200"/>
              </a:spcAft>
              <a:buClr>
                <a:srgbClr val="CF1E24"/>
              </a:buClr>
              <a:buSzPct val="90000"/>
              <a:defRPr/>
            </a:pPr>
            <a:endParaRPr lang="en-GB" altLang="it-IT" sz="1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ts val="700"/>
              </a:lnSpc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en-GB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Geneva, Switzerland - 30 September – 2 October 2019</a:t>
            </a:r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1162539" y="-1"/>
            <a:ext cx="7981461" cy="575734"/>
          </a:xfrm>
          <a:prstGeom prst="rect">
            <a:avLst/>
          </a:prstGeom>
          <a:solidFill>
            <a:srgbClr val="CF1E24"/>
          </a:solidFill>
          <a:ln>
            <a:noFill/>
          </a:ln>
        </p:spPr>
        <p:txBody>
          <a:bodyPr vert="horz" lIns="91396" tIns="45699" rIns="91396" bIns="45699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pic>
        <p:nvPicPr>
          <p:cNvPr id="7" name="Immagin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6988" y="4728074"/>
            <a:ext cx="1358411" cy="23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ttore 1 7"/>
          <p:cNvCxnSpPr/>
          <p:nvPr/>
        </p:nvCxnSpPr>
        <p:spPr>
          <a:xfrm>
            <a:off x="1162540" y="4566327"/>
            <a:ext cx="8150793" cy="0"/>
          </a:xfrm>
          <a:prstGeom prst="line">
            <a:avLst/>
          </a:prstGeom>
          <a:ln w="1270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1304925" y="133354"/>
            <a:ext cx="761047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en-GB" altLang="it-IT" sz="2000" b="1">
                <a:solidFill>
                  <a:schemeClr val="bg1"/>
                </a:solidFill>
                <a:latin typeface="+mj-lt"/>
              </a:rPr>
              <a:t>Impact of the BP on the SBR updating process: organisational aspects</a:t>
            </a:r>
          </a:p>
        </p:txBody>
      </p:sp>
      <p:sp>
        <p:nvSpPr>
          <p:cNvPr id="18" name="CasellaDiTesto 17"/>
          <p:cNvSpPr txBox="1"/>
          <p:nvPr/>
        </p:nvSpPr>
        <p:spPr>
          <a:xfrm>
            <a:off x="2486025" y="4022801"/>
            <a:ext cx="1349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>
                <a:solidFill>
                  <a:srgbClr val="AE1023"/>
                </a:solidFill>
              </a:rPr>
              <a:t>BEFORE</a:t>
            </a:r>
          </a:p>
        </p:txBody>
      </p:sp>
      <p:sp>
        <p:nvSpPr>
          <p:cNvPr id="19" name="Rettangolo arrotondato 18"/>
          <p:cNvSpPr/>
          <p:nvPr/>
        </p:nvSpPr>
        <p:spPr>
          <a:xfrm>
            <a:off x="4453270" y="612581"/>
            <a:ext cx="4633579" cy="3933855"/>
          </a:xfrm>
          <a:prstGeom prst="roundRect">
            <a:avLst/>
          </a:prstGeom>
          <a:solidFill>
            <a:schemeClr val="accent2">
              <a:lumMod val="75000"/>
              <a:alpha val="15000"/>
            </a:schemeClr>
          </a:solidFill>
          <a:ln w="28575">
            <a:solidFill>
              <a:srgbClr val="AE102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CasellaDiTesto 19"/>
          <p:cNvSpPr txBox="1"/>
          <p:nvPr/>
        </p:nvSpPr>
        <p:spPr>
          <a:xfrm>
            <a:off x="7538039" y="4020826"/>
            <a:ext cx="1349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>
                <a:solidFill>
                  <a:srgbClr val="AE1023"/>
                </a:solidFill>
              </a:rPr>
              <a:t>AFTER</a:t>
            </a:r>
          </a:p>
        </p:txBody>
      </p:sp>
      <p:sp>
        <p:nvSpPr>
          <p:cNvPr id="21" name="CasellaDiTesto 20"/>
          <p:cNvSpPr txBox="1"/>
          <p:nvPr/>
        </p:nvSpPr>
        <p:spPr>
          <a:xfrm>
            <a:off x="4624721" y="662587"/>
            <a:ext cx="4662154" cy="35394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180975" indent="-180975">
              <a:spcBef>
                <a:spcPts val="600"/>
              </a:spcBef>
              <a:buFont typeface="Arial" pitchFamily="34" charset="0"/>
              <a:buChar char="•"/>
            </a:pPr>
            <a:r>
              <a:rPr lang="en-GB" sz="1600" dirty="0"/>
              <a:t>Structured activity (management model) and      fully</a:t>
            </a:r>
            <a:r>
              <a:rPr lang="en-US" sz="1600" dirty="0"/>
              <a:t> transparent update process for users</a:t>
            </a:r>
            <a:r>
              <a:rPr lang="en-GB" sz="1600" dirty="0"/>
              <a:t> </a:t>
            </a:r>
          </a:p>
          <a:p>
            <a:pPr marL="180975" indent="-180975">
              <a:spcBef>
                <a:spcPts val="600"/>
              </a:spcBef>
              <a:buFont typeface="Arial" pitchFamily="34" charset="0"/>
              <a:buChar char="•"/>
            </a:pPr>
            <a:r>
              <a:rPr lang="en-GB" sz="1600" dirty="0"/>
              <a:t>Specific group of experts (15ppl </a:t>
            </a:r>
            <a:r>
              <a:rPr lang="en-GB" sz="1600" u="sng" dirty="0"/>
              <a:t>only</a:t>
            </a:r>
            <a:r>
              <a:rPr lang="en-GB" sz="1600" dirty="0"/>
              <a:t> SBR staff)   with a supervisor </a:t>
            </a:r>
            <a:r>
              <a:rPr lang="en-GB" sz="1400" dirty="0"/>
              <a:t>(Failed attempt of a TF with joint    skills, in spite of intensive on-the-job training)</a:t>
            </a:r>
          </a:p>
          <a:p>
            <a:pPr marL="180975" indent="-180975">
              <a:spcBef>
                <a:spcPts val="600"/>
              </a:spcBef>
              <a:buFont typeface="Arial" pitchFamily="34" charset="0"/>
              <a:buChar char="•"/>
            </a:pPr>
            <a:r>
              <a:rPr lang="en-US" sz="1600" dirty="0"/>
              <a:t>each SBR expert fully autonomous in processing notifications and directly responsible for results</a:t>
            </a:r>
          </a:p>
          <a:p>
            <a:pPr marL="180975" indent="-180975">
              <a:spcBef>
                <a:spcPts val="600"/>
              </a:spcBef>
              <a:buFont typeface="Arial" pitchFamily="34" charset="0"/>
              <a:buChar char="•"/>
            </a:pPr>
            <a:r>
              <a:rPr lang="en-US" sz="1600" dirty="0"/>
              <a:t>Statistical indicator </a:t>
            </a:r>
            <a:r>
              <a:rPr lang="en-US" sz="1400" i="1" dirty="0"/>
              <a:t>(type of survey, survey phase, </a:t>
            </a:r>
            <a:r>
              <a:rPr lang="en-US" sz="1400" i="1" dirty="0" err="1"/>
              <a:t>sanctionability</a:t>
            </a:r>
            <a:r>
              <a:rPr lang="en-US" sz="1400" i="1" dirty="0"/>
              <a:t>, type of notification, number of surveys , date of inclusion) </a:t>
            </a:r>
            <a:r>
              <a:rPr lang="en-US" sz="1600" dirty="0"/>
              <a:t>that give a weight to establish a hierarchy among notifications</a:t>
            </a:r>
          </a:p>
          <a:p>
            <a:pPr marL="180975" indent="-180975">
              <a:spcBef>
                <a:spcPts val="600"/>
              </a:spcBef>
              <a:buFont typeface="Arial" pitchFamily="34" charset="0"/>
              <a:buChar char="•"/>
            </a:pPr>
            <a:r>
              <a:rPr lang="en-US" sz="1600" dirty="0"/>
              <a:t>Effective sharing of information, both among the survey managers and between them and the SBR</a:t>
            </a:r>
            <a:endParaRPr lang="en-GB" sz="1600" dirty="0"/>
          </a:p>
        </p:txBody>
      </p:sp>
      <p:sp>
        <p:nvSpPr>
          <p:cNvPr id="23" name="CasellaDiTesto 22"/>
          <p:cNvSpPr txBox="1"/>
          <p:nvPr/>
        </p:nvSpPr>
        <p:spPr>
          <a:xfrm>
            <a:off x="1504727" y="1839520"/>
            <a:ext cx="2977119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spcBef>
                <a:spcPts val="600"/>
              </a:spcBef>
              <a:buFont typeface="Arial" pitchFamily="34" charset="0"/>
              <a:buChar char="•"/>
            </a:pPr>
            <a:r>
              <a:rPr lang="en-US" sz="1600" dirty="0"/>
              <a:t>The sending of information on changes to the SBR was left to the initiative of the individual researcher</a:t>
            </a:r>
          </a:p>
          <a:p>
            <a:pPr marL="180975" indent="-180975">
              <a:spcBef>
                <a:spcPts val="600"/>
              </a:spcBef>
              <a:buFont typeface="Arial" pitchFamily="34" charset="0"/>
              <a:buChar char="•"/>
            </a:pPr>
            <a:r>
              <a:rPr lang="en-US" sz="1600" dirty="0"/>
              <a:t>many channels of communication                          and duplication                           of notifications</a:t>
            </a:r>
          </a:p>
        </p:txBody>
      </p:sp>
      <p:grpSp>
        <p:nvGrpSpPr>
          <p:cNvPr id="30" name="Gruppo 29"/>
          <p:cNvGrpSpPr/>
          <p:nvPr/>
        </p:nvGrpSpPr>
        <p:grpSpPr>
          <a:xfrm>
            <a:off x="3204477" y="3189605"/>
            <a:ext cx="972000" cy="675305"/>
            <a:chOff x="3299727" y="3174365"/>
            <a:chExt cx="972000" cy="675305"/>
          </a:xfrm>
        </p:grpSpPr>
        <p:pic>
          <p:nvPicPr>
            <p:cNvPr id="24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9727" y="3174365"/>
              <a:ext cx="972000" cy="6753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5" name="Picture 6" descr="C:\Users\moconsal\AppData\Local\Microsoft\Windows\Temporary Internet Files\Content.IE5\7BZ8AZAJ\MC900293188[1].wmf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26078" y="3507255"/>
              <a:ext cx="108000" cy="1220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6" descr="C:\Users\moconsal\AppData\Local\Microsoft\Windows\Temporary Internet Files\Content.IE5\7BZ8AZAJ\MC900293188[1].wmf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0370" y="3446239"/>
              <a:ext cx="108000" cy="1220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6" descr="C:\Users\moconsal\AppData\Local\Microsoft\Windows\Temporary Internet Files\Content.IE5\7BZ8AZAJ\MC900293188[1].wmf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6998" y="3486916"/>
              <a:ext cx="108000" cy="1220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6" descr="C:\Users\moconsal\AppData\Local\Microsoft\Windows\Temporary Internet Files\Content.IE5\7BZ8AZAJ\MC900293188[1].wmf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0973" y="3451002"/>
              <a:ext cx="108000" cy="1220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6" descr="C:\Users\moconsal\AppData\Local\Microsoft\Windows\Temporary Internet Files\Content.IE5\7BZ8AZAJ\MC900293188[1].wmf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2925" y="3521195"/>
              <a:ext cx="108000" cy="1220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9374004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85000"/>
          </a:schemeClr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61A2BE3120D674DA36C11D6006822D4" ma:contentTypeVersion="3" ma:contentTypeDescription="Creare un nuovo documento." ma:contentTypeScope="" ma:versionID="df9c2651dffb292a836ec0f0d60ecf0c">
  <xsd:schema xmlns:xsd="http://www.w3.org/2001/XMLSchema" xmlns:xs="http://www.w3.org/2001/XMLSchema" xmlns:p="http://schemas.microsoft.com/office/2006/metadata/properties" xmlns:ns2="c58f2efd-82a8-4ecf-b395-8c25e928921d" xmlns:ns3="459159c4-d20a-4ff3-9b11-fbd127bd52e5" xmlns:ns4="679261c3-551f-4e86-913f-177e0e529669" targetNamespace="http://schemas.microsoft.com/office/2006/metadata/properties" ma:root="true" ma:fieldsID="f820cdc17a90b00845ec72bfdbf88abe" ns2:_="" ns3:_="" ns4:_="">
    <xsd:import namespace="c58f2efd-82a8-4ecf-b395-8c25e928921d"/>
    <xsd:import namespace="459159c4-d20a-4ff3-9b11-fbd127bd52e5"/>
    <xsd:import namespace="679261c3-551f-4e86-913f-177e0e529669"/>
    <xsd:element name="properties">
      <xsd:complexType>
        <xsd:sequence>
          <xsd:element name="documentManagement">
            <xsd:complexType>
              <xsd:all>
                <xsd:element ref="ns2:Categoria"/>
                <xsd:element ref="ns3:_dlc_DocId" minOccurs="0"/>
                <xsd:element ref="ns3:_dlc_DocIdUrl" minOccurs="0"/>
                <xsd:element ref="ns3:_dlc_DocIdPersistId" minOccurs="0"/>
                <xsd:element ref="ns4:SottoCategori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8f2efd-82a8-4ecf-b395-8c25e928921d" elementFormDefault="qualified">
    <xsd:import namespace="http://schemas.microsoft.com/office/2006/documentManagement/types"/>
    <xsd:import namespace="http://schemas.microsoft.com/office/infopath/2007/PartnerControls"/>
    <xsd:element name="Categoria" ma:index="8" ma:displayName="Categoria" ma:default="Logo" ma:format="Dropdown" ma:internalName="Categoria">
      <xsd:simpleType>
        <xsd:restriction base="dms:Choice">
          <xsd:enumeration value="Logo"/>
          <xsd:enumeration value="Carta intestata con protocollo"/>
          <xsd:enumeration value="Carta intestata senza protocollo"/>
          <xsd:enumeration value="Power Point"/>
          <xsd:enumeration value="Libri digitali e cartacei"/>
          <xsd:enumeration value="Tavole di dati online"/>
          <xsd:enumeration value="Grafici interattivi"/>
          <xsd:enumeration value="Strumenti di comunicazione per i Censimenti permanenti"/>
          <xsd:enumeration value="Strumenti di comunicazione relativi al Censimento generale dell'Agricoltura 2020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9159c4-d20a-4ff3-9b11-fbd127bd52e5" elementFormDefault="qualified">
    <xsd:import namespace="http://schemas.microsoft.com/office/2006/documentManagement/types"/>
    <xsd:import namespace="http://schemas.microsoft.com/office/infopath/2007/PartnerControls"/>
    <xsd:element name="_dlc_DocId" ma:index="9" nillable="true" ma:displayName="Valore ID documento" ma:description="Valore dell'ID documento assegnato all'elemento." ma:internalName="_dlc_DocId" ma:readOnly="true">
      <xsd:simpleType>
        <xsd:restriction base="dms:Text"/>
      </xsd:simpleType>
    </xsd:element>
    <xsd:element name="_dlc_DocIdUrl" ma:index="10" nillable="true" ma:displayName="ID documento" ma:description="Collegamento permanente al documento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1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9261c3-551f-4e86-913f-177e0e529669" elementFormDefault="qualified">
    <xsd:import namespace="http://schemas.microsoft.com/office/2006/documentManagement/types"/>
    <xsd:import namespace="http://schemas.microsoft.com/office/infopath/2007/PartnerControls"/>
    <xsd:element name="SottoCategoria" ma:index="12" nillable="true" ma:displayName="Sottocategoria" ma:default="-" ma:format="Dropdown" ma:internalName="SottoCategoria">
      <xsd:simpleType>
        <xsd:restriction base="dms:Choice">
          <xsd:enumeration value="-"/>
          <xsd:enumeration value="1- CP Generico"/>
          <xsd:enumeration value="2- CP Popolazione"/>
          <xsd:enumeration value="3- CP Imprese"/>
          <xsd:enumeration value="4- CP Istituzioni pubbliche"/>
          <xsd:enumeration value="5- CP Istituzioni non profit"/>
          <xsd:enumeration value="6- CP Agricoltura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ottoCategoria xmlns="679261c3-551f-4e86-913f-177e0e529669">-</SottoCategoria>
    <Categoria xmlns="c58f2efd-82a8-4ecf-b395-8c25e928921d">Power Point</Categoria>
    <_dlc_DocId xmlns="459159c4-d20a-4ff3-9b11-fbd127bd52e5">INTRANET-14-77</_dlc_DocId>
    <_dlc_DocIdUrl xmlns="459159c4-d20a-4ff3-9b11-fbd127bd52e5">
      <Url>https://intranet.istat.it/Collaborativi/_layouts/15/DocIdRedir.aspx?ID=INTRANET-14-77</Url>
      <Description>INTRANET-14-77</Description>
    </_dlc_DocIdUrl>
  </documentManagement>
</p:properties>
</file>

<file path=customXml/itemProps1.xml><?xml version="1.0" encoding="utf-8"?>
<ds:datastoreItem xmlns:ds="http://schemas.openxmlformats.org/officeDocument/2006/customXml" ds:itemID="{8C1F3400-3218-46A8-B7DF-4CAC3240349B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59A2A88F-A12B-437C-BC4D-087D731786E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58f2efd-82a8-4ecf-b395-8c25e928921d"/>
    <ds:schemaRef ds:uri="459159c4-d20a-4ff3-9b11-fbd127bd52e5"/>
    <ds:schemaRef ds:uri="679261c3-551f-4e86-913f-177e0e52966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8E1E69A-D261-41D1-B2E5-EDFC0C28DA66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FA0E81DE-5F0B-421A-93B4-EF95C1639E19}">
  <ds:schemaRefs>
    <ds:schemaRef ds:uri="http://schemas.microsoft.com/office/infopath/2007/PartnerControls"/>
    <ds:schemaRef ds:uri="http://purl.org/dc/terms/"/>
    <ds:schemaRef ds:uri="http://schemas.microsoft.com/office/2006/metadata/properties"/>
    <ds:schemaRef ds:uri="http://schemas.microsoft.com/office/2006/documentManagement/types"/>
    <ds:schemaRef ds:uri="679261c3-551f-4e86-913f-177e0e529669"/>
    <ds:schemaRef ds:uri="http://purl.org/dc/elements/1.1/"/>
    <ds:schemaRef ds:uri="459159c4-d20a-4ff3-9b11-fbd127bd52e5"/>
    <ds:schemaRef ds:uri="http://www.w3.org/XML/1998/namespace"/>
    <ds:schemaRef ds:uri="http://schemas.openxmlformats.org/package/2006/metadata/core-properties"/>
    <ds:schemaRef ds:uri="c58f2efd-82a8-4ecf-b395-8c25e928921d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17565</TotalTime>
  <Words>1450</Words>
  <Application>Microsoft Office PowerPoint</Application>
  <PresentationFormat>On-screen Show (16:9)</PresentationFormat>
  <Paragraphs>223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Symbol</vt:lpstr>
      <vt:lpstr>Times New Roman</vt:lpstr>
      <vt:lpstr>Wingdings</vt:lpstr>
      <vt:lpstr>Tema di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Standard slide</dc:title>
  <dc:creator>elena grimaccia</dc:creator>
  <cp:lastModifiedBy>Evita Sisene</cp:lastModifiedBy>
  <cp:revision>1578</cp:revision>
  <cp:lastPrinted>2018-09-21T09:52:09Z</cp:lastPrinted>
  <dcterms:created xsi:type="dcterms:W3CDTF">2015-05-13T08:31:54Z</dcterms:created>
  <dcterms:modified xsi:type="dcterms:W3CDTF">2019-09-26T08:24:19Z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0x010100661A2BE3120D674DA36C11D6006822D4</vt:lpwstr>
  </property>
  <property fmtid="{D5CDD505-2E9C-101B-9397-08002B2CF9AE}" pid="3" name="_dlc_DocIdItemGuid">
    <vt:lpwstr>9e0de80d-cc6b-4586-a7d5-f445339ce8d5</vt:lpwstr>
  </property>
</Properties>
</file>