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63" r:id="rId2"/>
    <p:sldId id="264" r:id="rId3"/>
    <p:sldId id="265" r:id="rId4"/>
    <p:sldId id="267" r:id="rId5"/>
    <p:sldId id="281" r:id="rId6"/>
    <p:sldId id="266" r:id="rId7"/>
    <p:sldId id="268" r:id="rId8"/>
    <p:sldId id="277" r:id="rId9"/>
    <p:sldId id="270" r:id="rId10"/>
    <p:sldId id="282" r:id="rId11"/>
    <p:sldId id="280" r:id="rId12"/>
    <p:sldId id="269" r:id="rId13"/>
    <p:sldId id="271" r:id="rId14"/>
    <p:sldId id="283" r:id="rId15"/>
    <p:sldId id="279" r:id="rId16"/>
    <p:sldId id="278" r:id="rId17"/>
    <p:sldId id="273" r:id="rId18"/>
    <p:sldId id="274" r:id="rId19"/>
    <p:sldId id="275" r:id="rId20"/>
    <p:sldId id="276" r:id="rId21"/>
  </p:sldIdLst>
  <p:sldSz cx="9144000" cy="6858000" type="screen4x3"/>
  <p:notesSz cx="6797675" cy="9926638"/>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RGANTI Enrica (ESTAT)" initials="ME(" lastIdx="1" clrIdx="0">
    <p:extLst>
      <p:ext uri="{19B8F6BF-5375-455C-9EA6-DF929625EA0E}">
        <p15:presenceInfo xmlns:p15="http://schemas.microsoft.com/office/powerpoint/2012/main" userId="MORGANTI Enrica (ESTA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EC1"/>
    <a:srgbClr val="3166CF"/>
    <a:srgbClr val="99CCFF"/>
    <a:srgbClr val="FFD624"/>
    <a:srgbClr val="0F5494"/>
    <a:srgbClr val="3E6FD2"/>
    <a:srgbClr val="BDDEFF"/>
    <a:srgbClr val="808080"/>
    <a:srgbClr val="009F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3560" autoAdjust="0"/>
  </p:normalViewPr>
  <p:slideViewPr>
    <p:cSldViewPr>
      <p:cViewPr varScale="1">
        <p:scale>
          <a:sx n="50" d="100"/>
          <a:sy n="50" d="100"/>
        </p:scale>
        <p:origin x="1764" y="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4" d="100"/>
          <a:sy n="74" d="100"/>
        </p:scale>
        <p:origin x="-2172" y="-90"/>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D46D33-5435-484B-B670-F515E07C2B93}" type="doc">
      <dgm:prSet loTypeId="urn:microsoft.com/office/officeart/2005/8/layout/pyramid1" loCatId="pyramid" qsTypeId="urn:microsoft.com/office/officeart/2005/8/quickstyle/simple1" qsCatId="simple" csTypeId="urn:microsoft.com/office/officeart/2005/8/colors/colorful2" csCatId="colorful" phldr="1"/>
      <dgm:spPr/>
    </dgm:pt>
    <dgm:pt modelId="{7EDD504D-B9AE-4A5B-997E-55F04EF066E0}">
      <dgm:prSet phldrT="[Text]" custT="1"/>
      <dgm:spPr>
        <a:solidFill>
          <a:srgbClr val="FFC000"/>
        </a:solidFill>
      </dgm:spPr>
      <dgm:t>
        <a:bodyPr/>
        <a:lstStyle/>
        <a:p>
          <a:endParaRPr lang="en-US" sz="2000" dirty="0" smtClean="0"/>
        </a:p>
        <a:p>
          <a:r>
            <a:rPr lang="en-US" sz="2000" dirty="0" smtClean="0"/>
            <a:t>TOP</a:t>
          </a:r>
        </a:p>
        <a:p>
          <a:r>
            <a:rPr lang="en-US" sz="2000" dirty="0" smtClean="0"/>
            <a:t>MNEs</a:t>
          </a:r>
          <a:endParaRPr lang="en-US" sz="2000" dirty="0"/>
        </a:p>
      </dgm:t>
    </dgm:pt>
    <dgm:pt modelId="{F1F8153A-3121-4085-81DD-4F9EC409D33A}" type="parTrans" cxnId="{A5F82E82-FCFB-4998-AF47-93797264A013}">
      <dgm:prSet/>
      <dgm:spPr/>
      <dgm:t>
        <a:bodyPr/>
        <a:lstStyle/>
        <a:p>
          <a:endParaRPr lang="en-US"/>
        </a:p>
      </dgm:t>
    </dgm:pt>
    <dgm:pt modelId="{82FBD06E-837E-4DBE-B7A7-6743BD874EF2}" type="sibTrans" cxnId="{A5F82E82-FCFB-4998-AF47-93797264A013}">
      <dgm:prSet/>
      <dgm:spPr/>
      <dgm:t>
        <a:bodyPr/>
        <a:lstStyle/>
        <a:p>
          <a:endParaRPr lang="en-US"/>
        </a:p>
      </dgm:t>
    </dgm:pt>
    <dgm:pt modelId="{EE0C0A35-5088-4F8B-B858-445ACEDCE15C}">
      <dgm:prSet phldrT="[Text]" custT="1"/>
      <dgm:spPr>
        <a:solidFill>
          <a:srgbClr val="99CCFF"/>
        </a:solidFill>
      </dgm:spPr>
      <dgm:t>
        <a:bodyPr/>
        <a:lstStyle/>
        <a:p>
          <a:r>
            <a:rPr lang="en-US" sz="3600" dirty="0" smtClean="0"/>
            <a:t>EGR</a:t>
          </a:r>
          <a:endParaRPr lang="en-US" sz="3600" dirty="0"/>
        </a:p>
      </dgm:t>
    </dgm:pt>
    <dgm:pt modelId="{AA1C604B-A51A-4FD7-AB76-3BB539BAF4B0}" type="parTrans" cxnId="{70B16BD8-6DC5-440B-86D6-B13D42CF3CB1}">
      <dgm:prSet/>
      <dgm:spPr/>
      <dgm:t>
        <a:bodyPr/>
        <a:lstStyle/>
        <a:p>
          <a:endParaRPr lang="en-US"/>
        </a:p>
      </dgm:t>
    </dgm:pt>
    <dgm:pt modelId="{19CBCEB4-51CF-4295-8075-629BE8504CF8}" type="sibTrans" cxnId="{70B16BD8-6DC5-440B-86D6-B13D42CF3CB1}">
      <dgm:prSet/>
      <dgm:spPr/>
      <dgm:t>
        <a:bodyPr/>
        <a:lstStyle/>
        <a:p>
          <a:endParaRPr lang="en-US"/>
        </a:p>
      </dgm:t>
    </dgm:pt>
    <dgm:pt modelId="{E4428419-EC02-4436-88B4-08C6327073AE}">
      <dgm:prSet phldrT="[Text]" custT="1"/>
      <dgm:spPr>
        <a:solidFill>
          <a:srgbClr val="92D050"/>
        </a:solidFill>
      </dgm:spPr>
      <dgm:t>
        <a:bodyPr/>
        <a:lstStyle/>
        <a:p>
          <a:r>
            <a:rPr lang="en-US" sz="2000" dirty="0" smtClean="0"/>
            <a:t>National business registers</a:t>
          </a:r>
          <a:endParaRPr lang="en-US" sz="2000" dirty="0"/>
        </a:p>
      </dgm:t>
    </dgm:pt>
    <dgm:pt modelId="{CF84DF9F-B3CA-4844-A45E-D0EFBDCFF5B4}" type="parTrans" cxnId="{63A25A98-CF4A-43F3-B05D-89984B012165}">
      <dgm:prSet/>
      <dgm:spPr/>
      <dgm:t>
        <a:bodyPr/>
        <a:lstStyle/>
        <a:p>
          <a:endParaRPr lang="en-US"/>
        </a:p>
      </dgm:t>
    </dgm:pt>
    <dgm:pt modelId="{D377EDF6-193F-4ABD-85E3-DF5DE3B0678D}" type="sibTrans" cxnId="{63A25A98-CF4A-43F3-B05D-89984B012165}">
      <dgm:prSet/>
      <dgm:spPr/>
      <dgm:t>
        <a:bodyPr/>
        <a:lstStyle/>
        <a:p>
          <a:endParaRPr lang="en-US"/>
        </a:p>
      </dgm:t>
    </dgm:pt>
    <dgm:pt modelId="{C08A2141-0AAF-4087-8162-E8D653AB0B16}" type="pres">
      <dgm:prSet presAssocID="{CFD46D33-5435-484B-B670-F515E07C2B93}" presName="Name0" presStyleCnt="0">
        <dgm:presLayoutVars>
          <dgm:dir/>
          <dgm:animLvl val="lvl"/>
          <dgm:resizeHandles val="exact"/>
        </dgm:presLayoutVars>
      </dgm:prSet>
      <dgm:spPr/>
    </dgm:pt>
    <dgm:pt modelId="{7FBAA5D9-0BE4-495E-A68F-01AE75C71CE1}" type="pres">
      <dgm:prSet presAssocID="{7EDD504D-B9AE-4A5B-997E-55F04EF066E0}" presName="Name8" presStyleCnt="0"/>
      <dgm:spPr/>
    </dgm:pt>
    <dgm:pt modelId="{F2C68838-CE29-4AEE-B877-0093C5F3FF4E}" type="pres">
      <dgm:prSet presAssocID="{7EDD504D-B9AE-4A5B-997E-55F04EF066E0}" presName="level" presStyleLbl="node1" presStyleIdx="0" presStyleCnt="3">
        <dgm:presLayoutVars>
          <dgm:chMax val="1"/>
          <dgm:bulletEnabled val="1"/>
        </dgm:presLayoutVars>
      </dgm:prSet>
      <dgm:spPr/>
      <dgm:t>
        <a:bodyPr/>
        <a:lstStyle/>
        <a:p>
          <a:endParaRPr lang="en-US"/>
        </a:p>
      </dgm:t>
    </dgm:pt>
    <dgm:pt modelId="{449A6036-9463-49DF-B622-D9A6EE18EDE1}" type="pres">
      <dgm:prSet presAssocID="{7EDD504D-B9AE-4A5B-997E-55F04EF066E0}" presName="levelTx" presStyleLbl="revTx" presStyleIdx="0" presStyleCnt="0">
        <dgm:presLayoutVars>
          <dgm:chMax val="1"/>
          <dgm:bulletEnabled val="1"/>
        </dgm:presLayoutVars>
      </dgm:prSet>
      <dgm:spPr/>
      <dgm:t>
        <a:bodyPr/>
        <a:lstStyle/>
        <a:p>
          <a:endParaRPr lang="en-US"/>
        </a:p>
      </dgm:t>
    </dgm:pt>
    <dgm:pt modelId="{0E918386-9DA4-4EF0-B59B-245F56192EB4}" type="pres">
      <dgm:prSet presAssocID="{EE0C0A35-5088-4F8B-B858-445ACEDCE15C}" presName="Name8" presStyleCnt="0"/>
      <dgm:spPr/>
    </dgm:pt>
    <dgm:pt modelId="{B944C406-D8F0-4EF2-8A94-11234494F132}" type="pres">
      <dgm:prSet presAssocID="{EE0C0A35-5088-4F8B-B858-445ACEDCE15C}" presName="level" presStyleLbl="node1" presStyleIdx="1" presStyleCnt="3">
        <dgm:presLayoutVars>
          <dgm:chMax val="1"/>
          <dgm:bulletEnabled val="1"/>
        </dgm:presLayoutVars>
      </dgm:prSet>
      <dgm:spPr/>
      <dgm:t>
        <a:bodyPr/>
        <a:lstStyle/>
        <a:p>
          <a:endParaRPr lang="en-US"/>
        </a:p>
      </dgm:t>
    </dgm:pt>
    <dgm:pt modelId="{7C6143FF-1302-4385-9145-9CE991CA9F1C}" type="pres">
      <dgm:prSet presAssocID="{EE0C0A35-5088-4F8B-B858-445ACEDCE15C}" presName="levelTx" presStyleLbl="revTx" presStyleIdx="0" presStyleCnt="0">
        <dgm:presLayoutVars>
          <dgm:chMax val="1"/>
          <dgm:bulletEnabled val="1"/>
        </dgm:presLayoutVars>
      </dgm:prSet>
      <dgm:spPr/>
      <dgm:t>
        <a:bodyPr/>
        <a:lstStyle/>
        <a:p>
          <a:endParaRPr lang="en-US"/>
        </a:p>
      </dgm:t>
    </dgm:pt>
    <dgm:pt modelId="{7C00E219-99B5-41BB-AB93-272E96C1592A}" type="pres">
      <dgm:prSet presAssocID="{E4428419-EC02-4436-88B4-08C6327073AE}" presName="Name8" presStyleCnt="0"/>
      <dgm:spPr/>
    </dgm:pt>
    <dgm:pt modelId="{4C6834DE-0F73-4A70-93C0-C260F4AD6CF4}" type="pres">
      <dgm:prSet presAssocID="{E4428419-EC02-4436-88B4-08C6327073AE}" presName="level" presStyleLbl="node1" presStyleIdx="2" presStyleCnt="3">
        <dgm:presLayoutVars>
          <dgm:chMax val="1"/>
          <dgm:bulletEnabled val="1"/>
        </dgm:presLayoutVars>
      </dgm:prSet>
      <dgm:spPr/>
      <dgm:t>
        <a:bodyPr/>
        <a:lstStyle/>
        <a:p>
          <a:endParaRPr lang="en-US"/>
        </a:p>
      </dgm:t>
    </dgm:pt>
    <dgm:pt modelId="{AF2F8322-CB69-4202-BF94-66B09F6E9F7F}" type="pres">
      <dgm:prSet presAssocID="{E4428419-EC02-4436-88B4-08C6327073AE}" presName="levelTx" presStyleLbl="revTx" presStyleIdx="0" presStyleCnt="0">
        <dgm:presLayoutVars>
          <dgm:chMax val="1"/>
          <dgm:bulletEnabled val="1"/>
        </dgm:presLayoutVars>
      </dgm:prSet>
      <dgm:spPr/>
      <dgm:t>
        <a:bodyPr/>
        <a:lstStyle/>
        <a:p>
          <a:endParaRPr lang="en-US"/>
        </a:p>
      </dgm:t>
    </dgm:pt>
  </dgm:ptLst>
  <dgm:cxnLst>
    <dgm:cxn modelId="{490424F5-2C58-4B5D-8751-1C3DA2806EF5}" type="presOf" srcId="{EE0C0A35-5088-4F8B-B858-445ACEDCE15C}" destId="{7C6143FF-1302-4385-9145-9CE991CA9F1C}" srcOrd="1" destOrd="0" presId="urn:microsoft.com/office/officeart/2005/8/layout/pyramid1"/>
    <dgm:cxn modelId="{A5F82E82-FCFB-4998-AF47-93797264A013}" srcId="{CFD46D33-5435-484B-B670-F515E07C2B93}" destId="{7EDD504D-B9AE-4A5B-997E-55F04EF066E0}" srcOrd="0" destOrd="0" parTransId="{F1F8153A-3121-4085-81DD-4F9EC409D33A}" sibTransId="{82FBD06E-837E-4DBE-B7A7-6743BD874EF2}"/>
    <dgm:cxn modelId="{D068EC4F-EEAA-49EC-8F08-5797BEF0CFD6}" type="presOf" srcId="{EE0C0A35-5088-4F8B-B858-445ACEDCE15C}" destId="{B944C406-D8F0-4EF2-8A94-11234494F132}" srcOrd="0" destOrd="0" presId="urn:microsoft.com/office/officeart/2005/8/layout/pyramid1"/>
    <dgm:cxn modelId="{E25659FB-F897-4B6F-8304-CCED9517834E}" type="presOf" srcId="{E4428419-EC02-4436-88B4-08C6327073AE}" destId="{4C6834DE-0F73-4A70-93C0-C260F4AD6CF4}" srcOrd="0" destOrd="0" presId="urn:microsoft.com/office/officeart/2005/8/layout/pyramid1"/>
    <dgm:cxn modelId="{4C41A9CF-60DD-47C9-9602-091C30461B48}" type="presOf" srcId="{CFD46D33-5435-484B-B670-F515E07C2B93}" destId="{C08A2141-0AAF-4087-8162-E8D653AB0B16}" srcOrd="0" destOrd="0" presId="urn:microsoft.com/office/officeart/2005/8/layout/pyramid1"/>
    <dgm:cxn modelId="{B9A36CEC-E8A3-4667-84C3-5AB15E0AD70C}" type="presOf" srcId="{E4428419-EC02-4436-88B4-08C6327073AE}" destId="{AF2F8322-CB69-4202-BF94-66B09F6E9F7F}" srcOrd="1" destOrd="0" presId="urn:microsoft.com/office/officeart/2005/8/layout/pyramid1"/>
    <dgm:cxn modelId="{63A25A98-CF4A-43F3-B05D-89984B012165}" srcId="{CFD46D33-5435-484B-B670-F515E07C2B93}" destId="{E4428419-EC02-4436-88B4-08C6327073AE}" srcOrd="2" destOrd="0" parTransId="{CF84DF9F-B3CA-4844-A45E-D0EFBDCFF5B4}" sibTransId="{D377EDF6-193F-4ABD-85E3-DF5DE3B0678D}"/>
    <dgm:cxn modelId="{31652F1B-F39A-4907-BFCA-F3D0AB2C42C9}" type="presOf" srcId="{7EDD504D-B9AE-4A5B-997E-55F04EF066E0}" destId="{F2C68838-CE29-4AEE-B877-0093C5F3FF4E}" srcOrd="0" destOrd="0" presId="urn:microsoft.com/office/officeart/2005/8/layout/pyramid1"/>
    <dgm:cxn modelId="{D08D5DA8-F8E9-45B0-863F-66E815290D8B}" type="presOf" srcId="{7EDD504D-B9AE-4A5B-997E-55F04EF066E0}" destId="{449A6036-9463-49DF-B622-D9A6EE18EDE1}" srcOrd="1" destOrd="0" presId="urn:microsoft.com/office/officeart/2005/8/layout/pyramid1"/>
    <dgm:cxn modelId="{70B16BD8-6DC5-440B-86D6-B13D42CF3CB1}" srcId="{CFD46D33-5435-484B-B670-F515E07C2B93}" destId="{EE0C0A35-5088-4F8B-B858-445ACEDCE15C}" srcOrd="1" destOrd="0" parTransId="{AA1C604B-A51A-4FD7-AB76-3BB539BAF4B0}" sibTransId="{19CBCEB4-51CF-4295-8075-629BE8504CF8}"/>
    <dgm:cxn modelId="{39FFE035-B21C-4F4D-AE8B-126481B759DF}" type="presParOf" srcId="{C08A2141-0AAF-4087-8162-E8D653AB0B16}" destId="{7FBAA5D9-0BE4-495E-A68F-01AE75C71CE1}" srcOrd="0" destOrd="0" presId="urn:microsoft.com/office/officeart/2005/8/layout/pyramid1"/>
    <dgm:cxn modelId="{AA87B262-A60E-4A9A-A74B-69E61AB0BBAE}" type="presParOf" srcId="{7FBAA5D9-0BE4-495E-A68F-01AE75C71CE1}" destId="{F2C68838-CE29-4AEE-B877-0093C5F3FF4E}" srcOrd="0" destOrd="0" presId="urn:microsoft.com/office/officeart/2005/8/layout/pyramid1"/>
    <dgm:cxn modelId="{CEE2707E-9629-4E90-AC85-434195CBA5F7}" type="presParOf" srcId="{7FBAA5D9-0BE4-495E-A68F-01AE75C71CE1}" destId="{449A6036-9463-49DF-B622-D9A6EE18EDE1}" srcOrd="1" destOrd="0" presId="urn:microsoft.com/office/officeart/2005/8/layout/pyramid1"/>
    <dgm:cxn modelId="{F1EA3DFF-F94F-45BF-897E-6436743C55F6}" type="presParOf" srcId="{C08A2141-0AAF-4087-8162-E8D653AB0B16}" destId="{0E918386-9DA4-4EF0-B59B-245F56192EB4}" srcOrd="1" destOrd="0" presId="urn:microsoft.com/office/officeart/2005/8/layout/pyramid1"/>
    <dgm:cxn modelId="{80F32984-7DA9-460B-AA06-3337D2FBA5D5}" type="presParOf" srcId="{0E918386-9DA4-4EF0-B59B-245F56192EB4}" destId="{B944C406-D8F0-4EF2-8A94-11234494F132}" srcOrd="0" destOrd="0" presId="urn:microsoft.com/office/officeart/2005/8/layout/pyramid1"/>
    <dgm:cxn modelId="{3A3A7AAB-0CBC-4F5E-B0E3-AA626FB66FAF}" type="presParOf" srcId="{0E918386-9DA4-4EF0-B59B-245F56192EB4}" destId="{7C6143FF-1302-4385-9145-9CE991CA9F1C}" srcOrd="1" destOrd="0" presId="urn:microsoft.com/office/officeart/2005/8/layout/pyramid1"/>
    <dgm:cxn modelId="{5DA50B3C-AE97-4DCA-B145-54B839DB76E5}" type="presParOf" srcId="{C08A2141-0AAF-4087-8162-E8D653AB0B16}" destId="{7C00E219-99B5-41BB-AB93-272E96C1592A}" srcOrd="2" destOrd="0" presId="urn:microsoft.com/office/officeart/2005/8/layout/pyramid1"/>
    <dgm:cxn modelId="{2E1F6782-3E72-4990-BB9F-5A316158C43E}" type="presParOf" srcId="{7C00E219-99B5-41BB-AB93-272E96C1592A}" destId="{4C6834DE-0F73-4A70-93C0-C260F4AD6CF4}" srcOrd="0" destOrd="0" presId="urn:microsoft.com/office/officeart/2005/8/layout/pyramid1"/>
    <dgm:cxn modelId="{86CA2695-6954-4DEB-8D89-DCF11377A08D}" type="presParOf" srcId="{7C00E219-99B5-41BB-AB93-272E96C1592A}" destId="{AF2F8322-CB69-4202-BF94-66B09F6E9F7F}"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418102-CBE2-4B78-93F9-083DE8BB9E85}" type="doc">
      <dgm:prSet loTypeId="urn:microsoft.com/office/officeart/2009/layout/CircleArrowProcess" loCatId="cycle" qsTypeId="urn:microsoft.com/office/officeart/2005/8/quickstyle/3d9" qsCatId="3D" csTypeId="urn:microsoft.com/office/officeart/2005/8/colors/accent6_2" csCatId="accent6" phldr="1"/>
      <dgm:spPr/>
      <dgm:t>
        <a:bodyPr/>
        <a:lstStyle/>
        <a:p>
          <a:endParaRPr lang="en-US"/>
        </a:p>
      </dgm:t>
    </dgm:pt>
    <dgm:pt modelId="{AB7F0DE5-6DFA-478C-A5A4-487A4F22C011}">
      <dgm:prSet phldrT="[Text]"/>
      <dgm:spPr/>
      <dgm:t>
        <a:bodyPr/>
        <a:lstStyle/>
        <a:p>
          <a:endParaRPr lang="en-US" dirty="0"/>
        </a:p>
      </dgm:t>
    </dgm:pt>
    <dgm:pt modelId="{1EBDAFD9-9957-42BB-8D33-E3FDF3B03608}" type="parTrans" cxnId="{E423B0FC-AA5E-4613-9979-E2863A60FFA2}">
      <dgm:prSet/>
      <dgm:spPr/>
      <dgm:t>
        <a:bodyPr/>
        <a:lstStyle/>
        <a:p>
          <a:endParaRPr lang="en-US"/>
        </a:p>
      </dgm:t>
    </dgm:pt>
    <dgm:pt modelId="{02446158-831A-4D8E-BA51-FEC5DA123934}" type="sibTrans" cxnId="{E423B0FC-AA5E-4613-9979-E2863A60FFA2}">
      <dgm:prSet/>
      <dgm:spPr/>
      <dgm:t>
        <a:bodyPr/>
        <a:lstStyle/>
        <a:p>
          <a:endParaRPr lang="en-US"/>
        </a:p>
      </dgm:t>
    </dgm:pt>
    <dgm:pt modelId="{B5ECF3B0-DE17-49B3-A1E2-048C58EFDA28}">
      <dgm:prSet phldrT="[Text]"/>
      <dgm:spPr/>
      <dgm:t>
        <a:bodyPr/>
        <a:lstStyle/>
        <a:p>
          <a:endParaRPr lang="en-US" dirty="0"/>
        </a:p>
      </dgm:t>
    </dgm:pt>
    <dgm:pt modelId="{CF10834B-D0A3-4595-9A54-3BC43DB6AE83}" type="parTrans" cxnId="{0BD09CCF-23CD-4FFC-B254-BDD2E8B1CD2D}">
      <dgm:prSet/>
      <dgm:spPr/>
      <dgm:t>
        <a:bodyPr/>
        <a:lstStyle/>
        <a:p>
          <a:endParaRPr lang="en-US"/>
        </a:p>
      </dgm:t>
    </dgm:pt>
    <dgm:pt modelId="{7817D9F1-47D6-493E-B490-8D7DF8A28394}" type="sibTrans" cxnId="{0BD09CCF-23CD-4FFC-B254-BDD2E8B1CD2D}">
      <dgm:prSet/>
      <dgm:spPr/>
      <dgm:t>
        <a:bodyPr/>
        <a:lstStyle/>
        <a:p>
          <a:endParaRPr lang="en-US"/>
        </a:p>
      </dgm:t>
    </dgm:pt>
    <dgm:pt modelId="{EE6E33FD-84D1-4140-A4D8-CED0E1E4D0C6}">
      <dgm:prSet phldrT="[Text]"/>
      <dgm:spPr/>
      <dgm:t>
        <a:bodyPr/>
        <a:lstStyle/>
        <a:p>
          <a:endParaRPr lang="en-US" dirty="0"/>
        </a:p>
      </dgm:t>
    </dgm:pt>
    <dgm:pt modelId="{6F892101-00FC-4DD0-B6A2-8F9D135348DB}" type="parTrans" cxnId="{CC8B4897-9FAF-4074-AAAC-BCAF875B504E}">
      <dgm:prSet/>
      <dgm:spPr/>
      <dgm:t>
        <a:bodyPr/>
        <a:lstStyle/>
        <a:p>
          <a:endParaRPr lang="en-US"/>
        </a:p>
      </dgm:t>
    </dgm:pt>
    <dgm:pt modelId="{052E2E68-5B85-4B31-B1F7-66C9720E1FA5}" type="sibTrans" cxnId="{CC8B4897-9FAF-4074-AAAC-BCAF875B504E}">
      <dgm:prSet/>
      <dgm:spPr/>
      <dgm:t>
        <a:bodyPr/>
        <a:lstStyle/>
        <a:p>
          <a:endParaRPr lang="en-US"/>
        </a:p>
      </dgm:t>
    </dgm:pt>
    <dgm:pt modelId="{41E5B806-618E-4FFE-99AB-0354ECCA0BB2}">
      <dgm:prSet/>
      <dgm:spPr/>
      <dgm:t>
        <a:bodyPr/>
        <a:lstStyle/>
        <a:p>
          <a:endParaRPr lang="en-US"/>
        </a:p>
      </dgm:t>
    </dgm:pt>
    <dgm:pt modelId="{4DA4FC11-66FF-45A8-B400-66A249A75246}" type="parTrans" cxnId="{D889C44D-DA1C-4080-A2EE-EF9E11A93F1C}">
      <dgm:prSet/>
      <dgm:spPr/>
      <dgm:t>
        <a:bodyPr/>
        <a:lstStyle/>
        <a:p>
          <a:endParaRPr lang="en-US"/>
        </a:p>
      </dgm:t>
    </dgm:pt>
    <dgm:pt modelId="{F4819AF9-910A-4A72-83E4-3BFC6B3D52A2}" type="sibTrans" cxnId="{D889C44D-DA1C-4080-A2EE-EF9E11A93F1C}">
      <dgm:prSet/>
      <dgm:spPr/>
      <dgm:t>
        <a:bodyPr/>
        <a:lstStyle/>
        <a:p>
          <a:endParaRPr lang="en-US"/>
        </a:p>
      </dgm:t>
    </dgm:pt>
    <dgm:pt modelId="{1E371741-DAE5-4318-B582-B50CEE871EB8}">
      <dgm:prSet/>
      <dgm:spPr/>
      <dgm:t>
        <a:bodyPr/>
        <a:lstStyle/>
        <a:p>
          <a:endParaRPr lang="en-US"/>
        </a:p>
      </dgm:t>
    </dgm:pt>
    <dgm:pt modelId="{BB570300-B2FE-4D5A-9B88-9B835F1F2557}" type="parTrans" cxnId="{378B5303-C18B-494C-B965-4A88D25BDC66}">
      <dgm:prSet/>
      <dgm:spPr/>
      <dgm:t>
        <a:bodyPr/>
        <a:lstStyle/>
        <a:p>
          <a:endParaRPr lang="en-US"/>
        </a:p>
      </dgm:t>
    </dgm:pt>
    <dgm:pt modelId="{F48155A2-A72A-4C31-9719-F3707993C190}" type="sibTrans" cxnId="{378B5303-C18B-494C-B965-4A88D25BDC66}">
      <dgm:prSet/>
      <dgm:spPr/>
      <dgm:t>
        <a:bodyPr/>
        <a:lstStyle/>
        <a:p>
          <a:endParaRPr lang="en-US"/>
        </a:p>
      </dgm:t>
    </dgm:pt>
    <dgm:pt modelId="{644B9ECC-6E47-4725-859C-3D2CE1325A12}">
      <dgm:prSet/>
      <dgm:spPr/>
      <dgm:t>
        <a:bodyPr/>
        <a:lstStyle/>
        <a:p>
          <a:endParaRPr lang="en-US"/>
        </a:p>
      </dgm:t>
    </dgm:pt>
    <dgm:pt modelId="{135B2BD2-1248-4A55-93AA-1DAF2D776DF1}" type="parTrans" cxnId="{18A9B870-9BAC-42EC-997A-BA3D11AE0B5A}">
      <dgm:prSet/>
      <dgm:spPr/>
      <dgm:t>
        <a:bodyPr/>
        <a:lstStyle/>
        <a:p>
          <a:endParaRPr lang="en-US"/>
        </a:p>
      </dgm:t>
    </dgm:pt>
    <dgm:pt modelId="{982E8B86-C427-4F9F-B098-A8B9ADB8E589}" type="sibTrans" cxnId="{18A9B870-9BAC-42EC-997A-BA3D11AE0B5A}">
      <dgm:prSet/>
      <dgm:spPr/>
      <dgm:t>
        <a:bodyPr/>
        <a:lstStyle/>
        <a:p>
          <a:endParaRPr lang="en-US"/>
        </a:p>
      </dgm:t>
    </dgm:pt>
    <dgm:pt modelId="{C4A4584D-D3E8-415B-8CF4-BB75326754FC}">
      <dgm:prSet/>
      <dgm:spPr/>
      <dgm:t>
        <a:bodyPr/>
        <a:lstStyle/>
        <a:p>
          <a:endParaRPr lang="en-US"/>
        </a:p>
      </dgm:t>
    </dgm:pt>
    <dgm:pt modelId="{F80780DD-9C5D-4A92-B13D-32CDD62573EB}" type="parTrans" cxnId="{8BCDE795-A515-4B75-97F3-AB83C06E0A3F}">
      <dgm:prSet/>
      <dgm:spPr/>
      <dgm:t>
        <a:bodyPr/>
        <a:lstStyle/>
        <a:p>
          <a:endParaRPr lang="en-US"/>
        </a:p>
      </dgm:t>
    </dgm:pt>
    <dgm:pt modelId="{EB21B8E3-129C-42BF-BAAE-B63938D52DA0}" type="sibTrans" cxnId="{8BCDE795-A515-4B75-97F3-AB83C06E0A3F}">
      <dgm:prSet/>
      <dgm:spPr/>
      <dgm:t>
        <a:bodyPr/>
        <a:lstStyle/>
        <a:p>
          <a:endParaRPr lang="en-US"/>
        </a:p>
      </dgm:t>
    </dgm:pt>
    <dgm:pt modelId="{A10961C8-7F44-43E2-9BA3-CE9668D8E4D3}" type="pres">
      <dgm:prSet presAssocID="{93418102-CBE2-4B78-93F9-083DE8BB9E85}" presName="Name0" presStyleCnt="0">
        <dgm:presLayoutVars>
          <dgm:chMax val="7"/>
          <dgm:chPref val="7"/>
          <dgm:dir/>
          <dgm:animLvl val="lvl"/>
        </dgm:presLayoutVars>
      </dgm:prSet>
      <dgm:spPr/>
      <dgm:t>
        <a:bodyPr/>
        <a:lstStyle/>
        <a:p>
          <a:endParaRPr lang="en-US"/>
        </a:p>
      </dgm:t>
    </dgm:pt>
    <dgm:pt modelId="{A824FA7F-86E0-4070-AC97-5089CD38D1F6}" type="pres">
      <dgm:prSet presAssocID="{AB7F0DE5-6DFA-478C-A5A4-487A4F22C011}" presName="Accent1" presStyleCnt="0"/>
      <dgm:spPr/>
    </dgm:pt>
    <dgm:pt modelId="{E8C5290E-B75F-44DD-83F5-B7895B212C80}" type="pres">
      <dgm:prSet presAssocID="{AB7F0DE5-6DFA-478C-A5A4-487A4F22C011}" presName="Accent" presStyleLbl="node1" presStyleIdx="0" presStyleCnt="7"/>
      <dgm:spPr/>
    </dgm:pt>
    <dgm:pt modelId="{9E103FD7-1EFF-428C-A9E3-9F9606532DC1}" type="pres">
      <dgm:prSet presAssocID="{AB7F0DE5-6DFA-478C-A5A4-487A4F22C011}" presName="Parent1" presStyleLbl="revTx" presStyleIdx="0" presStyleCnt="7">
        <dgm:presLayoutVars>
          <dgm:chMax val="1"/>
          <dgm:chPref val="1"/>
          <dgm:bulletEnabled val="1"/>
        </dgm:presLayoutVars>
      </dgm:prSet>
      <dgm:spPr/>
      <dgm:t>
        <a:bodyPr/>
        <a:lstStyle/>
        <a:p>
          <a:endParaRPr lang="en-US"/>
        </a:p>
      </dgm:t>
    </dgm:pt>
    <dgm:pt modelId="{E002B2B7-3D00-4A86-8090-94F2B701C423}" type="pres">
      <dgm:prSet presAssocID="{B5ECF3B0-DE17-49B3-A1E2-048C58EFDA28}" presName="Accent2" presStyleCnt="0"/>
      <dgm:spPr/>
    </dgm:pt>
    <dgm:pt modelId="{AE771F7F-5DF8-4183-9207-2B53674A3BD8}" type="pres">
      <dgm:prSet presAssocID="{B5ECF3B0-DE17-49B3-A1E2-048C58EFDA28}" presName="Accent" presStyleLbl="node1" presStyleIdx="1" presStyleCnt="7"/>
      <dgm:spPr/>
    </dgm:pt>
    <dgm:pt modelId="{DBECD277-670C-4E4F-A06A-CFFAC5201236}" type="pres">
      <dgm:prSet presAssocID="{B5ECF3B0-DE17-49B3-A1E2-048C58EFDA28}" presName="Parent2" presStyleLbl="revTx" presStyleIdx="1" presStyleCnt="7">
        <dgm:presLayoutVars>
          <dgm:chMax val="1"/>
          <dgm:chPref val="1"/>
          <dgm:bulletEnabled val="1"/>
        </dgm:presLayoutVars>
      </dgm:prSet>
      <dgm:spPr/>
      <dgm:t>
        <a:bodyPr/>
        <a:lstStyle/>
        <a:p>
          <a:endParaRPr lang="en-US"/>
        </a:p>
      </dgm:t>
    </dgm:pt>
    <dgm:pt modelId="{EC4583F1-6962-4EC1-94B6-1B719EA4E7A5}" type="pres">
      <dgm:prSet presAssocID="{EE6E33FD-84D1-4140-A4D8-CED0E1E4D0C6}" presName="Accent3" presStyleCnt="0"/>
      <dgm:spPr/>
    </dgm:pt>
    <dgm:pt modelId="{691E4E57-72C2-47D5-9346-09ECA35BB1DF}" type="pres">
      <dgm:prSet presAssocID="{EE6E33FD-84D1-4140-A4D8-CED0E1E4D0C6}" presName="Accent" presStyleLbl="node1" presStyleIdx="2" presStyleCnt="7"/>
      <dgm:spPr/>
    </dgm:pt>
    <dgm:pt modelId="{09D0693A-35F9-4C2C-A209-1BFA930930FE}" type="pres">
      <dgm:prSet presAssocID="{EE6E33FD-84D1-4140-A4D8-CED0E1E4D0C6}" presName="Parent3" presStyleLbl="revTx" presStyleIdx="2" presStyleCnt="7">
        <dgm:presLayoutVars>
          <dgm:chMax val="1"/>
          <dgm:chPref val="1"/>
          <dgm:bulletEnabled val="1"/>
        </dgm:presLayoutVars>
      </dgm:prSet>
      <dgm:spPr/>
      <dgm:t>
        <a:bodyPr/>
        <a:lstStyle/>
        <a:p>
          <a:endParaRPr lang="en-US"/>
        </a:p>
      </dgm:t>
    </dgm:pt>
    <dgm:pt modelId="{7B51DDCF-4A65-4EC2-A916-0CF37175A8EB}" type="pres">
      <dgm:prSet presAssocID="{41E5B806-618E-4FFE-99AB-0354ECCA0BB2}" presName="Accent4" presStyleCnt="0"/>
      <dgm:spPr/>
    </dgm:pt>
    <dgm:pt modelId="{1E22F68B-3301-480C-A3DE-07CF4C05D10B}" type="pres">
      <dgm:prSet presAssocID="{41E5B806-618E-4FFE-99AB-0354ECCA0BB2}" presName="Accent" presStyleLbl="node1" presStyleIdx="3" presStyleCnt="7"/>
      <dgm:spPr/>
    </dgm:pt>
    <dgm:pt modelId="{E4122DAA-E94E-4472-9AE1-6885702E4052}" type="pres">
      <dgm:prSet presAssocID="{41E5B806-618E-4FFE-99AB-0354ECCA0BB2}" presName="Parent4" presStyleLbl="revTx" presStyleIdx="3" presStyleCnt="7">
        <dgm:presLayoutVars>
          <dgm:chMax val="1"/>
          <dgm:chPref val="1"/>
          <dgm:bulletEnabled val="1"/>
        </dgm:presLayoutVars>
      </dgm:prSet>
      <dgm:spPr/>
      <dgm:t>
        <a:bodyPr/>
        <a:lstStyle/>
        <a:p>
          <a:endParaRPr lang="en-US"/>
        </a:p>
      </dgm:t>
    </dgm:pt>
    <dgm:pt modelId="{DDD25269-6ADD-4507-A9CD-42AA3FE3933E}" type="pres">
      <dgm:prSet presAssocID="{1E371741-DAE5-4318-B582-B50CEE871EB8}" presName="Accent5" presStyleCnt="0"/>
      <dgm:spPr/>
    </dgm:pt>
    <dgm:pt modelId="{16B03832-E916-4993-A329-B1EA0A02D982}" type="pres">
      <dgm:prSet presAssocID="{1E371741-DAE5-4318-B582-B50CEE871EB8}" presName="Accent" presStyleLbl="node1" presStyleIdx="4" presStyleCnt="7"/>
      <dgm:spPr/>
    </dgm:pt>
    <dgm:pt modelId="{4DA7CE50-D58C-4C81-95ED-6BAB7031C4FB}" type="pres">
      <dgm:prSet presAssocID="{1E371741-DAE5-4318-B582-B50CEE871EB8}" presName="Parent5" presStyleLbl="revTx" presStyleIdx="4" presStyleCnt="7">
        <dgm:presLayoutVars>
          <dgm:chMax val="1"/>
          <dgm:chPref val="1"/>
          <dgm:bulletEnabled val="1"/>
        </dgm:presLayoutVars>
      </dgm:prSet>
      <dgm:spPr/>
      <dgm:t>
        <a:bodyPr/>
        <a:lstStyle/>
        <a:p>
          <a:endParaRPr lang="en-US"/>
        </a:p>
      </dgm:t>
    </dgm:pt>
    <dgm:pt modelId="{A1735771-2BC0-4272-B164-7D32207D6BC3}" type="pres">
      <dgm:prSet presAssocID="{644B9ECC-6E47-4725-859C-3D2CE1325A12}" presName="Accent6" presStyleCnt="0"/>
      <dgm:spPr/>
    </dgm:pt>
    <dgm:pt modelId="{A431C09C-6569-4A0B-91C3-85A601A37A4F}" type="pres">
      <dgm:prSet presAssocID="{644B9ECC-6E47-4725-859C-3D2CE1325A12}" presName="Accent" presStyleLbl="node1" presStyleIdx="5" presStyleCnt="7"/>
      <dgm:spPr/>
    </dgm:pt>
    <dgm:pt modelId="{2E24C47A-E9D7-4D4A-AE14-E2E12D9903D8}" type="pres">
      <dgm:prSet presAssocID="{644B9ECC-6E47-4725-859C-3D2CE1325A12}" presName="Parent6" presStyleLbl="revTx" presStyleIdx="5" presStyleCnt="7">
        <dgm:presLayoutVars>
          <dgm:chMax val="1"/>
          <dgm:chPref val="1"/>
          <dgm:bulletEnabled val="1"/>
        </dgm:presLayoutVars>
      </dgm:prSet>
      <dgm:spPr/>
      <dgm:t>
        <a:bodyPr/>
        <a:lstStyle/>
        <a:p>
          <a:endParaRPr lang="en-US"/>
        </a:p>
      </dgm:t>
    </dgm:pt>
    <dgm:pt modelId="{F74973D1-A6BE-47F8-863A-E7A9A045043A}" type="pres">
      <dgm:prSet presAssocID="{C4A4584D-D3E8-415B-8CF4-BB75326754FC}" presName="Accent7" presStyleCnt="0"/>
      <dgm:spPr/>
    </dgm:pt>
    <dgm:pt modelId="{372A2882-EF34-4B62-BC5B-FB8F9E125061}" type="pres">
      <dgm:prSet presAssocID="{C4A4584D-D3E8-415B-8CF4-BB75326754FC}" presName="Accent" presStyleLbl="node1" presStyleIdx="6" presStyleCnt="7"/>
      <dgm:spPr/>
    </dgm:pt>
    <dgm:pt modelId="{E9E8D03D-94B2-480C-8B13-A1A01D83EDF5}" type="pres">
      <dgm:prSet presAssocID="{C4A4584D-D3E8-415B-8CF4-BB75326754FC}" presName="Parent7" presStyleLbl="revTx" presStyleIdx="6" presStyleCnt="7">
        <dgm:presLayoutVars>
          <dgm:chMax val="1"/>
          <dgm:chPref val="1"/>
          <dgm:bulletEnabled val="1"/>
        </dgm:presLayoutVars>
      </dgm:prSet>
      <dgm:spPr/>
      <dgm:t>
        <a:bodyPr/>
        <a:lstStyle/>
        <a:p>
          <a:endParaRPr lang="en-US"/>
        </a:p>
      </dgm:t>
    </dgm:pt>
  </dgm:ptLst>
  <dgm:cxnLst>
    <dgm:cxn modelId="{1109ADBD-35B1-4A23-A855-7EC830AB623C}" type="presOf" srcId="{93418102-CBE2-4B78-93F9-083DE8BB9E85}" destId="{A10961C8-7F44-43E2-9BA3-CE9668D8E4D3}" srcOrd="0" destOrd="0" presId="urn:microsoft.com/office/officeart/2009/layout/CircleArrowProcess"/>
    <dgm:cxn modelId="{65F7A7F4-9C2E-4179-900C-1052E4D80D6D}" type="presOf" srcId="{C4A4584D-D3E8-415B-8CF4-BB75326754FC}" destId="{E9E8D03D-94B2-480C-8B13-A1A01D83EDF5}" srcOrd="0" destOrd="0" presId="urn:microsoft.com/office/officeart/2009/layout/CircleArrowProcess"/>
    <dgm:cxn modelId="{8B832190-64A2-4BEA-928F-EACD8F076BAC}" type="presOf" srcId="{1E371741-DAE5-4318-B582-B50CEE871EB8}" destId="{4DA7CE50-D58C-4C81-95ED-6BAB7031C4FB}" srcOrd="0" destOrd="0" presId="urn:microsoft.com/office/officeart/2009/layout/CircleArrowProcess"/>
    <dgm:cxn modelId="{AE1145B2-7BE4-4522-B3C3-9F0A69A1476F}" type="presOf" srcId="{AB7F0DE5-6DFA-478C-A5A4-487A4F22C011}" destId="{9E103FD7-1EFF-428C-A9E3-9F9606532DC1}" srcOrd="0" destOrd="0" presId="urn:microsoft.com/office/officeart/2009/layout/CircleArrowProcess"/>
    <dgm:cxn modelId="{CC8B4897-9FAF-4074-AAAC-BCAF875B504E}" srcId="{93418102-CBE2-4B78-93F9-083DE8BB9E85}" destId="{EE6E33FD-84D1-4140-A4D8-CED0E1E4D0C6}" srcOrd="2" destOrd="0" parTransId="{6F892101-00FC-4DD0-B6A2-8F9D135348DB}" sibTransId="{052E2E68-5B85-4B31-B1F7-66C9720E1FA5}"/>
    <dgm:cxn modelId="{D889C44D-DA1C-4080-A2EE-EF9E11A93F1C}" srcId="{93418102-CBE2-4B78-93F9-083DE8BB9E85}" destId="{41E5B806-618E-4FFE-99AB-0354ECCA0BB2}" srcOrd="3" destOrd="0" parTransId="{4DA4FC11-66FF-45A8-B400-66A249A75246}" sibTransId="{F4819AF9-910A-4A72-83E4-3BFC6B3D52A2}"/>
    <dgm:cxn modelId="{18A9B870-9BAC-42EC-997A-BA3D11AE0B5A}" srcId="{93418102-CBE2-4B78-93F9-083DE8BB9E85}" destId="{644B9ECC-6E47-4725-859C-3D2CE1325A12}" srcOrd="5" destOrd="0" parTransId="{135B2BD2-1248-4A55-93AA-1DAF2D776DF1}" sibTransId="{982E8B86-C427-4F9F-B098-A8B9ADB8E589}"/>
    <dgm:cxn modelId="{41C99346-E7E6-4005-9B0E-19731FE98A02}" type="presOf" srcId="{B5ECF3B0-DE17-49B3-A1E2-048C58EFDA28}" destId="{DBECD277-670C-4E4F-A06A-CFFAC5201236}" srcOrd="0" destOrd="0" presId="urn:microsoft.com/office/officeart/2009/layout/CircleArrowProcess"/>
    <dgm:cxn modelId="{E423B0FC-AA5E-4613-9979-E2863A60FFA2}" srcId="{93418102-CBE2-4B78-93F9-083DE8BB9E85}" destId="{AB7F0DE5-6DFA-478C-A5A4-487A4F22C011}" srcOrd="0" destOrd="0" parTransId="{1EBDAFD9-9957-42BB-8D33-E3FDF3B03608}" sibTransId="{02446158-831A-4D8E-BA51-FEC5DA123934}"/>
    <dgm:cxn modelId="{4846A4DA-76E5-43C4-BEC3-840252DC9D1C}" type="presOf" srcId="{644B9ECC-6E47-4725-859C-3D2CE1325A12}" destId="{2E24C47A-E9D7-4D4A-AE14-E2E12D9903D8}" srcOrd="0" destOrd="0" presId="urn:microsoft.com/office/officeart/2009/layout/CircleArrowProcess"/>
    <dgm:cxn modelId="{84F7A82D-1B29-4668-9154-3A97AA768801}" type="presOf" srcId="{41E5B806-618E-4FFE-99AB-0354ECCA0BB2}" destId="{E4122DAA-E94E-4472-9AE1-6885702E4052}" srcOrd="0" destOrd="0" presId="urn:microsoft.com/office/officeart/2009/layout/CircleArrowProcess"/>
    <dgm:cxn modelId="{0BD09CCF-23CD-4FFC-B254-BDD2E8B1CD2D}" srcId="{93418102-CBE2-4B78-93F9-083DE8BB9E85}" destId="{B5ECF3B0-DE17-49B3-A1E2-048C58EFDA28}" srcOrd="1" destOrd="0" parTransId="{CF10834B-D0A3-4595-9A54-3BC43DB6AE83}" sibTransId="{7817D9F1-47D6-493E-B490-8D7DF8A28394}"/>
    <dgm:cxn modelId="{1B71D7E8-7ABA-408E-9970-51878E8BAE3F}" type="presOf" srcId="{EE6E33FD-84D1-4140-A4D8-CED0E1E4D0C6}" destId="{09D0693A-35F9-4C2C-A209-1BFA930930FE}" srcOrd="0" destOrd="0" presId="urn:microsoft.com/office/officeart/2009/layout/CircleArrowProcess"/>
    <dgm:cxn modelId="{378B5303-C18B-494C-B965-4A88D25BDC66}" srcId="{93418102-CBE2-4B78-93F9-083DE8BB9E85}" destId="{1E371741-DAE5-4318-B582-B50CEE871EB8}" srcOrd="4" destOrd="0" parTransId="{BB570300-B2FE-4D5A-9B88-9B835F1F2557}" sibTransId="{F48155A2-A72A-4C31-9719-F3707993C190}"/>
    <dgm:cxn modelId="{8BCDE795-A515-4B75-97F3-AB83C06E0A3F}" srcId="{93418102-CBE2-4B78-93F9-083DE8BB9E85}" destId="{C4A4584D-D3E8-415B-8CF4-BB75326754FC}" srcOrd="6" destOrd="0" parTransId="{F80780DD-9C5D-4A92-B13D-32CDD62573EB}" sibTransId="{EB21B8E3-129C-42BF-BAAE-B63938D52DA0}"/>
    <dgm:cxn modelId="{B8D63AA1-7087-4A3D-B3BB-E3DF3F28096C}" type="presParOf" srcId="{A10961C8-7F44-43E2-9BA3-CE9668D8E4D3}" destId="{A824FA7F-86E0-4070-AC97-5089CD38D1F6}" srcOrd="0" destOrd="0" presId="urn:microsoft.com/office/officeart/2009/layout/CircleArrowProcess"/>
    <dgm:cxn modelId="{CBB572CE-338B-4032-9FF2-F64839CB41C0}" type="presParOf" srcId="{A824FA7F-86E0-4070-AC97-5089CD38D1F6}" destId="{E8C5290E-B75F-44DD-83F5-B7895B212C80}" srcOrd="0" destOrd="0" presId="urn:microsoft.com/office/officeart/2009/layout/CircleArrowProcess"/>
    <dgm:cxn modelId="{A4C49E56-A73E-4C30-B6C5-85403163C8B1}" type="presParOf" srcId="{A10961C8-7F44-43E2-9BA3-CE9668D8E4D3}" destId="{9E103FD7-1EFF-428C-A9E3-9F9606532DC1}" srcOrd="1" destOrd="0" presId="urn:microsoft.com/office/officeart/2009/layout/CircleArrowProcess"/>
    <dgm:cxn modelId="{71F1F4AD-FC97-4E94-811E-6FE0E2D8C53D}" type="presParOf" srcId="{A10961C8-7F44-43E2-9BA3-CE9668D8E4D3}" destId="{E002B2B7-3D00-4A86-8090-94F2B701C423}" srcOrd="2" destOrd="0" presId="urn:microsoft.com/office/officeart/2009/layout/CircleArrowProcess"/>
    <dgm:cxn modelId="{B319CCB8-2BDE-4C99-81E5-EF1333EBB275}" type="presParOf" srcId="{E002B2B7-3D00-4A86-8090-94F2B701C423}" destId="{AE771F7F-5DF8-4183-9207-2B53674A3BD8}" srcOrd="0" destOrd="0" presId="urn:microsoft.com/office/officeart/2009/layout/CircleArrowProcess"/>
    <dgm:cxn modelId="{048B6D11-B5C0-414F-B637-4D76D7657B41}" type="presParOf" srcId="{A10961C8-7F44-43E2-9BA3-CE9668D8E4D3}" destId="{DBECD277-670C-4E4F-A06A-CFFAC5201236}" srcOrd="3" destOrd="0" presId="urn:microsoft.com/office/officeart/2009/layout/CircleArrowProcess"/>
    <dgm:cxn modelId="{8AFD0D2E-5A91-48D9-9501-25D040B0929A}" type="presParOf" srcId="{A10961C8-7F44-43E2-9BA3-CE9668D8E4D3}" destId="{EC4583F1-6962-4EC1-94B6-1B719EA4E7A5}" srcOrd="4" destOrd="0" presId="urn:microsoft.com/office/officeart/2009/layout/CircleArrowProcess"/>
    <dgm:cxn modelId="{472344A4-DDDE-4725-B70B-ED3C5CA9A949}" type="presParOf" srcId="{EC4583F1-6962-4EC1-94B6-1B719EA4E7A5}" destId="{691E4E57-72C2-47D5-9346-09ECA35BB1DF}" srcOrd="0" destOrd="0" presId="urn:microsoft.com/office/officeart/2009/layout/CircleArrowProcess"/>
    <dgm:cxn modelId="{5F0215AD-E0B1-407F-8E8C-F79D0C22BFBE}" type="presParOf" srcId="{A10961C8-7F44-43E2-9BA3-CE9668D8E4D3}" destId="{09D0693A-35F9-4C2C-A209-1BFA930930FE}" srcOrd="5" destOrd="0" presId="urn:microsoft.com/office/officeart/2009/layout/CircleArrowProcess"/>
    <dgm:cxn modelId="{62A6EB3F-FFF8-4B63-AD74-B5CF32521415}" type="presParOf" srcId="{A10961C8-7F44-43E2-9BA3-CE9668D8E4D3}" destId="{7B51DDCF-4A65-4EC2-A916-0CF37175A8EB}" srcOrd="6" destOrd="0" presId="urn:microsoft.com/office/officeart/2009/layout/CircleArrowProcess"/>
    <dgm:cxn modelId="{A1BEDE7B-192E-458C-9E0F-20D13A83BFCB}" type="presParOf" srcId="{7B51DDCF-4A65-4EC2-A916-0CF37175A8EB}" destId="{1E22F68B-3301-480C-A3DE-07CF4C05D10B}" srcOrd="0" destOrd="0" presId="urn:microsoft.com/office/officeart/2009/layout/CircleArrowProcess"/>
    <dgm:cxn modelId="{3EB8FE3B-1ADD-438F-97BF-20C81F1EA04D}" type="presParOf" srcId="{A10961C8-7F44-43E2-9BA3-CE9668D8E4D3}" destId="{E4122DAA-E94E-4472-9AE1-6885702E4052}" srcOrd="7" destOrd="0" presId="urn:microsoft.com/office/officeart/2009/layout/CircleArrowProcess"/>
    <dgm:cxn modelId="{92FA5507-EC45-4B7D-B1E4-5D2681C05295}" type="presParOf" srcId="{A10961C8-7F44-43E2-9BA3-CE9668D8E4D3}" destId="{DDD25269-6ADD-4507-A9CD-42AA3FE3933E}" srcOrd="8" destOrd="0" presId="urn:microsoft.com/office/officeart/2009/layout/CircleArrowProcess"/>
    <dgm:cxn modelId="{55A985F1-F29E-455E-AC78-D925DB7F1AA1}" type="presParOf" srcId="{DDD25269-6ADD-4507-A9CD-42AA3FE3933E}" destId="{16B03832-E916-4993-A329-B1EA0A02D982}" srcOrd="0" destOrd="0" presId="urn:microsoft.com/office/officeart/2009/layout/CircleArrowProcess"/>
    <dgm:cxn modelId="{8FD280FA-C08E-43DB-8A78-2F971C555A62}" type="presParOf" srcId="{A10961C8-7F44-43E2-9BA3-CE9668D8E4D3}" destId="{4DA7CE50-D58C-4C81-95ED-6BAB7031C4FB}" srcOrd="9" destOrd="0" presId="urn:microsoft.com/office/officeart/2009/layout/CircleArrowProcess"/>
    <dgm:cxn modelId="{39F63A19-2522-408E-91BA-1D9C60C7E4A8}" type="presParOf" srcId="{A10961C8-7F44-43E2-9BA3-CE9668D8E4D3}" destId="{A1735771-2BC0-4272-B164-7D32207D6BC3}" srcOrd="10" destOrd="0" presId="urn:microsoft.com/office/officeart/2009/layout/CircleArrowProcess"/>
    <dgm:cxn modelId="{AAA34900-04B7-43D9-9B78-A0EA13820400}" type="presParOf" srcId="{A1735771-2BC0-4272-B164-7D32207D6BC3}" destId="{A431C09C-6569-4A0B-91C3-85A601A37A4F}" srcOrd="0" destOrd="0" presId="urn:microsoft.com/office/officeart/2009/layout/CircleArrowProcess"/>
    <dgm:cxn modelId="{BF291E3B-1A90-49FB-9CCC-8F8F96F81AA8}" type="presParOf" srcId="{A10961C8-7F44-43E2-9BA3-CE9668D8E4D3}" destId="{2E24C47A-E9D7-4D4A-AE14-E2E12D9903D8}" srcOrd="11" destOrd="0" presId="urn:microsoft.com/office/officeart/2009/layout/CircleArrowProcess"/>
    <dgm:cxn modelId="{FCEF9248-DEDC-4926-9AC1-8E46F6B9E9F3}" type="presParOf" srcId="{A10961C8-7F44-43E2-9BA3-CE9668D8E4D3}" destId="{F74973D1-A6BE-47F8-863A-E7A9A045043A}" srcOrd="12" destOrd="0" presId="urn:microsoft.com/office/officeart/2009/layout/CircleArrowProcess"/>
    <dgm:cxn modelId="{4D0DC93B-7CE3-4805-B49A-3E4CA9E1D512}" type="presParOf" srcId="{F74973D1-A6BE-47F8-863A-E7A9A045043A}" destId="{372A2882-EF34-4B62-BC5B-FB8F9E125061}" srcOrd="0" destOrd="0" presId="urn:microsoft.com/office/officeart/2009/layout/CircleArrowProcess"/>
    <dgm:cxn modelId="{46C149BE-E128-4425-8A28-44FA275DC56C}" type="presParOf" srcId="{A10961C8-7F44-43E2-9BA3-CE9668D8E4D3}" destId="{E9E8D03D-94B2-480C-8B13-A1A01D83EDF5}" srcOrd="13"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CC37AA-0A63-46DC-A808-63BD2643BD59}" type="doc">
      <dgm:prSet loTypeId="urn:microsoft.com/office/officeart/2009/3/layout/RandomtoResultProcess" loCatId="process" qsTypeId="urn:microsoft.com/office/officeart/2005/8/quickstyle/simple1" qsCatId="simple" csTypeId="urn:microsoft.com/office/officeart/2005/8/colors/accent0_3" csCatId="mainScheme" phldr="1"/>
      <dgm:spPr/>
      <dgm:t>
        <a:bodyPr/>
        <a:lstStyle/>
        <a:p>
          <a:endParaRPr lang="en-US"/>
        </a:p>
      </dgm:t>
    </dgm:pt>
    <dgm:pt modelId="{BC0DB150-19A9-4981-AFE2-AA9B84F5A398}">
      <dgm:prSet phldrT="[Text]" custT="1"/>
      <dgm:spPr/>
      <dgm:t>
        <a:bodyPr/>
        <a:lstStyle/>
        <a:p>
          <a:r>
            <a:rPr lang="en-US" sz="2400" dirty="0" smtClean="0"/>
            <a:t>Input</a:t>
          </a:r>
          <a:endParaRPr lang="en-US" sz="2400" dirty="0"/>
        </a:p>
      </dgm:t>
    </dgm:pt>
    <dgm:pt modelId="{CE4E0CC9-4519-4FFA-A653-C5D44F1DF312}" type="parTrans" cxnId="{303D1625-DBFD-49F0-9721-A814E0E7BE4E}">
      <dgm:prSet/>
      <dgm:spPr/>
      <dgm:t>
        <a:bodyPr/>
        <a:lstStyle/>
        <a:p>
          <a:endParaRPr lang="en-US"/>
        </a:p>
      </dgm:t>
    </dgm:pt>
    <dgm:pt modelId="{7387621A-ECF0-46A0-BE08-B8DE3ECCC7A7}" type="sibTrans" cxnId="{303D1625-DBFD-49F0-9721-A814E0E7BE4E}">
      <dgm:prSet/>
      <dgm:spPr/>
      <dgm:t>
        <a:bodyPr/>
        <a:lstStyle/>
        <a:p>
          <a:endParaRPr lang="en-US"/>
        </a:p>
      </dgm:t>
    </dgm:pt>
    <dgm:pt modelId="{3484A8F2-DFEE-4781-920A-515F97E6D70F}">
      <dgm:prSet phldrT="[Text]"/>
      <dgm:spPr/>
      <dgm:t>
        <a:bodyPr/>
        <a:lstStyle/>
        <a:p>
          <a:r>
            <a:rPr lang="en-US" dirty="0" smtClean="0"/>
            <a:t>From other domains / national statistics or admin sources</a:t>
          </a:r>
          <a:endParaRPr lang="en-US" dirty="0"/>
        </a:p>
      </dgm:t>
    </dgm:pt>
    <dgm:pt modelId="{9570A16A-4029-408F-884A-B089B4AA4A79}" type="parTrans" cxnId="{21149141-22AC-44C7-9573-8FDE5E499759}">
      <dgm:prSet/>
      <dgm:spPr/>
      <dgm:t>
        <a:bodyPr/>
        <a:lstStyle/>
        <a:p>
          <a:endParaRPr lang="en-US"/>
        </a:p>
      </dgm:t>
    </dgm:pt>
    <dgm:pt modelId="{A27FF6F3-8DBC-4E4F-9B7C-BFC8792972C2}" type="sibTrans" cxnId="{21149141-22AC-44C7-9573-8FDE5E499759}">
      <dgm:prSet/>
      <dgm:spPr/>
      <dgm:t>
        <a:bodyPr/>
        <a:lstStyle/>
        <a:p>
          <a:endParaRPr lang="en-US"/>
        </a:p>
      </dgm:t>
    </dgm:pt>
    <dgm:pt modelId="{B14CED95-BF82-4F59-B307-DB0387078409}">
      <dgm:prSet phldrT="[Text]"/>
      <dgm:spPr/>
      <dgm:t>
        <a:bodyPr/>
        <a:lstStyle/>
        <a:p>
          <a:endParaRPr lang="en-US" dirty="0"/>
        </a:p>
      </dgm:t>
    </dgm:pt>
    <dgm:pt modelId="{5B6B018B-90DB-466D-9524-93D145C6A17D}" type="parTrans" cxnId="{27A2F4CB-4D87-4742-9A1B-17FE4D3E4EF5}">
      <dgm:prSet/>
      <dgm:spPr/>
      <dgm:t>
        <a:bodyPr/>
        <a:lstStyle/>
        <a:p>
          <a:endParaRPr lang="en-US"/>
        </a:p>
      </dgm:t>
    </dgm:pt>
    <dgm:pt modelId="{90467DD9-77C4-4F4B-A62F-4CD2ACFF2B6C}" type="sibTrans" cxnId="{27A2F4CB-4D87-4742-9A1B-17FE4D3E4EF5}">
      <dgm:prSet/>
      <dgm:spPr/>
      <dgm:t>
        <a:bodyPr/>
        <a:lstStyle/>
        <a:p>
          <a:endParaRPr lang="en-US"/>
        </a:p>
      </dgm:t>
    </dgm:pt>
    <dgm:pt modelId="{EC1A72B6-1378-4865-80BE-73478A4B0DD7}">
      <dgm:prSet/>
      <dgm:spPr/>
      <dgm:t>
        <a:bodyPr/>
        <a:lstStyle/>
        <a:p>
          <a:endParaRPr lang="en-US"/>
        </a:p>
      </dgm:t>
    </dgm:pt>
    <dgm:pt modelId="{7E72D328-7802-46FA-B3E7-95F3CDCE313B}" type="parTrans" cxnId="{7B2D9DBB-EAB2-4081-AA98-5A74616510A8}">
      <dgm:prSet/>
      <dgm:spPr/>
      <dgm:t>
        <a:bodyPr/>
        <a:lstStyle/>
        <a:p>
          <a:endParaRPr lang="en-US"/>
        </a:p>
      </dgm:t>
    </dgm:pt>
    <dgm:pt modelId="{1C3AC796-0E48-48C2-8C50-32055C628DC2}" type="sibTrans" cxnId="{7B2D9DBB-EAB2-4081-AA98-5A74616510A8}">
      <dgm:prSet/>
      <dgm:spPr/>
      <dgm:t>
        <a:bodyPr/>
        <a:lstStyle/>
        <a:p>
          <a:endParaRPr lang="en-US"/>
        </a:p>
      </dgm:t>
    </dgm:pt>
    <dgm:pt modelId="{2673BF56-7372-4259-86A7-58113E0168A3}">
      <dgm:prSet/>
      <dgm:spPr/>
      <dgm:t>
        <a:bodyPr/>
        <a:lstStyle/>
        <a:p>
          <a:r>
            <a:rPr lang="en-US" dirty="0" smtClean="0"/>
            <a:t>EGR</a:t>
          </a:r>
          <a:endParaRPr lang="en-US" dirty="0"/>
        </a:p>
      </dgm:t>
    </dgm:pt>
    <dgm:pt modelId="{857A0FC3-F872-4212-BD66-F710E55A5CE0}" type="parTrans" cxnId="{846B05ED-686C-4A3A-A8D7-5B20A06BE634}">
      <dgm:prSet/>
      <dgm:spPr/>
      <dgm:t>
        <a:bodyPr/>
        <a:lstStyle/>
        <a:p>
          <a:endParaRPr lang="en-US"/>
        </a:p>
      </dgm:t>
    </dgm:pt>
    <dgm:pt modelId="{BF3876C5-24C7-4674-B4C3-ED1BB1AD706E}" type="sibTrans" cxnId="{846B05ED-686C-4A3A-A8D7-5B20A06BE634}">
      <dgm:prSet/>
      <dgm:spPr/>
      <dgm:t>
        <a:bodyPr/>
        <a:lstStyle/>
        <a:p>
          <a:endParaRPr lang="en-US"/>
        </a:p>
      </dgm:t>
    </dgm:pt>
    <dgm:pt modelId="{34F7CACC-1DB7-4B2A-A25C-B3A5B9AE3D73}">
      <dgm:prSet phldrT="[Text]"/>
      <dgm:spPr/>
      <dgm:t>
        <a:bodyPr/>
        <a:lstStyle/>
        <a:p>
          <a:r>
            <a:rPr lang="en-US" dirty="0" smtClean="0"/>
            <a:t>NBR </a:t>
          </a:r>
        </a:p>
        <a:p>
          <a:endParaRPr lang="en-US" dirty="0"/>
        </a:p>
      </dgm:t>
    </dgm:pt>
    <dgm:pt modelId="{246562BC-8C96-49BC-9C70-1589AEA2766D}" type="parTrans" cxnId="{46624061-7DA7-40E2-90E8-58CD87B81163}">
      <dgm:prSet/>
      <dgm:spPr/>
      <dgm:t>
        <a:bodyPr/>
        <a:lstStyle/>
        <a:p>
          <a:endParaRPr lang="en-US"/>
        </a:p>
      </dgm:t>
    </dgm:pt>
    <dgm:pt modelId="{9FBAE924-ECEA-4EC2-A7B9-59B3B765CFBD}" type="sibTrans" cxnId="{46624061-7DA7-40E2-90E8-58CD87B81163}">
      <dgm:prSet/>
      <dgm:spPr/>
      <dgm:t>
        <a:bodyPr/>
        <a:lstStyle/>
        <a:p>
          <a:endParaRPr lang="en-US"/>
        </a:p>
      </dgm:t>
    </dgm:pt>
    <dgm:pt modelId="{053881E9-2716-45CE-8DAD-4878FA89210B}" type="pres">
      <dgm:prSet presAssocID="{B8CC37AA-0A63-46DC-A808-63BD2643BD59}" presName="Name0" presStyleCnt="0">
        <dgm:presLayoutVars>
          <dgm:dir/>
          <dgm:animOne val="branch"/>
          <dgm:animLvl val="lvl"/>
        </dgm:presLayoutVars>
      </dgm:prSet>
      <dgm:spPr/>
      <dgm:t>
        <a:bodyPr/>
        <a:lstStyle/>
        <a:p>
          <a:endParaRPr lang="en-US"/>
        </a:p>
      </dgm:t>
    </dgm:pt>
    <dgm:pt modelId="{8BCDABE8-06D8-4453-AFF9-A024F419A391}" type="pres">
      <dgm:prSet presAssocID="{BC0DB150-19A9-4981-AFE2-AA9B84F5A398}" presName="chaos" presStyleCnt="0"/>
      <dgm:spPr/>
    </dgm:pt>
    <dgm:pt modelId="{EBACC3D7-F385-4C43-9ADF-7276DC154E29}" type="pres">
      <dgm:prSet presAssocID="{BC0DB150-19A9-4981-AFE2-AA9B84F5A398}" presName="parTx1" presStyleLbl="revTx" presStyleIdx="0" presStyleCnt="5"/>
      <dgm:spPr/>
      <dgm:t>
        <a:bodyPr/>
        <a:lstStyle/>
        <a:p>
          <a:endParaRPr lang="en-US"/>
        </a:p>
      </dgm:t>
    </dgm:pt>
    <dgm:pt modelId="{EDAACAC3-AB15-48F4-9573-2C4B65608F22}" type="pres">
      <dgm:prSet presAssocID="{BC0DB150-19A9-4981-AFE2-AA9B84F5A398}" presName="desTx1" presStyleLbl="revTx" presStyleIdx="1" presStyleCnt="5" custScaleX="275112" custScaleY="212914" custLinFactNeighborX="14447" custLinFactNeighborY="61381">
        <dgm:presLayoutVars>
          <dgm:bulletEnabled val="1"/>
        </dgm:presLayoutVars>
      </dgm:prSet>
      <dgm:spPr/>
      <dgm:t>
        <a:bodyPr/>
        <a:lstStyle/>
        <a:p>
          <a:endParaRPr lang="en-US"/>
        </a:p>
      </dgm:t>
    </dgm:pt>
    <dgm:pt modelId="{0A414B93-2E1F-4ECB-900D-8203CBF4943A}" type="pres">
      <dgm:prSet presAssocID="{BC0DB150-19A9-4981-AFE2-AA9B84F5A398}" presName="c1" presStyleLbl="node1" presStyleIdx="0" presStyleCnt="19"/>
      <dgm:spPr/>
    </dgm:pt>
    <dgm:pt modelId="{A34A977C-2EFE-472A-86B5-BE053EF839C8}" type="pres">
      <dgm:prSet presAssocID="{BC0DB150-19A9-4981-AFE2-AA9B84F5A398}" presName="c2" presStyleLbl="node1" presStyleIdx="1" presStyleCnt="19"/>
      <dgm:spPr/>
    </dgm:pt>
    <dgm:pt modelId="{48316330-4256-4758-A9D7-4094D6F4ED64}" type="pres">
      <dgm:prSet presAssocID="{BC0DB150-19A9-4981-AFE2-AA9B84F5A398}" presName="c3" presStyleLbl="node1" presStyleIdx="2" presStyleCnt="19"/>
      <dgm:spPr/>
    </dgm:pt>
    <dgm:pt modelId="{0F77FFF2-FB0A-4273-880E-5F5DAD3F8E5C}" type="pres">
      <dgm:prSet presAssocID="{BC0DB150-19A9-4981-AFE2-AA9B84F5A398}" presName="c4" presStyleLbl="node1" presStyleIdx="3" presStyleCnt="19"/>
      <dgm:spPr/>
    </dgm:pt>
    <dgm:pt modelId="{FFF9E288-9B98-4D2F-BD24-06E9FF49C1B5}" type="pres">
      <dgm:prSet presAssocID="{BC0DB150-19A9-4981-AFE2-AA9B84F5A398}" presName="c5" presStyleLbl="node1" presStyleIdx="4" presStyleCnt="19"/>
      <dgm:spPr/>
    </dgm:pt>
    <dgm:pt modelId="{02564DCB-1366-451E-9802-FA41BA38EB9B}" type="pres">
      <dgm:prSet presAssocID="{BC0DB150-19A9-4981-AFE2-AA9B84F5A398}" presName="c6" presStyleLbl="node1" presStyleIdx="5" presStyleCnt="19"/>
      <dgm:spPr/>
    </dgm:pt>
    <dgm:pt modelId="{6F9FE457-FCCF-40EC-9B7F-19C91F71CDF9}" type="pres">
      <dgm:prSet presAssocID="{BC0DB150-19A9-4981-AFE2-AA9B84F5A398}" presName="c7" presStyleLbl="node1" presStyleIdx="6" presStyleCnt="19"/>
      <dgm:spPr/>
    </dgm:pt>
    <dgm:pt modelId="{9D94A55F-565C-4727-B016-C3E2A2488224}" type="pres">
      <dgm:prSet presAssocID="{BC0DB150-19A9-4981-AFE2-AA9B84F5A398}" presName="c8" presStyleLbl="node1" presStyleIdx="7" presStyleCnt="19"/>
      <dgm:spPr/>
    </dgm:pt>
    <dgm:pt modelId="{8DD4A267-215C-4891-96DA-C9B138883989}" type="pres">
      <dgm:prSet presAssocID="{BC0DB150-19A9-4981-AFE2-AA9B84F5A398}" presName="c9" presStyleLbl="node1" presStyleIdx="8" presStyleCnt="19"/>
      <dgm:spPr/>
    </dgm:pt>
    <dgm:pt modelId="{596F74DE-3F0E-4ACD-BBF8-1E1E347D9F2F}" type="pres">
      <dgm:prSet presAssocID="{BC0DB150-19A9-4981-AFE2-AA9B84F5A398}" presName="c10" presStyleLbl="node1" presStyleIdx="9" presStyleCnt="19"/>
      <dgm:spPr/>
    </dgm:pt>
    <dgm:pt modelId="{DCEE2DD5-2FDB-422B-ABB8-2F952CBD3D39}" type="pres">
      <dgm:prSet presAssocID="{BC0DB150-19A9-4981-AFE2-AA9B84F5A398}" presName="c11" presStyleLbl="node1" presStyleIdx="10" presStyleCnt="19"/>
      <dgm:spPr/>
    </dgm:pt>
    <dgm:pt modelId="{AFDA7421-9FDF-43F2-A59D-87AFE0FFF9B8}" type="pres">
      <dgm:prSet presAssocID="{BC0DB150-19A9-4981-AFE2-AA9B84F5A398}" presName="c12" presStyleLbl="node1" presStyleIdx="11" presStyleCnt="19"/>
      <dgm:spPr/>
    </dgm:pt>
    <dgm:pt modelId="{C5570D3F-6E29-48C6-B13B-8CDAF3180808}" type="pres">
      <dgm:prSet presAssocID="{BC0DB150-19A9-4981-AFE2-AA9B84F5A398}" presName="c13" presStyleLbl="node1" presStyleIdx="12" presStyleCnt="19"/>
      <dgm:spPr/>
    </dgm:pt>
    <dgm:pt modelId="{B51D9025-6DC8-454C-AC22-3833F1865D85}" type="pres">
      <dgm:prSet presAssocID="{BC0DB150-19A9-4981-AFE2-AA9B84F5A398}" presName="c14" presStyleLbl="node1" presStyleIdx="13" presStyleCnt="19"/>
      <dgm:spPr/>
    </dgm:pt>
    <dgm:pt modelId="{DC03799E-3782-4C8C-AF17-BDE5DC9E620D}" type="pres">
      <dgm:prSet presAssocID="{BC0DB150-19A9-4981-AFE2-AA9B84F5A398}" presName="c15" presStyleLbl="node1" presStyleIdx="14" presStyleCnt="19"/>
      <dgm:spPr/>
    </dgm:pt>
    <dgm:pt modelId="{1565ED00-2715-4A1A-B7A6-597FED5F4A52}" type="pres">
      <dgm:prSet presAssocID="{BC0DB150-19A9-4981-AFE2-AA9B84F5A398}" presName="c16" presStyleLbl="node1" presStyleIdx="15" presStyleCnt="19"/>
      <dgm:spPr/>
    </dgm:pt>
    <dgm:pt modelId="{B292504E-C50D-4295-832D-9FF03140BA46}" type="pres">
      <dgm:prSet presAssocID="{BC0DB150-19A9-4981-AFE2-AA9B84F5A398}" presName="c17" presStyleLbl="node1" presStyleIdx="16" presStyleCnt="19"/>
      <dgm:spPr/>
    </dgm:pt>
    <dgm:pt modelId="{5BAE6EDC-FDE5-42DF-B1C3-3F91E77C004A}" type="pres">
      <dgm:prSet presAssocID="{BC0DB150-19A9-4981-AFE2-AA9B84F5A398}" presName="c18" presStyleLbl="node1" presStyleIdx="17" presStyleCnt="19"/>
      <dgm:spPr/>
    </dgm:pt>
    <dgm:pt modelId="{CE224BF7-979A-4A69-82DC-5F7CF85F9007}" type="pres">
      <dgm:prSet presAssocID="{7387621A-ECF0-46A0-BE08-B8DE3ECCC7A7}" presName="chevronComposite1" presStyleCnt="0"/>
      <dgm:spPr/>
    </dgm:pt>
    <dgm:pt modelId="{B187BF5B-B614-49AD-B2D6-A8268090E58A}" type="pres">
      <dgm:prSet presAssocID="{7387621A-ECF0-46A0-BE08-B8DE3ECCC7A7}" presName="chevron1" presStyleLbl="sibTrans2D1" presStyleIdx="0" presStyleCnt="4"/>
      <dgm:spPr/>
    </dgm:pt>
    <dgm:pt modelId="{E16D429A-BE97-4880-8405-EF34DFA4888E}" type="pres">
      <dgm:prSet presAssocID="{7387621A-ECF0-46A0-BE08-B8DE3ECCC7A7}" presName="spChevron1" presStyleCnt="0"/>
      <dgm:spPr/>
    </dgm:pt>
    <dgm:pt modelId="{F0369FB8-842F-408E-AD10-41351550CC1B}" type="pres">
      <dgm:prSet presAssocID="{B14CED95-BF82-4F59-B307-DB0387078409}" presName="middle" presStyleCnt="0"/>
      <dgm:spPr/>
    </dgm:pt>
    <dgm:pt modelId="{CED269AD-8DF8-4618-BE25-9999C386B832}" type="pres">
      <dgm:prSet presAssocID="{B14CED95-BF82-4F59-B307-DB0387078409}" presName="parTxMid" presStyleLbl="revTx" presStyleIdx="2" presStyleCnt="5"/>
      <dgm:spPr/>
      <dgm:t>
        <a:bodyPr/>
        <a:lstStyle/>
        <a:p>
          <a:endParaRPr lang="en-US"/>
        </a:p>
      </dgm:t>
    </dgm:pt>
    <dgm:pt modelId="{C1A991E6-8E9F-49A3-BF61-DFB10788B076}" type="pres">
      <dgm:prSet presAssocID="{B14CED95-BF82-4F59-B307-DB0387078409}" presName="spMid" presStyleCnt="0"/>
      <dgm:spPr/>
    </dgm:pt>
    <dgm:pt modelId="{B3C79D5B-3A6C-4FC6-B823-C72278C29DC6}" type="pres">
      <dgm:prSet presAssocID="{90467DD9-77C4-4F4B-A62F-4CD2ACFF2B6C}" presName="chevronComposite1" presStyleCnt="0"/>
      <dgm:spPr/>
    </dgm:pt>
    <dgm:pt modelId="{7BFAD563-39D6-46D0-8812-F6DE5A1118EC}" type="pres">
      <dgm:prSet presAssocID="{90467DD9-77C4-4F4B-A62F-4CD2ACFF2B6C}" presName="chevron1" presStyleLbl="sibTrans2D1" presStyleIdx="1" presStyleCnt="4" custLinFactX="200000" custLinFactNeighborX="218738" custLinFactNeighborY="-392"/>
      <dgm:spPr/>
    </dgm:pt>
    <dgm:pt modelId="{0903D19E-5894-44A6-B6E2-82E282FEDFCB}" type="pres">
      <dgm:prSet presAssocID="{90467DD9-77C4-4F4B-A62F-4CD2ACFF2B6C}" presName="spChevron1" presStyleCnt="0"/>
      <dgm:spPr/>
    </dgm:pt>
    <dgm:pt modelId="{B10CF289-F18B-4ED8-9C58-801680263B26}" type="pres">
      <dgm:prSet presAssocID="{EC1A72B6-1378-4865-80BE-73478A4B0DD7}" presName="middle" presStyleCnt="0"/>
      <dgm:spPr/>
    </dgm:pt>
    <dgm:pt modelId="{0DA7AF53-0258-4D87-9CB3-B1B2C73739D9}" type="pres">
      <dgm:prSet presAssocID="{EC1A72B6-1378-4865-80BE-73478A4B0DD7}" presName="parTxMid" presStyleLbl="revTx" presStyleIdx="3" presStyleCnt="5"/>
      <dgm:spPr/>
      <dgm:t>
        <a:bodyPr/>
        <a:lstStyle/>
        <a:p>
          <a:endParaRPr lang="en-US"/>
        </a:p>
      </dgm:t>
    </dgm:pt>
    <dgm:pt modelId="{00556EA3-02A0-4EE8-A658-649A1BACD232}" type="pres">
      <dgm:prSet presAssocID="{EC1A72B6-1378-4865-80BE-73478A4B0DD7}" presName="spMid" presStyleCnt="0"/>
      <dgm:spPr/>
    </dgm:pt>
    <dgm:pt modelId="{49A80DFE-206D-40D2-BD63-93894B88A701}" type="pres">
      <dgm:prSet presAssocID="{1C3AC796-0E48-48C2-8C50-32055C628DC2}" presName="chevronComposite1" presStyleCnt="0"/>
      <dgm:spPr/>
    </dgm:pt>
    <dgm:pt modelId="{77999800-938B-4F3E-9FE7-6D20730BBBA7}" type="pres">
      <dgm:prSet presAssocID="{1C3AC796-0E48-48C2-8C50-32055C628DC2}" presName="chevron1" presStyleLbl="sibTrans2D1" presStyleIdx="2" presStyleCnt="4" custLinFactX="76665" custLinFactNeighborX="100000" custLinFactNeighborY="-392"/>
      <dgm:spPr/>
    </dgm:pt>
    <dgm:pt modelId="{77312F28-FC12-4530-9816-4D8B83282E8B}" type="pres">
      <dgm:prSet presAssocID="{1C3AC796-0E48-48C2-8C50-32055C628DC2}" presName="spChevron1" presStyleCnt="0"/>
      <dgm:spPr/>
    </dgm:pt>
    <dgm:pt modelId="{AFB705F2-4E8D-4541-A959-615D8DF66E13}" type="pres">
      <dgm:prSet presAssocID="{2673BF56-7372-4259-86A7-58113E0168A3}" presName="middle" presStyleCnt="0"/>
      <dgm:spPr/>
    </dgm:pt>
    <dgm:pt modelId="{927E8AB2-FD2E-4383-BF35-BF6F5D27BCA8}" type="pres">
      <dgm:prSet presAssocID="{2673BF56-7372-4259-86A7-58113E0168A3}" presName="parTxMid" presStyleLbl="revTx" presStyleIdx="4" presStyleCnt="5" custLinFactNeighborX="76017" custLinFactNeighborY="-440"/>
      <dgm:spPr/>
      <dgm:t>
        <a:bodyPr/>
        <a:lstStyle/>
        <a:p>
          <a:endParaRPr lang="en-US"/>
        </a:p>
      </dgm:t>
    </dgm:pt>
    <dgm:pt modelId="{D50AAE98-0FDD-42A7-8DE3-7AA96CCAA1C6}" type="pres">
      <dgm:prSet presAssocID="{2673BF56-7372-4259-86A7-58113E0168A3}" presName="spMid" presStyleCnt="0"/>
      <dgm:spPr/>
    </dgm:pt>
    <dgm:pt modelId="{AD29DFCB-4E0A-4696-8DF0-42FCF8569A23}" type="pres">
      <dgm:prSet presAssocID="{BF3876C5-24C7-4674-B4C3-ED1BB1AD706E}" presName="chevronComposite1" presStyleCnt="0"/>
      <dgm:spPr/>
    </dgm:pt>
    <dgm:pt modelId="{F6FA6B44-90B3-4EAD-A279-7CB55190463A}" type="pres">
      <dgm:prSet presAssocID="{BF3876C5-24C7-4674-B4C3-ED1BB1AD706E}" presName="chevron1" presStyleLbl="sibTrans2D1" presStyleIdx="3" presStyleCnt="4" custLinFactX="145218" custLinFactNeighborX="200000" custLinFactNeighborY="-392"/>
      <dgm:spPr/>
    </dgm:pt>
    <dgm:pt modelId="{5E1A412A-FAEC-4AB6-BB25-C32E0F18C1CF}" type="pres">
      <dgm:prSet presAssocID="{BF3876C5-24C7-4674-B4C3-ED1BB1AD706E}" presName="spChevron1" presStyleCnt="0"/>
      <dgm:spPr/>
    </dgm:pt>
    <dgm:pt modelId="{FF7475AF-B217-492F-83EF-1D34C5C8659A}" type="pres">
      <dgm:prSet presAssocID="{34F7CACC-1DB7-4B2A-A25C-B3A5B9AE3D73}" presName="last" presStyleCnt="0"/>
      <dgm:spPr/>
    </dgm:pt>
    <dgm:pt modelId="{AF959F0A-E5BE-4C5F-AF34-16E2C907AB47}" type="pres">
      <dgm:prSet presAssocID="{34F7CACC-1DB7-4B2A-A25C-B3A5B9AE3D73}" presName="circleTx" presStyleLbl="node1" presStyleIdx="18" presStyleCnt="19" custScaleX="238278" custScaleY="220686" custLinFactX="-200000" custLinFactNeighborX="-233670" custLinFactNeighborY="-29024"/>
      <dgm:spPr/>
      <dgm:t>
        <a:bodyPr/>
        <a:lstStyle/>
        <a:p>
          <a:endParaRPr lang="en-US"/>
        </a:p>
      </dgm:t>
    </dgm:pt>
    <dgm:pt modelId="{7951C3C9-A315-4B4A-A20A-5724C784E9CA}" type="pres">
      <dgm:prSet presAssocID="{34F7CACC-1DB7-4B2A-A25C-B3A5B9AE3D73}" presName="spN" presStyleCnt="0"/>
      <dgm:spPr/>
    </dgm:pt>
  </dgm:ptLst>
  <dgm:cxnLst>
    <dgm:cxn modelId="{28C1D24B-C892-4618-A34D-5AED3EBCB499}" type="presOf" srcId="{EC1A72B6-1378-4865-80BE-73478A4B0DD7}" destId="{0DA7AF53-0258-4D87-9CB3-B1B2C73739D9}" srcOrd="0" destOrd="0" presId="urn:microsoft.com/office/officeart/2009/3/layout/RandomtoResultProcess"/>
    <dgm:cxn modelId="{E39CB98F-835C-4DF3-8C55-D482AED7F2A7}" type="presOf" srcId="{3484A8F2-DFEE-4781-920A-515F97E6D70F}" destId="{EDAACAC3-AB15-48F4-9573-2C4B65608F22}" srcOrd="0" destOrd="0" presId="urn:microsoft.com/office/officeart/2009/3/layout/RandomtoResultProcess"/>
    <dgm:cxn modelId="{7B2D9DBB-EAB2-4081-AA98-5A74616510A8}" srcId="{B8CC37AA-0A63-46DC-A808-63BD2643BD59}" destId="{EC1A72B6-1378-4865-80BE-73478A4B0DD7}" srcOrd="2" destOrd="0" parTransId="{7E72D328-7802-46FA-B3E7-95F3CDCE313B}" sibTransId="{1C3AC796-0E48-48C2-8C50-32055C628DC2}"/>
    <dgm:cxn modelId="{80A79561-1470-42D2-8C58-7102A8D9C21B}" type="presOf" srcId="{B14CED95-BF82-4F59-B307-DB0387078409}" destId="{CED269AD-8DF8-4618-BE25-9999C386B832}" srcOrd="0" destOrd="0" presId="urn:microsoft.com/office/officeart/2009/3/layout/RandomtoResultProcess"/>
    <dgm:cxn modelId="{27A2F4CB-4D87-4742-9A1B-17FE4D3E4EF5}" srcId="{B8CC37AA-0A63-46DC-A808-63BD2643BD59}" destId="{B14CED95-BF82-4F59-B307-DB0387078409}" srcOrd="1" destOrd="0" parTransId="{5B6B018B-90DB-466D-9524-93D145C6A17D}" sibTransId="{90467DD9-77C4-4F4B-A62F-4CD2ACFF2B6C}"/>
    <dgm:cxn modelId="{46624061-7DA7-40E2-90E8-58CD87B81163}" srcId="{B8CC37AA-0A63-46DC-A808-63BD2643BD59}" destId="{34F7CACC-1DB7-4B2A-A25C-B3A5B9AE3D73}" srcOrd="4" destOrd="0" parTransId="{246562BC-8C96-49BC-9C70-1589AEA2766D}" sibTransId="{9FBAE924-ECEA-4EC2-A7B9-59B3B765CFBD}"/>
    <dgm:cxn modelId="{8ECB015C-DA3C-43DF-8BEC-A61AA7E7FCB3}" type="presOf" srcId="{BC0DB150-19A9-4981-AFE2-AA9B84F5A398}" destId="{EBACC3D7-F385-4C43-9ADF-7276DC154E29}" srcOrd="0" destOrd="0" presId="urn:microsoft.com/office/officeart/2009/3/layout/RandomtoResultProcess"/>
    <dgm:cxn modelId="{096177D2-6A16-4189-B3C3-BD7DF956E600}" type="presOf" srcId="{2673BF56-7372-4259-86A7-58113E0168A3}" destId="{927E8AB2-FD2E-4383-BF35-BF6F5D27BCA8}" srcOrd="0" destOrd="0" presId="urn:microsoft.com/office/officeart/2009/3/layout/RandomtoResultProcess"/>
    <dgm:cxn modelId="{21149141-22AC-44C7-9573-8FDE5E499759}" srcId="{BC0DB150-19A9-4981-AFE2-AA9B84F5A398}" destId="{3484A8F2-DFEE-4781-920A-515F97E6D70F}" srcOrd="0" destOrd="0" parTransId="{9570A16A-4029-408F-884A-B089B4AA4A79}" sibTransId="{A27FF6F3-8DBC-4E4F-9B7C-BFC8792972C2}"/>
    <dgm:cxn modelId="{71EC5273-26CA-4037-B37A-7B18BC9A06A2}" type="presOf" srcId="{B8CC37AA-0A63-46DC-A808-63BD2643BD59}" destId="{053881E9-2716-45CE-8DAD-4878FA89210B}" srcOrd="0" destOrd="0" presId="urn:microsoft.com/office/officeart/2009/3/layout/RandomtoResultProcess"/>
    <dgm:cxn modelId="{7CBB7998-4841-4BEF-AD6B-2DEF4A2A29B9}" type="presOf" srcId="{34F7CACC-1DB7-4B2A-A25C-B3A5B9AE3D73}" destId="{AF959F0A-E5BE-4C5F-AF34-16E2C907AB47}" srcOrd="0" destOrd="0" presId="urn:microsoft.com/office/officeart/2009/3/layout/RandomtoResultProcess"/>
    <dgm:cxn modelId="{303D1625-DBFD-49F0-9721-A814E0E7BE4E}" srcId="{B8CC37AA-0A63-46DC-A808-63BD2643BD59}" destId="{BC0DB150-19A9-4981-AFE2-AA9B84F5A398}" srcOrd="0" destOrd="0" parTransId="{CE4E0CC9-4519-4FFA-A653-C5D44F1DF312}" sibTransId="{7387621A-ECF0-46A0-BE08-B8DE3ECCC7A7}"/>
    <dgm:cxn modelId="{846B05ED-686C-4A3A-A8D7-5B20A06BE634}" srcId="{B8CC37AA-0A63-46DC-A808-63BD2643BD59}" destId="{2673BF56-7372-4259-86A7-58113E0168A3}" srcOrd="3" destOrd="0" parTransId="{857A0FC3-F872-4212-BD66-F710E55A5CE0}" sibTransId="{BF3876C5-24C7-4674-B4C3-ED1BB1AD706E}"/>
    <dgm:cxn modelId="{372E4B1D-ADA6-47C7-B65D-B2592440B44A}" type="presParOf" srcId="{053881E9-2716-45CE-8DAD-4878FA89210B}" destId="{8BCDABE8-06D8-4453-AFF9-A024F419A391}" srcOrd="0" destOrd="0" presId="urn:microsoft.com/office/officeart/2009/3/layout/RandomtoResultProcess"/>
    <dgm:cxn modelId="{F3927BD2-89EB-4889-8C8F-767C5403216B}" type="presParOf" srcId="{8BCDABE8-06D8-4453-AFF9-A024F419A391}" destId="{EBACC3D7-F385-4C43-9ADF-7276DC154E29}" srcOrd="0" destOrd="0" presId="urn:microsoft.com/office/officeart/2009/3/layout/RandomtoResultProcess"/>
    <dgm:cxn modelId="{90A0AC48-429E-45F5-9B47-A49D9DF8CFD9}" type="presParOf" srcId="{8BCDABE8-06D8-4453-AFF9-A024F419A391}" destId="{EDAACAC3-AB15-48F4-9573-2C4B65608F22}" srcOrd="1" destOrd="0" presId="urn:microsoft.com/office/officeart/2009/3/layout/RandomtoResultProcess"/>
    <dgm:cxn modelId="{83454502-475A-4DEC-AB1F-05D785AAC14D}" type="presParOf" srcId="{8BCDABE8-06D8-4453-AFF9-A024F419A391}" destId="{0A414B93-2E1F-4ECB-900D-8203CBF4943A}" srcOrd="2" destOrd="0" presId="urn:microsoft.com/office/officeart/2009/3/layout/RandomtoResultProcess"/>
    <dgm:cxn modelId="{72A4463F-BBFF-42AE-BE66-17A8293AC1A4}" type="presParOf" srcId="{8BCDABE8-06D8-4453-AFF9-A024F419A391}" destId="{A34A977C-2EFE-472A-86B5-BE053EF839C8}" srcOrd="3" destOrd="0" presId="urn:microsoft.com/office/officeart/2009/3/layout/RandomtoResultProcess"/>
    <dgm:cxn modelId="{079CF5DC-BF26-4D25-9ECC-4E202C774139}" type="presParOf" srcId="{8BCDABE8-06D8-4453-AFF9-A024F419A391}" destId="{48316330-4256-4758-A9D7-4094D6F4ED64}" srcOrd="4" destOrd="0" presId="urn:microsoft.com/office/officeart/2009/3/layout/RandomtoResultProcess"/>
    <dgm:cxn modelId="{8D9E7417-122D-413B-BC81-E504512F009C}" type="presParOf" srcId="{8BCDABE8-06D8-4453-AFF9-A024F419A391}" destId="{0F77FFF2-FB0A-4273-880E-5F5DAD3F8E5C}" srcOrd="5" destOrd="0" presId="urn:microsoft.com/office/officeart/2009/3/layout/RandomtoResultProcess"/>
    <dgm:cxn modelId="{0B2C3632-DA23-4CED-A732-7DDB6C603B82}" type="presParOf" srcId="{8BCDABE8-06D8-4453-AFF9-A024F419A391}" destId="{FFF9E288-9B98-4D2F-BD24-06E9FF49C1B5}" srcOrd="6" destOrd="0" presId="urn:microsoft.com/office/officeart/2009/3/layout/RandomtoResultProcess"/>
    <dgm:cxn modelId="{50021AB6-52E7-44C8-A19A-ECB496A2B2DE}" type="presParOf" srcId="{8BCDABE8-06D8-4453-AFF9-A024F419A391}" destId="{02564DCB-1366-451E-9802-FA41BA38EB9B}" srcOrd="7" destOrd="0" presId="urn:microsoft.com/office/officeart/2009/3/layout/RandomtoResultProcess"/>
    <dgm:cxn modelId="{824DF73B-5DD6-4C13-9157-8C7BD19BB66B}" type="presParOf" srcId="{8BCDABE8-06D8-4453-AFF9-A024F419A391}" destId="{6F9FE457-FCCF-40EC-9B7F-19C91F71CDF9}" srcOrd="8" destOrd="0" presId="urn:microsoft.com/office/officeart/2009/3/layout/RandomtoResultProcess"/>
    <dgm:cxn modelId="{A50B2860-66A3-4F43-A43D-9F530B6B06FD}" type="presParOf" srcId="{8BCDABE8-06D8-4453-AFF9-A024F419A391}" destId="{9D94A55F-565C-4727-B016-C3E2A2488224}" srcOrd="9" destOrd="0" presId="urn:microsoft.com/office/officeart/2009/3/layout/RandomtoResultProcess"/>
    <dgm:cxn modelId="{36B5C179-6E31-473B-ACC6-756F270CB794}" type="presParOf" srcId="{8BCDABE8-06D8-4453-AFF9-A024F419A391}" destId="{8DD4A267-215C-4891-96DA-C9B138883989}" srcOrd="10" destOrd="0" presId="urn:microsoft.com/office/officeart/2009/3/layout/RandomtoResultProcess"/>
    <dgm:cxn modelId="{7DB698E5-B4A5-4737-AC10-060524D23A7E}" type="presParOf" srcId="{8BCDABE8-06D8-4453-AFF9-A024F419A391}" destId="{596F74DE-3F0E-4ACD-BBF8-1E1E347D9F2F}" srcOrd="11" destOrd="0" presId="urn:microsoft.com/office/officeart/2009/3/layout/RandomtoResultProcess"/>
    <dgm:cxn modelId="{D20CD99E-C9D2-4930-B05E-370D79F3AA99}" type="presParOf" srcId="{8BCDABE8-06D8-4453-AFF9-A024F419A391}" destId="{DCEE2DD5-2FDB-422B-ABB8-2F952CBD3D39}" srcOrd="12" destOrd="0" presId="urn:microsoft.com/office/officeart/2009/3/layout/RandomtoResultProcess"/>
    <dgm:cxn modelId="{99B4BF4A-D7FD-4127-AB6A-4D591877000D}" type="presParOf" srcId="{8BCDABE8-06D8-4453-AFF9-A024F419A391}" destId="{AFDA7421-9FDF-43F2-A59D-87AFE0FFF9B8}" srcOrd="13" destOrd="0" presId="urn:microsoft.com/office/officeart/2009/3/layout/RandomtoResultProcess"/>
    <dgm:cxn modelId="{ACA3AAC0-D962-483F-8FEB-AB7B97B903E2}" type="presParOf" srcId="{8BCDABE8-06D8-4453-AFF9-A024F419A391}" destId="{C5570D3F-6E29-48C6-B13B-8CDAF3180808}" srcOrd="14" destOrd="0" presId="urn:microsoft.com/office/officeart/2009/3/layout/RandomtoResultProcess"/>
    <dgm:cxn modelId="{9C37178D-C799-4854-A005-34E56D064811}" type="presParOf" srcId="{8BCDABE8-06D8-4453-AFF9-A024F419A391}" destId="{B51D9025-6DC8-454C-AC22-3833F1865D85}" srcOrd="15" destOrd="0" presId="urn:microsoft.com/office/officeart/2009/3/layout/RandomtoResultProcess"/>
    <dgm:cxn modelId="{B8241EBE-C970-4E9C-9698-E3545925BAEE}" type="presParOf" srcId="{8BCDABE8-06D8-4453-AFF9-A024F419A391}" destId="{DC03799E-3782-4C8C-AF17-BDE5DC9E620D}" srcOrd="16" destOrd="0" presId="urn:microsoft.com/office/officeart/2009/3/layout/RandomtoResultProcess"/>
    <dgm:cxn modelId="{311EC427-43D1-4ECA-BC08-2A28E5E4E4BD}" type="presParOf" srcId="{8BCDABE8-06D8-4453-AFF9-A024F419A391}" destId="{1565ED00-2715-4A1A-B7A6-597FED5F4A52}" srcOrd="17" destOrd="0" presId="urn:microsoft.com/office/officeart/2009/3/layout/RandomtoResultProcess"/>
    <dgm:cxn modelId="{7530AEC6-875B-4660-93D6-687ECCF7DCDE}" type="presParOf" srcId="{8BCDABE8-06D8-4453-AFF9-A024F419A391}" destId="{B292504E-C50D-4295-832D-9FF03140BA46}" srcOrd="18" destOrd="0" presId="urn:microsoft.com/office/officeart/2009/3/layout/RandomtoResultProcess"/>
    <dgm:cxn modelId="{D465FBAF-51FD-4DC4-BF45-3EC801B4B0BE}" type="presParOf" srcId="{8BCDABE8-06D8-4453-AFF9-A024F419A391}" destId="{5BAE6EDC-FDE5-42DF-B1C3-3F91E77C004A}" srcOrd="19" destOrd="0" presId="urn:microsoft.com/office/officeart/2009/3/layout/RandomtoResultProcess"/>
    <dgm:cxn modelId="{AF52B136-8027-4E98-B0B0-913EB3FE5568}" type="presParOf" srcId="{053881E9-2716-45CE-8DAD-4878FA89210B}" destId="{CE224BF7-979A-4A69-82DC-5F7CF85F9007}" srcOrd="1" destOrd="0" presId="urn:microsoft.com/office/officeart/2009/3/layout/RandomtoResultProcess"/>
    <dgm:cxn modelId="{BD301E5E-715A-4A40-9CE6-B0718C328F99}" type="presParOf" srcId="{CE224BF7-979A-4A69-82DC-5F7CF85F9007}" destId="{B187BF5B-B614-49AD-B2D6-A8268090E58A}" srcOrd="0" destOrd="0" presId="urn:microsoft.com/office/officeart/2009/3/layout/RandomtoResultProcess"/>
    <dgm:cxn modelId="{CBBBD29E-A283-4867-A5C3-42BC7FDED077}" type="presParOf" srcId="{CE224BF7-979A-4A69-82DC-5F7CF85F9007}" destId="{E16D429A-BE97-4880-8405-EF34DFA4888E}" srcOrd="1" destOrd="0" presId="urn:microsoft.com/office/officeart/2009/3/layout/RandomtoResultProcess"/>
    <dgm:cxn modelId="{D6375504-FEF3-4181-AFD7-7AD6DCA3C721}" type="presParOf" srcId="{053881E9-2716-45CE-8DAD-4878FA89210B}" destId="{F0369FB8-842F-408E-AD10-41351550CC1B}" srcOrd="2" destOrd="0" presId="urn:microsoft.com/office/officeart/2009/3/layout/RandomtoResultProcess"/>
    <dgm:cxn modelId="{DE9671C6-9122-409D-AE0D-DEFB20CE7D36}" type="presParOf" srcId="{F0369FB8-842F-408E-AD10-41351550CC1B}" destId="{CED269AD-8DF8-4618-BE25-9999C386B832}" srcOrd="0" destOrd="0" presId="urn:microsoft.com/office/officeart/2009/3/layout/RandomtoResultProcess"/>
    <dgm:cxn modelId="{B153E60C-E29B-4444-AC75-7C5397DF6ACF}" type="presParOf" srcId="{F0369FB8-842F-408E-AD10-41351550CC1B}" destId="{C1A991E6-8E9F-49A3-BF61-DFB10788B076}" srcOrd="1" destOrd="0" presId="urn:microsoft.com/office/officeart/2009/3/layout/RandomtoResultProcess"/>
    <dgm:cxn modelId="{7030D1A3-0F6B-41EE-8242-62B613912BB5}" type="presParOf" srcId="{053881E9-2716-45CE-8DAD-4878FA89210B}" destId="{B3C79D5B-3A6C-4FC6-B823-C72278C29DC6}" srcOrd="3" destOrd="0" presId="urn:microsoft.com/office/officeart/2009/3/layout/RandomtoResultProcess"/>
    <dgm:cxn modelId="{2AC8E9F0-DA5D-4F2B-88F7-79AC7A019518}" type="presParOf" srcId="{B3C79D5B-3A6C-4FC6-B823-C72278C29DC6}" destId="{7BFAD563-39D6-46D0-8812-F6DE5A1118EC}" srcOrd="0" destOrd="0" presId="urn:microsoft.com/office/officeart/2009/3/layout/RandomtoResultProcess"/>
    <dgm:cxn modelId="{EB9A1205-E8EA-4CDB-91EB-8D17C26B525F}" type="presParOf" srcId="{B3C79D5B-3A6C-4FC6-B823-C72278C29DC6}" destId="{0903D19E-5894-44A6-B6E2-82E282FEDFCB}" srcOrd="1" destOrd="0" presId="urn:microsoft.com/office/officeart/2009/3/layout/RandomtoResultProcess"/>
    <dgm:cxn modelId="{88B22752-317D-4094-9503-78EE9CFC58F3}" type="presParOf" srcId="{053881E9-2716-45CE-8DAD-4878FA89210B}" destId="{B10CF289-F18B-4ED8-9C58-801680263B26}" srcOrd="4" destOrd="0" presId="urn:microsoft.com/office/officeart/2009/3/layout/RandomtoResultProcess"/>
    <dgm:cxn modelId="{071A1002-BC78-49CC-BED9-72812CF2384A}" type="presParOf" srcId="{B10CF289-F18B-4ED8-9C58-801680263B26}" destId="{0DA7AF53-0258-4D87-9CB3-B1B2C73739D9}" srcOrd="0" destOrd="0" presId="urn:microsoft.com/office/officeart/2009/3/layout/RandomtoResultProcess"/>
    <dgm:cxn modelId="{E698FF21-804C-4949-8626-FE905EF6EE11}" type="presParOf" srcId="{B10CF289-F18B-4ED8-9C58-801680263B26}" destId="{00556EA3-02A0-4EE8-A658-649A1BACD232}" srcOrd="1" destOrd="0" presId="urn:microsoft.com/office/officeart/2009/3/layout/RandomtoResultProcess"/>
    <dgm:cxn modelId="{F9B2F9DF-8B2A-4D26-82B3-508726FA132D}" type="presParOf" srcId="{053881E9-2716-45CE-8DAD-4878FA89210B}" destId="{49A80DFE-206D-40D2-BD63-93894B88A701}" srcOrd="5" destOrd="0" presId="urn:microsoft.com/office/officeart/2009/3/layout/RandomtoResultProcess"/>
    <dgm:cxn modelId="{52FE67B4-FCE3-4470-A5FC-B5222D88FEA8}" type="presParOf" srcId="{49A80DFE-206D-40D2-BD63-93894B88A701}" destId="{77999800-938B-4F3E-9FE7-6D20730BBBA7}" srcOrd="0" destOrd="0" presId="urn:microsoft.com/office/officeart/2009/3/layout/RandomtoResultProcess"/>
    <dgm:cxn modelId="{F6ED7210-F8A5-4D9B-8C65-CF17DAAA2618}" type="presParOf" srcId="{49A80DFE-206D-40D2-BD63-93894B88A701}" destId="{77312F28-FC12-4530-9816-4D8B83282E8B}" srcOrd="1" destOrd="0" presId="urn:microsoft.com/office/officeart/2009/3/layout/RandomtoResultProcess"/>
    <dgm:cxn modelId="{4B470A31-0A32-42DE-AF68-543C6B507713}" type="presParOf" srcId="{053881E9-2716-45CE-8DAD-4878FA89210B}" destId="{AFB705F2-4E8D-4541-A959-615D8DF66E13}" srcOrd="6" destOrd="0" presId="urn:microsoft.com/office/officeart/2009/3/layout/RandomtoResultProcess"/>
    <dgm:cxn modelId="{5A7745D2-2418-4ACB-8AA7-542A2A47D29E}" type="presParOf" srcId="{AFB705F2-4E8D-4541-A959-615D8DF66E13}" destId="{927E8AB2-FD2E-4383-BF35-BF6F5D27BCA8}" srcOrd="0" destOrd="0" presId="urn:microsoft.com/office/officeart/2009/3/layout/RandomtoResultProcess"/>
    <dgm:cxn modelId="{29EE3A2F-D915-478B-83F3-8B0CB5A038DA}" type="presParOf" srcId="{AFB705F2-4E8D-4541-A959-615D8DF66E13}" destId="{D50AAE98-0FDD-42A7-8DE3-7AA96CCAA1C6}" srcOrd="1" destOrd="0" presId="urn:microsoft.com/office/officeart/2009/3/layout/RandomtoResultProcess"/>
    <dgm:cxn modelId="{B369B0C0-5327-46FC-95FA-0ABB01A95630}" type="presParOf" srcId="{053881E9-2716-45CE-8DAD-4878FA89210B}" destId="{AD29DFCB-4E0A-4696-8DF0-42FCF8569A23}" srcOrd="7" destOrd="0" presId="urn:microsoft.com/office/officeart/2009/3/layout/RandomtoResultProcess"/>
    <dgm:cxn modelId="{1B03CBE8-5939-4540-8785-518F81B4BBC7}" type="presParOf" srcId="{AD29DFCB-4E0A-4696-8DF0-42FCF8569A23}" destId="{F6FA6B44-90B3-4EAD-A279-7CB55190463A}" srcOrd="0" destOrd="0" presId="urn:microsoft.com/office/officeart/2009/3/layout/RandomtoResultProcess"/>
    <dgm:cxn modelId="{C48FD8D7-A292-4EE3-AEDA-37482E9D8ABA}" type="presParOf" srcId="{AD29DFCB-4E0A-4696-8DF0-42FCF8569A23}" destId="{5E1A412A-FAEC-4AB6-BB25-C32E0F18C1CF}" srcOrd="1" destOrd="0" presId="urn:microsoft.com/office/officeart/2009/3/layout/RandomtoResultProcess"/>
    <dgm:cxn modelId="{93AEFF65-4AB2-44C1-85FF-F2EACD802F9B}" type="presParOf" srcId="{053881E9-2716-45CE-8DAD-4878FA89210B}" destId="{FF7475AF-B217-492F-83EF-1D34C5C8659A}" srcOrd="8" destOrd="0" presId="urn:microsoft.com/office/officeart/2009/3/layout/RandomtoResultProcess"/>
    <dgm:cxn modelId="{E142F6D2-5587-42B6-9C65-CCE8C0266FCB}" type="presParOf" srcId="{FF7475AF-B217-492F-83EF-1D34C5C8659A}" destId="{AF959F0A-E5BE-4C5F-AF34-16E2C907AB47}" srcOrd="0" destOrd="0" presId="urn:microsoft.com/office/officeart/2009/3/layout/RandomtoResultProcess"/>
    <dgm:cxn modelId="{B0FF29CD-FF80-470E-B463-CF6DA195532B}" type="presParOf" srcId="{FF7475AF-B217-492F-83EF-1D34C5C8659A}" destId="{7951C3C9-A315-4B4A-A20A-5724C784E9CA}"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F78E445-F8A3-459C-BB6D-EFBFF09375B9}" type="doc">
      <dgm:prSet loTypeId="urn:microsoft.com/office/officeart/2005/8/layout/cycle5" loCatId="cycle" qsTypeId="urn:microsoft.com/office/officeart/2005/8/quickstyle/simple4" qsCatId="simple" csTypeId="urn:microsoft.com/office/officeart/2005/8/colors/accent1_2" csCatId="accent1" phldr="1"/>
      <dgm:spPr/>
      <dgm:t>
        <a:bodyPr/>
        <a:lstStyle/>
        <a:p>
          <a:endParaRPr lang="en-US"/>
        </a:p>
      </dgm:t>
    </dgm:pt>
    <dgm:pt modelId="{7C4CFB8E-6EF6-43F8-91BF-2814EB5146C9}">
      <dgm:prSet phldrT="[Text]"/>
      <dgm:spPr>
        <a:solidFill>
          <a:srgbClr val="0070C0"/>
        </a:solidFill>
        <a:ln>
          <a:solidFill>
            <a:srgbClr val="0070C0"/>
          </a:solidFill>
        </a:ln>
      </dgm:spPr>
      <dgm:t>
        <a:bodyPr/>
        <a:lstStyle/>
        <a:p>
          <a:r>
            <a:rPr lang="en-US" dirty="0" smtClean="0"/>
            <a:t>EGR</a:t>
          </a:r>
          <a:endParaRPr lang="en-US" dirty="0"/>
        </a:p>
      </dgm:t>
    </dgm:pt>
    <dgm:pt modelId="{4540D640-4D93-4C15-8A2F-64D1C1CFCC23}" type="parTrans" cxnId="{E26479DC-098B-4E7D-91CB-E6BBC61D53C1}">
      <dgm:prSet/>
      <dgm:spPr/>
      <dgm:t>
        <a:bodyPr/>
        <a:lstStyle/>
        <a:p>
          <a:endParaRPr lang="en-US"/>
        </a:p>
      </dgm:t>
    </dgm:pt>
    <dgm:pt modelId="{0F16DB42-AC68-44E9-931B-63AECF504CFB}" type="sibTrans" cxnId="{E26479DC-098B-4E7D-91CB-E6BBC61D53C1}">
      <dgm:prSet/>
      <dgm:spPr/>
      <dgm:t>
        <a:bodyPr/>
        <a:lstStyle/>
        <a:p>
          <a:endParaRPr lang="en-US"/>
        </a:p>
      </dgm:t>
    </dgm:pt>
    <dgm:pt modelId="{61A06334-752A-45E0-B3D7-03E914574C97}">
      <dgm:prSet phldrT="[Text]"/>
      <dgm:spPr>
        <a:solidFill>
          <a:srgbClr val="C00000"/>
        </a:solidFill>
      </dgm:spPr>
      <dgm:t>
        <a:bodyPr/>
        <a:lstStyle/>
        <a:p>
          <a:r>
            <a:rPr lang="en-US" dirty="0" smtClean="0"/>
            <a:t>European Profiling</a:t>
          </a:r>
          <a:endParaRPr lang="en-US" dirty="0"/>
        </a:p>
      </dgm:t>
    </dgm:pt>
    <dgm:pt modelId="{7F4AFE0E-9726-4B5D-8E21-9E07C8F12FF0}" type="parTrans" cxnId="{392A1590-DF39-4A57-A334-1F129AD4F25F}">
      <dgm:prSet/>
      <dgm:spPr/>
      <dgm:t>
        <a:bodyPr/>
        <a:lstStyle/>
        <a:p>
          <a:endParaRPr lang="en-US"/>
        </a:p>
      </dgm:t>
    </dgm:pt>
    <dgm:pt modelId="{C49488C0-6A3C-4EB7-8410-7F5F0557B04F}" type="sibTrans" cxnId="{392A1590-DF39-4A57-A334-1F129AD4F25F}">
      <dgm:prSet/>
      <dgm:spPr/>
      <dgm:t>
        <a:bodyPr/>
        <a:lstStyle/>
        <a:p>
          <a:endParaRPr lang="en-US"/>
        </a:p>
      </dgm:t>
    </dgm:pt>
    <dgm:pt modelId="{7EA1EA52-AA6D-44B1-8AEB-593B49BB17AF}">
      <dgm:prSet phldrT="[Text]"/>
      <dgm:spPr>
        <a:solidFill>
          <a:srgbClr val="FFC000"/>
        </a:solidFill>
      </dgm:spPr>
      <dgm:t>
        <a:bodyPr/>
        <a:lstStyle/>
        <a:p>
          <a:r>
            <a:rPr lang="en-US" dirty="0" smtClean="0"/>
            <a:t>FATS</a:t>
          </a:r>
          <a:endParaRPr lang="en-US" dirty="0"/>
        </a:p>
      </dgm:t>
    </dgm:pt>
    <dgm:pt modelId="{D0C9AD37-8DC1-4D49-8B3C-39B3A46C9FAD}" type="parTrans" cxnId="{D06DBC51-00DF-4E82-9F95-F3E84BE314A0}">
      <dgm:prSet/>
      <dgm:spPr/>
      <dgm:t>
        <a:bodyPr/>
        <a:lstStyle/>
        <a:p>
          <a:endParaRPr lang="en-US"/>
        </a:p>
      </dgm:t>
    </dgm:pt>
    <dgm:pt modelId="{5A59C29A-1164-4A49-987A-E26EB91DC626}" type="sibTrans" cxnId="{D06DBC51-00DF-4E82-9F95-F3E84BE314A0}">
      <dgm:prSet/>
      <dgm:spPr/>
      <dgm:t>
        <a:bodyPr/>
        <a:lstStyle/>
        <a:p>
          <a:endParaRPr lang="en-US"/>
        </a:p>
      </dgm:t>
    </dgm:pt>
    <dgm:pt modelId="{E05F233A-0262-4D20-B506-CF9F9E1391B9}">
      <dgm:prSet phldrT="[Text]"/>
      <dgm:spPr>
        <a:solidFill>
          <a:srgbClr val="00B050"/>
        </a:solidFill>
      </dgm:spPr>
      <dgm:t>
        <a:bodyPr/>
        <a:lstStyle/>
        <a:p>
          <a:r>
            <a:rPr lang="en-US" dirty="0" smtClean="0"/>
            <a:t>NBR</a:t>
          </a:r>
          <a:endParaRPr lang="en-US" dirty="0"/>
        </a:p>
      </dgm:t>
    </dgm:pt>
    <dgm:pt modelId="{DC3B49EC-8C28-4657-BDEB-5C73985DF685}" type="parTrans" cxnId="{6E302758-C0DD-426D-9EA8-0DB5B6D33CBD}">
      <dgm:prSet/>
      <dgm:spPr/>
      <dgm:t>
        <a:bodyPr/>
        <a:lstStyle/>
        <a:p>
          <a:endParaRPr lang="en-US"/>
        </a:p>
      </dgm:t>
    </dgm:pt>
    <dgm:pt modelId="{8D3B8B2C-CD6D-423F-A412-EB93B7D2A61E}" type="sibTrans" cxnId="{6E302758-C0DD-426D-9EA8-0DB5B6D33CBD}">
      <dgm:prSet/>
      <dgm:spPr/>
      <dgm:t>
        <a:bodyPr/>
        <a:lstStyle/>
        <a:p>
          <a:endParaRPr lang="en-US"/>
        </a:p>
      </dgm:t>
    </dgm:pt>
    <dgm:pt modelId="{81E79E6D-F961-42FF-9416-39DA960EE90B}" type="pres">
      <dgm:prSet presAssocID="{8F78E445-F8A3-459C-BB6D-EFBFF09375B9}" presName="cycle" presStyleCnt="0">
        <dgm:presLayoutVars>
          <dgm:dir/>
          <dgm:resizeHandles val="exact"/>
        </dgm:presLayoutVars>
      </dgm:prSet>
      <dgm:spPr/>
      <dgm:t>
        <a:bodyPr/>
        <a:lstStyle/>
        <a:p>
          <a:endParaRPr lang="en-US"/>
        </a:p>
      </dgm:t>
    </dgm:pt>
    <dgm:pt modelId="{7B6F1B27-3968-474F-9898-FD2C1BAF0BB8}" type="pres">
      <dgm:prSet presAssocID="{7C4CFB8E-6EF6-43F8-91BF-2814EB5146C9}" presName="node" presStyleLbl="node1" presStyleIdx="0" presStyleCnt="4">
        <dgm:presLayoutVars>
          <dgm:bulletEnabled val="1"/>
        </dgm:presLayoutVars>
      </dgm:prSet>
      <dgm:spPr/>
      <dgm:t>
        <a:bodyPr/>
        <a:lstStyle/>
        <a:p>
          <a:endParaRPr lang="en-US"/>
        </a:p>
      </dgm:t>
    </dgm:pt>
    <dgm:pt modelId="{64C3C89F-3391-4525-8545-00C4A209BE9C}" type="pres">
      <dgm:prSet presAssocID="{7C4CFB8E-6EF6-43F8-91BF-2814EB5146C9}" presName="spNode" presStyleCnt="0"/>
      <dgm:spPr/>
    </dgm:pt>
    <dgm:pt modelId="{D56AF998-CE97-452F-AC06-04ABC7CD722B}" type="pres">
      <dgm:prSet presAssocID="{0F16DB42-AC68-44E9-931B-63AECF504CFB}" presName="sibTrans" presStyleLbl="sibTrans1D1" presStyleIdx="0" presStyleCnt="4"/>
      <dgm:spPr/>
      <dgm:t>
        <a:bodyPr/>
        <a:lstStyle/>
        <a:p>
          <a:endParaRPr lang="en-US"/>
        </a:p>
      </dgm:t>
    </dgm:pt>
    <dgm:pt modelId="{CAAC66A1-8174-45D4-B88B-226E9E4B2A8A}" type="pres">
      <dgm:prSet presAssocID="{61A06334-752A-45E0-B3D7-03E914574C97}" presName="node" presStyleLbl="node1" presStyleIdx="1" presStyleCnt="4">
        <dgm:presLayoutVars>
          <dgm:bulletEnabled val="1"/>
        </dgm:presLayoutVars>
      </dgm:prSet>
      <dgm:spPr/>
      <dgm:t>
        <a:bodyPr/>
        <a:lstStyle/>
        <a:p>
          <a:endParaRPr lang="en-US"/>
        </a:p>
      </dgm:t>
    </dgm:pt>
    <dgm:pt modelId="{123C8999-246F-455F-99B8-4C7D256A14C4}" type="pres">
      <dgm:prSet presAssocID="{61A06334-752A-45E0-B3D7-03E914574C97}" presName="spNode" presStyleCnt="0"/>
      <dgm:spPr/>
    </dgm:pt>
    <dgm:pt modelId="{32A9A499-028A-4C7E-A1BC-58745F200DB9}" type="pres">
      <dgm:prSet presAssocID="{C49488C0-6A3C-4EB7-8410-7F5F0557B04F}" presName="sibTrans" presStyleLbl="sibTrans1D1" presStyleIdx="1" presStyleCnt="4"/>
      <dgm:spPr/>
      <dgm:t>
        <a:bodyPr/>
        <a:lstStyle/>
        <a:p>
          <a:endParaRPr lang="en-US"/>
        </a:p>
      </dgm:t>
    </dgm:pt>
    <dgm:pt modelId="{B87AFB04-4C2D-4D55-9424-B30C52640DD2}" type="pres">
      <dgm:prSet presAssocID="{7EA1EA52-AA6D-44B1-8AEB-593B49BB17AF}" presName="node" presStyleLbl="node1" presStyleIdx="2" presStyleCnt="4">
        <dgm:presLayoutVars>
          <dgm:bulletEnabled val="1"/>
        </dgm:presLayoutVars>
      </dgm:prSet>
      <dgm:spPr/>
      <dgm:t>
        <a:bodyPr/>
        <a:lstStyle/>
        <a:p>
          <a:endParaRPr lang="en-US"/>
        </a:p>
      </dgm:t>
    </dgm:pt>
    <dgm:pt modelId="{1DC709AF-0262-4128-84C1-D70C4908DC07}" type="pres">
      <dgm:prSet presAssocID="{7EA1EA52-AA6D-44B1-8AEB-593B49BB17AF}" presName="spNode" presStyleCnt="0"/>
      <dgm:spPr/>
    </dgm:pt>
    <dgm:pt modelId="{4AACBBBE-BADD-4F0B-9E47-B1E18B9C4017}" type="pres">
      <dgm:prSet presAssocID="{5A59C29A-1164-4A49-987A-E26EB91DC626}" presName="sibTrans" presStyleLbl="sibTrans1D1" presStyleIdx="2" presStyleCnt="4"/>
      <dgm:spPr/>
      <dgm:t>
        <a:bodyPr/>
        <a:lstStyle/>
        <a:p>
          <a:endParaRPr lang="en-US"/>
        </a:p>
      </dgm:t>
    </dgm:pt>
    <dgm:pt modelId="{09F8C422-BBAD-4126-9205-56EB5F213D3C}" type="pres">
      <dgm:prSet presAssocID="{E05F233A-0262-4D20-B506-CF9F9E1391B9}" presName="node" presStyleLbl="node1" presStyleIdx="3" presStyleCnt="4">
        <dgm:presLayoutVars>
          <dgm:bulletEnabled val="1"/>
        </dgm:presLayoutVars>
      </dgm:prSet>
      <dgm:spPr/>
      <dgm:t>
        <a:bodyPr/>
        <a:lstStyle/>
        <a:p>
          <a:endParaRPr lang="en-US"/>
        </a:p>
      </dgm:t>
    </dgm:pt>
    <dgm:pt modelId="{11259786-5A54-4E2A-B156-21712DFB5384}" type="pres">
      <dgm:prSet presAssocID="{E05F233A-0262-4D20-B506-CF9F9E1391B9}" presName="spNode" presStyleCnt="0"/>
      <dgm:spPr/>
    </dgm:pt>
    <dgm:pt modelId="{AB2057C4-B01D-4F54-837C-0D1A18808E7B}" type="pres">
      <dgm:prSet presAssocID="{8D3B8B2C-CD6D-423F-A412-EB93B7D2A61E}" presName="sibTrans" presStyleLbl="sibTrans1D1" presStyleIdx="3" presStyleCnt="4"/>
      <dgm:spPr/>
      <dgm:t>
        <a:bodyPr/>
        <a:lstStyle/>
        <a:p>
          <a:endParaRPr lang="en-US"/>
        </a:p>
      </dgm:t>
    </dgm:pt>
  </dgm:ptLst>
  <dgm:cxnLst>
    <dgm:cxn modelId="{981D7727-0498-4668-B37D-02F13BD7F249}" type="presOf" srcId="{5A59C29A-1164-4A49-987A-E26EB91DC626}" destId="{4AACBBBE-BADD-4F0B-9E47-B1E18B9C4017}" srcOrd="0" destOrd="0" presId="urn:microsoft.com/office/officeart/2005/8/layout/cycle5"/>
    <dgm:cxn modelId="{D06DBC51-00DF-4E82-9F95-F3E84BE314A0}" srcId="{8F78E445-F8A3-459C-BB6D-EFBFF09375B9}" destId="{7EA1EA52-AA6D-44B1-8AEB-593B49BB17AF}" srcOrd="2" destOrd="0" parTransId="{D0C9AD37-8DC1-4D49-8B3C-39B3A46C9FAD}" sibTransId="{5A59C29A-1164-4A49-987A-E26EB91DC626}"/>
    <dgm:cxn modelId="{8D3DC9C1-3445-4672-A301-54D34A4FA4A5}" type="presOf" srcId="{7EA1EA52-AA6D-44B1-8AEB-593B49BB17AF}" destId="{B87AFB04-4C2D-4D55-9424-B30C52640DD2}" srcOrd="0" destOrd="0" presId="urn:microsoft.com/office/officeart/2005/8/layout/cycle5"/>
    <dgm:cxn modelId="{392A1590-DF39-4A57-A334-1F129AD4F25F}" srcId="{8F78E445-F8A3-459C-BB6D-EFBFF09375B9}" destId="{61A06334-752A-45E0-B3D7-03E914574C97}" srcOrd="1" destOrd="0" parTransId="{7F4AFE0E-9726-4B5D-8E21-9E07C8F12FF0}" sibTransId="{C49488C0-6A3C-4EB7-8410-7F5F0557B04F}"/>
    <dgm:cxn modelId="{6E302758-C0DD-426D-9EA8-0DB5B6D33CBD}" srcId="{8F78E445-F8A3-459C-BB6D-EFBFF09375B9}" destId="{E05F233A-0262-4D20-B506-CF9F9E1391B9}" srcOrd="3" destOrd="0" parTransId="{DC3B49EC-8C28-4657-BDEB-5C73985DF685}" sibTransId="{8D3B8B2C-CD6D-423F-A412-EB93B7D2A61E}"/>
    <dgm:cxn modelId="{493404F9-F7C2-4D47-89C0-C9B3A229DC77}" type="presOf" srcId="{7C4CFB8E-6EF6-43F8-91BF-2814EB5146C9}" destId="{7B6F1B27-3968-474F-9898-FD2C1BAF0BB8}" srcOrd="0" destOrd="0" presId="urn:microsoft.com/office/officeart/2005/8/layout/cycle5"/>
    <dgm:cxn modelId="{9650B88A-8B86-4116-9C72-CF6562A32194}" type="presOf" srcId="{8D3B8B2C-CD6D-423F-A412-EB93B7D2A61E}" destId="{AB2057C4-B01D-4F54-837C-0D1A18808E7B}" srcOrd="0" destOrd="0" presId="urn:microsoft.com/office/officeart/2005/8/layout/cycle5"/>
    <dgm:cxn modelId="{26B91C3B-33D4-4003-9A7B-3F652CED30B6}" type="presOf" srcId="{8F78E445-F8A3-459C-BB6D-EFBFF09375B9}" destId="{81E79E6D-F961-42FF-9416-39DA960EE90B}" srcOrd="0" destOrd="0" presId="urn:microsoft.com/office/officeart/2005/8/layout/cycle5"/>
    <dgm:cxn modelId="{72C7F6A8-8B0B-4244-9FB1-C634A02879B1}" type="presOf" srcId="{C49488C0-6A3C-4EB7-8410-7F5F0557B04F}" destId="{32A9A499-028A-4C7E-A1BC-58745F200DB9}" srcOrd="0" destOrd="0" presId="urn:microsoft.com/office/officeart/2005/8/layout/cycle5"/>
    <dgm:cxn modelId="{48DF805E-4831-4C61-8A8A-52CE4CB68C60}" type="presOf" srcId="{61A06334-752A-45E0-B3D7-03E914574C97}" destId="{CAAC66A1-8174-45D4-B88B-226E9E4B2A8A}" srcOrd="0" destOrd="0" presId="urn:microsoft.com/office/officeart/2005/8/layout/cycle5"/>
    <dgm:cxn modelId="{AB816B92-15A5-40E9-8C51-95BD74341335}" type="presOf" srcId="{0F16DB42-AC68-44E9-931B-63AECF504CFB}" destId="{D56AF998-CE97-452F-AC06-04ABC7CD722B}" srcOrd="0" destOrd="0" presId="urn:microsoft.com/office/officeart/2005/8/layout/cycle5"/>
    <dgm:cxn modelId="{7509A18D-43B9-4CBC-9250-462BD9900615}" type="presOf" srcId="{E05F233A-0262-4D20-B506-CF9F9E1391B9}" destId="{09F8C422-BBAD-4126-9205-56EB5F213D3C}" srcOrd="0" destOrd="0" presId="urn:microsoft.com/office/officeart/2005/8/layout/cycle5"/>
    <dgm:cxn modelId="{E26479DC-098B-4E7D-91CB-E6BBC61D53C1}" srcId="{8F78E445-F8A3-459C-BB6D-EFBFF09375B9}" destId="{7C4CFB8E-6EF6-43F8-91BF-2814EB5146C9}" srcOrd="0" destOrd="0" parTransId="{4540D640-4D93-4C15-8A2F-64D1C1CFCC23}" sibTransId="{0F16DB42-AC68-44E9-931B-63AECF504CFB}"/>
    <dgm:cxn modelId="{21B85EDC-E38B-45D1-B5AB-82EDBD27F9A4}" type="presParOf" srcId="{81E79E6D-F961-42FF-9416-39DA960EE90B}" destId="{7B6F1B27-3968-474F-9898-FD2C1BAF0BB8}" srcOrd="0" destOrd="0" presId="urn:microsoft.com/office/officeart/2005/8/layout/cycle5"/>
    <dgm:cxn modelId="{F0CB65D2-A5CB-4EC0-822A-4890A6B3E86B}" type="presParOf" srcId="{81E79E6D-F961-42FF-9416-39DA960EE90B}" destId="{64C3C89F-3391-4525-8545-00C4A209BE9C}" srcOrd="1" destOrd="0" presId="urn:microsoft.com/office/officeart/2005/8/layout/cycle5"/>
    <dgm:cxn modelId="{BFE3F12B-62ED-45D5-BCEC-956614DEA0AA}" type="presParOf" srcId="{81E79E6D-F961-42FF-9416-39DA960EE90B}" destId="{D56AF998-CE97-452F-AC06-04ABC7CD722B}" srcOrd="2" destOrd="0" presId="urn:microsoft.com/office/officeart/2005/8/layout/cycle5"/>
    <dgm:cxn modelId="{544E84D7-C8A8-48E8-91A9-DD33E8A76C01}" type="presParOf" srcId="{81E79E6D-F961-42FF-9416-39DA960EE90B}" destId="{CAAC66A1-8174-45D4-B88B-226E9E4B2A8A}" srcOrd="3" destOrd="0" presId="urn:microsoft.com/office/officeart/2005/8/layout/cycle5"/>
    <dgm:cxn modelId="{82245F75-FB02-4C5B-AB07-4F1E5851FB4A}" type="presParOf" srcId="{81E79E6D-F961-42FF-9416-39DA960EE90B}" destId="{123C8999-246F-455F-99B8-4C7D256A14C4}" srcOrd="4" destOrd="0" presId="urn:microsoft.com/office/officeart/2005/8/layout/cycle5"/>
    <dgm:cxn modelId="{C6607A97-77DB-4E43-9338-4E0FC56042D7}" type="presParOf" srcId="{81E79E6D-F961-42FF-9416-39DA960EE90B}" destId="{32A9A499-028A-4C7E-A1BC-58745F200DB9}" srcOrd="5" destOrd="0" presId="urn:microsoft.com/office/officeart/2005/8/layout/cycle5"/>
    <dgm:cxn modelId="{F7890710-68A8-41E0-AA16-805791904879}" type="presParOf" srcId="{81E79E6D-F961-42FF-9416-39DA960EE90B}" destId="{B87AFB04-4C2D-4D55-9424-B30C52640DD2}" srcOrd="6" destOrd="0" presId="urn:microsoft.com/office/officeart/2005/8/layout/cycle5"/>
    <dgm:cxn modelId="{2F1CBD7D-EFCE-4261-9FEC-12B8DB7E5EEC}" type="presParOf" srcId="{81E79E6D-F961-42FF-9416-39DA960EE90B}" destId="{1DC709AF-0262-4128-84C1-D70C4908DC07}" srcOrd="7" destOrd="0" presId="urn:microsoft.com/office/officeart/2005/8/layout/cycle5"/>
    <dgm:cxn modelId="{483C9BD2-9649-4321-9CA2-B70DBE747BB3}" type="presParOf" srcId="{81E79E6D-F961-42FF-9416-39DA960EE90B}" destId="{4AACBBBE-BADD-4F0B-9E47-B1E18B9C4017}" srcOrd="8" destOrd="0" presId="urn:microsoft.com/office/officeart/2005/8/layout/cycle5"/>
    <dgm:cxn modelId="{96249E8F-0A7F-423F-B485-F0728B85112C}" type="presParOf" srcId="{81E79E6D-F961-42FF-9416-39DA960EE90B}" destId="{09F8C422-BBAD-4126-9205-56EB5F213D3C}" srcOrd="9" destOrd="0" presId="urn:microsoft.com/office/officeart/2005/8/layout/cycle5"/>
    <dgm:cxn modelId="{E2077BA5-2BB2-42E9-88E9-A0FC57C968BD}" type="presParOf" srcId="{81E79E6D-F961-42FF-9416-39DA960EE90B}" destId="{11259786-5A54-4E2A-B156-21712DFB5384}" srcOrd="10" destOrd="0" presId="urn:microsoft.com/office/officeart/2005/8/layout/cycle5"/>
    <dgm:cxn modelId="{1B434536-FF86-41BB-91E5-1BD1AFD567B3}" type="presParOf" srcId="{81E79E6D-F961-42FF-9416-39DA960EE90B}" destId="{AB2057C4-B01D-4F54-837C-0D1A18808E7B}"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C68838-CE29-4AEE-B877-0093C5F3FF4E}">
      <dsp:nvSpPr>
        <dsp:cNvPr id="0" name=""/>
        <dsp:cNvSpPr/>
      </dsp:nvSpPr>
      <dsp:spPr>
        <a:xfrm>
          <a:off x="1431312" y="0"/>
          <a:ext cx="1431311" cy="1535997"/>
        </a:xfrm>
        <a:prstGeom prst="trapezoid">
          <a:avLst>
            <a:gd name="adj" fmla="val 5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t>TOP</a:t>
          </a:r>
        </a:p>
        <a:p>
          <a:pPr lvl="0" algn="ctr" defTabSz="889000">
            <a:lnSpc>
              <a:spcPct val="90000"/>
            </a:lnSpc>
            <a:spcBef>
              <a:spcPct val="0"/>
            </a:spcBef>
            <a:spcAft>
              <a:spcPct val="35000"/>
            </a:spcAft>
          </a:pPr>
          <a:r>
            <a:rPr lang="en-US" sz="2000" kern="1200" dirty="0" smtClean="0"/>
            <a:t>MNEs</a:t>
          </a:r>
          <a:endParaRPr lang="en-US" sz="2000" kern="1200" dirty="0"/>
        </a:p>
      </dsp:txBody>
      <dsp:txXfrm>
        <a:off x="1431312" y="0"/>
        <a:ext cx="1431311" cy="1535997"/>
      </dsp:txXfrm>
    </dsp:sp>
    <dsp:sp modelId="{B944C406-D8F0-4EF2-8A94-11234494F132}">
      <dsp:nvSpPr>
        <dsp:cNvPr id="0" name=""/>
        <dsp:cNvSpPr/>
      </dsp:nvSpPr>
      <dsp:spPr>
        <a:xfrm>
          <a:off x="715656" y="1535997"/>
          <a:ext cx="2862623" cy="1535997"/>
        </a:xfrm>
        <a:prstGeom prst="trapezoid">
          <a:avLst>
            <a:gd name="adj" fmla="val 46592"/>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US" sz="3600" kern="1200" dirty="0" smtClean="0"/>
            <a:t>EGR</a:t>
          </a:r>
          <a:endParaRPr lang="en-US" sz="3600" kern="1200" dirty="0"/>
        </a:p>
      </dsp:txBody>
      <dsp:txXfrm>
        <a:off x="1216615" y="1535997"/>
        <a:ext cx="1860705" cy="1535997"/>
      </dsp:txXfrm>
    </dsp:sp>
    <dsp:sp modelId="{4C6834DE-0F73-4A70-93C0-C260F4AD6CF4}">
      <dsp:nvSpPr>
        <dsp:cNvPr id="0" name=""/>
        <dsp:cNvSpPr/>
      </dsp:nvSpPr>
      <dsp:spPr>
        <a:xfrm>
          <a:off x="0" y="3071994"/>
          <a:ext cx="4293936" cy="1535997"/>
        </a:xfrm>
        <a:prstGeom prst="trapezoid">
          <a:avLst>
            <a:gd name="adj" fmla="val 46592"/>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National business registers</a:t>
          </a:r>
          <a:endParaRPr lang="en-US" sz="2000" kern="1200" dirty="0"/>
        </a:p>
      </dsp:txBody>
      <dsp:txXfrm>
        <a:off x="751438" y="3071994"/>
        <a:ext cx="2791058" cy="15359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C5290E-B75F-44DD-83F5-B7895B212C80}">
      <dsp:nvSpPr>
        <dsp:cNvPr id="0" name=""/>
        <dsp:cNvSpPr/>
      </dsp:nvSpPr>
      <dsp:spPr>
        <a:xfrm>
          <a:off x="853257" y="0"/>
          <a:ext cx="1259275" cy="1259385"/>
        </a:xfrm>
        <a:prstGeom prst="circularArrow">
          <a:avLst>
            <a:gd name="adj1" fmla="val 10980"/>
            <a:gd name="adj2" fmla="val 1142322"/>
            <a:gd name="adj3" fmla="val 4500000"/>
            <a:gd name="adj4" fmla="val 10800000"/>
            <a:gd name="adj5" fmla="val 125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9E103FD7-1EFF-428C-A9E3-9F9606532DC1}">
      <dsp:nvSpPr>
        <dsp:cNvPr id="0" name=""/>
        <dsp:cNvSpPr/>
      </dsp:nvSpPr>
      <dsp:spPr>
        <a:xfrm>
          <a:off x="1131285" y="456003"/>
          <a:ext cx="702747" cy="351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endParaRPr lang="en-US" sz="2300" kern="1200" dirty="0"/>
        </a:p>
      </dsp:txBody>
      <dsp:txXfrm>
        <a:off x="1131285" y="456003"/>
        <a:ext cx="702747" cy="351238"/>
      </dsp:txXfrm>
    </dsp:sp>
    <dsp:sp modelId="{AE771F7F-5DF8-4183-9207-2B53674A3BD8}">
      <dsp:nvSpPr>
        <dsp:cNvPr id="0" name=""/>
        <dsp:cNvSpPr/>
      </dsp:nvSpPr>
      <dsp:spPr>
        <a:xfrm>
          <a:off x="503418" y="723430"/>
          <a:ext cx="1259275" cy="1259385"/>
        </a:xfrm>
        <a:prstGeom prst="leftCircularArrow">
          <a:avLst>
            <a:gd name="adj1" fmla="val 10980"/>
            <a:gd name="adj2" fmla="val 1142322"/>
            <a:gd name="adj3" fmla="val 6300000"/>
            <a:gd name="adj4" fmla="val 18900000"/>
            <a:gd name="adj5" fmla="val 125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DBECD277-670C-4E4F-A06A-CFFAC5201236}">
      <dsp:nvSpPr>
        <dsp:cNvPr id="0" name=""/>
        <dsp:cNvSpPr/>
      </dsp:nvSpPr>
      <dsp:spPr>
        <a:xfrm>
          <a:off x="780029" y="1181087"/>
          <a:ext cx="702747" cy="351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endParaRPr lang="en-US" sz="2300" kern="1200" dirty="0"/>
        </a:p>
      </dsp:txBody>
      <dsp:txXfrm>
        <a:off x="780029" y="1181087"/>
        <a:ext cx="702747" cy="351238"/>
      </dsp:txXfrm>
    </dsp:sp>
    <dsp:sp modelId="{691E4E57-72C2-47D5-9346-09ECA35BB1DF}">
      <dsp:nvSpPr>
        <dsp:cNvPr id="0" name=""/>
        <dsp:cNvSpPr/>
      </dsp:nvSpPr>
      <dsp:spPr>
        <a:xfrm>
          <a:off x="853257" y="1450168"/>
          <a:ext cx="1259275" cy="1259385"/>
        </a:xfrm>
        <a:prstGeom prst="circularArrow">
          <a:avLst>
            <a:gd name="adj1" fmla="val 10980"/>
            <a:gd name="adj2" fmla="val 1142322"/>
            <a:gd name="adj3" fmla="val 4500000"/>
            <a:gd name="adj4" fmla="val 13500000"/>
            <a:gd name="adj5" fmla="val 125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09D0693A-35F9-4C2C-A209-1BFA930930FE}">
      <dsp:nvSpPr>
        <dsp:cNvPr id="0" name=""/>
        <dsp:cNvSpPr/>
      </dsp:nvSpPr>
      <dsp:spPr>
        <a:xfrm>
          <a:off x="1131285" y="1906172"/>
          <a:ext cx="702747" cy="351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endParaRPr lang="en-US" sz="2300" kern="1200" dirty="0"/>
        </a:p>
      </dsp:txBody>
      <dsp:txXfrm>
        <a:off x="1131285" y="1906172"/>
        <a:ext cx="702747" cy="351238"/>
      </dsp:txXfrm>
    </dsp:sp>
    <dsp:sp modelId="{1E22F68B-3301-480C-A3DE-07CF4C05D10B}">
      <dsp:nvSpPr>
        <dsp:cNvPr id="0" name=""/>
        <dsp:cNvSpPr/>
      </dsp:nvSpPr>
      <dsp:spPr>
        <a:xfrm>
          <a:off x="503418" y="2175252"/>
          <a:ext cx="1259275" cy="1259385"/>
        </a:xfrm>
        <a:prstGeom prst="leftCircularArrow">
          <a:avLst>
            <a:gd name="adj1" fmla="val 10980"/>
            <a:gd name="adj2" fmla="val 1142322"/>
            <a:gd name="adj3" fmla="val 6300000"/>
            <a:gd name="adj4" fmla="val 18900000"/>
            <a:gd name="adj5" fmla="val 125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E4122DAA-E94E-4472-9AE1-6885702E4052}">
      <dsp:nvSpPr>
        <dsp:cNvPr id="0" name=""/>
        <dsp:cNvSpPr/>
      </dsp:nvSpPr>
      <dsp:spPr>
        <a:xfrm>
          <a:off x="780029" y="2631256"/>
          <a:ext cx="702747" cy="351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endParaRPr lang="en-US" sz="2300" kern="1200"/>
        </a:p>
      </dsp:txBody>
      <dsp:txXfrm>
        <a:off x="780029" y="2631256"/>
        <a:ext cx="702747" cy="351238"/>
      </dsp:txXfrm>
    </dsp:sp>
    <dsp:sp modelId="{16B03832-E916-4993-A329-B1EA0A02D982}">
      <dsp:nvSpPr>
        <dsp:cNvPr id="0" name=""/>
        <dsp:cNvSpPr/>
      </dsp:nvSpPr>
      <dsp:spPr>
        <a:xfrm>
          <a:off x="853257" y="2899234"/>
          <a:ext cx="1259275" cy="1259385"/>
        </a:xfrm>
        <a:prstGeom prst="circularArrow">
          <a:avLst>
            <a:gd name="adj1" fmla="val 10980"/>
            <a:gd name="adj2" fmla="val 1142322"/>
            <a:gd name="adj3" fmla="val 4500000"/>
            <a:gd name="adj4" fmla="val 13500000"/>
            <a:gd name="adj5" fmla="val 125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4DA7CE50-D58C-4C81-95ED-6BAB7031C4FB}">
      <dsp:nvSpPr>
        <dsp:cNvPr id="0" name=""/>
        <dsp:cNvSpPr/>
      </dsp:nvSpPr>
      <dsp:spPr>
        <a:xfrm>
          <a:off x="1131285" y="3355237"/>
          <a:ext cx="702747" cy="351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endParaRPr lang="en-US" sz="2300" kern="1200"/>
        </a:p>
      </dsp:txBody>
      <dsp:txXfrm>
        <a:off x="1131285" y="3355237"/>
        <a:ext cx="702747" cy="351238"/>
      </dsp:txXfrm>
    </dsp:sp>
    <dsp:sp modelId="{A431C09C-6569-4A0B-91C3-85A601A37A4F}">
      <dsp:nvSpPr>
        <dsp:cNvPr id="0" name=""/>
        <dsp:cNvSpPr/>
      </dsp:nvSpPr>
      <dsp:spPr>
        <a:xfrm>
          <a:off x="503418" y="3624318"/>
          <a:ext cx="1259275" cy="1259385"/>
        </a:xfrm>
        <a:prstGeom prst="leftCircularArrow">
          <a:avLst>
            <a:gd name="adj1" fmla="val 10980"/>
            <a:gd name="adj2" fmla="val 1142322"/>
            <a:gd name="adj3" fmla="val 6300000"/>
            <a:gd name="adj4" fmla="val 18900000"/>
            <a:gd name="adj5" fmla="val 125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2E24C47A-E9D7-4D4A-AE14-E2E12D9903D8}">
      <dsp:nvSpPr>
        <dsp:cNvPr id="0" name=""/>
        <dsp:cNvSpPr/>
      </dsp:nvSpPr>
      <dsp:spPr>
        <a:xfrm>
          <a:off x="780029" y="4080322"/>
          <a:ext cx="702747" cy="351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endParaRPr lang="en-US" sz="2300" kern="1200"/>
        </a:p>
      </dsp:txBody>
      <dsp:txXfrm>
        <a:off x="780029" y="4080322"/>
        <a:ext cx="702747" cy="351238"/>
      </dsp:txXfrm>
    </dsp:sp>
    <dsp:sp modelId="{372A2882-EF34-4B62-BC5B-FB8F9E125061}">
      <dsp:nvSpPr>
        <dsp:cNvPr id="0" name=""/>
        <dsp:cNvSpPr/>
      </dsp:nvSpPr>
      <dsp:spPr>
        <a:xfrm>
          <a:off x="942783" y="4431560"/>
          <a:ext cx="1081876" cy="1082388"/>
        </a:xfrm>
        <a:prstGeom prst="blockArc">
          <a:avLst>
            <a:gd name="adj1" fmla="val 13500000"/>
            <a:gd name="adj2" fmla="val 10800000"/>
            <a:gd name="adj3" fmla="val 1274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E9E8D03D-94B2-480C-8B13-A1A01D83EDF5}">
      <dsp:nvSpPr>
        <dsp:cNvPr id="0" name=""/>
        <dsp:cNvSpPr/>
      </dsp:nvSpPr>
      <dsp:spPr>
        <a:xfrm>
          <a:off x="1131285" y="4805406"/>
          <a:ext cx="702747" cy="351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endParaRPr lang="en-US" sz="2300" kern="1200"/>
        </a:p>
      </dsp:txBody>
      <dsp:txXfrm>
        <a:off x="1131285" y="4805406"/>
        <a:ext cx="702747" cy="3512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ACC3D7-F385-4C43-9ADF-7276DC154E29}">
      <dsp:nvSpPr>
        <dsp:cNvPr id="0" name=""/>
        <dsp:cNvSpPr/>
      </dsp:nvSpPr>
      <dsp:spPr>
        <a:xfrm>
          <a:off x="798364" y="1461558"/>
          <a:ext cx="905579" cy="2984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Input</a:t>
          </a:r>
          <a:endParaRPr lang="en-US" sz="2400" kern="1200" dirty="0"/>
        </a:p>
      </dsp:txBody>
      <dsp:txXfrm>
        <a:off x="798364" y="1461558"/>
        <a:ext cx="905579" cy="298429"/>
      </dsp:txXfrm>
    </dsp:sp>
    <dsp:sp modelId="{EDAACAC3-AB15-48F4-9573-2C4B65608F22}">
      <dsp:nvSpPr>
        <dsp:cNvPr id="0" name=""/>
        <dsp:cNvSpPr/>
      </dsp:nvSpPr>
      <dsp:spPr>
        <a:xfrm>
          <a:off x="136304" y="2118374"/>
          <a:ext cx="2491359" cy="119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From other domains / national statistics or admin sources</a:t>
          </a:r>
          <a:endParaRPr lang="en-US" sz="2000" kern="1200" dirty="0"/>
        </a:p>
      </dsp:txBody>
      <dsp:txXfrm>
        <a:off x="136304" y="2118374"/>
        <a:ext cx="2491359" cy="1190427"/>
      </dsp:txXfrm>
    </dsp:sp>
    <dsp:sp modelId="{0A414B93-2E1F-4ECB-900D-8203CBF4943A}">
      <dsp:nvSpPr>
        <dsp:cNvPr id="0" name=""/>
        <dsp:cNvSpPr/>
      </dsp:nvSpPr>
      <dsp:spPr>
        <a:xfrm>
          <a:off x="797335" y="1370794"/>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4A977C-2EFE-472A-86B5-BE053EF839C8}">
      <dsp:nvSpPr>
        <dsp:cNvPr id="0" name=""/>
        <dsp:cNvSpPr/>
      </dsp:nvSpPr>
      <dsp:spPr>
        <a:xfrm>
          <a:off x="847759" y="1269945"/>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316330-4256-4758-A9D7-4094D6F4ED64}">
      <dsp:nvSpPr>
        <dsp:cNvPr id="0" name=""/>
        <dsp:cNvSpPr/>
      </dsp:nvSpPr>
      <dsp:spPr>
        <a:xfrm>
          <a:off x="968778" y="1290115"/>
          <a:ext cx="113197" cy="113197"/>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77FFF2-FB0A-4273-880E-5F5DAD3F8E5C}">
      <dsp:nvSpPr>
        <dsp:cNvPr id="0" name=""/>
        <dsp:cNvSpPr/>
      </dsp:nvSpPr>
      <dsp:spPr>
        <a:xfrm>
          <a:off x="1069626" y="1179181"/>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F9E288-9B98-4D2F-BD24-06E9FF49C1B5}">
      <dsp:nvSpPr>
        <dsp:cNvPr id="0" name=""/>
        <dsp:cNvSpPr/>
      </dsp:nvSpPr>
      <dsp:spPr>
        <a:xfrm>
          <a:off x="1200730" y="1138842"/>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564DCB-1366-451E-9802-FA41BA38EB9B}">
      <dsp:nvSpPr>
        <dsp:cNvPr id="0" name=""/>
        <dsp:cNvSpPr/>
      </dsp:nvSpPr>
      <dsp:spPr>
        <a:xfrm>
          <a:off x="1362088" y="1209436"/>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9FE457-FCCF-40EC-9B7F-19C91F71CDF9}">
      <dsp:nvSpPr>
        <dsp:cNvPr id="0" name=""/>
        <dsp:cNvSpPr/>
      </dsp:nvSpPr>
      <dsp:spPr>
        <a:xfrm>
          <a:off x="1462936" y="1259860"/>
          <a:ext cx="113197" cy="113197"/>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94A55F-565C-4727-B016-C3E2A2488224}">
      <dsp:nvSpPr>
        <dsp:cNvPr id="0" name=""/>
        <dsp:cNvSpPr/>
      </dsp:nvSpPr>
      <dsp:spPr>
        <a:xfrm>
          <a:off x="1604124" y="1370794"/>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D4A267-215C-4891-96DA-C9B138883989}">
      <dsp:nvSpPr>
        <dsp:cNvPr id="0" name=""/>
        <dsp:cNvSpPr/>
      </dsp:nvSpPr>
      <dsp:spPr>
        <a:xfrm>
          <a:off x="1664634" y="1481727"/>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6F74DE-3F0E-4ACD-BBF8-1E1E347D9F2F}">
      <dsp:nvSpPr>
        <dsp:cNvPr id="0" name=""/>
        <dsp:cNvSpPr/>
      </dsp:nvSpPr>
      <dsp:spPr>
        <a:xfrm>
          <a:off x="1140220" y="1269945"/>
          <a:ext cx="185232" cy="185232"/>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EE2DD5-2FDB-422B-ABB8-2F952CBD3D39}">
      <dsp:nvSpPr>
        <dsp:cNvPr id="0" name=""/>
        <dsp:cNvSpPr/>
      </dsp:nvSpPr>
      <dsp:spPr>
        <a:xfrm>
          <a:off x="746911" y="1653170"/>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DA7421-9FDF-43F2-A59D-87AFE0FFF9B8}">
      <dsp:nvSpPr>
        <dsp:cNvPr id="0" name=""/>
        <dsp:cNvSpPr/>
      </dsp:nvSpPr>
      <dsp:spPr>
        <a:xfrm>
          <a:off x="807420" y="1743934"/>
          <a:ext cx="113197" cy="113197"/>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570D3F-6E29-48C6-B13B-8CDAF3180808}">
      <dsp:nvSpPr>
        <dsp:cNvPr id="0" name=""/>
        <dsp:cNvSpPr/>
      </dsp:nvSpPr>
      <dsp:spPr>
        <a:xfrm>
          <a:off x="958693" y="1824613"/>
          <a:ext cx="164650" cy="16465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1D9025-6DC8-454C-AC22-3833F1865D85}">
      <dsp:nvSpPr>
        <dsp:cNvPr id="0" name=""/>
        <dsp:cNvSpPr/>
      </dsp:nvSpPr>
      <dsp:spPr>
        <a:xfrm>
          <a:off x="1170475" y="1955716"/>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03799E-3782-4C8C-AF17-BDE5DC9E620D}">
      <dsp:nvSpPr>
        <dsp:cNvPr id="0" name=""/>
        <dsp:cNvSpPr/>
      </dsp:nvSpPr>
      <dsp:spPr>
        <a:xfrm>
          <a:off x="1210815" y="1824613"/>
          <a:ext cx="113197" cy="113197"/>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65ED00-2715-4A1A-B7A6-597FED5F4A52}">
      <dsp:nvSpPr>
        <dsp:cNvPr id="0" name=""/>
        <dsp:cNvSpPr/>
      </dsp:nvSpPr>
      <dsp:spPr>
        <a:xfrm>
          <a:off x="1311663" y="1965801"/>
          <a:ext cx="72034" cy="72034"/>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92504E-C50D-4295-832D-9FF03140BA46}">
      <dsp:nvSpPr>
        <dsp:cNvPr id="0" name=""/>
        <dsp:cNvSpPr/>
      </dsp:nvSpPr>
      <dsp:spPr>
        <a:xfrm>
          <a:off x="1402427" y="1804443"/>
          <a:ext cx="164650" cy="16465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AE6EDC-FDE5-42DF-B1C3-3F91E77C004A}">
      <dsp:nvSpPr>
        <dsp:cNvPr id="0" name=""/>
        <dsp:cNvSpPr/>
      </dsp:nvSpPr>
      <dsp:spPr>
        <a:xfrm>
          <a:off x="1624294" y="1764104"/>
          <a:ext cx="113197" cy="113197"/>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87BF5B-B614-49AD-B2D6-A8268090E58A}">
      <dsp:nvSpPr>
        <dsp:cNvPr id="0" name=""/>
        <dsp:cNvSpPr/>
      </dsp:nvSpPr>
      <dsp:spPr>
        <a:xfrm>
          <a:off x="2496834" y="1289947"/>
          <a:ext cx="332444" cy="634673"/>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ED269AD-8DF8-4618-BE25-9999C386B832}">
      <dsp:nvSpPr>
        <dsp:cNvPr id="0" name=""/>
        <dsp:cNvSpPr/>
      </dsp:nvSpPr>
      <dsp:spPr>
        <a:xfrm>
          <a:off x="2829278" y="1290256"/>
          <a:ext cx="906667" cy="634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US" sz="3100" kern="1200" dirty="0"/>
        </a:p>
      </dsp:txBody>
      <dsp:txXfrm>
        <a:off x="2829278" y="1290256"/>
        <a:ext cx="906667" cy="634667"/>
      </dsp:txXfrm>
    </dsp:sp>
    <dsp:sp modelId="{7BFAD563-39D6-46D0-8812-F6DE5A1118EC}">
      <dsp:nvSpPr>
        <dsp:cNvPr id="0" name=""/>
        <dsp:cNvSpPr/>
      </dsp:nvSpPr>
      <dsp:spPr>
        <a:xfrm>
          <a:off x="5128019" y="1287459"/>
          <a:ext cx="332444" cy="634673"/>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DA7AF53-0258-4D87-9CB3-B1B2C73739D9}">
      <dsp:nvSpPr>
        <dsp:cNvPr id="0" name=""/>
        <dsp:cNvSpPr/>
      </dsp:nvSpPr>
      <dsp:spPr>
        <a:xfrm>
          <a:off x="4068391" y="1290256"/>
          <a:ext cx="906667" cy="634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n-US" sz="3100" kern="1200"/>
        </a:p>
      </dsp:txBody>
      <dsp:txXfrm>
        <a:off x="4068391" y="1290256"/>
        <a:ext cx="906667" cy="634667"/>
      </dsp:txXfrm>
    </dsp:sp>
    <dsp:sp modelId="{77999800-938B-4F3E-9FE7-6D20730BBBA7}">
      <dsp:nvSpPr>
        <dsp:cNvPr id="0" name=""/>
        <dsp:cNvSpPr/>
      </dsp:nvSpPr>
      <dsp:spPr>
        <a:xfrm>
          <a:off x="5562373" y="1287459"/>
          <a:ext cx="332444" cy="634673"/>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27E8AB2-FD2E-4383-BF35-BF6F5D27BCA8}">
      <dsp:nvSpPr>
        <dsp:cNvPr id="0" name=""/>
        <dsp:cNvSpPr/>
      </dsp:nvSpPr>
      <dsp:spPr>
        <a:xfrm>
          <a:off x="5996726" y="1287463"/>
          <a:ext cx="906667" cy="634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sz="3100" kern="1200" dirty="0" smtClean="0"/>
            <a:t>EGR</a:t>
          </a:r>
          <a:endParaRPr lang="en-US" sz="3100" kern="1200" dirty="0"/>
        </a:p>
      </dsp:txBody>
      <dsp:txXfrm>
        <a:off x="5996726" y="1287463"/>
        <a:ext cx="906667" cy="634667"/>
      </dsp:txXfrm>
    </dsp:sp>
    <dsp:sp modelId="{F6FA6B44-90B3-4EAD-A279-7CB55190463A}">
      <dsp:nvSpPr>
        <dsp:cNvPr id="0" name=""/>
        <dsp:cNvSpPr/>
      </dsp:nvSpPr>
      <dsp:spPr>
        <a:xfrm>
          <a:off x="7361832" y="1287459"/>
          <a:ext cx="332444" cy="634673"/>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959F0A-E5BE-4C5F-AF34-16E2C907AB47}">
      <dsp:nvSpPr>
        <dsp:cNvPr id="0" name=""/>
        <dsp:cNvSpPr/>
      </dsp:nvSpPr>
      <dsp:spPr>
        <a:xfrm>
          <a:off x="3204462" y="915163"/>
          <a:ext cx="1836331" cy="1700755"/>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en-US" sz="3100" kern="1200" dirty="0" smtClean="0"/>
            <a:t>NBR </a:t>
          </a:r>
        </a:p>
        <a:p>
          <a:pPr lvl="0" algn="ctr" defTabSz="1377950">
            <a:lnSpc>
              <a:spcPct val="90000"/>
            </a:lnSpc>
            <a:spcBef>
              <a:spcPct val="0"/>
            </a:spcBef>
            <a:spcAft>
              <a:spcPct val="35000"/>
            </a:spcAft>
          </a:pPr>
          <a:endParaRPr lang="en-US" sz="3100" kern="1200" dirty="0"/>
        </a:p>
      </dsp:txBody>
      <dsp:txXfrm>
        <a:off x="3473386" y="1164233"/>
        <a:ext cx="1298483" cy="12026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6F1B27-3968-474F-9898-FD2C1BAF0BB8}">
      <dsp:nvSpPr>
        <dsp:cNvPr id="0" name=""/>
        <dsp:cNvSpPr/>
      </dsp:nvSpPr>
      <dsp:spPr>
        <a:xfrm>
          <a:off x="1582402" y="762"/>
          <a:ext cx="1383630" cy="899359"/>
        </a:xfrm>
        <a:prstGeom prst="roundRect">
          <a:avLst/>
        </a:prstGeom>
        <a:solidFill>
          <a:srgbClr val="0070C0"/>
        </a:solidFill>
        <a:ln>
          <a:solidFill>
            <a:srgbClr val="0070C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EGR</a:t>
          </a:r>
          <a:endParaRPr lang="en-US" sz="1900" kern="1200" dirty="0"/>
        </a:p>
      </dsp:txBody>
      <dsp:txXfrm>
        <a:off x="1626305" y="44665"/>
        <a:ext cx="1295824" cy="811553"/>
      </dsp:txXfrm>
    </dsp:sp>
    <dsp:sp modelId="{D56AF998-CE97-452F-AC06-04ABC7CD722B}">
      <dsp:nvSpPr>
        <dsp:cNvPr id="0" name=""/>
        <dsp:cNvSpPr/>
      </dsp:nvSpPr>
      <dsp:spPr>
        <a:xfrm>
          <a:off x="788358" y="450442"/>
          <a:ext cx="2971717" cy="2971717"/>
        </a:xfrm>
        <a:custGeom>
          <a:avLst/>
          <a:gdLst/>
          <a:ahLst/>
          <a:cxnLst/>
          <a:rect l="0" t="0" r="0" b="0"/>
          <a:pathLst>
            <a:path>
              <a:moveTo>
                <a:pt x="2368679" y="290700"/>
              </a:moveTo>
              <a:arcTo wR="1485858" hR="1485858" stAng="18387117" swAng="16337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AAC66A1-8174-45D4-B88B-226E9E4B2A8A}">
      <dsp:nvSpPr>
        <dsp:cNvPr id="0" name=""/>
        <dsp:cNvSpPr/>
      </dsp:nvSpPr>
      <dsp:spPr>
        <a:xfrm>
          <a:off x="3068260" y="1486621"/>
          <a:ext cx="1383630" cy="899359"/>
        </a:xfrm>
        <a:prstGeom prst="roundRect">
          <a:avLst/>
        </a:prstGeom>
        <a:solidFill>
          <a:srgbClr val="C0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European Profiling</a:t>
          </a:r>
          <a:endParaRPr lang="en-US" sz="1900" kern="1200" dirty="0"/>
        </a:p>
      </dsp:txBody>
      <dsp:txXfrm>
        <a:off x="3112163" y="1530524"/>
        <a:ext cx="1295824" cy="811553"/>
      </dsp:txXfrm>
    </dsp:sp>
    <dsp:sp modelId="{32A9A499-028A-4C7E-A1BC-58745F200DB9}">
      <dsp:nvSpPr>
        <dsp:cNvPr id="0" name=""/>
        <dsp:cNvSpPr/>
      </dsp:nvSpPr>
      <dsp:spPr>
        <a:xfrm>
          <a:off x="788358" y="450442"/>
          <a:ext cx="2971717" cy="2971717"/>
        </a:xfrm>
        <a:custGeom>
          <a:avLst/>
          <a:gdLst/>
          <a:ahLst/>
          <a:cxnLst/>
          <a:rect l="0" t="0" r="0" b="0"/>
          <a:pathLst>
            <a:path>
              <a:moveTo>
                <a:pt x="2817690" y="2144644"/>
              </a:moveTo>
              <a:arcTo wR="1485858" hR="1485858" stAng="1579149" swAng="16337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87AFB04-4C2D-4D55-9424-B30C52640DD2}">
      <dsp:nvSpPr>
        <dsp:cNvPr id="0" name=""/>
        <dsp:cNvSpPr/>
      </dsp:nvSpPr>
      <dsp:spPr>
        <a:xfrm>
          <a:off x="1582402" y="2972479"/>
          <a:ext cx="1383630" cy="899359"/>
        </a:xfrm>
        <a:prstGeom prst="roundRect">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FATS</a:t>
          </a:r>
          <a:endParaRPr lang="en-US" sz="1900" kern="1200" dirty="0"/>
        </a:p>
      </dsp:txBody>
      <dsp:txXfrm>
        <a:off x="1626305" y="3016382"/>
        <a:ext cx="1295824" cy="811553"/>
      </dsp:txXfrm>
    </dsp:sp>
    <dsp:sp modelId="{4AACBBBE-BADD-4F0B-9E47-B1E18B9C4017}">
      <dsp:nvSpPr>
        <dsp:cNvPr id="0" name=""/>
        <dsp:cNvSpPr/>
      </dsp:nvSpPr>
      <dsp:spPr>
        <a:xfrm>
          <a:off x="788358" y="450442"/>
          <a:ext cx="2971717" cy="2971717"/>
        </a:xfrm>
        <a:custGeom>
          <a:avLst/>
          <a:gdLst/>
          <a:ahLst/>
          <a:cxnLst/>
          <a:rect l="0" t="0" r="0" b="0"/>
          <a:pathLst>
            <a:path>
              <a:moveTo>
                <a:pt x="603037" y="2681017"/>
              </a:moveTo>
              <a:arcTo wR="1485858" hR="1485858" stAng="7587117" swAng="16337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9F8C422-BBAD-4126-9205-56EB5F213D3C}">
      <dsp:nvSpPr>
        <dsp:cNvPr id="0" name=""/>
        <dsp:cNvSpPr/>
      </dsp:nvSpPr>
      <dsp:spPr>
        <a:xfrm>
          <a:off x="96543" y="1486621"/>
          <a:ext cx="1383630" cy="899359"/>
        </a:xfrm>
        <a:prstGeom prst="roundRect">
          <a:avLst/>
        </a:prstGeom>
        <a:solidFill>
          <a:srgbClr val="00B05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NBR</a:t>
          </a:r>
          <a:endParaRPr lang="en-US" sz="1900" kern="1200" dirty="0"/>
        </a:p>
      </dsp:txBody>
      <dsp:txXfrm>
        <a:off x="140446" y="1530524"/>
        <a:ext cx="1295824" cy="811553"/>
      </dsp:txXfrm>
    </dsp:sp>
    <dsp:sp modelId="{AB2057C4-B01D-4F54-837C-0D1A18808E7B}">
      <dsp:nvSpPr>
        <dsp:cNvPr id="0" name=""/>
        <dsp:cNvSpPr/>
      </dsp:nvSpPr>
      <dsp:spPr>
        <a:xfrm>
          <a:off x="788358" y="450442"/>
          <a:ext cx="2971717" cy="2971717"/>
        </a:xfrm>
        <a:custGeom>
          <a:avLst/>
          <a:gdLst/>
          <a:ahLst/>
          <a:cxnLst/>
          <a:rect l="0" t="0" r="0" b="0"/>
          <a:pathLst>
            <a:path>
              <a:moveTo>
                <a:pt x="154026" y="827072"/>
              </a:moveTo>
              <a:arcTo wR="1485858" hR="1485858" stAng="12379149" swAng="16337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353676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3129923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IE" dirty="0" smtClean="0"/>
              <a:t>BR have a range of different uses.</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IE" dirty="0" smtClean="0"/>
              <a:t>In this </a:t>
            </a:r>
            <a:r>
              <a:rPr lang="en-IE" dirty="0" err="1" smtClean="0"/>
              <a:t>ppt</a:t>
            </a:r>
            <a:r>
              <a:rPr lang="en-IE" dirty="0" smtClean="0"/>
              <a:t> I will focus on the role of BR </a:t>
            </a:r>
            <a:r>
              <a:rPr lang="en-US" sz="1200" kern="1200" dirty="0" smtClean="0">
                <a:solidFill>
                  <a:schemeClr val="tx1"/>
                </a:solidFill>
                <a:effectLst/>
                <a:latin typeface="Arial" charset="0"/>
                <a:ea typeface="+mn-ea"/>
                <a:cs typeface="+mn-cs"/>
              </a:rPr>
              <a:t>to record MNEs information </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IE" dirty="0" smtClean="0"/>
              <a:t>MNEs are relevant economic actors: their activities have an impact in all statistics and the same MNE can affect data in more than one country.</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IE" sz="1200" kern="1200" dirty="0" smtClean="0">
                <a:solidFill>
                  <a:schemeClr val="tx1"/>
                </a:solidFill>
                <a:effectLst/>
                <a:latin typeface="Arial" charset="0"/>
                <a:ea typeface="+mn-ea"/>
                <a:cs typeface="+mn-cs"/>
              </a:rPr>
              <a:t>So BR and in particular the EGR have a </a:t>
            </a:r>
            <a:r>
              <a:rPr lang="en-IE" sz="1200" kern="1200" baseline="0" dirty="0" smtClean="0">
                <a:solidFill>
                  <a:schemeClr val="tx1"/>
                </a:solidFill>
                <a:effectLst/>
                <a:latin typeface="Arial" charset="0"/>
                <a:ea typeface="+mn-ea"/>
                <a:cs typeface="+mn-cs"/>
              </a:rPr>
              <a:t>role to </a:t>
            </a:r>
            <a:r>
              <a:rPr lang="en-US" sz="1200" kern="1200" dirty="0" smtClean="0">
                <a:solidFill>
                  <a:schemeClr val="tx1"/>
                </a:solidFill>
                <a:effectLst/>
                <a:latin typeface="Arial" charset="0"/>
                <a:ea typeface="+mn-ea"/>
                <a:cs typeface="+mn-cs"/>
              </a:rPr>
              <a:t>offer coordinated registers populations for the production of consistent business and macroeconomic statistics. </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And also they have a role </a:t>
            </a:r>
            <a:r>
              <a:rPr lang="en-IE" sz="1200" kern="1200" dirty="0" smtClean="0">
                <a:solidFill>
                  <a:schemeClr val="tx1"/>
                </a:solidFill>
                <a:effectLst/>
                <a:latin typeface="Arial" charset="0"/>
                <a:ea typeface="+mn-ea"/>
                <a:cs typeface="+mn-cs"/>
              </a:rPr>
              <a:t>t</a:t>
            </a:r>
            <a:r>
              <a:rPr lang="en-IE" dirty="0" smtClean="0"/>
              <a:t>o support governance</a:t>
            </a:r>
            <a:r>
              <a:rPr lang="en-IE" baseline="0" dirty="0" smtClean="0"/>
              <a:t> on the </a:t>
            </a:r>
            <a:r>
              <a:rPr lang="en-IE" dirty="0" smtClean="0"/>
              <a:t>activities around MNEs</a:t>
            </a:r>
            <a:r>
              <a:rPr lang="en-IE" baseline="0" dirty="0" smtClean="0"/>
              <a:t> – they </a:t>
            </a:r>
            <a:r>
              <a:rPr lang="en-IE" dirty="0" smtClean="0"/>
              <a:t>define roles</a:t>
            </a:r>
            <a:r>
              <a:rPr lang="en-IE" baseline="0" dirty="0" smtClean="0"/>
              <a:t> and responsibilities of who does what and in this way facilitate to achieve more consistency.</a:t>
            </a:r>
            <a:endParaRPr lang="en-IE" dirty="0" smtClean="0"/>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a:t>
            </a:fld>
            <a:endParaRPr lang="en-GB"/>
          </a:p>
        </p:txBody>
      </p:sp>
    </p:spTree>
    <p:extLst>
      <p:ext uri="{BB962C8B-B14F-4D97-AF65-F5344CB8AC3E}">
        <p14:creationId xmlns:p14="http://schemas.microsoft.com/office/powerpoint/2010/main" val="1130932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Business registers are part of the chain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by updating the statistical unit register population with the LCUs-received information can deliver correct and coordinated statistical frames to be delivered to all the statistical users </a:t>
            </a:r>
            <a:endParaRPr lang="en-IE" sz="1200" kern="1200" dirty="0" smtClean="0">
              <a:solidFill>
                <a:schemeClr val="tx1"/>
              </a:solidFill>
              <a:effectLst/>
              <a:latin typeface="Arial" charset="0"/>
              <a:ea typeface="+mn-ea"/>
              <a:cs typeface="+mn-cs"/>
            </a:endParaRPr>
          </a:p>
          <a:p>
            <a:endParaRPr lang="en-IE" baseline="0" dirty="0" smtClean="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10</a:t>
            </a:fld>
            <a:endParaRPr lang="en-GB"/>
          </a:p>
        </p:txBody>
      </p:sp>
    </p:spTree>
    <p:extLst>
      <p:ext uri="{BB962C8B-B14F-4D97-AF65-F5344CB8AC3E}">
        <p14:creationId xmlns:p14="http://schemas.microsoft.com/office/powerpoint/2010/main" val="28278463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Issues: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At national level the chain management model can be used to support consistency work across different statistical domains.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	For instance LCUs or similar organization </a:t>
            </a:r>
            <a:r>
              <a:rPr lang="en-US" sz="1200" i="1" kern="1200" dirty="0" smtClean="0">
                <a:solidFill>
                  <a:schemeClr val="tx1"/>
                </a:solidFill>
                <a:effectLst/>
                <a:latin typeface="Arial" charset="0"/>
                <a:ea typeface="+mn-ea"/>
                <a:cs typeface="+mn-cs"/>
              </a:rPr>
              <a:t>de-facto</a:t>
            </a:r>
            <a:r>
              <a:rPr lang="en-US" sz="1200" kern="1200" dirty="0" smtClean="0">
                <a:solidFill>
                  <a:schemeClr val="tx1"/>
                </a:solidFill>
                <a:effectLst/>
                <a:latin typeface="Arial" charset="0"/>
                <a:ea typeface="+mn-ea"/>
                <a:cs typeface="+mn-cs"/>
              </a:rPr>
              <a:t> operate in a chain management style when they involve experts from different domains and 	collaborate to solve the detected inconsistencies.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At</a:t>
            </a:r>
            <a:r>
              <a:rPr lang="en-US" sz="1200" kern="1200" baseline="0" dirty="0" smtClean="0">
                <a:solidFill>
                  <a:schemeClr val="tx1"/>
                </a:solidFill>
                <a:effectLst/>
                <a:latin typeface="Arial" charset="0"/>
                <a:ea typeface="+mn-ea"/>
                <a:cs typeface="+mn-cs"/>
              </a:rPr>
              <a:t> international level a simplified application is possible only.</a:t>
            </a:r>
            <a:endParaRPr lang="en-IE" sz="1200" kern="1200" dirty="0" smtClean="0">
              <a:solidFill>
                <a:schemeClr val="tx1"/>
              </a:solidFill>
              <a:effectLst/>
              <a:latin typeface="Arial" charset="0"/>
              <a:ea typeface="+mn-ea"/>
              <a:cs typeface="+mn-cs"/>
            </a:endParaRPr>
          </a:p>
          <a:p>
            <a:endParaRPr lang="en-IE" dirty="0" smtClean="0"/>
          </a:p>
          <a:p>
            <a:r>
              <a:rPr lang="en-IE" dirty="0" smtClean="0"/>
              <a:t>Beside the national consistency work</a:t>
            </a:r>
          </a:p>
          <a:p>
            <a:endParaRPr lang="en-IE" dirty="0" smtClean="0"/>
          </a:p>
          <a:p>
            <a:r>
              <a:rPr lang="en-IE" dirty="0" smtClean="0"/>
              <a:t>The proposal is to try to establish a EU consistency work</a:t>
            </a:r>
          </a:p>
          <a:p>
            <a:endParaRPr lang="en-IE" dirty="0" smtClean="0"/>
          </a:p>
          <a:p>
            <a:r>
              <a:rPr lang="en-IE" dirty="0" smtClean="0"/>
              <a:t>Example: GNI</a:t>
            </a:r>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11</a:t>
            </a:fld>
            <a:endParaRPr lang="en-GB"/>
          </a:p>
        </p:txBody>
      </p:sp>
    </p:spTree>
    <p:extLst>
      <p:ext uri="{BB962C8B-B14F-4D97-AF65-F5344CB8AC3E}">
        <p14:creationId xmlns:p14="http://schemas.microsoft.com/office/powerpoint/2010/main" val="3594480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The</a:t>
            </a:r>
            <a:r>
              <a:rPr lang="en-IE" baseline="0" dirty="0" smtClean="0"/>
              <a:t> focus is on the TOP MNE</a:t>
            </a:r>
          </a:p>
          <a:p>
            <a:endParaRPr lang="en-IE" baseline="0" dirty="0" smtClean="0"/>
          </a:p>
          <a:p>
            <a:r>
              <a:rPr lang="en-IE" baseline="0" dirty="0" smtClean="0"/>
              <a:t>So it is 3-dimensional model</a:t>
            </a:r>
          </a:p>
          <a:p>
            <a:endParaRPr lang="en-IE" baseline="0" dirty="0" smtClean="0"/>
          </a:p>
          <a:p>
            <a:r>
              <a:rPr lang="en-IE" baseline="0" dirty="0" smtClean="0"/>
              <a:t>Units – MNEs Y axis</a:t>
            </a:r>
          </a:p>
          <a:p>
            <a:endParaRPr lang="en-IE" baseline="0" dirty="0" smtClean="0"/>
          </a:p>
          <a:p>
            <a:r>
              <a:rPr lang="en-IE" baseline="0" dirty="0" smtClean="0"/>
              <a:t>Domestic consistency X axis</a:t>
            </a:r>
          </a:p>
          <a:p>
            <a:endParaRPr lang="en-IE" baseline="0" dirty="0" smtClean="0"/>
          </a:p>
          <a:p>
            <a:r>
              <a:rPr lang="en-IE" baseline="0" dirty="0" smtClean="0"/>
              <a:t>EU consistency Z axis</a:t>
            </a:r>
          </a:p>
          <a:p>
            <a:endParaRPr lang="en-IE" baseline="0" dirty="0" smtClean="0"/>
          </a:p>
          <a:p>
            <a:r>
              <a:rPr lang="en-IE" baseline="0" dirty="0" smtClean="0"/>
              <a:t>Global in grey</a:t>
            </a:r>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12</a:t>
            </a:fld>
            <a:endParaRPr lang="en-GB"/>
          </a:p>
        </p:txBody>
      </p:sp>
    </p:spTree>
    <p:extLst>
      <p:ext uri="{BB962C8B-B14F-4D97-AF65-F5344CB8AC3E}">
        <p14:creationId xmlns:p14="http://schemas.microsoft.com/office/powerpoint/2010/main" val="900011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In this simplified chain</a:t>
            </a:r>
            <a:r>
              <a:rPr lang="en-IE" baseline="0" dirty="0" smtClean="0"/>
              <a:t> model, only 5 domains considered</a:t>
            </a:r>
          </a:p>
          <a:p>
            <a:endParaRPr lang="en-IE" baseline="0" dirty="0" smtClean="0"/>
          </a:p>
          <a:p>
            <a:r>
              <a:rPr lang="en-IE" baseline="0" dirty="0" smtClean="0"/>
              <a:t>Impossible to include all</a:t>
            </a:r>
          </a:p>
          <a:p>
            <a:endParaRPr lang="en-IE" baseline="0" dirty="0" smtClean="0"/>
          </a:p>
          <a:p>
            <a:r>
              <a:rPr lang="en-IE" baseline="0" dirty="0" smtClean="0"/>
              <a:t>National accounts</a:t>
            </a:r>
          </a:p>
          <a:p>
            <a:r>
              <a:rPr lang="en-IE" baseline="0" dirty="0" smtClean="0"/>
              <a:t>Balance of Payments</a:t>
            </a:r>
          </a:p>
          <a:p>
            <a:r>
              <a:rPr lang="en-IE" baseline="0" dirty="0" smtClean="0"/>
              <a:t>Trade</a:t>
            </a:r>
          </a:p>
          <a:p>
            <a:r>
              <a:rPr lang="en-IE" baseline="0" dirty="0" smtClean="0"/>
              <a:t>FDI</a:t>
            </a:r>
          </a:p>
          <a:p>
            <a:r>
              <a:rPr lang="en-IE" baseline="0" dirty="0" smtClean="0"/>
              <a:t>Etc.</a:t>
            </a:r>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13</a:t>
            </a:fld>
            <a:endParaRPr lang="en-GB"/>
          </a:p>
        </p:txBody>
      </p:sp>
    </p:spTree>
    <p:extLst>
      <p:ext uri="{BB962C8B-B14F-4D97-AF65-F5344CB8AC3E}">
        <p14:creationId xmlns:p14="http://schemas.microsoft.com/office/powerpoint/2010/main" val="3517802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In fact it is something simpler</a:t>
            </a:r>
            <a:r>
              <a:rPr lang="en-IE" baseline="0" dirty="0" smtClean="0"/>
              <a:t> that what we could think:</a:t>
            </a:r>
          </a:p>
          <a:p>
            <a:endParaRPr lang="en-IE" baseline="0" dirty="0" smtClean="0"/>
          </a:p>
          <a:p>
            <a:r>
              <a:rPr lang="en-IE" baseline="0" dirty="0" smtClean="0"/>
              <a:t>Structure the communication in an appropriate way</a:t>
            </a:r>
          </a:p>
          <a:p>
            <a:endParaRPr lang="en-IE" baseline="0" dirty="0" smtClean="0"/>
          </a:p>
          <a:p>
            <a:r>
              <a:rPr lang="en-IE" baseline="0" dirty="0" smtClean="0"/>
              <a:t>By deciding communication channels, flows</a:t>
            </a:r>
          </a:p>
          <a:p>
            <a:endParaRPr lang="en-IE" baseline="0" dirty="0" smtClean="0"/>
          </a:p>
          <a:p>
            <a:r>
              <a:rPr lang="en-IE" baseline="0" dirty="0" smtClean="0"/>
              <a:t>Roles</a:t>
            </a:r>
          </a:p>
          <a:p>
            <a:endParaRPr lang="en-IE" baseline="0" dirty="0" smtClean="0"/>
          </a:p>
          <a:p>
            <a:r>
              <a:rPr lang="en-IE" baseline="0" dirty="0" smtClean="0"/>
              <a:t>Possibly tools</a:t>
            </a:r>
          </a:p>
          <a:p>
            <a:endParaRPr lang="en-IE" baseline="0" dirty="0" smtClean="0"/>
          </a:p>
          <a:p>
            <a:r>
              <a:rPr lang="en-IE" baseline="0" dirty="0" smtClean="0"/>
              <a:t>This is how it works now – a stove pipe concept, each domain separated</a:t>
            </a:r>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15</a:t>
            </a:fld>
            <a:endParaRPr lang="en-GB"/>
          </a:p>
        </p:txBody>
      </p:sp>
    </p:spTree>
    <p:extLst>
      <p:ext uri="{BB962C8B-B14F-4D97-AF65-F5344CB8AC3E}">
        <p14:creationId xmlns:p14="http://schemas.microsoft.com/office/powerpoint/2010/main" val="3069972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This is how it could work in the chain model</a:t>
            </a:r>
          </a:p>
          <a:p>
            <a:endParaRPr lang="en-IE" dirty="0" smtClean="0"/>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16</a:t>
            </a:fld>
            <a:endParaRPr lang="en-GB"/>
          </a:p>
        </p:txBody>
      </p:sp>
    </p:spTree>
    <p:extLst>
      <p:ext uri="{BB962C8B-B14F-4D97-AF65-F5344CB8AC3E}">
        <p14:creationId xmlns:p14="http://schemas.microsoft.com/office/powerpoint/2010/main" val="2148826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Proposed roles of the national level</a:t>
            </a:r>
          </a:p>
          <a:p>
            <a:endParaRPr lang="en-IE" dirty="0" smtClean="0"/>
          </a:p>
          <a:p>
            <a:r>
              <a:rPr lang="en-IE" dirty="0" smtClean="0"/>
              <a:t>Best practises</a:t>
            </a:r>
          </a:p>
          <a:p>
            <a:endParaRPr lang="en-IE" dirty="0" smtClean="0"/>
          </a:p>
          <a:p>
            <a:r>
              <a:rPr lang="en-IE" dirty="0" smtClean="0"/>
              <a:t>Each country can organise as they want</a:t>
            </a:r>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516689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EU level</a:t>
            </a:r>
          </a:p>
          <a:p>
            <a:endParaRPr lang="en-IE" dirty="0" smtClean="0"/>
          </a:p>
          <a:p>
            <a:r>
              <a:rPr lang="en-IE" dirty="0" smtClean="0"/>
              <a:t>Test to start possibly in 2020 with those NSIs who want to start.</a:t>
            </a:r>
          </a:p>
          <a:p>
            <a:endParaRPr lang="en-IE" dirty="0" smtClean="0"/>
          </a:p>
          <a:p>
            <a:r>
              <a:rPr lang="en-IE" dirty="0" smtClean="0"/>
              <a:t>Proof of the concept</a:t>
            </a:r>
          </a:p>
          <a:p>
            <a:endParaRPr lang="en-IE" dirty="0" smtClean="0"/>
          </a:p>
          <a:p>
            <a:r>
              <a:rPr lang="en-IE" dirty="0" smtClean="0"/>
              <a:t>Re-analyse </a:t>
            </a:r>
          </a:p>
          <a:p>
            <a:endParaRPr lang="en-IE" dirty="0" smtClean="0"/>
          </a:p>
          <a:p>
            <a:r>
              <a:rPr lang="en-IE" dirty="0" smtClean="0"/>
              <a:t>Decision is up to the NSIs agreement</a:t>
            </a:r>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18</a:t>
            </a:fld>
            <a:endParaRPr lang="en-GB"/>
          </a:p>
        </p:txBody>
      </p:sp>
    </p:spTree>
    <p:extLst>
      <p:ext uri="{BB962C8B-B14F-4D97-AF65-F5344CB8AC3E}">
        <p14:creationId xmlns:p14="http://schemas.microsoft.com/office/powerpoint/2010/main" val="9435595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Last point is about data linking and derivation of statistics and indicators from the BR registers</a:t>
            </a:r>
          </a:p>
          <a:p>
            <a:endParaRPr lang="en-IE" dirty="0" smtClean="0"/>
          </a:p>
          <a:p>
            <a:r>
              <a:rPr lang="en-IE" dirty="0" smtClean="0"/>
              <a:t>It is a topic strictly connected with consistency</a:t>
            </a:r>
          </a:p>
          <a:p>
            <a:endParaRPr lang="en-IE" dirty="0" smtClean="0"/>
          </a:p>
          <a:p>
            <a:r>
              <a:rPr lang="en-IE" dirty="0" smtClean="0"/>
              <a:t>Without consistency reflected</a:t>
            </a:r>
            <a:r>
              <a:rPr lang="en-IE" baseline="0" dirty="0" smtClean="0"/>
              <a:t> in the BR or in EGR it is not possible to derive quality output directly from BRs</a:t>
            </a:r>
          </a:p>
          <a:p>
            <a:endParaRPr lang="en-IE" baseline="0" dirty="0" smtClean="0"/>
          </a:p>
          <a:p>
            <a:r>
              <a:rPr lang="en-IE" baseline="0" dirty="0" smtClean="0"/>
              <a:t>NBRs are the tools for MDL , unique statistical numbers</a:t>
            </a:r>
          </a:p>
          <a:p>
            <a:endParaRPr lang="en-IE" baseline="0" dirty="0" smtClean="0"/>
          </a:p>
          <a:p>
            <a:r>
              <a:rPr lang="en-IE" baseline="0" dirty="0" smtClean="0"/>
              <a:t>Well developed activity in many countries</a:t>
            </a:r>
          </a:p>
          <a:p>
            <a:endParaRPr lang="en-IE" baseline="0" dirty="0" smtClean="0"/>
          </a:p>
          <a:p>
            <a:r>
              <a:rPr lang="en-IE" baseline="0" dirty="0" smtClean="0"/>
              <a:t>If NSIs could use also EGR data – add global dimensions to their MDL – unique ID available</a:t>
            </a:r>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19</a:t>
            </a:fld>
            <a:endParaRPr lang="en-GB"/>
          </a:p>
        </p:txBody>
      </p:sp>
    </p:spTree>
    <p:extLst>
      <p:ext uri="{BB962C8B-B14F-4D97-AF65-F5344CB8AC3E}">
        <p14:creationId xmlns:p14="http://schemas.microsoft.com/office/powerpoint/2010/main" val="1032165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IE" dirty="0" smtClean="0"/>
              <a:t>This</a:t>
            </a:r>
            <a:r>
              <a:rPr lang="en-IE" baseline="0" dirty="0" smtClean="0"/>
              <a:t> is the agenda.</a:t>
            </a:r>
          </a:p>
          <a:p>
            <a:pPr marL="228600" indent="-228600">
              <a:buAutoNum type="arabicPeriod"/>
            </a:pPr>
            <a:r>
              <a:rPr lang="en-IE" baseline="0" dirty="0" smtClean="0"/>
              <a:t>I will speak about the ENBR we have in the EU</a:t>
            </a:r>
          </a:p>
          <a:p>
            <a:pPr marL="228600" indent="-228600">
              <a:buAutoNum type="arabicPeriod"/>
            </a:pPr>
            <a:r>
              <a:rPr lang="en-IE" baseline="0" dirty="0" smtClean="0"/>
              <a:t>Composed by the NBRs, and then NBRs send data to EGR</a:t>
            </a:r>
          </a:p>
          <a:p>
            <a:pPr marL="228600" indent="-228600">
              <a:buAutoNum type="arabicPeriod"/>
            </a:pPr>
            <a:r>
              <a:rPr lang="en-IE" baseline="0" dirty="0" smtClean="0"/>
              <a:t>I will mention also the international initiatives</a:t>
            </a:r>
          </a:p>
          <a:p>
            <a:pPr marL="228600" indent="-228600">
              <a:buAutoNum type="arabicPeriod"/>
            </a:pPr>
            <a:r>
              <a:rPr lang="en-IE" baseline="0" dirty="0" smtClean="0"/>
              <a:t>The focus of the presentation is about consistency work necessary on MNEs across domains and countries and how registers can serve this</a:t>
            </a:r>
          </a:p>
          <a:p>
            <a:pPr marL="228600" indent="-228600">
              <a:buAutoNum type="arabicPeriod"/>
            </a:pPr>
            <a:r>
              <a:rPr lang="en-IE" baseline="0" dirty="0" smtClean="0"/>
              <a:t>And about the governance model that can be used</a:t>
            </a:r>
          </a:p>
          <a:p>
            <a:pPr marL="228600" indent="-228600">
              <a:buAutoNum type="arabicPeriod"/>
            </a:pPr>
            <a:r>
              <a:rPr lang="en-IE" baseline="0" dirty="0" smtClean="0"/>
              <a:t>Finally, if BR contain qualitative and consistent record of data, they are a powerful source to be used for deriving direct registers statistics.</a:t>
            </a:r>
          </a:p>
          <a:p>
            <a:pPr marL="228600" indent="-228600">
              <a:buAutoNum type="arabicPeriod"/>
            </a:pPr>
            <a:endParaRPr lang="en-IE" baseline="0" dirty="0" smtClean="0"/>
          </a:p>
          <a:p>
            <a:pPr marL="228600" indent="-228600">
              <a:buAutoNum type="arabicPeriod"/>
            </a:pPr>
            <a:endParaRPr lang="en-IE" baseline="0" dirty="0" smtClean="0"/>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a:t>
            </a:fld>
            <a:endParaRPr lang="en-GB"/>
          </a:p>
        </p:txBody>
      </p:sp>
    </p:spTree>
    <p:extLst>
      <p:ext uri="{BB962C8B-B14F-4D97-AF65-F5344CB8AC3E}">
        <p14:creationId xmlns:p14="http://schemas.microsoft.com/office/powerpoint/2010/main" val="1572869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IE" dirty="0" smtClean="0"/>
              <a:t>In the ENBR there are th</a:t>
            </a:r>
            <a:r>
              <a:rPr lang="en-IE" baseline="0" dirty="0" smtClean="0"/>
              <a:t>e NBR and the EGR, they are regulated by the new regulation FRIBS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IE" baseline="0" dirty="0" smtClean="0"/>
              <a:t>BACKBONE because they coordinate production of all statistics in their role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IE" baseline="0" dirty="0" smtClean="0"/>
              <a:t>NO OVERLAPPING ROLES</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IE" baseline="0" dirty="0" smtClean="0"/>
              <a:t>The NBR </a:t>
            </a:r>
            <a:r>
              <a:rPr lang="en-US" sz="1200" kern="1200" dirty="0" smtClean="0">
                <a:solidFill>
                  <a:schemeClr val="tx1"/>
                </a:solidFill>
                <a:effectLst/>
                <a:latin typeface="Arial" charset="0"/>
                <a:ea typeface="+mn-ea"/>
                <a:cs typeface="+mn-cs"/>
              </a:rPr>
              <a:t>cover:</a:t>
            </a:r>
          </a:p>
          <a:p>
            <a:pPr marL="685800" marR="0" lvl="1"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all enterprises carrying out economic activities contributing to the gross domestic product (GDP), </a:t>
            </a:r>
          </a:p>
          <a:p>
            <a:pPr marL="685800" marR="0" lvl="1"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their legal units, local units and Kind-of-Activity-Units. </a:t>
            </a:r>
          </a:p>
          <a:p>
            <a:pPr marL="685800" marR="0" lvl="1"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Relationships of control of LEUS in the truncated part of the multinational enterprise groups</a:t>
            </a:r>
            <a:endParaRPr lang="en-IE" sz="1200" kern="1200" dirty="0" smtClean="0">
              <a:solidFill>
                <a:schemeClr val="tx1"/>
              </a:solidFill>
              <a:effectLst/>
              <a:latin typeface="Arial" charset="0"/>
              <a:ea typeface="+mn-ea"/>
              <a:cs typeface="+mn-cs"/>
            </a:endParaRPr>
          </a:p>
          <a:p>
            <a:pPr marL="228600" indent="-228600">
              <a:buAutoNum type="arabicPeriod"/>
            </a:pPr>
            <a:r>
              <a:rPr lang="en-IE" baseline="0" dirty="0" smtClean="0"/>
              <a:t>THE EGR cover:</a:t>
            </a:r>
          </a:p>
          <a:p>
            <a:pPr marL="685800" lvl="1" indent="-228600">
              <a:buAutoNum type="arabicPeriod"/>
            </a:pPr>
            <a:r>
              <a:rPr lang="en-IE" baseline="0" dirty="0" smtClean="0"/>
              <a:t>multinational groups operating in the EU, the global view, not truncated one, their legal units and control relationships and the enterprises to which those legal units belong</a:t>
            </a:r>
          </a:p>
          <a:p>
            <a:pPr marL="228600" indent="-228600">
              <a:buAutoNum type="arabicPeriod"/>
            </a:pPr>
            <a:r>
              <a:rPr lang="en-IE" baseline="0" dirty="0" smtClean="0"/>
              <a:t>NBR are the authoritative source for national register population</a:t>
            </a:r>
          </a:p>
          <a:p>
            <a:pPr marL="685800" lvl="1" indent="-228600">
              <a:buAutoNum type="arabicPeriod"/>
            </a:pPr>
            <a:r>
              <a:rPr lang="en-IE" baseline="0" dirty="0" smtClean="0"/>
              <a:t>For the preparation and coordination of surveys</a:t>
            </a:r>
          </a:p>
          <a:p>
            <a:pPr marL="685800" lvl="1" indent="-228600">
              <a:buAutoNum type="arabicPeriod"/>
            </a:pPr>
            <a:r>
              <a:rPr lang="en-IE" baseline="0" dirty="0" smtClean="0"/>
              <a:t>For analysis of populations and business demography</a:t>
            </a:r>
          </a:p>
          <a:p>
            <a:pPr marL="685800" lvl="1" indent="-228600">
              <a:buAutoNum type="arabicPeriod"/>
            </a:pPr>
            <a:r>
              <a:rPr lang="en-IE" baseline="0" dirty="0" smtClean="0"/>
              <a:t>For linking with other sources, admin and stat</a:t>
            </a:r>
          </a:p>
          <a:p>
            <a:pPr marL="685800" lvl="1" indent="-228600">
              <a:buAutoNum type="arabicPeriod"/>
            </a:pPr>
            <a:r>
              <a:rPr lang="en-IE" baseline="0" dirty="0" smtClean="0"/>
              <a:t>For the identification and construction of the statistical units</a:t>
            </a:r>
          </a:p>
          <a:p>
            <a:pPr marL="228600" indent="-228600">
              <a:buAutoNum type="arabicPeriod"/>
            </a:pPr>
            <a:r>
              <a:rPr lang="en-IE" baseline="0" dirty="0" smtClean="0"/>
              <a:t>EGR is authoritative source for European statistics</a:t>
            </a:r>
          </a:p>
          <a:p>
            <a:pPr marL="685800" lvl="1" indent="-228600">
              <a:buAutoNum type="arabicPeriod"/>
            </a:pPr>
            <a:r>
              <a:rPr lang="en-IE" baseline="0" dirty="0" smtClean="0"/>
              <a:t>It has to ensure consistent and coordinated register population and coordinate cross border information on MNEs</a:t>
            </a:r>
          </a:p>
          <a:p>
            <a:pPr marL="228600" indent="-228600">
              <a:buAutoNum type="arabicPeriod"/>
            </a:pPr>
            <a:r>
              <a:rPr lang="en-IE" baseline="0" dirty="0" smtClean="0"/>
              <a:t>Authoritative source means: </a:t>
            </a:r>
          </a:p>
          <a:p>
            <a:pPr marL="685800" lvl="1" indent="-228600">
              <a:buAutoNum type="arabicPeriod"/>
            </a:pPr>
            <a:r>
              <a:rPr lang="en-GB" sz="1200" kern="1200" dirty="0" smtClean="0">
                <a:solidFill>
                  <a:schemeClr val="tx1"/>
                </a:solidFill>
                <a:effectLst/>
                <a:latin typeface="Arial" charset="0"/>
                <a:ea typeface="+mn-ea"/>
                <a:cs typeface="+mn-cs"/>
              </a:rPr>
              <a:t>the sole provider of data records containing national statistical business register and </a:t>
            </a:r>
            <a:r>
              <a:rPr lang="en-GB" sz="1200" kern="1200" dirty="0" err="1" smtClean="0">
                <a:solidFill>
                  <a:schemeClr val="tx1"/>
                </a:solidFill>
                <a:effectLst/>
                <a:latin typeface="Arial" charset="0"/>
                <a:ea typeface="+mn-ea"/>
                <a:cs typeface="+mn-cs"/>
              </a:rPr>
              <a:t>EuroGroups</a:t>
            </a:r>
            <a:r>
              <a:rPr lang="en-GB" sz="1200" kern="1200" dirty="0" smtClean="0">
                <a:solidFill>
                  <a:schemeClr val="tx1"/>
                </a:solidFill>
                <a:effectLst/>
                <a:latin typeface="Arial" charset="0"/>
                <a:ea typeface="+mn-ea"/>
                <a:cs typeface="+mn-cs"/>
              </a:rPr>
              <a:t> register data in accordance with quality standards </a:t>
            </a:r>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690157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IE" dirty="0" smtClean="0"/>
              <a:t>The world does</a:t>
            </a:r>
            <a:r>
              <a:rPr lang="en-IE" baseline="0" dirty="0" smtClean="0"/>
              <a:t> not end up with European borders, so the MNEs representation outside EU is of less quality</a:t>
            </a:r>
          </a:p>
          <a:p>
            <a:pPr marL="228600" indent="-228600">
              <a:buAutoNum type="arabicPeriod"/>
            </a:pPr>
            <a:r>
              <a:rPr lang="en-IE" baseline="0" dirty="0" smtClean="0"/>
              <a:t>Thus other sources out of EGR would be very useful</a:t>
            </a:r>
          </a:p>
          <a:p>
            <a:pPr marL="228600" indent="-228600">
              <a:buAutoNum type="arabicPeriod"/>
            </a:pPr>
            <a:r>
              <a:rPr lang="en-IE" baseline="0" dirty="0" smtClean="0"/>
              <a:t>Here I mention some global registers or initiatives to track MNEs information</a:t>
            </a:r>
          </a:p>
          <a:p>
            <a:pPr marL="0" indent="0">
              <a:buNone/>
            </a:pPr>
            <a:r>
              <a:rPr lang="en-IE" baseline="0" dirty="0" smtClean="0"/>
              <a:t>DIFFERENCE: NO AUTHORITATIVE ROLE FOR PRODUCING STAT – ONLY SUPPLEMENTARY SOURCES</a:t>
            </a:r>
          </a:p>
          <a:p>
            <a:pPr marL="228600" indent="-228600">
              <a:buAutoNum type="arabicPeriod"/>
            </a:pPr>
            <a:r>
              <a:rPr lang="en-US" sz="1200" kern="1200" dirty="0" smtClean="0">
                <a:solidFill>
                  <a:schemeClr val="tx1"/>
                </a:solidFill>
                <a:effectLst/>
                <a:latin typeface="Arial" charset="0"/>
                <a:ea typeface="+mn-ea"/>
                <a:cs typeface="+mn-cs"/>
              </a:rPr>
              <a:t>The Global Legal Entity Identifier System (GLEIS) is an initiative launched in 2011 by the Financial Stability Board (FSB), mandated by the Group of 20 (G-20).</a:t>
            </a:r>
          </a:p>
          <a:p>
            <a:pPr marL="228600" indent="-228600">
              <a:buAutoNum type="arabicPeriod"/>
            </a:pPr>
            <a:r>
              <a:rPr lang="en-US" sz="1200" kern="1200" dirty="0" smtClean="0">
                <a:solidFill>
                  <a:schemeClr val="tx1"/>
                </a:solidFill>
                <a:effectLst/>
                <a:latin typeface="Arial" charset="0"/>
                <a:ea typeface="+mn-ea"/>
                <a:cs typeface="+mn-cs"/>
              </a:rPr>
              <a:t>The GLEIS assigns a Legal Entity Identifier (LEI) a number that uniquely identifies entities as well as their direct and ultimate parents.</a:t>
            </a:r>
          </a:p>
          <a:p>
            <a:pPr marL="228600" indent="-228600">
              <a:buAutoNum type="arabicPeriod"/>
            </a:pPr>
            <a:r>
              <a:rPr lang="en-US" sz="1200" kern="1200" dirty="0" smtClean="0">
                <a:solidFill>
                  <a:schemeClr val="tx1"/>
                </a:solidFill>
                <a:effectLst/>
                <a:latin typeface="Arial" charset="0"/>
                <a:ea typeface="+mn-ea"/>
                <a:cs typeface="+mn-cs"/>
              </a:rPr>
              <a:t>GLEIF covers financial and non-financial entities – coverage is limited to about 1.5 million entities</a:t>
            </a:r>
          </a:p>
          <a:p>
            <a:pPr marL="228600" indent="-228600">
              <a:buAutoNum type="arabicPeriod"/>
            </a:pPr>
            <a:r>
              <a:rPr lang="en-US" sz="1200" kern="1200" dirty="0" smtClean="0">
                <a:solidFill>
                  <a:schemeClr val="tx1"/>
                </a:solidFill>
                <a:effectLst/>
                <a:latin typeface="Arial" charset="0"/>
                <a:ea typeface="+mn-ea"/>
                <a:cs typeface="+mn-cs"/>
              </a:rPr>
              <a:t>The main advantage of the GLEIS information is that it is free. It will grow and potentially be a powerful source of information.</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The GGR project was launched by the UN Statistical Commission.</a:t>
            </a:r>
            <a:r>
              <a:rPr lang="en-US" sz="1200" kern="1200" baseline="0" dirty="0" smtClean="0">
                <a:solidFill>
                  <a:schemeClr val="tx1"/>
                </a:solidFill>
                <a:effectLst/>
                <a:latin typeface="Arial" charset="0"/>
                <a:ea typeface="+mn-ea"/>
                <a:cs typeface="+mn-cs"/>
              </a:rPr>
              <a:t> </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Progress are reported through the UN Expert Group on international trade and economic globalization statistics.</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At its last June 2019 meeting, the UN Expert Group supported the Global Groups Register work to be taken forward.</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OECD has opened in July 2019 the Analytical Database on Individual Multinationals and Affiliates (ADIMA)</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It contains relevant information on MNEs </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Main purpose is to use</a:t>
            </a:r>
            <a:r>
              <a:rPr lang="en-US" sz="1200" kern="1200" baseline="0" dirty="0" smtClean="0">
                <a:solidFill>
                  <a:schemeClr val="tx1"/>
                </a:solidFill>
                <a:effectLst/>
                <a:latin typeface="Arial" charset="0"/>
                <a:ea typeface="+mn-ea"/>
                <a:cs typeface="+mn-cs"/>
              </a:rPr>
              <a:t> it </a:t>
            </a:r>
            <a:r>
              <a:rPr lang="en-US" sz="1200" kern="1200" dirty="0" smtClean="0">
                <a:solidFill>
                  <a:schemeClr val="tx1"/>
                </a:solidFill>
                <a:effectLst/>
                <a:latin typeface="Arial" charset="0"/>
                <a:ea typeface="+mn-ea"/>
                <a:cs typeface="+mn-cs"/>
              </a:rPr>
              <a:t>for economic analysis on global value chain. </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At the moment ADIMA covers the 100 largest worldwide MNEs, </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more than 26.000 affiliates and includes about 5.800 LEI numbers. </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kern="1200" dirty="0" smtClean="0">
                <a:solidFill>
                  <a:schemeClr val="tx1"/>
                </a:solidFill>
                <a:effectLst/>
                <a:latin typeface="Arial" charset="0"/>
                <a:ea typeface="+mn-ea"/>
                <a:cs typeface="+mn-cs"/>
              </a:rPr>
              <a:t>ADIMA uses open big data sources and the information is publicly available</a:t>
            </a:r>
            <a:endParaRPr lang="en-IE" sz="1200" kern="1200" dirty="0" smtClean="0">
              <a:solidFill>
                <a:schemeClr val="tx1"/>
              </a:solidFill>
              <a:effectLst/>
              <a:latin typeface="Arial" charset="0"/>
              <a:ea typeface="+mn-ea"/>
              <a:cs typeface="+mn-cs"/>
            </a:endParaRPr>
          </a:p>
          <a:p>
            <a:pPr marL="228600" indent="-228600">
              <a:buAutoNum type="arabicPeriod"/>
            </a:pPr>
            <a:endParaRPr lang="en-IE" sz="1200" kern="1200" dirty="0" smtClean="0">
              <a:solidFill>
                <a:schemeClr val="tx1"/>
              </a:solidFill>
              <a:effectLst/>
              <a:latin typeface="Arial" charset="0"/>
              <a:ea typeface="+mn-ea"/>
              <a:cs typeface="+mn-cs"/>
            </a:endParaRPr>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a:t>
            </a:fld>
            <a:endParaRPr lang="en-GB"/>
          </a:p>
        </p:txBody>
      </p:sp>
    </p:spTree>
    <p:extLst>
      <p:ext uri="{BB962C8B-B14F-4D97-AF65-F5344CB8AC3E}">
        <p14:creationId xmlns:p14="http://schemas.microsoft.com/office/powerpoint/2010/main" val="2461012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smtClean="0"/>
              <a:t>The </a:t>
            </a:r>
            <a:r>
              <a:rPr lang="en-GB" dirty="0" err="1" smtClean="0"/>
              <a:t>EuroGroups</a:t>
            </a:r>
            <a:r>
              <a:rPr lang="en-GB" dirty="0" smtClean="0"/>
              <a:t> Register has the role of for deriving high quality, consistent and coordinated register populations for the production of European statistics requiring the coordination of cross-border information related to MNEs. </a:t>
            </a:r>
          </a:p>
          <a:p>
            <a:pPr marL="228600" indent="-228600">
              <a:buAutoNum type="arabicPeriod"/>
            </a:pPr>
            <a:r>
              <a:rPr lang="en-GB" dirty="0" smtClean="0"/>
              <a:t>The most important statistical domains where information on foreign subsidiaries is beneficial are:</a:t>
            </a:r>
          </a:p>
          <a:p>
            <a:pPr marL="685800" lvl="1" indent="-228600">
              <a:buAutoNum type="arabicPeriod"/>
            </a:pPr>
            <a:r>
              <a:rPr lang="en-GB" dirty="0" smtClean="0"/>
              <a:t>inward and outward affiliate statistics (FATS) </a:t>
            </a:r>
          </a:p>
          <a:p>
            <a:pPr marL="685800" lvl="1" indent="-228600">
              <a:buAutoNum type="arabicPeriod"/>
            </a:pPr>
            <a:r>
              <a:rPr lang="en-GB" dirty="0" smtClean="0"/>
              <a:t>foreign direct investment (FDI) statistics</a:t>
            </a:r>
          </a:p>
          <a:p>
            <a:pPr marL="685800" lvl="1" indent="-228600">
              <a:buAutoNum type="arabicPeriod"/>
            </a:pPr>
            <a:r>
              <a:rPr lang="en-GB" dirty="0" smtClean="0"/>
              <a:t>macroeconomic statistics for GNI purposes in the EU </a:t>
            </a:r>
          </a:p>
          <a:p>
            <a:r>
              <a:rPr lang="en-GB" i="0" dirty="0" smtClean="0"/>
              <a:t>To be recognized as authoritative source in the coordination function by its users</a:t>
            </a:r>
          </a:p>
          <a:p>
            <a:r>
              <a:rPr lang="en-GB" i="0" dirty="0" smtClean="0"/>
              <a:t>EGR need to fulfil users’ quality requirements</a:t>
            </a:r>
          </a:p>
          <a:p>
            <a:r>
              <a:rPr lang="en-GB" i="0" dirty="0" smtClean="0"/>
              <a:t>To be maintained in closer collaboration with them</a:t>
            </a:r>
          </a:p>
          <a:p>
            <a:endParaRPr lang="en-GB" i="0" dirty="0" smtClean="0"/>
          </a:p>
          <a:p>
            <a:pPr marL="0" indent="0">
              <a:buNone/>
            </a:pPr>
            <a:r>
              <a:rPr lang="en-GB" i="0" dirty="0" smtClean="0"/>
              <a:t>This calls for collaborative governance </a:t>
            </a:r>
          </a:p>
          <a:p>
            <a:pPr lvl="1"/>
            <a:r>
              <a:rPr lang="en-GB" dirty="0" smtClean="0"/>
              <a:t>relevant decisions cross domain and country</a:t>
            </a:r>
          </a:p>
          <a:p>
            <a:pPr lvl="1"/>
            <a:r>
              <a:rPr lang="en-GB" dirty="0" smtClean="0"/>
              <a:t>quality issues on MNEs data at ESS level</a:t>
            </a:r>
            <a:endParaRPr lang="en-IE" dirty="0" smtClean="0"/>
          </a:p>
          <a:p>
            <a:pPr marL="685800" lvl="1" indent="-228600">
              <a:buAutoNum type="arabicPeriod"/>
            </a:pPr>
            <a:endParaRPr lang="en-GB" dirty="0" smtClean="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a:t>
            </a:fld>
            <a:endParaRPr lang="en-GB"/>
          </a:p>
        </p:txBody>
      </p:sp>
    </p:spTree>
    <p:extLst>
      <p:ext uri="{BB962C8B-B14F-4D97-AF65-F5344CB8AC3E}">
        <p14:creationId xmlns:p14="http://schemas.microsoft.com/office/powerpoint/2010/main" val="2659752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kern="1200" dirty="0" smtClean="0">
                <a:solidFill>
                  <a:schemeClr val="tx1"/>
                </a:solidFill>
                <a:effectLst/>
                <a:latin typeface="Arial" charset="0"/>
                <a:ea typeface="+mn-ea"/>
                <a:cs typeface="+mn-cs"/>
              </a:rPr>
              <a:t>While the vast majority of European MNEs in the EGR are maintained via automated processes</a:t>
            </a:r>
          </a:p>
          <a:p>
            <a:pPr marL="228600" indent="-228600">
              <a:buAutoNum type="arabicPeriod"/>
            </a:pPr>
            <a:r>
              <a:rPr lang="en-US" sz="1200" kern="1200" dirty="0" smtClean="0">
                <a:solidFill>
                  <a:schemeClr val="tx1"/>
                </a:solidFill>
                <a:effectLst/>
                <a:latin typeface="Arial" charset="0"/>
                <a:ea typeface="+mn-ea"/>
                <a:cs typeface="+mn-cs"/>
              </a:rPr>
              <a:t>Top MNEs deserve a special attention</a:t>
            </a:r>
          </a:p>
          <a:p>
            <a:pPr marL="685800" lvl="1" indent="-228600">
              <a:buAutoNum type="arabicPeriod"/>
            </a:pPr>
            <a:r>
              <a:rPr lang="en-US" sz="1200" kern="1200" dirty="0" smtClean="0">
                <a:solidFill>
                  <a:schemeClr val="tx1"/>
                </a:solidFill>
                <a:effectLst/>
                <a:latin typeface="Arial" charset="0"/>
                <a:ea typeface="+mn-ea"/>
                <a:cs typeface="+mn-cs"/>
              </a:rPr>
              <a:t>those with large and complex organization and with a significant impact on business and macroeconomic statistics at national and European level</a:t>
            </a:r>
          </a:p>
          <a:p>
            <a:pPr marL="228600" lvl="0" indent="-228600">
              <a:buAutoNum type="arabicPeriod"/>
            </a:pPr>
            <a:r>
              <a:rPr lang="en-US" sz="1200" kern="1200" dirty="0" smtClean="0">
                <a:solidFill>
                  <a:schemeClr val="tx1"/>
                </a:solidFill>
                <a:effectLst/>
                <a:latin typeface="Arial" charset="0"/>
                <a:ea typeface="+mn-ea"/>
                <a:cs typeface="+mn-cs"/>
              </a:rPr>
              <a:t>Different activities are done on</a:t>
            </a:r>
            <a:r>
              <a:rPr lang="en-US" sz="1200" kern="1200" baseline="0" dirty="0" smtClean="0">
                <a:solidFill>
                  <a:schemeClr val="tx1"/>
                </a:solidFill>
                <a:effectLst/>
                <a:latin typeface="Arial" charset="0"/>
                <a:ea typeface="+mn-ea"/>
                <a:cs typeface="+mn-cs"/>
              </a:rPr>
              <a:t> MNEs quality:</a:t>
            </a:r>
          </a:p>
          <a:p>
            <a:pPr marL="457200" lvl="0" indent="-457200">
              <a:buFont typeface="Arial" panose="020B0604020202020204" pitchFamily="34" charset="0"/>
              <a:buChar char="•"/>
            </a:pPr>
            <a:r>
              <a:rPr lang="en-US" sz="2000" b="0" kern="0" dirty="0" smtClean="0"/>
              <a:t>Current</a:t>
            </a:r>
            <a:r>
              <a:rPr lang="en-US" sz="2000" b="0" i="0" kern="0" dirty="0" smtClean="0"/>
              <a:t> updating</a:t>
            </a:r>
          </a:p>
          <a:p>
            <a:pPr marL="457200" lvl="0" indent="-457200">
              <a:buFont typeface="Arial" panose="020B0604020202020204" pitchFamily="34" charset="0"/>
              <a:buChar char="•"/>
            </a:pPr>
            <a:r>
              <a:rPr lang="en-US" sz="2000" b="0" i="0" kern="0" dirty="0" smtClean="0"/>
              <a:t>Direct contact</a:t>
            </a:r>
          </a:p>
          <a:p>
            <a:pPr marL="457200" lvl="0" indent="-457200">
              <a:buFont typeface="Arial" panose="020B0604020202020204" pitchFamily="34" charset="0"/>
              <a:buChar char="•"/>
            </a:pPr>
            <a:r>
              <a:rPr lang="en-US" sz="2000" b="0" i="0" kern="0" dirty="0" smtClean="0"/>
              <a:t>ESS collaboration, data sharing</a:t>
            </a:r>
          </a:p>
          <a:p>
            <a:pPr marL="457200" lvl="0" indent="-457200">
              <a:buFont typeface="Arial" panose="020B0604020202020204" pitchFamily="34" charset="0"/>
              <a:buChar char="•"/>
            </a:pPr>
            <a:r>
              <a:rPr lang="en-US" sz="2000" b="0" i="0" kern="0" dirty="0" smtClean="0"/>
              <a:t>Control on restructuring events – Early Warning System</a:t>
            </a:r>
          </a:p>
          <a:p>
            <a:pPr marL="457200" lvl="0" indent="-457200">
              <a:buFont typeface="Arial" panose="020B0604020202020204" pitchFamily="34" charset="0"/>
              <a:buChar char="•"/>
            </a:pPr>
            <a:r>
              <a:rPr lang="en-US" sz="2000" b="0" i="0" kern="0" dirty="0" smtClean="0"/>
              <a:t>Consistency of statistical data across domains – LCUs work</a:t>
            </a:r>
          </a:p>
          <a:p>
            <a:pPr marL="685800" lvl="1" indent="-228600">
              <a:buAutoNum type="arabicPeriod"/>
            </a:pPr>
            <a:endParaRPr lang="en-US" sz="1200" kern="1200" dirty="0" smtClean="0">
              <a:solidFill>
                <a:schemeClr val="tx1"/>
              </a:solidFill>
              <a:effectLst/>
              <a:latin typeface="Arial" charset="0"/>
              <a:ea typeface="+mn-ea"/>
              <a:cs typeface="+mn-cs"/>
            </a:endParaRPr>
          </a:p>
          <a:p>
            <a:pPr marL="457200" lvl="1" indent="0">
              <a:buNone/>
            </a:pPr>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6</a:t>
            </a:fld>
            <a:endParaRPr lang="en-GB"/>
          </a:p>
        </p:txBody>
      </p:sp>
    </p:spTree>
    <p:extLst>
      <p:ext uri="{BB962C8B-B14F-4D97-AF65-F5344CB8AC3E}">
        <p14:creationId xmlns:p14="http://schemas.microsoft.com/office/powerpoint/2010/main" val="2880432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In terms of consistency work</a:t>
            </a:r>
          </a:p>
          <a:p>
            <a:r>
              <a:rPr lang="en-US" sz="1200" kern="1200" dirty="0" smtClean="0">
                <a:solidFill>
                  <a:schemeClr val="tx1"/>
                </a:solidFill>
                <a:effectLst/>
                <a:latin typeface="Arial" charset="0"/>
                <a:ea typeface="+mn-ea"/>
                <a:cs typeface="+mn-cs"/>
              </a:rPr>
              <a:t>1. Many NSI are setting</a:t>
            </a:r>
            <a:r>
              <a:rPr lang="en-US" sz="1200" kern="1200" baseline="0" dirty="0" smtClean="0">
                <a:solidFill>
                  <a:schemeClr val="tx1"/>
                </a:solidFill>
                <a:effectLst/>
                <a:latin typeface="Arial" charset="0"/>
                <a:ea typeface="+mn-ea"/>
                <a:cs typeface="+mn-cs"/>
              </a:rPr>
              <a:t> up LCU or similar arrangements</a:t>
            </a:r>
          </a:p>
          <a:p>
            <a:r>
              <a:rPr lang="en-US" sz="1200" kern="1200" baseline="0" dirty="0" smtClean="0">
                <a:solidFill>
                  <a:schemeClr val="tx1"/>
                </a:solidFill>
                <a:effectLst/>
                <a:latin typeface="Arial" charset="0"/>
                <a:ea typeface="+mn-ea"/>
                <a:cs typeface="+mn-cs"/>
              </a:rPr>
              <a:t>2. </a:t>
            </a:r>
            <a:r>
              <a:rPr lang="en-US" sz="1200" kern="1200" baseline="0" dirty="0" err="1" smtClean="0">
                <a:solidFill>
                  <a:schemeClr val="tx1"/>
                </a:solidFill>
                <a:effectLst/>
                <a:latin typeface="Arial" charset="0"/>
                <a:ea typeface="+mn-ea"/>
                <a:cs typeface="+mn-cs"/>
              </a:rPr>
              <a:t>Organisation</a:t>
            </a:r>
            <a:r>
              <a:rPr lang="en-US" sz="1200" kern="1200" baseline="0" dirty="0" smtClean="0">
                <a:solidFill>
                  <a:schemeClr val="tx1"/>
                </a:solidFill>
                <a:effectLst/>
                <a:latin typeface="Arial" charset="0"/>
                <a:ea typeface="+mn-ea"/>
                <a:cs typeface="+mn-cs"/>
              </a:rPr>
              <a:t> can vary across countries</a:t>
            </a:r>
          </a:p>
          <a:p>
            <a:r>
              <a:rPr lang="en-US" sz="1200" kern="1200" baseline="0" dirty="0" smtClean="0">
                <a:solidFill>
                  <a:schemeClr val="tx1"/>
                </a:solidFill>
                <a:effectLst/>
                <a:latin typeface="Arial" charset="0"/>
                <a:ea typeface="+mn-ea"/>
                <a:cs typeface="+mn-cs"/>
              </a:rPr>
              <a:t>3. Basically what they do is similar:</a:t>
            </a:r>
          </a:p>
          <a:p>
            <a:r>
              <a:rPr lang="en-US" sz="1200" kern="1200" baseline="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gather together all national available data from different domains and sources (including administrative ones) </a:t>
            </a:r>
          </a:p>
          <a:p>
            <a:r>
              <a:rPr lang="en-US" sz="1200" kern="1200" dirty="0" smtClean="0">
                <a:solidFill>
                  <a:schemeClr val="tx1"/>
                </a:solidFill>
                <a:effectLst/>
                <a:latin typeface="Arial" charset="0"/>
                <a:ea typeface="+mn-ea"/>
                <a:cs typeface="+mn-cs"/>
              </a:rPr>
              <a:t>	cross checks them at micro and macro level</a:t>
            </a:r>
          </a:p>
          <a:p>
            <a:r>
              <a:rPr lang="en-US" sz="1200" kern="1200" dirty="0" smtClean="0">
                <a:solidFill>
                  <a:schemeClr val="tx1"/>
                </a:solidFill>
                <a:effectLst/>
                <a:latin typeface="Arial" charset="0"/>
                <a:ea typeface="+mn-ea"/>
                <a:cs typeface="+mn-cs"/>
              </a:rPr>
              <a:t>	when inconsistencies are detected, experts from different areas collaborate and contribute to solve them</a:t>
            </a:r>
          </a:p>
          <a:p>
            <a:r>
              <a:rPr lang="en-US" sz="1200" kern="1200" dirty="0" smtClean="0">
                <a:solidFill>
                  <a:schemeClr val="tx1"/>
                </a:solidFill>
                <a:effectLst/>
                <a:latin typeface="Arial" charset="0"/>
                <a:ea typeface="+mn-ea"/>
                <a:cs typeface="+mn-cs"/>
              </a:rPr>
              <a:t>	Often direct contact with the concerned MNEs is necessary. </a:t>
            </a:r>
          </a:p>
          <a:p>
            <a:r>
              <a:rPr lang="en-US" sz="1200" kern="1200" dirty="0" smtClean="0">
                <a:solidFill>
                  <a:schemeClr val="tx1"/>
                </a:solidFill>
                <a:effectLst/>
                <a:latin typeface="Arial" charset="0"/>
                <a:ea typeface="+mn-ea"/>
                <a:cs typeface="+mn-cs"/>
              </a:rPr>
              <a:t>4. In many countries this is done in collaboration with profiling units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i="0" dirty="0" smtClean="0"/>
              <a:t>5. LCUs supported by Eurostat and international organizations</a:t>
            </a:r>
          </a:p>
          <a:p>
            <a:r>
              <a:rPr lang="en-US" sz="1200" kern="1200" dirty="0" smtClean="0">
                <a:solidFill>
                  <a:schemeClr val="tx1"/>
                </a:solidFill>
                <a:effectLst/>
                <a:latin typeface="Arial" charset="0"/>
                <a:ea typeface="+mn-ea"/>
                <a:cs typeface="+mn-cs"/>
              </a:rPr>
              <a:t>	UNECE organized a Seminar on Large Case Units </a:t>
            </a:r>
          </a:p>
          <a:p>
            <a:r>
              <a:rPr lang="en-US" sz="1200" kern="1200" dirty="0" smtClean="0">
                <a:solidFill>
                  <a:schemeClr val="tx1"/>
                </a:solidFill>
                <a:effectLst/>
                <a:latin typeface="Arial" charset="0"/>
                <a:ea typeface="+mn-ea"/>
                <a:cs typeface="+mn-cs"/>
              </a:rPr>
              <a:t>	Group of Experts on National Accounts on Measuring Global Production in April 2019</a:t>
            </a:r>
          </a:p>
          <a:p>
            <a:r>
              <a:rPr lang="en-US" sz="1200" kern="1200" dirty="0" smtClean="0">
                <a:solidFill>
                  <a:schemeClr val="tx1"/>
                </a:solidFill>
                <a:effectLst/>
                <a:latin typeface="Arial" charset="0"/>
                <a:ea typeface="+mn-ea"/>
                <a:cs typeface="+mn-cs"/>
              </a:rPr>
              <a:t>	Eurostat is supporting by mean of a Multi-Beneficiary Grant Agreement a consortium of European countries for coaching other EU NSIs</a:t>
            </a:r>
          </a:p>
          <a:p>
            <a:r>
              <a:rPr lang="en-US" i="0" dirty="0" smtClean="0"/>
              <a:t>Network of LCUs seen as equally important</a:t>
            </a:r>
          </a:p>
          <a:p>
            <a:pPr lvl="1"/>
            <a:r>
              <a:rPr lang="en-US" i="0" dirty="0" smtClean="0"/>
              <a:t>	Consistency issues in MNEs across countries </a:t>
            </a:r>
          </a:p>
          <a:p>
            <a:pPr lvl="1"/>
            <a:r>
              <a:rPr lang="en-US" i="0" dirty="0" smtClean="0"/>
              <a:t>	(e.g. ESS - GNI pilot exercise, </a:t>
            </a:r>
            <a:r>
              <a:rPr lang="en-US" dirty="0" smtClean="0"/>
              <a:t>macroeconomic statistics)</a:t>
            </a:r>
          </a:p>
          <a:p>
            <a:pPr lvl="1"/>
            <a:r>
              <a:rPr lang="en-US" sz="1200" kern="1200" dirty="0" smtClean="0">
                <a:solidFill>
                  <a:schemeClr val="tx1"/>
                </a:solidFill>
                <a:effectLst/>
                <a:latin typeface="Arial" charset="0"/>
                <a:ea typeface="+mn-ea"/>
                <a:cs typeface="+mn-cs"/>
              </a:rPr>
              <a:t>	verifying the reliability of the recording of globalization in European GNI data</a:t>
            </a:r>
            <a:endParaRPr lang="en-IE" dirty="0" smtClean="0"/>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7</a:t>
            </a:fld>
            <a:endParaRPr lang="en-GB"/>
          </a:p>
        </p:txBody>
      </p:sp>
    </p:spTree>
    <p:extLst>
      <p:ext uri="{BB962C8B-B14F-4D97-AF65-F5344CB8AC3E}">
        <p14:creationId xmlns:p14="http://schemas.microsoft.com/office/powerpoint/2010/main" val="1724848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Problem statement: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Each statistical process dealing with globalization statistics (in business as well as in macroeconomic statistics) has its own rationality, goals and interests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each domain manager has the responsibility to produce a certain quality output managing each individual process independently</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However MNEs act globally and their activities are reflected in different output, thus the individual processes are in fact interdependent and each process manager cannot oversee on its own the entire system of dependencies or control the overall final quality</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E" baseline="0" dirty="0" smtClean="0"/>
          </a:p>
          <a:p>
            <a:r>
              <a:rPr lang="en-IE" baseline="0" dirty="0" smtClean="0"/>
              <a:t>For instance: </a:t>
            </a:r>
          </a:p>
          <a:p>
            <a:pPr lvl="1" eaLnBrk="0" hangingPunct="0">
              <a:spcBef>
                <a:spcPts val="0"/>
              </a:spcBef>
              <a:spcAft>
                <a:spcPts val="600"/>
              </a:spcAft>
              <a:buClrTx/>
              <a:buFont typeface="Wingdings" panose="05000000000000000000" pitchFamily="2" charset="2"/>
              <a:buChar char="Ø"/>
              <a:tabLst>
                <a:tab pos="558800" algn="l"/>
                <a:tab pos="5726113" algn="r"/>
              </a:tabLst>
            </a:pPr>
            <a:r>
              <a:rPr lang="en-US" dirty="0" smtClean="0">
                <a:solidFill>
                  <a:srgbClr val="FF0000"/>
                </a:solidFill>
              </a:rPr>
              <a:t>NBR staff send data to EGR</a:t>
            </a:r>
          </a:p>
          <a:p>
            <a:pPr lvl="1" eaLnBrk="0" hangingPunct="0">
              <a:spcBef>
                <a:spcPts val="0"/>
              </a:spcBef>
              <a:spcAft>
                <a:spcPts val="600"/>
              </a:spcAft>
              <a:buClrTx/>
              <a:buFont typeface="Wingdings" panose="05000000000000000000" pitchFamily="2" charset="2"/>
              <a:buChar char="Ø"/>
              <a:tabLst>
                <a:tab pos="558800" algn="l"/>
                <a:tab pos="5726113" algn="r"/>
              </a:tabLst>
            </a:pPr>
            <a:r>
              <a:rPr lang="en-US" dirty="0" smtClean="0">
                <a:solidFill>
                  <a:srgbClr val="FF0000"/>
                </a:solidFill>
              </a:rPr>
              <a:t>Need collaboration with other domains</a:t>
            </a:r>
          </a:p>
          <a:p>
            <a:pPr lvl="1" eaLnBrk="0" hangingPunct="0">
              <a:spcBef>
                <a:spcPts val="0"/>
              </a:spcBef>
              <a:spcAft>
                <a:spcPts val="600"/>
              </a:spcAft>
              <a:buClrTx/>
              <a:buFont typeface="Wingdings" panose="05000000000000000000" pitchFamily="2" charset="2"/>
              <a:buChar char="Ø"/>
              <a:tabLst>
                <a:tab pos="558800" algn="l"/>
                <a:tab pos="5726113" algn="r"/>
              </a:tabLst>
            </a:pPr>
            <a:r>
              <a:rPr lang="en-US" dirty="0" smtClean="0">
                <a:solidFill>
                  <a:srgbClr val="FF0000"/>
                </a:solidFill>
              </a:rPr>
              <a:t>Appropriate governance </a:t>
            </a:r>
          </a:p>
          <a:p>
            <a:endParaRPr lang="en-IE" baseline="0" dirty="0" smtClean="0"/>
          </a:p>
          <a:p>
            <a:endParaRPr lang="en-IE" baseline="0" dirty="0" smtClean="0"/>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8</a:t>
            </a:fld>
            <a:endParaRPr lang="en-GB"/>
          </a:p>
        </p:txBody>
      </p:sp>
    </p:spTree>
    <p:extLst>
      <p:ext uri="{BB962C8B-B14F-4D97-AF65-F5344CB8AC3E}">
        <p14:creationId xmlns:p14="http://schemas.microsoft.com/office/powerpoint/2010/main" val="4235950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IE" dirty="0" smtClean="0"/>
              <a:t>Eurostat</a:t>
            </a:r>
            <a:r>
              <a:rPr lang="en-IE" baseline="0" dirty="0" smtClean="0"/>
              <a:t> proposal, to use an appropriate governance model</a:t>
            </a:r>
          </a:p>
          <a:p>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Each manager, informed about the changes in her/his own process, </a:t>
            </a:r>
          </a:p>
          <a:p>
            <a:r>
              <a:rPr lang="en-US" sz="1200" kern="1200" dirty="0" smtClean="0">
                <a:solidFill>
                  <a:schemeClr val="tx1"/>
                </a:solidFill>
                <a:effectLst/>
                <a:latin typeface="Arial" charset="0"/>
                <a:ea typeface="+mn-ea"/>
                <a:cs typeface="+mn-cs"/>
              </a:rPr>
              <a:t>is aware of the repercussions that they may cause also on the other processes and on the quality of the output. </a:t>
            </a:r>
          </a:p>
          <a:p>
            <a:r>
              <a:rPr lang="en-US" sz="1200" kern="1200" dirty="0" smtClean="0">
                <a:solidFill>
                  <a:schemeClr val="tx1"/>
                </a:solidFill>
                <a:effectLst/>
                <a:latin typeface="Arial" charset="0"/>
                <a:ea typeface="+mn-ea"/>
                <a:cs typeface="+mn-cs"/>
              </a:rPr>
              <a:t>He/she regularly communicates discuss them with the respective process managers partners </a:t>
            </a:r>
          </a:p>
          <a:p>
            <a:r>
              <a:rPr lang="en-US" sz="1200" kern="1200" dirty="0" smtClean="0">
                <a:solidFill>
                  <a:schemeClr val="tx1"/>
                </a:solidFill>
                <a:effectLst/>
                <a:latin typeface="Arial" charset="0"/>
                <a:ea typeface="+mn-ea"/>
                <a:cs typeface="+mn-cs"/>
              </a:rPr>
              <a:t>so that they can adapt or find a common way of introducing and managing the changes preserving or improving the quality of the output.</a:t>
            </a:r>
          </a:p>
          <a:p>
            <a:endParaRPr lang="en-US" sz="1200" kern="1200" dirty="0" smtClean="0">
              <a:solidFill>
                <a:schemeClr val="tx1"/>
              </a:solidFill>
              <a:effectLst/>
              <a:latin typeface="Arial" charset="0"/>
              <a:ea typeface="+mn-ea"/>
              <a:cs typeface="+mn-cs"/>
            </a:endParaRPr>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9</a:t>
            </a:fld>
            <a:endParaRPr lang="en-GB"/>
          </a:p>
        </p:txBody>
      </p:sp>
    </p:spTree>
    <p:extLst>
      <p:ext uri="{BB962C8B-B14F-4D97-AF65-F5344CB8AC3E}">
        <p14:creationId xmlns:p14="http://schemas.microsoft.com/office/powerpoint/2010/main" val="4540192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hasCustomPrompt="1"/>
          </p:nvPr>
        </p:nvSpPr>
        <p:spPr>
          <a:xfrm>
            <a:off x="4139952" y="1700808"/>
            <a:ext cx="4536504" cy="2016224"/>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smtClean="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pPr>
                <a:defRPr/>
              </a:pPr>
              <a:t>‹#›</a:t>
            </a:fld>
            <a:endParaRPr lang="en-GB" dirty="0"/>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smtClean="0"/>
              <a:t>Edit Master text styles</a:t>
            </a:r>
          </a:p>
          <a:p>
            <a:pPr lvl="1"/>
            <a:r>
              <a:rPr lang="en-US" smtClean="0"/>
              <a:t>Second level</a:t>
            </a:r>
          </a:p>
          <a:p>
            <a:pPr lvl="2"/>
            <a:r>
              <a:rPr lang="en-US" smtClean="0"/>
              <a:t>Third level</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dolor 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3" r:id="rId1"/>
    <p:sldLayoutId id="2147483752"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sldNum="0"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_Toc19898200"/><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hyperlink" Target="http://www.wiesbaden2018.bfs.admin.ch/agenda-papers/" TargetMode="External"/><Relationship Id="rId7" Type="http://schemas.openxmlformats.org/officeDocument/2006/relationships/diagramColors" Target="../diagrams/colors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208912" cy="2016224"/>
          </a:xfrm>
        </p:spPr>
        <p:txBody>
          <a:bodyPr/>
          <a:lstStyle/>
          <a:p>
            <a:pPr algn="ctr"/>
            <a:r>
              <a:rPr lang="en-US" sz="2000" dirty="0"/>
              <a:t>“The central role of business registers in the coordination and governance of statistical activities to better measure MNEs</a:t>
            </a:r>
            <a:r>
              <a:rPr lang="en-US" sz="2000" dirty="0" smtClean="0"/>
              <a:t>”</a:t>
            </a:r>
            <a:br>
              <a:rPr lang="en-US" sz="2000" dirty="0" smtClean="0"/>
            </a:br>
            <a:r>
              <a:rPr lang="en-US" sz="2000" dirty="0" smtClean="0"/>
              <a:t/>
            </a:r>
            <a:br>
              <a:rPr lang="en-US" sz="2000" dirty="0" smtClean="0"/>
            </a:br>
            <a:r>
              <a:rPr lang="en-US" sz="1600" i="1" dirty="0"/>
              <a:t>Session on statistical business registers and globalization</a:t>
            </a:r>
            <a:r>
              <a:rPr lang="en-IE" dirty="0"/>
              <a:t/>
            </a:r>
            <a:br>
              <a:rPr lang="en-IE" dirty="0"/>
            </a:br>
            <a:endParaRPr lang="en-GB" sz="2000" dirty="0"/>
          </a:p>
        </p:txBody>
      </p:sp>
      <p:sp>
        <p:nvSpPr>
          <p:cNvPr id="3" name="Content Placeholder 2"/>
          <p:cNvSpPr>
            <a:spLocks noGrp="1"/>
          </p:cNvSpPr>
          <p:nvPr>
            <p:ph idx="1"/>
          </p:nvPr>
        </p:nvSpPr>
        <p:spPr>
          <a:xfrm>
            <a:off x="467544" y="4509120"/>
            <a:ext cx="7920880" cy="1440160"/>
          </a:xfrm>
        </p:spPr>
        <p:txBody>
          <a:bodyPr/>
          <a:lstStyle/>
          <a:p>
            <a:pPr algn="ctr"/>
            <a:r>
              <a:rPr lang="en-US" sz="1600" dirty="0"/>
              <a:t>Meeting of the Group of Experts on Business Registers</a:t>
            </a:r>
            <a:endParaRPr lang="en-IE" sz="1600" dirty="0"/>
          </a:p>
          <a:p>
            <a:pPr algn="ctr"/>
            <a:r>
              <a:rPr lang="en-US" sz="1600" dirty="0" smtClean="0"/>
              <a:t>UNECE</a:t>
            </a:r>
            <a:r>
              <a:rPr lang="en-US" sz="1600" dirty="0"/>
              <a:t>, Eurostat and OECD</a:t>
            </a:r>
            <a:endParaRPr lang="en-IE" sz="1600" dirty="0"/>
          </a:p>
          <a:p>
            <a:pPr algn="ctr"/>
            <a:r>
              <a:rPr lang="en-US" sz="1600" dirty="0"/>
              <a:t>30 September – 2 October 2019</a:t>
            </a:r>
            <a:endParaRPr lang="en-IE" sz="1600" dirty="0"/>
          </a:p>
          <a:p>
            <a:pPr algn="ctr"/>
            <a:r>
              <a:rPr lang="en-US" sz="1600" dirty="0"/>
              <a:t>Geneva, Switzerland</a:t>
            </a:r>
            <a:endParaRPr lang="en-IE" sz="1600" dirty="0"/>
          </a:p>
          <a:p>
            <a:pPr algn="ctr"/>
            <a:endParaRPr lang="en-GB" sz="1600" dirty="0"/>
          </a:p>
        </p:txBody>
      </p:sp>
      <p:sp>
        <p:nvSpPr>
          <p:cNvPr id="4" name="Content Placeholder 2"/>
          <p:cNvSpPr txBox="1">
            <a:spLocks/>
          </p:cNvSpPr>
          <p:nvPr/>
        </p:nvSpPr>
        <p:spPr bwMode="auto">
          <a:xfrm>
            <a:off x="611560" y="6165304"/>
            <a:ext cx="7920880" cy="4320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Clr>
                <a:schemeClr val="bg1"/>
              </a:buClr>
              <a:buNone/>
              <a:defRPr sz="3000" b="1" i="0">
                <a:solidFill>
                  <a:schemeClr val="bg1"/>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228600" indent="-228600" algn="l" rtl="0" eaLnBrk="1" fontAlgn="base" hangingPunct="1">
              <a:spcBef>
                <a:spcPct val="20000"/>
              </a:spcBef>
              <a:spcAft>
                <a:spcPct val="0"/>
              </a:spcAft>
              <a:defRPr sz="3000" b="1">
                <a:solidFill>
                  <a:schemeClr val="bg1"/>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lgn="ctr"/>
            <a:r>
              <a:rPr lang="en-US" sz="1600" kern="0" dirty="0" smtClean="0"/>
              <a:t>Enrica </a:t>
            </a:r>
            <a:r>
              <a:rPr lang="en-US" sz="1600" kern="0" dirty="0"/>
              <a:t>MORGANTI </a:t>
            </a:r>
            <a:r>
              <a:rPr lang="en-US" sz="1600" kern="0" dirty="0" smtClean="0"/>
              <a:t>G1 Eurostat</a:t>
            </a:r>
            <a:endParaRPr lang="en-IE" sz="1600" kern="0" dirty="0" smtClean="0"/>
          </a:p>
          <a:p>
            <a:pPr algn="ctr"/>
            <a:endParaRPr lang="en-GB" sz="1600" kern="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NBR to coordinate national quality  MNEs (data sent to EGR)</a:t>
            </a:r>
            <a:endParaRPr lang="en-I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54127040"/>
              </p:ext>
            </p:extLst>
          </p:nvPr>
        </p:nvGraphicFramePr>
        <p:xfrm>
          <a:off x="755576" y="2060848"/>
          <a:ext cx="8388424"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8797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936625"/>
          </a:xfrm>
        </p:spPr>
        <p:txBody>
          <a:bodyPr/>
          <a:lstStyle/>
          <a:p>
            <a:r>
              <a:rPr lang="en-IE" dirty="0" smtClean="0"/>
              <a:t>Chain management for MNEs quality: two-level chain</a:t>
            </a:r>
            <a:endParaRPr lang="en-IE" dirty="0"/>
          </a:p>
        </p:txBody>
      </p:sp>
      <p:sp>
        <p:nvSpPr>
          <p:cNvPr id="9" name="Left-Up Arrow 8"/>
          <p:cNvSpPr/>
          <p:nvPr/>
        </p:nvSpPr>
        <p:spPr>
          <a:xfrm rot="5400000">
            <a:off x="1399592" y="1237320"/>
            <a:ext cx="4221088" cy="7020272"/>
          </a:xfrm>
          <a:prstGeom prst="leftUpArrow">
            <a:avLst>
              <a:gd name="adj1" fmla="val 6082"/>
              <a:gd name="adj2" fmla="val 24658"/>
              <a:gd name="adj3" fmla="val 25000"/>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IE" sz="1800" b="0"/>
          </a:p>
        </p:txBody>
      </p:sp>
      <p:sp>
        <p:nvSpPr>
          <p:cNvPr id="10" name="TextBox 9"/>
          <p:cNvSpPr txBox="1"/>
          <p:nvPr/>
        </p:nvSpPr>
        <p:spPr>
          <a:xfrm>
            <a:off x="3559127" y="4173180"/>
            <a:ext cx="3214071" cy="1200329"/>
          </a:xfrm>
          <a:prstGeom prst="rect">
            <a:avLst/>
          </a:prstGeom>
          <a:noFill/>
        </p:spPr>
        <p:txBody>
          <a:bodyPr wrap="square" rtlCol="0">
            <a:spAutoFit/>
          </a:bodyPr>
          <a:lstStyle/>
          <a:p>
            <a:r>
              <a:rPr lang="en-IE" sz="2400" b="0" dirty="0" smtClean="0">
                <a:solidFill>
                  <a:srgbClr val="0F5494"/>
                </a:solidFill>
              </a:rPr>
              <a:t>National dimension</a:t>
            </a:r>
          </a:p>
          <a:p>
            <a:r>
              <a:rPr lang="en-IE" sz="2400" b="0" dirty="0" smtClean="0">
                <a:solidFill>
                  <a:srgbClr val="FF0000"/>
                </a:solidFill>
              </a:rPr>
              <a:t>Cross-domain</a:t>
            </a:r>
          </a:p>
          <a:p>
            <a:r>
              <a:rPr lang="en-IE" sz="2400" b="0" dirty="0" smtClean="0">
                <a:solidFill>
                  <a:srgbClr val="00B050"/>
                </a:solidFill>
              </a:rPr>
              <a:t>NBR</a:t>
            </a:r>
          </a:p>
        </p:txBody>
      </p:sp>
      <p:sp>
        <p:nvSpPr>
          <p:cNvPr id="11" name="TextBox 10"/>
          <p:cNvSpPr txBox="1"/>
          <p:nvPr/>
        </p:nvSpPr>
        <p:spPr>
          <a:xfrm>
            <a:off x="1565762" y="2036746"/>
            <a:ext cx="3600400" cy="1200329"/>
          </a:xfrm>
          <a:prstGeom prst="rect">
            <a:avLst/>
          </a:prstGeom>
          <a:noFill/>
        </p:spPr>
        <p:txBody>
          <a:bodyPr wrap="square" rtlCol="0">
            <a:spAutoFit/>
          </a:bodyPr>
          <a:lstStyle/>
          <a:p>
            <a:r>
              <a:rPr lang="en-IE" sz="2400" b="0" dirty="0" smtClean="0">
                <a:solidFill>
                  <a:srgbClr val="0F5494"/>
                </a:solidFill>
              </a:rPr>
              <a:t>European dimension</a:t>
            </a:r>
          </a:p>
          <a:p>
            <a:r>
              <a:rPr lang="en-IE" sz="2400" b="0" dirty="0" smtClean="0">
                <a:solidFill>
                  <a:srgbClr val="FF0000"/>
                </a:solidFill>
              </a:rPr>
              <a:t>Cross-country</a:t>
            </a:r>
          </a:p>
          <a:p>
            <a:r>
              <a:rPr lang="en-IE" sz="2400" b="0" dirty="0" smtClean="0">
                <a:solidFill>
                  <a:srgbClr val="00B050"/>
                </a:solidFill>
              </a:rPr>
              <a:t>EGR</a:t>
            </a:r>
          </a:p>
        </p:txBody>
      </p:sp>
      <p:sp>
        <p:nvSpPr>
          <p:cNvPr id="6" name="TextBox 5"/>
          <p:cNvSpPr txBox="1"/>
          <p:nvPr/>
        </p:nvSpPr>
        <p:spPr>
          <a:xfrm>
            <a:off x="5220073" y="1129376"/>
            <a:ext cx="3466728" cy="3046988"/>
          </a:xfrm>
          <a:prstGeom prst="rect">
            <a:avLst/>
          </a:prstGeom>
          <a:noFill/>
        </p:spPr>
        <p:txBody>
          <a:bodyPr wrap="square" rtlCol="0">
            <a:spAutoFit/>
          </a:bodyPr>
          <a:lstStyle/>
          <a:p>
            <a:pPr marL="342900" indent="-342900">
              <a:buFont typeface="Arial" panose="020B0604020202020204" pitchFamily="34" charset="0"/>
              <a:buChar char="•"/>
            </a:pPr>
            <a:r>
              <a:rPr lang="en-IE" sz="2400" b="0" dirty="0" smtClean="0">
                <a:solidFill>
                  <a:srgbClr val="0F5494"/>
                </a:solidFill>
              </a:rPr>
              <a:t>The national consistency work is not sufficient for MNEs</a:t>
            </a:r>
          </a:p>
          <a:p>
            <a:pPr marL="342900" indent="-342900">
              <a:buFont typeface="Arial" panose="020B0604020202020204" pitchFamily="34" charset="0"/>
              <a:buChar char="•"/>
            </a:pPr>
            <a:r>
              <a:rPr lang="en-IE" sz="2400" b="0" dirty="0" smtClean="0">
                <a:solidFill>
                  <a:srgbClr val="0F5494"/>
                </a:solidFill>
              </a:rPr>
              <a:t>European (or global) dimension needed</a:t>
            </a:r>
          </a:p>
          <a:p>
            <a:pPr marL="342900" indent="-342900">
              <a:buFont typeface="Arial" panose="020B0604020202020204" pitchFamily="34" charset="0"/>
              <a:buChar char="•"/>
            </a:pPr>
            <a:r>
              <a:rPr lang="en-IE" sz="2400" b="0" dirty="0" smtClean="0">
                <a:solidFill>
                  <a:srgbClr val="0F5494"/>
                </a:solidFill>
              </a:rPr>
              <a:t>Network of LCUs</a:t>
            </a:r>
            <a:endParaRPr lang="en-IE" sz="2400" b="0" dirty="0" smtClean="0">
              <a:solidFill>
                <a:srgbClr val="00B050"/>
              </a:solidFill>
            </a:endParaRPr>
          </a:p>
        </p:txBody>
      </p:sp>
    </p:spTree>
    <p:extLst>
      <p:ext uri="{BB962C8B-B14F-4D97-AF65-F5344CB8AC3E}">
        <p14:creationId xmlns:p14="http://schemas.microsoft.com/office/powerpoint/2010/main" val="193686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 y="404664"/>
            <a:ext cx="8229600" cy="936625"/>
          </a:xfrm>
        </p:spPr>
        <p:txBody>
          <a:bodyPr/>
          <a:lstStyle/>
          <a:p>
            <a:r>
              <a:rPr lang="en-GB" cap="small" dirty="0" smtClean="0"/>
              <a:t>Cross domain and country consistency on TOP MNEs </a:t>
            </a:r>
            <a:r>
              <a:rPr lang="en-IE" cap="small" dirty="0"/>
              <a:t/>
            </a:r>
            <a:br>
              <a:rPr lang="en-IE" cap="small" dirty="0"/>
            </a:br>
            <a:endParaRPr lang="en-IE"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3568" y="1556792"/>
            <a:ext cx="7920880" cy="4752528"/>
          </a:xfrm>
        </p:spPr>
      </p:pic>
    </p:spTree>
    <p:extLst>
      <p:ext uri="{BB962C8B-B14F-4D97-AF65-F5344CB8AC3E}">
        <p14:creationId xmlns:p14="http://schemas.microsoft.com/office/powerpoint/2010/main" val="40439974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416" y="454896"/>
            <a:ext cx="8229600" cy="1101896"/>
          </a:xfrm>
        </p:spPr>
        <p:txBody>
          <a:bodyPr/>
          <a:lstStyle/>
          <a:p>
            <a:r>
              <a:rPr lang="en-GB" dirty="0" smtClean="0"/>
              <a:t>Applied across countries: start with a simplified chain</a:t>
            </a:r>
            <a:endParaRPr lang="en-IE" dirty="0"/>
          </a:p>
        </p:txBody>
      </p:sp>
      <p:sp>
        <p:nvSpPr>
          <p:cNvPr id="7" name="Text Placeholder 6"/>
          <p:cNvSpPr>
            <a:spLocks noGrp="1"/>
          </p:cNvSpPr>
          <p:nvPr>
            <p:ph type="body" sz="quarter" idx="3"/>
          </p:nvPr>
        </p:nvSpPr>
        <p:spPr>
          <a:xfrm>
            <a:off x="438781" y="1700808"/>
            <a:ext cx="3552624" cy="4680520"/>
          </a:xfrm>
        </p:spPr>
        <p:txBody>
          <a:bodyPr/>
          <a:lstStyle/>
          <a:p>
            <a:pPr algn="ctr"/>
            <a:r>
              <a:rPr lang="en-IE" i="0" dirty="0" smtClean="0"/>
              <a:t>Common goal: improve quality of TOP MNEs in EGR</a:t>
            </a:r>
          </a:p>
          <a:p>
            <a:pPr algn="ctr"/>
            <a:endParaRPr lang="en-IE" i="0" dirty="0" smtClean="0"/>
          </a:p>
          <a:p>
            <a:r>
              <a:rPr lang="en-IE" i="0" dirty="0" smtClean="0"/>
              <a:t>Only 5 domains:</a:t>
            </a:r>
          </a:p>
          <a:p>
            <a:pPr marL="342900" indent="-342900">
              <a:buAutoNum type="arabicPeriod"/>
            </a:pPr>
            <a:r>
              <a:rPr lang="en-IE" i="0" dirty="0" smtClean="0"/>
              <a:t>NBRs</a:t>
            </a:r>
          </a:p>
          <a:p>
            <a:pPr marL="342900" indent="-342900">
              <a:buAutoNum type="arabicPeriod"/>
            </a:pPr>
            <a:r>
              <a:rPr lang="en-IE" i="0" dirty="0" smtClean="0"/>
              <a:t>EGR</a:t>
            </a:r>
          </a:p>
          <a:p>
            <a:pPr marL="342900" indent="-342900">
              <a:buAutoNum type="arabicPeriod"/>
            </a:pPr>
            <a:r>
              <a:rPr lang="en-IE" i="0" dirty="0" smtClean="0"/>
              <a:t>European Profiling</a:t>
            </a:r>
          </a:p>
          <a:p>
            <a:pPr marL="342900" indent="-342900">
              <a:buAutoNum type="arabicPeriod"/>
            </a:pPr>
            <a:r>
              <a:rPr lang="en-IE" i="0" dirty="0" smtClean="0"/>
              <a:t>FATS</a:t>
            </a:r>
          </a:p>
          <a:p>
            <a:pPr marL="342900" indent="-342900" algn="ctr">
              <a:buAutoNum type="arabicPeriod"/>
            </a:pPr>
            <a:endParaRPr lang="en-IE" i="0"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340777812"/>
              </p:ext>
            </p:extLst>
          </p:nvPr>
        </p:nvGraphicFramePr>
        <p:xfrm>
          <a:off x="4211960" y="2076678"/>
          <a:ext cx="4548435" cy="3872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32341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936625"/>
          </a:xfrm>
        </p:spPr>
        <p:txBody>
          <a:bodyPr/>
          <a:lstStyle/>
          <a:p>
            <a:pPr algn="ctr"/>
            <a:r>
              <a:rPr lang="en-GB" sz="2400" dirty="0" smtClean="0"/>
              <a:t>Users </a:t>
            </a:r>
            <a:r>
              <a:rPr lang="en-GB" sz="2400" smtClean="0"/>
              <a:t>story </a:t>
            </a:r>
            <a:r>
              <a:rPr lang="en-GB" sz="2400" i="1" smtClean="0"/>
              <a:t>– </a:t>
            </a:r>
            <a:r>
              <a:rPr lang="en-GB" sz="2400" i="1" dirty="0"/>
              <a:t>Identification of UCI </a:t>
            </a:r>
            <a:r>
              <a:rPr lang="en-GB" sz="2400" i="1" dirty="0" smtClean="0"/>
              <a:t>country in </a:t>
            </a:r>
            <a:r>
              <a:rPr lang="en-GB" sz="2400" i="1" dirty="0"/>
              <a:t>case of an </a:t>
            </a:r>
            <a:r>
              <a:rPr lang="en-GB" sz="2400" i="1" dirty="0" smtClean="0"/>
              <a:t>SPE (real case)</a:t>
            </a:r>
            <a:r>
              <a:rPr lang="en-GB" sz="2400" dirty="0"/>
              <a:t/>
            </a:r>
            <a:br>
              <a:rPr lang="en-GB" sz="2400" dirty="0"/>
            </a:br>
            <a:r>
              <a:rPr lang="en-GB" sz="2400" dirty="0" smtClean="0"/>
              <a:t> </a:t>
            </a:r>
            <a:endParaRPr lang="en-GB" sz="2400"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556792"/>
            <a:ext cx="8668048"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ular Callout 3"/>
          <p:cNvSpPr/>
          <p:nvPr/>
        </p:nvSpPr>
        <p:spPr>
          <a:xfrm>
            <a:off x="179512" y="1214754"/>
            <a:ext cx="2376264" cy="1224136"/>
          </a:xfrm>
          <a:prstGeom prst="wedgeRectCallou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r>
              <a:rPr lang="en-GB" sz="1800" b="0" dirty="0">
                <a:solidFill>
                  <a:schemeClr val="bg1"/>
                </a:solidFill>
              </a:rPr>
              <a:t>Profiler of </a:t>
            </a:r>
            <a:r>
              <a:rPr lang="en-GB" sz="1800" b="0" dirty="0" smtClean="0">
                <a:solidFill>
                  <a:schemeClr val="bg1"/>
                </a:solidFill>
              </a:rPr>
              <a:t>country X </a:t>
            </a:r>
            <a:r>
              <a:rPr lang="en-GB" sz="1800" b="0" dirty="0">
                <a:solidFill>
                  <a:schemeClr val="bg1"/>
                </a:solidFill>
              </a:rPr>
              <a:t>collects parent in country Y, but both are SPEs  </a:t>
            </a:r>
          </a:p>
        </p:txBody>
      </p:sp>
      <p:sp>
        <p:nvSpPr>
          <p:cNvPr id="5" name="Rounded Rectangular Callout 4"/>
          <p:cNvSpPr/>
          <p:nvPr/>
        </p:nvSpPr>
        <p:spPr>
          <a:xfrm>
            <a:off x="3508152" y="1430778"/>
            <a:ext cx="648072" cy="396044"/>
          </a:xfrm>
          <a:prstGeom prst="wedgeRoundRectCallout">
            <a:avLst>
              <a:gd name="adj1" fmla="val -20833"/>
              <a:gd name="adj2" fmla="val 91361"/>
              <a:gd name="adj3" fmla="val 16667"/>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b="0" dirty="0" smtClean="0">
                <a:solidFill>
                  <a:schemeClr val="tx1"/>
                </a:solidFill>
              </a:rPr>
              <a:t>SPE</a:t>
            </a:r>
            <a:endParaRPr lang="en-GB" sz="1600" b="0" dirty="0">
              <a:solidFill>
                <a:schemeClr val="tx1"/>
              </a:solidFill>
            </a:endParaRPr>
          </a:p>
        </p:txBody>
      </p:sp>
      <p:sp>
        <p:nvSpPr>
          <p:cNvPr id="7" name="Rounded Rectangular Callout 6"/>
          <p:cNvSpPr/>
          <p:nvPr/>
        </p:nvSpPr>
        <p:spPr>
          <a:xfrm>
            <a:off x="3409504" y="2642456"/>
            <a:ext cx="648072" cy="396044"/>
          </a:xfrm>
          <a:prstGeom prst="wedgeRoundRectCallout">
            <a:avLst>
              <a:gd name="adj1" fmla="val -20833"/>
              <a:gd name="adj2" fmla="val 91361"/>
              <a:gd name="adj3" fmla="val 16667"/>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b="0" dirty="0" smtClean="0">
                <a:solidFill>
                  <a:schemeClr val="tx1"/>
                </a:solidFill>
              </a:rPr>
              <a:t>SPE</a:t>
            </a:r>
            <a:endParaRPr lang="en-GB" sz="1600" b="0" dirty="0">
              <a:solidFill>
                <a:schemeClr val="tx1"/>
              </a:solidFill>
            </a:endParaRPr>
          </a:p>
        </p:txBody>
      </p:sp>
      <p:sp>
        <p:nvSpPr>
          <p:cNvPr id="6" name="TextBox 5"/>
          <p:cNvSpPr txBox="1"/>
          <p:nvPr/>
        </p:nvSpPr>
        <p:spPr>
          <a:xfrm>
            <a:off x="6732240" y="1628800"/>
            <a:ext cx="1872208" cy="830997"/>
          </a:xfrm>
          <a:prstGeom prst="rect">
            <a:avLst/>
          </a:prstGeom>
          <a:noFill/>
        </p:spPr>
        <p:txBody>
          <a:bodyPr wrap="square" rtlCol="0">
            <a:spAutoFit/>
          </a:bodyPr>
          <a:lstStyle/>
          <a:p>
            <a:r>
              <a:rPr lang="en-GB" sz="2400" b="0" dirty="0" smtClean="0">
                <a:solidFill>
                  <a:srgbClr val="0F5494"/>
                </a:solidFill>
              </a:rPr>
              <a:t>Who is the UCI?</a:t>
            </a:r>
          </a:p>
        </p:txBody>
      </p:sp>
    </p:spTree>
    <p:extLst>
      <p:ext uri="{BB962C8B-B14F-4D97-AF65-F5344CB8AC3E}">
        <p14:creationId xmlns:p14="http://schemas.microsoft.com/office/powerpoint/2010/main" val="2467277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0754"/>
            <a:ext cx="8229600" cy="936625"/>
          </a:xfrm>
        </p:spPr>
        <p:txBody>
          <a:bodyPr/>
          <a:lstStyle/>
          <a:p>
            <a:r>
              <a:rPr lang="en-IE" dirty="0" smtClean="0"/>
              <a:t>Without chain model</a:t>
            </a:r>
            <a:endParaRPr lang="en-IE" dirty="0"/>
          </a:p>
        </p:txBody>
      </p:sp>
      <p:sp>
        <p:nvSpPr>
          <p:cNvPr id="13" name="Rectangle 12"/>
          <p:cNvSpPr/>
          <p:nvPr/>
        </p:nvSpPr>
        <p:spPr>
          <a:xfrm>
            <a:off x="7164288" y="4966068"/>
            <a:ext cx="1543988" cy="763527"/>
          </a:xfrm>
          <a:prstGeom prst="rect">
            <a:avLst/>
          </a:prstGeom>
          <a:solidFill>
            <a:schemeClr val="bg1">
              <a:lumMod val="7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800" b="0" dirty="0" smtClean="0">
                <a:solidFill>
                  <a:schemeClr val="tx1"/>
                </a:solidFill>
              </a:rPr>
              <a:t>National level</a:t>
            </a:r>
          </a:p>
        </p:txBody>
      </p:sp>
      <p:sp>
        <p:nvSpPr>
          <p:cNvPr id="14" name="Oval 13"/>
          <p:cNvSpPr/>
          <p:nvPr/>
        </p:nvSpPr>
        <p:spPr>
          <a:xfrm>
            <a:off x="2293937" y="4871119"/>
            <a:ext cx="576064" cy="576064"/>
          </a:xfrm>
          <a:prstGeom prst="ellips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5" name="Isosceles Triangle 14"/>
          <p:cNvSpPr/>
          <p:nvPr/>
        </p:nvSpPr>
        <p:spPr>
          <a:xfrm>
            <a:off x="2303826" y="5627182"/>
            <a:ext cx="576064" cy="574783"/>
          </a:xfrm>
          <a:prstGeom prst="triangl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6" name="Rectangle 15"/>
          <p:cNvSpPr/>
          <p:nvPr/>
        </p:nvSpPr>
        <p:spPr>
          <a:xfrm>
            <a:off x="1585518" y="4861880"/>
            <a:ext cx="576064" cy="567680"/>
          </a:xfrm>
          <a:prstGeom prst="rect">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7" name="Hexagon 16"/>
          <p:cNvSpPr/>
          <p:nvPr/>
        </p:nvSpPr>
        <p:spPr>
          <a:xfrm>
            <a:off x="1559403" y="5683636"/>
            <a:ext cx="612068" cy="531678"/>
          </a:xfrm>
          <a:prstGeom prst="hexagon">
            <a:avLst/>
          </a:prstGeom>
          <a:solidFill>
            <a:srgbClr val="FF0000">
              <a:alpha val="50000"/>
            </a:srgbClr>
          </a:solidFill>
          <a:ln>
            <a:solidFill>
              <a:srgbClr val="13317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8" name="Oval 17"/>
          <p:cNvSpPr/>
          <p:nvPr/>
        </p:nvSpPr>
        <p:spPr>
          <a:xfrm>
            <a:off x="4163493" y="4846404"/>
            <a:ext cx="576064" cy="576064"/>
          </a:xfrm>
          <a:prstGeom prst="ellipse">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9" name="Oval 18"/>
          <p:cNvSpPr/>
          <p:nvPr/>
        </p:nvSpPr>
        <p:spPr>
          <a:xfrm>
            <a:off x="6105041" y="4789702"/>
            <a:ext cx="576064" cy="523695"/>
          </a:xfrm>
          <a:prstGeom prst="ellipse">
            <a:avLst/>
          </a:prstGeom>
          <a:solidFill>
            <a:srgbClr val="00B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0" name="Isosceles Triangle 19"/>
          <p:cNvSpPr/>
          <p:nvPr/>
        </p:nvSpPr>
        <p:spPr>
          <a:xfrm>
            <a:off x="4177198" y="5640531"/>
            <a:ext cx="576064" cy="574783"/>
          </a:xfrm>
          <a:prstGeom prst="triangle">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1" name="Isosceles Triangle 20"/>
          <p:cNvSpPr/>
          <p:nvPr/>
        </p:nvSpPr>
        <p:spPr>
          <a:xfrm>
            <a:off x="6050570" y="5486133"/>
            <a:ext cx="576064" cy="574783"/>
          </a:xfrm>
          <a:prstGeom prst="triangle">
            <a:avLst/>
          </a:prstGeom>
          <a:solidFill>
            <a:srgbClr val="00B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2" name="Rectangle 21"/>
          <p:cNvSpPr/>
          <p:nvPr/>
        </p:nvSpPr>
        <p:spPr>
          <a:xfrm>
            <a:off x="3389266" y="4860840"/>
            <a:ext cx="576064" cy="567680"/>
          </a:xfrm>
          <a:prstGeom prst="rect">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3" name="Rectangle 22"/>
          <p:cNvSpPr/>
          <p:nvPr/>
        </p:nvSpPr>
        <p:spPr>
          <a:xfrm>
            <a:off x="5279528" y="4839681"/>
            <a:ext cx="576064" cy="567680"/>
          </a:xfrm>
          <a:prstGeom prst="rect">
            <a:avLst/>
          </a:prstGeom>
          <a:solidFill>
            <a:srgbClr val="00B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4" name="Hexagon 23"/>
          <p:cNvSpPr/>
          <p:nvPr/>
        </p:nvSpPr>
        <p:spPr>
          <a:xfrm>
            <a:off x="3359681" y="5705938"/>
            <a:ext cx="612068" cy="531678"/>
          </a:xfrm>
          <a:prstGeom prst="hexagon">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100000" t="100000"/>
            </a:path>
            <a:tileRect r="-100000" b="-100000"/>
          </a:gradFill>
          <a:ln>
            <a:solidFill>
              <a:srgbClr val="13317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5" name="Hexagon 24"/>
          <p:cNvSpPr/>
          <p:nvPr/>
        </p:nvSpPr>
        <p:spPr>
          <a:xfrm>
            <a:off x="5301707" y="5549719"/>
            <a:ext cx="612068" cy="531678"/>
          </a:xfrm>
          <a:prstGeom prst="hexagon">
            <a:avLst/>
          </a:prstGeom>
          <a:solidFill>
            <a:srgbClr val="92D050">
              <a:alpha val="50000"/>
            </a:srgbClr>
          </a:solidFill>
          <a:ln>
            <a:solidFill>
              <a:srgbClr val="13317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9" name="Rectangle 28"/>
          <p:cNvSpPr/>
          <p:nvPr/>
        </p:nvSpPr>
        <p:spPr>
          <a:xfrm>
            <a:off x="3027671" y="1227379"/>
            <a:ext cx="2238016" cy="926445"/>
          </a:xfrm>
          <a:prstGeom prst="rect">
            <a:avLst/>
          </a:prstGeom>
          <a:solidFill>
            <a:schemeClr val="bg1">
              <a:lumMod val="7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800" b="0" dirty="0" smtClean="0">
                <a:solidFill>
                  <a:schemeClr val="tx1"/>
                </a:solidFill>
              </a:rPr>
              <a:t>EU level: discussions by domain</a:t>
            </a:r>
            <a:endParaRPr lang="en-GB" sz="1800" b="0" dirty="0">
              <a:solidFill>
                <a:schemeClr val="tx1"/>
              </a:solidFill>
            </a:endParaRPr>
          </a:p>
        </p:txBody>
      </p:sp>
    </p:spTree>
    <p:extLst>
      <p:ext uri="{BB962C8B-B14F-4D97-AF65-F5344CB8AC3E}">
        <p14:creationId xmlns:p14="http://schemas.microsoft.com/office/powerpoint/2010/main" val="2276886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35" presetClass="path" presetSubtype="0" accel="50000" decel="50000" fill="hold" grpId="0" nodeType="withEffect">
                                  <p:stCondLst>
                                    <p:cond delay="0"/>
                                  </p:stCondLst>
                                  <p:childTnLst>
                                    <p:animMotion origin="layout" path="M -1.66667E-6 -3.33333E-6 L -0.11736 -0.28356 " pathEditMode="relative" rAng="0" ptsTypes="AA">
                                      <p:cBhvr>
                                        <p:cTn id="8" dur="2000" fill="hold"/>
                                        <p:tgtEl>
                                          <p:spTgt spid="14"/>
                                        </p:tgtEl>
                                        <p:attrNameLst>
                                          <p:attrName>ppt_x</p:attrName>
                                          <p:attrName>ppt_y</p:attrName>
                                        </p:attrNameLst>
                                      </p:cBhvr>
                                      <p:rCtr x="-5868" y="-14190"/>
                                    </p:animMotion>
                                  </p:childTnLst>
                                </p:cTn>
                              </p:par>
                              <p:par>
                                <p:cTn id="9" presetID="35" presetClass="path" presetSubtype="0" accel="50000" decel="50000" fill="hold" grpId="0" nodeType="withEffect">
                                  <p:stCondLst>
                                    <p:cond delay="0"/>
                                  </p:stCondLst>
                                  <p:childTnLst>
                                    <p:animMotion origin="layout" path="M 4.44444E-6 -1.11111E-6 L -0.30174 -0.28009 " pathEditMode="relative" rAng="0" ptsTypes="AA">
                                      <p:cBhvr>
                                        <p:cTn id="10" dur="2000" fill="hold"/>
                                        <p:tgtEl>
                                          <p:spTgt spid="18"/>
                                        </p:tgtEl>
                                        <p:attrNameLst>
                                          <p:attrName>ppt_x</p:attrName>
                                          <p:attrName>ppt_y</p:attrName>
                                        </p:attrNameLst>
                                      </p:cBhvr>
                                      <p:rCtr x="-15087" y="-14005"/>
                                    </p:animMotion>
                                  </p:childTnLst>
                                </p:cTn>
                              </p:par>
                              <p:par>
                                <p:cTn id="11" presetID="35" presetClass="path" presetSubtype="0" accel="50000" decel="50000" fill="hold" grpId="0" nodeType="withEffect">
                                  <p:stCondLst>
                                    <p:cond delay="0"/>
                                  </p:stCondLst>
                                  <p:childTnLst>
                                    <p:animMotion origin="layout" path="M -1.94444E-6 -4.07407E-6 L -0.47482 -0.26805 " pathEditMode="relative" rAng="0" ptsTypes="AA">
                                      <p:cBhvr>
                                        <p:cTn id="12" dur="2000" fill="hold"/>
                                        <p:tgtEl>
                                          <p:spTgt spid="19"/>
                                        </p:tgtEl>
                                        <p:attrNameLst>
                                          <p:attrName>ppt_x</p:attrName>
                                          <p:attrName>ppt_y</p:attrName>
                                        </p:attrNameLst>
                                      </p:cBhvr>
                                      <p:rCtr x="-23750" y="-13403"/>
                                    </p:animMotion>
                                  </p:childTnLst>
                                </p:cTn>
                              </p:par>
                            </p:childTnLst>
                          </p:cTn>
                        </p:par>
                      </p:childTnLst>
                    </p:cTn>
                  </p:par>
                  <p:par>
                    <p:cTn id="13" fill="hold">
                      <p:stCondLst>
                        <p:cond delay="indefinite"/>
                      </p:stCondLst>
                      <p:childTnLst>
                        <p:par>
                          <p:cTn id="14" fill="hold">
                            <p:stCondLst>
                              <p:cond delay="0"/>
                            </p:stCondLst>
                            <p:childTnLst>
                              <p:par>
                                <p:cTn id="15" presetID="35" presetClass="path" presetSubtype="0" accel="50000" decel="50000" fill="hold" grpId="0" nodeType="clickEffect">
                                  <p:stCondLst>
                                    <p:cond delay="0"/>
                                  </p:stCondLst>
                                  <p:childTnLst>
                                    <p:animMotion origin="layout" path="M -1.11111E-6 -1.48148E-6 L 0.23993 -0.32384 " pathEditMode="relative" rAng="0" ptsTypes="AA">
                                      <p:cBhvr>
                                        <p:cTn id="16" dur="2000" fill="hold"/>
                                        <p:tgtEl>
                                          <p:spTgt spid="16"/>
                                        </p:tgtEl>
                                        <p:attrNameLst>
                                          <p:attrName>ppt_x</p:attrName>
                                          <p:attrName>ppt_y</p:attrName>
                                        </p:attrNameLst>
                                      </p:cBhvr>
                                      <p:rCtr x="11997" y="-16204"/>
                                    </p:animMotion>
                                  </p:childTnLst>
                                </p:cTn>
                              </p:par>
                              <p:par>
                                <p:cTn id="17" presetID="35" presetClass="path" presetSubtype="0" accel="50000" decel="50000" fill="hold" grpId="0" nodeType="withEffect">
                                  <p:stCondLst>
                                    <p:cond delay="0"/>
                                  </p:stCondLst>
                                  <p:childTnLst>
                                    <p:animMotion origin="layout" path="M -3.33333E-6 -1.48148E-6 L 0.05886 -0.25023 " pathEditMode="relative" rAng="0" ptsTypes="AA">
                                      <p:cBhvr>
                                        <p:cTn id="18" dur="2000" fill="hold"/>
                                        <p:tgtEl>
                                          <p:spTgt spid="22"/>
                                        </p:tgtEl>
                                        <p:attrNameLst>
                                          <p:attrName>ppt_x</p:attrName>
                                          <p:attrName>ppt_y</p:attrName>
                                        </p:attrNameLst>
                                      </p:cBhvr>
                                      <p:rCtr x="2934" y="-12523"/>
                                    </p:animMotion>
                                  </p:childTnLst>
                                </p:cTn>
                              </p:par>
                              <p:par>
                                <p:cTn id="19" presetID="35" presetClass="path" presetSubtype="0" accel="50000" decel="50000" fill="hold" grpId="0" nodeType="withEffect">
                                  <p:stCondLst>
                                    <p:cond delay="0"/>
                                  </p:stCondLst>
                                  <p:childTnLst>
                                    <p:animMotion origin="layout" path="M -4.16667E-6 -7.40741E-7 L -0.08645 -0.2963 " pathEditMode="relative" rAng="0" ptsTypes="AA">
                                      <p:cBhvr>
                                        <p:cTn id="20" dur="2000" fill="hold"/>
                                        <p:tgtEl>
                                          <p:spTgt spid="23"/>
                                        </p:tgtEl>
                                        <p:attrNameLst>
                                          <p:attrName>ppt_x</p:attrName>
                                          <p:attrName>ppt_y</p:attrName>
                                        </p:attrNameLst>
                                      </p:cBhvr>
                                      <p:rCtr x="-4323" y="-14815"/>
                                    </p:animMotion>
                                  </p:childTnLst>
                                </p:cTn>
                              </p:par>
                            </p:childTnLst>
                          </p:cTn>
                        </p:par>
                      </p:childTnLst>
                    </p:cTn>
                  </p:par>
                  <p:par>
                    <p:cTn id="21" fill="hold">
                      <p:stCondLst>
                        <p:cond delay="indefinite"/>
                      </p:stCondLst>
                      <p:childTnLst>
                        <p:par>
                          <p:cTn id="22" fill="hold">
                            <p:stCondLst>
                              <p:cond delay="0"/>
                            </p:stCondLst>
                            <p:childTnLst>
                              <p:par>
                                <p:cTn id="23" presetID="35" presetClass="path" presetSubtype="0" accel="50000" decel="50000" fill="hold" grpId="0" nodeType="clickEffect">
                                  <p:stCondLst>
                                    <p:cond delay="0"/>
                                  </p:stCondLst>
                                  <p:childTnLst>
                                    <p:animMotion origin="layout" path="M -3.33333E-6 0 L 0.4474 -0.44653 " pathEditMode="relative" rAng="0" ptsTypes="AA">
                                      <p:cBhvr>
                                        <p:cTn id="24" dur="2000" fill="hold"/>
                                        <p:tgtEl>
                                          <p:spTgt spid="15"/>
                                        </p:tgtEl>
                                        <p:attrNameLst>
                                          <p:attrName>ppt_x</p:attrName>
                                          <p:attrName>ppt_y</p:attrName>
                                        </p:attrNameLst>
                                      </p:cBhvr>
                                      <p:rCtr x="22361" y="-22338"/>
                                    </p:animMotion>
                                  </p:childTnLst>
                                </p:cTn>
                              </p:par>
                              <p:par>
                                <p:cTn id="25" presetID="35" presetClass="path" presetSubtype="0" accel="50000" decel="50000" fill="hold" grpId="0" nodeType="withEffect">
                                  <p:stCondLst>
                                    <p:cond delay="0"/>
                                  </p:stCondLst>
                                  <p:childTnLst>
                                    <p:animMotion origin="layout" path="M -4.44444E-6 -1.85185E-6 L 0.24914 -0.37477 " pathEditMode="relative" rAng="0" ptsTypes="AA">
                                      <p:cBhvr>
                                        <p:cTn id="26" dur="2000" fill="hold"/>
                                        <p:tgtEl>
                                          <p:spTgt spid="20"/>
                                        </p:tgtEl>
                                        <p:attrNameLst>
                                          <p:attrName>ppt_x</p:attrName>
                                          <p:attrName>ppt_y</p:attrName>
                                        </p:attrNameLst>
                                      </p:cBhvr>
                                      <p:rCtr x="12448" y="-18750"/>
                                    </p:animMotion>
                                  </p:childTnLst>
                                </p:cTn>
                              </p:par>
                              <p:par>
                                <p:cTn id="27" presetID="35" presetClass="path" presetSubtype="0" accel="50000" decel="50000" fill="hold" grpId="0" nodeType="withEffect">
                                  <p:stCondLst>
                                    <p:cond delay="0"/>
                                  </p:stCondLst>
                                  <p:childTnLst>
                                    <p:animMotion origin="layout" path="M 4.44444E-6 1.85185E-6 L 0.1217 -0.36296 " pathEditMode="relative" rAng="0" ptsTypes="AA">
                                      <p:cBhvr>
                                        <p:cTn id="28" dur="2000" fill="hold"/>
                                        <p:tgtEl>
                                          <p:spTgt spid="21"/>
                                        </p:tgtEl>
                                        <p:attrNameLst>
                                          <p:attrName>ppt_x</p:attrName>
                                          <p:attrName>ppt_y</p:attrName>
                                        </p:attrNameLst>
                                      </p:cBhvr>
                                      <p:rCtr x="6076" y="-1814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8" grpId="0" animBg="1"/>
      <p:bldP spid="19" grpId="0" animBg="1"/>
      <p:bldP spid="20" grpId="0" animBg="1"/>
      <p:bldP spid="21" grpId="0" animBg="1"/>
      <p:bldP spid="22" grpId="0" animBg="1"/>
      <p:bldP spid="23" grpId="0" animBg="1"/>
      <p:bldP spid="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936625"/>
          </a:xfrm>
        </p:spPr>
        <p:txBody>
          <a:bodyPr/>
          <a:lstStyle/>
          <a:p>
            <a:r>
              <a:rPr lang="en-IE" dirty="0" smtClean="0"/>
              <a:t>With a chain model</a:t>
            </a:r>
            <a:endParaRPr lang="en-IE" dirty="0"/>
          </a:p>
        </p:txBody>
      </p:sp>
      <p:sp>
        <p:nvSpPr>
          <p:cNvPr id="13" name="Rectangle 12"/>
          <p:cNvSpPr/>
          <p:nvPr/>
        </p:nvSpPr>
        <p:spPr>
          <a:xfrm>
            <a:off x="7563598" y="4672587"/>
            <a:ext cx="1543988" cy="1469547"/>
          </a:xfrm>
          <a:prstGeom prst="rect">
            <a:avLst/>
          </a:prstGeom>
          <a:solidFill>
            <a:schemeClr val="bg1">
              <a:lumMod val="7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800" b="0" dirty="0" smtClean="0">
                <a:solidFill>
                  <a:schemeClr val="tx1"/>
                </a:solidFill>
              </a:rPr>
              <a:t>National level</a:t>
            </a:r>
          </a:p>
          <a:p>
            <a:pPr algn="ctr" defTabSz="457200" fontAlgn="auto">
              <a:spcBef>
                <a:spcPts val="0"/>
              </a:spcBef>
              <a:spcAft>
                <a:spcPts val="0"/>
              </a:spcAft>
            </a:pPr>
            <a:r>
              <a:rPr lang="en-GB" sz="1800" b="0" dirty="0" smtClean="0">
                <a:solidFill>
                  <a:schemeClr val="tx1"/>
                </a:solidFill>
              </a:rPr>
              <a:t>coordinates </a:t>
            </a:r>
          </a:p>
          <a:p>
            <a:pPr algn="ctr" defTabSz="457200" fontAlgn="auto">
              <a:spcBef>
                <a:spcPts val="0"/>
              </a:spcBef>
              <a:spcAft>
                <a:spcPts val="0"/>
              </a:spcAft>
            </a:pPr>
            <a:r>
              <a:rPr lang="en-GB" sz="1800" b="0" dirty="0" smtClean="0">
                <a:solidFill>
                  <a:schemeClr val="tx1"/>
                </a:solidFill>
              </a:rPr>
              <a:t>across domains</a:t>
            </a:r>
            <a:endParaRPr lang="en-GB" sz="1800" b="0" dirty="0">
              <a:solidFill>
                <a:schemeClr val="tx1"/>
              </a:solidFill>
            </a:endParaRPr>
          </a:p>
        </p:txBody>
      </p:sp>
      <p:sp>
        <p:nvSpPr>
          <p:cNvPr id="14" name="Oval 13"/>
          <p:cNvSpPr/>
          <p:nvPr/>
        </p:nvSpPr>
        <p:spPr>
          <a:xfrm>
            <a:off x="2293937" y="4871119"/>
            <a:ext cx="576064" cy="576064"/>
          </a:xfrm>
          <a:prstGeom prst="ellips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5" name="Isosceles Triangle 14"/>
          <p:cNvSpPr/>
          <p:nvPr/>
        </p:nvSpPr>
        <p:spPr>
          <a:xfrm>
            <a:off x="2303826" y="5627182"/>
            <a:ext cx="576064" cy="574783"/>
          </a:xfrm>
          <a:prstGeom prst="triangl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6" name="Rectangle 15"/>
          <p:cNvSpPr/>
          <p:nvPr/>
        </p:nvSpPr>
        <p:spPr>
          <a:xfrm>
            <a:off x="1585518" y="4861880"/>
            <a:ext cx="576064" cy="567680"/>
          </a:xfrm>
          <a:prstGeom prst="rect">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7" name="Hexagon 16"/>
          <p:cNvSpPr/>
          <p:nvPr/>
        </p:nvSpPr>
        <p:spPr>
          <a:xfrm>
            <a:off x="1559403" y="5683636"/>
            <a:ext cx="612068" cy="531678"/>
          </a:xfrm>
          <a:prstGeom prst="hexagon">
            <a:avLst/>
          </a:prstGeom>
          <a:solidFill>
            <a:srgbClr val="FF0000">
              <a:alpha val="50000"/>
            </a:srgbClr>
          </a:solidFill>
          <a:ln>
            <a:solidFill>
              <a:srgbClr val="13317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8" name="Oval 17"/>
          <p:cNvSpPr/>
          <p:nvPr/>
        </p:nvSpPr>
        <p:spPr>
          <a:xfrm>
            <a:off x="4163493" y="4846404"/>
            <a:ext cx="576064" cy="576064"/>
          </a:xfrm>
          <a:prstGeom prst="ellipse">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9" name="Oval 18"/>
          <p:cNvSpPr/>
          <p:nvPr/>
        </p:nvSpPr>
        <p:spPr>
          <a:xfrm>
            <a:off x="6105041" y="4789702"/>
            <a:ext cx="576064" cy="523695"/>
          </a:xfrm>
          <a:prstGeom prst="ellipse">
            <a:avLst/>
          </a:prstGeom>
          <a:solidFill>
            <a:srgbClr val="00B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0" name="Isosceles Triangle 19"/>
          <p:cNvSpPr/>
          <p:nvPr/>
        </p:nvSpPr>
        <p:spPr>
          <a:xfrm>
            <a:off x="4177198" y="5640531"/>
            <a:ext cx="576064" cy="574783"/>
          </a:xfrm>
          <a:prstGeom prst="triangle">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1" name="Isosceles Triangle 20"/>
          <p:cNvSpPr/>
          <p:nvPr/>
        </p:nvSpPr>
        <p:spPr>
          <a:xfrm>
            <a:off x="6050570" y="5486133"/>
            <a:ext cx="576064" cy="574783"/>
          </a:xfrm>
          <a:prstGeom prst="triangle">
            <a:avLst/>
          </a:prstGeom>
          <a:solidFill>
            <a:srgbClr val="00B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2" name="Rectangle 21"/>
          <p:cNvSpPr/>
          <p:nvPr/>
        </p:nvSpPr>
        <p:spPr>
          <a:xfrm>
            <a:off x="3389266" y="4860840"/>
            <a:ext cx="576064" cy="567680"/>
          </a:xfrm>
          <a:prstGeom prst="rect">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3" name="Rectangle 22"/>
          <p:cNvSpPr/>
          <p:nvPr/>
        </p:nvSpPr>
        <p:spPr>
          <a:xfrm>
            <a:off x="5279528" y="4839681"/>
            <a:ext cx="576064" cy="567680"/>
          </a:xfrm>
          <a:prstGeom prst="rect">
            <a:avLst/>
          </a:prstGeom>
          <a:solidFill>
            <a:srgbClr val="00B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4" name="Hexagon 23"/>
          <p:cNvSpPr/>
          <p:nvPr/>
        </p:nvSpPr>
        <p:spPr>
          <a:xfrm>
            <a:off x="3359681" y="5705938"/>
            <a:ext cx="612068" cy="531678"/>
          </a:xfrm>
          <a:prstGeom prst="hexagon">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100000" t="100000"/>
            </a:path>
            <a:tileRect r="-100000" b="-100000"/>
          </a:gradFill>
          <a:ln>
            <a:solidFill>
              <a:srgbClr val="13317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5" name="Hexagon 24"/>
          <p:cNvSpPr/>
          <p:nvPr/>
        </p:nvSpPr>
        <p:spPr>
          <a:xfrm>
            <a:off x="5301707" y="5549719"/>
            <a:ext cx="612068" cy="531678"/>
          </a:xfrm>
          <a:prstGeom prst="hexagon">
            <a:avLst/>
          </a:prstGeom>
          <a:solidFill>
            <a:srgbClr val="92D050">
              <a:alpha val="50000"/>
            </a:srgbClr>
          </a:solidFill>
          <a:ln>
            <a:solidFill>
              <a:srgbClr val="13317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6" name="Oval Callout 25"/>
          <p:cNvSpPr/>
          <p:nvPr/>
        </p:nvSpPr>
        <p:spPr>
          <a:xfrm>
            <a:off x="1979790" y="3566847"/>
            <a:ext cx="648072" cy="486540"/>
          </a:xfrm>
          <a:prstGeom prst="wedgeEllipseCallout">
            <a:avLst>
              <a:gd name="adj1" fmla="val -20833"/>
              <a:gd name="adj2" fmla="val 72941"/>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8" name="Oval Callout 27"/>
          <p:cNvSpPr/>
          <p:nvPr/>
        </p:nvSpPr>
        <p:spPr>
          <a:xfrm>
            <a:off x="5847107" y="3566847"/>
            <a:ext cx="648072" cy="486540"/>
          </a:xfrm>
          <a:prstGeom prst="wedgeEllipseCallout">
            <a:avLst>
              <a:gd name="adj1" fmla="val -22793"/>
              <a:gd name="adj2" fmla="val 83382"/>
            </a:avLst>
          </a:prstGeom>
          <a:solidFill>
            <a:srgbClr val="00B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29" name="Rectangle 28"/>
          <p:cNvSpPr/>
          <p:nvPr/>
        </p:nvSpPr>
        <p:spPr>
          <a:xfrm>
            <a:off x="5219594" y="1827562"/>
            <a:ext cx="2238016" cy="782429"/>
          </a:xfrm>
          <a:prstGeom prst="rect">
            <a:avLst/>
          </a:prstGeom>
          <a:solidFill>
            <a:schemeClr val="bg1">
              <a:lumMod val="7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800" b="0" dirty="0" smtClean="0">
                <a:solidFill>
                  <a:schemeClr val="tx1"/>
                </a:solidFill>
              </a:rPr>
              <a:t>EU level ONLY relevant cross countries issues</a:t>
            </a:r>
          </a:p>
        </p:txBody>
      </p:sp>
      <p:sp>
        <p:nvSpPr>
          <p:cNvPr id="37" name="Oval Callout 36"/>
          <p:cNvSpPr/>
          <p:nvPr/>
        </p:nvSpPr>
        <p:spPr>
          <a:xfrm>
            <a:off x="3772032" y="3623549"/>
            <a:ext cx="648072" cy="486540"/>
          </a:xfrm>
          <a:prstGeom prst="wedgeEllipseCallout">
            <a:avLst>
              <a:gd name="adj1" fmla="val -18873"/>
              <a:gd name="adj2" fmla="val 80772"/>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39" name="TextBox 38"/>
          <p:cNvSpPr txBox="1"/>
          <p:nvPr/>
        </p:nvSpPr>
        <p:spPr>
          <a:xfrm>
            <a:off x="2964295" y="1791779"/>
            <a:ext cx="2398396" cy="1569660"/>
          </a:xfrm>
          <a:prstGeom prst="rect">
            <a:avLst/>
          </a:prstGeom>
          <a:noFill/>
        </p:spPr>
        <p:txBody>
          <a:bodyPr wrap="square" rtlCol="0">
            <a:spAutoFit/>
          </a:bodyPr>
          <a:lstStyle/>
          <a:p>
            <a:pPr algn="ctr"/>
            <a:r>
              <a:rPr lang="en-GB" sz="2400" b="0" dirty="0">
                <a:solidFill>
                  <a:schemeClr val="tx1"/>
                </a:solidFill>
              </a:rPr>
              <a:t>EU chain management group</a:t>
            </a:r>
          </a:p>
          <a:p>
            <a:pPr algn="ctr"/>
            <a:endParaRPr lang="en-IE" sz="2400" b="0" dirty="0" err="1" smtClean="0">
              <a:solidFill>
                <a:srgbClr val="0F5494"/>
              </a:solidFill>
            </a:endParaRPr>
          </a:p>
        </p:txBody>
      </p:sp>
      <p:sp>
        <p:nvSpPr>
          <p:cNvPr id="40" name="TextBox 39"/>
          <p:cNvSpPr txBox="1"/>
          <p:nvPr/>
        </p:nvSpPr>
        <p:spPr>
          <a:xfrm>
            <a:off x="875444" y="4041114"/>
            <a:ext cx="6192609" cy="461665"/>
          </a:xfrm>
          <a:prstGeom prst="rect">
            <a:avLst/>
          </a:prstGeom>
          <a:noFill/>
        </p:spPr>
        <p:txBody>
          <a:bodyPr wrap="square" rtlCol="0">
            <a:spAutoFit/>
          </a:bodyPr>
          <a:lstStyle/>
          <a:p>
            <a:pPr algn="ctr"/>
            <a:r>
              <a:rPr lang="en-GB" sz="2400" b="0" dirty="0" smtClean="0">
                <a:solidFill>
                  <a:schemeClr val="tx1"/>
                </a:solidFill>
              </a:rPr>
              <a:t>National chain coordinators</a:t>
            </a:r>
            <a:endParaRPr lang="en-IE" sz="2400" b="0" dirty="0" err="1" smtClean="0">
              <a:solidFill>
                <a:srgbClr val="0F5494"/>
              </a:solidFill>
            </a:endParaRPr>
          </a:p>
        </p:txBody>
      </p:sp>
    </p:spTree>
    <p:extLst>
      <p:ext uri="{BB962C8B-B14F-4D97-AF65-F5344CB8AC3E}">
        <p14:creationId xmlns:p14="http://schemas.microsoft.com/office/powerpoint/2010/main" val="1631589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5" presetClass="path" presetSubtype="0" accel="50000" decel="50000" fill="hold" grpId="1" nodeType="clickEffect">
                                  <p:stCondLst>
                                    <p:cond delay="0"/>
                                  </p:stCondLst>
                                  <p:childTnLst>
                                    <p:animMotion origin="layout" path="M 2.77778E-7 4.44444E-6 L 0.17726 -0.10973 " pathEditMode="relative" rAng="0" ptsTypes="AA">
                                      <p:cBhvr>
                                        <p:cTn id="22" dur="2000" fill="hold"/>
                                        <p:tgtEl>
                                          <p:spTgt spid="26"/>
                                        </p:tgtEl>
                                        <p:attrNameLst>
                                          <p:attrName>ppt_x</p:attrName>
                                          <p:attrName>ppt_y</p:attrName>
                                        </p:attrNameLst>
                                      </p:cBhvr>
                                      <p:rCtr x="8854" y="-5486"/>
                                    </p:animMotion>
                                  </p:childTnLst>
                                </p:cTn>
                              </p:par>
                            </p:childTnLst>
                          </p:cTn>
                        </p:par>
                      </p:childTnLst>
                    </p:cTn>
                  </p:par>
                  <p:par>
                    <p:cTn id="23" fill="hold">
                      <p:stCondLst>
                        <p:cond delay="indefinite"/>
                      </p:stCondLst>
                      <p:childTnLst>
                        <p:par>
                          <p:cTn id="24" fill="hold">
                            <p:stCondLst>
                              <p:cond delay="0"/>
                            </p:stCondLst>
                            <p:childTnLst>
                              <p:par>
                                <p:cTn id="25" presetID="35" presetClass="path" presetSubtype="0" accel="50000" decel="50000" fill="hold" grpId="1" nodeType="clickEffect">
                                  <p:stCondLst>
                                    <p:cond delay="0"/>
                                  </p:stCondLst>
                                  <p:childTnLst>
                                    <p:animMotion origin="layout" path="M 3.33333E-6 1.11111E-6 L 0.02361 -0.12732 " pathEditMode="relative" rAng="0" ptsTypes="AA">
                                      <p:cBhvr>
                                        <p:cTn id="26" dur="2000" fill="hold"/>
                                        <p:tgtEl>
                                          <p:spTgt spid="37"/>
                                        </p:tgtEl>
                                        <p:attrNameLst>
                                          <p:attrName>ppt_x</p:attrName>
                                          <p:attrName>ppt_y</p:attrName>
                                        </p:attrNameLst>
                                      </p:cBhvr>
                                      <p:rCtr x="1181" y="-6366"/>
                                    </p:animMotion>
                                  </p:childTnLst>
                                </p:cTn>
                              </p:par>
                            </p:childTnLst>
                          </p:cTn>
                        </p:par>
                      </p:childTnLst>
                    </p:cTn>
                  </p:par>
                  <p:par>
                    <p:cTn id="27" fill="hold">
                      <p:stCondLst>
                        <p:cond delay="indefinite"/>
                      </p:stCondLst>
                      <p:childTnLst>
                        <p:par>
                          <p:cTn id="28" fill="hold">
                            <p:stCondLst>
                              <p:cond delay="0"/>
                            </p:stCondLst>
                            <p:childTnLst>
                              <p:par>
                                <p:cTn id="29" presetID="35" presetClass="path" presetSubtype="0" accel="50000" decel="50000" fill="hold" grpId="1" nodeType="clickEffect">
                                  <p:stCondLst>
                                    <p:cond delay="0"/>
                                  </p:stCondLst>
                                  <p:childTnLst>
                                    <p:animMotion origin="layout" path="M 0.00208 0.08101 L -0.15504 -0.10973 " pathEditMode="relative" rAng="0" ptsTypes="AA">
                                      <p:cBhvr>
                                        <p:cTn id="30" dur="2000" fill="hold"/>
                                        <p:tgtEl>
                                          <p:spTgt spid="28"/>
                                        </p:tgtEl>
                                        <p:attrNameLst>
                                          <p:attrName>ppt_x</p:attrName>
                                          <p:attrName>ppt_y</p:attrName>
                                        </p:attrNameLst>
                                      </p:cBhvr>
                                      <p:rCtr x="-7865" y="-9537"/>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8" grpId="0" animBg="1"/>
      <p:bldP spid="28" grpId="1" animBg="1"/>
      <p:bldP spid="29" grpId="0" animBg="1"/>
      <p:bldP spid="37" grpId="0" animBg="1"/>
      <p:bldP spid="37" grpId="1" animBg="1"/>
      <p:bldP spid="39"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1289786"/>
            <a:ext cx="8229600" cy="936625"/>
          </a:xfrm>
        </p:spPr>
        <p:txBody>
          <a:bodyPr/>
          <a:lstStyle/>
          <a:p>
            <a:pPr marL="0" lvl="1" indent="0">
              <a:buNone/>
            </a:pPr>
            <a:r>
              <a:rPr lang="en-GB" sz="2400" dirty="0"/>
              <a:t>2) Two layers of chain </a:t>
            </a:r>
            <a:r>
              <a:rPr lang="en-GB" sz="2400" dirty="0" smtClean="0"/>
              <a:t>management</a:t>
            </a:r>
            <a:br>
              <a:rPr lang="en-GB" sz="2400" dirty="0" smtClean="0"/>
            </a:br>
            <a:r>
              <a:rPr lang="en-GB" sz="2400" dirty="0" smtClean="0"/>
              <a:t>NATIONAL</a:t>
            </a:r>
            <a:endParaRPr lang="en-GB" sz="2400" dirty="0"/>
          </a:p>
        </p:txBody>
      </p:sp>
      <p:graphicFrame>
        <p:nvGraphicFramePr>
          <p:cNvPr id="4" name="Content Placeholder 3"/>
          <p:cNvGraphicFramePr>
            <a:graphicFrameLocks noGrp="1"/>
          </p:cNvGraphicFramePr>
          <p:nvPr>
            <p:ph idx="1"/>
            <p:extLst/>
          </p:nvPr>
        </p:nvGraphicFramePr>
        <p:xfrm>
          <a:off x="189856" y="1289786"/>
          <a:ext cx="8784976" cy="3795398"/>
        </p:xfrm>
        <a:graphic>
          <a:graphicData uri="http://schemas.openxmlformats.org/drawingml/2006/table">
            <a:tbl>
              <a:tblPr firstRow="1" firstCol="1" bandRow="1">
                <a:tableStyleId>{5C22544A-7EE6-4342-B048-85BDC9FD1C3A}</a:tableStyleId>
              </a:tblPr>
              <a:tblGrid>
                <a:gridCol w="1152128">
                  <a:extLst>
                    <a:ext uri="{9D8B030D-6E8A-4147-A177-3AD203B41FA5}">
                      <a16:colId xmlns:a16="http://schemas.microsoft.com/office/drawing/2014/main" val="20000"/>
                    </a:ext>
                  </a:extLst>
                </a:gridCol>
                <a:gridCol w="7632848">
                  <a:extLst>
                    <a:ext uri="{9D8B030D-6E8A-4147-A177-3AD203B41FA5}">
                      <a16:colId xmlns:a16="http://schemas.microsoft.com/office/drawing/2014/main" val="20001"/>
                    </a:ext>
                  </a:extLst>
                </a:gridCol>
              </a:tblGrid>
              <a:tr h="1897699">
                <a:tc>
                  <a:txBody>
                    <a:bodyPr/>
                    <a:lstStyle/>
                    <a:p>
                      <a:pPr marL="0" marR="0" indent="0" algn="just">
                        <a:spcBef>
                          <a:spcPts val="575"/>
                        </a:spcBef>
                        <a:spcAft>
                          <a:spcPts val="300"/>
                        </a:spcAft>
                        <a:tabLst>
                          <a:tab pos="1219200" algn="l"/>
                          <a:tab pos="457200" algn="l"/>
                        </a:tabLst>
                      </a:pPr>
                      <a:r>
                        <a:rPr lang="en-GB" sz="1800" b="0" dirty="0">
                          <a:solidFill>
                            <a:schemeClr val="tx1"/>
                          </a:solidFill>
                          <a:effectLst/>
                        </a:rPr>
                        <a:t>National chain manager</a:t>
                      </a:r>
                      <a:endParaRPr lang="en-GB" sz="1800" b="0" i="1" dirty="0">
                        <a:solidFill>
                          <a:schemeClr val="tx1"/>
                        </a:solidFill>
                        <a:effectLst/>
                        <a:latin typeface="Times New Roman"/>
                      </a:endParaRPr>
                    </a:p>
                  </a:txBody>
                  <a:tcPr marL="36929" marR="36929" marT="0" marB="0"/>
                </a:tc>
                <a:tc>
                  <a:txBody>
                    <a:bodyPr/>
                    <a:lstStyle/>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"Supervisor</a:t>
                      </a:r>
                      <a:r>
                        <a:rPr lang="en-US" sz="2000" b="0" dirty="0">
                          <a:solidFill>
                            <a:schemeClr val="tx1"/>
                          </a:solidFill>
                          <a:effectLst/>
                        </a:rPr>
                        <a:t>" of the </a:t>
                      </a:r>
                      <a:r>
                        <a:rPr lang="en-US" sz="2000" b="0" dirty="0" smtClean="0">
                          <a:solidFill>
                            <a:schemeClr val="tx1"/>
                          </a:solidFill>
                          <a:effectLst/>
                        </a:rPr>
                        <a:t>national output</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Coordinates national chain</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Ensures functioning of national</a:t>
                      </a:r>
                      <a:r>
                        <a:rPr lang="en-US" sz="2000" b="0" baseline="0" dirty="0" smtClean="0">
                          <a:solidFill>
                            <a:schemeClr val="tx1"/>
                          </a:solidFill>
                          <a:effectLst/>
                        </a:rPr>
                        <a:t> </a:t>
                      </a:r>
                      <a:r>
                        <a:rPr lang="en-US" sz="2000" b="0" dirty="0" smtClean="0">
                          <a:solidFill>
                            <a:schemeClr val="tx1"/>
                          </a:solidFill>
                          <a:effectLst/>
                        </a:rPr>
                        <a:t>chain  </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Communicate to Working </a:t>
                      </a:r>
                      <a:r>
                        <a:rPr lang="en-US" sz="2000" b="0" dirty="0">
                          <a:solidFill>
                            <a:schemeClr val="tx1"/>
                          </a:solidFill>
                          <a:effectLst/>
                        </a:rPr>
                        <a:t>Groups </a:t>
                      </a:r>
                      <a:r>
                        <a:rPr lang="en-US" sz="2000" b="0" dirty="0" smtClean="0">
                          <a:solidFill>
                            <a:schemeClr val="tx1"/>
                          </a:solidFill>
                          <a:effectLst/>
                        </a:rPr>
                        <a:t>delegates</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a:solidFill>
                            <a:schemeClr val="tx1"/>
                          </a:solidFill>
                          <a:effectLst/>
                        </a:rPr>
                        <a:t>Represents the national </a:t>
                      </a:r>
                      <a:r>
                        <a:rPr lang="en-US" sz="2000" b="0" dirty="0" smtClean="0">
                          <a:solidFill>
                            <a:schemeClr val="tx1"/>
                          </a:solidFill>
                          <a:effectLst/>
                        </a:rPr>
                        <a:t>chain in </a:t>
                      </a:r>
                      <a:r>
                        <a:rPr lang="en-US" sz="2000" b="0" dirty="0">
                          <a:solidFill>
                            <a:schemeClr val="tx1"/>
                          </a:solidFill>
                          <a:effectLst/>
                        </a:rPr>
                        <a:t>the European </a:t>
                      </a:r>
                      <a:r>
                        <a:rPr lang="en-US" sz="2000" b="0" dirty="0" smtClean="0">
                          <a:solidFill>
                            <a:schemeClr val="tx1"/>
                          </a:solidFill>
                          <a:effectLst/>
                        </a:rPr>
                        <a:t>chain</a:t>
                      </a:r>
                      <a:endParaRPr lang="en-GB" sz="2000" b="0" dirty="0">
                        <a:solidFill>
                          <a:schemeClr val="tx1"/>
                        </a:solidFill>
                        <a:effectLst/>
                        <a:latin typeface="Calibri"/>
                        <a:ea typeface="Calibri"/>
                        <a:cs typeface="Times New Roman"/>
                      </a:endParaRPr>
                    </a:p>
                  </a:txBody>
                  <a:tcPr marL="36929" marR="36929" marT="0" marB="0"/>
                </a:tc>
                <a:extLst>
                  <a:ext uri="{0D108BD9-81ED-4DB2-BD59-A6C34878D82A}">
                    <a16:rowId xmlns:a16="http://schemas.microsoft.com/office/drawing/2014/main" val="10000"/>
                  </a:ext>
                </a:extLst>
              </a:tr>
              <a:tr h="1897699">
                <a:tc>
                  <a:txBody>
                    <a:bodyPr/>
                    <a:lstStyle/>
                    <a:p>
                      <a:pPr marL="0" marR="0" indent="0" algn="just">
                        <a:spcBef>
                          <a:spcPts val="575"/>
                        </a:spcBef>
                        <a:spcAft>
                          <a:spcPts val="300"/>
                        </a:spcAft>
                        <a:tabLst>
                          <a:tab pos="1219200" algn="l"/>
                          <a:tab pos="457200" algn="l"/>
                        </a:tabLst>
                      </a:pPr>
                      <a:r>
                        <a:rPr lang="en-GB" sz="1800" b="0" dirty="0">
                          <a:solidFill>
                            <a:schemeClr val="tx1"/>
                          </a:solidFill>
                          <a:effectLst/>
                        </a:rPr>
                        <a:t>National chain partners</a:t>
                      </a:r>
                      <a:endParaRPr lang="en-GB" sz="1800" b="0" i="1" dirty="0">
                        <a:solidFill>
                          <a:schemeClr val="tx1"/>
                        </a:solidFill>
                        <a:effectLst/>
                        <a:latin typeface="Times New Roman"/>
                      </a:endParaRPr>
                    </a:p>
                  </a:txBody>
                  <a:tcPr marL="36929" marR="36929" marT="0" marB="0"/>
                </a:tc>
                <a:tc>
                  <a:txBody>
                    <a:bodyPr/>
                    <a:lstStyle/>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Run their national processes and ensure quality</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a:solidFill>
                            <a:schemeClr val="tx1"/>
                          </a:solidFill>
                          <a:effectLst/>
                        </a:rPr>
                        <a:t>Inform </a:t>
                      </a:r>
                      <a:r>
                        <a:rPr lang="en-US" sz="2000" b="0" dirty="0" smtClean="0">
                          <a:solidFill>
                            <a:schemeClr val="tx1"/>
                          </a:solidFill>
                          <a:effectLst/>
                        </a:rPr>
                        <a:t>national </a:t>
                      </a:r>
                      <a:r>
                        <a:rPr lang="en-US" sz="2000" b="0" dirty="0">
                          <a:solidFill>
                            <a:schemeClr val="tx1"/>
                          </a:solidFill>
                          <a:effectLst/>
                        </a:rPr>
                        <a:t>chain manager </a:t>
                      </a:r>
                      <a:r>
                        <a:rPr lang="en-US" sz="2000" b="0" dirty="0" smtClean="0">
                          <a:solidFill>
                            <a:schemeClr val="tx1"/>
                          </a:solidFill>
                          <a:effectLst/>
                        </a:rPr>
                        <a:t>about cross country changes</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Is active </a:t>
                      </a:r>
                      <a:r>
                        <a:rPr lang="en-US" sz="2000" b="0" dirty="0">
                          <a:solidFill>
                            <a:schemeClr val="tx1"/>
                          </a:solidFill>
                          <a:effectLst/>
                        </a:rPr>
                        <a:t>in the national </a:t>
                      </a:r>
                      <a:r>
                        <a:rPr lang="en-US" sz="2000" b="0" dirty="0" smtClean="0">
                          <a:solidFill>
                            <a:schemeClr val="tx1"/>
                          </a:solidFill>
                          <a:effectLst/>
                        </a:rPr>
                        <a:t>chain</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a:solidFill>
                            <a:schemeClr val="tx1"/>
                          </a:solidFill>
                          <a:effectLst/>
                        </a:rPr>
                        <a:t>Stay </a:t>
                      </a:r>
                      <a:r>
                        <a:rPr lang="en-US" sz="2000" b="0" dirty="0" smtClean="0">
                          <a:solidFill>
                            <a:schemeClr val="tx1"/>
                          </a:solidFill>
                          <a:effectLst/>
                        </a:rPr>
                        <a:t>informed</a:t>
                      </a:r>
                      <a:endParaRPr lang="en-GB" sz="2000" b="0" dirty="0">
                        <a:solidFill>
                          <a:schemeClr val="tx1"/>
                        </a:solidFill>
                        <a:effectLst/>
                        <a:latin typeface="Calibri"/>
                        <a:ea typeface="Calibri"/>
                        <a:cs typeface="Times New Roman"/>
                      </a:endParaRPr>
                    </a:p>
                  </a:txBody>
                  <a:tcPr marL="36929" marR="36929" marT="0" marB="0"/>
                </a:tc>
                <a:extLst>
                  <a:ext uri="{0D108BD9-81ED-4DB2-BD59-A6C34878D82A}">
                    <a16:rowId xmlns:a16="http://schemas.microsoft.com/office/drawing/2014/main" val="10001"/>
                  </a:ext>
                </a:extLst>
              </a:tr>
            </a:tbl>
          </a:graphicData>
        </a:graphic>
      </p:graphicFrame>
      <p:sp>
        <p:nvSpPr>
          <p:cNvPr id="6" name="TextBox 5"/>
          <p:cNvSpPr txBox="1"/>
          <p:nvPr/>
        </p:nvSpPr>
        <p:spPr>
          <a:xfrm>
            <a:off x="199646" y="5085184"/>
            <a:ext cx="8784976" cy="1578894"/>
          </a:xfrm>
          <a:prstGeom prst="rect">
            <a:avLst/>
          </a:prstGeom>
          <a:noFill/>
        </p:spPr>
        <p:txBody>
          <a:bodyPr wrap="square" rtlCol="0">
            <a:spAutoFit/>
          </a:bodyPr>
          <a:lstStyle/>
          <a:p>
            <a:pPr marL="914400" lvl="1" indent="-457200">
              <a:lnSpc>
                <a:spcPct val="115000"/>
              </a:lnSpc>
              <a:spcBef>
                <a:spcPts val="0"/>
              </a:spcBef>
              <a:spcAft>
                <a:spcPts val="0"/>
              </a:spcAft>
              <a:buFont typeface="Wingdings" panose="05000000000000000000" pitchFamily="2" charset="2"/>
              <a:buChar char="ü"/>
            </a:pPr>
            <a:r>
              <a:rPr lang="en-US" sz="2000" b="0" dirty="0" smtClean="0">
                <a:solidFill>
                  <a:schemeClr val="tx1"/>
                </a:solidFill>
              </a:rPr>
              <a:t>NBR</a:t>
            </a:r>
          </a:p>
          <a:p>
            <a:pPr marL="914400" lvl="1" indent="-457200">
              <a:lnSpc>
                <a:spcPct val="115000"/>
              </a:lnSpc>
              <a:spcBef>
                <a:spcPts val="0"/>
              </a:spcBef>
              <a:spcAft>
                <a:spcPts val="0"/>
              </a:spcAft>
              <a:buFont typeface="Wingdings" panose="05000000000000000000" pitchFamily="2" charset="2"/>
              <a:buChar char="ü"/>
            </a:pPr>
            <a:r>
              <a:rPr lang="en-US" sz="2000" b="0" dirty="0" smtClean="0">
                <a:solidFill>
                  <a:schemeClr val="tx1"/>
                </a:solidFill>
              </a:rPr>
              <a:t>EU Profiling</a:t>
            </a:r>
          </a:p>
          <a:p>
            <a:pPr marL="914400" lvl="1" indent="-457200">
              <a:lnSpc>
                <a:spcPct val="115000"/>
              </a:lnSpc>
              <a:spcBef>
                <a:spcPts val="0"/>
              </a:spcBef>
              <a:spcAft>
                <a:spcPts val="0"/>
              </a:spcAft>
              <a:buFont typeface="Wingdings" panose="05000000000000000000" pitchFamily="2" charset="2"/>
              <a:buChar char="ü"/>
            </a:pPr>
            <a:r>
              <a:rPr lang="en-US" sz="2000" b="0" dirty="0" smtClean="0">
                <a:solidFill>
                  <a:schemeClr val="tx1"/>
                </a:solidFill>
              </a:rPr>
              <a:t>FATS </a:t>
            </a:r>
          </a:p>
          <a:p>
            <a:pPr marR="0" lvl="0">
              <a:lnSpc>
                <a:spcPct val="115000"/>
              </a:lnSpc>
              <a:spcBef>
                <a:spcPts val="0"/>
              </a:spcBef>
              <a:spcAft>
                <a:spcPts val="0"/>
              </a:spcAft>
            </a:pPr>
            <a:r>
              <a:rPr lang="en-US" sz="2400" b="0" dirty="0" smtClean="0">
                <a:solidFill>
                  <a:schemeClr val="tx1"/>
                </a:solidFill>
              </a:rPr>
              <a:t>Communication organized </a:t>
            </a:r>
            <a:r>
              <a:rPr lang="en-US" sz="2400" b="0" dirty="0">
                <a:solidFill>
                  <a:schemeClr val="tx1"/>
                </a:solidFill>
              </a:rPr>
              <a:t>at national </a:t>
            </a:r>
            <a:r>
              <a:rPr lang="en-US" sz="2400" b="0" dirty="0" smtClean="0">
                <a:solidFill>
                  <a:schemeClr val="tx1"/>
                </a:solidFill>
              </a:rPr>
              <a:t>level   </a:t>
            </a:r>
            <a:endParaRPr lang="en-GB" sz="2400" b="0" dirty="0">
              <a:solidFill>
                <a:schemeClr val="tx1"/>
              </a:solidFill>
            </a:endParaRPr>
          </a:p>
        </p:txBody>
      </p:sp>
      <p:sp>
        <p:nvSpPr>
          <p:cNvPr id="7" name="Title 1"/>
          <p:cNvSpPr txBox="1">
            <a:spLocks/>
          </p:cNvSpPr>
          <p:nvPr/>
        </p:nvSpPr>
        <p:spPr bwMode="auto">
          <a:xfrm>
            <a:off x="827584" y="188640"/>
            <a:ext cx="8316416"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lvl="1" indent="0"/>
            <a:r>
              <a:rPr lang="en-GB" sz="2000" kern="0" dirty="0" smtClean="0"/>
              <a:t>National layer of chain management</a:t>
            </a:r>
            <a:endParaRPr lang="en-GB" sz="2000" kern="0" dirty="0"/>
          </a:p>
        </p:txBody>
      </p:sp>
    </p:spTree>
    <p:extLst>
      <p:ext uri="{BB962C8B-B14F-4D97-AF65-F5344CB8AC3E}">
        <p14:creationId xmlns:p14="http://schemas.microsoft.com/office/powerpoint/2010/main" val="33522769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467544" y="1484784"/>
          <a:ext cx="8424936" cy="4464496"/>
        </p:xfrm>
        <a:graphic>
          <a:graphicData uri="http://schemas.openxmlformats.org/drawingml/2006/table">
            <a:tbl>
              <a:tblPr firstRow="1" firstCol="1" bandRow="1">
                <a:tableStyleId>{5C22544A-7EE6-4342-B048-85BDC9FD1C3A}</a:tableStyleId>
              </a:tblPr>
              <a:tblGrid>
                <a:gridCol w="1872208">
                  <a:extLst>
                    <a:ext uri="{9D8B030D-6E8A-4147-A177-3AD203B41FA5}">
                      <a16:colId xmlns:a16="http://schemas.microsoft.com/office/drawing/2014/main" val="20000"/>
                    </a:ext>
                  </a:extLst>
                </a:gridCol>
                <a:gridCol w="6552728">
                  <a:extLst>
                    <a:ext uri="{9D8B030D-6E8A-4147-A177-3AD203B41FA5}">
                      <a16:colId xmlns:a16="http://schemas.microsoft.com/office/drawing/2014/main" val="20001"/>
                    </a:ext>
                  </a:extLst>
                </a:gridCol>
              </a:tblGrid>
              <a:tr h="2607821">
                <a:tc>
                  <a:txBody>
                    <a:bodyPr/>
                    <a:lstStyle/>
                    <a:p>
                      <a:pPr marL="0" marR="0" indent="0" algn="l">
                        <a:spcBef>
                          <a:spcPts val="575"/>
                        </a:spcBef>
                        <a:spcAft>
                          <a:spcPts val="300"/>
                        </a:spcAft>
                        <a:tabLst>
                          <a:tab pos="1219200" algn="l"/>
                          <a:tab pos="457200" algn="l"/>
                        </a:tabLst>
                      </a:pPr>
                      <a:r>
                        <a:rPr lang="en-GB" sz="2000" b="0" dirty="0">
                          <a:solidFill>
                            <a:schemeClr val="tx1"/>
                          </a:solidFill>
                          <a:effectLst/>
                        </a:rPr>
                        <a:t>EU chain management </a:t>
                      </a:r>
                      <a:r>
                        <a:rPr lang="en-GB" sz="2000" b="0" dirty="0" smtClean="0">
                          <a:solidFill>
                            <a:schemeClr val="tx1"/>
                          </a:solidFill>
                          <a:effectLst/>
                        </a:rPr>
                        <a:t>group (national chain managers)</a:t>
                      </a:r>
                      <a:endParaRPr lang="en-GB" sz="2000" b="0" i="1" dirty="0">
                        <a:solidFill>
                          <a:schemeClr val="tx1"/>
                        </a:solidFill>
                        <a:effectLst/>
                        <a:latin typeface="Times New Roman"/>
                      </a:endParaRPr>
                    </a:p>
                  </a:txBody>
                  <a:tcPr marL="61659" marR="61659" marT="0" marB="0"/>
                </a:tc>
                <a:tc>
                  <a:txBody>
                    <a:bodyPr/>
                    <a:lstStyle/>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Meets </a:t>
                      </a:r>
                      <a:r>
                        <a:rPr lang="en-US" sz="2000" b="0" dirty="0">
                          <a:solidFill>
                            <a:schemeClr val="tx1"/>
                          </a:solidFill>
                          <a:effectLst/>
                        </a:rPr>
                        <a:t>periodically </a:t>
                      </a:r>
                      <a:r>
                        <a:rPr lang="en-US" sz="2000" b="0" dirty="0" smtClean="0">
                          <a:solidFill>
                            <a:schemeClr val="tx1"/>
                          </a:solidFill>
                          <a:effectLst/>
                        </a:rPr>
                        <a:t>on </a:t>
                      </a:r>
                      <a:r>
                        <a:rPr lang="en-US" sz="2000" b="0" dirty="0">
                          <a:solidFill>
                            <a:schemeClr val="tx1"/>
                          </a:solidFill>
                          <a:effectLst/>
                        </a:rPr>
                        <a:t>important </a:t>
                      </a:r>
                      <a:r>
                        <a:rPr lang="en-US" sz="2000" b="0" dirty="0" smtClean="0">
                          <a:solidFill>
                            <a:schemeClr val="tx1"/>
                          </a:solidFill>
                          <a:effectLst/>
                        </a:rPr>
                        <a:t>developments</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Advisory </a:t>
                      </a:r>
                      <a:r>
                        <a:rPr lang="en-US" sz="2000" b="0" dirty="0">
                          <a:solidFill>
                            <a:schemeClr val="tx1"/>
                          </a:solidFill>
                          <a:effectLst/>
                        </a:rPr>
                        <a:t>role </a:t>
                      </a:r>
                      <a:r>
                        <a:rPr lang="en-US" sz="2000" b="0" dirty="0" smtClean="0">
                          <a:solidFill>
                            <a:schemeClr val="tx1"/>
                          </a:solidFill>
                          <a:effectLst/>
                        </a:rPr>
                        <a:t>only </a:t>
                      </a:r>
                      <a:r>
                        <a:rPr lang="en-US" sz="2000" b="0" dirty="0">
                          <a:solidFill>
                            <a:schemeClr val="tx1"/>
                          </a:solidFill>
                          <a:effectLst/>
                        </a:rPr>
                        <a:t>for cross border </a:t>
                      </a:r>
                      <a:r>
                        <a:rPr lang="en-US" sz="2000" b="0" dirty="0" smtClean="0">
                          <a:solidFill>
                            <a:schemeClr val="tx1"/>
                          </a:solidFill>
                          <a:effectLst/>
                        </a:rPr>
                        <a:t>issues</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Can </a:t>
                      </a:r>
                      <a:r>
                        <a:rPr lang="en-US" sz="2000" b="0" dirty="0">
                          <a:solidFill>
                            <a:schemeClr val="tx1"/>
                          </a:solidFill>
                          <a:effectLst/>
                        </a:rPr>
                        <a:t>act faster than the </a:t>
                      </a:r>
                      <a:r>
                        <a:rPr lang="en-US" sz="2000" b="0" dirty="0" smtClean="0">
                          <a:solidFill>
                            <a:schemeClr val="tx1"/>
                          </a:solidFill>
                          <a:effectLst/>
                        </a:rPr>
                        <a:t>FATS </a:t>
                      </a:r>
                      <a:r>
                        <a:rPr lang="en-US" sz="2000" b="0" dirty="0">
                          <a:solidFill>
                            <a:schemeClr val="tx1"/>
                          </a:solidFill>
                          <a:effectLst/>
                        </a:rPr>
                        <a:t>and BR </a:t>
                      </a:r>
                      <a:r>
                        <a:rPr lang="en-US" sz="2000" b="0" dirty="0" smtClean="0">
                          <a:solidFill>
                            <a:schemeClr val="tx1"/>
                          </a:solidFill>
                          <a:effectLst/>
                        </a:rPr>
                        <a:t>WGs</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Can </a:t>
                      </a:r>
                      <a:r>
                        <a:rPr lang="en-US" sz="2000" b="0" dirty="0">
                          <a:solidFill>
                            <a:schemeClr val="tx1"/>
                          </a:solidFill>
                          <a:effectLst/>
                        </a:rPr>
                        <a:t>report to the BSDG for strategic </a:t>
                      </a:r>
                      <a:r>
                        <a:rPr lang="en-US" sz="2000" b="0" dirty="0" smtClean="0">
                          <a:solidFill>
                            <a:schemeClr val="tx1"/>
                          </a:solidFill>
                          <a:effectLst/>
                        </a:rPr>
                        <a:t>decisions </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Could </a:t>
                      </a:r>
                      <a:r>
                        <a:rPr lang="en-US" sz="2000" b="0" dirty="0">
                          <a:solidFill>
                            <a:schemeClr val="tx1"/>
                          </a:solidFill>
                          <a:effectLst/>
                        </a:rPr>
                        <a:t>be coordinated by </a:t>
                      </a:r>
                      <a:r>
                        <a:rPr lang="en-US" sz="2000" b="0" dirty="0" smtClean="0">
                          <a:solidFill>
                            <a:schemeClr val="tx1"/>
                          </a:solidFill>
                          <a:effectLst/>
                        </a:rPr>
                        <a:t>Eurostat </a:t>
                      </a:r>
                      <a:endParaRPr lang="en-GB" sz="2000" b="0" dirty="0">
                        <a:solidFill>
                          <a:schemeClr val="tx1"/>
                        </a:solidFill>
                        <a:effectLst/>
                      </a:endParaRPr>
                    </a:p>
                  </a:txBody>
                  <a:tcPr marL="61659" marR="61659" marT="0" marB="0"/>
                </a:tc>
                <a:extLst>
                  <a:ext uri="{0D108BD9-81ED-4DB2-BD59-A6C34878D82A}">
                    <a16:rowId xmlns:a16="http://schemas.microsoft.com/office/drawing/2014/main" val="10000"/>
                  </a:ext>
                </a:extLst>
              </a:tr>
              <a:tr h="1856675">
                <a:tc>
                  <a:txBody>
                    <a:bodyPr/>
                    <a:lstStyle/>
                    <a:p>
                      <a:pPr marL="0" marR="0" indent="0" algn="just">
                        <a:spcBef>
                          <a:spcPts val="575"/>
                        </a:spcBef>
                        <a:spcAft>
                          <a:spcPts val="300"/>
                        </a:spcAft>
                        <a:tabLst>
                          <a:tab pos="1219200" algn="l"/>
                          <a:tab pos="457200" algn="l"/>
                        </a:tabLst>
                      </a:pPr>
                      <a:r>
                        <a:rPr lang="en-GB" sz="2000" b="0" dirty="0">
                          <a:solidFill>
                            <a:schemeClr val="tx1"/>
                          </a:solidFill>
                          <a:effectLst/>
                        </a:rPr>
                        <a:t>Specialized </a:t>
                      </a:r>
                      <a:r>
                        <a:rPr lang="en-GB" sz="2000" b="0" dirty="0" smtClean="0">
                          <a:solidFill>
                            <a:schemeClr val="tx1"/>
                          </a:solidFill>
                          <a:effectLst/>
                        </a:rPr>
                        <a:t>sub groups</a:t>
                      </a:r>
                    </a:p>
                    <a:p>
                      <a:pPr marL="0" marR="0" indent="0" algn="just">
                        <a:spcBef>
                          <a:spcPts val="575"/>
                        </a:spcBef>
                        <a:spcAft>
                          <a:spcPts val="300"/>
                        </a:spcAft>
                        <a:tabLst>
                          <a:tab pos="1219200" algn="l"/>
                          <a:tab pos="457200" algn="l"/>
                        </a:tabLst>
                      </a:pPr>
                      <a:r>
                        <a:rPr lang="en-GB" sz="2000" b="0" i="1" dirty="0" smtClean="0">
                          <a:solidFill>
                            <a:schemeClr val="tx1"/>
                          </a:solidFill>
                          <a:effectLst/>
                          <a:latin typeface="Times New Roman"/>
                        </a:rPr>
                        <a:t>Or </a:t>
                      </a:r>
                    </a:p>
                    <a:p>
                      <a:pPr marL="0" marR="0" indent="0" algn="just">
                        <a:spcBef>
                          <a:spcPts val="575"/>
                        </a:spcBef>
                        <a:spcAft>
                          <a:spcPts val="300"/>
                        </a:spcAft>
                        <a:tabLst>
                          <a:tab pos="1219200" algn="l"/>
                          <a:tab pos="457200" algn="l"/>
                        </a:tabLst>
                      </a:pPr>
                      <a:r>
                        <a:rPr lang="en-GB" sz="2000" b="0" dirty="0" smtClean="0">
                          <a:solidFill>
                            <a:schemeClr val="tx1"/>
                          </a:solidFill>
                          <a:effectLst/>
                        </a:rPr>
                        <a:t>Expert Group</a:t>
                      </a:r>
                      <a:endParaRPr lang="en-GB" sz="2000" b="0" i="1" dirty="0">
                        <a:solidFill>
                          <a:schemeClr val="tx1"/>
                        </a:solidFill>
                        <a:effectLst/>
                        <a:latin typeface="Times New Roman"/>
                      </a:endParaRPr>
                    </a:p>
                  </a:txBody>
                  <a:tcPr marL="61659" marR="61659" marT="0" marB="0"/>
                </a:tc>
                <a:tc>
                  <a:txBody>
                    <a:bodyPr/>
                    <a:lstStyle/>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Specific </a:t>
                      </a:r>
                      <a:r>
                        <a:rPr lang="en-US" sz="2000" b="0" dirty="0">
                          <a:solidFill>
                            <a:schemeClr val="tx1"/>
                          </a:solidFill>
                          <a:effectLst/>
                        </a:rPr>
                        <a:t>topics that </a:t>
                      </a:r>
                      <a:r>
                        <a:rPr lang="en-US" sz="2000" b="0" dirty="0" smtClean="0">
                          <a:solidFill>
                            <a:schemeClr val="tx1"/>
                          </a:solidFill>
                          <a:effectLst/>
                        </a:rPr>
                        <a:t>cannot be treated in plenary</a:t>
                      </a: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Restricted, appointed for </a:t>
                      </a:r>
                      <a:r>
                        <a:rPr lang="en-US" sz="2000" b="0" dirty="0">
                          <a:solidFill>
                            <a:schemeClr val="tx1"/>
                          </a:solidFill>
                          <a:effectLst/>
                        </a:rPr>
                        <a:t>expertise on specific </a:t>
                      </a:r>
                      <a:r>
                        <a:rPr lang="en-US" sz="2000" b="0" dirty="0" smtClean="0">
                          <a:solidFill>
                            <a:schemeClr val="tx1"/>
                          </a:solidFill>
                          <a:effectLst/>
                        </a:rPr>
                        <a:t>topics </a:t>
                      </a:r>
                      <a:endParaRPr lang="en-GB" sz="2000" b="0" dirty="0">
                        <a:solidFill>
                          <a:schemeClr val="tx1"/>
                        </a:solidFill>
                        <a:effectLst/>
                      </a:endParaRPr>
                    </a:p>
                    <a:p>
                      <a:pPr marL="342900" marR="0" lvl="0" indent="-342900">
                        <a:lnSpc>
                          <a:spcPct val="115000"/>
                        </a:lnSpc>
                        <a:spcBef>
                          <a:spcPts val="0"/>
                        </a:spcBef>
                        <a:spcAft>
                          <a:spcPts val="0"/>
                        </a:spcAft>
                        <a:buFont typeface="+mj-lt"/>
                        <a:buAutoNum type="arabicPeriod"/>
                      </a:pPr>
                      <a:r>
                        <a:rPr lang="en-US" sz="2000" b="0" dirty="0" smtClean="0">
                          <a:solidFill>
                            <a:schemeClr val="tx1"/>
                          </a:solidFill>
                          <a:effectLst/>
                        </a:rPr>
                        <a:t>Reports </a:t>
                      </a:r>
                      <a:r>
                        <a:rPr lang="en-US" sz="2000" b="0" dirty="0">
                          <a:solidFill>
                            <a:schemeClr val="tx1"/>
                          </a:solidFill>
                          <a:effectLst/>
                        </a:rPr>
                        <a:t>to the EU chain management </a:t>
                      </a:r>
                      <a:r>
                        <a:rPr lang="en-US" sz="2000" b="0" dirty="0" smtClean="0">
                          <a:solidFill>
                            <a:schemeClr val="tx1"/>
                          </a:solidFill>
                          <a:effectLst/>
                        </a:rPr>
                        <a:t>group</a:t>
                      </a:r>
                      <a:endParaRPr lang="en-GB" sz="2000" b="0" dirty="0">
                        <a:solidFill>
                          <a:schemeClr val="tx1"/>
                        </a:solidFill>
                        <a:effectLst/>
                        <a:latin typeface="Calibri"/>
                        <a:ea typeface="Calibri"/>
                        <a:cs typeface="Times New Roman"/>
                      </a:endParaRPr>
                    </a:p>
                  </a:txBody>
                  <a:tcPr marL="61659" marR="61659" marT="0" marB="0"/>
                </a:tc>
                <a:extLst>
                  <a:ext uri="{0D108BD9-81ED-4DB2-BD59-A6C34878D82A}">
                    <a16:rowId xmlns:a16="http://schemas.microsoft.com/office/drawing/2014/main" val="10001"/>
                  </a:ext>
                </a:extLst>
              </a:tr>
            </a:tbl>
          </a:graphicData>
        </a:graphic>
      </p:graphicFrame>
      <p:sp>
        <p:nvSpPr>
          <p:cNvPr id="5" name="Title 1"/>
          <p:cNvSpPr txBox="1">
            <a:spLocks/>
          </p:cNvSpPr>
          <p:nvPr/>
        </p:nvSpPr>
        <p:spPr bwMode="auto">
          <a:xfrm>
            <a:off x="899592" y="332656"/>
            <a:ext cx="8111244"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lvl="1" indent="0"/>
            <a:r>
              <a:rPr lang="en-GB" sz="2000" kern="0" dirty="0" smtClean="0"/>
              <a:t>EU layer of chain management</a:t>
            </a:r>
            <a:endParaRPr lang="en-GB" sz="2000" kern="0" dirty="0"/>
          </a:p>
        </p:txBody>
      </p:sp>
    </p:spTree>
    <p:extLst>
      <p:ext uri="{BB962C8B-B14F-4D97-AF65-F5344CB8AC3E}">
        <p14:creationId xmlns:p14="http://schemas.microsoft.com/office/powerpoint/2010/main" val="34451885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76672"/>
            <a:ext cx="8229600" cy="936625"/>
          </a:xfrm>
        </p:spPr>
        <p:txBody>
          <a:bodyPr/>
          <a:lstStyle/>
          <a:p>
            <a:pPr lvl="0"/>
            <a:r>
              <a:rPr lang="en-GB" cap="small" dirty="0"/>
              <a:t>Business registers and EGR for micro data linking</a:t>
            </a:r>
            <a:endParaRPr lang="en-IE" cap="small" dirty="0"/>
          </a:p>
        </p:txBody>
      </p:sp>
      <p:sp>
        <p:nvSpPr>
          <p:cNvPr id="3" name="Content Placeholder 2"/>
          <p:cNvSpPr>
            <a:spLocks noGrp="1"/>
          </p:cNvSpPr>
          <p:nvPr>
            <p:ph idx="1"/>
          </p:nvPr>
        </p:nvSpPr>
        <p:spPr>
          <a:xfrm>
            <a:off x="468313" y="1556792"/>
            <a:ext cx="8229600" cy="1368152"/>
          </a:xfrm>
        </p:spPr>
        <p:txBody>
          <a:bodyPr/>
          <a:lstStyle/>
          <a:p>
            <a:r>
              <a:rPr lang="en-IE" dirty="0" smtClean="0"/>
              <a:t>Unique identifiers</a:t>
            </a:r>
          </a:p>
          <a:p>
            <a:r>
              <a:rPr lang="en-IE" dirty="0" smtClean="0"/>
              <a:t>National business registers and MDL</a:t>
            </a:r>
          </a:p>
          <a:p>
            <a:r>
              <a:rPr lang="en-IE" dirty="0" smtClean="0"/>
              <a:t>EGR add the global dimension</a:t>
            </a:r>
          </a:p>
          <a:p>
            <a:pPr marL="0" indent="0">
              <a:buNone/>
            </a:pPr>
            <a:endParaRPr lang="en-IE" dirty="0"/>
          </a:p>
        </p:txBody>
      </p:sp>
      <p:sp>
        <p:nvSpPr>
          <p:cNvPr id="4" name="Flowchart: Multidocument 3"/>
          <p:cNvSpPr/>
          <p:nvPr/>
        </p:nvSpPr>
        <p:spPr>
          <a:xfrm>
            <a:off x="2066805" y="3219069"/>
            <a:ext cx="2930134" cy="2376264"/>
          </a:xfrm>
          <a:prstGeom prst="flowChartMultidocumen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defTabSz="457200" fontAlgn="auto">
              <a:spcBef>
                <a:spcPts val="0"/>
              </a:spcBef>
              <a:spcAft>
                <a:spcPts val="0"/>
              </a:spcAft>
            </a:pPr>
            <a:endParaRPr lang="en-IE" sz="1800" b="0"/>
          </a:p>
        </p:txBody>
      </p:sp>
      <p:cxnSp>
        <p:nvCxnSpPr>
          <p:cNvPr id="9" name="Straight Arrow Connector 8"/>
          <p:cNvCxnSpPr/>
          <p:nvPr/>
        </p:nvCxnSpPr>
        <p:spPr bwMode="auto">
          <a:xfrm flipH="1">
            <a:off x="2411761" y="3880066"/>
            <a:ext cx="2585178" cy="2357246"/>
          </a:xfrm>
          <a:prstGeom prst="straightConnector1">
            <a:avLst/>
          </a:prstGeom>
          <a:noFill/>
          <a:ln w="101600" cap="flat" cmpd="sng" algn="ctr">
            <a:solidFill>
              <a:srgbClr val="FF0000"/>
            </a:solidFill>
            <a:prstDash val="solid"/>
            <a:round/>
            <a:headEnd type="none" w="med" len="med"/>
            <a:tailEnd type="triangle"/>
          </a:ln>
          <a:effectLst/>
        </p:spPr>
      </p:cxnSp>
      <p:cxnSp>
        <p:nvCxnSpPr>
          <p:cNvPr id="13" name="Straight Arrow Connector 12"/>
          <p:cNvCxnSpPr/>
          <p:nvPr/>
        </p:nvCxnSpPr>
        <p:spPr bwMode="auto">
          <a:xfrm flipV="1">
            <a:off x="2668272" y="3751006"/>
            <a:ext cx="2602104" cy="2414298"/>
          </a:xfrm>
          <a:prstGeom prst="straightConnector1">
            <a:avLst/>
          </a:prstGeom>
          <a:noFill/>
          <a:ln w="101600" cap="flat" cmpd="sng" algn="ctr">
            <a:solidFill>
              <a:srgbClr val="2D5EC1"/>
            </a:solidFill>
            <a:prstDash val="solid"/>
            <a:round/>
            <a:headEnd type="none" w="med" len="med"/>
            <a:tailEnd type="triangle"/>
          </a:ln>
          <a:effectLst/>
        </p:spPr>
      </p:cxnSp>
      <p:sp>
        <p:nvSpPr>
          <p:cNvPr id="19" name="TextBox 18"/>
          <p:cNvSpPr txBox="1"/>
          <p:nvPr/>
        </p:nvSpPr>
        <p:spPr>
          <a:xfrm>
            <a:off x="3315580" y="5658625"/>
            <a:ext cx="1030306" cy="461665"/>
          </a:xfrm>
          <a:prstGeom prst="rect">
            <a:avLst/>
          </a:prstGeom>
          <a:solidFill>
            <a:schemeClr val="bg1"/>
          </a:solidFill>
        </p:spPr>
        <p:txBody>
          <a:bodyPr wrap="square" rtlCol="0">
            <a:spAutoFit/>
          </a:bodyPr>
          <a:lstStyle/>
          <a:p>
            <a:r>
              <a:rPr lang="en-IE" sz="2400" b="0" dirty="0" smtClean="0">
                <a:solidFill>
                  <a:srgbClr val="0F5494"/>
                </a:solidFill>
              </a:rPr>
              <a:t>EGR</a:t>
            </a:r>
          </a:p>
        </p:txBody>
      </p:sp>
      <p:sp>
        <p:nvSpPr>
          <p:cNvPr id="20" name="TextBox 19"/>
          <p:cNvSpPr txBox="1"/>
          <p:nvPr/>
        </p:nvSpPr>
        <p:spPr>
          <a:xfrm>
            <a:off x="4000209" y="4822109"/>
            <a:ext cx="665759" cy="584775"/>
          </a:xfrm>
          <a:prstGeom prst="rect">
            <a:avLst/>
          </a:prstGeom>
          <a:noFill/>
        </p:spPr>
        <p:txBody>
          <a:bodyPr wrap="square" rtlCol="0">
            <a:spAutoFit/>
          </a:bodyPr>
          <a:lstStyle/>
          <a:p>
            <a:r>
              <a:rPr lang="en-IE" sz="1600" b="0" dirty="0" smtClean="0">
                <a:solidFill>
                  <a:srgbClr val="2D5EC1"/>
                </a:solidFill>
              </a:rPr>
              <a:t>EGR-IDs</a:t>
            </a:r>
          </a:p>
        </p:txBody>
      </p:sp>
      <p:sp>
        <p:nvSpPr>
          <p:cNvPr id="21" name="TextBox 20"/>
          <p:cNvSpPr txBox="1"/>
          <p:nvPr/>
        </p:nvSpPr>
        <p:spPr>
          <a:xfrm>
            <a:off x="3969324" y="3780329"/>
            <a:ext cx="665759" cy="584775"/>
          </a:xfrm>
          <a:prstGeom prst="rect">
            <a:avLst/>
          </a:prstGeom>
          <a:noFill/>
        </p:spPr>
        <p:txBody>
          <a:bodyPr wrap="square" rtlCol="0">
            <a:spAutoFit/>
          </a:bodyPr>
          <a:lstStyle/>
          <a:p>
            <a:r>
              <a:rPr lang="en-IE" sz="1600" b="0" dirty="0" smtClean="0">
                <a:solidFill>
                  <a:srgbClr val="FF0000"/>
                </a:solidFill>
              </a:rPr>
              <a:t>NBR-IDs</a:t>
            </a:r>
          </a:p>
        </p:txBody>
      </p:sp>
      <p:sp>
        <p:nvSpPr>
          <p:cNvPr id="18" name="Flowchart: Document 17"/>
          <p:cNvSpPr/>
          <p:nvPr/>
        </p:nvSpPr>
        <p:spPr>
          <a:xfrm>
            <a:off x="1835696" y="4730716"/>
            <a:ext cx="2835473" cy="1872208"/>
          </a:xfrm>
          <a:prstGeom prst="flowChartDocument">
            <a:avLst/>
          </a:prstGeom>
          <a:noFill/>
          <a:ln w="31750">
            <a:solidFill>
              <a:srgbClr val="2D5EC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IE" sz="1800" b="0" dirty="0"/>
          </a:p>
        </p:txBody>
      </p:sp>
      <p:sp>
        <p:nvSpPr>
          <p:cNvPr id="24" name="TextBox 23"/>
          <p:cNvSpPr txBox="1"/>
          <p:nvPr/>
        </p:nvSpPr>
        <p:spPr>
          <a:xfrm>
            <a:off x="2402540" y="3801906"/>
            <a:ext cx="1030306" cy="584775"/>
          </a:xfrm>
          <a:prstGeom prst="rect">
            <a:avLst/>
          </a:prstGeom>
          <a:solidFill>
            <a:schemeClr val="bg1"/>
          </a:solidFill>
        </p:spPr>
        <p:txBody>
          <a:bodyPr wrap="square" rtlCol="0">
            <a:spAutoFit/>
          </a:bodyPr>
          <a:lstStyle/>
          <a:p>
            <a:r>
              <a:rPr lang="en-IE" sz="1600" b="0" dirty="0" smtClean="0">
                <a:solidFill>
                  <a:srgbClr val="FF0000"/>
                </a:solidFill>
              </a:rPr>
              <a:t>National MDL</a:t>
            </a:r>
          </a:p>
        </p:txBody>
      </p:sp>
      <p:sp>
        <p:nvSpPr>
          <p:cNvPr id="5" name="TextBox 4"/>
          <p:cNvSpPr txBox="1"/>
          <p:nvPr/>
        </p:nvSpPr>
        <p:spPr>
          <a:xfrm>
            <a:off x="5598406" y="3294074"/>
            <a:ext cx="3390672" cy="1323439"/>
          </a:xfrm>
          <a:prstGeom prst="rect">
            <a:avLst/>
          </a:prstGeom>
          <a:noFill/>
        </p:spPr>
        <p:txBody>
          <a:bodyPr wrap="none" rtlCol="0">
            <a:spAutoFit/>
          </a:bodyPr>
          <a:lstStyle/>
          <a:p>
            <a:r>
              <a:rPr lang="en-US" sz="2000" dirty="0" smtClean="0">
                <a:solidFill>
                  <a:schemeClr val="accent2"/>
                </a:solidFill>
              </a:rPr>
              <a:t>Examples:</a:t>
            </a:r>
          </a:p>
          <a:p>
            <a:pPr marL="342900" indent="-342900">
              <a:buFont typeface="Arial" panose="020B0604020202020204" pitchFamily="34" charset="0"/>
              <a:buChar char="•"/>
            </a:pPr>
            <a:r>
              <a:rPr lang="en-US" sz="2000" dirty="0" smtClean="0">
                <a:solidFill>
                  <a:schemeClr val="accent2"/>
                </a:solidFill>
              </a:rPr>
              <a:t>Trading enterprises</a:t>
            </a:r>
          </a:p>
          <a:p>
            <a:pPr marL="342900" indent="-342900">
              <a:buFont typeface="Arial" panose="020B0604020202020204" pitchFamily="34" charset="0"/>
              <a:buChar char="•"/>
            </a:pPr>
            <a:r>
              <a:rPr lang="en-US" sz="2000" dirty="0">
                <a:solidFill>
                  <a:schemeClr val="accent2"/>
                </a:solidFill>
              </a:rPr>
              <a:t>Global Value </a:t>
            </a:r>
            <a:r>
              <a:rPr lang="en-US" sz="2000" dirty="0" smtClean="0">
                <a:solidFill>
                  <a:schemeClr val="accent2"/>
                </a:solidFill>
              </a:rPr>
              <a:t>Chains</a:t>
            </a:r>
          </a:p>
          <a:p>
            <a:pPr marL="342900" indent="-342900">
              <a:buFont typeface="Arial" panose="020B0604020202020204" pitchFamily="34" charset="0"/>
              <a:buChar char="•"/>
            </a:pPr>
            <a:r>
              <a:rPr lang="en-US" sz="2000" dirty="0">
                <a:solidFill>
                  <a:schemeClr val="accent2"/>
                </a:solidFill>
              </a:rPr>
              <a:t>R&amp;D</a:t>
            </a:r>
            <a:r>
              <a:rPr lang="en-US" sz="2000" dirty="0" smtClean="0">
                <a:solidFill>
                  <a:schemeClr val="accent2"/>
                </a:solidFill>
              </a:rPr>
              <a:t>  </a:t>
            </a:r>
            <a:endParaRPr lang="en-IE" sz="2000" dirty="0" err="1">
              <a:solidFill>
                <a:schemeClr val="accent2"/>
              </a:solidFill>
            </a:endParaRPr>
          </a:p>
        </p:txBody>
      </p:sp>
    </p:spTree>
    <p:extLst>
      <p:ext uri="{BB962C8B-B14F-4D97-AF65-F5344CB8AC3E}">
        <p14:creationId xmlns:p14="http://schemas.microsoft.com/office/powerpoint/2010/main" val="1097848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20" grpId="0"/>
      <p:bldP spid="21" grpId="0"/>
      <p:bldP spid="18"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40" y="620688"/>
            <a:ext cx="8229600" cy="936625"/>
          </a:xfrm>
        </p:spPr>
        <p:txBody>
          <a:bodyPr/>
          <a:lstStyle/>
          <a:p>
            <a:r>
              <a:rPr lang="en-GB" dirty="0" smtClean="0"/>
              <a:t>Agenda</a:t>
            </a:r>
            <a:endParaRPr lang="en-GB" dirty="0"/>
          </a:p>
        </p:txBody>
      </p:sp>
      <p:sp>
        <p:nvSpPr>
          <p:cNvPr id="4" name="Rectangle 1"/>
          <p:cNvSpPr>
            <a:spLocks noGrp="1" noChangeArrowheads="1"/>
          </p:cNvSpPr>
          <p:nvPr>
            <p:ph idx="1"/>
          </p:nvPr>
        </p:nvSpPr>
        <p:spPr bwMode="auto">
          <a:xfrm>
            <a:off x="457200" y="2354829"/>
            <a:ext cx="7859216"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tabLst>
                <a:tab pos="558800" algn="l"/>
                <a:tab pos="5726113" algn="r"/>
              </a:tabLst>
              <a:defRPr>
                <a:solidFill>
                  <a:schemeClr val="tx1"/>
                </a:solidFill>
                <a:latin typeface="Arial" panose="020B0604020202020204" pitchFamily="34" charset="0"/>
              </a:defRPr>
            </a:lvl1pPr>
            <a:lvl2pPr eaLnBrk="0" hangingPunct="0">
              <a:tabLst>
                <a:tab pos="558800" algn="l"/>
                <a:tab pos="5726113" algn="r"/>
              </a:tabLst>
              <a:defRPr>
                <a:solidFill>
                  <a:schemeClr val="tx1"/>
                </a:solidFill>
                <a:latin typeface="Arial" panose="020B0604020202020204" pitchFamily="34" charset="0"/>
              </a:defRPr>
            </a:lvl2pPr>
            <a:lvl3pPr eaLnBrk="0" hangingPunct="0">
              <a:tabLst>
                <a:tab pos="558800" algn="l"/>
                <a:tab pos="5726113" algn="r"/>
              </a:tabLst>
              <a:defRPr>
                <a:solidFill>
                  <a:schemeClr val="tx1"/>
                </a:solidFill>
                <a:latin typeface="Arial" panose="020B0604020202020204" pitchFamily="34" charset="0"/>
              </a:defRPr>
            </a:lvl3pPr>
            <a:lvl4pPr eaLnBrk="0" hangingPunct="0">
              <a:tabLst>
                <a:tab pos="558800" algn="l"/>
                <a:tab pos="5726113" algn="r"/>
              </a:tabLst>
              <a:defRPr>
                <a:solidFill>
                  <a:schemeClr val="tx1"/>
                </a:solidFill>
                <a:latin typeface="Arial" panose="020B0604020202020204" pitchFamily="34" charset="0"/>
              </a:defRPr>
            </a:lvl4pPr>
            <a:lvl5pPr eaLnBrk="0" hangingPunct="0">
              <a:tabLst>
                <a:tab pos="558800" algn="l"/>
                <a:tab pos="5726113" algn="r"/>
              </a:tabLst>
              <a:defRPr>
                <a:solidFill>
                  <a:schemeClr val="tx1"/>
                </a:solidFill>
                <a:latin typeface="Arial" panose="020B0604020202020204" pitchFamily="34" charset="0"/>
              </a:defRPr>
            </a:lvl5pPr>
            <a:lvl6pPr eaLnBrk="0" fontAlgn="base" hangingPunct="0">
              <a:spcBef>
                <a:spcPct val="0"/>
              </a:spcBef>
              <a:spcAft>
                <a:spcPct val="0"/>
              </a:spcAft>
              <a:tabLst>
                <a:tab pos="558800" algn="l"/>
                <a:tab pos="5726113" algn="r"/>
              </a:tabLst>
              <a:defRPr>
                <a:solidFill>
                  <a:schemeClr val="tx1"/>
                </a:solidFill>
                <a:latin typeface="Arial" panose="020B0604020202020204" pitchFamily="34" charset="0"/>
              </a:defRPr>
            </a:lvl6pPr>
            <a:lvl7pPr eaLnBrk="0" fontAlgn="base" hangingPunct="0">
              <a:spcBef>
                <a:spcPct val="0"/>
              </a:spcBef>
              <a:spcAft>
                <a:spcPct val="0"/>
              </a:spcAft>
              <a:tabLst>
                <a:tab pos="558800" algn="l"/>
                <a:tab pos="5726113" algn="r"/>
              </a:tabLst>
              <a:defRPr>
                <a:solidFill>
                  <a:schemeClr val="tx1"/>
                </a:solidFill>
                <a:latin typeface="Arial" panose="020B0604020202020204" pitchFamily="34" charset="0"/>
              </a:defRPr>
            </a:lvl7pPr>
            <a:lvl8pPr eaLnBrk="0" fontAlgn="base" hangingPunct="0">
              <a:spcBef>
                <a:spcPct val="0"/>
              </a:spcBef>
              <a:spcAft>
                <a:spcPct val="0"/>
              </a:spcAft>
              <a:tabLst>
                <a:tab pos="558800" algn="l"/>
                <a:tab pos="5726113" algn="r"/>
              </a:tabLst>
              <a:defRPr>
                <a:solidFill>
                  <a:schemeClr val="tx1"/>
                </a:solidFill>
                <a:latin typeface="Arial" panose="020B0604020202020204" pitchFamily="34" charset="0"/>
              </a:defRPr>
            </a:lvl8pPr>
            <a:lvl9pPr eaLnBrk="0" fontAlgn="base" hangingPunct="0">
              <a:spcBef>
                <a:spcPct val="0"/>
              </a:spcBef>
              <a:spcAft>
                <a:spcPct val="0"/>
              </a:spcAft>
              <a:tabLst>
                <a:tab pos="558800" algn="l"/>
                <a:tab pos="57261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ts val="600"/>
              </a:spcBef>
              <a:spcAft>
                <a:spcPts val="600"/>
              </a:spcAft>
              <a:buClrTx/>
              <a:buSzTx/>
              <a:buFontTx/>
              <a:buNone/>
              <a:tabLst>
                <a:tab pos="558800" algn="l"/>
                <a:tab pos="5726113" algn="r"/>
              </a:tabLst>
            </a:pPr>
            <a:r>
              <a:rPr lang="en-US" altLang="en-US" i="0" dirty="0">
                <a:solidFill>
                  <a:srgbClr val="0F5494"/>
                </a:solidFill>
                <a:ea typeface="+mj-ea"/>
                <a:cs typeface="Arial" panose="020B0604020202020204" pitchFamily="34" charset="0"/>
              </a:rPr>
              <a:t>The European network of statistical business registers</a:t>
            </a:r>
            <a:endParaRPr lang="en-IE" altLang="en-US" i="0" dirty="0">
              <a:solidFill>
                <a:srgbClr val="0F5494"/>
              </a:solidFill>
              <a:ea typeface="+mj-ea"/>
              <a:cs typeface="Arial" panose="020B0604020202020204" pitchFamily="34" charset="0"/>
            </a:endParaRPr>
          </a:p>
          <a:p>
            <a:pPr lvl="1">
              <a:spcBef>
                <a:spcPts val="600"/>
              </a:spcBef>
              <a:spcAft>
                <a:spcPts val="600"/>
              </a:spcAft>
              <a:buClrTx/>
            </a:pPr>
            <a:r>
              <a:rPr lang="en-US" altLang="en-US" i="0" dirty="0" smtClean="0">
                <a:solidFill>
                  <a:srgbClr val="0F5494"/>
                </a:solidFill>
                <a:ea typeface="+mj-ea"/>
                <a:cs typeface="Arial" panose="020B0604020202020204" pitchFamily="34" charset="0"/>
              </a:rPr>
              <a:t>National </a:t>
            </a:r>
            <a:r>
              <a:rPr lang="en-US" altLang="en-US" i="0" dirty="0">
                <a:solidFill>
                  <a:srgbClr val="0F5494"/>
                </a:solidFill>
                <a:ea typeface="+mj-ea"/>
                <a:cs typeface="Arial" panose="020B0604020202020204" pitchFamily="34" charset="0"/>
              </a:rPr>
              <a:t>Statistical Business </a:t>
            </a:r>
            <a:r>
              <a:rPr lang="en-US" altLang="en-US" i="0" dirty="0" smtClean="0">
                <a:solidFill>
                  <a:srgbClr val="0F5494"/>
                </a:solidFill>
                <a:ea typeface="+mj-ea"/>
                <a:cs typeface="Arial" panose="020B0604020202020204" pitchFamily="34" charset="0"/>
              </a:rPr>
              <a:t>Registers</a:t>
            </a:r>
            <a:endParaRPr lang="en-IE" altLang="en-US" dirty="0">
              <a:solidFill>
                <a:srgbClr val="0F5494"/>
              </a:solidFill>
              <a:ea typeface="+mj-ea"/>
              <a:cs typeface="Arial" panose="020B0604020202020204" pitchFamily="34" charset="0"/>
            </a:endParaRPr>
          </a:p>
          <a:p>
            <a:pPr lvl="1">
              <a:spcBef>
                <a:spcPts val="600"/>
              </a:spcBef>
              <a:spcAft>
                <a:spcPts val="600"/>
              </a:spcAft>
              <a:buClrTx/>
            </a:pPr>
            <a:r>
              <a:rPr lang="en-US" altLang="en-US" i="0" dirty="0" err="1" smtClean="0">
                <a:solidFill>
                  <a:srgbClr val="0F5494"/>
                </a:solidFill>
                <a:ea typeface="+mj-ea"/>
                <a:cs typeface="Arial" panose="020B0604020202020204" pitchFamily="34" charset="0"/>
              </a:rPr>
              <a:t>EuroGroups</a:t>
            </a:r>
            <a:r>
              <a:rPr lang="en-US" altLang="en-US" i="0" dirty="0" smtClean="0">
                <a:solidFill>
                  <a:srgbClr val="0F5494"/>
                </a:solidFill>
                <a:ea typeface="+mj-ea"/>
                <a:cs typeface="Arial" panose="020B0604020202020204" pitchFamily="34" charset="0"/>
              </a:rPr>
              <a:t> </a:t>
            </a:r>
            <a:r>
              <a:rPr lang="en-US" altLang="en-US" i="0" dirty="0">
                <a:solidFill>
                  <a:srgbClr val="0F5494"/>
                </a:solidFill>
                <a:ea typeface="+mj-ea"/>
                <a:cs typeface="Arial" panose="020B0604020202020204" pitchFamily="34" charset="0"/>
              </a:rPr>
              <a:t>Register</a:t>
            </a:r>
            <a:endParaRPr lang="en-IE" altLang="en-US" i="0" dirty="0">
              <a:solidFill>
                <a:srgbClr val="0F5494"/>
              </a:solidFill>
              <a:ea typeface="+mj-ea"/>
              <a:cs typeface="Arial" panose="020B0604020202020204" pitchFamily="34" charset="0"/>
            </a:endParaRPr>
          </a:p>
          <a:p>
            <a:pPr marL="0" marR="0" lvl="0" indent="0" algn="l" defTabSz="914400" rtl="0" eaLnBrk="0" fontAlgn="base" latinLnBrk="0" hangingPunct="0">
              <a:lnSpc>
                <a:spcPct val="100000"/>
              </a:lnSpc>
              <a:spcBef>
                <a:spcPts val="600"/>
              </a:spcBef>
              <a:spcAft>
                <a:spcPts val="600"/>
              </a:spcAft>
              <a:buClrTx/>
              <a:buSzTx/>
              <a:buFontTx/>
              <a:buNone/>
              <a:tabLst>
                <a:tab pos="558800" algn="l"/>
                <a:tab pos="5726113" algn="r"/>
              </a:tabLst>
            </a:pPr>
            <a:r>
              <a:rPr lang="en-US" altLang="en-US" i="0" dirty="0">
                <a:solidFill>
                  <a:srgbClr val="0F5494"/>
                </a:solidFill>
                <a:ea typeface="+mj-ea"/>
                <a:cs typeface="Arial" panose="020B0604020202020204" pitchFamily="34" charset="0"/>
              </a:rPr>
              <a:t>Other international </a:t>
            </a:r>
            <a:r>
              <a:rPr lang="en-US" altLang="en-US" i="0" dirty="0" smtClean="0">
                <a:solidFill>
                  <a:srgbClr val="0F5494"/>
                </a:solidFill>
                <a:ea typeface="+mj-ea"/>
                <a:cs typeface="Arial" panose="020B0604020202020204" pitchFamily="34" charset="0"/>
              </a:rPr>
              <a:t>initiatives on global registers</a:t>
            </a:r>
            <a:endParaRPr lang="en-IE" altLang="en-US" i="0" dirty="0">
              <a:solidFill>
                <a:srgbClr val="0F5494"/>
              </a:solidFill>
              <a:ea typeface="+mj-ea"/>
              <a:cs typeface="Arial" panose="020B0604020202020204" pitchFamily="34" charset="0"/>
            </a:endParaRPr>
          </a:p>
          <a:p>
            <a:pPr marL="0" marR="0" lvl="0" indent="0" algn="l" defTabSz="914400" rtl="0" eaLnBrk="0" fontAlgn="base" latinLnBrk="0" hangingPunct="0">
              <a:lnSpc>
                <a:spcPct val="100000"/>
              </a:lnSpc>
              <a:spcBef>
                <a:spcPts val="600"/>
              </a:spcBef>
              <a:spcAft>
                <a:spcPts val="600"/>
              </a:spcAft>
              <a:buClrTx/>
              <a:buSzTx/>
              <a:buFontTx/>
              <a:buNone/>
              <a:tabLst>
                <a:tab pos="558800" algn="l"/>
                <a:tab pos="5726113" algn="r"/>
              </a:tabLst>
            </a:pPr>
            <a:r>
              <a:rPr lang="en-US" altLang="en-US" i="0" dirty="0" smtClean="0">
                <a:solidFill>
                  <a:srgbClr val="0F5494"/>
                </a:solidFill>
                <a:ea typeface="+mj-ea"/>
                <a:cs typeface="Arial" panose="020B0604020202020204" pitchFamily="34" charset="0"/>
              </a:rPr>
              <a:t> Consistency </a:t>
            </a:r>
            <a:r>
              <a:rPr lang="en-US" altLang="en-US" i="0" dirty="0">
                <a:solidFill>
                  <a:srgbClr val="0F5494"/>
                </a:solidFill>
                <a:ea typeface="+mj-ea"/>
                <a:cs typeface="Arial" panose="020B0604020202020204" pitchFamily="34" charset="0"/>
              </a:rPr>
              <a:t>work on </a:t>
            </a:r>
            <a:r>
              <a:rPr lang="en-US" altLang="en-US" i="0" dirty="0" smtClean="0">
                <a:solidFill>
                  <a:srgbClr val="0F5494"/>
                </a:solidFill>
                <a:ea typeface="+mj-ea"/>
                <a:cs typeface="Arial" panose="020B0604020202020204" pitchFamily="34" charset="0"/>
              </a:rPr>
              <a:t>MNEs – domain/country</a:t>
            </a:r>
            <a:endParaRPr lang="en-IE" altLang="en-US" i="0" dirty="0">
              <a:solidFill>
                <a:srgbClr val="0F5494"/>
              </a:solidFill>
              <a:ea typeface="+mj-ea"/>
              <a:cs typeface="Arial" panose="020B0604020202020204" pitchFamily="34" charset="0"/>
            </a:endParaRPr>
          </a:p>
          <a:p>
            <a:pPr marL="0" marR="0" lvl="0" indent="0" algn="l" defTabSz="914400" rtl="0" eaLnBrk="0" fontAlgn="base" latinLnBrk="0" hangingPunct="0">
              <a:lnSpc>
                <a:spcPct val="100000"/>
              </a:lnSpc>
              <a:spcBef>
                <a:spcPts val="600"/>
              </a:spcBef>
              <a:spcAft>
                <a:spcPts val="600"/>
              </a:spcAft>
              <a:buClrTx/>
              <a:buSzTx/>
              <a:buFontTx/>
              <a:buNone/>
              <a:tabLst>
                <a:tab pos="558800" algn="l"/>
                <a:tab pos="5726113" algn="r"/>
              </a:tabLst>
            </a:pPr>
            <a:r>
              <a:rPr lang="en-US" altLang="en-US" i="0" dirty="0" smtClean="0">
                <a:solidFill>
                  <a:srgbClr val="0F5494"/>
                </a:solidFill>
                <a:ea typeface="+mj-ea"/>
                <a:cs typeface="Arial" panose="020B0604020202020204" pitchFamily="34" charset="0"/>
              </a:rPr>
              <a:t> Governance model - 	The </a:t>
            </a:r>
            <a:r>
              <a:rPr lang="en-US" altLang="en-US" i="0" dirty="0">
                <a:solidFill>
                  <a:srgbClr val="0F5494"/>
                </a:solidFill>
                <a:ea typeface="+mj-ea"/>
                <a:cs typeface="Arial" panose="020B0604020202020204" pitchFamily="34" charset="0"/>
              </a:rPr>
              <a:t>chain management </a:t>
            </a:r>
            <a:r>
              <a:rPr lang="en-US" altLang="en-US" i="0" dirty="0" smtClean="0">
                <a:solidFill>
                  <a:srgbClr val="0F5494"/>
                </a:solidFill>
                <a:ea typeface="+mj-ea"/>
                <a:cs typeface="Arial" panose="020B0604020202020204" pitchFamily="34" charset="0"/>
              </a:rPr>
              <a:t>model</a:t>
            </a:r>
            <a:endParaRPr lang="en-US" altLang="en-US" dirty="0" smtClean="0">
              <a:solidFill>
                <a:srgbClr val="0F5494"/>
              </a:solidFill>
              <a:ea typeface="+mj-ea"/>
              <a:cs typeface="Arial" panose="020B0604020202020204" pitchFamily="34" charset="0"/>
              <a:hlinkClick r:id="rId3"/>
            </a:endParaRPr>
          </a:p>
          <a:p>
            <a:pPr marL="0" marR="0" lvl="0" indent="0" algn="l" defTabSz="914400" rtl="0" eaLnBrk="0" fontAlgn="base" latinLnBrk="0" hangingPunct="0">
              <a:lnSpc>
                <a:spcPct val="100000"/>
              </a:lnSpc>
              <a:spcBef>
                <a:spcPts val="600"/>
              </a:spcBef>
              <a:spcAft>
                <a:spcPts val="600"/>
              </a:spcAft>
              <a:buClrTx/>
              <a:buSzTx/>
              <a:buFontTx/>
              <a:buNone/>
              <a:tabLst>
                <a:tab pos="558800" algn="l"/>
                <a:tab pos="5726113" algn="r"/>
              </a:tabLst>
            </a:pPr>
            <a:r>
              <a:rPr lang="en-US" altLang="en-US" i="0" dirty="0" smtClean="0">
                <a:solidFill>
                  <a:srgbClr val="0F5494"/>
                </a:solidFill>
                <a:ea typeface="+mj-ea"/>
                <a:cs typeface="Arial" panose="020B0604020202020204" pitchFamily="34" charset="0"/>
              </a:rPr>
              <a:t>Business registers and EGR for micro data linking</a:t>
            </a:r>
            <a:r>
              <a:rPr lang="en-IE" altLang="en-US" i="0" dirty="0" smtClean="0">
                <a:solidFill>
                  <a:srgbClr val="0F5494"/>
                </a:solidFill>
                <a:ea typeface="+mj-ea"/>
                <a:cs typeface="Arial" panose="020B0604020202020204" pitchFamily="34" charset="0"/>
              </a:rPr>
              <a:t> </a:t>
            </a:r>
            <a:endParaRPr lang="en-IE" altLang="en-US" i="0" dirty="0">
              <a:solidFill>
                <a:srgbClr val="0F5494"/>
              </a:solidFill>
              <a:ea typeface="+mj-ea"/>
              <a:cs typeface="Arial" panose="020B0604020202020204" pitchFamily="34" charset="0"/>
            </a:endParaRPr>
          </a:p>
        </p:txBody>
      </p:sp>
    </p:spTree>
    <p:extLst>
      <p:ext uri="{BB962C8B-B14F-4D97-AF65-F5344CB8AC3E}">
        <p14:creationId xmlns:p14="http://schemas.microsoft.com/office/powerpoint/2010/main" val="15708651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924944"/>
            <a:ext cx="8229600" cy="936625"/>
          </a:xfrm>
        </p:spPr>
        <p:txBody>
          <a:bodyPr/>
          <a:lstStyle/>
          <a:p>
            <a:pPr algn="ctr"/>
            <a:r>
              <a:rPr lang="en-IE" dirty="0" smtClean="0"/>
              <a:t>Thank you!</a:t>
            </a:r>
            <a:endParaRPr lang="en-IE" dirty="0"/>
          </a:p>
        </p:txBody>
      </p:sp>
    </p:spTree>
    <p:extLst>
      <p:ext uri="{BB962C8B-B14F-4D97-AF65-F5344CB8AC3E}">
        <p14:creationId xmlns:p14="http://schemas.microsoft.com/office/powerpoint/2010/main" val="190398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381" y="260648"/>
            <a:ext cx="8229600" cy="936625"/>
          </a:xfrm>
        </p:spPr>
        <p:txBody>
          <a:bodyPr/>
          <a:lstStyle/>
          <a:p>
            <a:r>
              <a:rPr lang="en-US" altLang="en-US" dirty="0">
                <a:cs typeface="Arial" panose="020B0604020202020204" pitchFamily="34" charset="0"/>
              </a:rPr>
              <a:t>European network of statistical business registers</a:t>
            </a:r>
            <a:endParaRPr lang="en-IE" dirty="0"/>
          </a:p>
        </p:txBody>
      </p:sp>
      <p:sp>
        <p:nvSpPr>
          <p:cNvPr id="3" name="Content Placeholder 2"/>
          <p:cNvSpPr>
            <a:spLocks noGrp="1"/>
          </p:cNvSpPr>
          <p:nvPr>
            <p:ph idx="1"/>
          </p:nvPr>
        </p:nvSpPr>
        <p:spPr>
          <a:xfrm>
            <a:off x="450381" y="1340768"/>
            <a:ext cx="3473547" cy="3456384"/>
          </a:xfrm>
        </p:spPr>
        <p:txBody>
          <a:bodyPr/>
          <a:lstStyle/>
          <a:p>
            <a:pPr marL="0" lvl="0" indent="0" eaLnBrk="0" hangingPunct="0">
              <a:spcBef>
                <a:spcPts val="600"/>
              </a:spcBef>
              <a:spcAft>
                <a:spcPts val="600"/>
              </a:spcAft>
              <a:buClrTx/>
              <a:buNone/>
              <a:tabLst>
                <a:tab pos="558800" algn="l"/>
                <a:tab pos="5726113" algn="r"/>
              </a:tabLst>
            </a:pPr>
            <a:r>
              <a:rPr lang="en-US" altLang="en-US" b="1" i="0" dirty="0">
                <a:cs typeface="Arial" panose="020B0604020202020204" pitchFamily="34" charset="0"/>
              </a:rPr>
              <a:t>National Statistical Business </a:t>
            </a:r>
            <a:r>
              <a:rPr lang="en-US" altLang="en-US" b="1" i="0" dirty="0" smtClean="0">
                <a:cs typeface="Arial" panose="020B0604020202020204" pitchFamily="34" charset="0"/>
              </a:rPr>
              <a:t>Registers</a:t>
            </a:r>
          </a:p>
          <a:p>
            <a:pPr marL="0" lvl="0" indent="0" eaLnBrk="0" hangingPunct="0">
              <a:spcBef>
                <a:spcPts val="600"/>
              </a:spcBef>
              <a:spcAft>
                <a:spcPts val="600"/>
              </a:spcAft>
              <a:buClrTx/>
              <a:buNone/>
              <a:tabLst>
                <a:tab pos="558800" algn="l"/>
                <a:tab pos="5726113" algn="r"/>
              </a:tabLst>
            </a:pPr>
            <a:r>
              <a:rPr lang="en-US" sz="2000" i="0" dirty="0"/>
              <a:t>authoritative source for national register populations </a:t>
            </a:r>
            <a:endParaRPr lang="en-US" sz="2000" i="0" dirty="0" smtClean="0"/>
          </a:p>
          <a:p>
            <a:pPr lvl="1" eaLnBrk="0" hangingPunct="0">
              <a:spcBef>
                <a:spcPts val="0"/>
              </a:spcBef>
              <a:spcAft>
                <a:spcPts val="600"/>
              </a:spcAft>
              <a:buClrTx/>
              <a:tabLst>
                <a:tab pos="558800" algn="l"/>
                <a:tab pos="5726113" algn="r"/>
              </a:tabLst>
            </a:pPr>
            <a:r>
              <a:rPr lang="en-US" sz="1600" i="0" dirty="0" smtClean="0"/>
              <a:t>preparation </a:t>
            </a:r>
            <a:r>
              <a:rPr lang="en-US" sz="1600" i="0" dirty="0"/>
              <a:t>and coordination of surveys, </a:t>
            </a:r>
            <a:endParaRPr lang="en-US" sz="1600" i="0" dirty="0" smtClean="0"/>
          </a:p>
          <a:p>
            <a:pPr lvl="1" eaLnBrk="0" hangingPunct="0">
              <a:spcBef>
                <a:spcPts val="0"/>
              </a:spcBef>
              <a:spcAft>
                <a:spcPts val="600"/>
              </a:spcAft>
              <a:buClrTx/>
              <a:tabLst>
                <a:tab pos="558800" algn="l"/>
                <a:tab pos="5726113" algn="r"/>
              </a:tabLst>
            </a:pPr>
            <a:r>
              <a:rPr lang="en-US" sz="1600" i="0" dirty="0" smtClean="0"/>
              <a:t>statistical </a:t>
            </a:r>
            <a:r>
              <a:rPr lang="en-US" sz="1600" i="0" dirty="0"/>
              <a:t>analysis of the business </a:t>
            </a:r>
            <a:r>
              <a:rPr lang="en-US" sz="1600" i="0" dirty="0" smtClean="0"/>
              <a:t>population/demography</a:t>
            </a:r>
            <a:r>
              <a:rPr lang="en-US" sz="1600" i="0" dirty="0"/>
              <a:t>, </a:t>
            </a:r>
            <a:endParaRPr lang="en-US" sz="1600" i="0" dirty="0" smtClean="0"/>
          </a:p>
          <a:p>
            <a:pPr lvl="1" eaLnBrk="0" hangingPunct="0">
              <a:spcBef>
                <a:spcPts val="0"/>
              </a:spcBef>
              <a:spcAft>
                <a:spcPts val="600"/>
              </a:spcAft>
              <a:buClrTx/>
              <a:tabLst>
                <a:tab pos="558800" algn="l"/>
                <a:tab pos="5726113" algn="r"/>
              </a:tabLst>
            </a:pPr>
            <a:r>
              <a:rPr lang="en-US" sz="1600" i="0" dirty="0" smtClean="0"/>
              <a:t>facilitating </a:t>
            </a:r>
            <a:r>
              <a:rPr lang="en-US" sz="1600" i="0" dirty="0"/>
              <a:t>the </a:t>
            </a:r>
            <a:r>
              <a:rPr lang="en-US" sz="1600" i="0" dirty="0" smtClean="0"/>
              <a:t>use/linking </a:t>
            </a:r>
            <a:r>
              <a:rPr lang="en-US" sz="1600" i="0" dirty="0"/>
              <a:t>of administrative data, </a:t>
            </a:r>
            <a:endParaRPr lang="en-US" sz="1600" i="0" dirty="0" smtClean="0"/>
          </a:p>
          <a:p>
            <a:pPr lvl="1" eaLnBrk="0" hangingPunct="0">
              <a:spcBef>
                <a:spcPts val="0"/>
              </a:spcBef>
              <a:spcAft>
                <a:spcPts val="600"/>
              </a:spcAft>
              <a:buClrTx/>
              <a:tabLst>
                <a:tab pos="558800" algn="l"/>
                <a:tab pos="5726113" algn="r"/>
              </a:tabLst>
            </a:pPr>
            <a:r>
              <a:rPr lang="en-US" sz="1600" i="0" dirty="0" smtClean="0"/>
              <a:t>identification </a:t>
            </a:r>
            <a:r>
              <a:rPr lang="en-US" sz="1600" i="0" dirty="0"/>
              <a:t>and construction of statistical units</a:t>
            </a:r>
            <a:r>
              <a:rPr lang="en-US" sz="1600" i="0" dirty="0" smtClean="0"/>
              <a:t>.</a:t>
            </a:r>
            <a:endParaRPr lang="en-IE" altLang="en-US" sz="1600" i="0" dirty="0">
              <a:cs typeface="Arial" panose="020B0604020202020204" pitchFamily="34" charset="0"/>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14564"/>
          <a:stretch/>
        </p:blipFill>
        <p:spPr>
          <a:xfrm>
            <a:off x="3203848" y="1700808"/>
            <a:ext cx="2952328" cy="4968552"/>
          </a:xfrm>
          <a:prstGeom prst="rect">
            <a:avLst/>
          </a:prstGeom>
          <a:effectLst>
            <a:glow rad="25400">
              <a:schemeClr val="accent1">
                <a:alpha val="0"/>
              </a:schemeClr>
            </a:glow>
            <a:outerShdw blurRad="50800" dist="50800" dir="5400000" algn="ctr" rotWithShape="0">
              <a:schemeClr val="tx1">
                <a:alpha val="0"/>
              </a:schemeClr>
            </a:outerShdw>
          </a:effectLst>
        </p:spPr>
      </p:pic>
      <p:sp>
        <p:nvSpPr>
          <p:cNvPr id="4" name="Content Placeholder 2"/>
          <p:cNvSpPr txBox="1">
            <a:spLocks/>
          </p:cNvSpPr>
          <p:nvPr/>
        </p:nvSpPr>
        <p:spPr bwMode="auto">
          <a:xfrm>
            <a:off x="5454429" y="1340769"/>
            <a:ext cx="3294035" cy="20929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eaLnBrk="0" hangingPunct="0">
              <a:spcBef>
                <a:spcPts val="600"/>
              </a:spcBef>
              <a:spcAft>
                <a:spcPts val="600"/>
              </a:spcAft>
              <a:buClrTx/>
              <a:buFont typeface="Arial" pitchFamily="34" charset="0"/>
              <a:buNone/>
              <a:tabLst>
                <a:tab pos="558800" algn="l"/>
                <a:tab pos="5726113" algn="r"/>
              </a:tabLst>
            </a:pPr>
            <a:r>
              <a:rPr lang="en-US" altLang="en-US" b="1" i="0" kern="0" dirty="0" err="1" smtClean="0">
                <a:cs typeface="Arial" panose="020B0604020202020204" pitchFamily="34" charset="0"/>
              </a:rPr>
              <a:t>EuroGroups</a:t>
            </a:r>
            <a:r>
              <a:rPr lang="en-US" altLang="en-US" b="1" i="0" kern="0" dirty="0" smtClean="0">
                <a:cs typeface="Arial" panose="020B0604020202020204" pitchFamily="34" charset="0"/>
              </a:rPr>
              <a:t> Register</a:t>
            </a:r>
          </a:p>
          <a:p>
            <a:pPr marL="0" indent="0" eaLnBrk="0" hangingPunct="0">
              <a:spcBef>
                <a:spcPts val="600"/>
              </a:spcBef>
              <a:spcAft>
                <a:spcPts val="600"/>
              </a:spcAft>
              <a:buClrTx/>
              <a:buFont typeface="Arial" pitchFamily="34" charset="0"/>
              <a:buNone/>
              <a:tabLst>
                <a:tab pos="558800" algn="l"/>
                <a:tab pos="5726113" algn="r"/>
              </a:tabLst>
            </a:pPr>
            <a:r>
              <a:rPr lang="en-GB" sz="2000" b="0" i="0" kern="0" dirty="0" smtClean="0"/>
              <a:t>authoritative source</a:t>
            </a:r>
            <a:r>
              <a:rPr lang="en-US" sz="2000" b="0" i="0" kern="0" dirty="0" smtClean="0"/>
              <a:t> </a:t>
            </a:r>
            <a:r>
              <a:rPr lang="en-GB" sz="2000" b="0" i="0" kern="0" dirty="0" smtClean="0"/>
              <a:t>for </a:t>
            </a:r>
            <a:r>
              <a:rPr lang="en-US" sz="2000" b="0" i="0" kern="0" dirty="0" smtClean="0"/>
              <a:t>European statistics</a:t>
            </a:r>
            <a:r>
              <a:rPr lang="en-GB" sz="2000" b="0" i="0" kern="0" dirty="0" smtClean="0"/>
              <a:t> </a:t>
            </a:r>
          </a:p>
          <a:p>
            <a:pPr lvl="1" eaLnBrk="0" hangingPunct="0">
              <a:spcBef>
                <a:spcPts val="0"/>
              </a:spcBef>
              <a:spcAft>
                <a:spcPts val="600"/>
              </a:spcAft>
              <a:buClrTx/>
              <a:tabLst>
                <a:tab pos="558800" algn="l"/>
                <a:tab pos="5726113" algn="r"/>
              </a:tabLst>
            </a:pPr>
            <a:r>
              <a:rPr lang="en-GB" sz="1600" kern="0" dirty="0" smtClean="0"/>
              <a:t>high quality, consistent and coordinated register populations</a:t>
            </a:r>
          </a:p>
          <a:p>
            <a:pPr lvl="1" eaLnBrk="0" hangingPunct="0">
              <a:spcBef>
                <a:spcPts val="0"/>
              </a:spcBef>
              <a:spcAft>
                <a:spcPts val="600"/>
              </a:spcAft>
              <a:buClrTx/>
              <a:tabLst>
                <a:tab pos="558800" algn="l"/>
                <a:tab pos="5726113" algn="r"/>
              </a:tabLst>
            </a:pPr>
            <a:r>
              <a:rPr lang="en-GB" sz="1600" kern="0" dirty="0" smtClean="0"/>
              <a:t>coordination of cross-border information on</a:t>
            </a:r>
            <a:r>
              <a:rPr lang="en-US" sz="1600" kern="0" dirty="0" smtClean="0"/>
              <a:t> MNEs</a:t>
            </a:r>
          </a:p>
        </p:txBody>
      </p:sp>
    </p:spTree>
    <p:extLst>
      <p:ext uri="{BB962C8B-B14F-4D97-AF65-F5344CB8AC3E}">
        <p14:creationId xmlns:p14="http://schemas.microsoft.com/office/powerpoint/2010/main" val="838913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936625"/>
          </a:xfrm>
        </p:spPr>
        <p:txBody>
          <a:bodyPr/>
          <a:lstStyle/>
          <a:p>
            <a:r>
              <a:rPr lang="en-IE" dirty="0" smtClean="0"/>
              <a:t>Other international initiatives</a:t>
            </a:r>
            <a:endParaRPr lang="en-IE" dirty="0"/>
          </a:p>
        </p:txBody>
      </p:sp>
      <p:sp>
        <p:nvSpPr>
          <p:cNvPr id="3" name="Content Placeholder 2"/>
          <p:cNvSpPr>
            <a:spLocks noGrp="1"/>
          </p:cNvSpPr>
          <p:nvPr>
            <p:ph idx="1"/>
          </p:nvPr>
        </p:nvSpPr>
        <p:spPr>
          <a:xfrm>
            <a:off x="457200" y="1269281"/>
            <a:ext cx="8229600" cy="3633788"/>
          </a:xfrm>
        </p:spPr>
        <p:txBody>
          <a:bodyPr/>
          <a:lstStyle/>
          <a:p>
            <a:pPr marL="0" indent="0">
              <a:buNone/>
            </a:pPr>
            <a:r>
              <a:rPr lang="en-US" i="0" dirty="0" smtClean="0"/>
              <a:t>MNEs are global, we need global registers!</a:t>
            </a:r>
          </a:p>
          <a:p>
            <a:pPr marL="0" indent="0">
              <a:buNone/>
            </a:pPr>
            <a:endParaRPr lang="en-US" i="0" dirty="0"/>
          </a:p>
          <a:p>
            <a:r>
              <a:rPr lang="en-GB" sz="2000" i="0" dirty="0"/>
              <a:t>The Global Legal Entity Identifier System (GLEIS</a:t>
            </a:r>
            <a:r>
              <a:rPr lang="en-GB" sz="2000" i="0" dirty="0" smtClean="0"/>
              <a:t>) – mainly as a source, publicly available</a:t>
            </a:r>
          </a:p>
          <a:p>
            <a:endParaRPr lang="en-GB" sz="2000" i="0" dirty="0"/>
          </a:p>
          <a:p>
            <a:r>
              <a:rPr lang="en-GB" sz="2000" i="0" dirty="0" smtClean="0"/>
              <a:t>UN Global Group Register – pilot study in 2016</a:t>
            </a:r>
            <a:endParaRPr lang="en-GB" sz="2000" i="0" dirty="0"/>
          </a:p>
          <a:p>
            <a:pPr lvl="1"/>
            <a:r>
              <a:rPr lang="en-US" sz="1600" kern="1200" dirty="0">
                <a:solidFill>
                  <a:schemeClr val="tx1"/>
                </a:solidFill>
                <a:latin typeface="Arial" charset="0"/>
              </a:rPr>
              <a:t>UN Statistical </a:t>
            </a:r>
            <a:r>
              <a:rPr lang="en-US" sz="1600" kern="1200" dirty="0" smtClean="0">
                <a:solidFill>
                  <a:schemeClr val="tx1"/>
                </a:solidFill>
                <a:latin typeface="Arial" charset="0"/>
              </a:rPr>
              <a:t>Commission, Expert </a:t>
            </a:r>
            <a:r>
              <a:rPr lang="en-US" sz="1600" kern="1200" dirty="0">
                <a:solidFill>
                  <a:schemeClr val="tx1"/>
                </a:solidFill>
                <a:latin typeface="Arial" charset="0"/>
              </a:rPr>
              <a:t>Group on international trade and economic globalization </a:t>
            </a:r>
            <a:r>
              <a:rPr lang="en-US" sz="1600" kern="1200" dirty="0" smtClean="0">
                <a:solidFill>
                  <a:schemeClr val="tx1"/>
                </a:solidFill>
                <a:latin typeface="Arial" charset="0"/>
              </a:rPr>
              <a:t>statistics</a:t>
            </a:r>
          </a:p>
          <a:p>
            <a:pPr lvl="1"/>
            <a:r>
              <a:rPr lang="en-US" sz="1600" kern="1200" dirty="0">
                <a:solidFill>
                  <a:schemeClr val="tx1"/>
                </a:solidFill>
                <a:latin typeface="Arial" charset="0"/>
              </a:rPr>
              <a:t>L</a:t>
            </a:r>
            <a:r>
              <a:rPr lang="en-US" sz="1600" kern="1200" dirty="0" smtClean="0">
                <a:solidFill>
                  <a:schemeClr val="tx1"/>
                </a:solidFill>
                <a:latin typeface="Arial" charset="0"/>
              </a:rPr>
              <a:t>ast </a:t>
            </a:r>
            <a:r>
              <a:rPr lang="en-US" sz="1600" kern="1200" dirty="0">
                <a:solidFill>
                  <a:schemeClr val="tx1"/>
                </a:solidFill>
                <a:latin typeface="Arial" charset="0"/>
              </a:rPr>
              <a:t>June 2019 </a:t>
            </a:r>
            <a:r>
              <a:rPr lang="en-US" sz="1600" kern="1200" dirty="0" smtClean="0">
                <a:solidFill>
                  <a:schemeClr val="tx1"/>
                </a:solidFill>
                <a:latin typeface="Arial" charset="0"/>
              </a:rPr>
              <a:t>meeting, to be continued</a:t>
            </a:r>
          </a:p>
          <a:p>
            <a:endParaRPr lang="en-GB" sz="2000" i="0" dirty="0"/>
          </a:p>
          <a:p>
            <a:r>
              <a:rPr lang="en-GB" sz="2000" i="0" dirty="0" smtClean="0"/>
              <a:t>OECD </a:t>
            </a:r>
            <a:r>
              <a:rPr lang="en-US" sz="2000" i="0" dirty="0"/>
              <a:t>Analytical Database on Individual Multinationals and Affiliates </a:t>
            </a:r>
            <a:r>
              <a:rPr lang="en-US" sz="2000" i="0" dirty="0" smtClean="0"/>
              <a:t>(</a:t>
            </a:r>
            <a:r>
              <a:rPr lang="en-GB" sz="2000" i="0" dirty="0" smtClean="0"/>
              <a:t>ADIMA) – open in July 2019, publicly available</a:t>
            </a:r>
          </a:p>
          <a:p>
            <a:pPr lvl="1"/>
            <a:r>
              <a:rPr lang="en-US" sz="1600" kern="1200" dirty="0">
                <a:solidFill>
                  <a:schemeClr val="tx1"/>
                </a:solidFill>
                <a:latin typeface="Arial" charset="0"/>
              </a:rPr>
              <a:t>100 largest worldwide </a:t>
            </a:r>
            <a:r>
              <a:rPr lang="en-US" sz="1600" kern="1200" dirty="0" smtClean="0">
                <a:solidFill>
                  <a:schemeClr val="tx1"/>
                </a:solidFill>
                <a:latin typeface="Arial" charset="0"/>
              </a:rPr>
              <a:t>MNEs</a:t>
            </a:r>
          </a:p>
          <a:p>
            <a:pPr lvl="1"/>
            <a:r>
              <a:rPr lang="en-US" sz="1600" kern="1200" dirty="0">
                <a:solidFill>
                  <a:schemeClr val="tx1"/>
                </a:solidFill>
                <a:latin typeface="Arial" charset="0"/>
              </a:rPr>
              <a:t>26.000 affiliates </a:t>
            </a:r>
            <a:endParaRPr lang="en-US" sz="1600" kern="1200" dirty="0" smtClean="0">
              <a:solidFill>
                <a:schemeClr val="tx1"/>
              </a:solidFill>
              <a:latin typeface="Arial" charset="0"/>
            </a:endParaRPr>
          </a:p>
          <a:p>
            <a:pPr lvl="1"/>
            <a:r>
              <a:rPr lang="en-US" sz="1600" kern="1200" dirty="0">
                <a:solidFill>
                  <a:schemeClr val="tx1"/>
                </a:solidFill>
                <a:latin typeface="Arial" charset="0"/>
              </a:rPr>
              <a:t>5.800 LEI numbers</a:t>
            </a:r>
            <a:endParaRPr lang="en-US" sz="1600" kern="1200" dirty="0" smtClean="0">
              <a:solidFill>
                <a:schemeClr val="tx1"/>
              </a:solidFill>
              <a:latin typeface="Arial" charset="0"/>
            </a:endParaRPr>
          </a:p>
          <a:p>
            <a:pPr lvl="1"/>
            <a:endParaRPr lang="en-IE" sz="1600" i="0" dirty="0"/>
          </a:p>
          <a:p>
            <a:pPr marL="0" indent="0">
              <a:buNone/>
            </a:pPr>
            <a:endParaRPr lang="en-IE" i="0" dirty="0"/>
          </a:p>
        </p:txBody>
      </p:sp>
    </p:spTree>
    <p:extLst>
      <p:ext uri="{BB962C8B-B14F-4D97-AF65-F5344CB8AC3E}">
        <p14:creationId xmlns:p14="http://schemas.microsoft.com/office/powerpoint/2010/main" val="23937957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936625"/>
          </a:xfrm>
        </p:spPr>
        <p:txBody>
          <a:bodyPr/>
          <a:lstStyle/>
          <a:p>
            <a:r>
              <a:rPr lang="en-GB" dirty="0" smtClean="0"/>
              <a:t>Authoritative </a:t>
            </a:r>
            <a:r>
              <a:rPr lang="en-GB" dirty="0"/>
              <a:t>source </a:t>
            </a:r>
            <a:r>
              <a:rPr lang="en-GB" dirty="0" smtClean="0"/>
              <a:t>and collaborative governance</a:t>
            </a:r>
            <a:endParaRPr lang="en-IE" dirty="0"/>
          </a:p>
        </p:txBody>
      </p:sp>
      <p:sp>
        <p:nvSpPr>
          <p:cNvPr id="3" name="Content Placeholder 2"/>
          <p:cNvSpPr>
            <a:spLocks noGrp="1"/>
          </p:cNvSpPr>
          <p:nvPr>
            <p:ph idx="1"/>
          </p:nvPr>
        </p:nvSpPr>
        <p:spPr>
          <a:xfrm>
            <a:off x="457200" y="1556792"/>
            <a:ext cx="8229600" cy="3849812"/>
          </a:xfrm>
        </p:spPr>
        <p:txBody>
          <a:bodyPr/>
          <a:lstStyle/>
          <a:p>
            <a:r>
              <a:rPr lang="en-GB" i="0" dirty="0"/>
              <a:t>T</a:t>
            </a:r>
            <a:r>
              <a:rPr lang="en-GB" i="0" dirty="0" smtClean="0"/>
              <a:t>o </a:t>
            </a:r>
            <a:r>
              <a:rPr lang="en-GB" i="0" dirty="0"/>
              <a:t>be recognized as authoritative </a:t>
            </a:r>
            <a:r>
              <a:rPr lang="en-GB" i="0" dirty="0" smtClean="0"/>
              <a:t>source in the coordination </a:t>
            </a:r>
            <a:r>
              <a:rPr lang="en-GB" i="0" dirty="0"/>
              <a:t>function by its </a:t>
            </a:r>
            <a:r>
              <a:rPr lang="en-GB" i="0" dirty="0" smtClean="0"/>
              <a:t>users</a:t>
            </a:r>
          </a:p>
          <a:p>
            <a:pPr lvl="1"/>
            <a:r>
              <a:rPr lang="en-GB" dirty="0" smtClean="0"/>
              <a:t>FATS, </a:t>
            </a:r>
            <a:r>
              <a:rPr lang="en-GB" i="0" dirty="0" smtClean="0"/>
              <a:t>FDI, </a:t>
            </a:r>
            <a:r>
              <a:rPr lang="en-GB" dirty="0" smtClean="0"/>
              <a:t>GNI</a:t>
            </a:r>
            <a:endParaRPr lang="en-GB" i="0" dirty="0" smtClean="0"/>
          </a:p>
          <a:p>
            <a:r>
              <a:rPr lang="en-GB" i="0" dirty="0" smtClean="0"/>
              <a:t>EGR need </a:t>
            </a:r>
            <a:r>
              <a:rPr lang="en-GB" i="0" dirty="0"/>
              <a:t>to fulfil </a:t>
            </a:r>
            <a:r>
              <a:rPr lang="en-GB" i="0" dirty="0" smtClean="0"/>
              <a:t>users’ </a:t>
            </a:r>
            <a:r>
              <a:rPr lang="en-GB" b="1" i="0" dirty="0"/>
              <a:t>quality </a:t>
            </a:r>
            <a:r>
              <a:rPr lang="en-GB" b="1" i="0" dirty="0" smtClean="0"/>
              <a:t>requirements</a:t>
            </a:r>
          </a:p>
          <a:p>
            <a:r>
              <a:rPr lang="en-GB" i="0" dirty="0" smtClean="0"/>
              <a:t>To be maintained </a:t>
            </a:r>
            <a:r>
              <a:rPr lang="en-GB" i="0" dirty="0"/>
              <a:t>in </a:t>
            </a:r>
            <a:r>
              <a:rPr lang="en-GB" i="0" dirty="0" smtClean="0"/>
              <a:t>collaboration </a:t>
            </a:r>
            <a:r>
              <a:rPr lang="en-GB" i="0" dirty="0"/>
              <a:t>with </a:t>
            </a:r>
            <a:r>
              <a:rPr lang="en-GB" i="0" dirty="0" smtClean="0"/>
              <a:t>them</a:t>
            </a:r>
          </a:p>
          <a:p>
            <a:r>
              <a:rPr lang="en-GB" i="0" dirty="0" smtClean="0"/>
              <a:t>Some CORE information is key, e.g. UCI</a:t>
            </a:r>
            <a:endParaRPr lang="en-GB" i="0" dirty="0"/>
          </a:p>
          <a:p>
            <a:r>
              <a:rPr lang="en-GB" i="0" dirty="0" smtClean="0"/>
              <a:t>This </a:t>
            </a:r>
            <a:r>
              <a:rPr lang="en-GB" i="0" dirty="0"/>
              <a:t>calls for collaborative governance </a:t>
            </a:r>
            <a:endParaRPr lang="en-GB" i="0" dirty="0" smtClean="0"/>
          </a:p>
          <a:p>
            <a:pPr lvl="1"/>
            <a:r>
              <a:rPr lang="en-GB" dirty="0"/>
              <a:t>Solve quality issues on MNEs data at ESS level</a:t>
            </a:r>
            <a:endParaRPr lang="en-IE" dirty="0"/>
          </a:p>
          <a:p>
            <a:pPr lvl="1"/>
            <a:r>
              <a:rPr lang="en-GB" dirty="0" smtClean="0"/>
              <a:t>Agree on relevant </a:t>
            </a:r>
            <a:r>
              <a:rPr lang="en-GB" dirty="0"/>
              <a:t>decisions </a:t>
            </a:r>
            <a:r>
              <a:rPr lang="en-GB" dirty="0" smtClean="0"/>
              <a:t>cross </a:t>
            </a:r>
            <a:r>
              <a:rPr lang="en-GB" dirty="0"/>
              <a:t>domain and </a:t>
            </a:r>
            <a:r>
              <a:rPr lang="en-GB" dirty="0" smtClean="0"/>
              <a:t>country</a:t>
            </a:r>
          </a:p>
          <a:p>
            <a:endParaRPr lang="en-IE" dirty="0"/>
          </a:p>
        </p:txBody>
      </p:sp>
    </p:spTree>
    <p:extLst>
      <p:ext uri="{BB962C8B-B14F-4D97-AF65-F5344CB8AC3E}">
        <p14:creationId xmlns:p14="http://schemas.microsoft.com/office/powerpoint/2010/main" val="3433816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936625"/>
          </a:xfrm>
        </p:spPr>
        <p:txBody>
          <a:bodyPr/>
          <a:lstStyle/>
          <a:p>
            <a:r>
              <a:rPr lang="en-US" dirty="0" smtClean="0"/>
              <a:t>Treatment of “Top MNEs” </a:t>
            </a:r>
            <a:endParaRPr lang="en-IE" dirty="0"/>
          </a:p>
        </p:txBody>
      </p:sp>
      <p:sp>
        <p:nvSpPr>
          <p:cNvPr id="4" name="Content Placeholder 2"/>
          <p:cNvSpPr txBox="1">
            <a:spLocks/>
          </p:cNvSpPr>
          <p:nvPr/>
        </p:nvSpPr>
        <p:spPr bwMode="auto">
          <a:xfrm>
            <a:off x="251520" y="2781585"/>
            <a:ext cx="4039708" cy="31683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r>
              <a:rPr lang="en-US" sz="2000" b="0" kern="0" dirty="0" smtClean="0"/>
              <a:t>Current</a:t>
            </a:r>
            <a:r>
              <a:rPr lang="en-US" sz="2000" b="0" i="0" kern="0" dirty="0" smtClean="0"/>
              <a:t> updating</a:t>
            </a:r>
          </a:p>
          <a:p>
            <a:r>
              <a:rPr lang="en-US" sz="2000" b="0" i="0" kern="0" dirty="0" smtClean="0"/>
              <a:t>Direct contact</a:t>
            </a:r>
          </a:p>
          <a:p>
            <a:r>
              <a:rPr lang="en-US" sz="2000" b="0" i="0" kern="0" dirty="0" smtClean="0"/>
              <a:t>ESS collaboration, European profiling, data sharing</a:t>
            </a:r>
          </a:p>
          <a:p>
            <a:r>
              <a:rPr lang="en-US" sz="2000" b="0" i="0" kern="0" dirty="0" smtClean="0"/>
              <a:t>Control on restructuring events – Early Warning System</a:t>
            </a:r>
          </a:p>
          <a:p>
            <a:r>
              <a:rPr lang="en-US" sz="2000" b="0" i="0" kern="0" dirty="0" smtClean="0"/>
              <a:t>Consistency of statistical data across domains – LCUs work</a:t>
            </a:r>
          </a:p>
          <a:p>
            <a:pPr marL="0" indent="0">
              <a:buFont typeface="Arial" pitchFamily="34" charset="0"/>
              <a:buNone/>
            </a:pPr>
            <a:endParaRPr lang="en-US" sz="2000" b="0" i="0" kern="0" dirty="0" smtClean="0"/>
          </a:p>
          <a:p>
            <a:pPr marL="0" indent="0">
              <a:buFont typeface="Arial" pitchFamily="34" charset="0"/>
              <a:buNone/>
            </a:pPr>
            <a:endParaRPr lang="en-US" sz="2000" b="0" i="0" kern="0" dirty="0" smtClean="0"/>
          </a:p>
          <a:p>
            <a:endParaRPr lang="en-IE" sz="2000" b="0" i="0" kern="0" dirty="0"/>
          </a:p>
        </p:txBody>
      </p:sp>
      <p:graphicFrame>
        <p:nvGraphicFramePr>
          <p:cNvPr id="5" name="Diagram 4"/>
          <p:cNvGraphicFramePr/>
          <p:nvPr>
            <p:extLst>
              <p:ext uri="{D42A27DB-BD31-4B8C-83A1-F6EECF244321}">
                <p14:modId xmlns:p14="http://schemas.microsoft.com/office/powerpoint/2010/main" val="4227524094"/>
              </p:ext>
            </p:extLst>
          </p:nvPr>
        </p:nvGraphicFramePr>
        <p:xfrm>
          <a:off x="4634253" y="1413297"/>
          <a:ext cx="4293936" cy="46079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466955" y="1201976"/>
            <a:ext cx="5689221" cy="1569660"/>
          </a:xfrm>
          <a:prstGeom prst="rect">
            <a:avLst/>
          </a:prstGeom>
          <a:noFill/>
        </p:spPr>
        <p:txBody>
          <a:bodyPr wrap="square" rtlCol="0">
            <a:spAutoFit/>
          </a:bodyPr>
          <a:lstStyle/>
          <a:p>
            <a:r>
              <a:rPr lang="en-US" sz="2400" b="0" dirty="0">
                <a:solidFill>
                  <a:srgbClr val="FF0000"/>
                </a:solidFill>
              </a:rPr>
              <a:t>Large and complex organization and with a significant impact on business and macroeconomic statistics at national and </a:t>
            </a:r>
            <a:r>
              <a:rPr lang="en-US" sz="2400" b="0" dirty="0" smtClean="0">
                <a:solidFill>
                  <a:srgbClr val="FF0000"/>
                </a:solidFill>
              </a:rPr>
              <a:t>EU </a:t>
            </a:r>
            <a:r>
              <a:rPr lang="en-US" sz="2400" b="0" dirty="0">
                <a:solidFill>
                  <a:srgbClr val="FF0000"/>
                </a:solidFill>
              </a:rPr>
              <a:t>level </a:t>
            </a:r>
            <a:endParaRPr lang="en-US" sz="2400" dirty="0">
              <a:solidFill>
                <a:srgbClr val="FF0000"/>
              </a:solidFill>
            </a:endParaRPr>
          </a:p>
        </p:txBody>
      </p:sp>
    </p:spTree>
    <p:extLst>
      <p:ext uri="{BB962C8B-B14F-4D97-AF65-F5344CB8AC3E}">
        <p14:creationId xmlns:p14="http://schemas.microsoft.com/office/powerpoint/2010/main" val="1322010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19" y="188640"/>
            <a:ext cx="8229600" cy="936625"/>
          </a:xfrm>
        </p:spPr>
        <p:txBody>
          <a:bodyPr/>
          <a:lstStyle/>
          <a:p>
            <a:r>
              <a:rPr lang="en-IE" dirty="0" smtClean="0"/>
              <a:t>Work on </a:t>
            </a:r>
            <a:r>
              <a:rPr lang="en-IE" smtClean="0"/>
              <a:t>consistency around MNEs</a:t>
            </a:r>
            <a:endParaRPr lang="en-IE" dirty="0"/>
          </a:p>
        </p:txBody>
      </p:sp>
      <p:sp>
        <p:nvSpPr>
          <p:cNvPr id="3" name="Content Placeholder 2"/>
          <p:cNvSpPr>
            <a:spLocks noGrp="1"/>
          </p:cNvSpPr>
          <p:nvPr>
            <p:ph idx="1"/>
          </p:nvPr>
        </p:nvSpPr>
        <p:spPr>
          <a:xfrm>
            <a:off x="436119" y="1125265"/>
            <a:ext cx="8229600" cy="3633788"/>
          </a:xfrm>
        </p:spPr>
        <p:txBody>
          <a:bodyPr/>
          <a:lstStyle/>
          <a:p>
            <a:r>
              <a:rPr lang="en-US" i="0" dirty="0"/>
              <a:t>Large Case </a:t>
            </a:r>
            <a:r>
              <a:rPr lang="en-US" i="0" dirty="0" smtClean="0"/>
              <a:t>Units </a:t>
            </a:r>
          </a:p>
          <a:p>
            <a:pPr lvl="1"/>
            <a:r>
              <a:rPr lang="en-US" i="0" dirty="0" smtClean="0"/>
              <a:t>Different national organizations </a:t>
            </a:r>
            <a:endParaRPr lang="en-US" dirty="0"/>
          </a:p>
          <a:p>
            <a:pPr lvl="1"/>
            <a:r>
              <a:rPr lang="en-US" dirty="0"/>
              <a:t>gather </a:t>
            </a:r>
            <a:r>
              <a:rPr lang="en-US" dirty="0" smtClean="0"/>
              <a:t>all </a:t>
            </a:r>
            <a:r>
              <a:rPr lang="en-US" dirty="0"/>
              <a:t>national available data </a:t>
            </a:r>
            <a:endParaRPr lang="en-US" dirty="0" smtClean="0"/>
          </a:p>
          <a:p>
            <a:pPr lvl="1"/>
            <a:r>
              <a:rPr lang="en-US" dirty="0" smtClean="0"/>
              <a:t>cross </a:t>
            </a:r>
            <a:r>
              <a:rPr lang="en-US" dirty="0"/>
              <a:t>checks them at micro and macro </a:t>
            </a:r>
            <a:r>
              <a:rPr lang="en-US" dirty="0" smtClean="0"/>
              <a:t>level</a:t>
            </a:r>
          </a:p>
          <a:p>
            <a:pPr lvl="1"/>
            <a:r>
              <a:rPr lang="en-US" dirty="0" smtClean="0"/>
              <a:t>experts </a:t>
            </a:r>
            <a:r>
              <a:rPr lang="en-US" dirty="0"/>
              <a:t>from different areas collaborate </a:t>
            </a:r>
            <a:r>
              <a:rPr lang="en-US" dirty="0" smtClean="0"/>
              <a:t>to solve</a:t>
            </a:r>
          </a:p>
          <a:p>
            <a:pPr lvl="1"/>
            <a:r>
              <a:rPr lang="en-US" dirty="0" smtClean="0"/>
              <a:t>Often </a:t>
            </a:r>
            <a:r>
              <a:rPr lang="en-US" dirty="0"/>
              <a:t>direct contact with the concerned </a:t>
            </a:r>
            <a:r>
              <a:rPr lang="en-US" dirty="0" smtClean="0"/>
              <a:t>MNEs</a:t>
            </a:r>
            <a:endParaRPr lang="en-US" dirty="0"/>
          </a:p>
          <a:p>
            <a:endParaRPr lang="en-US" i="0" dirty="0" smtClean="0"/>
          </a:p>
          <a:p>
            <a:r>
              <a:rPr lang="en-US" i="0" dirty="0" smtClean="0"/>
              <a:t>LCUs supported by Eurostat and international organizations</a:t>
            </a:r>
          </a:p>
          <a:p>
            <a:r>
              <a:rPr lang="en-US" i="0" dirty="0" smtClean="0"/>
              <a:t>Network of LCUs seen as equally important</a:t>
            </a:r>
          </a:p>
          <a:p>
            <a:pPr lvl="1"/>
            <a:r>
              <a:rPr lang="en-US" i="0" dirty="0" smtClean="0"/>
              <a:t>Consistency issues in MNEs across countries (e.g. ESS </a:t>
            </a:r>
            <a:r>
              <a:rPr lang="en-US" i="0" dirty="0"/>
              <a:t>- GNI pilot </a:t>
            </a:r>
            <a:r>
              <a:rPr lang="en-US" i="0" dirty="0" smtClean="0"/>
              <a:t>exercise, </a:t>
            </a:r>
            <a:r>
              <a:rPr lang="en-US" dirty="0" smtClean="0"/>
              <a:t>macroeconomic statistics)</a:t>
            </a:r>
            <a:endParaRPr lang="en-IE" dirty="0"/>
          </a:p>
          <a:p>
            <a:pPr lvl="1"/>
            <a:endParaRPr lang="en-US" i="0" dirty="0" smtClean="0"/>
          </a:p>
          <a:p>
            <a:pPr lvl="1"/>
            <a:endParaRPr lang="en-US" dirty="0"/>
          </a:p>
        </p:txBody>
      </p:sp>
    </p:spTree>
    <p:extLst>
      <p:ext uri="{BB962C8B-B14F-4D97-AF65-F5344CB8AC3E}">
        <p14:creationId xmlns:p14="http://schemas.microsoft.com/office/powerpoint/2010/main" val="448372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601" y="299269"/>
            <a:ext cx="8229600" cy="671156"/>
          </a:xfrm>
        </p:spPr>
        <p:txBody>
          <a:bodyPr/>
          <a:lstStyle/>
          <a:p>
            <a:r>
              <a:rPr lang="en-US" altLang="en-US" dirty="0" smtClean="0">
                <a:cs typeface="Arial" panose="020B0604020202020204" pitchFamily="34" charset="0"/>
              </a:rPr>
              <a:t>Maintenance of MNEs information</a:t>
            </a:r>
            <a:endParaRPr lang="en-IE" dirty="0"/>
          </a:p>
        </p:txBody>
      </p:sp>
      <p:sp>
        <p:nvSpPr>
          <p:cNvPr id="3" name="Content Placeholder 2"/>
          <p:cNvSpPr>
            <a:spLocks noGrp="1"/>
          </p:cNvSpPr>
          <p:nvPr>
            <p:ph idx="1"/>
          </p:nvPr>
        </p:nvSpPr>
        <p:spPr>
          <a:xfrm>
            <a:off x="461601" y="970426"/>
            <a:ext cx="8229600" cy="5805986"/>
          </a:xfrm>
        </p:spPr>
        <p:txBody>
          <a:bodyPr/>
          <a:lstStyle/>
          <a:p>
            <a:pPr lvl="1" eaLnBrk="0" hangingPunct="0">
              <a:spcBef>
                <a:spcPts val="0"/>
              </a:spcBef>
              <a:spcAft>
                <a:spcPts val="600"/>
              </a:spcAft>
              <a:buClrTx/>
              <a:buFont typeface="Wingdings" panose="05000000000000000000" pitchFamily="2" charset="2"/>
              <a:buChar char="Ø"/>
              <a:tabLst>
                <a:tab pos="558800" algn="l"/>
                <a:tab pos="5726113" algn="r"/>
              </a:tabLst>
            </a:pPr>
            <a:r>
              <a:rPr lang="en-US" dirty="0" smtClean="0">
                <a:solidFill>
                  <a:srgbClr val="FF0000"/>
                </a:solidFill>
              </a:rPr>
              <a:t>NBR staff send data to EGR</a:t>
            </a:r>
          </a:p>
          <a:p>
            <a:pPr lvl="1" eaLnBrk="0" hangingPunct="0">
              <a:spcBef>
                <a:spcPts val="0"/>
              </a:spcBef>
              <a:spcAft>
                <a:spcPts val="600"/>
              </a:spcAft>
              <a:buClrTx/>
              <a:buFont typeface="Wingdings" panose="05000000000000000000" pitchFamily="2" charset="2"/>
              <a:buChar char="Ø"/>
              <a:tabLst>
                <a:tab pos="558800" algn="l"/>
                <a:tab pos="5726113" algn="r"/>
              </a:tabLst>
            </a:pPr>
            <a:r>
              <a:rPr lang="en-US" dirty="0" smtClean="0">
                <a:solidFill>
                  <a:srgbClr val="FF0000"/>
                </a:solidFill>
              </a:rPr>
              <a:t>Need collaboration with other domains</a:t>
            </a:r>
          </a:p>
          <a:p>
            <a:pPr lvl="1" eaLnBrk="0" hangingPunct="0">
              <a:spcBef>
                <a:spcPts val="0"/>
              </a:spcBef>
              <a:spcAft>
                <a:spcPts val="600"/>
              </a:spcAft>
              <a:buClrTx/>
              <a:buFont typeface="Wingdings" panose="05000000000000000000" pitchFamily="2" charset="2"/>
              <a:buChar char="Ø"/>
              <a:tabLst>
                <a:tab pos="558800" algn="l"/>
                <a:tab pos="5726113" algn="r"/>
              </a:tabLst>
            </a:pPr>
            <a:r>
              <a:rPr lang="en-US" dirty="0" smtClean="0">
                <a:solidFill>
                  <a:srgbClr val="FF0000"/>
                </a:solidFill>
              </a:rPr>
              <a:t>Appropriate governance </a:t>
            </a:r>
          </a:p>
          <a:p>
            <a:pPr lvl="1" eaLnBrk="0" hangingPunct="0">
              <a:spcBef>
                <a:spcPts val="0"/>
              </a:spcBef>
              <a:spcAft>
                <a:spcPts val="600"/>
              </a:spcAft>
              <a:buClrTx/>
              <a:buFont typeface="Wingdings" panose="05000000000000000000" pitchFamily="2" charset="2"/>
              <a:buChar char="Ø"/>
              <a:tabLst>
                <a:tab pos="558800" algn="l"/>
                <a:tab pos="5726113" algn="r"/>
              </a:tabLst>
            </a:pPr>
            <a:endParaRPr lang="en-US" altLang="en-US" sz="1600" dirty="0"/>
          </a:p>
          <a:p>
            <a:pPr lvl="1" eaLnBrk="0" hangingPunct="0">
              <a:spcBef>
                <a:spcPts val="0"/>
              </a:spcBef>
              <a:spcAft>
                <a:spcPts val="600"/>
              </a:spcAft>
              <a:buClrTx/>
              <a:buFont typeface="Wingdings" panose="05000000000000000000" pitchFamily="2" charset="2"/>
              <a:buChar char="Ø"/>
              <a:tabLst>
                <a:tab pos="558800" algn="l"/>
                <a:tab pos="5726113" algn="r"/>
              </a:tabLst>
            </a:pPr>
            <a:endParaRPr lang="en-IE" altLang="en-US" sz="1600" dirty="0"/>
          </a:p>
          <a:p>
            <a:endParaRPr lang="en-IE"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654" y="2420888"/>
            <a:ext cx="8107658" cy="4392488"/>
          </a:xfrm>
          <a:prstGeom prst="rect">
            <a:avLst/>
          </a:prstGeom>
        </p:spPr>
      </p:pic>
      <p:sp>
        <p:nvSpPr>
          <p:cNvPr id="5" name="Oval Callout 4"/>
          <p:cNvSpPr/>
          <p:nvPr/>
        </p:nvSpPr>
        <p:spPr>
          <a:xfrm>
            <a:off x="6854995" y="1628800"/>
            <a:ext cx="2310199" cy="1368152"/>
          </a:xfrm>
          <a:prstGeom prst="wedgeEllipseCallout">
            <a:avLst>
              <a:gd name="adj1" fmla="val -37161"/>
              <a:gd name="adj2" fmla="val 70092"/>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457200" fontAlgn="auto">
              <a:spcBef>
                <a:spcPts val="0"/>
              </a:spcBef>
              <a:spcAft>
                <a:spcPts val="0"/>
              </a:spcAft>
            </a:pPr>
            <a:r>
              <a:rPr lang="en-IE" sz="1800" b="0" dirty="0" smtClean="0"/>
              <a:t>Do you agree on my BR input for EGR? </a:t>
            </a:r>
            <a:endParaRPr lang="en-IE" sz="1800" b="0" dirty="0"/>
          </a:p>
        </p:txBody>
      </p:sp>
      <p:sp>
        <p:nvSpPr>
          <p:cNvPr id="7" name="Oval Callout 6"/>
          <p:cNvSpPr/>
          <p:nvPr/>
        </p:nvSpPr>
        <p:spPr>
          <a:xfrm>
            <a:off x="4813397" y="1883036"/>
            <a:ext cx="1944216" cy="1296144"/>
          </a:xfrm>
          <a:prstGeom prst="wedgeEllipseCallout">
            <a:avLst>
              <a:gd name="adj1" fmla="val -76960"/>
              <a:gd name="adj2" fmla="val 13280"/>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457200" fontAlgn="auto">
              <a:spcBef>
                <a:spcPts val="0"/>
              </a:spcBef>
              <a:spcAft>
                <a:spcPts val="0"/>
              </a:spcAft>
            </a:pPr>
            <a:r>
              <a:rPr lang="en-IE" sz="1800" b="0" dirty="0" smtClean="0"/>
              <a:t>No, I can give you my latest updating</a:t>
            </a:r>
            <a:endParaRPr lang="en-IE" sz="1800" b="0" dirty="0"/>
          </a:p>
        </p:txBody>
      </p:sp>
      <p:sp>
        <p:nvSpPr>
          <p:cNvPr id="8" name="TextBox 7"/>
          <p:cNvSpPr txBox="1"/>
          <p:nvPr/>
        </p:nvSpPr>
        <p:spPr>
          <a:xfrm>
            <a:off x="6854995" y="3549087"/>
            <a:ext cx="474502" cy="307777"/>
          </a:xfrm>
          <a:prstGeom prst="rect">
            <a:avLst/>
          </a:prstGeom>
          <a:noFill/>
        </p:spPr>
        <p:txBody>
          <a:bodyPr wrap="square" rtlCol="0">
            <a:spAutoFit/>
          </a:bodyPr>
          <a:lstStyle/>
          <a:p>
            <a:r>
              <a:rPr lang="en-IE" sz="1400" dirty="0" smtClean="0">
                <a:solidFill>
                  <a:srgbClr val="FF0000"/>
                </a:solidFill>
              </a:rPr>
              <a:t>BR</a:t>
            </a:r>
          </a:p>
        </p:txBody>
      </p:sp>
      <p:sp>
        <p:nvSpPr>
          <p:cNvPr id="9" name="TextBox 8"/>
          <p:cNvSpPr txBox="1"/>
          <p:nvPr/>
        </p:nvSpPr>
        <p:spPr>
          <a:xfrm>
            <a:off x="3707904" y="2843063"/>
            <a:ext cx="792088" cy="307777"/>
          </a:xfrm>
          <a:prstGeom prst="rect">
            <a:avLst/>
          </a:prstGeom>
          <a:noFill/>
        </p:spPr>
        <p:txBody>
          <a:bodyPr wrap="square" rtlCol="0">
            <a:spAutoFit/>
          </a:bodyPr>
          <a:lstStyle/>
          <a:p>
            <a:r>
              <a:rPr lang="en-IE" sz="1400" dirty="0" smtClean="0">
                <a:solidFill>
                  <a:srgbClr val="FF0000"/>
                </a:solidFill>
              </a:rPr>
              <a:t>FATS</a:t>
            </a:r>
          </a:p>
        </p:txBody>
      </p:sp>
      <p:sp>
        <p:nvSpPr>
          <p:cNvPr id="10" name="TextBox 9"/>
          <p:cNvSpPr txBox="1"/>
          <p:nvPr/>
        </p:nvSpPr>
        <p:spPr>
          <a:xfrm>
            <a:off x="5292080" y="5013176"/>
            <a:ext cx="1219700" cy="307777"/>
          </a:xfrm>
          <a:prstGeom prst="rect">
            <a:avLst/>
          </a:prstGeom>
          <a:noFill/>
        </p:spPr>
        <p:txBody>
          <a:bodyPr wrap="square" rtlCol="0">
            <a:spAutoFit/>
          </a:bodyPr>
          <a:lstStyle/>
          <a:p>
            <a:r>
              <a:rPr lang="en-IE" sz="1400" dirty="0" smtClean="0">
                <a:solidFill>
                  <a:srgbClr val="FF0000"/>
                </a:solidFill>
              </a:rPr>
              <a:t>PROFILER</a:t>
            </a:r>
          </a:p>
        </p:txBody>
      </p:sp>
      <p:sp>
        <p:nvSpPr>
          <p:cNvPr id="11" name="TextBox 10"/>
          <p:cNvSpPr txBox="1"/>
          <p:nvPr/>
        </p:nvSpPr>
        <p:spPr>
          <a:xfrm>
            <a:off x="827584" y="4335636"/>
            <a:ext cx="1689970" cy="523220"/>
          </a:xfrm>
          <a:prstGeom prst="rect">
            <a:avLst/>
          </a:prstGeom>
          <a:noFill/>
        </p:spPr>
        <p:txBody>
          <a:bodyPr wrap="square" rtlCol="0">
            <a:spAutoFit/>
          </a:bodyPr>
          <a:lstStyle/>
          <a:p>
            <a:pPr algn="ctr"/>
            <a:r>
              <a:rPr lang="en-IE" sz="1400" dirty="0" smtClean="0">
                <a:solidFill>
                  <a:srgbClr val="FF0000"/>
                </a:solidFill>
              </a:rPr>
              <a:t>CONSISTENCY UNIT</a:t>
            </a:r>
          </a:p>
        </p:txBody>
      </p:sp>
      <p:sp>
        <p:nvSpPr>
          <p:cNvPr id="12" name="Oval Callout 11"/>
          <p:cNvSpPr/>
          <p:nvPr/>
        </p:nvSpPr>
        <p:spPr>
          <a:xfrm>
            <a:off x="6977096" y="5024554"/>
            <a:ext cx="1944216" cy="1464786"/>
          </a:xfrm>
          <a:prstGeom prst="wedgeEllipseCallout">
            <a:avLst>
              <a:gd name="adj1" fmla="val -110867"/>
              <a:gd name="adj2" fmla="val -90081"/>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457200" fontAlgn="auto">
              <a:spcBef>
                <a:spcPts val="0"/>
              </a:spcBef>
              <a:spcAft>
                <a:spcPts val="0"/>
              </a:spcAft>
            </a:pPr>
            <a:r>
              <a:rPr lang="en-IE" sz="1800" b="0" dirty="0" smtClean="0"/>
              <a:t>Wait, I met the MNE and I have news</a:t>
            </a:r>
            <a:endParaRPr lang="en-IE" sz="1800" b="0" dirty="0"/>
          </a:p>
        </p:txBody>
      </p:sp>
      <p:sp>
        <p:nvSpPr>
          <p:cNvPr id="13" name="Oval Callout 12"/>
          <p:cNvSpPr/>
          <p:nvPr/>
        </p:nvSpPr>
        <p:spPr>
          <a:xfrm>
            <a:off x="231490" y="2204864"/>
            <a:ext cx="2612318" cy="1640086"/>
          </a:xfrm>
          <a:prstGeom prst="wedgeEllipseCallout">
            <a:avLst>
              <a:gd name="adj1" fmla="val 23479"/>
              <a:gd name="adj2" fmla="val 56876"/>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457200" fontAlgn="auto">
              <a:spcBef>
                <a:spcPts val="0"/>
              </a:spcBef>
              <a:spcAft>
                <a:spcPts val="0"/>
              </a:spcAft>
            </a:pPr>
            <a:r>
              <a:rPr lang="en-IE" sz="1800" b="0" dirty="0" smtClean="0"/>
              <a:t>Please first correct the BR with my consistent data </a:t>
            </a:r>
            <a:endParaRPr lang="en-IE" sz="1800" b="0" dirty="0"/>
          </a:p>
        </p:txBody>
      </p:sp>
    </p:spTree>
    <p:extLst>
      <p:ext uri="{BB962C8B-B14F-4D97-AF65-F5344CB8AC3E}">
        <p14:creationId xmlns:p14="http://schemas.microsoft.com/office/powerpoint/2010/main" val="10401611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748464" cy="936625"/>
          </a:xfrm>
        </p:spPr>
        <p:txBody>
          <a:bodyPr/>
          <a:lstStyle/>
          <a:p>
            <a:r>
              <a:rPr lang="en-US" dirty="0" smtClean="0"/>
              <a:t>Proposed governance: </a:t>
            </a:r>
            <a:r>
              <a:rPr lang="en-US" sz="2400" dirty="0" smtClean="0"/>
              <a:t>chain </a:t>
            </a:r>
            <a:r>
              <a:rPr lang="en-US" sz="2400" dirty="0"/>
              <a:t>management </a:t>
            </a:r>
            <a:endParaRPr lang="en-IE" sz="2400" dirty="0"/>
          </a:p>
        </p:txBody>
      </p:sp>
      <p:sp>
        <p:nvSpPr>
          <p:cNvPr id="3" name="Content Placeholder 2"/>
          <p:cNvSpPr>
            <a:spLocks noGrp="1"/>
          </p:cNvSpPr>
          <p:nvPr>
            <p:ph idx="1"/>
          </p:nvPr>
        </p:nvSpPr>
        <p:spPr>
          <a:xfrm>
            <a:off x="395537" y="1124744"/>
            <a:ext cx="6048672" cy="3633788"/>
          </a:xfrm>
        </p:spPr>
        <p:txBody>
          <a:bodyPr/>
          <a:lstStyle/>
          <a:p>
            <a:r>
              <a:rPr lang="en-US" i="0" dirty="0" smtClean="0"/>
              <a:t>Developed by CBS – NL </a:t>
            </a:r>
          </a:p>
          <a:p>
            <a:pPr marL="0" indent="0">
              <a:buNone/>
            </a:pPr>
            <a:r>
              <a:rPr lang="en-GB" sz="2000" b="1" u="sng" dirty="0">
                <a:hlinkClick r:id="rId3"/>
              </a:rPr>
              <a:t>http://www.wiesbaden2018.bfs.admin.ch/agenda-papers/</a:t>
            </a:r>
            <a:endParaRPr lang="en-IE" sz="2000" dirty="0"/>
          </a:p>
          <a:p>
            <a:r>
              <a:rPr lang="en-US" i="0" dirty="0" smtClean="0"/>
              <a:t>Not </a:t>
            </a:r>
            <a:r>
              <a:rPr lang="en-US" i="0" dirty="0"/>
              <a:t>hierarchical</a:t>
            </a:r>
          </a:p>
          <a:p>
            <a:r>
              <a:rPr lang="en-US" i="0" dirty="0" smtClean="0"/>
              <a:t>Connects </a:t>
            </a:r>
            <a:r>
              <a:rPr lang="en-US" i="0" dirty="0"/>
              <a:t>different </a:t>
            </a:r>
            <a:r>
              <a:rPr lang="en-US" i="0" dirty="0" smtClean="0"/>
              <a:t>processes</a:t>
            </a:r>
          </a:p>
          <a:p>
            <a:r>
              <a:rPr lang="en-US" i="0" dirty="0" smtClean="0"/>
              <a:t>Focus on output: common </a:t>
            </a:r>
            <a:r>
              <a:rPr lang="en-US" i="0" dirty="0"/>
              <a:t>goal </a:t>
            </a:r>
          </a:p>
          <a:p>
            <a:r>
              <a:rPr lang="en-US" i="0" dirty="0" smtClean="0"/>
              <a:t>Considers </a:t>
            </a:r>
            <a:r>
              <a:rPr lang="en-US" b="1" i="0" dirty="0" smtClean="0"/>
              <a:t>dependencies</a:t>
            </a:r>
            <a:endParaRPr lang="en-US" b="1" i="0" dirty="0"/>
          </a:p>
          <a:p>
            <a:r>
              <a:rPr lang="en-US" i="0" dirty="0" smtClean="0"/>
              <a:t>Structured communication across process with impact on same output (e.g. on MNEs data) </a:t>
            </a:r>
          </a:p>
          <a:p>
            <a:pPr lvl="1"/>
            <a:r>
              <a:rPr lang="en-US" dirty="0" smtClean="0"/>
              <a:t>harmonize </a:t>
            </a:r>
            <a:r>
              <a:rPr lang="en-US" dirty="0"/>
              <a:t>methods </a:t>
            </a:r>
            <a:r>
              <a:rPr lang="en-US" dirty="0" smtClean="0"/>
              <a:t>/ sources </a:t>
            </a:r>
          </a:p>
          <a:p>
            <a:pPr lvl="1"/>
            <a:r>
              <a:rPr lang="en-US" dirty="0" smtClean="0"/>
              <a:t>Focus on major cases </a:t>
            </a:r>
          </a:p>
          <a:p>
            <a:r>
              <a:rPr lang="en-US" i="0" dirty="0"/>
              <a:t>Quality solved upstream </a:t>
            </a:r>
          </a:p>
          <a:p>
            <a:r>
              <a:rPr lang="en-IE" i="0" dirty="0" smtClean="0"/>
              <a:t>Save time and resources</a:t>
            </a:r>
            <a:endParaRPr lang="en-IE" i="0" dirty="0"/>
          </a:p>
        </p:txBody>
      </p:sp>
      <p:graphicFrame>
        <p:nvGraphicFramePr>
          <p:cNvPr id="4" name="Diagram 3"/>
          <p:cNvGraphicFramePr/>
          <p:nvPr>
            <p:extLst>
              <p:ext uri="{D42A27DB-BD31-4B8C-83A1-F6EECF244321}">
                <p14:modId xmlns:p14="http://schemas.microsoft.com/office/powerpoint/2010/main" val="741159619"/>
              </p:ext>
            </p:extLst>
          </p:nvPr>
        </p:nvGraphicFramePr>
        <p:xfrm>
          <a:off x="6009184" y="836711"/>
          <a:ext cx="2615952" cy="55139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47316471"/>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652</TotalTime>
  <Words>2281</Words>
  <Application>Microsoft Office PowerPoint</Application>
  <PresentationFormat>On-screen Show (4:3)</PresentationFormat>
  <Paragraphs>373</Paragraphs>
  <Slides>20</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Times New Roman</vt:lpstr>
      <vt:lpstr>Verdana</vt:lpstr>
      <vt:lpstr>Wingdings</vt:lpstr>
      <vt:lpstr>Default Design</vt:lpstr>
      <vt:lpstr>“The central role of business registers in the coordination and governance of statistical activities to better measure MNEs”  Session on statistical business registers and globalization </vt:lpstr>
      <vt:lpstr>Agenda</vt:lpstr>
      <vt:lpstr>European network of statistical business registers</vt:lpstr>
      <vt:lpstr>Other international initiatives</vt:lpstr>
      <vt:lpstr>Authoritative source and collaborative governance</vt:lpstr>
      <vt:lpstr>Treatment of “Top MNEs” </vt:lpstr>
      <vt:lpstr>Work on consistency around MNEs</vt:lpstr>
      <vt:lpstr>Maintenance of MNEs information</vt:lpstr>
      <vt:lpstr>Proposed governance: chain management </vt:lpstr>
      <vt:lpstr>NBR to coordinate national quality  MNEs (data sent to EGR)</vt:lpstr>
      <vt:lpstr>Chain management for MNEs quality: two-level chain</vt:lpstr>
      <vt:lpstr>Cross domain and country consistency on TOP MNEs  </vt:lpstr>
      <vt:lpstr>Applied across countries: start with a simplified chain</vt:lpstr>
      <vt:lpstr>Users story – Identification of UCI country in case of an SPE (real case)  </vt:lpstr>
      <vt:lpstr>Without chain model</vt:lpstr>
      <vt:lpstr>With a chain model</vt:lpstr>
      <vt:lpstr>2) Two layers of chain management NATIONAL</vt:lpstr>
      <vt:lpstr>PowerPoint Presentation</vt:lpstr>
      <vt:lpstr>Business registers and EGR for micro data linking</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MORGANTI Enrica (ESTAT)</dc:creator>
  <cp:lastModifiedBy>MORGANTI Enrica (ESTAT)</cp:lastModifiedBy>
  <cp:revision>58</cp:revision>
  <dcterms:created xsi:type="dcterms:W3CDTF">2019-09-20T16:58:46Z</dcterms:created>
  <dcterms:modified xsi:type="dcterms:W3CDTF">2019-10-02T07:09:19Z</dcterms:modified>
</cp:coreProperties>
</file>