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7" r:id="rId3"/>
    <p:sldId id="259" r:id="rId4"/>
    <p:sldId id="260" r:id="rId5"/>
    <p:sldId id="261" r:id="rId6"/>
    <p:sldId id="262" r:id="rId7"/>
    <p:sldId id="264" r:id="rId8"/>
    <p:sldId id="265" r:id="rId9"/>
    <p:sldId id="266" r:id="rId10"/>
    <p:sldId id="267" r:id="rId11"/>
    <p:sldId id="268" r:id="rId12"/>
    <p:sldId id="258" r:id="rId13"/>
  </p:sldIdLst>
  <p:sldSz cx="9144000" cy="6858000" type="screen4x3"/>
  <p:notesSz cx="6858000" cy="9144000"/>
  <p:defaultTextStyle>
    <a:defPPr>
      <a:defRPr lang="sl-SI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49CB8"/>
    <a:srgbClr val="549C54"/>
    <a:srgbClr val="2680D6"/>
    <a:srgbClr val="2340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>
      <p:cViewPr varScale="1">
        <p:scale>
          <a:sx n="127" d="100"/>
          <a:sy n="127" d="100"/>
        </p:scale>
        <p:origin x="108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sl-SI" b="1" dirty="0" err="1"/>
              <a:t>Type</a:t>
            </a:r>
            <a:r>
              <a:rPr lang="sl-SI" b="1" dirty="0"/>
              <a:t> </a:t>
            </a:r>
            <a:r>
              <a:rPr lang="sl-SI" b="1" dirty="0" err="1"/>
              <a:t>of</a:t>
            </a:r>
            <a:r>
              <a:rPr lang="sl-SI" b="1" dirty="0"/>
              <a:t> </a:t>
            </a:r>
            <a:r>
              <a:rPr lang="sl-SI" b="1" dirty="0" err="1"/>
              <a:t>enterprise</a:t>
            </a:r>
            <a:r>
              <a:rPr lang="sl-SI" b="1" baseline="0" dirty="0"/>
              <a:t> </a:t>
            </a:r>
            <a:r>
              <a:rPr lang="sl-SI" b="1" baseline="0" dirty="0" err="1"/>
              <a:t>groups</a:t>
            </a:r>
            <a:r>
              <a:rPr lang="sl-SI" b="1" baseline="0" dirty="0"/>
              <a:t>, </a:t>
            </a:r>
            <a:r>
              <a:rPr lang="sl-SI" b="1" baseline="0" dirty="0" err="1"/>
              <a:t>Slovenia</a:t>
            </a:r>
            <a:r>
              <a:rPr lang="sl-SI" b="1" baseline="0" dirty="0"/>
              <a:t>, 2017</a:t>
            </a:r>
            <a:endParaRPr lang="sl-SI" b="1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l-SI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786-402F-8742-2699E5892286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786-402F-8742-2699E5892286}"/>
              </c:ext>
            </c:extLst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9.5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6786-402F-8742-2699E5892286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90.6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6786-402F-8742-2699E589228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sl-SI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strRef>
              <c:f>Sheet2!$A$14:$A$15</c:f>
              <c:strCache>
                <c:ptCount val="2"/>
                <c:pt idx="0">
                  <c:v>Domestically controlled MNE groups</c:v>
                </c:pt>
                <c:pt idx="1">
                  <c:v>Foreign controlled MNE groups</c:v>
                </c:pt>
              </c:strCache>
            </c:strRef>
          </c:cat>
          <c:val>
            <c:numRef>
              <c:f>Sheet2!$B$14:$B$15</c:f>
              <c:numCache>
                <c:formatCode>0.0</c:formatCode>
                <c:ptCount val="2"/>
                <c:pt idx="0">
                  <c:v>9.3803786574870909</c:v>
                </c:pt>
                <c:pt idx="1">
                  <c:v>90.6196213425129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786-402F-8742-2699E589228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l-S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sl-SI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F774B82-93BB-4E9B-ACF7-B362F75CBFFD}" type="datetimeFigureOut">
              <a:rPr lang="sl-SI"/>
              <a:pPr>
                <a:defRPr/>
              </a:pPr>
              <a:t>27. 08. 2019</a:t>
            </a:fld>
            <a:endParaRPr lang="sl-S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768C274F-9D87-4885-AB0D-74E0B5A522EB}" type="slidenum">
              <a:rPr lang="sl-SI" altLang="sl-SI"/>
              <a:pPr/>
              <a:t>‹#›</a:t>
            </a:fld>
            <a:endParaRPr lang="sl-SI" alt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31C5A32-44D6-42ED-A02B-F068B5D5F899}" type="datetimeFigureOut">
              <a:rPr lang="sl-SI"/>
              <a:pPr>
                <a:defRPr/>
              </a:pPr>
              <a:t>27. 08. 2019</a:t>
            </a:fld>
            <a:endParaRPr lang="sl-S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sl-SI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sl-SI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E87D004C-04F9-4ECC-AF7F-3583F913C6FD}" type="slidenum">
              <a:rPr lang="sl-SI" altLang="sl-SI"/>
              <a:pPr/>
              <a:t>‹#›</a:t>
            </a:fld>
            <a:endParaRPr lang="sl-SI" alt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l-SI" altLang="sl-SI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E1D947B6-C042-4778-8BE4-85E21101FBCA}" type="slidenum">
              <a:rPr lang="sl-SI" altLang="sl-SI">
                <a:latin typeface="Calibri" panose="020F0502020204030204" pitchFamily="34" charset="0"/>
              </a:rPr>
              <a:pPr eaLnBrk="1" hangingPunct="1"/>
              <a:t>1</a:t>
            </a:fld>
            <a:endParaRPr lang="sl-SI" altLang="sl-SI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2244725"/>
            <a:ext cx="9144000" cy="4598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25" y="319088"/>
            <a:ext cx="1801813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7624" y="1052737"/>
            <a:ext cx="6882399" cy="2304255"/>
          </a:xfrm>
        </p:spPr>
        <p:txBody>
          <a:bodyPr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sl-S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5400256"/>
            <a:ext cx="2592288" cy="1053080"/>
          </a:xfrm>
        </p:spPr>
        <p:txBody>
          <a:bodyPr/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2186128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476375" y="6376988"/>
            <a:ext cx="6119813" cy="365125"/>
          </a:xfrm>
        </p:spPr>
        <p:txBody>
          <a:bodyPr/>
          <a:lstStyle>
            <a:lvl1pPr>
              <a:defRPr>
                <a:solidFill>
                  <a:sysClr val="windowText" lastClr="000000"/>
                </a:solidFill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7956550" y="6356350"/>
            <a:ext cx="730250" cy="365125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2961D2D7-F10A-43C6-8565-5799D674AA06}" type="slidenum">
              <a:rPr lang="sl-SI" altLang="sl-SI"/>
              <a:pPr/>
              <a:t>‹#›</a:t>
            </a:fld>
            <a:endParaRPr lang="sl-SI" altLang="sl-SI"/>
          </a:p>
        </p:txBody>
      </p:sp>
    </p:spTree>
    <p:extLst>
      <p:ext uri="{BB962C8B-B14F-4D97-AF65-F5344CB8AC3E}">
        <p14:creationId xmlns:p14="http://schemas.microsoft.com/office/powerpoint/2010/main" val="38751775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92696"/>
            <a:ext cx="2057400" cy="543346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92696"/>
            <a:ext cx="6019800" cy="543346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476375" y="6376988"/>
            <a:ext cx="6119813" cy="365125"/>
          </a:xfrm>
        </p:spPr>
        <p:txBody>
          <a:bodyPr/>
          <a:lstStyle>
            <a:lvl1pPr>
              <a:defRPr>
                <a:solidFill>
                  <a:sysClr val="windowText" lastClr="000000"/>
                </a:solidFill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7956550" y="6356350"/>
            <a:ext cx="730250" cy="365125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3F57325E-DE37-4779-BEE6-821759884352}" type="slidenum">
              <a:rPr lang="sl-SI" altLang="sl-SI"/>
              <a:pPr/>
              <a:t>‹#›</a:t>
            </a:fld>
            <a:endParaRPr lang="sl-SI" altLang="sl-SI"/>
          </a:p>
        </p:txBody>
      </p:sp>
    </p:spTree>
    <p:extLst>
      <p:ext uri="{BB962C8B-B14F-4D97-AF65-F5344CB8AC3E}">
        <p14:creationId xmlns:p14="http://schemas.microsoft.com/office/powerpoint/2010/main" val="37909229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68313" y="2060575"/>
            <a:ext cx="8207375" cy="403272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4"/>
          </p:nvPr>
        </p:nvSpPr>
        <p:spPr>
          <a:xfrm>
            <a:off x="1476375" y="6376988"/>
            <a:ext cx="6119813" cy="365125"/>
          </a:xfrm>
        </p:spPr>
        <p:txBody>
          <a:bodyPr/>
          <a:lstStyle>
            <a:lvl1pPr>
              <a:defRPr>
                <a:solidFill>
                  <a:sysClr val="windowText" lastClr="000000"/>
                </a:solidFill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5"/>
          </p:nvPr>
        </p:nvSpPr>
        <p:spPr>
          <a:xfrm>
            <a:off x="7956550" y="6356350"/>
            <a:ext cx="730250" cy="365125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FBEFDF7E-FCF4-442A-811C-0E5A56CE04E8}" type="slidenum">
              <a:rPr lang="sl-SI" altLang="sl-SI"/>
              <a:pPr/>
              <a:t>‹#›</a:t>
            </a:fld>
            <a:endParaRPr lang="sl-SI" altLang="sl-SI"/>
          </a:p>
        </p:txBody>
      </p:sp>
    </p:spTree>
    <p:extLst>
      <p:ext uri="{BB962C8B-B14F-4D97-AF65-F5344CB8AC3E}">
        <p14:creationId xmlns:p14="http://schemas.microsoft.com/office/powerpoint/2010/main" val="3995000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l-SI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476375" y="6376988"/>
            <a:ext cx="6119813" cy="365125"/>
          </a:xfrm>
        </p:spPr>
        <p:txBody>
          <a:bodyPr/>
          <a:lstStyle>
            <a:lvl1pPr>
              <a:defRPr dirty="0">
                <a:solidFill>
                  <a:sysClr val="windowText" lastClr="000000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7956550" y="6356350"/>
            <a:ext cx="730250" cy="365125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032353A6-15F9-48EE-B4E8-8B1CA778E54A}" type="slidenum">
              <a:rPr lang="sl-SI" altLang="sl-SI"/>
              <a:pPr/>
              <a:t>‹#›</a:t>
            </a:fld>
            <a:endParaRPr lang="sl-SI" altLang="sl-SI"/>
          </a:p>
        </p:txBody>
      </p:sp>
    </p:spTree>
    <p:extLst>
      <p:ext uri="{BB962C8B-B14F-4D97-AF65-F5344CB8AC3E}">
        <p14:creationId xmlns:p14="http://schemas.microsoft.com/office/powerpoint/2010/main" val="17773346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060848"/>
            <a:ext cx="4038600" cy="40324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060848"/>
            <a:ext cx="4038600" cy="40324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476375" y="6376988"/>
            <a:ext cx="6119813" cy="365125"/>
          </a:xfrm>
        </p:spPr>
        <p:txBody>
          <a:bodyPr/>
          <a:lstStyle>
            <a:lvl1pPr>
              <a:defRPr>
                <a:solidFill>
                  <a:sysClr val="windowText" lastClr="000000"/>
                </a:solidFill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7956550" y="6356350"/>
            <a:ext cx="730250" cy="365125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3E223ABE-80F9-43D6-B545-28D119BAD91C}" type="slidenum">
              <a:rPr lang="sl-SI" altLang="sl-SI"/>
              <a:pPr/>
              <a:t>‹#›</a:t>
            </a:fld>
            <a:endParaRPr lang="sl-SI" altLang="sl-SI"/>
          </a:p>
        </p:txBody>
      </p:sp>
    </p:spTree>
    <p:extLst>
      <p:ext uri="{BB962C8B-B14F-4D97-AF65-F5344CB8AC3E}">
        <p14:creationId xmlns:p14="http://schemas.microsoft.com/office/powerpoint/2010/main" val="1044407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988840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708920"/>
            <a:ext cx="4040188" cy="341724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988840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708920"/>
            <a:ext cx="4041775" cy="341724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476375" y="6376988"/>
            <a:ext cx="6119813" cy="365125"/>
          </a:xfrm>
        </p:spPr>
        <p:txBody>
          <a:bodyPr/>
          <a:lstStyle>
            <a:lvl1pPr>
              <a:defRPr>
                <a:solidFill>
                  <a:sysClr val="windowText" lastClr="000000"/>
                </a:solidFill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7956550" y="6356350"/>
            <a:ext cx="730250" cy="365125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1A5986C4-DC35-4931-B5DB-791BC1E6B338}" type="slidenum">
              <a:rPr lang="sl-SI" altLang="sl-SI"/>
              <a:pPr/>
              <a:t>‹#›</a:t>
            </a:fld>
            <a:endParaRPr lang="sl-SI" altLang="sl-SI"/>
          </a:p>
        </p:txBody>
      </p:sp>
    </p:spTree>
    <p:extLst>
      <p:ext uri="{BB962C8B-B14F-4D97-AF65-F5344CB8AC3E}">
        <p14:creationId xmlns:p14="http://schemas.microsoft.com/office/powerpoint/2010/main" val="20475688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476375" y="6376988"/>
            <a:ext cx="6119813" cy="365125"/>
          </a:xfrm>
        </p:spPr>
        <p:txBody>
          <a:bodyPr/>
          <a:lstStyle>
            <a:lvl1pPr>
              <a:defRPr>
                <a:solidFill>
                  <a:sysClr val="windowText" lastClr="000000"/>
                </a:solidFill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7956550" y="6356350"/>
            <a:ext cx="730250" cy="365125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0F8D8C1D-134D-4C0D-BAB6-0F1290607A31}" type="slidenum">
              <a:rPr lang="sl-SI" altLang="sl-SI"/>
              <a:pPr/>
              <a:t>‹#›</a:t>
            </a:fld>
            <a:endParaRPr lang="sl-SI" altLang="sl-SI"/>
          </a:p>
        </p:txBody>
      </p:sp>
    </p:spTree>
    <p:extLst>
      <p:ext uri="{BB962C8B-B14F-4D97-AF65-F5344CB8AC3E}">
        <p14:creationId xmlns:p14="http://schemas.microsoft.com/office/powerpoint/2010/main" val="37606738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476375" y="6376988"/>
            <a:ext cx="6119813" cy="365125"/>
          </a:xfrm>
        </p:spPr>
        <p:txBody>
          <a:bodyPr/>
          <a:lstStyle>
            <a:lvl1pPr>
              <a:defRPr>
                <a:solidFill>
                  <a:sysClr val="windowText" lastClr="000000"/>
                </a:solidFill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7956550" y="6356350"/>
            <a:ext cx="730250" cy="365125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CFDB1291-77FF-455C-9638-C6DB3AE94757}" type="slidenum">
              <a:rPr lang="sl-SI" altLang="sl-SI"/>
              <a:pPr/>
              <a:t>‹#›</a:t>
            </a:fld>
            <a:endParaRPr lang="sl-SI" altLang="sl-SI"/>
          </a:p>
        </p:txBody>
      </p:sp>
    </p:spTree>
    <p:extLst>
      <p:ext uri="{BB962C8B-B14F-4D97-AF65-F5344CB8AC3E}">
        <p14:creationId xmlns:p14="http://schemas.microsoft.com/office/powerpoint/2010/main" val="2305519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3008313" cy="115212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692696"/>
            <a:ext cx="5111750" cy="543346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844824"/>
            <a:ext cx="3008313" cy="428133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476375" y="6376988"/>
            <a:ext cx="6119813" cy="365125"/>
          </a:xfrm>
        </p:spPr>
        <p:txBody>
          <a:bodyPr/>
          <a:lstStyle>
            <a:lvl1pPr>
              <a:defRPr>
                <a:solidFill>
                  <a:sysClr val="windowText" lastClr="000000"/>
                </a:solidFill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7956550" y="6356350"/>
            <a:ext cx="730250" cy="365125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87B4B5D3-851B-4594-B48D-ABD52A2BA607}" type="slidenum">
              <a:rPr lang="sl-SI" altLang="sl-SI"/>
              <a:pPr/>
              <a:t>‹#›</a:t>
            </a:fld>
            <a:endParaRPr lang="sl-SI" altLang="sl-SI"/>
          </a:p>
        </p:txBody>
      </p:sp>
    </p:spTree>
    <p:extLst>
      <p:ext uri="{BB962C8B-B14F-4D97-AF65-F5344CB8AC3E}">
        <p14:creationId xmlns:p14="http://schemas.microsoft.com/office/powerpoint/2010/main" val="3907107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92695"/>
            <a:ext cx="5486400" cy="4034879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sl-SI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476375" y="6376988"/>
            <a:ext cx="6119813" cy="365125"/>
          </a:xfrm>
        </p:spPr>
        <p:txBody>
          <a:bodyPr/>
          <a:lstStyle>
            <a:lvl1pPr>
              <a:defRPr>
                <a:solidFill>
                  <a:sysClr val="windowText" lastClr="000000"/>
                </a:solidFill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7956550" y="6356350"/>
            <a:ext cx="730250" cy="365125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7C410CED-4A57-413D-882D-B98D1E8E3210}" type="slidenum">
              <a:rPr lang="sl-SI" altLang="sl-SI"/>
              <a:pPr/>
              <a:t>‹#›</a:t>
            </a:fld>
            <a:endParaRPr lang="sl-SI" altLang="sl-SI"/>
          </a:p>
        </p:txBody>
      </p:sp>
    </p:spTree>
    <p:extLst>
      <p:ext uri="{BB962C8B-B14F-4D97-AF65-F5344CB8AC3E}">
        <p14:creationId xmlns:p14="http://schemas.microsoft.com/office/powerpoint/2010/main" val="3294660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5113" y="384175"/>
            <a:ext cx="868362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692150"/>
            <a:ext cx="8229600" cy="122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l-SI" smtClean="0"/>
              <a:t>Click to edit Master title style</a:t>
            </a:r>
            <a:endParaRPr lang="sl-SI" altLang="sl-SI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2060575"/>
            <a:ext cx="8229600" cy="402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l-SI" smtClean="0"/>
              <a:t>Edit Master text styles</a:t>
            </a:r>
          </a:p>
          <a:p>
            <a:pPr lvl="1"/>
            <a:r>
              <a:rPr lang="en-US" altLang="sl-SI" smtClean="0"/>
              <a:t>Second level</a:t>
            </a:r>
          </a:p>
          <a:p>
            <a:pPr lvl="2"/>
            <a:r>
              <a:rPr lang="en-US" altLang="sl-SI" smtClean="0"/>
              <a:t>Third level</a:t>
            </a:r>
          </a:p>
          <a:p>
            <a:pPr lvl="3"/>
            <a:r>
              <a:rPr lang="en-US" altLang="sl-SI" smtClean="0"/>
              <a:t>Fourth level</a:t>
            </a:r>
          </a:p>
          <a:p>
            <a:pPr lvl="4"/>
            <a:r>
              <a:rPr lang="en-US" altLang="sl-SI" smtClean="0"/>
              <a:t>Fifth level</a:t>
            </a:r>
            <a:endParaRPr lang="sl-SI" altLang="sl-SI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8699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D888421-7914-42A7-A2CE-B17870EB5382}" type="datetime1">
              <a:rPr lang="sl-SI"/>
              <a:pPr>
                <a:defRPr/>
              </a:pPr>
              <a:t>27. 08. 2019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19250" y="6356350"/>
            <a:ext cx="59055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113" y="6356350"/>
            <a:ext cx="80168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E8E25A03-E7F1-4E12-83DB-A361D8A4935F}" type="slidenum">
              <a:rPr lang="sl-SI" altLang="sl-SI"/>
              <a:pPr/>
              <a:t>‹#›</a:t>
            </a:fld>
            <a:endParaRPr lang="sl-SI" altLang="sl-SI"/>
          </a:p>
        </p:txBody>
      </p:sp>
      <p:pic>
        <p:nvPicPr>
          <p:cNvPr id="1032" name="Picture 1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319088"/>
            <a:ext cx="1736725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760" r:id="rId2"/>
    <p:sldLayoutId id="2147483761" r:id="rId3"/>
    <p:sldLayoutId id="2147483762" r:id="rId4"/>
    <p:sldLayoutId id="2147483763" r:id="rId5"/>
    <p:sldLayoutId id="2147483764" r:id="rId6"/>
    <p:sldLayoutId id="2147483765" r:id="rId7"/>
    <p:sldLayoutId id="2147483766" r:id="rId8"/>
    <p:sldLayoutId id="2147483767" r:id="rId9"/>
    <p:sldLayoutId id="2147483768" r:id="rId10"/>
    <p:sldLayoutId id="2147483769" r:id="rId11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 kern="1200">
          <a:solidFill>
            <a:srgbClr val="549CB8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549CB8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549CB8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549CB8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549CB8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ctrTitle"/>
          </p:nvPr>
        </p:nvSpPr>
        <p:spPr>
          <a:xfrm>
            <a:off x="971600" y="1340768"/>
            <a:ext cx="6883400" cy="3601194"/>
          </a:xfrm>
        </p:spPr>
        <p:txBody>
          <a:bodyPr/>
          <a:lstStyle/>
          <a:p>
            <a:r>
              <a:rPr lang="en-US" sz="1600" dirty="0" smtClean="0"/>
              <a:t> </a:t>
            </a:r>
            <a:r>
              <a:rPr lang="en-GB" sz="1600" dirty="0"/>
              <a:t>Meeting of the Group of Experts on Business Registers Jointly Organised by UNECE, Eurostat and OECD</a:t>
            </a:r>
            <a:r>
              <a:rPr lang="sl-SI" sz="1600" dirty="0"/>
              <a:t/>
            </a:r>
            <a:br>
              <a:rPr lang="sl-SI" sz="1600" dirty="0"/>
            </a:br>
            <a:r>
              <a:rPr lang="en-GB" sz="1600" dirty="0"/>
              <a:t>30 September – 2 October 2019, Geneva, </a:t>
            </a:r>
            <a:r>
              <a:rPr lang="en-GB" sz="1600" dirty="0" smtClean="0"/>
              <a:t>Switzerland</a:t>
            </a:r>
            <a:r>
              <a:rPr lang="sl-SI" sz="1600" dirty="0" smtClean="0"/>
              <a:t/>
            </a:r>
            <a:br>
              <a:rPr lang="sl-SI" sz="1600" dirty="0" smtClean="0"/>
            </a:br>
            <a:r>
              <a:rPr lang="sl-SI" sz="1600" dirty="0"/>
              <a:t/>
            </a:r>
            <a:br>
              <a:rPr lang="sl-SI" sz="1600" dirty="0"/>
            </a:br>
            <a:r>
              <a:rPr lang="sl-SI" sz="1600" dirty="0" smtClean="0"/>
              <a:t/>
            </a:r>
            <a:br>
              <a:rPr lang="sl-SI" sz="1600" dirty="0" smtClean="0"/>
            </a:br>
            <a:r>
              <a:rPr lang="sl-SI" sz="1600" dirty="0"/>
              <a:t/>
            </a:r>
            <a:br>
              <a:rPr lang="sl-SI" sz="1600" dirty="0"/>
            </a:br>
            <a:r>
              <a:rPr lang="sl-SI" sz="1600" dirty="0" smtClean="0"/>
              <a:t/>
            </a:r>
            <a:br>
              <a:rPr lang="sl-SI" sz="1600" dirty="0" smtClean="0"/>
            </a:br>
            <a:r>
              <a:rPr lang="en-GB" dirty="0" smtClean="0"/>
              <a:t>Profiling </a:t>
            </a:r>
            <a:r>
              <a:rPr lang="en-GB" dirty="0"/>
              <a:t>and more – from the perspective of a small country</a:t>
            </a:r>
            <a:endParaRPr lang="en-GB" altLang="sl-SI" dirty="0" smtClean="0"/>
          </a:p>
        </p:txBody>
      </p:sp>
      <p:sp>
        <p:nvSpPr>
          <p:cNvPr id="13315" name="Subtitle 2"/>
          <p:cNvSpPr>
            <a:spLocks noGrp="1"/>
          </p:cNvSpPr>
          <p:nvPr>
            <p:ph type="subTitle" idx="1"/>
          </p:nvPr>
        </p:nvSpPr>
        <p:spPr>
          <a:xfrm>
            <a:off x="395288" y="5445125"/>
            <a:ext cx="2736850" cy="1052513"/>
          </a:xfrm>
        </p:spPr>
        <p:txBody>
          <a:bodyPr/>
          <a:lstStyle/>
          <a:p>
            <a:r>
              <a:rPr lang="sl-SI" altLang="sl-SI" dirty="0" smtClean="0"/>
              <a:t>Barbara Dremelj Ribič</a:t>
            </a:r>
            <a:endParaRPr lang="en-GB" altLang="sl-SI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Future </a:t>
            </a:r>
            <a:r>
              <a:rPr lang="sl-SI" dirty="0" err="1" smtClean="0"/>
              <a:t>work</a:t>
            </a:r>
            <a:endParaRPr lang="sl-SI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2800" dirty="0" smtClean="0"/>
              <a:t>Profiling work (including non-domestic MNE groups)</a:t>
            </a:r>
          </a:p>
          <a:p>
            <a:r>
              <a:rPr lang="en-GB" sz="2800" dirty="0" smtClean="0"/>
              <a:t>Monthly demographic changes of complex enterprises</a:t>
            </a:r>
          </a:p>
          <a:p>
            <a:r>
              <a:rPr lang="en-GB" sz="2800" dirty="0" smtClean="0"/>
              <a:t>Collaboration with users of SBR in early stages (selection of the MNE groups for profiling)</a:t>
            </a:r>
          </a:p>
          <a:p>
            <a:r>
              <a:rPr lang="en-GB" sz="2800" dirty="0" smtClean="0"/>
              <a:t>Natural persons as ultimate controlling institution</a:t>
            </a:r>
          </a:p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4924504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 smtClean="0"/>
              <a:t>For complex enterprises do not forget other statistical units</a:t>
            </a:r>
          </a:p>
          <a:p>
            <a:r>
              <a:rPr lang="en-GB" dirty="0" smtClean="0"/>
              <a:t>Feedback and collaboration</a:t>
            </a:r>
          </a:p>
          <a:p>
            <a:r>
              <a:rPr lang="en-GB" dirty="0" smtClean="0"/>
              <a:t>Direct contact with the most important MNE groups</a:t>
            </a:r>
          </a:p>
          <a:p>
            <a:r>
              <a:rPr lang="en-GB" dirty="0" smtClean="0"/>
              <a:t>Communication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51296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68313" y="3501008"/>
            <a:ext cx="8207375" cy="2592288"/>
          </a:xfrm>
        </p:spPr>
        <p:txBody>
          <a:bodyPr/>
          <a:lstStyle/>
          <a:p>
            <a:pPr marL="0" indent="0" algn="ctr">
              <a:buNone/>
            </a:pPr>
            <a:r>
              <a:rPr lang="en-GB" dirty="0" smtClean="0"/>
              <a:t>Thank you for your attention.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74308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sl-SI" dirty="0" smtClean="0"/>
              <a:t>Content</a:t>
            </a:r>
          </a:p>
        </p:txBody>
      </p:sp>
      <p:sp>
        <p:nvSpPr>
          <p:cNvPr id="14339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68313" y="2060575"/>
            <a:ext cx="8207375" cy="4032250"/>
          </a:xfrm>
        </p:spPr>
        <p:txBody>
          <a:bodyPr/>
          <a:lstStyle/>
          <a:p>
            <a:r>
              <a:rPr lang="en-GB" altLang="sl-SI" dirty="0" smtClean="0"/>
              <a:t>Introduction</a:t>
            </a:r>
          </a:p>
          <a:p>
            <a:r>
              <a:rPr lang="en-GB" altLang="sl-SI" dirty="0" smtClean="0"/>
              <a:t>Profiling experience</a:t>
            </a:r>
          </a:p>
          <a:p>
            <a:r>
              <a:rPr lang="en-GB" altLang="sl-SI" dirty="0" smtClean="0"/>
              <a:t>Lessons learned from profiling</a:t>
            </a:r>
          </a:p>
          <a:p>
            <a:r>
              <a:rPr lang="sl-SI" altLang="sl-SI" dirty="0" err="1" smtClean="0"/>
              <a:t>Feedback</a:t>
            </a:r>
            <a:r>
              <a:rPr lang="sl-SI" altLang="sl-SI" dirty="0" smtClean="0"/>
              <a:t> </a:t>
            </a:r>
            <a:r>
              <a:rPr lang="sl-SI" altLang="sl-SI" dirty="0" err="1" smtClean="0"/>
              <a:t>from</a:t>
            </a:r>
            <a:r>
              <a:rPr lang="sl-SI" altLang="sl-SI" dirty="0" smtClean="0"/>
              <a:t> </a:t>
            </a:r>
            <a:r>
              <a:rPr lang="sl-SI" altLang="sl-SI" dirty="0" err="1" smtClean="0"/>
              <a:t>users</a:t>
            </a:r>
            <a:r>
              <a:rPr lang="sl-SI" altLang="sl-SI" dirty="0" smtClean="0"/>
              <a:t> </a:t>
            </a:r>
            <a:r>
              <a:rPr lang="sl-SI" altLang="sl-SI" dirty="0" err="1" smtClean="0"/>
              <a:t>of</a:t>
            </a:r>
            <a:r>
              <a:rPr lang="sl-SI" altLang="sl-SI" dirty="0" smtClean="0"/>
              <a:t> SBR</a:t>
            </a:r>
            <a:endParaRPr lang="en-GB" altLang="sl-SI" dirty="0" smtClean="0"/>
          </a:p>
          <a:p>
            <a:r>
              <a:rPr lang="en-GB" altLang="sl-SI" dirty="0" smtClean="0"/>
              <a:t>Future work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Some </a:t>
            </a:r>
            <a:r>
              <a:rPr lang="sl-SI" dirty="0" err="1" smtClean="0"/>
              <a:t>facts</a:t>
            </a:r>
            <a:r>
              <a:rPr lang="sl-SI" dirty="0" smtClean="0"/>
              <a:t> </a:t>
            </a:r>
            <a:r>
              <a:rPr lang="sl-SI" dirty="0" err="1" smtClean="0"/>
              <a:t>about</a:t>
            </a:r>
            <a:r>
              <a:rPr lang="sl-SI" dirty="0" smtClean="0"/>
              <a:t> </a:t>
            </a:r>
            <a:r>
              <a:rPr lang="sl-SI" dirty="0" err="1" smtClean="0"/>
              <a:t>Slovenia</a:t>
            </a:r>
            <a:r>
              <a:rPr lang="sl-SI" dirty="0" smtClean="0"/>
              <a:t> </a:t>
            </a:r>
            <a:r>
              <a:rPr lang="sl-SI" dirty="0" err="1" smtClean="0"/>
              <a:t>and</a:t>
            </a:r>
            <a:r>
              <a:rPr lang="sl-SI" dirty="0" smtClean="0"/>
              <a:t> SBR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sl-SI" dirty="0" smtClean="0"/>
              <a:t>One </a:t>
            </a:r>
            <a:r>
              <a:rPr lang="sl-SI" dirty="0" err="1" smtClean="0"/>
              <a:t>of</a:t>
            </a:r>
            <a:r>
              <a:rPr lang="sl-SI" dirty="0" smtClean="0"/>
              <a:t> </a:t>
            </a:r>
            <a:r>
              <a:rPr lang="sl-SI" dirty="0" err="1" smtClean="0"/>
              <a:t>the</a:t>
            </a:r>
            <a:r>
              <a:rPr lang="sl-SI" dirty="0" smtClean="0"/>
              <a:t> </a:t>
            </a:r>
            <a:r>
              <a:rPr lang="sl-SI" dirty="0" err="1" smtClean="0"/>
              <a:t>smaller</a:t>
            </a:r>
            <a:r>
              <a:rPr lang="sl-SI" dirty="0" smtClean="0"/>
              <a:t> MS </a:t>
            </a:r>
            <a:r>
              <a:rPr lang="sl-SI" dirty="0" err="1" smtClean="0"/>
              <a:t>of</a:t>
            </a:r>
            <a:r>
              <a:rPr lang="sl-SI" dirty="0" smtClean="0"/>
              <a:t> EU</a:t>
            </a:r>
          </a:p>
          <a:p>
            <a:r>
              <a:rPr lang="sl-SI" dirty="0" smtClean="0"/>
              <a:t>SBR is a </a:t>
            </a:r>
            <a:r>
              <a:rPr lang="sl-SI" dirty="0" err="1" smtClean="0"/>
              <a:t>bacbone</a:t>
            </a:r>
            <a:r>
              <a:rPr lang="sl-SI" dirty="0" smtClean="0"/>
              <a:t> </a:t>
            </a:r>
            <a:r>
              <a:rPr lang="sl-SI" dirty="0" err="1" smtClean="0"/>
              <a:t>for</a:t>
            </a:r>
            <a:r>
              <a:rPr lang="sl-SI" dirty="0" smtClean="0"/>
              <a:t> business </a:t>
            </a:r>
            <a:r>
              <a:rPr lang="sl-SI" dirty="0" err="1" smtClean="0"/>
              <a:t>statistics</a:t>
            </a:r>
            <a:r>
              <a:rPr lang="sl-SI" dirty="0" smtClean="0"/>
              <a:t> (</a:t>
            </a:r>
            <a:r>
              <a:rPr lang="sl-SI" dirty="0" err="1" smtClean="0"/>
              <a:t>sampling</a:t>
            </a:r>
            <a:r>
              <a:rPr lang="sl-SI" dirty="0" smtClean="0"/>
              <a:t> </a:t>
            </a:r>
            <a:r>
              <a:rPr lang="sl-SI" dirty="0" err="1" smtClean="0"/>
              <a:t>frame</a:t>
            </a:r>
            <a:r>
              <a:rPr lang="sl-SI" dirty="0" smtClean="0"/>
              <a:t>)</a:t>
            </a:r>
            <a:endParaRPr lang="sl-SI" dirty="0" smtClean="0"/>
          </a:p>
          <a:p>
            <a:r>
              <a:rPr lang="sl-SI" dirty="0" smtClean="0"/>
              <a:t>SBR </a:t>
            </a:r>
            <a:r>
              <a:rPr lang="sl-SI" dirty="0" err="1" smtClean="0"/>
              <a:t>has</a:t>
            </a:r>
            <a:r>
              <a:rPr lang="sl-SI" dirty="0" smtClean="0"/>
              <a:t> </a:t>
            </a:r>
            <a:r>
              <a:rPr lang="sl-SI" dirty="0" err="1" smtClean="0"/>
              <a:t>all</a:t>
            </a:r>
            <a:r>
              <a:rPr lang="sl-SI" dirty="0" smtClean="0"/>
              <a:t> </a:t>
            </a:r>
            <a:r>
              <a:rPr lang="sl-SI" dirty="0" err="1" smtClean="0"/>
              <a:t>units</a:t>
            </a:r>
            <a:r>
              <a:rPr lang="sl-SI" dirty="0" smtClean="0"/>
              <a:t> </a:t>
            </a:r>
            <a:r>
              <a:rPr lang="sl-SI" dirty="0" err="1" smtClean="0"/>
              <a:t>and</a:t>
            </a:r>
            <a:r>
              <a:rPr lang="sl-SI" dirty="0" smtClean="0"/>
              <a:t> </a:t>
            </a:r>
            <a:r>
              <a:rPr lang="sl-SI" dirty="0" err="1" smtClean="0"/>
              <a:t>relationships</a:t>
            </a:r>
            <a:r>
              <a:rPr lang="sl-SI" dirty="0" smtClean="0"/>
              <a:t> </a:t>
            </a:r>
            <a:r>
              <a:rPr lang="sl-SI" dirty="0" err="1" smtClean="0"/>
              <a:t>between</a:t>
            </a:r>
            <a:r>
              <a:rPr lang="sl-SI" dirty="0" smtClean="0"/>
              <a:t> </a:t>
            </a:r>
            <a:r>
              <a:rPr lang="sl-SI" dirty="0" err="1" smtClean="0"/>
              <a:t>all</a:t>
            </a:r>
            <a:r>
              <a:rPr lang="sl-SI" dirty="0" smtClean="0"/>
              <a:t> </a:t>
            </a:r>
            <a:r>
              <a:rPr lang="sl-SI" dirty="0" err="1" smtClean="0"/>
              <a:t>units</a:t>
            </a:r>
            <a:r>
              <a:rPr lang="sl-SI" dirty="0" smtClean="0"/>
              <a:t> is </a:t>
            </a:r>
            <a:r>
              <a:rPr lang="sl-SI" dirty="0" err="1" smtClean="0"/>
              <a:t>kept</a:t>
            </a:r>
            <a:endParaRPr lang="sl-SI" dirty="0" smtClean="0"/>
          </a:p>
          <a:p>
            <a:r>
              <a:rPr lang="sl-SI" dirty="0" smtClean="0"/>
              <a:t>Separate register </a:t>
            </a:r>
            <a:r>
              <a:rPr lang="sl-SI" dirty="0" err="1" smtClean="0"/>
              <a:t>for</a:t>
            </a:r>
            <a:r>
              <a:rPr lang="sl-SI" dirty="0" smtClean="0"/>
              <a:t> EG</a:t>
            </a:r>
          </a:p>
          <a:p>
            <a:r>
              <a:rPr lang="sl-SI" dirty="0" smtClean="0"/>
              <a:t>Administrative data (</a:t>
            </a:r>
            <a:r>
              <a:rPr lang="sl-SI" dirty="0" err="1" smtClean="0"/>
              <a:t>e.g</a:t>
            </a:r>
            <a:r>
              <a:rPr lang="sl-SI" dirty="0" smtClean="0"/>
              <a:t>. </a:t>
            </a:r>
            <a:r>
              <a:rPr lang="sl-SI" dirty="0" err="1" smtClean="0"/>
              <a:t>annual</a:t>
            </a:r>
            <a:r>
              <a:rPr lang="sl-SI" dirty="0" smtClean="0"/>
              <a:t> </a:t>
            </a:r>
            <a:r>
              <a:rPr lang="sl-SI" dirty="0" err="1" smtClean="0"/>
              <a:t>reports</a:t>
            </a:r>
            <a:r>
              <a:rPr lang="sl-SI" dirty="0" smtClean="0"/>
              <a:t>)</a:t>
            </a:r>
            <a:endParaRPr lang="sl-SI" dirty="0" smtClean="0"/>
          </a:p>
        </p:txBody>
      </p:sp>
    </p:spTree>
    <p:extLst>
      <p:ext uri="{BB962C8B-B14F-4D97-AF65-F5344CB8AC3E}">
        <p14:creationId xmlns:p14="http://schemas.microsoft.com/office/powerpoint/2010/main" val="30201072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1774290065"/>
              </p:ext>
            </p:extLst>
          </p:nvPr>
        </p:nvGraphicFramePr>
        <p:xfrm>
          <a:off x="1691680" y="1916832"/>
          <a:ext cx="5904656" cy="4104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24341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Profiling work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 smtClean="0"/>
              <a:t>Beginning of the profiling work in 2013</a:t>
            </a:r>
          </a:p>
          <a:p>
            <a:r>
              <a:rPr lang="en-GB" dirty="0" smtClean="0"/>
              <a:t>A special internal group on profiling was created in 2014</a:t>
            </a:r>
          </a:p>
          <a:p>
            <a:r>
              <a:rPr lang="en-GB" dirty="0" smtClean="0"/>
              <a:t>Automatic profiling in 2015</a:t>
            </a:r>
          </a:p>
          <a:p>
            <a:r>
              <a:rPr lang="en-GB" dirty="0" smtClean="0"/>
              <a:t>Profiling continued and all the most important domestically controlled MNE groups were profiled</a:t>
            </a:r>
          </a:p>
        </p:txBody>
      </p:sp>
    </p:spTree>
    <p:extLst>
      <p:ext uri="{BB962C8B-B14F-4D97-AF65-F5344CB8AC3E}">
        <p14:creationId xmlns:p14="http://schemas.microsoft.com/office/powerpoint/2010/main" val="22140442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Lessons learned from profiling</a:t>
            </a:r>
            <a:r>
              <a:rPr lang="sl-SI" dirty="0" smtClean="0"/>
              <a:t> - 1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 smtClean="0"/>
              <a:t>Knowledge needed (accounting, legal environment, surveys)</a:t>
            </a:r>
          </a:p>
          <a:p>
            <a:r>
              <a:rPr lang="en-GB" dirty="0" smtClean="0"/>
              <a:t>Sources of information (Consolidated annual reports, </a:t>
            </a:r>
            <a:r>
              <a:rPr lang="sl-SI" dirty="0" err="1" smtClean="0"/>
              <a:t>web</a:t>
            </a:r>
            <a:r>
              <a:rPr lang="sl-SI" dirty="0" smtClean="0"/>
              <a:t> </a:t>
            </a:r>
            <a:r>
              <a:rPr lang="sl-SI" dirty="0" err="1" smtClean="0"/>
              <a:t>page</a:t>
            </a:r>
            <a:r>
              <a:rPr lang="sl-SI" dirty="0" smtClean="0"/>
              <a:t>, </a:t>
            </a:r>
            <a:r>
              <a:rPr lang="en-GB" dirty="0" err="1" smtClean="0"/>
              <a:t>CbC</a:t>
            </a:r>
            <a:r>
              <a:rPr lang="en-GB" dirty="0" smtClean="0"/>
              <a:t> report)</a:t>
            </a:r>
          </a:p>
          <a:p>
            <a:r>
              <a:rPr lang="en-GB" dirty="0" smtClean="0"/>
              <a:t>Schedule the meeting at the right time</a:t>
            </a:r>
          </a:p>
          <a:p>
            <a:r>
              <a:rPr lang="en-GB" dirty="0" smtClean="0"/>
              <a:t>Communicate</a:t>
            </a:r>
          </a:p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0700291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Lessons learned from profiling</a:t>
            </a:r>
            <a:r>
              <a:rPr lang="sl-SI" dirty="0" smtClean="0"/>
              <a:t> - 2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 smtClean="0"/>
              <a:t>Collaboration</a:t>
            </a:r>
          </a:p>
          <a:p>
            <a:r>
              <a:rPr lang="en-GB" dirty="0" smtClean="0"/>
              <a:t>Reporting burden </a:t>
            </a:r>
          </a:p>
          <a:p>
            <a:r>
              <a:rPr lang="en-GB" dirty="0" smtClean="0"/>
              <a:t>Quick structural changes</a:t>
            </a:r>
          </a:p>
          <a:p>
            <a:r>
              <a:rPr lang="en-GB" dirty="0" smtClean="0"/>
              <a:t>Automatic </a:t>
            </a:r>
            <a:r>
              <a:rPr lang="en-GB" dirty="0" smtClean="0"/>
              <a:t>consolidation vs sum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4427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619672" y="153164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sl-SI" sz="9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Figure 1: Exclusion of a person as the head of the group</a:t>
            </a:r>
            <a:endParaRPr kumimoji="0" lang="sl-SI" altLang="sl-SI" sz="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l-SI" altLang="sl-SI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049" name="Picture 2" descr="Razpad FO (ENG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988840"/>
            <a:ext cx="5400675" cy="3924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619672" y="591314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3209635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Feedback from users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 smtClean="0"/>
              <a:t>All statistical units are important not just enterprise</a:t>
            </a:r>
          </a:p>
          <a:p>
            <a:r>
              <a:rPr lang="en-GB" dirty="0" smtClean="0"/>
              <a:t>Observation vs reporting unit</a:t>
            </a:r>
          </a:p>
          <a:p>
            <a:r>
              <a:rPr lang="en-GB" dirty="0" smtClean="0"/>
              <a:t>Not only data on turnover but all non-ad</a:t>
            </a:r>
            <a:r>
              <a:rPr lang="sl-SI" dirty="0" smtClean="0"/>
              <a:t>d</a:t>
            </a:r>
            <a:r>
              <a:rPr lang="en-GB" dirty="0" err="1" smtClean="0"/>
              <a:t>itive</a:t>
            </a:r>
            <a:r>
              <a:rPr lang="en-GB" dirty="0" smtClean="0"/>
              <a:t> variables of SBS</a:t>
            </a:r>
          </a:p>
          <a:p>
            <a:r>
              <a:rPr lang="en-GB" dirty="0" smtClean="0"/>
              <a:t>Annual </a:t>
            </a:r>
            <a:r>
              <a:rPr lang="en-GB" dirty="0" smtClean="0"/>
              <a:t>and sub-annual data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9722851"/>
      </p:ext>
    </p:extLst>
  </p:cSld>
  <p:clrMapOvr>
    <a:masterClrMapping/>
  </p:clrMapOvr>
</p:sld>
</file>

<file path=ppt/theme/theme1.xml><?xml version="1.0" encoding="utf-8"?>
<a:theme xmlns:a="http://schemas.openxmlformats.org/drawingml/2006/main" name="ppt_predloga_SURS_E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ppt_predloga_SURS_Eng</Template>
  <TotalTime>824</TotalTime>
  <Words>296</Words>
  <Application>Microsoft Office PowerPoint</Application>
  <PresentationFormat>On-screen Show (4:3)</PresentationFormat>
  <Paragraphs>50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Calibri</vt:lpstr>
      <vt:lpstr>ppt_predloga_SURS_Eng</vt:lpstr>
      <vt:lpstr> Meeting of the Group of Experts on Business Registers Jointly Organised by UNECE, Eurostat and OECD 30 September – 2 October 2019, Geneva, Switzerland     Profiling and more – from the perspective of a small country</vt:lpstr>
      <vt:lpstr>Content</vt:lpstr>
      <vt:lpstr>Some facts about Slovenia and SBR</vt:lpstr>
      <vt:lpstr>PowerPoint Presentation</vt:lpstr>
      <vt:lpstr>Profiling work</vt:lpstr>
      <vt:lpstr>Lessons learned from profiling - 1</vt:lpstr>
      <vt:lpstr>Lessons learned from profiling - 2</vt:lpstr>
      <vt:lpstr>PowerPoint Presentation</vt:lpstr>
      <vt:lpstr>Feedback from users</vt:lpstr>
      <vt:lpstr>Future work</vt:lpstr>
      <vt:lpstr>Conclusion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Barbara Dremelj Ribič</dc:creator>
  <cp:lastModifiedBy>Barbara Dremelj Ribič</cp:lastModifiedBy>
  <cp:revision>19</cp:revision>
  <dcterms:created xsi:type="dcterms:W3CDTF">2019-07-26T06:33:21Z</dcterms:created>
  <dcterms:modified xsi:type="dcterms:W3CDTF">2019-08-27T07:48:33Z</dcterms:modified>
</cp:coreProperties>
</file>