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8" r:id="rId2"/>
    <p:sldId id="275" r:id="rId3"/>
    <p:sldId id="282" r:id="rId4"/>
    <p:sldId id="306" r:id="rId5"/>
    <p:sldId id="299" r:id="rId6"/>
    <p:sldId id="271" r:id="rId7"/>
    <p:sldId id="281" r:id="rId8"/>
    <p:sldId id="265" r:id="rId9"/>
    <p:sldId id="287" r:id="rId10"/>
    <p:sldId id="300" r:id="rId11"/>
    <p:sldId id="301" r:id="rId12"/>
    <p:sldId id="302" r:id="rId13"/>
    <p:sldId id="303" r:id="rId14"/>
    <p:sldId id="298" r:id="rId15"/>
    <p:sldId id="304" r:id="rId16"/>
    <p:sldId id="305" r:id="rId17"/>
    <p:sldId id="307" r:id="rId18"/>
    <p:sldId id="288" r:id="rId19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2C259"/>
    <a:srgbClr val="00602B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38" y="7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29BDBB-A2A2-4964-B771-B99FF742B5B3}" type="doc">
      <dgm:prSet loTypeId="urn:microsoft.com/office/officeart/2005/8/layout/hierarchy6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FFF5749C-0D66-4E2A-9677-740494F3A7C6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>
              <a:solidFill>
                <a:schemeClr val="tx1"/>
              </a:solidFill>
              <a:latin typeface="+mn-lt"/>
              <a:cs typeface="Times New Roman" pitchFamily="18" charset="0"/>
            </a:rPr>
            <a:t>ИИС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>
              <a:solidFill>
                <a:schemeClr val="tx1"/>
              </a:solidFill>
              <a:latin typeface="+mn-lt"/>
              <a:cs typeface="Times New Roman" pitchFamily="18" charset="0"/>
            </a:rPr>
            <a:t>«е-Статистика»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kk-KZ" sz="1800" b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rPr>
            <a:t>интегрировано с </a:t>
          </a:r>
          <a:r>
            <a:rPr lang="kk-KZ" sz="1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rPr>
            <a:t>26 </a:t>
          </a:r>
          <a:r>
            <a:rPr lang="kk-KZ" sz="1800" b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rPr>
            <a:t>системами государственных органов</a:t>
          </a:r>
          <a:endParaRPr lang="ru-RU" sz="1800" b="0" dirty="0">
            <a:solidFill>
              <a:schemeClr val="tx1"/>
            </a:solidFill>
            <a:latin typeface="+mn-lt"/>
          </a:endParaRPr>
        </a:p>
      </dgm:t>
    </dgm:pt>
    <dgm:pt modelId="{B830657E-D2E4-4C30-ADE6-CDA3D4724460}" type="parTrans" cxnId="{8A37E4F8-1ED7-4B29-90FC-878BDF2D056A}">
      <dgm:prSet/>
      <dgm:spPr/>
      <dgm:t>
        <a:bodyPr/>
        <a:lstStyle/>
        <a:p>
          <a:pPr algn="ctr"/>
          <a:endParaRPr lang="ru-RU"/>
        </a:p>
      </dgm:t>
    </dgm:pt>
    <dgm:pt modelId="{0C665708-B303-4355-B0F7-E19BD340E960}" type="sibTrans" cxnId="{8A37E4F8-1ED7-4B29-90FC-878BDF2D056A}">
      <dgm:prSet/>
      <dgm:spPr/>
      <dgm:t>
        <a:bodyPr/>
        <a:lstStyle/>
        <a:p>
          <a:pPr algn="ctr"/>
          <a:endParaRPr lang="ru-RU"/>
        </a:p>
      </dgm:t>
    </dgm:pt>
    <dgm:pt modelId="{C1FF3BAB-A36C-4B9F-85DE-E6BC9DE6B08E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altLang="ko-KR" b="0" dirty="0">
              <a:solidFill>
                <a:schemeClr val="tx2"/>
              </a:solidFill>
              <a:cs typeface="Times New Roman" pitchFamily="18" charset="0"/>
            </a:rPr>
            <a:t>Получение административных данных </a:t>
          </a:r>
        </a:p>
        <a:p>
          <a:pPr algn="ctr"/>
          <a:r>
            <a:rPr lang="ru-RU" altLang="ko-KR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rPr>
            <a:t>от</a:t>
          </a:r>
          <a:r>
            <a:rPr lang="ru-RU" altLang="ko-KR" dirty="0">
              <a:solidFill>
                <a:schemeClr val="tx2">
                  <a:lumMod val="75000"/>
                </a:schemeClr>
              </a:solidFill>
              <a:cs typeface="Times New Roman" pitchFamily="18" charset="0"/>
            </a:rPr>
            <a:t> </a:t>
          </a:r>
          <a:r>
            <a:rPr lang="ru-RU" altLang="ko-KR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rPr>
            <a:t>12 ИС ГО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E18BACC1-CCBA-4807-B415-1CE480F14771}" type="parTrans" cxnId="{D12E72A2-FD5D-4320-851E-0A488BA606A8}">
      <dgm:prSet/>
      <dgm:spPr/>
      <dgm:t>
        <a:bodyPr/>
        <a:lstStyle/>
        <a:p>
          <a:pPr algn="ctr"/>
          <a:endParaRPr lang="ru-RU"/>
        </a:p>
      </dgm:t>
    </dgm:pt>
    <dgm:pt modelId="{EC820B7D-DB10-4DBE-ACF6-F3F5C569328B}" type="sibTrans" cxnId="{D12E72A2-FD5D-4320-851E-0A488BA606A8}">
      <dgm:prSet/>
      <dgm:spPr/>
      <dgm:t>
        <a:bodyPr/>
        <a:lstStyle/>
        <a:p>
          <a:pPr algn="ctr"/>
          <a:endParaRPr lang="ru-RU"/>
        </a:p>
      </dgm:t>
    </dgm:pt>
    <dgm:pt modelId="{37513AA1-096D-4228-AD60-C8472164FAD0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altLang="ko-KR" b="0" dirty="0">
              <a:solidFill>
                <a:schemeClr val="tx2"/>
              </a:solidFill>
              <a:latin typeface="+mj-lt"/>
              <a:cs typeface="Times New Roman" pitchFamily="18" charset="0"/>
            </a:rPr>
            <a:t>Предоставление стат.информации </a:t>
          </a:r>
        </a:p>
        <a:p>
          <a:pPr algn="ctr"/>
          <a:r>
            <a:rPr lang="ru-RU" altLang="ko-KR" b="1" dirty="0">
              <a:solidFill>
                <a:schemeClr val="tx2">
                  <a:lumMod val="75000"/>
                </a:schemeClr>
              </a:solidFill>
              <a:latin typeface="+mj-lt"/>
              <a:cs typeface="Times New Roman" pitchFamily="18" charset="0"/>
            </a:rPr>
            <a:t>в 11 ИС ГО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BDF05AFF-4C0E-4A9B-A998-FCF2721A2169}" type="sibTrans" cxnId="{D094219C-E95A-46BB-B8E8-7140DCB8FE81}">
      <dgm:prSet/>
      <dgm:spPr/>
      <dgm:t>
        <a:bodyPr/>
        <a:lstStyle/>
        <a:p>
          <a:pPr algn="ctr"/>
          <a:endParaRPr lang="ru-RU"/>
        </a:p>
      </dgm:t>
    </dgm:pt>
    <dgm:pt modelId="{E1F4A3E1-9F79-4505-9ED5-7F5595BA74A3}" type="parTrans" cxnId="{D094219C-E95A-46BB-B8E8-7140DCB8FE81}">
      <dgm:prSet/>
      <dgm:spPr/>
      <dgm:t>
        <a:bodyPr/>
        <a:lstStyle/>
        <a:p>
          <a:pPr algn="ctr"/>
          <a:endParaRPr lang="ru-RU"/>
        </a:p>
      </dgm:t>
    </dgm:pt>
    <dgm:pt modelId="{12BA73D5-7BF5-45A6-95D3-2569D823AAD1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altLang="ko-KR" b="0" dirty="0">
              <a:solidFill>
                <a:schemeClr val="tx2"/>
              </a:solidFill>
              <a:cs typeface="Times New Roman" pitchFamily="18" charset="0"/>
            </a:rPr>
            <a:t>Взаимный обмен данными </a:t>
          </a:r>
        </a:p>
        <a:p>
          <a:pPr algn="ctr"/>
          <a:r>
            <a:rPr lang="ru-RU" altLang="ko-KR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rPr>
            <a:t>с 3 ИС ГО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847ABB8E-E834-42EB-B0BC-6D6C12A5F923}" type="sibTrans" cxnId="{57510CD3-FB7F-4AD0-A22C-36A489F94713}">
      <dgm:prSet/>
      <dgm:spPr/>
      <dgm:t>
        <a:bodyPr/>
        <a:lstStyle/>
        <a:p>
          <a:pPr algn="ctr"/>
          <a:endParaRPr lang="ru-RU"/>
        </a:p>
      </dgm:t>
    </dgm:pt>
    <dgm:pt modelId="{D3BCBE42-C38B-474E-8913-6B23E2802152}" type="parTrans" cxnId="{57510CD3-FB7F-4AD0-A22C-36A489F94713}">
      <dgm:prSet/>
      <dgm:spPr/>
      <dgm:t>
        <a:bodyPr/>
        <a:lstStyle/>
        <a:p>
          <a:pPr algn="ctr"/>
          <a:endParaRPr lang="ru-RU"/>
        </a:p>
      </dgm:t>
    </dgm:pt>
    <dgm:pt modelId="{3FD39E21-3EE7-41D4-B3A5-4FFC6316EA5D}" type="pres">
      <dgm:prSet presAssocID="{0D29BDBB-A2A2-4964-B771-B99FF742B5B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5854202-9F2B-413B-A960-ACE9F8FD71A7}" type="pres">
      <dgm:prSet presAssocID="{0D29BDBB-A2A2-4964-B771-B99FF742B5B3}" presName="hierFlow" presStyleCnt="0"/>
      <dgm:spPr/>
    </dgm:pt>
    <dgm:pt modelId="{234A159A-89FC-43AF-82DE-493BB5426091}" type="pres">
      <dgm:prSet presAssocID="{0D29BDBB-A2A2-4964-B771-B99FF742B5B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280DB05-F056-402D-9DC9-2526CF7715CC}" type="pres">
      <dgm:prSet presAssocID="{FFF5749C-0D66-4E2A-9677-740494F3A7C6}" presName="Name14" presStyleCnt="0"/>
      <dgm:spPr/>
    </dgm:pt>
    <dgm:pt modelId="{00A55BC2-766C-40EB-A7B4-D4E88C8E7D73}" type="pres">
      <dgm:prSet presAssocID="{FFF5749C-0D66-4E2A-9677-740494F3A7C6}" presName="level1Shape" presStyleLbl="node0" presStyleIdx="0" presStyleCnt="1" custScaleX="154834" custScaleY="81513" custLinFactNeighborX="-1509" custLinFactNeighborY="-4211">
        <dgm:presLayoutVars>
          <dgm:chPref val="3"/>
        </dgm:presLayoutVars>
      </dgm:prSet>
      <dgm:spPr/>
    </dgm:pt>
    <dgm:pt modelId="{305555D1-EAD6-42ED-ACA7-A9585674BEB8}" type="pres">
      <dgm:prSet presAssocID="{FFF5749C-0D66-4E2A-9677-740494F3A7C6}" presName="hierChild2" presStyleCnt="0"/>
      <dgm:spPr/>
    </dgm:pt>
    <dgm:pt modelId="{CBD36BEA-1AAF-40D7-8FD1-DDA0CADF732A}" type="pres">
      <dgm:prSet presAssocID="{E18BACC1-CCBA-4807-B415-1CE480F14771}" presName="Name19" presStyleLbl="parChTrans1D2" presStyleIdx="0" presStyleCnt="3"/>
      <dgm:spPr/>
    </dgm:pt>
    <dgm:pt modelId="{D75B12F6-5FDA-4597-A6DD-4500A2B8E608}" type="pres">
      <dgm:prSet presAssocID="{C1FF3BAB-A36C-4B9F-85DE-E6BC9DE6B08E}" presName="Name21" presStyleCnt="0"/>
      <dgm:spPr/>
    </dgm:pt>
    <dgm:pt modelId="{D6A6B5F6-C759-4223-90B2-F48644E1A87D}" type="pres">
      <dgm:prSet presAssocID="{C1FF3BAB-A36C-4B9F-85DE-E6BC9DE6B08E}" presName="level2Shape" presStyleLbl="node2" presStyleIdx="0" presStyleCnt="3" custScaleY="90511"/>
      <dgm:spPr/>
    </dgm:pt>
    <dgm:pt modelId="{32F051D3-16DD-4F6C-9473-73B7828F4A40}" type="pres">
      <dgm:prSet presAssocID="{C1FF3BAB-A36C-4B9F-85DE-E6BC9DE6B08E}" presName="hierChild3" presStyleCnt="0"/>
      <dgm:spPr/>
    </dgm:pt>
    <dgm:pt modelId="{D85AF86A-4D89-4399-A8E1-25F2F8ABE7C4}" type="pres">
      <dgm:prSet presAssocID="{E1F4A3E1-9F79-4505-9ED5-7F5595BA74A3}" presName="Name19" presStyleLbl="parChTrans1D2" presStyleIdx="1" presStyleCnt="3"/>
      <dgm:spPr/>
    </dgm:pt>
    <dgm:pt modelId="{EE63FF06-D3AA-40C6-802E-C7867E9B5FA3}" type="pres">
      <dgm:prSet presAssocID="{37513AA1-096D-4228-AD60-C8472164FAD0}" presName="Name21" presStyleCnt="0"/>
      <dgm:spPr/>
    </dgm:pt>
    <dgm:pt modelId="{AE24725E-EEA5-4826-A69C-A6BF0181BCBF}" type="pres">
      <dgm:prSet presAssocID="{37513AA1-096D-4228-AD60-C8472164FAD0}" presName="level2Shape" presStyleLbl="node2" presStyleIdx="1" presStyleCnt="3" custScaleY="90511"/>
      <dgm:spPr/>
    </dgm:pt>
    <dgm:pt modelId="{B9845FBB-1F1F-42EF-8E59-3F6C162AC701}" type="pres">
      <dgm:prSet presAssocID="{37513AA1-096D-4228-AD60-C8472164FAD0}" presName="hierChild3" presStyleCnt="0"/>
      <dgm:spPr/>
    </dgm:pt>
    <dgm:pt modelId="{73169530-AE2C-4377-92B4-6C2F00E4198D}" type="pres">
      <dgm:prSet presAssocID="{D3BCBE42-C38B-474E-8913-6B23E2802152}" presName="Name19" presStyleLbl="parChTrans1D2" presStyleIdx="2" presStyleCnt="3"/>
      <dgm:spPr/>
    </dgm:pt>
    <dgm:pt modelId="{A0081DB8-ED5B-4F68-92BC-AE455DD3E8C6}" type="pres">
      <dgm:prSet presAssocID="{12BA73D5-7BF5-45A6-95D3-2569D823AAD1}" presName="Name21" presStyleCnt="0"/>
      <dgm:spPr/>
    </dgm:pt>
    <dgm:pt modelId="{AA119869-C9DF-408A-BD1A-D3C4F5C86C4B}" type="pres">
      <dgm:prSet presAssocID="{12BA73D5-7BF5-45A6-95D3-2569D823AAD1}" presName="level2Shape" presStyleLbl="node2" presStyleIdx="2" presStyleCnt="3" custScaleY="87234"/>
      <dgm:spPr/>
    </dgm:pt>
    <dgm:pt modelId="{2147B247-DF3A-4D64-B3F1-A3225AC98878}" type="pres">
      <dgm:prSet presAssocID="{12BA73D5-7BF5-45A6-95D3-2569D823AAD1}" presName="hierChild3" presStyleCnt="0"/>
      <dgm:spPr/>
    </dgm:pt>
    <dgm:pt modelId="{EFBAD733-B05A-4609-AE38-7AC0962B9B87}" type="pres">
      <dgm:prSet presAssocID="{0D29BDBB-A2A2-4964-B771-B99FF742B5B3}" presName="bgShapesFlow" presStyleCnt="0"/>
      <dgm:spPr/>
    </dgm:pt>
  </dgm:ptLst>
  <dgm:cxnLst>
    <dgm:cxn modelId="{7315631D-118F-4DA6-9752-06AC652639DE}" type="presOf" srcId="{C1FF3BAB-A36C-4B9F-85DE-E6BC9DE6B08E}" destId="{D6A6B5F6-C759-4223-90B2-F48644E1A87D}" srcOrd="0" destOrd="0" presId="urn:microsoft.com/office/officeart/2005/8/layout/hierarchy6"/>
    <dgm:cxn modelId="{49F87993-70BE-4195-B45A-C774C90199AD}" type="presOf" srcId="{37513AA1-096D-4228-AD60-C8472164FAD0}" destId="{AE24725E-EEA5-4826-A69C-A6BF0181BCBF}" srcOrd="0" destOrd="0" presId="urn:microsoft.com/office/officeart/2005/8/layout/hierarchy6"/>
    <dgm:cxn modelId="{1508019B-57B4-4EDA-8F12-ACAC45289D0B}" type="presOf" srcId="{E1F4A3E1-9F79-4505-9ED5-7F5595BA74A3}" destId="{D85AF86A-4D89-4399-A8E1-25F2F8ABE7C4}" srcOrd="0" destOrd="0" presId="urn:microsoft.com/office/officeart/2005/8/layout/hierarchy6"/>
    <dgm:cxn modelId="{D094219C-E95A-46BB-B8E8-7140DCB8FE81}" srcId="{FFF5749C-0D66-4E2A-9677-740494F3A7C6}" destId="{37513AA1-096D-4228-AD60-C8472164FAD0}" srcOrd="1" destOrd="0" parTransId="{E1F4A3E1-9F79-4505-9ED5-7F5595BA74A3}" sibTransId="{BDF05AFF-4C0E-4A9B-A998-FCF2721A2169}"/>
    <dgm:cxn modelId="{D12E72A2-FD5D-4320-851E-0A488BA606A8}" srcId="{FFF5749C-0D66-4E2A-9677-740494F3A7C6}" destId="{C1FF3BAB-A36C-4B9F-85DE-E6BC9DE6B08E}" srcOrd="0" destOrd="0" parTransId="{E18BACC1-CCBA-4807-B415-1CE480F14771}" sibTransId="{EC820B7D-DB10-4DBE-ACF6-F3F5C569328B}"/>
    <dgm:cxn modelId="{4E39ABC7-C382-48C8-A5EA-2C74AB1FE906}" type="presOf" srcId="{0D29BDBB-A2A2-4964-B771-B99FF742B5B3}" destId="{3FD39E21-3EE7-41D4-B3A5-4FFC6316EA5D}" srcOrd="0" destOrd="0" presId="urn:microsoft.com/office/officeart/2005/8/layout/hierarchy6"/>
    <dgm:cxn modelId="{99161CCB-4933-4150-B51A-F6325DAD1D48}" type="presOf" srcId="{E18BACC1-CCBA-4807-B415-1CE480F14771}" destId="{CBD36BEA-1AAF-40D7-8FD1-DDA0CADF732A}" srcOrd="0" destOrd="0" presId="urn:microsoft.com/office/officeart/2005/8/layout/hierarchy6"/>
    <dgm:cxn modelId="{57510CD3-FB7F-4AD0-A22C-36A489F94713}" srcId="{FFF5749C-0D66-4E2A-9677-740494F3A7C6}" destId="{12BA73D5-7BF5-45A6-95D3-2569D823AAD1}" srcOrd="2" destOrd="0" parTransId="{D3BCBE42-C38B-474E-8913-6B23E2802152}" sibTransId="{847ABB8E-E834-42EB-B0BC-6D6C12A5F923}"/>
    <dgm:cxn modelId="{7139A4DA-D011-4357-B037-3A43DA9A414D}" type="presOf" srcId="{FFF5749C-0D66-4E2A-9677-740494F3A7C6}" destId="{00A55BC2-766C-40EB-A7B4-D4E88C8E7D73}" srcOrd="0" destOrd="0" presId="urn:microsoft.com/office/officeart/2005/8/layout/hierarchy6"/>
    <dgm:cxn modelId="{75F8F0ED-F131-4C6B-9D06-BEF38CBD81DA}" type="presOf" srcId="{D3BCBE42-C38B-474E-8913-6B23E2802152}" destId="{73169530-AE2C-4377-92B4-6C2F00E4198D}" srcOrd="0" destOrd="0" presId="urn:microsoft.com/office/officeart/2005/8/layout/hierarchy6"/>
    <dgm:cxn modelId="{2CBBACF5-FC85-47DF-BA16-E500999E472E}" type="presOf" srcId="{12BA73D5-7BF5-45A6-95D3-2569D823AAD1}" destId="{AA119869-C9DF-408A-BD1A-D3C4F5C86C4B}" srcOrd="0" destOrd="0" presId="urn:microsoft.com/office/officeart/2005/8/layout/hierarchy6"/>
    <dgm:cxn modelId="{8A37E4F8-1ED7-4B29-90FC-878BDF2D056A}" srcId="{0D29BDBB-A2A2-4964-B771-B99FF742B5B3}" destId="{FFF5749C-0D66-4E2A-9677-740494F3A7C6}" srcOrd="0" destOrd="0" parTransId="{B830657E-D2E4-4C30-ADE6-CDA3D4724460}" sibTransId="{0C665708-B303-4355-B0F7-E19BD340E960}"/>
    <dgm:cxn modelId="{08DEFA4B-3968-4182-9C84-A4A3553E3E19}" type="presParOf" srcId="{3FD39E21-3EE7-41D4-B3A5-4FFC6316EA5D}" destId="{A5854202-9F2B-413B-A960-ACE9F8FD71A7}" srcOrd="0" destOrd="0" presId="urn:microsoft.com/office/officeart/2005/8/layout/hierarchy6"/>
    <dgm:cxn modelId="{61461701-A952-482E-9C30-2A4786F30078}" type="presParOf" srcId="{A5854202-9F2B-413B-A960-ACE9F8FD71A7}" destId="{234A159A-89FC-43AF-82DE-493BB5426091}" srcOrd="0" destOrd="0" presId="urn:microsoft.com/office/officeart/2005/8/layout/hierarchy6"/>
    <dgm:cxn modelId="{6E4E1619-A8FD-465C-9409-70FAFFA9D9E9}" type="presParOf" srcId="{234A159A-89FC-43AF-82DE-493BB5426091}" destId="{9280DB05-F056-402D-9DC9-2526CF7715CC}" srcOrd="0" destOrd="0" presId="urn:microsoft.com/office/officeart/2005/8/layout/hierarchy6"/>
    <dgm:cxn modelId="{D936EC41-1D1A-4340-B0E1-096DFCABEFB5}" type="presParOf" srcId="{9280DB05-F056-402D-9DC9-2526CF7715CC}" destId="{00A55BC2-766C-40EB-A7B4-D4E88C8E7D73}" srcOrd="0" destOrd="0" presId="urn:microsoft.com/office/officeart/2005/8/layout/hierarchy6"/>
    <dgm:cxn modelId="{B9FC50CA-C350-44B1-B9FD-FF1188689B6A}" type="presParOf" srcId="{9280DB05-F056-402D-9DC9-2526CF7715CC}" destId="{305555D1-EAD6-42ED-ACA7-A9585674BEB8}" srcOrd="1" destOrd="0" presId="urn:microsoft.com/office/officeart/2005/8/layout/hierarchy6"/>
    <dgm:cxn modelId="{0C7B5384-1E7F-4C4E-A78E-EBD164637011}" type="presParOf" srcId="{305555D1-EAD6-42ED-ACA7-A9585674BEB8}" destId="{CBD36BEA-1AAF-40D7-8FD1-DDA0CADF732A}" srcOrd="0" destOrd="0" presId="urn:microsoft.com/office/officeart/2005/8/layout/hierarchy6"/>
    <dgm:cxn modelId="{F82AC38C-C8EC-45E0-829C-C913403953E2}" type="presParOf" srcId="{305555D1-EAD6-42ED-ACA7-A9585674BEB8}" destId="{D75B12F6-5FDA-4597-A6DD-4500A2B8E608}" srcOrd="1" destOrd="0" presId="urn:microsoft.com/office/officeart/2005/8/layout/hierarchy6"/>
    <dgm:cxn modelId="{3A6AB1C1-4361-4AF1-A91B-04E31CCAE01E}" type="presParOf" srcId="{D75B12F6-5FDA-4597-A6DD-4500A2B8E608}" destId="{D6A6B5F6-C759-4223-90B2-F48644E1A87D}" srcOrd="0" destOrd="0" presId="urn:microsoft.com/office/officeart/2005/8/layout/hierarchy6"/>
    <dgm:cxn modelId="{A76EA945-8756-4CD8-A167-BB29D8DD8E6F}" type="presParOf" srcId="{D75B12F6-5FDA-4597-A6DD-4500A2B8E608}" destId="{32F051D3-16DD-4F6C-9473-73B7828F4A40}" srcOrd="1" destOrd="0" presId="urn:microsoft.com/office/officeart/2005/8/layout/hierarchy6"/>
    <dgm:cxn modelId="{B44F76ED-C957-4CF1-82E7-1AFE381025D1}" type="presParOf" srcId="{305555D1-EAD6-42ED-ACA7-A9585674BEB8}" destId="{D85AF86A-4D89-4399-A8E1-25F2F8ABE7C4}" srcOrd="2" destOrd="0" presId="urn:microsoft.com/office/officeart/2005/8/layout/hierarchy6"/>
    <dgm:cxn modelId="{55FDBB07-2380-4121-BC8E-CCF5A8CB91D6}" type="presParOf" srcId="{305555D1-EAD6-42ED-ACA7-A9585674BEB8}" destId="{EE63FF06-D3AA-40C6-802E-C7867E9B5FA3}" srcOrd="3" destOrd="0" presId="urn:microsoft.com/office/officeart/2005/8/layout/hierarchy6"/>
    <dgm:cxn modelId="{2201B9CE-08B8-4373-9FC1-D264A2213619}" type="presParOf" srcId="{EE63FF06-D3AA-40C6-802E-C7867E9B5FA3}" destId="{AE24725E-EEA5-4826-A69C-A6BF0181BCBF}" srcOrd="0" destOrd="0" presId="urn:microsoft.com/office/officeart/2005/8/layout/hierarchy6"/>
    <dgm:cxn modelId="{5F9B1426-5502-446B-9477-EAE596831DC9}" type="presParOf" srcId="{EE63FF06-D3AA-40C6-802E-C7867E9B5FA3}" destId="{B9845FBB-1F1F-42EF-8E59-3F6C162AC701}" srcOrd="1" destOrd="0" presId="urn:microsoft.com/office/officeart/2005/8/layout/hierarchy6"/>
    <dgm:cxn modelId="{FEC943EB-CC1A-47E8-A04D-EA5623E99209}" type="presParOf" srcId="{305555D1-EAD6-42ED-ACA7-A9585674BEB8}" destId="{73169530-AE2C-4377-92B4-6C2F00E4198D}" srcOrd="4" destOrd="0" presId="urn:microsoft.com/office/officeart/2005/8/layout/hierarchy6"/>
    <dgm:cxn modelId="{30CE31EB-E89B-4705-87AA-2B63C496ED5C}" type="presParOf" srcId="{305555D1-EAD6-42ED-ACA7-A9585674BEB8}" destId="{A0081DB8-ED5B-4F68-92BC-AE455DD3E8C6}" srcOrd="5" destOrd="0" presId="urn:microsoft.com/office/officeart/2005/8/layout/hierarchy6"/>
    <dgm:cxn modelId="{02D2915D-CDBD-4ADF-BE53-82CEB3372A85}" type="presParOf" srcId="{A0081DB8-ED5B-4F68-92BC-AE455DD3E8C6}" destId="{AA119869-C9DF-408A-BD1A-D3C4F5C86C4B}" srcOrd="0" destOrd="0" presId="urn:microsoft.com/office/officeart/2005/8/layout/hierarchy6"/>
    <dgm:cxn modelId="{1FF14A3B-A84D-40FE-A89E-DBCEE95143C5}" type="presParOf" srcId="{A0081DB8-ED5B-4F68-92BC-AE455DD3E8C6}" destId="{2147B247-DF3A-4D64-B3F1-A3225AC98878}" srcOrd="1" destOrd="0" presId="urn:microsoft.com/office/officeart/2005/8/layout/hierarchy6"/>
    <dgm:cxn modelId="{596DA499-9763-4690-B477-840DA2A08454}" type="presParOf" srcId="{3FD39E21-3EE7-41D4-B3A5-4FFC6316EA5D}" destId="{EFBAD733-B05A-4609-AE38-7AC0962B9B8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F026ED-BB14-4555-AF8C-4E2D364F6488}" type="doc">
      <dgm:prSet loTypeId="urn:microsoft.com/office/officeart/2005/8/layout/vList2" loCatId="list" qsTypeId="urn:microsoft.com/office/officeart/2005/8/quickstyle/simple3" qsCatId="simple" csTypeId="urn:microsoft.com/office/officeart/2005/8/colors/accent5_5" csCatId="accent5" phldr="1"/>
      <dgm:spPr/>
    </dgm:pt>
    <dgm:pt modelId="{2AB14279-0210-494D-8A34-597FF874FA21}">
      <dgm:prSet phldrT="[Текст]"/>
      <dgm:spPr/>
      <dgm:t>
        <a:bodyPr/>
        <a:lstStyle/>
        <a:p>
          <a:r>
            <a:rPr lang="kk-KZ" dirty="0"/>
            <a:t>Сельскохозяйственный статистический регистр</a:t>
          </a:r>
          <a:endParaRPr lang="ru-RU" dirty="0"/>
        </a:p>
      </dgm:t>
    </dgm:pt>
    <dgm:pt modelId="{C3889226-E0A0-4DAC-B167-D843FF20F5F1}" type="parTrans" cxnId="{1A10DE9F-74A8-4E2B-A8CD-7D6E309BB187}">
      <dgm:prSet/>
      <dgm:spPr/>
      <dgm:t>
        <a:bodyPr/>
        <a:lstStyle/>
        <a:p>
          <a:endParaRPr lang="ru-RU"/>
        </a:p>
      </dgm:t>
    </dgm:pt>
    <dgm:pt modelId="{70B5DEC8-38AC-4A10-82AF-FA6D7C5C443F}" type="sibTrans" cxnId="{1A10DE9F-74A8-4E2B-A8CD-7D6E309BB187}">
      <dgm:prSet/>
      <dgm:spPr/>
      <dgm:t>
        <a:bodyPr/>
        <a:lstStyle/>
        <a:p>
          <a:endParaRPr lang="ru-RU"/>
        </a:p>
      </dgm:t>
    </dgm:pt>
    <dgm:pt modelId="{F93E6260-09F4-488F-9E4F-90EAB63734D4}">
      <dgm:prSet phldrT="[Текст]"/>
      <dgm:spPr/>
      <dgm:t>
        <a:bodyPr/>
        <a:lstStyle/>
        <a:p>
          <a:r>
            <a:rPr lang="kk-KZ" dirty="0"/>
            <a:t>База данных административной информации</a:t>
          </a:r>
          <a:endParaRPr lang="ru-RU" dirty="0"/>
        </a:p>
      </dgm:t>
    </dgm:pt>
    <dgm:pt modelId="{8AD90234-D4B3-41D6-8DA4-EDEB6FA32991}" type="parTrans" cxnId="{A8388896-04CD-49ED-A27D-AE4E9FF62BFD}">
      <dgm:prSet/>
      <dgm:spPr/>
      <dgm:t>
        <a:bodyPr/>
        <a:lstStyle/>
        <a:p>
          <a:endParaRPr lang="ru-RU"/>
        </a:p>
      </dgm:t>
    </dgm:pt>
    <dgm:pt modelId="{6ABED6BA-C9D5-47D3-A673-23D45A7B638B}" type="sibTrans" cxnId="{A8388896-04CD-49ED-A27D-AE4E9FF62BFD}">
      <dgm:prSet/>
      <dgm:spPr/>
      <dgm:t>
        <a:bodyPr/>
        <a:lstStyle/>
        <a:p>
          <a:endParaRPr lang="ru-RU"/>
        </a:p>
      </dgm:t>
    </dgm:pt>
    <dgm:pt modelId="{3DFE90BD-BAD9-446F-B8E4-1636111B60C0}">
      <dgm:prSet phldrT="[Текст]"/>
      <dgm:spPr/>
      <dgm:t>
        <a:bodyPr/>
        <a:lstStyle/>
        <a:p>
          <a:r>
            <a:rPr lang="kk-KZ" dirty="0"/>
            <a:t>Интеграционный компонент</a:t>
          </a:r>
          <a:endParaRPr lang="ru-RU" dirty="0"/>
        </a:p>
      </dgm:t>
    </dgm:pt>
    <dgm:pt modelId="{9C929D84-54A9-4639-8F0A-9215C11CBAF3}" type="parTrans" cxnId="{DA92DF6B-310B-4BA8-88D8-B0E5A6B29751}">
      <dgm:prSet/>
      <dgm:spPr/>
      <dgm:t>
        <a:bodyPr/>
        <a:lstStyle/>
        <a:p>
          <a:endParaRPr lang="ru-RU"/>
        </a:p>
      </dgm:t>
    </dgm:pt>
    <dgm:pt modelId="{918977DC-4504-425C-A73D-C312B4D784EC}" type="sibTrans" cxnId="{DA92DF6B-310B-4BA8-88D8-B0E5A6B29751}">
      <dgm:prSet/>
      <dgm:spPr/>
      <dgm:t>
        <a:bodyPr/>
        <a:lstStyle/>
        <a:p>
          <a:endParaRPr lang="ru-RU"/>
        </a:p>
      </dgm:t>
    </dgm:pt>
    <dgm:pt modelId="{BB8E5268-20A3-4859-A8AE-B8075B2094A8}">
      <dgm:prSet/>
      <dgm:spPr/>
      <dgm:t>
        <a:bodyPr/>
        <a:lstStyle/>
        <a:p>
          <a:r>
            <a:rPr lang="kk-KZ" dirty="0"/>
            <a:t>Статистический регистр жилищного фонда</a:t>
          </a:r>
          <a:endParaRPr lang="ru-RU" dirty="0"/>
        </a:p>
      </dgm:t>
    </dgm:pt>
    <dgm:pt modelId="{EF524FA4-25B2-44B0-86BA-AD2CFD49CCF5}" type="parTrans" cxnId="{E778FEB3-7B51-4C5B-BC28-10FDB411AD0A}">
      <dgm:prSet/>
      <dgm:spPr/>
      <dgm:t>
        <a:bodyPr/>
        <a:lstStyle/>
        <a:p>
          <a:endParaRPr lang="ru-RU"/>
        </a:p>
      </dgm:t>
    </dgm:pt>
    <dgm:pt modelId="{14118848-30CC-4647-926A-69997FEBB907}" type="sibTrans" cxnId="{E778FEB3-7B51-4C5B-BC28-10FDB411AD0A}">
      <dgm:prSet/>
      <dgm:spPr/>
      <dgm:t>
        <a:bodyPr/>
        <a:lstStyle/>
        <a:p>
          <a:endParaRPr lang="ru-RU"/>
        </a:p>
      </dgm:t>
    </dgm:pt>
    <dgm:pt modelId="{C7A455C8-3ED0-421E-9AD2-DC83046DADF4}">
      <dgm:prSet/>
      <dgm:spPr/>
      <dgm:t>
        <a:bodyPr/>
        <a:lstStyle/>
        <a:p>
          <a:r>
            <a:rPr lang="kk-KZ" dirty="0"/>
            <a:t>Интернет-ресурс </a:t>
          </a:r>
          <a:endParaRPr lang="ru-RU" dirty="0"/>
        </a:p>
      </dgm:t>
    </dgm:pt>
    <dgm:pt modelId="{71813486-5270-47DB-9959-0AF5977A7F26}" type="parTrans" cxnId="{90A49988-CA46-495F-9838-064D43F6A179}">
      <dgm:prSet/>
      <dgm:spPr/>
      <dgm:t>
        <a:bodyPr/>
        <a:lstStyle/>
        <a:p>
          <a:endParaRPr lang="ru-RU"/>
        </a:p>
      </dgm:t>
    </dgm:pt>
    <dgm:pt modelId="{47426AC5-7496-4BE0-815A-7B8D8F9DB3B1}" type="sibTrans" cxnId="{90A49988-CA46-495F-9838-064D43F6A179}">
      <dgm:prSet/>
      <dgm:spPr/>
      <dgm:t>
        <a:bodyPr/>
        <a:lstStyle/>
        <a:p>
          <a:endParaRPr lang="ru-RU"/>
        </a:p>
      </dgm:t>
    </dgm:pt>
    <dgm:pt modelId="{6FF1580E-E47D-4E6C-BE2F-2D9D923F3270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kk-KZ" dirty="0"/>
            <a:t>Статистический бизнес-регистр</a:t>
          </a:r>
          <a:endParaRPr lang="ru-RU" dirty="0"/>
        </a:p>
      </dgm:t>
    </dgm:pt>
    <dgm:pt modelId="{FC2EC18E-5AC7-4CD6-B889-8B79F2216F67}" type="parTrans" cxnId="{EB232D22-A8BE-4033-95B2-0D53AAA93BE4}">
      <dgm:prSet/>
      <dgm:spPr/>
      <dgm:t>
        <a:bodyPr/>
        <a:lstStyle/>
        <a:p>
          <a:endParaRPr lang="ru-RU"/>
        </a:p>
      </dgm:t>
    </dgm:pt>
    <dgm:pt modelId="{8B7CF6DE-0ED1-47EC-8A28-0A305145E861}" type="sibTrans" cxnId="{EB232D22-A8BE-4033-95B2-0D53AAA93BE4}">
      <dgm:prSet/>
      <dgm:spPr/>
      <dgm:t>
        <a:bodyPr/>
        <a:lstStyle/>
        <a:p>
          <a:endParaRPr lang="ru-RU"/>
        </a:p>
      </dgm:t>
    </dgm:pt>
    <dgm:pt modelId="{2E2E8CCC-20AA-4144-9C01-BB1A50FC60A5}">
      <dgm:prSet/>
      <dgm:spPr/>
      <dgm:t>
        <a:bodyPr/>
        <a:lstStyle/>
        <a:p>
          <a:r>
            <a:rPr lang="kk-KZ" dirty="0"/>
            <a:t>Классификаторы и стандарты</a:t>
          </a:r>
          <a:endParaRPr lang="ru-RU" dirty="0"/>
        </a:p>
      </dgm:t>
    </dgm:pt>
    <dgm:pt modelId="{B3E08C13-319B-470E-B128-07350CFC3B75}" type="parTrans" cxnId="{46F20D1B-3598-416E-AEDF-F11A6A98E362}">
      <dgm:prSet/>
      <dgm:spPr/>
      <dgm:t>
        <a:bodyPr/>
        <a:lstStyle/>
        <a:p>
          <a:endParaRPr lang="ru-RU"/>
        </a:p>
      </dgm:t>
    </dgm:pt>
    <dgm:pt modelId="{25C55C05-CA7E-4017-86DD-312D0C49750E}" type="sibTrans" cxnId="{46F20D1B-3598-416E-AEDF-F11A6A98E362}">
      <dgm:prSet/>
      <dgm:spPr/>
      <dgm:t>
        <a:bodyPr/>
        <a:lstStyle/>
        <a:p>
          <a:endParaRPr lang="ru-RU"/>
        </a:p>
      </dgm:t>
    </dgm:pt>
    <dgm:pt modelId="{E76EA852-0FDB-475B-B708-68A71A62B769}">
      <dgm:prSet/>
      <dgm:spPr/>
      <dgm:t>
        <a:bodyPr/>
        <a:lstStyle/>
        <a:p>
          <a:r>
            <a:rPr lang="kk-KZ" dirty="0"/>
            <a:t>Метаданные</a:t>
          </a:r>
          <a:endParaRPr lang="ru-RU" dirty="0"/>
        </a:p>
      </dgm:t>
    </dgm:pt>
    <dgm:pt modelId="{0DA98718-263E-4542-B7BD-90CC0D5A040F}" type="parTrans" cxnId="{715490B2-4043-470D-A26C-3AAAB0D0D912}">
      <dgm:prSet/>
      <dgm:spPr/>
      <dgm:t>
        <a:bodyPr/>
        <a:lstStyle/>
        <a:p>
          <a:endParaRPr lang="ru-RU"/>
        </a:p>
      </dgm:t>
    </dgm:pt>
    <dgm:pt modelId="{C28E9CCE-4A3C-4D57-8FE1-E8A37975FD62}" type="sibTrans" cxnId="{715490B2-4043-470D-A26C-3AAAB0D0D912}">
      <dgm:prSet/>
      <dgm:spPr/>
      <dgm:t>
        <a:bodyPr/>
        <a:lstStyle/>
        <a:p>
          <a:endParaRPr lang="ru-RU"/>
        </a:p>
      </dgm:t>
    </dgm:pt>
    <dgm:pt modelId="{05C00857-7920-4720-9823-B224496C9A16}">
      <dgm:prSet/>
      <dgm:spPr/>
      <dgm:t>
        <a:bodyPr/>
        <a:lstStyle/>
        <a:p>
          <a:r>
            <a:rPr lang="kk-KZ" dirty="0"/>
            <a:t>Статистический регистр населения</a:t>
          </a:r>
          <a:endParaRPr lang="ru-RU" dirty="0"/>
        </a:p>
      </dgm:t>
    </dgm:pt>
    <dgm:pt modelId="{2103F4B5-53AE-48D9-96DA-60CEEFD7E60B}" type="parTrans" cxnId="{E3BE362C-0846-478A-9B27-5A975204A4E7}">
      <dgm:prSet/>
      <dgm:spPr/>
      <dgm:t>
        <a:bodyPr/>
        <a:lstStyle/>
        <a:p>
          <a:endParaRPr lang="ru-RU"/>
        </a:p>
      </dgm:t>
    </dgm:pt>
    <dgm:pt modelId="{B8CD4725-F64A-4E14-AA09-9D509374909C}" type="sibTrans" cxnId="{E3BE362C-0846-478A-9B27-5A975204A4E7}">
      <dgm:prSet/>
      <dgm:spPr/>
      <dgm:t>
        <a:bodyPr/>
        <a:lstStyle/>
        <a:p>
          <a:endParaRPr lang="ru-RU"/>
        </a:p>
      </dgm:t>
    </dgm:pt>
    <dgm:pt modelId="{80AEC12C-3E40-4285-A638-1AC96479D5C4}">
      <dgm:prSet/>
      <dgm:spPr/>
      <dgm:t>
        <a:bodyPr/>
        <a:lstStyle/>
        <a:p>
          <a:r>
            <a:rPr lang="kk-KZ" dirty="0"/>
            <a:t>Обработка первичной статистической и административной информации</a:t>
          </a:r>
          <a:endParaRPr lang="ru-RU" dirty="0"/>
        </a:p>
      </dgm:t>
    </dgm:pt>
    <dgm:pt modelId="{1D77D02A-A6D7-4DB2-8061-F7E059667548}" type="parTrans" cxnId="{EA5E0E36-20E1-4128-8998-841100E0A53F}">
      <dgm:prSet/>
      <dgm:spPr/>
      <dgm:t>
        <a:bodyPr/>
        <a:lstStyle/>
        <a:p>
          <a:endParaRPr lang="ru-RU"/>
        </a:p>
      </dgm:t>
    </dgm:pt>
    <dgm:pt modelId="{6DE0536D-998A-46C0-9524-C752BE9466C2}" type="sibTrans" cxnId="{EA5E0E36-20E1-4128-8998-841100E0A53F}">
      <dgm:prSet/>
      <dgm:spPr/>
      <dgm:t>
        <a:bodyPr/>
        <a:lstStyle/>
        <a:p>
          <a:endParaRPr lang="ru-RU"/>
        </a:p>
      </dgm:t>
    </dgm:pt>
    <dgm:pt modelId="{CDE4166B-7367-43BA-917A-AAAF2C173FA8}">
      <dgm:prSet/>
      <dgm:spPr/>
      <dgm:t>
        <a:bodyPr/>
        <a:lstStyle/>
        <a:p>
          <a:r>
            <a:rPr lang="kk-KZ" dirty="0"/>
            <a:t>Сбор данных в </a:t>
          </a:r>
          <a:r>
            <a:rPr lang="en-US" dirty="0"/>
            <a:t>on</a:t>
          </a:r>
          <a:r>
            <a:rPr lang="ru-RU" dirty="0"/>
            <a:t>-</a:t>
          </a:r>
          <a:r>
            <a:rPr lang="en-US" dirty="0"/>
            <a:t>line</a:t>
          </a:r>
          <a:r>
            <a:rPr lang="ru-RU" dirty="0"/>
            <a:t> режиме</a:t>
          </a:r>
        </a:p>
      </dgm:t>
    </dgm:pt>
    <dgm:pt modelId="{BB9CE7FE-A39B-45B7-B587-95EFC1CAD235}" type="parTrans" cxnId="{8A08E22D-7C50-4EEB-B2FD-E3939658E9AD}">
      <dgm:prSet/>
      <dgm:spPr/>
      <dgm:t>
        <a:bodyPr/>
        <a:lstStyle/>
        <a:p>
          <a:endParaRPr lang="ru-RU"/>
        </a:p>
      </dgm:t>
    </dgm:pt>
    <dgm:pt modelId="{DDC2BB90-CC1F-4129-A286-7403F3909643}" type="sibTrans" cxnId="{8A08E22D-7C50-4EEB-B2FD-E3939658E9AD}">
      <dgm:prSet/>
      <dgm:spPr/>
      <dgm:t>
        <a:bodyPr/>
        <a:lstStyle/>
        <a:p>
          <a:endParaRPr lang="ru-RU"/>
        </a:p>
      </dgm:t>
    </dgm:pt>
    <dgm:pt modelId="{87CF2998-693B-44C1-B3AE-6DC879EF514B}">
      <dgm:prSet/>
      <dgm:spPr/>
      <dgm:t>
        <a:bodyPr/>
        <a:lstStyle/>
        <a:p>
          <a:r>
            <a:rPr lang="kk-KZ" dirty="0"/>
            <a:t>Информационно-аналитическая система</a:t>
          </a:r>
          <a:endParaRPr lang="ru-RU" dirty="0"/>
        </a:p>
      </dgm:t>
    </dgm:pt>
    <dgm:pt modelId="{C980A258-81B4-43DB-966A-E1359FB9F379}" type="parTrans" cxnId="{2DDA7710-659F-432B-B137-33D23128E1C7}">
      <dgm:prSet/>
      <dgm:spPr/>
      <dgm:t>
        <a:bodyPr/>
        <a:lstStyle/>
        <a:p>
          <a:endParaRPr lang="ru-RU"/>
        </a:p>
      </dgm:t>
    </dgm:pt>
    <dgm:pt modelId="{8080DD24-BF2B-4F7A-9089-29C8D5E09B80}" type="sibTrans" cxnId="{2DDA7710-659F-432B-B137-33D23128E1C7}">
      <dgm:prSet/>
      <dgm:spPr/>
      <dgm:t>
        <a:bodyPr/>
        <a:lstStyle/>
        <a:p>
          <a:endParaRPr lang="ru-RU"/>
        </a:p>
      </dgm:t>
    </dgm:pt>
    <dgm:pt modelId="{496237F0-FE12-463F-B6CE-AC4F1B7CCE68}">
      <dgm:prSet/>
      <dgm:spPr/>
      <dgm:t>
        <a:bodyPr/>
        <a:lstStyle/>
        <a:p>
          <a:r>
            <a:rPr lang="kk-KZ" dirty="0"/>
            <a:t>Внутренний Интранет-портал</a:t>
          </a:r>
          <a:endParaRPr lang="ru-RU" dirty="0"/>
        </a:p>
      </dgm:t>
    </dgm:pt>
    <dgm:pt modelId="{ABC69A67-2F05-4106-9D40-69AC3D58CF16}" type="parTrans" cxnId="{4CC3E831-B8AB-408E-BB76-116D19A6E629}">
      <dgm:prSet/>
      <dgm:spPr/>
      <dgm:t>
        <a:bodyPr/>
        <a:lstStyle/>
        <a:p>
          <a:endParaRPr lang="ru-RU"/>
        </a:p>
      </dgm:t>
    </dgm:pt>
    <dgm:pt modelId="{A5EFEB8B-F28A-40C5-8E4A-956CC2783341}" type="sibTrans" cxnId="{4CC3E831-B8AB-408E-BB76-116D19A6E629}">
      <dgm:prSet/>
      <dgm:spPr/>
      <dgm:t>
        <a:bodyPr/>
        <a:lstStyle/>
        <a:p>
          <a:endParaRPr lang="ru-RU"/>
        </a:p>
      </dgm:t>
    </dgm:pt>
    <dgm:pt modelId="{67E2B97A-2AEE-4E4F-9AE6-0C0B9070A7A8}">
      <dgm:prSet/>
      <dgm:spPr/>
      <dgm:t>
        <a:bodyPr/>
        <a:lstStyle/>
        <a:p>
          <a:r>
            <a:rPr lang="kk-KZ" dirty="0"/>
            <a:t>Хранилище первичных статистических данных</a:t>
          </a:r>
          <a:endParaRPr lang="ru-RU" dirty="0"/>
        </a:p>
      </dgm:t>
    </dgm:pt>
    <dgm:pt modelId="{2CDCF1B2-CDB2-49D1-9B84-0172F7AD32A0}" type="parTrans" cxnId="{461732D5-E280-4541-BE85-6775CB57F02A}">
      <dgm:prSet/>
      <dgm:spPr/>
      <dgm:t>
        <a:bodyPr/>
        <a:lstStyle/>
        <a:p>
          <a:endParaRPr lang="ru-RU"/>
        </a:p>
      </dgm:t>
    </dgm:pt>
    <dgm:pt modelId="{5A7068D0-D029-4B09-80F9-848C41183615}" type="sibTrans" cxnId="{461732D5-E280-4541-BE85-6775CB57F02A}">
      <dgm:prSet/>
      <dgm:spPr/>
      <dgm:t>
        <a:bodyPr/>
        <a:lstStyle/>
        <a:p>
          <a:endParaRPr lang="ru-RU"/>
        </a:p>
      </dgm:t>
    </dgm:pt>
    <dgm:pt modelId="{B4A2D307-A279-43F2-8DD3-0A92B5CA4074}">
      <dgm:prSet/>
      <dgm:spPr/>
      <dgm:t>
        <a:bodyPr/>
        <a:lstStyle/>
        <a:p>
          <a:r>
            <a:rPr lang="kk-KZ" dirty="0"/>
            <a:t>База данных агрегированных показателей</a:t>
          </a:r>
          <a:endParaRPr lang="ru-RU" dirty="0"/>
        </a:p>
      </dgm:t>
    </dgm:pt>
    <dgm:pt modelId="{46A98133-3AD8-4E71-BF19-0334ABF165B1}" type="parTrans" cxnId="{5E68CE4F-B1A0-4964-9A56-DAF5F25951CF}">
      <dgm:prSet/>
      <dgm:spPr/>
      <dgm:t>
        <a:bodyPr/>
        <a:lstStyle/>
        <a:p>
          <a:endParaRPr lang="ru-RU"/>
        </a:p>
      </dgm:t>
    </dgm:pt>
    <dgm:pt modelId="{AC0A4125-C046-46C3-9566-C8918C527DC3}" type="sibTrans" cxnId="{5E68CE4F-B1A0-4964-9A56-DAF5F25951CF}">
      <dgm:prSet/>
      <dgm:spPr/>
      <dgm:t>
        <a:bodyPr/>
        <a:lstStyle/>
        <a:p>
          <a:endParaRPr lang="ru-RU"/>
        </a:p>
      </dgm:t>
    </dgm:pt>
    <dgm:pt modelId="{14D06D59-63E9-4CB4-853A-E97A7668C008}" type="pres">
      <dgm:prSet presAssocID="{48F026ED-BB14-4555-AF8C-4E2D364F6488}" presName="linear" presStyleCnt="0">
        <dgm:presLayoutVars>
          <dgm:animLvl val="lvl"/>
          <dgm:resizeHandles val="exact"/>
        </dgm:presLayoutVars>
      </dgm:prSet>
      <dgm:spPr/>
    </dgm:pt>
    <dgm:pt modelId="{6BF44793-7871-43BE-8D63-21CD95F7D685}" type="pres">
      <dgm:prSet presAssocID="{C7A455C8-3ED0-421E-9AD2-DC83046DADF4}" presName="parentText" presStyleLbl="node1" presStyleIdx="0" presStyleCnt="15">
        <dgm:presLayoutVars>
          <dgm:chMax val="0"/>
          <dgm:bulletEnabled val="1"/>
        </dgm:presLayoutVars>
      </dgm:prSet>
      <dgm:spPr/>
    </dgm:pt>
    <dgm:pt modelId="{0F95570D-314C-4FDC-A9E4-FADA4F6F2455}" type="pres">
      <dgm:prSet presAssocID="{47426AC5-7496-4BE0-815A-7B8D8F9DB3B1}" presName="spacer" presStyleCnt="0"/>
      <dgm:spPr/>
    </dgm:pt>
    <dgm:pt modelId="{0569DD26-A0AD-488C-B4C4-1EE1F7BCF6F2}" type="pres">
      <dgm:prSet presAssocID="{CDE4166B-7367-43BA-917A-AAAF2C173FA8}" presName="parentText" presStyleLbl="node1" presStyleIdx="1" presStyleCnt="15">
        <dgm:presLayoutVars>
          <dgm:chMax val="0"/>
          <dgm:bulletEnabled val="1"/>
        </dgm:presLayoutVars>
      </dgm:prSet>
      <dgm:spPr/>
    </dgm:pt>
    <dgm:pt modelId="{8E4AC032-C01D-43ED-A025-184CFECD9E1D}" type="pres">
      <dgm:prSet presAssocID="{DDC2BB90-CC1F-4129-A286-7403F3909643}" presName="spacer" presStyleCnt="0"/>
      <dgm:spPr/>
    </dgm:pt>
    <dgm:pt modelId="{9C0F1518-99ED-44AF-B166-4D8CD06C77A4}" type="pres">
      <dgm:prSet presAssocID="{87CF2998-693B-44C1-B3AE-6DC879EF514B}" presName="parentText" presStyleLbl="node1" presStyleIdx="2" presStyleCnt="15">
        <dgm:presLayoutVars>
          <dgm:chMax val="0"/>
          <dgm:bulletEnabled val="1"/>
        </dgm:presLayoutVars>
      </dgm:prSet>
      <dgm:spPr/>
    </dgm:pt>
    <dgm:pt modelId="{FB33263B-DEAA-4EB9-BEFF-47FFCA13E109}" type="pres">
      <dgm:prSet presAssocID="{8080DD24-BF2B-4F7A-9089-29C8D5E09B80}" presName="spacer" presStyleCnt="0"/>
      <dgm:spPr/>
    </dgm:pt>
    <dgm:pt modelId="{58AE5222-E837-4FBF-8E84-CD7EC4AEF26E}" type="pres">
      <dgm:prSet presAssocID="{496237F0-FE12-463F-B6CE-AC4F1B7CCE68}" presName="parentText" presStyleLbl="node1" presStyleIdx="3" presStyleCnt="15">
        <dgm:presLayoutVars>
          <dgm:chMax val="0"/>
          <dgm:bulletEnabled val="1"/>
        </dgm:presLayoutVars>
      </dgm:prSet>
      <dgm:spPr/>
    </dgm:pt>
    <dgm:pt modelId="{819BF1F3-DDF0-443A-BC7A-5240D6ADE976}" type="pres">
      <dgm:prSet presAssocID="{A5EFEB8B-F28A-40C5-8E4A-956CC2783341}" presName="spacer" presStyleCnt="0"/>
      <dgm:spPr/>
    </dgm:pt>
    <dgm:pt modelId="{37F3EE9E-1718-47CF-A44B-40607A2B3E4C}" type="pres">
      <dgm:prSet presAssocID="{67E2B97A-2AEE-4E4F-9AE6-0C0B9070A7A8}" presName="parentText" presStyleLbl="node1" presStyleIdx="4" presStyleCnt="15">
        <dgm:presLayoutVars>
          <dgm:chMax val="0"/>
          <dgm:bulletEnabled val="1"/>
        </dgm:presLayoutVars>
      </dgm:prSet>
      <dgm:spPr/>
    </dgm:pt>
    <dgm:pt modelId="{0BB98C47-0F1B-4CAC-BD6B-0AE196A1E41D}" type="pres">
      <dgm:prSet presAssocID="{5A7068D0-D029-4B09-80F9-848C41183615}" presName="spacer" presStyleCnt="0"/>
      <dgm:spPr/>
    </dgm:pt>
    <dgm:pt modelId="{AA8338B8-1C8B-4983-BE94-3F39C3D8B26D}" type="pres">
      <dgm:prSet presAssocID="{80AEC12C-3E40-4285-A638-1AC96479D5C4}" presName="parentText" presStyleLbl="node1" presStyleIdx="5" presStyleCnt="15">
        <dgm:presLayoutVars>
          <dgm:chMax val="0"/>
          <dgm:bulletEnabled val="1"/>
        </dgm:presLayoutVars>
      </dgm:prSet>
      <dgm:spPr/>
    </dgm:pt>
    <dgm:pt modelId="{CB3F8390-40DC-4D72-B4BF-F83CB627BDDF}" type="pres">
      <dgm:prSet presAssocID="{6DE0536D-998A-46C0-9524-C752BE9466C2}" presName="spacer" presStyleCnt="0"/>
      <dgm:spPr/>
    </dgm:pt>
    <dgm:pt modelId="{A43C02B3-F916-4DE1-8B1F-5C786B6FB395}" type="pres">
      <dgm:prSet presAssocID="{B4A2D307-A279-43F2-8DD3-0A92B5CA4074}" presName="parentText" presStyleLbl="node1" presStyleIdx="6" presStyleCnt="15">
        <dgm:presLayoutVars>
          <dgm:chMax val="0"/>
          <dgm:bulletEnabled val="1"/>
        </dgm:presLayoutVars>
      </dgm:prSet>
      <dgm:spPr/>
    </dgm:pt>
    <dgm:pt modelId="{A88893FB-6254-46BA-9437-29FBF2423D62}" type="pres">
      <dgm:prSet presAssocID="{AC0A4125-C046-46C3-9566-C8918C527DC3}" presName="spacer" presStyleCnt="0"/>
      <dgm:spPr/>
    </dgm:pt>
    <dgm:pt modelId="{81F5F1EB-7DE8-453E-AE40-1AF126D7602D}" type="pres">
      <dgm:prSet presAssocID="{2E2E8CCC-20AA-4144-9C01-BB1A50FC60A5}" presName="parentText" presStyleLbl="node1" presStyleIdx="7" presStyleCnt="15">
        <dgm:presLayoutVars>
          <dgm:chMax val="0"/>
          <dgm:bulletEnabled val="1"/>
        </dgm:presLayoutVars>
      </dgm:prSet>
      <dgm:spPr/>
    </dgm:pt>
    <dgm:pt modelId="{F0046656-B3B5-4F05-B7E7-6C0FFE0EEB96}" type="pres">
      <dgm:prSet presAssocID="{25C55C05-CA7E-4017-86DD-312D0C49750E}" presName="spacer" presStyleCnt="0"/>
      <dgm:spPr/>
    </dgm:pt>
    <dgm:pt modelId="{2EB3627C-1CBE-4F73-9294-D55EB1DE9E8F}" type="pres">
      <dgm:prSet presAssocID="{E76EA852-0FDB-475B-B708-68A71A62B769}" presName="parentText" presStyleLbl="node1" presStyleIdx="8" presStyleCnt="15">
        <dgm:presLayoutVars>
          <dgm:chMax val="0"/>
          <dgm:bulletEnabled val="1"/>
        </dgm:presLayoutVars>
      </dgm:prSet>
      <dgm:spPr/>
    </dgm:pt>
    <dgm:pt modelId="{7E243F0B-EE3B-4024-BD7E-25DB46D7882B}" type="pres">
      <dgm:prSet presAssocID="{C28E9CCE-4A3C-4D57-8FE1-E8A37975FD62}" presName="spacer" presStyleCnt="0"/>
      <dgm:spPr/>
    </dgm:pt>
    <dgm:pt modelId="{6FDBDBE3-2FB7-497B-88FD-6CDFA904904A}" type="pres">
      <dgm:prSet presAssocID="{05C00857-7920-4720-9823-B224496C9A16}" presName="parentText" presStyleLbl="node1" presStyleIdx="9" presStyleCnt="15">
        <dgm:presLayoutVars>
          <dgm:chMax val="0"/>
          <dgm:bulletEnabled val="1"/>
        </dgm:presLayoutVars>
      </dgm:prSet>
      <dgm:spPr/>
    </dgm:pt>
    <dgm:pt modelId="{B774D15A-363E-48AE-9E50-2D86D8499EB3}" type="pres">
      <dgm:prSet presAssocID="{B8CD4725-F64A-4E14-AA09-9D509374909C}" presName="spacer" presStyleCnt="0"/>
      <dgm:spPr/>
    </dgm:pt>
    <dgm:pt modelId="{9F16DD1B-B308-4189-BA29-37DA07A008AE}" type="pres">
      <dgm:prSet presAssocID="{6FF1580E-E47D-4E6C-BE2F-2D9D923F3270}" presName="parentText" presStyleLbl="node1" presStyleIdx="10" presStyleCnt="15">
        <dgm:presLayoutVars>
          <dgm:chMax val="0"/>
          <dgm:bulletEnabled val="1"/>
        </dgm:presLayoutVars>
      </dgm:prSet>
      <dgm:spPr/>
    </dgm:pt>
    <dgm:pt modelId="{FD6B28BF-0E63-4E07-B337-F12F89D73908}" type="pres">
      <dgm:prSet presAssocID="{8B7CF6DE-0ED1-47EC-8A28-0A305145E861}" presName="spacer" presStyleCnt="0"/>
      <dgm:spPr/>
    </dgm:pt>
    <dgm:pt modelId="{65A1B607-524D-43EE-9885-1EEE8B8B5E94}" type="pres">
      <dgm:prSet presAssocID="{BB8E5268-20A3-4859-A8AE-B8075B2094A8}" presName="parentText" presStyleLbl="node1" presStyleIdx="11" presStyleCnt="15">
        <dgm:presLayoutVars>
          <dgm:chMax val="0"/>
          <dgm:bulletEnabled val="1"/>
        </dgm:presLayoutVars>
      </dgm:prSet>
      <dgm:spPr/>
    </dgm:pt>
    <dgm:pt modelId="{3D67169B-A0B6-4D2E-8C65-4D0170A52DEA}" type="pres">
      <dgm:prSet presAssocID="{14118848-30CC-4647-926A-69997FEBB907}" presName="spacer" presStyleCnt="0"/>
      <dgm:spPr/>
    </dgm:pt>
    <dgm:pt modelId="{F433EA2B-0701-43F9-8515-11C0701B9A2E}" type="pres">
      <dgm:prSet presAssocID="{2AB14279-0210-494D-8A34-597FF874FA21}" presName="parentText" presStyleLbl="node1" presStyleIdx="12" presStyleCnt="15">
        <dgm:presLayoutVars>
          <dgm:chMax val="0"/>
          <dgm:bulletEnabled val="1"/>
        </dgm:presLayoutVars>
      </dgm:prSet>
      <dgm:spPr/>
    </dgm:pt>
    <dgm:pt modelId="{567ACFD5-7301-4A25-A3BF-94D56B97B84F}" type="pres">
      <dgm:prSet presAssocID="{70B5DEC8-38AC-4A10-82AF-FA6D7C5C443F}" presName="spacer" presStyleCnt="0"/>
      <dgm:spPr/>
    </dgm:pt>
    <dgm:pt modelId="{4769CD58-7062-49D2-99BC-1AB14B418C9F}" type="pres">
      <dgm:prSet presAssocID="{F93E6260-09F4-488F-9E4F-90EAB63734D4}" presName="parentText" presStyleLbl="node1" presStyleIdx="13" presStyleCnt="15">
        <dgm:presLayoutVars>
          <dgm:chMax val="0"/>
          <dgm:bulletEnabled val="1"/>
        </dgm:presLayoutVars>
      </dgm:prSet>
      <dgm:spPr/>
    </dgm:pt>
    <dgm:pt modelId="{D1EBE329-70D0-4439-98BE-92667DB8B7C9}" type="pres">
      <dgm:prSet presAssocID="{6ABED6BA-C9D5-47D3-A673-23D45A7B638B}" presName="spacer" presStyleCnt="0"/>
      <dgm:spPr/>
    </dgm:pt>
    <dgm:pt modelId="{673AD2FB-42C4-421F-8610-F1CA2A0FDF8B}" type="pres">
      <dgm:prSet presAssocID="{3DFE90BD-BAD9-446F-B8E4-1636111B60C0}" presName="parentText" presStyleLbl="node1" presStyleIdx="14" presStyleCnt="15">
        <dgm:presLayoutVars>
          <dgm:chMax val="0"/>
          <dgm:bulletEnabled val="1"/>
        </dgm:presLayoutVars>
      </dgm:prSet>
      <dgm:spPr/>
    </dgm:pt>
  </dgm:ptLst>
  <dgm:cxnLst>
    <dgm:cxn modelId="{2DDA7710-659F-432B-B137-33D23128E1C7}" srcId="{48F026ED-BB14-4555-AF8C-4E2D364F6488}" destId="{87CF2998-693B-44C1-B3AE-6DC879EF514B}" srcOrd="2" destOrd="0" parTransId="{C980A258-81B4-43DB-966A-E1359FB9F379}" sibTransId="{8080DD24-BF2B-4F7A-9089-29C8D5E09B80}"/>
    <dgm:cxn modelId="{67692A17-BB67-4D5C-BEDD-14728FDB1844}" type="presOf" srcId="{87CF2998-693B-44C1-B3AE-6DC879EF514B}" destId="{9C0F1518-99ED-44AF-B166-4D8CD06C77A4}" srcOrd="0" destOrd="0" presId="urn:microsoft.com/office/officeart/2005/8/layout/vList2"/>
    <dgm:cxn modelId="{B20F031B-20FF-4722-85AF-5FAD9B578757}" type="presOf" srcId="{2AB14279-0210-494D-8A34-597FF874FA21}" destId="{F433EA2B-0701-43F9-8515-11C0701B9A2E}" srcOrd="0" destOrd="0" presId="urn:microsoft.com/office/officeart/2005/8/layout/vList2"/>
    <dgm:cxn modelId="{46F20D1B-3598-416E-AEDF-F11A6A98E362}" srcId="{48F026ED-BB14-4555-AF8C-4E2D364F6488}" destId="{2E2E8CCC-20AA-4144-9C01-BB1A50FC60A5}" srcOrd="7" destOrd="0" parTransId="{B3E08C13-319B-470E-B128-07350CFC3B75}" sibTransId="{25C55C05-CA7E-4017-86DD-312D0C49750E}"/>
    <dgm:cxn modelId="{EB232D22-A8BE-4033-95B2-0D53AAA93BE4}" srcId="{48F026ED-BB14-4555-AF8C-4E2D364F6488}" destId="{6FF1580E-E47D-4E6C-BE2F-2D9D923F3270}" srcOrd="10" destOrd="0" parTransId="{FC2EC18E-5AC7-4CD6-B889-8B79F2216F67}" sibTransId="{8B7CF6DE-0ED1-47EC-8A28-0A305145E861}"/>
    <dgm:cxn modelId="{E3BE362C-0846-478A-9B27-5A975204A4E7}" srcId="{48F026ED-BB14-4555-AF8C-4E2D364F6488}" destId="{05C00857-7920-4720-9823-B224496C9A16}" srcOrd="9" destOrd="0" parTransId="{2103F4B5-53AE-48D9-96DA-60CEEFD7E60B}" sibTransId="{B8CD4725-F64A-4E14-AA09-9D509374909C}"/>
    <dgm:cxn modelId="{8A08E22D-7C50-4EEB-B2FD-E3939658E9AD}" srcId="{48F026ED-BB14-4555-AF8C-4E2D364F6488}" destId="{CDE4166B-7367-43BA-917A-AAAF2C173FA8}" srcOrd="1" destOrd="0" parTransId="{BB9CE7FE-A39B-45B7-B587-95EFC1CAD235}" sibTransId="{DDC2BB90-CC1F-4129-A286-7403F3909643}"/>
    <dgm:cxn modelId="{4CC3E831-B8AB-408E-BB76-116D19A6E629}" srcId="{48F026ED-BB14-4555-AF8C-4E2D364F6488}" destId="{496237F0-FE12-463F-B6CE-AC4F1B7CCE68}" srcOrd="3" destOrd="0" parTransId="{ABC69A67-2F05-4106-9D40-69AC3D58CF16}" sibTransId="{A5EFEB8B-F28A-40C5-8E4A-956CC2783341}"/>
    <dgm:cxn modelId="{EA5E0E36-20E1-4128-8998-841100E0A53F}" srcId="{48F026ED-BB14-4555-AF8C-4E2D364F6488}" destId="{80AEC12C-3E40-4285-A638-1AC96479D5C4}" srcOrd="5" destOrd="0" parTransId="{1D77D02A-A6D7-4DB2-8061-F7E059667548}" sibTransId="{6DE0536D-998A-46C0-9524-C752BE9466C2}"/>
    <dgm:cxn modelId="{1A815F38-8AA5-476E-9ACC-8AC0DACD268B}" type="presOf" srcId="{CDE4166B-7367-43BA-917A-AAAF2C173FA8}" destId="{0569DD26-A0AD-488C-B4C4-1EE1F7BCF6F2}" srcOrd="0" destOrd="0" presId="urn:microsoft.com/office/officeart/2005/8/layout/vList2"/>
    <dgm:cxn modelId="{6D863540-8A48-471D-B0C4-568C040F7963}" type="presOf" srcId="{67E2B97A-2AEE-4E4F-9AE6-0C0B9070A7A8}" destId="{37F3EE9E-1718-47CF-A44B-40607A2B3E4C}" srcOrd="0" destOrd="0" presId="urn:microsoft.com/office/officeart/2005/8/layout/vList2"/>
    <dgm:cxn modelId="{DFE79042-A659-47E1-9807-780DD55F945C}" type="presOf" srcId="{C7A455C8-3ED0-421E-9AD2-DC83046DADF4}" destId="{6BF44793-7871-43BE-8D63-21CD95F7D685}" srcOrd="0" destOrd="0" presId="urn:microsoft.com/office/officeart/2005/8/layout/vList2"/>
    <dgm:cxn modelId="{D0789A67-2D72-4025-A453-28C7DA95D73F}" type="presOf" srcId="{E76EA852-0FDB-475B-B708-68A71A62B769}" destId="{2EB3627C-1CBE-4F73-9294-D55EB1DE9E8F}" srcOrd="0" destOrd="0" presId="urn:microsoft.com/office/officeart/2005/8/layout/vList2"/>
    <dgm:cxn modelId="{DA92DF6B-310B-4BA8-88D8-B0E5A6B29751}" srcId="{48F026ED-BB14-4555-AF8C-4E2D364F6488}" destId="{3DFE90BD-BAD9-446F-B8E4-1636111B60C0}" srcOrd="14" destOrd="0" parTransId="{9C929D84-54A9-4639-8F0A-9215C11CBAF3}" sibTransId="{918977DC-4504-425C-A73D-C312B4D784EC}"/>
    <dgm:cxn modelId="{5E68CE4F-B1A0-4964-9A56-DAF5F25951CF}" srcId="{48F026ED-BB14-4555-AF8C-4E2D364F6488}" destId="{B4A2D307-A279-43F2-8DD3-0A92B5CA4074}" srcOrd="6" destOrd="0" parTransId="{46A98133-3AD8-4E71-BF19-0334ABF165B1}" sibTransId="{AC0A4125-C046-46C3-9566-C8918C527DC3}"/>
    <dgm:cxn modelId="{14DB207B-AF50-4DD4-9677-F6FAB481E5A7}" type="presOf" srcId="{496237F0-FE12-463F-B6CE-AC4F1B7CCE68}" destId="{58AE5222-E837-4FBF-8E84-CD7EC4AEF26E}" srcOrd="0" destOrd="0" presId="urn:microsoft.com/office/officeart/2005/8/layout/vList2"/>
    <dgm:cxn modelId="{90A49988-CA46-495F-9838-064D43F6A179}" srcId="{48F026ED-BB14-4555-AF8C-4E2D364F6488}" destId="{C7A455C8-3ED0-421E-9AD2-DC83046DADF4}" srcOrd="0" destOrd="0" parTransId="{71813486-5270-47DB-9959-0AF5977A7F26}" sibTransId="{47426AC5-7496-4BE0-815A-7B8D8F9DB3B1}"/>
    <dgm:cxn modelId="{A9CFB295-E4A1-4F59-BBFB-0D08CE25D43F}" type="presOf" srcId="{48F026ED-BB14-4555-AF8C-4E2D364F6488}" destId="{14D06D59-63E9-4CB4-853A-E97A7668C008}" srcOrd="0" destOrd="0" presId="urn:microsoft.com/office/officeart/2005/8/layout/vList2"/>
    <dgm:cxn modelId="{A8388896-04CD-49ED-A27D-AE4E9FF62BFD}" srcId="{48F026ED-BB14-4555-AF8C-4E2D364F6488}" destId="{F93E6260-09F4-488F-9E4F-90EAB63734D4}" srcOrd="13" destOrd="0" parTransId="{8AD90234-D4B3-41D6-8DA4-EDEB6FA32991}" sibTransId="{6ABED6BA-C9D5-47D3-A673-23D45A7B638B}"/>
    <dgm:cxn modelId="{1A10DE9F-74A8-4E2B-A8CD-7D6E309BB187}" srcId="{48F026ED-BB14-4555-AF8C-4E2D364F6488}" destId="{2AB14279-0210-494D-8A34-597FF874FA21}" srcOrd="12" destOrd="0" parTransId="{C3889226-E0A0-4DAC-B167-D843FF20F5F1}" sibTransId="{70B5DEC8-38AC-4A10-82AF-FA6D7C5C443F}"/>
    <dgm:cxn modelId="{715490B2-4043-470D-A26C-3AAAB0D0D912}" srcId="{48F026ED-BB14-4555-AF8C-4E2D364F6488}" destId="{E76EA852-0FDB-475B-B708-68A71A62B769}" srcOrd="8" destOrd="0" parTransId="{0DA98718-263E-4542-B7BD-90CC0D5A040F}" sibTransId="{C28E9CCE-4A3C-4D57-8FE1-E8A37975FD62}"/>
    <dgm:cxn modelId="{E778FEB3-7B51-4C5B-BC28-10FDB411AD0A}" srcId="{48F026ED-BB14-4555-AF8C-4E2D364F6488}" destId="{BB8E5268-20A3-4859-A8AE-B8075B2094A8}" srcOrd="11" destOrd="0" parTransId="{EF524FA4-25B2-44B0-86BA-AD2CFD49CCF5}" sibTransId="{14118848-30CC-4647-926A-69997FEBB907}"/>
    <dgm:cxn modelId="{6DC04FBD-338D-4186-883F-944216F00547}" type="presOf" srcId="{F93E6260-09F4-488F-9E4F-90EAB63734D4}" destId="{4769CD58-7062-49D2-99BC-1AB14B418C9F}" srcOrd="0" destOrd="0" presId="urn:microsoft.com/office/officeart/2005/8/layout/vList2"/>
    <dgm:cxn modelId="{69B515CA-9EA3-44DE-B938-20CA3E56AEC7}" type="presOf" srcId="{2E2E8CCC-20AA-4144-9C01-BB1A50FC60A5}" destId="{81F5F1EB-7DE8-453E-AE40-1AF126D7602D}" srcOrd="0" destOrd="0" presId="urn:microsoft.com/office/officeart/2005/8/layout/vList2"/>
    <dgm:cxn modelId="{361671CA-3388-4629-8588-174D7E8046F5}" type="presOf" srcId="{6FF1580E-E47D-4E6C-BE2F-2D9D923F3270}" destId="{9F16DD1B-B308-4189-BA29-37DA07A008AE}" srcOrd="0" destOrd="0" presId="urn:microsoft.com/office/officeart/2005/8/layout/vList2"/>
    <dgm:cxn modelId="{461732D5-E280-4541-BE85-6775CB57F02A}" srcId="{48F026ED-BB14-4555-AF8C-4E2D364F6488}" destId="{67E2B97A-2AEE-4E4F-9AE6-0C0B9070A7A8}" srcOrd="4" destOrd="0" parTransId="{2CDCF1B2-CDB2-49D1-9B84-0172F7AD32A0}" sibTransId="{5A7068D0-D029-4B09-80F9-848C41183615}"/>
    <dgm:cxn modelId="{19215FD8-E069-4B41-B348-0C4EFE5A6A3B}" type="presOf" srcId="{B4A2D307-A279-43F2-8DD3-0A92B5CA4074}" destId="{A43C02B3-F916-4DE1-8B1F-5C786B6FB395}" srcOrd="0" destOrd="0" presId="urn:microsoft.com/office/officeart/2005/8/layout/vList2"/>
    <dgm:cxn modelId="{CCDD49E5-712F-4C66-81F4-D44881729426}" type="presOf" srcId="{3DFE90BD-BAD9-446F-B8E4-1636111B60C0}" destId="{673AD2FB-42C4-421F-8610-F1CA2A0FDF8B}" srcOrd="0" destOrd="0" presId="urn:microsoft.com/office/officeart/2005/8/layout/vList2"/>
    <dgm:cxn modelId="{1056A2EB-4084-480B-BAD2-C798C165B702}" type="presOf" srcId="{BB8E5268-20A3-4859-A8AE-B8075B2094A8}" destId="{65A1B607-524D-43EE-9885-1EEE8B8B5E94}" srcOrd="0" destOrd="0" presId="urn:microsoft.com/office/officeart/2005/8/layout/vList2"/>
    <dgm:cxn modelId="{9813C9EF-13F0-4BB4-91D8-BAC25348D78D}" type="presOf" srcId="{05C00857-7920-4720-9823-B224496C9A16}" destId="{6FDBDBE3-2FB7-497B-88FD-6CDFA904904A}" srcOrd="0" destOrd="0" presId="urn:microsoft.com/office/officeart/2005/8/layout/vList2"/>
    <dgm:cxn modelId="{4BBFC6FD-2A72-4758-837B-2FFE027C667E}" type="presOf" srcId="{80AEC12C-3E40-4285-A638-1AC96479D5C4}" destId="{AA8338B8-1C8B-4983-BE94-3F39C3D8B26D}" srcOrd="0" destOrd="0" presId="urn:microsoft.com/office/officeart/2005/8/layout/vList2"/>
    <dgm:cxn modelId="{6931B5CB-24F5-441A-9B96-798E6E06BC47}" type="presParOf" srcId="{14D06D59-63E9-4CB4-853A-E97A7668C008}" destId="{6BF44793-7871-43BE-8D63-21CD95F7D685}" srcOrd="0" destOrd="0" presId="urn:microsoft.com/office/officeart/2005/8/layout/vList2"/>
    <dgm:cxn modelId="{EDAE0245-7218-4E07-A56F-3D2ECF46D204}" type="presParOf" srcId="{14D06D59-63E9-4CB4-853A-E97A7668C008}" destId="{0F95570D-314C-4FDC-A9E4-FADA4F6F2455}" srcOrd="1" destOrd="0" presId="urn:microsoft.com/office/officeart/2005/8/layout/vList2"/>
    <dgm:cxn modelId="{928EC71B-57B1-44F8-A2E4-CE8654AD1A39}" type="presParOf" srcId="{14D06D59-63E9-4CB4-853A-E97A7668C008}" destId="{0569DD26-A0AD-488C-B4C4-1EE1F7BCF6F2}" srcOrd="2" destOrd="0" presId="urn:microsoft.com/office/officeart/2005/8/layout/vList2"/>
    <dgm:cxn modelId="{AE212DC3-3CC0-48C4-B48C-C8609780E50C}" type="presParOf" srcId="{14D06D59-63E9-4CB4-853A-E97A7668C008}" destId="{8E4AC032-C01D-43ED-A025-184CFECD9E1D}" srcOrd="3" destOrd="0" presId="urn:microsoft.com/office/officeart/2005/8/layout/vList2"/>
    <dgm:cxn modelId="{311288F9-9528-4BFC-8CD2-6CD0AB7A3F7E}" type="presParOf" srcId="{14D06D59-63E9-4CB4-853A-E97A7668C008}" destId="{9C0F1518-99ED-44AF-B166-4D8CD06C77A4}" srcOrd="4" destOrd="0" presId="urn:microsoft.com/office/officeart/2005/8/layout/vList2"/>
    <dgm:cxn modelId="{8FB4916B-1A47-41AC-A2AA-D94924B14277}" type="presParOf" srcId="{14D06D59-63E9-4CB4-853A-E97A7668C008}" destId="{FB33263B-DEAA-4EB9-BEFF-47FFCA13E109}" srcOrd="5" destOrd="0" presId="urn:microsoft.com/office/officeart/2005/8/layout/vList2"/>
    <dgm:cxn modelId="{B0C497CD-9BF4-4611-8354-C23E41816E6D}" type="presParOf" srcId="{14D06D59-63E9-4CB4-853A-E97A7668C008}" destId="{58AE5222-E837-4FBF-8E84-CD7EC4AEF26E}" srcOrd="6" destOrd="0" presId="urn:microsoft.com/office/officeart/2005/8/layout/vList2"/>
    <dgm:cxn modelId="{E392F378-04F4-4438-A68A-15179A5A7523}" type="presParOf" srcId="{14D06D59-63E9-4CB4-853A-E97A7668C008}" destId="{819BF1F3-DDF0-443A-BC7A-5240D6ADE976}" srcOrd="7" destOrd="0" presId="urn:microsoft.com/office/officeart/2005/8/layout/vList2"/>
    <dgm:cxn modelId="{CF09E2B7-4E55-495F-9845-41EB9B661E7E}" type="presParOf" srcId="{14D06D59-63E9-4CB4-853A-E97A7668C008}" destId="{37F3EE9E-1718-47CF-A44B-40607A2B3E4C}" srcOrd="8" destOrd="0" presId="urn:microsoft.com/office/officeart/2005/8/layout/vList2"/>
    <dgm:cxn modelId="{661C2A34-4F9A-47C6-9E0C-A9A14731C9D6}" type="presParOf" srcId="{14D06D59-63E9-4CB4-853A-E97A7668C008}" destId="{0BB98C47-0F1B-4CAC-BD6B-0AE196A1E41D}" srcOrd="9" destOrd="0" presId="urn:microsoft.com/office/officeart/2005/8/layout/vList2"/>
    <dgm:cxn modelId="{0BA2DC57-910B-4195-ABC5-49AC1B5CE2D8}" type="presParOf" srcId="{14D06D59-63E9-4CB4-853A-E97A7668C008}" destId="{AA8338B8-1C8B-4983-BE94-3F39C3D8B26D}" srcOrd="10" destOrd="0" presId="urn:microsoft.com/office/officeart/2005/8/layout/vList2"/>
    <dgm:cxn modelId="{1FB989B2-ADBD-40D3-89F9-EFE1726F3438}" type="presParOf" srcId="{14D06D59-63E9-4CB4-853A-E97A7668C008}" destId="{CB3F8390-40DC-4D72-B4BF-F83CB627BDDF}" srcOrd="11" destOrd="0" presId="urn:microsoft.com/office/officeart/2005/8/layout/vList2"/>
    <dgm:cxn modelId="{DC80319B-B0CC-4117-94E1-8C6AA143E06C}" type="presParOf" srcId="{14D06D59-63E9-4CB4-853A-E97A7668C008}" destId="{A43C02B3-F916-4DE1-8B1F-5C786B6FB395}" srcOrd="12" destOrd="0" presId="urn:microsoft.com/office/officeart/2005/8/layout/vList2"/>
    <dgm:cxn modelId="{21E6266B-0ADF-4459-9EC9-A9693693F254}" type="presParOf" srcId="{14D06D59-63E9-4CB4-853A-E97A7668C008}" destId="{A88893FB-6254-46BA-9437-29FBF2423D62}" srcOrd="13" destOrd="0" presId="urn:microsoft.com/office/officeart/2005/8/layout/vList2"/>
    <dgm:cxn modelId="{3C9069BF-9151-451B-9345-7BB06456F2AA}" type="presParOf" srcId="{14D06D59-63E9-4CB4-853A-E97A7668C008}" destId="{81F5F1EB-7DE8-453E-AE40-1AF126D7602D}" srcOrd="14" destOrd="0" presId="urn:microsoft.com/office/officeart/2005/8/layout/vList2"/>
    <dgm:cxn modelId="{2A38DA8E-B78C-4C3B-9843-CCC32350DD5B}" type="presParOf" srcId="{14D06D59-63E9-4CB4-853A-E97A7668C008}" destId="{F0046656-B3B5-4F05-B7E7-6C0FFE0EEB96}" srcOrd="15" destOrd="0" presId="urn:microsoft.com/office/officeart/2005/8/layout/vList2"/>
    <dgm:cxn modelId="{79462C21-809E-4EA2-B8F3-A778E0D99D43}" type="presParOf" srcId="{14D06D59-63E9-4CB4-853A-E97A7668C008}" destId="{2EB3627C-1CBE-4F73-9294-D55EB1DE9E8F}" srcOrd="16" destOrd="0" presId="urn:microsoft.com/office/officeart/2005/8/layout/vList2"/>
    <dgm:cxn modelId="{32EA8AC3-FB8E-411F-8796-6DCC17C266F5}" type="presParOf" srcId="{14D06D59-63E9-4CB4-853A-E97A7668C008}" destId="{7E243F0B-EE3B-4024-BD7E-25DB46D7882B}" srcOrd="17" destOrd="0" presId="urn:microsoft.com/office/officeart/2005/8/layout/vList2"/>
    <dgm:cxn modelId="{D8F27755-0EC1-4590-B97F-1314C7CA5EA7}" type="presParOf" srcId="{14D06D59-63E9-4CB4-853A-E97A7668C008}" destId="{6FDBDBE3-2FB7-497B-88FD-6CDFA904904A}" srcOrd="18" destOrd="0" presId="urn:microsoft.com/office/officeart/2005/8/layout/vList2"/>
    <dgm:cxn modelId="{3E5F3CDA-E5FC-4FC1-92FA-919E7364FF65}" type="presParOf" srcId="{14D06D59-63E9-4CB4-853A-E97A7668C008}" destId="{B774D15A-363E-48AE-9E50-2D86D8499EB3}" srcOrd="19" destOrd="0" presId="urn:microsoft.com/office/officeart/2005/8/layout/vList2"/>
    <dgm:cxn modelId="{EE94F219-E663-4F64-B402-5FB0584D74FF}" type="presParOf" srcId="{14D06D59-63E9-4CB4-853A-E97A7668C008}" destId="{9F16DD1B-B308-4189-BA29-37DA07A008AE}" srcOrd="20" destOrd="0" presId="urn:microsoft.com/office/officeart/2005/8/layout/vList2"/>
    <dgm:cxn modelId="{77FBA352-D889-4F75-81CA-7B8EF516640A}" type="presParOf" srcId="{14D06D59-63E9-4CB4-853A-E97A7668C008}" destId="{FD6B28BF-0E63-4E07-B337-F12F89D73908}" srcOrd="21" destOrd="0" presId="urn:microsoft.com/office/officeart/2005/8/layout/vList2"/>
    <dgm:cxn modelId="{566FFAE3-FC1C-4A6A-B254-88CDCBFD83BE}" type="presParOf" srcId="{14D06D59-63E9-4CB4-853A-E97A7668C008}" destId="{65A1B607-524D-43EE-9885-1EEE8B8B5E94}" srcOrd="22" destOrd="0" presId="urn:microsoft.com/office/officeart/2005/8/layout/vList2"/>
    <dgm:cxn modelId="{E17B55EA-42EF-4D3B-991D-098C029B43D0}" type="presParOf" srcId="{14D06D59-63E9-4CB4-853A-E97A7668C008}" destId="{3D67169B-A0B6-4D2E-8C65-4D0170A52DEA}" srcOrd="23" destOrd="0" presId="urn:microsoft.com/office/officeart/2005/8/layout/vList2"/>
    <dgm:cxn modelId="{A5F65484-5684-4B19-A897-F1DD21C602F5}" type="presParOf" srcId="{14D06D59-63E9-4CB4-853A-E97A7668C008}" destId="{F433EA2B-0701-43F9-8515-11C0701B9A2E}" srcOrd="24" destOrd="0" presId="urn:microsoft.com/office/officeart/2005/8/layout/vList2"/>
    <dgm:cxn modelId="{93AAF48A-B0FE-4189-B383-7A5854E72D37}" type="presParOf" srcId="{14D06D59-63E9-4CB4-853A-E97A7668C008}" destId="{567ACFD5-7301-4A25-A3BF-94D56B97B84F}" srcOrd="25" destOrd="0" presId="urn:microsoft.com/office/officeart/2005/8/layout/vList2"/>
    <dgm:cxn modelId="{867D979F-FBEA-460E-97AA-AB3C8D23A6FE}" type="presParOf" srcId="{14D06D59-63E9-4CB4-853A-E97A7668C008}" destId="{4769CD58-7062-49D2-99BC-1AB14B418C9F}" srcOrd="26" destOrd="0" presId="urn:microsoft.com/office/officeart/2005/8/layout/vList2"/>
    <dgm:cxn modelId="{7A6FED13-2C4D-45C3-98DC-5673DDF726C5}" type="presParOf" srcId="{14D06D59-63E9-4CB4-853A-E97A7668C008}" destId="{D1EBE329-70D0-4439-98BE-92667DB8B7C9}" srcOrd="27" destOrd="0" presId="urn:microsoft.com/office/officeart/2005/8/layout/vList2"/>
    <dgm:cxn modelId="{4FA89D1F-1310-4C54-AB9F-86FFF0619C43}" type="presParOf" srcId="{14D06D59-63E9-4CB4-853A-E97A7668C008}" destId="{673AD2FB-42C4-421F-8610-F1CA2A0FDF8B}" srcOrd="2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E73711-180E-4BDD-AB96-B2EA5319C7F1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B46C46-6B62-4BB6-B6E1-524E8E80B78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/>
            <a:t>Министерство юстиции </a:t>
          </a:r>
        </a:p>
        <a:p>
          <a:r>
            <a:rPr lang="ru-RU" sz="1000" b="1" dirty="0"/>
            <a:t>При регистрации предприятия передает все данные</a:t>
          </a:r>
        </a:p>
      </dgm:t>
    </dgm:pt>
    <dgm:pt modelId="{FFB98C0F-E19A-4F3E-95CF-73725CA43388}" type="parTrans" cxnId="{0FAE7857-8890-427A-BEFF-3F399883F53E}">
      <dgm:prSet/>
      <dgm:spPr/>
      <dgm:t>
        <a:bodyPr/>
        <a:lstStyle/>
        <a:p>
          <a:endParaRPr lang="ru-RU"/>
        </a:p>
      </dgm:t>
    </dgm:pt>
    <dgm:pt modelId="{44E160AB-9F43-4F7D-B071-2320EF70E996}" type="sibTrans" cxnId="{0FAE7857-8890-427A-BEFF-3F399883F53E}">
      <dgm:prSet/>
      <dgm:spPr/>
      <dgm:t>
        <a:bodyPr/>
        <a:lstStyle/>
        <a:p>
          <a:endParaRPr lang="ru-RU"/>
        </a:p>
      </dgm:t>
    </dgm:pt>
    <dgm:pt modelId="{818813B2-8436-45E8-90F2-E66FC4B5EBD8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/>
            <a:t>СБР</a:t>
          </a:r>
        </a:p>
      </dgm:t>
    </dgm:pt>
    <dgm:pt modelId="{7DAF568F-A1EE-4907-B6F9-71F4209EEB5F}" type="parTrans" cxnId="{FF55715B-A4DB-45C5-B9B7-283BE928EE8D}">
      <dgm:prSet/>
      <dgm:spPr>
        <a:gradFill rotWithShape="0">
          <a:gsLst>
            <a:gs pos="72000">
              <a:srgbClr val="C00000"/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40000" dist="23000" dir="5400000" rotWithShape="0">
            <a:schemeClr val="bg1">
              <a:alpha val="35000"/>
            </a:schemeClr>
          </a:outerShdw>
        </a:effectLst>
      </dgm:spPr>
      <dgm:t>
        <a:bodyPr/>
        <a:lstStyle/>
        <a:p>
          <a:endParaRPr lang="ru-RU"/>
        </a:p>
      </dgm:t>
    </dgm:pt>
    <dgm:pt modelId="{9D38C19D-A1EA-4874-BC41-877F7E975B06}" type="sibTrans" cxnId="{FF55715B-A4DB-45C5-B9B7-283BE928EE8D}">
      <dgm:prSet/>
      <dgm:spPr/>
      <dgm:t>
        <a:bodyPr/>
        <a:lstStyle/>
        <a:p>
          <a:endParaRPr lang="ru-RU"/>
        </a:p>
      </dgm:t>
    </dgm:pt>
    <dgm:pt modelId="{630A0D19-54F7-45A4-8C88-8F45EC906A3F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/>
            <a:t>Налоговые органы</a:t>
          </a:r>
        </a:p>
      </dgm:t>
    </dgm:pt>
    <dgm:pt modelId="{F6243E28-ABE1-41B1-A8EB-5C2F17ED4ADE}" type="parTrans" cxnId="{C5C76063-E280-434D-87F0-BDE38ACF6D32}">
      <dgm:prSet/>
      <dgm:spPr>
        <a:gradFill rotWithShape="0">
          <a:gsLst>
            <a:gs pos="75000">
              <a:srgbClr val="C00000"/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endParaRPr lang="ru-RU"/>
        </a:p>
      </dgm:t>
    </dgm:pt>
    <dgm:pt modelId="{3DC50482-D6C1-4D7E-91DC-3DC3BA64BEF1}" type="sibTrans" cxnId="{C5C76063-E280-434D-87F0-BDE38ACF6D32}">
      <dgm:prSet/>
      <dgm:spPr/>
      <dgm:t>
        <a:bodyPr/>
        <a:lstStyle/>
        <a:p>
          <a:endParaRPr lang="ru-RU"/>
        </a:p>
      </dgm:t>
    </dgm:pt>
    <dgm:pt modelId="{A99D761E-4E61-4B1E-BAFE-D6B7EC679B30}">
      <dgm:prSet custRadScaleRad="104622" custRadScaleInc="-1931"/>
      <dgm:spPr/>
      <dgm:t>
        <a:bodyPr/>
        <a:lstStyle/>
        <a:p>
          <a:endParaRPr lang="ru-RU" dirty="0"/>
        </a:p>
      </dgm:t>
    </dgm:pt>
    <dgm:pt modelId="{06A91274-FAE3-4E6F-8E77-BD95FC213DCC}" type="parTrans" cxnId="{2932AC07-0796-49BA-B2E6-724E4DE82399}">
      <dgm:prSet custAng="10611633" custScaleX="45895" custScaleY="51784" custLinFactNeighborX="59278" custLinFactNeighborY="1510"/>
      <dgm:spPr>
        <a:gradFill rotWithShape="0">
          <a:gsLst>
            <a:gs pos="72000">
              <a:srgbClr val="C00000"/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40000" dist="23000" dir="5400000" rotWithShape="0">
            <a:schemeClr val="bg1">
              <a:alpha val="35000"/>
            </a:schemeClr>
          </a:outerShdw>
        </a:effectLst>
      </dgm:spPr>
      <dgm:t>
        <a:bodyPr/>
        <a:lstStyle/>
        <a:p>
          <a:endParaRPr lang="ru-RU"/>
        </a:p>
      </dgm:t>
    </dgm:pt>
    <dgm:pt modelId="{BC0693C5-7D11-41FE-A9FB-3960C4A7D820}" type="sibTrans" cxnId="{2932AC07-0796-49BA-B2E6-724E4DE82399}">
      <dgm:prSet/>
      <dgm:spPr/>
      <dgm:t>
        <a:bodyPr/>
        <a:lstStyle/>
        <a:p>
          <a:endParaRPr lang="ru-RU"/>
        </a:p>
      </dgm:t>
    </dgm:pt>
    <dgm:pt modelId="{C62E44F4-1A15-4A22-BAC4-A4D4C7F9FAD1}">
      <dgm:prSet custRadScaleRad="104622" custRadScaleInc="-1931"/>
      <dgm:spPr/>
      <dgm:t>
        <a:bodyPr/>
        <a:lstStyle/>
        <a:p>
          <a:endParaRPr lang="ru-RU" dirty="0"/>
        </a:p>
      </dgm:t>
    </dgm:pt>
    <dgm:pt modelId="{EE6CA63A-0A04-44F1-8676-DB012CB798DF}" type="parTrans" cxnId="{DABB1A39-5075-48D8-95FB-7D9C1DAFE927}">
      <dgm:prSet custAng="10611633" custScaleX="45895" custScaleY="51784" custLinFactNeighborX="59278" custLinFactNeighborY="1510"/>
      <dgm:spPr>
        <a:gradFill rotWithShape="0">
          <a:gsLst>
            <a:gs pos="72000">
              <a:srgbClr val="C00000"/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40000" dist="23000" dir="5400000" rotWithShape="0">
            <a:schemeClr val="bg1">
              <a:alpha val="35000"/>
            </a:schemeClr>
          </a:outerShdw>
        </a:effectLst>
      </dgm:spPr>
      <dgm:t>
        <a:bodyPr/>
        <a:lstStyle/>
        <a:p>
          <a:endParaRPr lang="ru-RU"/>
        </a:p>
      </dgm:t>
    </dgm:pt>
    <dgm:pt modelId="{A2D5BFD7-21F8-43EF-9677-939579B9E664}" type="sibTrans" cxnId="{DABB1A39-5075-48D8-95FB-7D9C1DAFE927}">
      <dgm:prSet/>
      <dgm:spPr/>
      <dgm:t>
        <a:bodyPr/>
        <a:lstStyle/>
        <a:p>
          <a:endParaRPr lang="ru-RU"/>
        </a:p>
      </dgm:t>
    </dgm:pt>
    <dgm:pt modelId="{F389E8B2-3AB3-49AF-B135-6D620B511C6A}" type="pres">
      <dgm:prSet presAssocID="{2FE73711-180E-4BDD-AB96-B2EA5319C7F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922EBC-31CE-4F29-B71F-AEE63B2F6DC5}" type="pres">
      <dgm:prSet presAssocID="{CAB46C46-6B62-4BB6-B6E1-524E8E80B78A}" presName="centerShape" presStyleLbl="node0" presStyleIdx="0" presStyleCnt="1" custScaleX="158415" custLinFactNeighborX="2251" custLinFactNeighborY="7471"/>
      <dgm:spPr/>
    </dgm:pt>
    <dgm:pt modelId="{6182469D-0E60-4B59-B29C-96B87767F465}" type="pres">
      <dgm:prSet presAssocID="{7DAF568F-A1EE-4907-B6F9-71F4209EEB5F}" presName="parTrans" presStyleLbl="bgSibTrans2D1" presStyleIdx="0" presStyleCnt="2" custAng="10611633" custScaleX="45895" custScaleY="51784" custLinFactNeighborX="59278" custLinFactNeighborY="1510"/>
      <dgm:spPr/>
    </dgm:pt>
    <dgm:pt modelId="{9D772297-19F2-48D7-994A-C0445DC48B79}" type="pres">
      <dgm:prSet presAssocID="{818813B2-8436-45E8-90F2-E66FC4B5EBD8}" presName="node" presStyleLbl="node1" presStyleIdx="0" presStyleCnt="2" custRadScaleRad="92739" custRadScaleInc="-7857">
        <dgm:presLayoutVars>
          <dgm:bulletEnabled val="1"/>
        </dgm:presLayoutVars>
      </dgm:prSet>
      <dgm:spPr/>
    </dgm:pt>
    <dgm:pt modelId="{ED713EC2-B3B2-4F96-B7EB-140DF5C69728}" type="pres">
      <dgm:prSet presAssocID="{F6243E28-ABE1-41B1-A8EB-5C2F17ED4ADE}" presName="parTrans" presStyleLbl="bgSibTrans2D1" presStyleIdx="1" presStyleCnt="2" custScaleX="44187" custScaleY="62712" custLinFactNeighborX="-52651" custLinFactNeighborY="-1083"/>
      <dgm:spPr>
        <a:prstGeom prst="rightArrow">
          <a:avLst/>
        </a:prstGeom>
      </dgm:spPr>
    </dgm:pt>
    <dgm:pt modelId="{EA6C5B7F-439E-4899-A054-7029CAA3CCD3}" type="pres">
      <dgm:prSet presAssocID="{630A0D19-54F7-45A4-8C88-8F45EC906A3F}" presName="node" presStyleLbl="node1" presStyleIdx="1" presStyleCnt="2" custRadScaleRad="93351" custRadScaleInc="4557">
        <dgm:presLayoutVars>
          <dgm:bulletEnabled val="1"/>
        </dgm:presLayoutVars>
      </dgm:prSet>
      <dgm:spPr/>
    </dgm:pt>
  </dgm:ptLst>
  <dgm:cxnLst>
    <dgm:cxn modelId="{2932AC07-0796-49BA-B2E6-724E4DE82399}" srcId="{2FE73711-180E-4BDD-AB96-B2EA5319C7F1}" destId="{A99D761E-4E61-4B1E-BAFE-D6B7EC679B30}" srcOrd="1" destOrd="0" parTransId="{06A91274-FAE3-4E6F-8E77-BD95FC213DCC}" sibTransId="{BC0693C5-7D11-41FE-A9FB-3960C4A7D820}"/>
    <dgm:cxn modelId="{B2C21E0B-D56C-4E9E-9E92-D43C3CD006CB}" type="presOf" srcId="{7DAF568F-A1EE-4907-B6F9-71F4209EEB5F}" destId="{6182469D-0E60-4B59-B29C-96B87767F465}" srcOrd="0" destOrd="0" presId="urn:microsoft.com/office/officeart/2005/8/layout/radial4"/>
    <dgm:cxn modelId="{DABB1A39-5075-48D8-95FB-7D9C1DAFE927}" srcId="{2FE73711-180E-4BDD-AB96-B2EA5319C7F1}" destId="{C62E44F4-1A15-4A22-BAC4-A4D4C7F9FAD1}" srcOrd="2" destOrd="0" parTransId="{EE6CA63A-0A04-44F1-8676-DB012CB798DF}" sibTransId="{A2D5BFD7-21F8-43EF-9677-939579B9E664}"/>
    <dgm:cxn modelId="{FF55715B-A4DB-45C5-B9B7-283BE928EE8D}" srcId="{CAB46C46-6B62-4BB6-B6E1-524E8E80B78A}" destId="{818813B2-8436-45E8-90F2-E66FC4B5EBD8}" srcOrd="0" destOrd="0" parTransId="{7DAF568F-A1EE-4907-B6F9-71F4209EEB5F}" sibTransId="{9D38C19D-A1EA-4874-BC41-877F7E975B06}"/>
    <dgm:cxn modelId="{C5C76063-E280-434D-87F0-BDE38ACF6D32}" srcId="{CAB46C46-6B62-4BB6-B6E1-524E8E80B78A}" destId="{630A0D19-54F7-45A4-8C88-8F45EC906A3F}" srcOrd="1" destOrd="0" parTransId="{F6243E28-ABE1-41B1-A8EB-5C2F17ED4ADE}" sibTransId="{3DC50482-D6C1-4D7E-91DC-3DC3BA64BEF1}"/>
    <dgm:cxn modelId="{73862866-5B06-4E88-A75D-6179C0C0882C}" type="presOf" srcId="{CAB46C46-6B62-4BB6-B6E1-524E8E80B78A}" destId="{FA922EBC-31CE-4F29-B71F-AEE63B2F6DC5}" srcOrd="0" destOrd="0" presId="urn:microsoft.com/office/officeart/2005/8/layout/radial4"/>
    <dgm:cxn modelId="{7314F166-7078-44F8-BE23-08ABAB3F5E68}" type="presOf" srcId="{818813B2-8436-45E8-90F2-E66FC4B5EBD8}" destId="{9D772297-19F2-48D7-994A-C0445DC48B79}" srcOrd="0" destOrd="0" presId="urn:microsoft.com/office/officeart/2005/8/layout/radial4"/>
    <dgm:cxn modelId="{0FAE7857-8890-427A-BEFF-3F399883F53E}" srcId="{2FE73711-180E-4BDD-AB96-B2EA5319C7F1}" destId="{CAB46C46-6B62-4BB6-B6E1-524E8E80B78A}" srcOrd="0" destOrd="0" parTransId="{FFB98C0F-E19A-4F3E-95CF-73725CA43388}" sibTransId="{44E160AB-9F43-4F7D-B071-2320EF70E996}"/>
    <dgm:cxn modelId="{71A370A4-FCB5-46B3-AC49-81E83BB2FC18}" type="presOf" srcId="{2FE73711-180E-4BDD-AB96-B2EA5319C7F1}" destId="{F389E8B2-3AB3-49AF-B135-6D620B511C6A}" srcOrd="0" destOrd="0" presId="urn:microsoft.com/office/officeart/2005/8/layout/radial4"/>
    <dgm:cxn modelId="{D77B72C3-71B5-433D-8D12-172377A19CF7}" type="presOf" srcId="{F6243E28-ABE1-41B1-A8EB-5C2F17ED4ADE}" destId="{ED713EC2-B3B2-4F96-B7EB-140DF5C69728}" srcOrd="0" destOrd="0" presId="urn:microsoft.com/office/officeart/2005/8/layout/radial4"/>
    <dgm:cxn modelId="{D76BEFE0-7D94-4A6D-A48B-50E6F397BD2D}" type="presOf" srcId="{630A0D19-54F7-45A4-8C88-8F45EC906A3F}" destId="{EA6C5B7F-439E-4899-A054-7029CAA3CCD3}" srcOrd="0" destOrd="0" presId="urn:microsoft.com/office/officeart/2005/8/layout/radial4"/>
    <dgm:cxn modelId="{2ECB3285-E6D0-43D6-A26A-94576AB0785E}" type="presParOf" srcId="{F389E8B2-3AB3-49AF-B135-6D620B511C6A}" destId="{FA922EBC-31CE-4F29-B71F-AEE63B2F6DC5}" srcOrd="0" destOrd="0" presId="urn:microsoft.com/office/officeart/2005/8/layout/radial4"/>
    <dgm:cxn modelId="{9833210E-4908-4340-A313-6C211DF08967}" type="presParOf" srcId="{F389E8B2-3AB3-49AF-B135-6D620B511C6A}" destId="{6182469D-0E60-4B59-B29C-96B87767F465}" srcOrd="1" destOrd="0" presId="urn:microsoft.com/office/officeart/2005/8/layout/radial4"/>
    <dgm:cxn modelId="{F01E6C21-5018-4895-B807-A30FE5D17E08}" type="presParOf" srcId="{F389E8B2-3AB3-49AF-B135-6D620B511C6A}" destId="{9D772297-19F2-48D7-994A-C0445DC48B79}" srcOrd="2" destOrd="0" presId="urn:microsoft.com/office/officeart/2005/8/layout/radial4"/>
    <dgm:cxn modelId="{F45BAFDE-8EC7-45D3-A4DF-37CD01F74268}" type="presParOf" srcId="{F389E8B2-3AB3-49AF-B135-6D620B511C6A}" destId="{ED713EC2-B3B2-4F96-B7EB-140DF5C69728}" srcOrd="3" destOrd="0" presId="urn:microsoft.com/office/officeart/2005/8/layout/radial4"/>
    <dgm:cxn modelId="{0C184E78-D8C6-4B9F-ABAF-960EAC928640}" type="presParOf" srcId="{F389E8B2-3AB3-49AF-B135-6D620B511C6A}" destId="{EA6C5B7F-439E-4899-A054-7029CAA3CCD3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E73711-180E-4BDD-AB96-B2EA5319C7F1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B46C46-6B62-4BB6-B6E1-524E8E80B78A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/>
            <a:t>СБР</a:t>
          </a:r>
          <a:endParaRPr lang="ru-RU" sz="1000" b="1" dirty="0"/>
        </a:p>
      </dgm:t>
    </dgm:pt>
    <dgm:pt modelId="{FFB98C0F-E19A-4F3E-95CF-73725CA43388}" type="parTrans" cxnId="{0FAE7857-8890-427A-BEFF-3F399883F53E}">
      <dgm:prSet/>
      <dgm:spPr/>
      <dgm:t>
        <a:bodyPr/>
        <a:lstStyle/>
        <a:p>
          <a:endParaRPr lang="ru-RU"/>
        </a:p>
      </dgm:t>
    </dgm:pt>
    <dgm:pt modelId="{44E160AB-9F43-4F7D-B071-2320EF70E996}" type="sibTrans" cxnId="{0FAE7857-8890-427A-BEFF-3F399883F53E}">
      <dgm:prSet/>
      <dgm:spPr/>
      <dgm:t>
        <a:bodyPr/>
        <a:lstStyle/>
        <a:p>
          <a:endParaRPr lang="ru-RU"/>
        </a:p>
      </dgm:t>
    </dgm:pt>
    <dgm:pt modelId="{818813B2-8436-45E8-90F2-E66FC4B5EBD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/>
            <a:t>Министерство юстиции </a:t>
          </a:r>
          <a:endParaRPr lang="ru-RU" sz="1600" dirty="0"/>
        </a:p>
      </dgm:t>
    </dgm:pt>
    <dgm:pt modelId="{7DAF568F-A1EE-4907-B6F9-71F4209EEB5F}" type="parTrans" cxnId="{FF55715B-A4DB-45C5-B9B7-283BE928EE8D}">
      <dgm:prSet/>
      <dgm:spPr>
        <a:gradFill rotWithShape="0">
          <a:gsLst>
            <a:gs pos="77000">
              <a:srgbClr val="0000FF"/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endParaRPr lang="ru-RU"/>
        </a:p>
      </dgm:t>
    </dgm:pt>
    <dgm:pt modelId="{9D38C19D-A1EA-4874-BC41-877F7E975B06}" type="sibTrans" cxnId="{FF55715B-A4DB-45C5-B9B7-283BE928EE8D}">
      <dgm:prSet/>
      <dgm:spPr/>
      <dgm:t>
        <a:bodyPr/>
        <a:lstStyle/>
        <a:p>
          <a:endParaRPr lang="ru-RU"/>
        </a:p>
      </dgm:t>
    </dgm:pt>
    <dgm:pt modelId="{630A0D19-54F7-45A4-8C88-8F45EC906A3F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/>
            <a:t>Налоговые органы</a:t>
          </a:r>
        </a:p>
      </dgm:t>
    </dgm:pt>
    <dgm:pt modelId="{F6243E28-ABE1-41B1-A8EB-5C2F17ED4ADE}" type="parTrans" cxnId="{C5C76063-E280-434D-87F0-BDE38ACF6D32}">
      <dgm:prSet/>
      <dgm:spPr>
        <a:solidFill>
          <a:schemeClr val="bg1"/>
        </a:solidFill>
        <a:effectLst>
          <a:outerShdw sx="1000" sy="1000" algn="ctr" rotWithShape="0">
            <a:schemeClr val="bg1">
              <a:alpha val="0"/>
            </a:schemeClr>
          </a:outerShdw>
        </a:effectLst>
      </dgm:spPr>
      <dgm:t>
        <a:bodyPr/>
        <a:lstStyle/>
        <a:p>
          <a:endParaRPr lang="ru-RU"/>
        </a:p>
      </dgm:t>
    </dgm:pt>
    <dgm:pt modelId="{3DC50482-D6C1-4D7E-91DC-3DC3BA64BEF1}" type="sibTrans" cxnId="{C5C76063-E280-434D-87F0-BDE38ACF6D32}">
      <dgm:prSet/>
      <dgm:spPr/>
      <dgm:t>
        <a:bodyPr/>
        <a:lstStyle/>
        <a:p>
          <a:endParaRPr lang="ru-RU"/>
        </a:p>
      </dgm:t>
    </dgm:pt>
    <dgm:pt modelId="{F389E8B2-3AB3-49AF-B135-6D620B511C6A}" type="pres">
      <dgm:prSet presAssocID="{2FE73711-180E-4BDD-AB96-B2EA5319C7F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922EBC-31CE-4F29-B71F-AEE63B2F6DC5}" type="pres">
      <dgm:prSet presAssocID="{CAB46C46-6B62-4BB6-B6E1-524E8E80B78A}" presName="centerShape" presStyleLbl="node0" presStyleIdx="0" presStyleCnt="1" custScaleX="109671"/>
      <dgm:spPr/>
    </dgm:pt>
    <dgm:pt modelId="{6182469D-0E60-4B59-B29C-96B87767F465}" type="pres">
      <dgm:prSet presAssocID="{7DAF568F-A1EE-4907-B6F9-71F4209EEB5F}" presName="parTrans" presStyleLbl="bgSibTrans2D1" presStyleIdx="0" presStyleCnt="2" custAng="566568" custScaleX="45895" custScaleY="51784" custLinFactY="-36729" custLinFactNeighborX="11721" custLinFactNeighborY="-100000"/>
      <dgm:spPr/>
    </dgm:pt>
    <dgm:pt modelId="{9D772297-19F2-48D7-994A-C0445DC48B79}" type="pres">
      <dgm:prSet presAssocID="{818813B2-8436-45E8-90F2-E66FC4B5EBD8}" presName="node" presStyleLbl="node1" presStyleIdx="0" presStyleCnt="2" custScaleX="135470" custRadScaleRad="104622" custRadScaleInc="-1931">
        <dgm:presLayoutVars>
          <dgm:bulletEnabled val="1"/>
        </dgm:presLayoutVars>
      </dgm:prSet>
      <dgm:spPr/>
    </dgm:pt>
    <dgm:pt modelId="{ED713EC2-B3B2-4F96-B7EB-140DF5C69728}" type="pres">
      <dgm:prSet presAssocID="{F6243E28-ABE1-41B1-A8EB-5C2F17ED4ADE}" presName="parTrans" presStyleLbl="bgSibTrans2D1" presStyleIdx="1" presStyleCnt="2" custAng="9900922" custScaleX="44187" custScaleY="62712" custLinFactNeighborX="75628" custLinFactNeighborY="-25934"/>
      <dgm:spPr>
        <a:prstGeom prst="rightArrow">
          <a:avLst/>
        </a:prstGeom>
      </dgm:spPr>
    </dgm:pt>
    <dgm:pt modelId="{EA6C5B7F-439E-4899-A054-7029CAA3CCD3}" type="pres">
      <dgm:prSet presAssocID="{630A0D19-54F7-45A4-8C88-8F45EC906A3F}" presName="node" presStyleLbl="node1" presStyleIdx="1" presStyleCnt="2">
        <dgm:presLayoutVars>
          <dgm:bulletEnabled val="1"/>
        </dgm:presLayoutVars>
      </dgm:prSet>
      <dgm:spPr/>
    </dgm:pt>
  </dgm:ptLst>
  <dgm:cxnLst>
    <dgm:cxn modelId="{6A759C0F-6FFC-470D-8BEB-0AF5969E137A}" type="presOf" srcId="{818813B2-8436-45E8-90F2-E66FC4B5EBD8}" destId="{9D772297-19F2-48D7-994A-C0445DC48B79}" srcOrd="0" destOrd="0" presId="urn:microsoft.com/office/officeart/2005/8/layout/radial4"/>
    <dgm:cxn modelId="{3AC4C71E-108C-48B2-BF9F-60C3912B6584}" type="presOf" srcId="{7DAF568F-A1EE-4907-B6F9-71F4209EEB5F}" destId="{6182469D-0E60-4B59-B29C-96B87767F465}" srcOrd="0" destOrd="0" presId="urn:microsoft.com/office/officeart/2005/8/layout/radial4"/>
    <dgm:cxn modelId="{FF55715B-A4DB-45C5-B9B7-283BE928EE8D}" srcId="{CAB46C46-6B62-4BB6-B6E1-524E8E80B78A}" destId="{818813B2-8436-45E8-90F2-E66FC4B5EBD8}" srcOrd="0" destOrd="0" parTransId="{7DAF568F-A1EE-4907-B6F9-71F4209EEB5F}" sibTransId="{9D38C19D-A1EA-4874-BC41-877F7E975B06}"/>
    <dgm:cxn modelId="{C5C76063-E280-434D-87F0-BDE38ACF6D32}" srcId="{CAB46C46-6B62-4BB6-B6E1-524E8E80B78A}" destId="{630A0D19-54F7-45A4-8C88-8F45EC906A3F}" srcOrd="1" destOrd="0" parTransId="{F6243E28-ABE1-41B1-A8EB-5C2F17ED4ADE}" sibTransId="{3DC50482-D6C1-4D7E-91DC-3DC3BA64BEF1}"/>
    <dgm:cxn modelId="{0FAE7857-8890-427A-BEFF-3F399883F53E}" srcId="{2FE73711-180E-4BDD-AB96-B2EA5319C7F1}" destId="{CAB46C46-6B62-4BB6-B6E1-524E8E80B78A}" srcOrd="0" destOrd="0" parTransId="{FFB98C0F-E19A-4F3E-95CF-73725CA43388}" sibTransId="{44E160AB-9F43-4F7D-B071-2320EF70E996}"/>
    <dgm:cxn modelId="{FE8B4FC3-C8EC-4FE0-80B7-1491AA1A4B30}" type="presOf" srcId="{630A0D19-54F7-45A4-8C88-8F45EC906A3F}" destId="{EA6C5B7F-439E-4899-A054-7029CAA3CCD3}" srcOrd="0" destOrd="0" presId="urn:microsoft.com/office/officeart/2005/8/layout/radial4"/>
    <dgm:cxn modelId="{2D3E62CF-6DD4-4C39-922D-5A23997E05C7}" type="presOf" srcId="{CAB46C46-6B62-4BB6-B6E1-524E8E80B78A}" destId="{FA922EBC-31CE-4F29-B71F-AEE63B2F6DC5}" srcOrd="0" destOrd="0" presId="urn:microsoft.com/office/officeart/2005/8/layout/radial4"/>
    <dgm:cxn modelId="{B1C7BCF5-7548-47A7-9DDE-CC10F911828F}" type="presOf" srcId="{2FE73711-180E-4BDD-AB96-B2EA5319C7F1}" destId="{F389E8B2-3AB3-49AF-B135-6D620B511C6A}" srcOrd="0" destOrd="0" presId="urn:microsoft.com/office/officeart/2005/8/layout/radial4"/>
    <dgm:cxn modelId="{ACC404F6-0FD5-420A-A420-AD6BE05DC085}" type="presOf" srcId="{F6243E28-ABE1-41B1-A8EB-5C2F17ED4ADE}" destId="{ED713EC2-B3B2-4F96-B7EB-140DF5C69728}" srcOrd="0" destOrd="0" presId="urn:microsoft.com/office/officeart/2005/8/layout/radial4"/>
    <dgm:cxn modelId="{33DEDEC3-19CC-4A36-A5BA-B96AC9BD5249}" type="presParOf" srcId="{F389E8B2-3AB3-49AF-B135-6D620B511C6A}" destId="{FA922EBC-31CE-4F29-B71F-AEE63B2F6DC5}" srcOrd="0" destOrd="0" presId="urn:microsoft.com/office/officeart/2005/8/layout/radial4"/>
    <dgm:cxn modelId="{C24653FF-195A-41BB-9CC4-F266E187370B}" type="presParOf" srcId="{F389E8B2-3AB3-49AF-B135-6D620B511C6A}" destId="{6182469D-0E60-4B59-B29C-96B87767F465}" srcOrd="1" destOrd="0" presId="urn:microsoft.com/office/officeart/2005/8/layout/radial4"/>
    <dgm:cxn modelId="{D87851B4-A9AA-4159-85BF-DE60C7E579E2}" type="presParOf" srcId="{F389E8B2-3AB3-49AF-B135-6D620B511C6A}" destId="{9D772297-19F2-48D7-994A-C0445DC48B79}" srcOrd="2" destOrd="0" presId="urn:microsoft.com/office/officeart/2005/8/layout/radial4"/>
    <dgm:cxn modelId="{8DD29F8E-E8C5-4802-90E7-BED7B7B6FC42}" type="presParOf" srcId="{F389E8B2-3AB3-49AF-B135-6D620B511C6A}" destId="{ED713EC2-B3B2-4F96-B7EB-140DF5C69728}" srcOrd="3" destOrd="0" presId="urn:microsoft.com/office/officeart/2005/8/layout/radial4"/>
    <dgm:cxn modelId="{EA31F5CD-36B1-4018-8932-DBE4A195377D}" type="presParOf" srcId="{F389E8B2-3AB3-49AF-B135-6D620B511C6A}" destId="{EA6C5B7F-439E-4899-A054-7029CAA3CCD3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72BBB9-467B-47B1-9FFF-D386B31F462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253439-6D00-4B4D-9312-1ACF50433BE5}">
      <dgm:prSet/>
      <dgm:spPr/>
      <dgm:t>
        <a:bodyPr/>
        <a:lstStyle/>
        <a:p>
          <a:pPr rtl="0"/>
          <a:r>
            <a:rPr lang="ru-RU" dirty="0"/>
            <a:t>4</a:t>
          </a:r>
        </a:p>
      </dgm:t>
    </dgm:pt>
    <dgm:pt modelId="{5320C28F-D206-4C0E-929F-43805BACF36B}" type="sibTrans" cxnId="{06505EAF-CF24-4588-8473-6CD2742E21E4}">
      <dgm:prSet/>
      <dgm:spPr/>
      <dgm:t>
        <a:bodyPr/>
        <a:lstStyle/>
        <a:p>
          <a:endParaRPr lang="ru-RU"/>
        </a:p>
      </dgm:t>
    </dgm:pt>
    <dgm:pt modelId="{B17CED2E-D017-4AFE-B24F-EA89D548B123}" type="parTrans" cxnId="{06505EAF-CF24-4588-8473-6CD2742E21E4}">
      <dgm:prSet/>
      <dgm:spPr/>
      <dgm:t>
        <a:bodyPr/>
        <a:lstStyle/>
        <a:p>
          <a:endParaRPr lang="ru-RU"/>
        </a:p>
      </dgm:t>
    </dgm:pt>
    <dgm:pt modelId="{092FEFBA-B32D-459E-88B7-F54D766DC775}">
      <dgm:prSet/>
      <dgm:spPr/>
      <dgm:t>
        <a:bodyPr/>
        <a:lstStyle/>
        <a:p>
          <a:pPr rtl="0"/>
          <a:r>
            <a:rPr lang="ru-RU" dirty="0"/>
            <a:t>3</a:t>
          </a:r>
        </a:p>
      </dgm:t>
    </dgm:pt>
    <dgm:pt modelId="{2D7256D4-2B42-4F15-9F0E-5D023B1E77AF}" type="sibTrans" cxnId="{1AD6A965-D50B-4272-A4FF-EE50E2529FE4}">
      <dgm:prSet/>
      <dgm:spPr/>
      <dgm:t>
        <a:bodyPr/>
        <a:lstStyle/>
        <a:p>
          <a:endParaRPr lang="ru-RU"/>
        </a:p>
      </dgm:t>
    </dgm:pt>
    <dgm:pt modelId="{E85F4C7F-53B6-4938-B657-6C319697B464}" type="parTrans" cxnId="{1AD6A965-D50B-4272-A4FF-EE50E2529FE4}">
      <dgm:prSet/>
      <dgm:spPr/>
      <dgm:t>
        <a:bodyPr/>
        <a:lstStyle/>
        <a:p>
          <a:endParaRPr lang="ru-RU"/>
        </a:p>
      </dgm:t>
    </dgm:pt>
    <dgm:pt modelId="{8DF61A6D-7DF0-4ED9-BB8B-DFD631DB402B}">
      <dgm:prSet/>
      <dgm:spPr/>
      <dgm:t>
        <a:bodyPr/>
        <a:lstStyle/>
        <a:p>
          <a:pPr rtl="0"/>
          <a:r>
            <a:rPr lang="ru-RU" dirty="0"/>
            <a:t>2</a:t>
          </a:r>
        </a:p>
      </dgm:t>
    </dgm:pt>
    <dgm:pt modelId="{EE333F26-AB86-47D6-94EE-62B8F9585D01}" type="sibTrans" cxnId="{7F1AC724-2B49-459B-8EC7-50A5C68CDAF0}">
      <dgm:prSet/>
      <dgm:spPr/>
      <dgm:t>
        <a:bodyPr/>
        <a:lstStyle/>
        <a:p>
          <a:endParaRPr lang="ru-RU"/>
        </a:p>
      </dgm:t>
    </dgm:pt>
    <dgm:pt modelId="{78F56115-641E-44FD-B028-19101A5ACA24}" type="parTrans" cxnId="{7F1AC724-2B49-459B-8EC7-50A5C68CDAF0}">
      <dgm:prSet/>
      <dgm:spPr/>
      <dgm:t>
        <a:bodyPr/>
        <a:lstStyle/>
        <a:p>
          <a:endParaRPr lang="ru-RU"/>
        </a:p>
      </dgm:t>
    </dgm:pt>
    <dgm:pt modelId="{DCF5D07A-11C2-4930-A88B-98EB070297E4}">
      <dgm:prSet/>
      <dgm:spPr/>
      <dgm:t>
        <a:bodyPr/>
        <a:lstStyle/>
        <a:p>
          <a:r>
            <a:rPr lang="ru-RU" b="1" dirty="0"/>
            <a:t>Актуализация на этапе приема статистических форм</a:t>
          </a:r>
          <a:endParaRPr lang="ru-RU" dirty="0"/>
        </a:p>
      </dgm:t>
    </dgm:pt>
    <dgm:pt modelId="{9BE01487-1495-4B75-9B9E-07984E3F6EFE}">
      <dgm:prSet/>
      <dgm:spPr/>
      <dgm:t>
        <a:bodyPr/>
        <a:lstStyle/>
        <a:p>
          <a:pPr rtl="0"/>
          <a:r>
            <a:rPr lang="ru-RU" dirty="0"/>
            <a:t>1</a:t>
          </a:r>
        </a:p>
      </dgm:t>
    </dgm:pt>
    <dgm:pt modelId="{3F89BB38-4C13-489B-8411-7A8422E277DD}" type="sibTrans" cxnId="{C3B695D4-36E6-4AF7-B521-DD20AEBBB833}">
      <dgm:prSet/>
      <dgm:spPr/>
      <dgm:t>
        <a:bodyPr/>
        <a:lstStyle/>
        <a:p>
          <a:endParaRPr lang="ru-RU"/>
        </a:p>
      </dgm:t>
    </dgm:pt>
    <dgm:pt modelId="{D964FACF-9053-49F1-B7DC-D9FD91C5FA13}" type="parTrans" cxnId="{C3B695D4-36E6-4AF7-B521-DD20AEBBB833}">
      <dgm:prSet/>
      <dgm:spPr/>
      <dgm:t>
        <a:bodyPr/>
        <a:lstStyle/>
        <a:p>
          <a:endParaRPr lang="ru-RU"/>
        </a:p>
      </dgm:t>
    </dgm:pt>
    <dgm:pt modelId="{F90253B9-B55F-4591-B86C-DF35895BC1D3}" type="sibTrans" cxnId="{22FDAD1A-1434-4555-86EF-47C1E84565B3}">
      <dgm:prSet/>
      <dgm:spPr/>
      <dgm:t>
        <a:bodyPr/>
        <a:lstStyle/>
        <a:p>
          <a:endParaRPr lang="ru-RU"/>
        </a:p>
      </dgm:t>
    </dgm:pt>
    <dgm:pt modelId="{695B3A4E-7E8E-4DEE-B106-CFC14FA67ED5}" type="parTrans" cxnId="{22FDAD1A-1434-4555-86EF-47C1E84565B3}">
      <dgm:prSet/>
      <dgm:spPr/>
      <dgm:t>
        <a:bodyPr/>
        <a:lstStyle/>
        <a:p>
          <a:endParaRPr lang="ru-RU"/>
        </a:p>
      </dgm:t>
    </dgm:pt>
    <dgm:pt modelId="{3A1C542B-5C77-4398-B70B-85E2FC1D3AE1}">
      <dgm:prSet/>
      <dgm:spPr/>
      <dgm:t>
        <a:bodyPr/>
        <a:lstStyle/>
        <a:p>
          <a:r>
            <a:rPr lang="ru-RU" b="1" dirty="0"/>
            <a:t>Актуализация по итогам сбора статистических форм</a:t>
          </a:r>
          <a:endParaRPr lang="ru-RU" dirty="0"/>
        </a:p>
      </dgm:t>
    </dgm:pt>
    <dgm:pt modelId="{A175A7A3-56F6-4A40-8369-733CD871BBCB}" type="parTrans" cxnId="{41CC2D22-BAB5-41DE-A1CB-2B37CD14E76C}">
      <dgm:prSet/>
      <dgm:spPr/>
      <dgm:t>
        <a:bodyPr/>
        <a:lstStyle/>
        <a:p>
          <a:endParaRPr lang="ru-RU"/>
        </a:p>
      </dgm:t>
    </dgm:pt>
    <dgm:pt modelId="{4F21AAA4-ECC2-4111-932C-D4C6F0EA4B79}" type="sibTrans" cxnId="{41CC2D22-BAB5-41DE-A1CB-2B37CD14E76C}">
      <dgm:prSet/>
      <dgm:spPr/>
      <dgm:t>
        <a:bodyPr/>
        <a:lstStyle/>
        <a:p>
          <a:endParaRPr lang="ru-RU"/>
        </a:p>
      </dgm:t>
    </dgm:pt>
    <dgm:pt modelId="{E2A10999-5714-4C11-A21D-0B97F55863B4}">
      <dgm:prSet/>
      <dgm:spPr/>
      <dgm:t>
        <a:bodyPr/>
        <a:lstStyle/>
        <a:p>
          <a:r>
            <a:rPr lang="ru-RU" b="1" dirty="0"/>
            <a:t>Актуализация экономических показателей на основе годовых статистических форм</a:t>
          </a:r>
          <a:endParaRPr lang="ru-RU" dirty="0"/>
        </a:p>
      </dgm:t>
    </dgm:pt>
    <dgm:pt modelId="{DA297B0D-B81D-43C5-BEB0-F20669401E8E}" type="parTrans" cxnId="{E1DDE8FD-B087-471A-9370-3DE879FB8962}">
      <dgm:prSet/>
      <dgm:spPr/>
      <dgm:t>
        <a:bodyPr/>
        <a:lstStyle/>
        <a:p>
          <a:endParaRPr lang="ru-RU"/>
        </a:p>
      </dgm:t>
    </dgm:pt>
    <dgm:pt modelId="{6825FCA8-7E3D-455B-ADDF-684F34D987C8}" type="sibTrans" cxnId="{E1DDE8FD-B087-471A-9370-3DE879FB8962}">
      <dgm:prSet/>
      <dgm:spPr/>
      <dgm:t>
        <a:bodyPr/>
        <a:lstStyle/>
        <a:p>
          <a:endParaRPr lang="ru-RU"/>
        </a:p>
      </dgm:t>
    </dgm:pt>
    <dgm:pt modelId="{505F8458-1D38-407D-BEAD-39CA34671116}">
      <dgm:prSet/>
      <dgm:spPr/>
      <dgm:t>
        <a:bodyPr/>
        <a:lstStyle/>
        <a:p>
          <a:r>
            <a:rPr lang="ru-RU" b="1" dirty="0"/>
            <a:t>Актуализация на основе данных из административных источников</a:t>
          </a:r>
          <a:endParaRPr lang="ru-RU" dirty="0"/>
        </a:p>
      </dgm:t>
    </dgm:pt>
    <dgm:pt modelId="{F77BDEEF-EC1A-4F2E-AA7E-7616A544A9A9}" type="parTrans" cxnId="{24B6157D-B5AE-470D-A9B9-06A56234A74F}">
      <dgm:prSet/>
      <dgm:spPr/>
      <dgm:t>
        <a:bodyPr/>
        <a:lstStyle/>
        <a:p>
          <a:endParaRPr lang="ru-RU"/>
        </a:p>
      </dgm:t>
    </dgm:pt>
    <dgm:pt modelId="{BA739F62-2471-45D7-8FE8-0F3EB9D8D289}" type="sibTrans" cxnId="{24B6157D-B5AE-470D-A9B9-06A56234A74F}">
      <dgm:prSet/>
      <dgm:spPr/>
      <dgm:t>
        <a:bodyPr/>
        <a:lstStyle/>
        <a:p>
          <a:endParaRPr lang="ru-RU"/>
        </a:p>
      </dgm:t>
    </dgm:pt>
    <dgm:pt modelId="{F801427F-6569-4774-BB0A-B651F2D3A37B}" type="pres">
      <dgm:prSet presAssocID="{C672BBB9-467B-47B1-9FFF-D386B31F462A}" presName="linearFlow" presStyleCnt="0">
        <dgm:presLayoutVars>
          <dgm:dir/>
          <dgm:animLvl val="lvl"/>
          <dgm:resizeHandles val="exact"/>
        </dgm:presLayoutVars>
      </dgm:prSet>
      <dgm:spPr/>
    </dgm:pt>
    <dgm:pt modelId="{6AFA9900-40A8-4BF4-8516-64ECA5879675}" type="pres">
      <dgm:prSet presAssocID="{9BE01487-1495-4B75-9B9E-07984E3F6EFE}" presName="composite" presStyleCnt="0"/>
      <dgm:spPr/>
    </dgm:pt>
    <dgm:pt modelId="{EAD61CAD-7C48-4B2C-8D02-A1416419420A}" type="pres">
      <dgm:prSet presAssocID="{9BE01487-1495-4B75-9B9E-07984E3F6EFE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2673A664-61AE-4723-90B5-27475D3034B7}" type="pres">
      <dgm:prSet presAssocID="{9BE01487-1495-4B75-9B9E-07984E3F6EFE}" presName="descendantText" presStyleLbl="alignAcc1" presStyleIdx="0" presStyleCnt="4">
        <dgm:presLayoutVars>
          <dgm:bulletEnabled val="1"/>
        </dgm:presLayoutVars>
      </dgm:prSet>
      <dgm:spPr/>
    </dgm:pt>
    <dgm:pt modelId="{B732BBA5-ABF0-49E9-90D0-A9E5A2EA0645}" type="pres">
      <dgm:prSet presAssocID="{3F89BB38-4C13-489B-8411-7A8422E277DD}" presName="sp" presStyleCnt="0"/>
      <dgm:spPr/>
    </dgm:pt>
    <dgm:pt modelId="{5F2DA309-39FB-4901-9180-548B8AE2AB1E}" type="pres">
      <dgm:prSet presAssocID="{8DF61A6D-7DF0-4ED9-BB8B-DFD631DB402B}" presName="composite" presStyleCnt="0"/>
      <dgm:spPr/>
    </dgm:pt>
    <dgm:pt modelId="{95485D49-8F0A-48FF-8D41-E3968EAB4FC1}" type="pres">
      <dgm:prSet presAssocID="{8DF61A6D-7DF0-4ED9-BB8B-DFD631DB402B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D4A0DF1B-F643-4484-AC96-1B37605E9B29}" type="pres">
      <dgm:prSet presAssocID="{8DF61A6D-7DF0-4ED9-BB8B-DFD631DB402B}" presName="descendantText" presStyleLbl="alignAcc1" presStyleIdx="1" presStyleCnt="4">
        <dgm:presLayoutVars>
          <dgm:bulletEnabled val="1"/>
        </dgm:presLayoutVars>
      </dgm:prSet>
      <dgm:spPr/>
    </dgm:pt>
    <dgm:pt modelId="{EB1F8FD5-A82F-4395-BC4E-575BE015456A}" type="pres">
      <dgm:prSet presAssocID="{EE333F26-AB86-47D6-94EE-62B8F9585D01}" presName="sp" presStyleCnt="0"/>
      <dgm:spPr/>
    </dgm:pt>
    <dgm:pt modelId="{FC1E8AF6-F969-4F2E-ACF3-EF9F121CDA9D}" type="pres">
      <dgm:prSet presAssocID="{092FEFBA-B32D-459E-88B7-F54D766DC775}" presName="composite" presStyleCnt="0"/>
      <dgm:spPr/>
    </dgm:pt>
    <dgm:pt modelId="{C320A37E-BA81-4EEE-A605-53DA4B8903F9}" type="pres">
      <dgm:prSet presAssocID="{092FEFBA-B32D-459E-88B7-F54D766DC77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17A7A619-1F36-4937-B6A9-59E80799F7F9}" type="pres">
      <dgm:prSet presAssocID="{092FEFBA-B32D-459E-88B7-F54D766DC775}" presName="descendantText" presStyleLbl="alignAcc1" presStyleIdx="2" presStyleCnt="4">
        <dgm:presLayoutVars>
          <dgm:bulletEnabled val="1"/>
        </dgm:presLayoutVars>
      </dgm:prSet>
      <dgm:spPr/>
    </dgm:pt>
    <dgm:pt modelId="{D8810E4C-CAAE-44C1-B6F1-C4E6CBC9D458}" type="pres">
      <dgm:prSet presAssocID="{2D7256D4-2B42-4F15-9F0E-5D023B1E77AF}" presName="sp" presStyleCnt="0"/>
      <dgm:spPr/>
    </dgm:pt>
    <dgm:pt modelId="{D9C6A1D4-7C53-43EC-9CB2-D499C872F84D}" type="pres">
      <dgm:prSet presAssocID="{0E253439-6D00-4B4D-9312-1ACF50433BE5}" presName="composite" presStyleCnt="0"/>
      <dgm:spPr/>
    </dgm:pt>
    <dgm:pt modelId="{53ABD09C-80DE-424B-9A1E-DE64C34792EC}" type="pres">
      <dgm:prSet presAssocID="{0E253439-6D00-4B4D-9312-1ACF50433BE5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BA34DDB5-8CFB-4D72-AC20-A7533BF801C1}" type="pres">
      <dgm:prSet presAssocID="{0E253439-6D00-4B4D-9312-1ACF50433BE5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22FDAD1A-1434-4555-86EF-47C1E84565B3}" srcId="{9BE01487-1495-4B75-9B9E-07984E3F6EFE}" destId="{DCF5D07A-11C2-4930-A88B-98EB070297E4}" srcOrd="0" destOrd="0" parTransId="{695B3A4E-7E8E-4DEE-B106-CFC14FA67ED5}" sibTransId="{F90253B9-B55F-4591-B86C-DF35895BC1D3}"/>
    <dgm:cxn modelId="{41CC2D22-BAB5-41DE-A1CB-2B37CD14E76C}" srcId="{8DF61A6D-7DF0-4ED9-BB8B-DFD631DB402B}" destId="{3A1C542B-5C77-4398-B70B-85E2FC1D3AE1}" srcOrd="0" destOrd="0" parTransId="{A175A7A3-56F6-4A40-8369-733CD871BBCB}" sibTransId="{4F21AAA4-ECC2-4111-932C-D4C6F0EA4B79}"/>
    <dgm:cxn modelId="{7F1AC724-2B49-459B-8EC7-50A5C68CDAF0}" srcId="{C672BBB9-467B-47B1-9FFF-D386B31F462A}" destId="{8DF61A6D-7DF0-4ED9-BB8B-DFD631DB402B}" srcOrd="1" destOrd="0" parTransId="{78F56115-641E-44FD-B028-19101A5ACA24}" sibTransId="{EE333F26-AB86-47D6-94EE-62B8F9585D01}"/>
    <dgm:cxn modelId="{1AD6A965-D50B-4272-A4FF-EE50E2529FE4}" srcId="{C672BBB9-467B-47B1-9FFF-D386B31F462A}" destId="{092FEFBA-B32D-459E-88B7-F54D766DC775}" srcOrd="2" destOrd="0" parTransId="{E85F4C7F-53B6-4938-B657-6C319697B464}" sibTransId="{2D7256D4-2B42-4F15-9F0E-5D023B1E77AF}"/>
    <dgm:cxn modelId="{1C31BD4C-4F82-491E-A88F-45624BB37ADE}" type="presOf" srcId="{E2A10999-5714-4C11-A21D-0B97F55863B4}" destId="{17A7A619-1F36-4937-B6A9-59E80799F7F9}" srcOrd="0" destOrd="0" presId="urn:microsoft.com/office/officeart/2005/8/layout/chevron2"/>
    <dgm:cxn modelId="{89A5EC51-8492-480B-A898-924E65274F91}" type="presOf" srcId="{092FEFBA-B32D-459E-88B7-F54D766DC775}" destId="{C320A37E-BA81-4EEE-A605-53DA4B8903F9}" srcOrd="0" destOrd="0" presId="urn:microsoft.com/office/officeart/2005/8/layout/chevron2"/>
    <dgm:cxn modelId="{24B6157D-B5AE-470D-A9B9-06A56234A74F}" srcId="{0E253439-6D00-4B4D-9312-1ACF50433BE5}" destId="{505F8458-1D38-407D-BEAD-39CA34671116}" srcOrd="0" destOrd="0" parTransId="{F77BDEEF-EC1A-4F2E-AA7E-7616A544A9A9}" sibTransId="{BA739F62-2471-45D7-8FE8-0F3EB9D8D289}"/>
    <dgm:cxn modelId="{34141486-4425-4FAC-9E3C-50AC2DC93BD9}" type="presOf" srcId="{8DF61A6D-7DF0-4ED9-BB8B-DFD631DB402B}" destId="{95485D49-8F0A-48FF-8D41-E3968EAB4FC1}" srcOrd="0" destOrd="0" presId="urn:microsoft.com/office/officeart/2005/8/layout/chevron2"/>
    <dgm:cxn modelId="{639C2E86-640B-40A4-AE5C-88BCC6E82EE3}" type="presOf" srcId="{3A1C542B-5C77-4398-B70B-85E2FC1D3AE1}" destId="{D4A0DF1B-F643-4484-AC96-1B37605E9B29}" srcOrd="0" destOrd="0" presId="urn:microsoft.com/office/officeart/2005/8/layout/chevron2"/>
    <dgm:cxn modelId="{8C29A696-047D-43C1-B3B1-AC6C5858E48D}" type="presOf" srcId="{C672BBB9-467B-47B1-9FFF-D386B31F462A}" destId="{F801427F-6569-4774-BB0A-B651F2D3A37B}" srcOrd="0" destOrd="0" presId="urn:microsoft.com/office/officeart/2005/8/layout/chevron2"/>
    <dgm:cxn modelId="{6E5E38AF-40A5-47BF-82F1-BFC7CF11EAC8}" type="presOf" srcId="{DCF5D07A-11C2-4930-A88B-98EB070297E4}" destId="{2673A664-61AE-4723-90B5-27475D3034B7}" srcOrd="0" destOrd="0" presId="urn:microsoft.com/office/officeart/2005/8/layout/chevron2"/>
    <dgm:cxn modelId="{06505EAF-CF24-4588-8473-6CD2742E21E4}" srcId="{C672BBB9-467B-47B1-9FFF-D386B31F462A}" destId="{0E253439-6D00-4B4D-9312-1ACF50433BE5}" srcOrd="3" destOrd="0" parTransId="{B17CED2E-D017-4AFE-B24F-EA89D548B123}" sibTransId="{5320C28F-D206-4C0E-929F-43805BACF36B}"/>
    <dgm:cxn modelId="{7D99A8AF-551C-4024-9B24-F2E9E474D5AF}" type="presOf" srcId="{9BE01487-1495-4B75-9B9E-07984E3F6EFE}" destId="{EAD61CAD-7C48-4B2C-8D02-A1416419420A}" srcOrd="0" destOrd="0" presId="urn:microsoft.com/office/officeart/2005/8/layout/chevron2"/>
    <dgm:cxn modelId="{49103CB5-FFE9-4BAB-869F-6DB3A269B862}" type="presOf" srcId="{505F8458-1D38-407D-BEAD-39CA34671116}" destId="{BA34DDB5-8CFB-4D72-AC20-A7533BF801C1}" srcOrd="0" destOrd="0" presId="urn:microsoft.com/office/officeart/2005/8/layout/chevron2"/>
    <dgm:cxn modelId="{C3B695D4-36E6-4AF7-B521-DD20AEBBB833}" srcId="{C672BBB9-467B-47B1-9FFF-D386B31F462A}" destId="{9BE01487-1495-4B75-9B9E-07984E3F6EFE}" srcOrd="0" destOrd="0" parTransId="{D964FACF-9053-49F1-B7DC-D9FD91C5FA13}" sibTransId="{3F89BB38-4C13-489B-8411-7A8422E277DD}"/>
    <dgm:cxn modelId="{A4AA2FEB-CB1A-4501-9D28-9A63EEC2A920}" type="presOf" srcId="{0E253439-6D00-4B4D-9312-1ACF50433BE5}" destId="{53ABD09C-80DE-424B-9A1E-DE64C34792EC}" srcOrd="0" destOrd="0" presId="urn:microsoft.com/office/officeart/2005/8/layout/chevron2"/>
    <dgm:cxn modelId="{E1DDE8FD-B087-471A-9370-3DE879FB8962}" srcId="{092FEFBA-B32D-459E-88B7-F54D766DC775}" destId="{E2A10999-5714-4C11-A21D-0B97F55863B4}" srcOrd="0" destOrd="0" parTransId="{DA297B0D-B81D-43C5-BEB0-F20669401E8E}" sibTransId="{6825FCA8-7E3D-455B-ADDF-684F34D987C8}"/>
    <dgm:cxn modelId="{BBEA84EC-715A-41B0-A117-B9A1B5847064}" type="presParOf" srcId="{F801427F-6569-4774-BB0A-B651F2D3A37B}" destId="{6AFA9900-40A8-4BF4-8516-64ECA5879675}" srcOrd="0" destOrd="0" presId="urn:microsoft.com/office/officeart/2005/8/layout/chevron2"/>
    <dgm:cxn modelId="{946FCCE4-9A0A-474E-861E-D5C14C44B96E}" type="presParOf" srcId="{6AFA9900-40A8-4BF4-8516-64ECA5879675}" destId="{EAD61CAD-7C48-4B2C-8D02-A1416419420A}" srcOrd="0" destOrd="0" presId="urn:microsoft.com/office/officeart/2005/8/layout/chevron2"/>
    <dgm:cxn modelId="{50212C9A-DB07-4357-9950-DEF16C6297D9}" type="presParOf" srcId="{6AFA9900-40A8-4BF4-8516-64ECA5879675}" destId="{2673A664-61AE-4723-90B5-27475D3034B7}" srcOrd="1" destOrd="0" presId="urn:microsoft.com/office/officeart/2005/8/layout/chevron2"/>
    <dgm:cxn modelId="{6CFC667C-CCC0-4B0C-AC72-8ECD9D6AE855}" type="presParOf" srcId="{F801427F-6569-4774-BB0A-B651F2D3A37B}" destId="{B732BBA5-ABF0-49E9-90D0-A9E5A2EA0645}" srcOrd="1" destOrd="0" presId="urn:microsoft.com/office/officeart/2005/8/layout/chevron2"/>
    <dgm:cxn modelId="{5DE7AB33-F732-4A0C-B8AF-6AFD56649D87}" type="presParOf" srcId="{F801427F-6569-4774-BB0A-B651F2D3A37B}" destId="{5F2DA309-39FB-4901-9180-548B8AE2AB1E}" srcOrd="2" destOrd="0" presId="urn:microsoft.com/office/officeart/2005/8/layout/chevron2"/>
    <dgm:cxn modelId="{FBBA94E4-ACE8-433B-8743-03E4405718EE}" type="presParOf" srcId="{5F2DA309-39FB-4901-9180-548B8AE2AB1E}" destId="{95485D49-8F0A-48FF-8D41-E3968EAB4FC1}" srcOrd="0" destOrd="0" presId="urn:microsoft.com/office/officeart/2005/8/layout/chevron2"/>
    <dgm:cxn modelId="{37009C83-C69E-4EB7-A3DB-7B1FB56EABCF}" type="presParOf" srcId="{5F2DA309-39FB-4901-9180-548B8AE2AB1E}" destId="{D4A0DF1B-F643-4484-AC96-1B37605E9B29}" srcOrd="1" destOrd="0" presId="urn:microsoft.com/office/officeart/2005/8/layout/chevron2"/>
    <dgm:cxn modelId="{C1D9CBDD-94C3-4F18-90AD-A36713DE7FD6}" type="presParOf" srcId="{F801427F-6569-4774-BB0A-B651F2D3A37B}" destId="{EB1F8FD5-A82F-4395-BC4E-575BE015456A}" srcOrd="3" destOrd="0" presId="urn:microsoft.com/office/officeart/2005/8/layout/chevron2"/>
    <dgm:cxn modelId="{CA80AD3E-9D87-403C-83A2-BD7215DD1A47}" type="presParOf" srcId="{F801427F-6569-4774-BB0A-B651F2D3A37B}" destId="{FC1E8AF6-F969-4F2E-ACF3-EF9F121CDA9D}" srcOrd="4" destOrd="0" presId="urn:microsoft.com/office/officeart/2005/8/layout/chevron2"/>
    <dgm:cxn modelId="{B6632EA0-E668-4F87-B9A3-8A0CD4AA3724}" type="presParOf" srcId="{FC1E8AF6-F969-4F2E-ACF3-EF9F121CDA9D}" destId="{C320A37E-BA81-4EEE-A605-53DA4B8903F9}" srcOrd="0" destOrd="0" presId="urn:microsoft.com/office/officeart/2005/8/layout/chevron2"/>
    <dgm:cxn modelId="{63CA546E-23CC-48D2-9F76-A63A16C388C6}" type="presParOf" srcId="{FC1E8AF6-F969-4F2E-ACF3-EF9F121CDA9D}" destId="{17A7A619-1F36-4937-B6A9-59E80799F7F9}" srcOrd="1" destOrd="0" presId="urn:microsoft.com/office/officeart/2005/8/layout/chevron2"/>
    <dgm:cxn modelId="{B0C5A315-0E72-4CA7-A35D-92BE6945B4C5}" type="presParOf" srcId="{F801427F-6569-4774-BB0A-B651F2D3A37B}" destId="{D8810E4C-CAAE-44C1-B6F1-C4E6CBC9D458}" srcOrd="5" destOrd="0" presId="urn:microsoft.com/office/officeart/2005/8/layout/chevron2"/>
    <dgm:cxn modelId="{25C0EF1D-2608-43DA-BEFF-4445556E4C27}" type="presParOf" srcId="{F801427F-6569-4774-BB0A-B651F2D3A37B}" destId="{D9C6A1D4-7C53-43EC-9CB2-D499C872F84D}" srcOrd="6" destOrd="0" presId="urn:microsoft.com/office/officeart/2005/8/layout/chevron2"/>
    <dgm:cxn modelId="{6B4BAA4B-55A9-4711-9BE2-0CD0C9CF6AF4}" type="presParOf" srcId="{D9C6A1D4-7C53-43EC-9CB2-D499C872F84D}" destId="{53ABD09C-80DE-424B-9A1E-DE64C34792EC}" srcOrd="0" destOrd="0" presId="urn:microsoft.com/office/officeart/2005/8/layout/chevron2"/>
    <dgm:cxn modelId="{904E964F-E7D1-4408-B7F1-F9CDDA0E94DC}" type="presParOf" srcId="{D9C6A1D4-7C53-43EC-9CB2-D499C872F84D}" destId="{BA34DDB5-8CFB-4D72-AC20-A7533BF801C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8ED8C8-8D17-4EF6-9876-817224B3EAD7}" type="doc">
      <dgm:prSet loTypeId="urn:microsoft.com/office/officeart/2005/8/layout/pyramid2" loCatId="list" qsTypeId="urn:microsoft.com/office/officeart/2005/8/quickstyle/3d7" qsCatId="3D" csTypeId="urn:microsoft.com/office/officeart/2005/8/colors/accent1_2" csCatId="accent1" phldr="1"/>
      <dgm:spPr/>
    </dgm:pt>
    <dgm:pt modelId="{4D18E162-AB8C-4013-897C-CD3A2C17BF07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/>
            <a:t>Расширение административных источников</a:t>
          </a:r>
        </a:p>
      </dgm:t>
    </dgm:pt>
    <dgm:pt modelId="{A8EC6A8B-2AEC-42FF-9692-B1788B1BB6E9}" type="parTrans" cxnId="{05FCDC9C-308F-42F6-AA66-F0CDA51551AA}">
      <dgm:prSet/>
      <dgm:spPr/>
      <dgm:t>
        <a:bodyPr/>
        <a:lstStyle/>
        <a:p>
          <a:endParaRPr lang="ru-RU"/>
        </a:p>
      </dgm:t>
    </dgm:pt>
    <dgm:pt modelId="{302E5052-24DE-4F88-8943-F09EB65DEBC8}" type="sibTrans" cxnId="{05FCDC9C-308F-42F6-AA66-F0CDA51551AA}">
      <dgm:prSet/>
      <dgm:spPr/>
      <dgm:t>
        <a:bodyPr/>
        <a:lstStyle/>
        <a:p>
          <a:endParaRPr lang="ru-RU"/>
        </a:p>
      </dgm:t>
    </dgm:pt>
    <dgm:pt modelId="{16390113-5A96-48AC-A5E9-1C6B67038D60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/>
            <a:t>Расширить количество получаемых данных с налоговых органов </a:t>
          </a:r>
        </a:p>
      </dgm:t>
    </dgm:pt>
    <dgm:pt modelId="{D5823A77-833C-4444-A58B-391A36C7AC1D}" type="parTrans" cxnId="{FB31C2AC-A70A-42E2-8751-F2AEEDA51E47}">
      <dgm:prSet/>
      <dgm:spPr/>
      <dgm:t>
        <a:bodyPr/>
        <a:lstStyle/>
        <a:p>
          <a:endParaRPr lang="ru-RU"/>
        </a:p>
      </dgm:t>
    </dgm:pt>
    <dgm:pt modelId="{F75F469B-3430-4F25-84D0-5CD613FB0702}" type="sibTrans" cxnId="{FB31C2AC-A70A-42E2-8751-F2AEEDA51E47}">
      <dgm:prSet/>
      <dgm:spPr/>
      <dgm:t>
        <a:bodyPr/>
        <a:lstStyle/>
        <a:p>
          <a:endParaRPr lang="ru-RU"/>
        </a:p>
      </dgm:t>
    </dgm:pt>
    <dgm:pt modelId="{D7289DFA-66C0-4FB6-9D31-56CCDA3A1968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/>
            <a:t>Разработка счетчика правовых единиц</a:t>
          </a:r>
        </a:p>
      </dgm:t>
    </dgm:pt>
    <dgm:pt modelId="{90B4F94F-B538-4551-AAE8-5B755EA396CD}" type="parTrans" cxnId="{4086C4DE-8C78-4480-B1C3-3A50FF73EBCC}">
      <dgm:prSet/>
      <dgm:spPr/>
      <dgm:t>
        <a:bodyPr/>
        <a:lstStyle/>
        <a:p>
          <a:endParaRPr lang="ru-RU"/>
        </a:p>
      </dgm:t>
    </dgm:pt>
    <dgm:pt modelId="{6ECF80D3-93A3-483A-8DC7-A4AFD4F966B9}" type="sibTrans" cxnId="{4086C4DE-8C78-4480-B1C3-3A50FF73EBCC}">
      <dgm:prSet/>
      <dgm:spPr/>
      <dgm:t>
        <a:bodyPr/>
        <a:lstStyle/>
        <a:p>
          <a:endParaRPr lang="ru-RU"/>
        </a:p>
      </dgm:t>
    </dgm:pt>
    <dgm:pt modelId="{21AE7782-BC16-409E-8E1D-5A7047708604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/>
            <a:t>Создание новой статистической единицы «группа предприятий»</a:t>
          </a:r>
        </a:p>
      </dgm:t>
    </dgm:pt>
    <dgm:pt modelId="{18256DB8-A418-4E97-924E-70777E1D4356}" type="parTrans" cxnId="{E76BE4FA-69C2-4A54-BA78-3F84EEED09B9}">
      <dgm:prSet/>
      <dgm:spPr/>
      <dgm:t>
        <a:bodyPr/>
        <a:lstStyle/>
        <a:p>
          <a:endParaRPr lang="ru-RU"/>
        </a:p>
      </dgm:t>
    </dgm:pt>
    <dgm:pt modelId="{0485C643-5FA3-482B-A204-365A20EF946E}" type="sibTrans" cxnId="{E76BE4FA-69C2-4A54-BA78-3F84EEED09B9}">
      <dgm:prSet/>
      <dgm:spPr/>
      <dgm:t>
        <a:bodyPr/>
        <a:lstStyle/>
        <a:p>
          <a:endParaRPr lang="ru-RU"/>
        </a:p>
      </dgm:t>
    </dgm:pt>
    <dgm:pt modelId="{FBCD83EF-D70B-4BC3-8B4C-E14DFD9DBB4B}" type="pres">
      <dgm:prSet presAssocID="{318ED8C8-8D17-4EF6-9876-817224B3EAD7}" presName="compositeShape" presStyleCnt="0">
        <dgm:presLayoutVars>
          <dgm:dir/>
          <dgm:resizeHandles/>
        </dgm:presLayoutVars>
      </dgm:prSet>
      <dgm:spPr/>
    </dgm:pt>
    <dgm:pt modelId="{9CCE9791-0D1C-4ED3-A31F-89C92473B645}" type="pres">
      <dgm:prSet presAssocID="{318ED8C8-8D17-4EF6-9876-817224B3EAD7}" presName="pyramid" presStyleLbl="node1" presStyleIdx="0" presStyleCnt="1"/>
      <dgm:spPr/>
    </dgm:pt>
    <dgm:pt modelId="{DDC8D584-CEF4-462A-B7BD-9CCBC7DCEC42}" type="pres">
      <dgm:prSet presAssocID="{318ED8C8-8D17-4EF6-9876-817224B3EAD7}" presName="theList" presStyleCnt="0"/>
      <dgm:spPr/>
    </dgm:pt>
    <dgm:pt modelId="{56CFEDA8-AA64-4440-8180-E31F26DF5079}" type="pres">
      <dgm:prSet presAssocID="{4D18E162-AB8C-4013-897C-CD3A2C17BF07}" presName="aNode" presStyleLbl="fgAcc1" presStyleIdx="0" presStyleCnt="4">
        <dgm:presLayoutVars>
          <dgm:bulletEnabled val="1"/>
        </dgm:presLayoutVars>
      </dgm:prSet>
      <dgm:spPr/>
    </dgm:pt>
    <dgm:pt modelId="{6D7EBD9D-D31D-4A20-82A0-9B13795C3915}" type="pres">
      <dgm:prSet presAssocID="{4D18E162-AB8C-4013-897C-CD3A2C17BF07}" presName="aSpace" presStyleCnt="0"/>
      <dgm:spPr/>
    </dgm:pt>
    <dgm:pt modelId="{4CA3A927-8AB5-4550-9CA2-9CCAB75E1D80}" type="pres">
      <dgm:prSet presAssocID="{16390113-5A96-48AC-A5E9-1C6B67038D60}" presName="aNode" presStyleLbl="fgAcc1" presStyleIdx="1" presStyleCnt="4">
        <dgm:presLayoutVars>
          <dgm:bulletEnabled val="1"/>
        </dgm:presLayoutVars>
      </dgm:prSet>
      <dgm:spPr/>
    </dgm:pt>
    <dgm:pt modelId="{EA0B2F6C-8A20-435D-A3F0-9677AE4D3040}" type="pres">
      <dgm:prSet presAssocID="{16390113-5A96-48AC-A5E9-1C6B67038D60}" presName="aSpace" presStyleCnt="0"/>
      <dgm:spPr/>
    </dgm:pt>
    <dgm:pt modelId="{B337DB4E-6596-44FC-A7D4-2DC78DC78A61}" type="pres">
      <dgm:prSet presAssocID="{D7289DFA-66C0-4FB6-9D31-56CCDA3A1968}" presName="aNode" presStyleLbl="fgAcc1" presStyleIdx="2" presStyleCnt="4">
        <dgm:presLayoutVars>
          <dgm:bulletEnabled val="1"/>
        </dgm:presLayoutVars>
      </dgm:prSet>
      <dgm:spPr/>
    </dgm:pt>
    <dgm:pt modelId="{76363D6F-F177-43C8-A532-092FDD461D75}" type="pres">
      <dgm:prSet presAssocID="{D7289DFA-66C0-4FB6-9D31-56CCDA3A1968}" presName="aSpace" presStyleCnt="0"/>
      <dgm:spPr/>
    </dgm:pt>
    <dgm:pt modelId="{CF081D18-E557-4388-A06F-5145DC83B666}" type="pres">
      <dgm:prSet presAssocID="{21AE7782-BC16-409E-8E1D-5A7047708604}" presName="aNode" presStyleLbl="fgAcc1" presStyleIdx="3" presStyleCnt="4">
        <dgm:presLayoutVars>
          <dgm:bulletEnabled val="1"/>
        </dgm:presLayoutVars>
      </dgm:prSet>
      <dgm:spPr/>
    </dgm:pt>
    <dgm:pt modelId="{34411E6D-CA15-495F-A280-C0B20390CA10}" type="pres">
      <dgm:prSet presAssocID="{21AE7782-BC16-409E-8E1D-5A7047708604}" presName="aSpace" presStyleCnt="0"/>
      <dgm:spPr/>
    </dgm:pt>
  </dgm:ptLst>
  <dgm:cxnLst>
    <dgm:cxn modelId="{5730D171-375B-4549-83C0-EDE9090B5EAA}" type="presOf" srcId="{318ED8C8-8D17-4EF6-9876-817224B3EAD7}" destId="{FBCD83EF-D70B-4BC3-8B4C-E14DFD9DBB4B}" srcOrd="0" destOrd="0" presId="urn:microsoft.com/office/officeart/2005/8/layout/pyramid2"/>
    <dgm:cxn modelId="{22544A78-3461-4616-9F9C-428316A56488}" type="presOf" srcId="{16390113-5A96-48AC-A5E9-1C6B67038D60}" destId="{4CA3A927-8AB5-4550-9CA2-9CCAB75E1D80}" srcOrd="0" destOrd="0" presId="urn:microsoft.com/office/officeart/2005/8/layout/pyramid2"/>
    <dgm:cxn modelId="{05FCDC9C-308F-42F6-AA66-F0CDA51551AA}" srcId="{318ED8C8-8D17-4EF6-9876-817224B3EAD7}" destId="{4D18E162-AB8C-4013-897C-CD3A2C17BF07}" srcOrd="0" destOrd="0" parTransId="{A8EC6A8B-2AEC-42FF-9692-B1788B1BB6E9}" sibTransId="{302E5052-24DE-4F88-8943-F09EB65DEBC8}"/>
    <dgm:cxn modelId="{FB31C2AC-A70A-42E2-8751-F2AEEDA51E47}" srcId="{318ED8C8-8D17-4EF6-9876-817224B3EAD7}" destId="{16390113-5A96-48AC-A5E9-1C6B67038D60}" srcOrd="1" destOrd="0" parTransId="{D5823A77-833C-4444-A58B-391A36C7AC1D}" sibTransId="{F75F469B-3430-4F25-84D0-5CD613FB0702}"/>
    <dgm:cxn modelId="{FAF5A3BE-B0DB-4535-8685-27301030AB4C}" type="presOf" srcId="{21AE7782-BC16-409E-8E1D-5A7047708604}" destId="{CF081D18-E557-4388-A06F-5145DC83B666}" srcOrd="0" destOrd="0" presId="urn:microsoft.com/office/officeart/2005/8/layout/pyramid2"/>
    <dgm:cxn modelId="{4086C4DE-8C78-4480-B1C3-3A50FF73EBCC}" srcId="{318ED8C8-8D17-4EF6-9876-817224B3EAD7}" destId="{D7289DFA-66C0-4FB6-9D31-56CCDA3A1968}" srcOrd="2" destOrd="0" parTransId="{90B4F94F-B538-4551-AAE8-5B755EA396CD}" sibTransId="{6ECF80D3-93A3-483A-8DC7-A4AFD4F966B9}"/>
    <dgm:cxn modelId="{A331F1E5-6F90-4DF9-82A3-87CD087D9B15}" type="presOf" srcId="{4D18E162-AB8C-4013-897C-CD3A2C17BF07}" destId="{56CFEDA8-AA64-4440-8180-E31F26DF5079}" srcOrd="0" destOrd="0" presId="urn:microsoft.com/office/officeart/2005/8/layout/pyramid2"/>
    <dgm:cxn modelId="{1F757CF4-445D-4412-8301-017D78069C4F}" type="presOf" srcId="{D7289DFA-66C0-4FB6-9D31-56CCDA3A1968}" destId="{B337DB4E-6596-44FC-A7D4-2DC78DC78A61}" srcOrd="0" destOrd="0" presId="urn:microsoft.com/office/officeart/2005/8/layout/pyramid2"/>
    <dgm:cxn modelId="{E76BE4FA-69C2-4A54-BA78-3F84EEED09B9}" srcId="{318ED8C8-8D17-4EF6-9876-817224B3EAD7}" destId="{21AE7782-BC16-409E-8E1D-5A7047708604}" srcOrd="3" destOrd="0" parTransId="{18256DB8-A418-4E97-924E-70777E1D4356}" sibTransId="{0485C643-5FA3-482B-A204-365A20EF946E}"/>
    <dgm:cxn modelId="{1AAC708A-1315-4CB3-88F5-4BBF598450C4}" type="presParOf" srcId="{FBCD83EF-D70B-4BC3-8B4C-E14DFD9DBB4B}" destId="{9CCE9791-0D1C-4ED3-A31F-89C92473B645}" srcOrd="0" destOrd="0" presId="urn:microsoft.com/office/officeart/2005/8/layout/pyramid2"/>
    <dgm:cxn modelId="{8EEF4DAD-1F16-4656-84D4-D38005E73E32}" type="presParOf" srcId="{FBCD83EF-D70B-4BC3-8B4C-E14DFD9DBB4B}" destId="{DDC8D584-CEF4-462A-B7BD-9CCBC7DCEC42}" srcOrd="1" destOrd="0" presId="urn:microsoft.com/office/officeart/2005/8/layout/pyramid2"/>
    <dgm:cxn modelId="{BA067067-EA8E-4952-A83F-9F747404EA87}" type="presParOf" srcId="{DDC8D584-CEF4-462A-B7BD-9CCBC7DCEC42}" destId="{56CFEDA8-AA64-4440-8180-E31F26DF5079}" srcOrd="0" destOrd="0" presId="urn:microsoft.com/office/officeart/2005/8/layout/pyramid2"/>
    <dgm:cxn modelId="{DA94489F-7D13-40BC-A90A-D5397284CB12}" type="presParOf" srcId="{DDC8D584-CEF4-462A-B7BD-9CCBC7DCEC42}" destId="{6D7EBD9D-D31D-4A20-82A0-9B13795C3915}" srcOrd="1" destOrd="0" presId="urn:microsoft.com/office/officeart/2005/8/layout/pyramid2"/>
    <dgm:cxn modelId="{7FD8447B-8794-4CC5-ADB1-0A72C1CE175A}" type="presParOf" srcId="{DDC8D584-CEF4-462A-B7BD-9CCBC7DCEC42}" destId="{4CA3A927-8AB5-4550-9CA2-9CCAB75E1D80}" srcOrd="2" destOrd="0" presId="urn:microsoft.com/office/officeart/2005/8/layout/pyramid2"/>
    <dgm:cxn modelId="{1CE52359-136E-4A07-A000-A2E2491AF348}" type="presParOf" srcId="{DDC8D584-CEF4-462A-B7BD-9CCBC7DCEC42}" destId="{EA0B2F6C-8A20-435D-A3F0-9677AE4D3040}" srcOrd="3" destOrd="0" presId="urn:microsoft.com/office/officeart/2005/8/layout/pyramid2"/>
    <dgm:cxn modelId="{5F57C8B8-5C1A-4EAD-8476-514C605B9CD4}" type="presParOf" srcId="{DDC8D584-CEF4-462A-B7BD-9CCBC7DCEC42}" destId="{B337DB4E-6596-44FC-A7D4-2DC78DC78A61}" srcOrd="4" destOrd="0" presId="urn:microsoft.com/office/officeart/2005/8/layout/pyramid2"/>
    <dgm:cxn modelId="{810E7F87-DB06-4331-8658-ADA33FD76C5A}" type="presParOf" srcId="{DDC8D584-CEF4-462A-B7BD-9CCBC7DCEC42}" destId="{76363D6F-F177-43C8-A532-092FDD461D75}" srcOrd="5" destOrd="0" presId="urn:microsoft.com/office/officeart/2005/8/layout/pyramid2"/>
    <dgm:cxn modelId="{87783273-9365-44CE-886D-25DB3E917A32}" type="presParOf" srcId="{DDC8D584-CEF4-462A-B7BD-9CCBC7DCEC42}" destId="{CF081D18-E557-4388-A06F-5145DC83B666}" srcOrd="6" destOrd="0" presId="urn:microsoft.com/office/officeart/2005/8/layout/pyramid2"/>
    <dgm:cxn modelId="{F0A42BFB-7505-4383-9D90-87919BEE0799}" type="presParOf" srcId="{DDC8D584-CEF4-462A-B7BD-9CCBC7DCEC42}" destId="{34411E6D-CA15-495F-A280-C0B20390CA1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76607CD-EC6C-4DA6-BB5F-DDF117096531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9BB291-5A8F-41CA-9F3D-1B28708F1E48}">
      <dgm:prSet phldrT="[Текст]" custT="1"/>
      <dgm:spPr/>
      <dgm:t>
        <a:bodyPr/>
        <a:lstStyle/>
        <a:p>
          <a:r>
            <a:rPr lang="ru-RU" sz="1000" dirty="0"/>
            <a:t>Сведения из административных источников</a:t>
          </a:r>
        </a:p>
      </dgm:t>
    </dgm:pt>
    <dgm:pt modelId="{42A03D0F-E1A9-47E6-8798-B42D6EE67613}" type="parTrans" cxnId="{A717F8E0-C1F8-47F8-AC7B-71BAC705F8C3}">
      <dgm:prSet/>
      <dgm:spPr/>
      <dgm:t>
        <a:bodyPr/>
        <a:lstStyle/>
        <a:p>
          <a:endParaRPr lang="ru-RU"/>
        </a:p>
      </dgm:t>
    </dgm:pt>
    <dgm:pt modelId="{03E87ABF-3EFA-47F2-A6DF-982CE661ABD3}" type="sibTrans" cxnId="{A717F8E0-C1F8-47F8-AC7B-71BAC705F8C3}">
      <dgm:prSet/>
      <dgm:spPr/>
      <dgm:t>
        <a:bodyPr/>
        <a:lstStyle/>
        <a:p>
          <a:endParaRPr lang="ru-RU"/>
        </a:p>
      </dgm:t>
    </dgm:pt>
    <dgm:pt modelId="{2B76401E-91F0-49C4-B52A-5EC2B1190232}">
      <dgm:prSet phldrT="[Текст]" custT="1"/>
      <dgm:spPr/>
      <dgm:t>
        <a:bodyPr/>
        <a:lstStyle/>
        <a:p>
          <a:r>
            <a:rPr lang="ru-RU" sz="1000" dirty="0"/>
            <a:t>Сведения из статистических форм</a:t>
          </a:r>
        </a:p>
      </dgm:t>
    </dgm:pt>
    <dgm:pt modelId="{E8A32DAE-A2B2-4E95-A095-C73FB80BCAFD}" type="parTrans" cxnId="{B0ADD487-0E2C-45CE-94D8-429E2F2D39B7}">
      <dgm:prSet/>
      <dgm:spPr/>
      <dgm:t>
        <a:bodyPr/>
        <a:lstStyle/>
        <a:p>
          <a:endParaRPr lang="ru-RU"/>
        </a:p>
      </dgm:t>
    </dgm:pt>
    <dgm:pt modelId="{649701E1-3D10-4FCC-A232-5E5BED4251F2}" type="sibTrans" cxnId="{B0ADD487-0E2C-45CE-94D8-429E2F2D39B7}">
      <dgm:prSet/>
      <dgm:spPr/>
      <dgm:t>
        <a:bodyPr/>
        <a:lstStyle/>
        <a:p>
          <a:endParaRPr lang="ru-RU"/>
        </a:p>
      </dgm:t>
    </dgm:pt>
    <dgm:pt modelId="{B6FCF1A6-A87A-49E3-9E05-17A7BF771E01}" type="pres">
      <dgm:prSet presAssocID="{776607CD-EC6C-4DA6-BB5F-DDF117096531}" presName="compositeShape" presStyleCnt="0">
        <dgm:presLayoutVars>
          <dgm:chMax val="2"/>
          <dgm:dir/>
          <dgm:resizeHandles val="exact"/>
        </dgm:presLayoutVars>
      </dgm:prSet>
      <dgm:spPr/>
    </dgm:pt>
    <dgm:pt modelId="{45FDF2D8-5CD7-4849-AD0E-5E0830900026}" type="pres">
      <dgm:prSet presAssocID="{776607CD-EC6C-4DA6-BB5F-DDF117096531}" presName="divider" presStyleLbl="fgShp" presStyleIdx="0" presStyleCnt="1"/>
      <dgm:spPr/>
    </dgm:pt>
    <dgm:pt modelId="{AF915806-0FD6-43DC-8298-D403987E2779}" type="pres">
      <dgm:prSet presAssocID="{389BB291-5A8F-41CA-9F3D-1B28708F1E48}" presName="downArrow" presStyleLbl="node1" presStyleIdx="0" presStyleCnt="2" custScaleX="71473"/>
      <dgm:spPr/>
    </dgm:pt>
    <dgm:pt modelId="{3690C71B-4D2C-4093-B846-2206A198D1B8}" type="pres">
      <dgm:prSet presAssocID="{389BB291-5A8F-41CA-9F3D-1B28708F1E48}" presName="downArrowText" presStyleLbl="revTx" presStyleIdx="0" presStyleCnt="2" custAng="0" custScaleX="145674">
        <dgm:presLayoutVars>
          <dgm:bulletEnabled val="1"/>
        </dgm:presLayoutVars>
      </dgm:prSet>
      <dgm:spPr/>
    </dgm:pt>
    <dgm:pt modelId="{ACC29D83-D102-4A1E-93A7-05A92BF2C951}" type="pres">
      <dgm:prSet presAssocID="{2B76401E-91F0-49C4-B52A-5EC2B1190232}" presName="upArrow" presStyleLbl="node1" presStyleIdx="1" presStyleCnt="2" custScaleX="68062"/>
      <dgm:spPr/>
    </dgm:pt>
    <dgm:pt modelId="{7089FDB5-7E57-4A16-B100-F8572790F747}" type="pres">
      <dgm:prSet presAssocID="{2B76401E-91F0-49C4-B52A-5EC2B1190232}" presName="upArrowText" presStyleLbl="revTx" presStyleIdx="1" presStyleCnt="2" custScaleX="126766">
        <dgm:presLayoutVars>
          <dgm:bulletEnabled val="1"/>
        </dgm:presLayoutVars>
      </dgm:prSet>
      <dgm:spPr/>
    </dgm:pt>
  </dgm:ptLst>
  <dgm:cxnLst>
    <dgm:cxn modelId="{184B6B0A-FD44-45E1-8037-67D78E02D0D4}" type="presOf" srcId="{776607CD-EC6C-4DA6-BB5F-DDF117096531}" destId="{B6FCF1A6-A87A-49E3-9E05-17A7BF771E01}" srcOrd="0" destOrd="0" presId="urn:microsoft.com/office/officeart/2005/8/layout/arrow3"/>
    <dgm:cxn modelId="{B6E2D45B-8F82-4D03-83AB-A86BB1D3E837}" type="presOf" srcId="{389BB291-5A8F-41CA-9F3D-1B28708F1E48}" destId="{3690C71B-4D2C-4093-B846-2206A198D1B8}" srcOrd="0" destOrd="0" presId="urn:microsoft.com/office/officeart/2005/8/layout/arrow3"/>
    <dgm:cxn modelId="{B0ADD487-0E2C-45CE-94D8-429E2F2D39B7}" srcId="{776607CD-EC6C-4DA6-BB5F-DDF117096531}" destId="{2B76401E-91F0-49C4-B52A-5EC2B1190232}" srcOrd="1" destOrd="0" parTransId="{E8A32DAE-A2B2-4E95-A095-C73FB80BCAFD}" sibTransId="{649701E1-3D10-4FCC-A232-5E5BED4251F2}"/>
    <dgm:cxn modelId="{68F9ED9B-2141-4B37-8A2B-295AF7C2CDDF}" type="presOf" srcId="{2B76401E-91F0-49C4-B52A-5EC2B1190232}" destId="{7089FDB5-7E57-4A16-B100-F8572790F747}" srcOrd="0" destOrd="0" presId="urn:microsoft.com/office/officeart/2005/8/layout/arrow3"/>
    <dgm:cxn modelId="{A717F8E0-C1F8-47F8-AC7B-71BAC705F8C3}" srcId="{776607CD-EC6C-4DA6-BB5F-DDF117096531}" destId="{389BB291-5A8F-41CA-9F3D-1B28708F1E48}" srcOrd="0" destOrd="0" parTransId="{42A03D0F-E1A9-47E6-8798-B42D6EE67613}" sibTransId="{03E87ABF-3EFA-47F2-A6DF-982CE661ABD3}"/>
    <dgm:cxn modelId="{6FF2CA23-1C43-497C-8831-6FE46804F396}" type="presParOf" srcId="{B6FCF1A6-A87A-49E3-9E05-17A7BF771E01}" destId="{45FDF2D8-5CD7-4849-AD0E-5E0830900026}" srcOrd="0" destOrd="0" presId="urn:microsoft.com/office/officeart/2005/8/layout/arrow3"/>
    <dgm:cxn modelId="{A66C5E7A-0F12-48F5-A9C4-9304ED66C31F}" type="presParOf" srcId="{B6FCF1A6-A87A-49E3-9E05-17A7BF771E01}" destId="{AF915806-0FD6-43DC-8298-D403987E2779}" srcOrd="1" destOrd="0" presId="urn:microsoft.com/office/officeart/2005/8/layout/arrow3"/>
    <dgm:cxn modelId="{86949ED1-4AB5-4160-85A5-22C2EBBD43ED}" type="presParOf" srcId="{B6FCF1A6-A87A-49E3-9E05-17A7BF771E01}" destId="{3690C71B-4D2C-4093-B846-2206A198D1B8}" srcOrd="2" destOrd="0" presId="urn:microsoft.com/office/officeart/2005/8/layout/arrow3"/>
    <dgm:cxn modelId="{237DB970-5D01-42E5-A80B-A0E0DDE5E998}" type="presParOf" srcId="{B6FCF1A6-A87A-49E3-9E05-17A7BF771E01}" destId="{ACC29D83-D102-4A1E-93A7-05A92BF2C951}" srcOrd="3" destOrd="0" presId="urn:microsoft.com/office/officeart/2005/8/layout/arrow3"/>
    <dgm:cxn modelId="{16ACE94F-6A38-42A9-8A04-2E2E2CB7104A}" type="presParOf" srcId="{B6FCF1A6-A87A-49E3-9E05-17A7BF771E01}" destId="{7089FDB5-7E57-4A16-B100-F8572790F74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55BC2-766C-40EB-A7B4-D4E88C8E7D73}">
      <dsp:nvSpPr>
        <dsp:cNvPr id="0" name=""/>
        <dsp:cNvSpPr/>
      </dsp:nvSpPr>
      <dsp:spPr>
        <a:xfrm>
          <a:off x="2289289" y="126235"/>
          <a:ext cx="3497187" cy="122740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b="1" kern="1200" dirty="0">
              <a:solidFill>
                <a:schemeClr val="tx1"/>
              </a:solidFill>
              <a:latin typeface="+mn-lt"/>
              <a:cs typeface="Times New Roman" pitchFamily="18" charset="0"/>
            </a:rPr>
            <a:t>ИИС 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b="1" kern="1200" dirty="0">
              <a:solidFill>
                <a:schemeClr val="tx1"/>
              </a:solidFill>
              <a:latin typeface="+mn-lt"/>
              <a:cs typeface="Times New Roman" pitchFamily="18" charset="0"/>
            </a:rPr>
            <a:t>«е-Статистика» 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kk-KZ" sz="1800" b="0" kern="12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rPr>
            <a:t>интегрировано с </a:t>
          </a:r>
          <a:r>
            <a:rPr lang="kk-KZ" sz="1800" b="1" kern="12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rPr>
            <a:t>26 </a:t>
          </a:r>
          <a:r>
            <a:rPr lang="kk-KZ" sz="1800" b="0" kern="12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rPr>
            <a:t>системами государственных органов</a:t>
          </a:r>
          <a:endParaRPr lang="ru-RU" sz="1800" b="0" kern="1200" dirty="0">
            <a:solidFill>
              <a:schemeClr val="tx1"/>
            </a:solidFill>
            <a:latin typeface="+mn-lt"/>
          </a:endParaRPr>
        </a:p>
      </dsp:txBody>
      <dsp:txXfrm>
        <a:off x="2325238" y="162184"/>
        <a:ext cx="3425289" cy="1155507"/>
      </dsp:txXfrm>
    </dsp:sp>
    <dsp:sp modelId="{CBD36BEA-1AAF-40D7-8FD1-DDA0CADF732A}">
      <dsp:nvSpPr>
        <dsp:cNvPr id="0" name=""/>
        <dsp:cNvSpPr/>
      </dsp:nvSpPr>
      <dsp:spPr>
        <a:xfrm>
          <a:off x="1135696" y="1353640"/>
          <a:ext cx="2902185" cy="665719"/>
        </a:xfrm>
        <a:custGeom>
          <a:avLst/>
          <a:gdLst/>
          <a:ahLst/>
          <a:cxnLst/>
          <a:rect l="0" t="0" r="0" b="0"/>
          <a:pathLst>
            <a:path>
              <a:moveTo>
                <a:pt x="2902185" y="0"/>
              </a:moveTo>
              <a:lnTo>
                <a:pt x="2902185" y="332859"/>
              </a:lnTo>
              <a:lnTo>
                <a:pt x="0" y="332859"/>
              </a:lnTo>
              <a:lnTo>
                <a:pt x="0" y="665719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6B5F6-C759-4223-90B2-F48644E1A87D}">
      <dsp:nvSpPr>
        <dsp:cNvPr id="0" name=""/>
        <dsp:cNvSpPr/>
      </dsp:nvSpPr>
      <dsp:spPr>
        <a:xfrm>
          <a:off x="6362" y="2019360"/>
          <a:ext cx="2258668" cy="13628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ko-KR" sz="1800" b="0" kern="1200" dirty="0">
              <a:solidFill>
                <a:schemeClr val="tx2"/>
              </a:solidFill>
              <a:cs typeface="Times New Roman" pitchFamily="18" charset="0"/>
            </a:rPr>
            <a:t>Получение административных данных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ko-KR" sz="1800" b="1" kern="1200" dirty="0">
              <a:solidFill>
                <a:schemeClr val="tx2">
                  <a:lumMod val="75000"/>
                </a:schemeClr>
              </a:solidFill>
              <a:cs typeface="Times New Roman" pitchFamily="18" charset="0"/>
            </a:rPr>
            <a:t>от</a:t>
          </a:r>
          <a:r>
            <a:rPr lang="ru-RU" altLang="ko-KR" sz="1800" kern="1200" dirty="0">
              <a:solidFill>
                <a:schemeClr val="tx2">
                  <a:lumMod val="75000"/>
                </a:schemeClr>
              </a:solidFill>
              <a:cs typeface="Times New Roman" pitchFamily="18" charset="0"/>
            </a:rPr>
            <a:t> </a:t>
          </a:r>
          <a:r>
            <a:rPr lang="ru-RU" altLang="ko-KR" sz="1800" b="1" kern="1200" dirty="0">
              <a:solidFill>
                <a:schemeClr val="tx2">
                  <a:lumMod val="75000"/>
                </a:schemeClr>
              </a:solidFill>
              <a:cs typeface="Times New Roman" pitchFamily="18" charset="0"/>
            </a:rPr>
            <a:t>12 ИС ГО</a:t>
          </a:r>
          <a:endParaRPr lang="ru-RU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6280" y="2059278"/>
        <a:ext cx="2178832" cy="1283059"/>
      </dsp:txXfrm>
    </dsp:sp>
    <dsp:sp modelId="{D85AF86A-4D89-4399-A8E1-25F2F8ABE7C4}">
      <dsp:nvSpPr>
        <dsp:cNvPr id="0" name=""/>
        <dsp:cNvSpPr/>
      </dsp:nvSpPr>
      <dsp:spPr>
        <a:xfrm>
          <a:off x="3992162" y="1353640"/>
          <a:ext cx="91440" cy="6657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2859"/>
              </a:lnTo>
              <a:lnTo>
                <a:pt x="79803" y="332859"/>
              </a:lnTo>
              <a:lnTo>
                <a:pt x="79803" y="665719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4725E-EEA5-4826-A69C-A6BF0181BCBF}">
      <dsp:nvSpPr>
        <dsp:cNvPr id="0" name=""/>
        <dsp:cNvSpPr/>
      </dsp:nvSpPr>
      <dsp:spPr>
        <a:xfrm>
          <a:off x="2942631" y="2019360"/>
          <a:ext cx="2258668" cy="13628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ko-KR" sz="1800" b="0" kern="1200" dirty="0">
              <a:solidFill>
                <a:schemeClr val="tx2"/>
              </a:solidFill>
              <a:latin typeface="+mj-lt"/>
              <a:cs typeface="Times New Roman" pitchFamily="18" charset="0"/>
            </a:rPr>
            <a:t>Предоставление стат.информации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ko-KR" sz="1800" b="1" kern="1200" dirty="0">
              <a:solidFill>
                <a:schemeClr val="tx2">
                  <a:lumMod val="75000"/>
                </a:schemeClr>
              </a:solidFill>
              <a:latin typeface="+mj-lt"/>
              <a:cs typeface="Times New Roman" pitchFamily="18" charset="0"/>
            </a:rPr>
            <a:t>в 11 ИС ГО</a:t>
          </a:r>
          <a:endParaRPr lang="ru-RU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982549" y="2059278"/>
        <a:ext cx="2178832" cy="1283059"/>
      </dsp:txXfrm>
    </dsp:sp>
    <dsp:sp modelId="{73169530-AE2C-4377-92B4-6C2F00E4198D}">
      <dsp:nvSpPr>
        <dsp:cNvPr id="0" name=""/>
        <dsp:cNvSpPr/>
      </dsp:nvSpPr>
      <dsp:spPr>
        <a:xfrm>
          <a:off x="4037882" y="1353640"/>
          <a:ext cx="2970352" cy="665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859"/>
              </a:lnTo>
              <a:lnTo>
                <a:pt x="2970352" y="332859"/>
              </a:lnTo>
              <a:lnTo>
                <a:pt x="2970352" y="665719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119869-C9DF-408A-BD1A-D3C4F5C86C4B}">
      <dsp:nvSpPr>
        <dsp:cNvPr id="0" name=""/>
        <dsp:cNvSpPr/>
      </dsp:nvSpPr>
      <dsp:spPr>
        <a:xfrm>
          <a:off x="5878900" y="2019360"/>
          <a:ext cx="2258668" cy="13135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ko-KR" sz="1800" b="0" kern="1200" dirty="0">
              <a:solidFill>
                <a:schemeClr val="tx2"/>
              </a:solidFill>
              <a:cs typeface="Times New Roman" pitchFamily="18" charset="0"/>
            </a:rPr>
            <a:t>Взаимный обмен данными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ko-KR" sz="1800" b="1" kern="1200" dirty="0">
              <a:solidFill>
                <a:schemeClr val="tx2">
                  <a:lumMod val="75000"/>
                </a:schemeClr>
              </a:solidFill>
              <a:cs typeface="Times New Roman" pitchFamily="18" charset="0"/>
            </a:rPr>
            <a:t>с 3 ИС ГО</a:t>
          </a:r>
          <a:endParaRPr lang="ru-RU" sz="18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917373" y="2057833"/>
        <a:ext cx="2181722" cy="12366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44793-7871-43BE-8D63-21CD95F7D685}">
      <dsp:nvSpPr>
        <dsp:cNvPr id="0" name=""/>
        <dsp:cNvSpPr/>
      </dsp:nvSpPr>
      <dsp:spPr>
        <a:xfrm>
          <a:off x="0" y="114026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Интернет-ресурс </a:t>
          </a:r>
          <a:endParaRPr lang="ru-RU" sz="1300" kern="1200" dirty="0"/>
        </a:p>
      </dsp:txBody>
      <dsp:txXfrm>
        <a:off x="15221" y="129247"/>
        <a:ext cx="8113490" cy="281363"/>
      </dsp:txXfrm>
    </dsp:sp>
    <dsp:sp modelId="{0569DD26-A0AD-488C-B4C4-1EE1F7BCF6F2}">
      <dsp:nvSpPr>
        <dsp:cNvPr id="0" name=""/>
        <dsp:cNvSpPr/>
      </dsp:nvSpPr>
      <dsp:spPr>
        <a:xfrm>
          <a:off x="0" y="463271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857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857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85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Сбор данных в </a:t>
          </a:r>
          <a:r>
            <a:rPr lang="en-US" sz="1300" kern="1200" dirty="0"/>
            <a:t>on</a:t>
          </a:r>
          <a:r>
            <a:rPr lang="ru-RU" sz="1300" kern="1200" dirty="0"/>
            <a:t>-</a:t>
          </a:r>
          <a:r>
            <a:rPr lang="en-US" sz="1300" kern="1200" dirty="0"/>
            <a:t>line</a:t>
          </a:r>
          <a:r>
            <a:rPr lang="ru-RU" sz="1300" kern="1200" dirty="0"/>
            <a:t> режиме</a:t>
          </a:r>
        </a:p>
      </dsp:txBody>
      <dsp:txXfrm>
        <a:off x="15221" y="478492"/>
        <a:ext cx="8113490" cy="281363"/>
      </dsp:txXfrm>
    </dsp:sp>
    <dsp:sp modelId="{9C0F1518-99ED-44AF-B166-4D8CD06C77A4}">
      <dsp:nvSpPr>
        <dsp:cNvPr id="0" name=""/>
        <dsp:cNvSpPr/>
      </dsp:nvSpPr>
      <dsp:spPr>
        <a:xfrm>
          <a:off x="0" y="812516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5714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5714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5714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Информационно-аналитическая система</a:t>
          </a:r>
          <a:endParaRPr lang="ru-RU" sz="1300" kern="1200" dirty="0"/>
        </a:p>
      </dsp:txBody>
      <dsp:txXfrm>
        <a:off x="15221" y="827737"/>
        <a:ext cx="8113490" cy="281363"/>
      </dsp:txXfrm>
    </dsp:sp>
    <dsp:sp modelId="{58AE5222-E837-4FBF-8E84-CD7EC4AEF26E}">
      <dsp:nvSpPr>
        <dsp:cNvPr id="0" name=""/>
        <dsp:cNvSpPr/>
      </dsp:nvSpPr>
      <dsp:spPr>
        <a:xfrm>
          <a:off x="0" y="1161761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8571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8571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8571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Внутренний Интранет-портал</a:t>
          </a:r>
          <a:endParaRPr lang="ru-RU" sz="1300" kern="1200" dirty="0"/>
        </a:p>
      </dsp:txBody>
      <dsp:txXfrm>
        <a:off x="15221" y="1176982"/>
        <a:ext cx="8113490" cy="281363"/>
      </dsp:txXfrm>
    </dsp:sp>
    <dsp:sp modelId="{37F3EE9E-1718-47CF-A44B-40607A2B3E4C}">
      <dsp:nvSpPr>
        <dsp:cNvPr id="0" name=""/>
        <dsp:cNvSpPr/>
      </dsp:nvSpPr>
      <dsp:spPr>
        <a:xfrm>
          <a:off x="0" y="1511006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1429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1429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1429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Хранилище первичных статистических данных</a:t>
          </a:r>
          <a:endParaRPr lang="ru-RU" sz="1300" kern="1200" dirty="0"/>
        </a:p>
      </dsp:txBody>
      <dsp:txXfrm>
        <a:off x="15221" y="1526227"/>
        <a:ext cx="8113490" cy="281363"/>
      </dsp:txXfrm>
    </dsp:sp>
    <dsp:sp modelId="{AA8338B8-1C8B-4983-BE94-3F39C3D8B26D}">
      <dsp:nvSpPr>
        <dsp:cNvPr id="0" name=""/>
        <dsp:cNvSpPr/>
      </dsp:nvSpPr>
      <dsp:spPr>
        <a:xfrm>
          <a:off x="0" y="1860251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4286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4286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4286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Обработка первичной статистической и административной информации</a:t>
          </a:r>
          <a:endParaRPr lang="ru-RU" sz="1300" kern="1200" dirty="0"/>
        </a:p>
      </dsp:txBody>
      <dsp:txXfrm>
        <a:off x="15221" y="1875472"/>
        <a:ext cx="8113490" cy="281363"/>
      </dsp:txXfrm>
    </dsp:sp>
    <dsp:sp modelId="{A43C02B3-F916-4DE1-8B1F-5C786B6FB395}">
      <dsp:nvSpPr>
        <dsp:cNvPr id="0" name=""/>
        <dsp:cNvSpPr/>
      </dsp:nvSpPr>
      <dsp:spPr>
        <a:xfrm>
          <a:off x="0" y="2209496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7143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7143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714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База данных агрегированных показателей</a:t>
          </a:r>
          <a:endParaRPr lang="ru-RU" sz="1300" kern="1200" dirty="0"/>
        </a:p>
      </dsp:txBody>
      <dsp:txXfrm>
        <a:off x="15221" y="2224717"/>
        <a:ext cx="8113490" cy="281363"/>
      </dsp:txXfrm>
    </dsp:sp>
    <dsp:sp modelId="{81F5F1EB-7DE8-453E-AE40-1AF126D7602D}">
      <dsp:nvSpPr>
        <dsp:cNvPr id="0" name=""/>
        <dsp:cNvSpPr/>
      </dsp:nvSpPr>
      <dsp:spPr>
        <a:xfrm>
          <a:off x="0" y="2558741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Классификаторы и стандарты</a:t>
          </a:r>
          <a:endParaRPr lang="ru-RU" sz="1300" kern="1200" dirty="0"/>
        </a:p>
      </dsp:txBody>
      <dsp:txXfrm>
        <a:off x="15221" y="2573962"/>
        <a:ext cx="8113490" cy="281363"/>
      </dsp:txXfrm>
    </dsp:sp>
    <dsp:sp modelId="{2EB3627C-1CBE-4F73-9294-D55EB1DE9E8F}">
      <dsp:nvSpPr>
        <dsp:cNvPr id="0" name=""/>
        <dsp:cNvSpPr/>
      </dsp:nvSpPr>
      <dsp:spPr>
        <a:xfrm>
          <a:off x="0" y="2907986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2857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2857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285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Метаданные</a:t>
          </a:r>
          <a:endParaRPr lang="ru-RU" sz="1300" kern="1200" dirty="0"/>
        </a:p>
      </dsp:txBody>
      <dsp:txXfrm>
        <a:off x="15221" y="2923207"/>
        <a:ext cx="8113490" cy="281363"/>
      </dsp:txXfrm>
    </dsp:sp>
    <dsp:sp modelId="{6FDBDBE3-2FB7-497B-88FD-6CDFA904904A}">
      <dsp:nvSpPr>
        <dsp:cNvPr id="0" name=""/>
        <dsp:cNvSpPr/>
      </dsp:nvSpPr>
      <dsp:spPr>
        <a:xfrm>
          <a:off x="0" y="3257231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5714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5714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5714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Статистический регистр населения</a:t>
          </a:r>
          <a:endParaRPr lang="ru-RU" sz="1300" kern="1200" dirty="0"/>
        </a:p>
      </dsp:txBody>
      <dsp:txXfrm>
        <a:off x="15221" y="3272452"/>
        <a:ext cx="8113490" cy="281363"/>
      </dsp:txXfrm>
    </dsp:sp>
    <dsp:sp modelId="{9F16DD1B-B308-4189-BA29-37DA07A008AE}">
      <dsp:nvSpPr>
        <dsp:cNvPr id="0" name=""/>
        <dsp:cNvSpPr/>
      </dsp:nvSpPr>
      <dsp:spPr>
        <a:xfrm>
          <a:off x="0" y="3606476"/>
          <a:ext cx="8143932" cy="311805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Статистический бизнес-регистр</a:t>
          </a:r>
          <a:endParaRPr lang="ru-RU" sz="1300" kern="1200" dirty="0"/>
        </a:p>
      </dsp:txBody>
      <dsp:txXfrm>
        <a:off x="15221" y="3621697"/>
        <a:ext cx="8113490" cy="281363"/>
      </dsp:txXfrm>
    </dsp:sp>
    <dsp:sp modelId="{65A1B607-524D-43EE-9885-1EEE8B8B5E94}">
      <dsp:nvSpPr>
        <dsp:cNvPr id="0" name=""/>
        <dsp:cNvSpPr/>
      </dsp:nvSpPr>
      <dsp:spPr>
        <a:xfrm>
          <a:off x="0" y="3955721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31429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31429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31429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Статистический регистр жилищного фонда</a:t>
          </a:r>
          <a:endParaRPr lang="ru-RU" sz="1300" kern="1200" dirty="0"/>
        </a:p>
      </dsp:txBody>
      <dsp:txXfrm>
        <a:off x="15221" y="3970942"/>
        <a:ext cx="8113490" cy="281363"/>
      </dsp:txXfrm>
    </dsp:sp>
    <dsp:sp modelId="{F433EA2B-0701-43F9-8515-11C0701B9A2E}">
      <dsp:nvSpPr>
        <dsp:cNvPr id="0" name=""/>
        <dsp:cNvSpPr/>
      </dsp:nvSpPr>
      <dsp:spPr>
        <a:xfrm>
          <a:off x="0" y="4304966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34286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34286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34286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Сельскохозяйственный статистический регистр</a:t>
          </a:r>
          <a:endParaRPr lang="ru-RU" sz="1300" kern="1200" dirty="0"/>
        </a:p>
      </dsp:txBody>
      <dsp:txXfrm>
        <a:off x="15221" y="4320187"/>
        <a:ext cx="8113490" cy="281363"/>
      </dsp:txXfrm>
    </dsp:sp>
    <dsp:sp modelId="{4769CD58-7062-49D2-99BC-1AB14B418C9F}">
      <dsp:nvSpPr>
        <dsp:cNvPr id="0" name=""/>
        <dsp:cNvSpPr/>
      </dsp:nvSpPr>
      <dsp:spPr>
        <a:xfrm>
          <a:off x="0" y="4654211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37143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37143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3714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База данных административной информации</a:t>
          </a:r>
          <a:endParaRPr lang="ru-RU" sz="1300" kern="1200" dirty="0"/>
        </a:p>
      </dsp:txBody>
      <dsp:txXfrm>
        <a:off x="15221" y="4669432"/>
        <a:ext cx="8113490" cy="281363"/>
      </dsp:txXfrm>
    </dsp:sp>
    <dsp:sp modelId="{673AD2FB-42C4-421F-8610-F1CA2A0FDF8B}">
      <dsp:nvSpPr>
        <dsp:cNvPr id="0" name=""/>
        <dsp:cNvSpPr/>
      </dsp:nvSpPr>
      <dsp:spPr>
        <a:xfrm>
          <a:off x="0" y="5003456"/>
          <a:ext cx="8143932" cy="31180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k-KZ" sz="1300" kern="1200" dirty="0"/>
            <a:t>Интеграционный компонент</a:t>
          </a:r>
          <a:endParaRPr lang="ru-RU" sz="1300" kern="1200" dirty="0"/>
        </a:p>
      </dsp:txBody>
      <dsp:txXfrm>
        <a:off x="15221" y="5018677"/>
        <a:ext cx="8113490" cy="2813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922EBC-31CE-4F29-B71F-AEE63B2F6DC5}">
      <dsp:nvSpPr>
        <dsp:cNvPr id="0" name=""/>
        <dsp:cNvSpPr/>
      </dsp:nvSpPr>
      <dsp:spPr>
        <a:xfrm>
          <a:off x="1000142" y="1428772"/>
          <a:ext cx="1857362" cy="1172466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Министерство юстиции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/>
            <a:t>При регистрации предприятия передает все данные</a:t>
          </a:r>
        </a:p>
      </dsp:txBody>
      <dsp:txXfrm>
        <a:off x="1272146" y="1600476"/>
        <a:ext cx="1313354" cy="829058"/>
      </dsp:txXfrm>
    </dsp:sp>
    <dsp:sp modelId="{6182469D-0E60-4B59-B29C-96B87767F465}">
      <dsp:nvSpPr>
        <dsp:cNvPr id="0" name=""/>
        <dsp:cNvSpPr/>
      </dsp:nvSpPr>
      <dsp:spPr>
        <a:xfrm rot="1853655">
          <a:off x="1211154" y="1242424"/>
          <a:ext cx="386106" cy="17303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72000">
              <a:srgbClr val="C00000"/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chemeClr val="bg1">
              <a:alpha val="35000"/>
            </a:scheme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D772297-19F2-48D7-994A-C0445DC48B79}">
      <dsp:nvSpPr>
        <dsp:cNvPr id="0" name=""/>
        <dsp:cNvSpPr/>
      </dsp:nvSpPr>
      <dsp:spPr>
        <a:xfrm>
          <a:off x="3" y="642936"/>
          <a:ext cx="1113842" cy="89107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СБР</a:t>
          </a:r>
        </a:p>
      </dsp:txBody>
      <dsp:txXfrm>
        <a:off x="26102" y="669035"/>
        <a:ext cx="1061644" cy="838876"/>
      </dsp:txXfrm>
    </dsp:sp>
    <dsp:sp modelId="{ED713EC2-B3B2-4F96-B7EB-140DF5C69728}">
      <dsp:nvSpPr>
        <dsp:cNvPr id="0" name=""/>
        <dsp:cNvSpPr/>
      </dsp:nvSpPr>
      <dsp:spPr>
        <a:xfrm rot="19214902">
          <a:off x="2240497" y="1159534"/>
          <a:ext cx="346744" cy="209553"/>
        </a:xfrm>
        <a:prstGeom prst="rightArrow">
          <a:avLst/>
        </a:prstGeom>
        <a:gradFill rotWithShape="0">
          <a:gsLst>
            <a:gs pos="75000">
              <a:srgbClr val="C00000"/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6C5B7F-439E-4899-A054-7029CAA3CCD3}">
      <dsp:nvSpPr>
        <dsp:cNvPr id="0" name=""/>
        <dsp:cNvSpPr/>
      </dsp:nvSpPr>
      <dsp:spPr>
        <a:xfrm>
          <a:off x="2571766" y="571494"/>
          <a:ext cx="1113842" cy="89107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Налоговые органы</a:t>
          </a:r>
        </a:p>
      </dsp:txBody>
      <dsp:txXfrm>
        <a:off x="2597865" y="597593"/>
        <a:ext cx="1061644" cy="8388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922EBC-31CE-4F29-B71F-AEE63B2F6DC5}">
      <dsp:nvSpPr>
        <dsp:cNvPr id="0" name=""/>
        <dsp:cNvSpPr/>
      </dsp:nvSpPr>
      <dsp:spPr>
        <a:xfrm>
          <a:off x="1212208" y="848805"/>
          <a:ext cx="1186953" cy="1082285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СБР</a:t>
          </a:r>
          <a:endParaRPr lang="ru-RU" sz="1000" b="1" kern="1200" dirty="0"/>
        </a:p>
      </dsp:txBody>
      <dsp:txXfrm>
        <a:off x="1386033" y="1007302"/>
        <a:ext cx="839303" cy="765291"/>
      </dsp:txXfrm>
    </dsp:sp>
    <dsp:sp modelId="{6182469D-0E60-4B59-B29C-96B87767F465}">
      <dsp:nvSpPr>
        <dsp:cNvPr id="0" name=""/>
        <dsp:cNvSpPr/>
      </dsp:nvSpPr>
      <dsp:spPr>
        <a:xfrm rot="13467254">
          <a:off x="857882" y="290300"/>
          <a:ext cx="384579" cy="1597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77000">
              <a:srgbClr val="0000FF"/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D772297-19F2-48D7-994A-C0445DC48B79}">
      <dsp:nvSpPr>
        <dsp:cNvPr id="0" name=""/>
        <dsp:cNvSpPr/>
      </dsp:nvSpPr>
      <dsp:spPr>
        <a:xfrm>
          <a:off x="-87634" y="140254"/>
          <a:ext cx="1392863" cy="8225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Министерство юстиции </a:t>
          </a:r>
          <a:endParaRPr lang="ru-RU" sz="1600" kern="1200" dirty="0"/>
        </a:p>
      </dsp:txBody>
      <dsp:txXfrm>
        <a:off x="-63543" y="164345"/>
        <a:ext cx="1344681" cy="774355"/>
      </dsp:txXfrm>
    </dsp:sp>
    <dsp:sp modelId="{ED713EC2-B3B2-4F96-B7EB-140DF5C69728}">
      <dsp:nvSpPr>
        <dsp:cNvPr id="0" name=""/>
        <dsp:cNvSpPr/>
      </dsp:nvSpPr>
      <dsp:spPr>
        <a:xfrm rot="7800922">
          <a:off x="3107936" y="615424"/>
          <a:ext cx="370177" cy="193436"/>
        </a:xfrm>
        <a:prstGeom prst="rightArrow">
          <a:avLst/>
        </a:prstGeom>
        <a:solidFill>
          <a:schemeClr val="bg1"/>
        </a:solidFill>
        <a:ln>
          <a:noFill/>
        </a:ln>
        <a:effectLst>
          <a:outerShdw sx="1000" sy="1000" algn="ctr" rotWithShape="0">
            <a:schemeClr val="bg1">
              <a:alpha val="0"/>
            </a:scheme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6C5B7F-439E-4899-A054-7029CAA3CCD3}">
      <dsp:nvSpPr>
        <dsp:cNvPr id="0" name=""/>
        <dsp:cNvSpPr/>
      </dsp:nvSpPr>
      <dsp:spPr>
        <a:xfrm>
          <a:off x="2488487" y="140610"/>
          <a:ext cx="1028171" cy="8225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Налоговые органы</a:t>
          </a:r>
        </a:p>
      </dsp:txBody>
      <dsp:txXfrm>
        <a:off x="2512578" y="164701"/>
        <a:ext cx="979989" cy="7743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D61CAD-7C48-4B2C-8D02-A1416419420A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1</a:t>
          </a:r>
        </a:p>
      </dsp:txBody>
      <dsp:txXfrm rot="-5400000">
        <a:off x="1" y="437452"/>
        <a:ext cx="867844" cy="371933"/>
      </dsp:txXfrm>
    </dsp:sp>
    <dsp:sp modelId="{2673A664-61AE-4723-90B5-27475D3034B7}">
      <dsp:nvSpPr>
        <dsp:cNvPr id="0" name=""/>
        <dsp:cNvSpPr/>
      </dsp:nvSpPr>
      <dsp:spPr>
        <a:xfrm rot="5400000">
          <a:off x="4145794" y="-3274419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Актуализация на этапе приема статистических форм</a:t>
          </a:r>
          <a:endParaRPr lang="ru-RU" sz="2400" kern="1200" dirty="0"/>
        </a:p>
      </dsp:txBody>
      <dsp:txXfrm rot="-5400000">
        <a:off x="867845" y="42869"/>
        <a:ext cx="7322416" cy="727177"/>
      </dsp:txXfrm>
    </dsp:sp>
    <dsp:sp modelId="{95485D49-8F0A-48FF-8D41-E3968EAB4FC1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2</a:t>
          </a:r>
        </a:p>
      </dsp:txBody>
      <dsp:txXfrm rot="-5400000">
        <a:off x="1" y="1530493"/>
        <a:ext cx="867844" cy="371933"/>
      </dsp:txXfrm>
    </dsp:sp>
    <dsp:sp modelId="{D4A0DF1B-F643-4484-AC96-1B37605E9B29}">
      <dsp:nvSpPr>
        <dsp:cNvPr id="0" name=""/>
        <dsp:cNvSpPr/>
      </dsp:nvSpPr>
      <dsp:spPr>
        <a:xfrm rot="5400000">
          <a:off x="4145794" y="-2181378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Актуализация по итогам сбора статистических форм</a:t>
          </a:r>
          <a:endParaRPr lang="ru-RU" sz="2400" kern="1200" dirty="0"/>
        </a:p>
      </dsp:txBody>
      <dsp:txXfrm rot="-5400000">
        <a:off x="867845" y="1135910"/>
        <a:ext cx="7322416" cy="727177"/>
      </dsp:txXfrm>
    </dsp:sp>
    <dsp:sp modelId="{C320A37E-BA81-4EEE-A605-53DA4B8903F9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3</a:t>
          </a:r>
        </a:p>
      </dsp:txBody>
      <dsp:txXfrm rot="-5400000">
        <a:off x="1" y="2623534"/>
        <a:ext cx="867844" cy="371933"/>
      </dsp:txXfrm>
    </dsp:sp>
    <dsp:sp modelId="{17A7A619-1F36-4937-B6A9-59E80799F7F9}">
      <dsp:nvSpPr>
        <dsp:cNvPr id="0" name=""/>
        <dsp:cNvSpPr/>
      </dsp:nvSpPr>
      <dsp:spPr>
        <a:xfrm rot="5400000">
          <a:off x="4145794" y="-1088336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Актуализация экономических показателей на основе годовых статистических форм</a:t>
          </a:r>
          <a:endParaRPr lang="ru-RU" sz="2400" kern="1200" dirty="0"/>
        </a:p>
      </dsp:txBody>
      <dsp:txXfrm rot="-5400000">
        <a:off x="867845" y="2228952"/>
        <a:ext cx="7322416" cy="727177"/>
      </dsp:txXfrm>
    </dsp:sp>
    <dsp:sp modelId="{53ABD09C-80DE-424B-9A1E-DE64C34792EC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4</a:t>
          </a:r>
        </a:p>
      </dsp:txBody>
      <dsp:txXfrm rot="-5400000">
        <a:off x="1" y="3716576"/>
        <a:ext cx="867844" cy="371933"/>
      </dsp:txXfrm>
    </dsp:sp>
    <dsp:sp modelId="{BA34DDB5-8CFB-4D72-AC20-A7533BF801C1}">
      <dsp:nvSpPr>
        <dsp:cNvPr id="0" name=""/>
        <dsp:cNvSpPr/>
      </dsp:nvSpPr>
      <dsp:spPr>
        <a:xfrm rot="5400000">
          <a:off x="4145794" y="4704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Актуализация на основе данных из административных источников</a:t>
          </a:r>
          <a:endParaRPr lang="ru-RU" sz="2400" kern="1200" dirty="0"/>
        </a:p>
      </dsp:txBody>
      <dsp:txXfrm rot="-5400000">
        <a:off x="867845" y="3321993"/>
        <a:ext cx="7322416" cy="7271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CE9791-0D1C-4ED3-A31F-89C92473B645}">
      <dsp:nvSpPr>
        <dsp:cNvPr id="0" name=""/>
        <dsp:cNvSpPr/>
      </dsp:nvSpPr>
      <dsp:spPr>
        <a:xfrm>
          <a:off x="0" y="0"/>
          <a:ext cx="4410519" cy="500066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6CFEDA8-AA64-4440-8180-E31F26DF5079}">
      <dsp:nvSpPr>
        <dsp:cNvPr id="0" name=""/>
        <dsp:cNvSpPr/>
      </dsp:nvSpPr>
      <dsp:spPr>
        <a:xfrm>
          <a:off x="2205259" y="500554"/>
          <a:ext cx="2866838" cy="888789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z="57200" extrusionH="6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Расширение административных источников</a:t>
          </a:r>
        </a:p>
      </dsp:txBody>
      <dsp:txXfrm>
        <a:off x="2248646" y="543941"/>
        <a:ext cx="2780064" cy="802015"/>
      </dsp:txXfrm>
    </dsp:sp>
    <dsp:sp modelId="{4CA3A927-8AB5-4550-9CA2-9CCAB75E1D80}">
      <dsp:nvSpPr>
        <dsp:cNvPr id="0" name=""/>
        <dsp:cNvSpPr/>
      </dsp:nvSpPr>
      <dsp:spPr>
        <a:xfrm>
          <a:off x="2205259" y="1500442"/>
          <a:ext cx="2866838" cy="888789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z="57200" extrusionH="6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Расширить количество получаемых данных с налоговых органов </a:t>
          </a:r>
        </a:p>
      </dsp:txBody>
      <dsp:txXfrm>
        <a:off x="2248646" y="1543829"/>
        <a:ext cx="2780064" cy="802015"/>
      </dsp:txXfrm>
    </dsp:sp>
    <dsp:sp modelId="{B337DB4E-6596-44FC-A7D4-2DC78DC78A61}">
      <dsp:nvSpPr>
        <dsp:cNvPr id="0" name=""/>
        <dsp:cNvSpPr/>
      </dsp:nvSpPr>
      <dsp:spPr>
        <a:xfrm>
          <a:off x="2205259" y="2500330"/>
          <a:ext cx="2866838" cy="888789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z="57200" extrusionH="6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Разработка счетчика правовых единиц</a:t>
          </a:r>
        </a:p>
      </dsp:txBody>
      <dsp:txXfrm>
        <a:off x="2248646" y="2543717"/>
        <a:ext cx="2780064" cy="802015"/>
      </dsp:txXfrm>
    </dsp:sp>
    <dsp:sp modelId="{CF081D18-E557-4388-A06F-5145DC83B666}">
      <dsp:nvSpPr>
        <dsp:cNvPr id="0" name=""/>
        <dsp:cNvSpPr/>
      </dsp:nvSpPr>
      <dsp:spPr>
        <a:xfrm>
          <a:off x="2205259" y="3500217"/>
          <a:ext cx="2866838" cy="888789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z="57200" extrusionH="600"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Создание новой статистической единицы «группа предприятий»</a:t>
          </a:r>
        </a:p>
      </dsp:txBody>
      <dsp:txXfrm>
        <a:off x="2248646" y="3543604"/>
        <a:ext cx="2780064" cy="8020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DF2D8-5CD7-4849-AD0E-5E0830900026}">
      <dsp:nvSpPr>
        <dsp:cNvPr id="0" name=""/>
        <dsp:cNvSpPr/>
      </dsp:nvSpPr>
      <dsp:spPr>
        <a:xfrm rot="21300000">
          <a:off x="163568" y="428218"/>
          <a:ext cx="2458977" cy="215132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915806-0FD6-43DC-8298-D403987E2779}">
      <dsp:nvSpPr>
        <dsp:cNvPr id="0" name=""/>
        <dsp:cNvSpPr/>
      </dsp:nvSpPr>
      <dsp:spPr>
        <a:xfrm>
          <a:off x="453552" y="53578"/>
          <a:ext cx="597395" cy="428628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0C71B-4D2C-4093-B846-2206A198D1B8}">
      <dsp:nvSpPr>
        <dsp:cNvPr id="0" name=""/>
        <dsp:cNvSpPr/>
      </dsp:nvSpPr>
      <dsp:spPr>
        <a:xfrm>
          <a:off x="1273035" y="0"/>
          <a:ext cx="1298765" cy="450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/>
            <a:t>Сведения из административных источников</a:t>
          </a:r>
        </a:p>
      </dsp:txBody>
      <dsp:txXfrm>
        <a:off x="1273035" y="0"/>
        <a:ext cx="1298765" cy="450059"/>
      </dsp:txXfrm>
    </dsp:sp>
    <dsp:sp modelId="{ACC29D83-D102-4A1E-93A7-05A92BF2C951}">
      <dsp:nvSpPr>
        <dsp:cNvPr id="0" name=""/>
        <dsp:cNvSpPr/>
      </dsp:nvSpPr>
      <dsp:spPr>
        <a:xfrm>
          <a:off x="1749420" y="589363"/>
          <a:ext cx="568885" cy="428628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89FDB5-7E57-4A16-B100-F8572790F747}">
      <dsp:nvSpPr>
        <dsp:cNvPr id="0" name=""/>
        <dsp:cNvSpPr/>
      </dsp:nvSpPr>
      <dsp:spPr>
        <a:xfrm>
          <a:off x="298600" y="621510"/>
          <a:ext cx="1130190" cy="450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/>
            <a:t>Сведения из статистических форм</a:t>
          </a:r>
        </a:p>
      </dsp:txBody>
      <dsp:txXfrm>
        <a:off x="298600" y="621510"/>
        <a:ext cx="1130190" cy="4500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A930BE0D-1CC2-4D64-8409-BE45A76FBE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4D594E8-1937-44DB-9BE5-EB1C189E13E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996D3D9-2D8F-4F67-95D7-70C3C4DCC42A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746E291B-5021-4F51-A7E4-24221B74BB5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50F019A4-1A79-4BEC-9BE5-9DA5CB4DA0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3DE78FF-72E5-4CDD-B60B-566AD5846EF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6D0FF1-0497-40AF-A874-A06197BAD2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C0D0CE3-95EA-4B7E-AC66-1302BCD1149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>
            <a:extLst>
              <a:ext uri="{FF2B5EF4-FFF2-40B4-BE49-F238E27FC236}">
                <a16:creationId xmlns:a16="http://schemas.microsoft.com/office/drawing/2014/main" id="{DC06AECC-FD37-4AA9-A7A1-FF3B0BD9718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>
            <a:extLst>
              <a:ext uri="{FF2B5EF4-FFF2-40B4-BE49-F238E27FC236}">
                <a16:creationId xmlns:a16="http://schemas.microsoft.com/office/drawing/2014/main" id="{EB0F8855-CDE4-4608-BBA1-483D9BFD33B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2532" name="Номер слайда 3">
            <a:extLst>
              <a:ext uri="{FF2B5EF4-FFF2-40B4-BE49-F238E27FC236}">
                <a16:creationId xmlns:a16="http://schemas.microsoft.com/office/drawing/2014/main" id="{68CDA2DA-EF6D-4E94-B420-D44DB7E712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4EC2D1A-2064-4E48-980A-8604A29714DB}" type="slidenum">
              <a:rPr lang="ru-RU" altLang="ru-RU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>
            <a:extLst>
              <a:ext uri="{FF2B5EF4-FFF2-40B4-BE49-F238E27FC236}">
                <a16:creationId xmlns:a16="http://schemas.microsoft.com/office/drawing/2014/main" id="{880F3CFB-6364-47BC-AA1A-51F351A8814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>
            <a:extLst>
              <a:ext uri="{FF2B5EF4-FFF2-40B4-BE49-F238E27FC236}">
                <a16:creationId xmlns:a16="http://schemas.microsoft.com/office/drawing/2014/main" id="{3FA164D3-1377-4570-B217-E9383C22689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3556" name="Номер слайда 3">
            <a:extLst>
              <a:ext uri="{FF2B5EF4-FFF2-40B4-BE49-F238E27FC236}">
                <a16:creationId xmlns:a16="http://schemas.microsoft.com/office/drawing/2014/main" id="{2A8E375C-B58D-4D0A-998D-CF57AC0FD9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85C17F6-80D4-4B48-85B7-F6F554DD03BC}" type="slidenum">
              <a:rPr lang="ru-RU" altLang="ru-RU"/>
              <a:pPr/>
              <a:t>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>
            <a:extLst>
              <a:ext uri="{FF2B5EF4-FFF2-40B4-BE49-F238E27FC236}">
                <a16:creationId xmlns:a16="http://schemas.microsoft.com/office/drawing/2014/main" id="{4C061326-019A-4786-B75B-0D4325A7FAA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>
            <a:extLst>
              <a:ext uri="{FF2B5EF4-FFF2-40B4-BE49-F238E27FC236}">
                <a16:creationId xmlns:a16="http://schemas.microsoft.com/office/drawing/2014/main" id="{9BFA8AA1-B053-440D-B667-497D540B56A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4580" name="Номер слайда 3">
            <a:extLst>
              <a:ext uri="{FF2B5EF4-FFF2-40B4-BE49-F238E27FC236}">
                <a16:creationId xmlns:a16="http://schemas.microsoft.com/office/drawing/2014/main" id="{4D52C371-3B40-4584-A212-DB86A2ACB7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6028894-FC67-4F08-B492-608B5F3BA24C}" type="slidenum">
              <a:rPr lang="ru-RU" altLang="ru-RU"/>
              <a:pPr/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>
            <a:extLst>
              <a:ext uri="{FF2B5EF4-FFF2-40B4-BE49-F238E27FC236}">
                <a16:creationId xmlns:a16="http://schemas.microsoft.com/office/drawing/2014/main" id="{2A0E80A9-D0D4-41B3-8BC0-35AE1401C2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>
            <a:extLst>
              <a:ext uri="{FF2B5EF4-FFF2-40B4-BE49-F238E27FC236}">
                <a16:creationId xmlns:a16="http://schemas.microsoft.com/office/drawing/2014/main" id="{096F2D8E-7C71-4FCE-A602-7DCD00E7DC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5604" name="Номер слайда 3">
            <a:extLst>
              <a:ext uri="{FF2B5EF4-FFF2-40B4-BE49-F238E27FC236}">
                <a16:creationId xmlns:a16="http://schemas.microsoft.com/office/drawing/2014/main" id="{F60222CD-1A68-41B2-AA21-DA1CF700FF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8803CDA-BBCF-4927-9C1B-18C2ADF249EC}" type="slidenum">
              <a:rPr lang="ru-RU" altLang="en-US"/>
              <a:pPr/>
              <a:t>12</a:t>
            </a:fld>
            <a:endParaRPr lang="ru-RU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3">
            <a:extLst>
              <a:ext uri="{FF2B5EF4-FFF2-40B4-BE49-F238E27FC236}">
                <a16:creationId xmlns:a16="http://schemas.microsoft.com/office/drawing/2014/main" id="{023B4963-BFE3-498D-A465-9F0C6DD760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446FD6E-F679-48C4-BB83-1403D7CA0519}" type="slidenum">
              <a:rPr lang="ru-RU" altLang="en-US"/>
              <a:pPr/>
              <a:t>17</a:t>
            </a:fld>
            <a:endParaRPr lang="ru-RU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FA254469-4BD9-400B-A6E8-A48004A6FE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DBB2F6EA-289E-473C-91ED-E5A0BB47D1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DC5787-2B08-4C14-B61B-ACBB949AF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FEBE5-57EB-46D1-8068-BCD73CF4641F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DDD4AC-6175-4788-878D-BE4CFCDC4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156FDD-C6FF-47D0-B2A7-0E1650874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53F50-74CE-4ECE-9A16-025FAD3EF8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1130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B06E0-476B-45A5-99A9-D128EF792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8B5B7-EEC3-47CE-96C2-E3B4FFECA662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2857F4-CDB5-47A6-A92B-545B056A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B33460-A088-4DF4-955D-25530C748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AAF1A-587A-43F1-8F4C-9FAA9CDF9A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510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BE5292-D396-4665-9FEE-09F08C540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6AFBB-F8D4-4854-A755-C39A276E519C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28E73D-EA99-4F35-8F86-7F3F04B2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4BEC5D-1A3C-4253-80E6-49D2AB463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5CFF6-0C9E-4595-9B9C-06742FC839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0398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Documents and Settings\Admin\Рабочий стол\Доступное жилье - 2020\Attachments_baha.kz_85@mail.ru_\1331712850_ornament.jpg">
            <a:extLst>
              <a:ext uri="{FF2B5EF4-FFF2-40B4-BE49-F238E27FC236}">
                <a16:creationId xmlns:a16="http://schemas.microsoft.com/office/drawing/2014/main" id="{9EC68673-826D-47F3-B6CE-1A383EB917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lum contrast="10000"/>
          </a:blip>
          <a:srcRect/>
          <a:stretch>
            <a:fillRect/>
          </a:stretch>
        </p:blipFill>
        <p:spPr bwMode="auto">
          <a:xfrm rot="5400000">
            <a:off x="-1523378" y="1523378"/>
            <a:ext cx="4220829" cy="1174073"/>
          </a:xfrm>
          <a:prstGeom prst="rect">
            <a:avLst/>
          </a:prstGeom>
          <a:noFill/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CA9FB67A-4320-42D0-BEA7-447482283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1FD40-BB08-414B-9464-57CD81AB7F9F}" type="datetimeFigureOut">
              <a:rPr lang="en-US"/>
              <a:pPr>
                <a:defRPr/>
              </a:pPr>
              <a:t>11/Jul/19</a:t>
            </a:fld>
            <a:endParaRPr lang="en-US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91F72693-80A5-4CDE-8459-AD9B851F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B4E09C9-2CBB-4844-B356-FDABA2E2E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6563" y="6286500"/>
            <a:ext cx="2133600" cy="365125"/>
          </a:xfrm>
        </p:spPr>
        <p:txBody>
          <a:bodyPr/>
          <a:lstStyle>
            <a:lvl1pPr>
              <a:defRPr sz="1600">
                <a:latin typeface="Uni Sans Regular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1041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D6E453-E896-4B57-8343-3F43FDEE3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65FDF-2F8A-4B17-8F6A-62C6E87C819D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E77BE7-3406-4634-8A82-AA0BDA490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301C53-5BDE-4D15-9466-A6F5DF393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8A6DF-D475-4375-806E-A1E8BF7E34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655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67AE8-2952-4C33-935B-5FDDE9939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209F3-A169-4364-A0A1-254030249061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07D9A4-0901-4D88-A3F1-6AA4982AC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8DD31A-820C-43B0-8579-6B41708DC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654DD-CAEA-41D2-B921-189F60D7C5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771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E8320ED-43E4-4342-8240-1BBAFE241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1E7D5-9962-4883-BEAC-20B6FDC7CA5F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8084BAEE-1533-47F8-8CAC-FBECD00E7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BCB98F5B-2CA5-4E6F-AFCE-2AC1342B4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CEEDD-5693-457E-875E-8B30FF212C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6454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D92A7186-8439-4137-99E3-7794594E9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33638-DEFD-4CCB-A5C0-000EE961BE06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C2991E93-A762-4C4D-8D70-98E5B3027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358CA8FB-7E85-40CA-80F7-52CB5B966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B8F08-3981-4F0E-8340-2410247D77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2887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FD97737A-9B44-42EE-A594-A8377B292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975AB-7070-4201-AC9B-E35D36DCE050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A98679CE-CE71-48F0-A7E2-4A045B403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B380CEE5-9011-4C93-869F-3424F0144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2F69E-D46B-401F-AE9E-8783E29BA9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9978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EC36CD04-3FCA-41DE-B0D7-5B587ADCA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AA2F-76BC-40FC-B22A-D39F731228E1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580747DB-4876-472D-9F23-34A918624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B875B10E-2AC3-40B5-88A8-21104E87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AA32C-EDDB-426E-A60C-B90C4ADAE2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611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2C5FBF64-6FFE-4300-9C2E-EDC32BB4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DD52C-FFFC-4915-B673-6A91A6C369A9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B2C76F93-DF26-4BCD-83B9-3E293DAE5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89701080-B8D4-4712-9117-A04F97E20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B4EA0-5415-46FD-AD9C-8F89981979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35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3059C58-005D-4F0E-B598-744A1EB9F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00FC4-0795-4114-A579-D1C1AE3817CC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C084E70E-504E-45B8-A7CB-A564E5DF1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16D8468-D259-40FA-B522-693E99548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076E6-0A46-4510-946F-8C5E686E93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4333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>
            <a:extLst>
              <a:ext uri="{FF2B5EF4-FFF2-40B4-BE49-F238E27FC236}">
                <a16:creationId xmlns:a16="http://schemas.microsoft.com/office/drawing/2014/main" id="{E85040EC-170D-442D-90DF-1C3490C59E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Текст 2">
            <a:extLst>
              <a:ext uri="{FF2B5EF4-FFF2-40B4-BE49-F238E27FC236}">
                <a16:creationId xmlns:a16="http://schemas.microsoft.com/office/drawing/2014/main" id="{61629B96-1B15-48BA-9945-2C004583521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612885-EA95-4EF7-93E8-AA6AE02C0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A0B880-66D7-41CD-AA4E-C92B8240084B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FE968D-662C-4DEB-AD31-E61B4B9A60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50D12B-2D37-42C8-B5FE-119932B673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A98F4CF2-B0A5-4BFE-9926-731CDD7D12B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image" Target="../media/image16.jpeg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1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image" Target="../media/image6.jpeg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11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1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>
            <a:extLst>
              <a:ext uri="{FF2B5EF4-FFF2-40B4-BE49-F238E27FC236}">
                <a16:creationId xmlns:a16="http://schemas.microsoft.com/office/drawing/2014/main" id="{871106C7-70D2-4368-AB12-D7B7F2105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0" y="6072188"/>
            <a:ext cx="7143750" cy="36036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en-US" sz="1400" b="1">
                <a:solidFill>
                  <a:srgbClr val="FF0000"/>
                </a:solidFill>
              </a:rPr>
              <a:t>«Совещание </a:t>
            </a:r>
            <a:r>
              <a:rPr lang="kk-KZ" altLang="en-US" sz="1400" b="1">
                <a:solidFill>
                  <a:srgbClr val="FF0000"/>
                </a:solidFill>
              </a:rPr>
              <a:t>Г</a:t>
            </a:r>
            <a:r>
              <a:rPr lang="ru-RU" altLang="en-US" sz="1400" b="1">
                <a:solidFill>
                  <a:srgbClr val="FF0000"/>
                </a:solidFill>
              </a:rPr>
              <a:t>руппы </a:t>
            </a:r>
            <a:r>
              <a:rPr lang="kk-KZ" altLang="en-US" sz="1400" b="1">
                <a:solidFill>
                  <a:srgbClr val="FF0000"/>
                </a:solidFill>
              </a:rPr>
              <a:t>Э</a:t>
            </a:r>
            <a:r>
              <a:rPr lang="ru-RU" altLang="en-US" sz="1400" b="1">
                <a:solidFill>
                  <a:srgbClr val="FF0000"/>
                </a:solidFill>
              </a:rPr>
              <a:t>кспертов по </a:t>
            </a:r>
            <a:r>
              <a:rPr lang="kk-KZ" altLang="en-US" sz="1400" b="1">
                <a:solidFill>
                  <a:srgbClr val="FF0000"/>
                </a:solidFill>
              </a:rPr>
              <a:t>бизнес</a:t>
            </a:r>
            <a:r>
              <a:rPr lang="ru-RU" altLang="en-US" sz="1400" b="1">
                <a:solidFill>
                  <a:srgbClr val="FF0000"/>
                </a:solidFill>
              </a:rPr>
              <a:t> регистрам, совместно организованное </a:t>
            </a:r>
            <a:r>
              <a:rPr lang="kk-KZ" altLang="en-US" sz="1400" b="1">
                <a:solidFill>
                  <a:srgbClr val="FF0000"/>
                </a:solidFill>
              </a:rPr>
              <a:t>с </a:t>
            </a:r>
            <a:r>
              <a:rPr lang="ru-RU" altLang="en-US" sz="1400" b="1">
                <a:solidFill>
                  <a:srgbClr val="FF0000"/>
                </a:solidFill>
              </a:rPr>
              <a:t>ЕЭК ООН, Евростат и ОЭСР»  </a:t>
            </a:r>
            <a:endParaRPr lang="ru-RU" altLang="en-US" sz="14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en-US" sz="1400" b="1">
                <a:solidFill>
                  <a:srgbClr val="FF0000"/>
                </a:solidFill>
              </a:rPr>
              <a:t>30 сентября - 2 октября 2019 года, Женева, Швейцария</a:t>
            </a:r>
            <a:endParaRPr lang="ru-RU" altLang="en-US" sz="1400">
              <a:solidFill>
                <a:srgbClr val="FF0000"/>
              </a:solidFill>
            </a:endParaRPr>
          </a:p>
          <a:p>
            <a:pPr algn="ctr">
              <a:buFont typeface="Arial" panose="020B0604020202020204" pitchFamily="34" charset="0"/>
              <a:buNone/>
            </a:pPr>
            <a:endParaRPr lang="ru-RU" altLang="ru-RU" sz="1000" b="1"/>
          </a:p>
        </p:txBody>
      </p:sp>
      <p:pic>
        <p:nvPicPr>
          <p:cNvPr id="4099" name="Picture 3" descr="C:\Users\JinKinzero\Desktop\4.png">
            <a:extLst>
              <a:ext uri="{FF2B5EF4-FFF2-40B4-BE49-F238E27FC236}">
                <a16:creationId xmlns:a16="http://schemas.microsoft.com/office/drawing/2014/main" id="{7E313E9B-059C-400D-995A-35D153B82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1476375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Users\JinKinzero\Desktop\5.png">
            <a:extLst>
              <a:ext uri="{FF2B5EF4-FFF2-40B4-BE49-F238E27FC236}">
                <a16:creationId xmlns:a16="http://schemas.microsoft.com/office/drawing/2014/main" id="{3D74986C-6E64-4596-8C02-33A7EA058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96975"/>
            <a:ext cx="71438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:\Users\JinKinzero\Desktop\6.png">
            <a:extLst>
              <a:ext uri="{FF2B5EF4-FFF2-40B4-BE49-F238E27FC236}">
                <a16:creationId xmlns:a16="http://schemas.microsoft.com/office/drawing/2014/main" id="{EB1C83C2-881E-4C58-9956-92AEF33A1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96975"/>
            <a:ext cx="759618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9A4EA3F-3DD0-49A3-8EF7-7F55B7D07468}"/>
              </a:ext>
            </a:extLst>
          </p:cNvPr>
          <p:cNvSpPr txBox="1">
            <a:spLocks/>
          </p:cNvSpPr>
          <p:nvPr/>
        </p:nvSpPr>
        <p:spPr>
          <a:xfrm>
            <a:off x="6011863" y="1125538"/>
            <a:ext cx="2881312" cy="4222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www.stat.gov.kz</a:t>
            </a:r>
            <a:endParaRPr lang="ru-RU" sz="14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03" name="Picture 2" descr="C:\Users\JinKinzero\Desktop\8.png">
            <a:extLst>
              <a:ext uri="{FF2B5EF4-FFF2-40B4-BE49-F238E27FC236}">
                <a16:creationId xmlns:a16="http://schemas.microsoft.com/office/drawing/2014/main" id="{99259D4B-26E3-47EC-AC54-B2192EC90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1500188"/>
            <a:ext cx="1782762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28EEB328-3C24-47A9-B9B7-B4D4FF1F3840}"/>
              </a:ext>
            </a:extLst>
          </p:cNvPr>
          <p:cNvSpPr txBox="1">
            <a:spLocks/>
          </p:cNvSpPr>
          <p:nvPr/>
        </p:nvSpPr>
        <p:spPr bwMode="auto">
          <a:xfrm>
            <a:off x="2500313" y="2786063"/>
            <a:ext cx="5715000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Статистический бизнес-регистр  Республики Казахстан</a:t>
            </a:r>
          </a:p>
          <a:p>
            <a:pPr algn="ctr" eaLnBrk="1" hangingPunct="1">
              <a:defRPr/>
            </a:pPr>
            <a:endParaRPr lang="ru-RU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B609D02C-FBB5-4459-89C8-BDB4694FEB85}"/>
              </a:ext>
            </a:extLst>
          </p:cNvPr>
          <p:cNvSpPr txBox="1">
            <a:spLocks/>
          </p:cNvSpPr>
          <p:nvPr/>
        </p:nvSpPr>
        <p:spPr bwMode="auto">
          <a:xfrm>
            <a:off x="5738813" y="5095875"/>
            <a:ext cx="2936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1200" b="1" i="1" dirty="0">
              <a:latin typeface="+mj-lt"/>
              <a:ea typeface="+mj-ea"/>
              <a:cs typeface="+mj-cs"/>
            </a:endParaRPr>
          </a:p>
        </p:txBody>
      </p:sp>
      <p:pic>
        <p:nvPicPr>
          <p:cNvPr id="4106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E2C93B7C-F804-4113-A662-B408B6E93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>
            <a:extLst>
              <a:ext uri="{FF2B5EF4-FFF2-40B4-BE49-F238E27FC236}">
                <a16:creationId xmlns:a16="http://schemas.microsoft.com/office/drawing/2014/main" id="{461EBBE7-7850-48E1-8307-8438481C52F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14400" y="1785938"/>
            <a:ext cx="8229600" cy="452596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ru-RU" altLang="en-US" sz="1800">
              <a:solidFill>
                <a:srgbClr val="002060"/>
              </a:solidFill>
            </a:endParaRPr>
          </a:p>
          <a:p>
            <a:endParaRPr lang="ru-RU" altLang="en-US" sz="180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ru-RU" altLang="en-US" sz="180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altLang="en-US" sz="180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altLang="en-US" sz="180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altLang="en-US" sz="180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altLang="en-US" sz="1800">
              <a:solidFill>
                <a:srgbClr val="002060"/>
              </a:solidFill>
            </a:endParaRPr>
          </a:p>
        </p:txBody>
      </p:sp>
      <p:sp>
        <p:nvSpPr>
          <p:cNvPr id="12291" name="Текст 2">
            <a:extLst>
              <a:ext uri="{FF2B5EF4-FFF2-40B4-BE49-F238E27FC236}">
                <a16:creationId xmlns:a16="http://schemas.microsoft.com/office/drawing/2014/main" id="{557120E6-A528-45B1-B4D9-4C5707C2D83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85750" y="857250"/>
            <a:ext cx="8715375" cy="593725"/>
          </a:xfrm>
        </p:spPr>
        <p:txBody>
          <a:bodyPr/>
          <a:lstStyle/>
          <a:p>
            <a:pPr marL="487363" indent="-487363" algn="ctr" defTabSz="1158875">
              <a:buFont typeface="Arial" panose="020B0604020202020204" pitchFamily="34" charset="0"/>
              <a:buNone/>
            </a:pPr>
            <a:r>
              <a:rPr lang="ru-RU" altLang="ko-KR" sz="2400" b="1">
                <a:solidFill>
                  <a:srgbClr val="00B0F0"/>
                </a:solidFill>
              </a:rPr>
              <a:t>Основные классификации, применяемые в СБР</a:t>
            </a:r>
            <a:endParaRPr lang="en-US" altLang="ko-KR" sz="2400" b="1">
              <a:solidFill>
                <a:srgbClr val="00B0F0"/>
              </a:solidFill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92031C4-1864-4920-803F-9EE19F259643}"/>
              </a:ext>
            </a:extLst>
          </p:cNvPr>
          <p:cNvCxnSpPr/>
          <p:nvPr/>
        </p:nvCxnSpPr>
        <p:spPr>
          <a:xfrm>
            <a:off x="0" y="857250"/>
            <a:ext cx="91440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0C30B1E-A247-470A-948E-A66E739AE052}"/>
              </a:ext>
            </a:extLst>
          </p:cNvPr>
          <p:cNvSpPr/>
          <p:nvPr/>
        </p:nvSpPr>
        <p:spPr>
          <a:xfrm>
            <a:off x="571500" y="1357313"/>
            <a:ext cx="8429625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597" indent="-342597" defTabSz="913593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Классификатор видов экономической деятельности (ОКЭД)</a:t>
            </a:r>
          </a:p>
          <a:p>
            <a:pPr defTabSz="913593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Позволяет определять основную и вторичную экономическую деятельность предприятий. Соответствует международным стандартам (гармонизирован с классификатором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NACE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который применяется в странах Евросоюза)</a:t>
            </a:r>
          </a:p>
          <a:p>
            <a:pPr marL="342597" indent="-342597" defTabSz="913593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Классификатор размерности предприятий по численности работников (КРП)</a:t>
            </a:r>
          </a:p>
          <a:p>
            <a:pPr defTabSz="913593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Позволяет определять размер предприятия по численности работников: </a:t>
            </a:r>
          </a:p>
          <a:p>
            <a:pPr defTabSz="913593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– Малые предприятия (от 0 до 100 человек), 200 – Средние предприятия (от 101 до 250 человек), 300 –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Малые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предприятия (свыше 250 человек)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597" indent="-342597" defTabSz="913593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Классификатор секторов экономики (КСЭ)</a:t>
            </a:r>
          </a:p>
          <a:p>
            <a:pPr defTabSz="913593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Применяется для отнесения того или иного предприятия к определенному сектору экономики в соответствии с рекомендациями СНС 2008. </a:t>
            </a:r>
          </a:p>
          <a:p>
            <a:pPr marL="342597" indent="-342597" defTabSz="913593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Классификатор форм собственности (КФС)</a:t>
            </a:r>
          </a:p>
          <a:p>
            <a:pPr defTabSz="913593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Позволяет  распределять предприятия по видам форм собственности: государственная, частная, иностранная.  </a:t>
            </a:r>
          </a:p>
          <a:p>
            <a:pPr marL="342597" indent="-342597" defTabSz="913593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Классификатор организационно-правовых форм (КОПФ)</a:t>
            </a:r>
          </a:p>
          <a:p>
            <a:pPr defTabSz="913593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Используется для определения организационно-правовой формы юридических лиц в соответствии с законодательством РК.</a:t>
            </a:r>
          </a:p>
        </p:txBody>
      </p:sp>
      <p:pic>
        <p:nvPicPr>
          <p:cNvPr id="12294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62C1A60A-8B51-48E1-AEE9-BD7BFDE9E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>
            <a:extLst>
              <a:ext uri="{FF2B5EF4-FFF2-40B4-BE49-F238E27FC236}">
                <a16:creationId xmlns:a16="http://schemas.microsoft.com/office/drawing/2014/main" id="{6325172C-1C33-4F32-9B77-E87D62941CF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71472" y="1785926"/>
            <a:ext cx="8229600" cy="4525963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dirty="0">
                <a:solidFill>
                  <a:srgbClr val="002060"/>
                </a:solidFill>
              </a:rPr>
              <a:t>В СБР используется две базы данных:</a:t>
            </a:r>
          </a:p>
          <a:p>
            <a:pPr indent="457200" algn="just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i="1" dirty="0">
                <a:solidFill>
                  <a:srgbClr val="002060"/>
                </a:solidFill>
              </a:rPr>
              <a:t>оперативная база данных  </a:t>
            </a:r>
            <a:r>
              <a:rPr lang="ru-RU" sz="1800" dirty="0">
                <a:solidFill>
                  <a:srgbClr val="002060"/>
                </a:solidFill>
              </a:rPr>
              <a:t>– </a:t>
            </a:r>
            <a:r>
              <a:rPr lang="en-US" sz="1800" dirty="0">
                <a:solidFill>
                  <a:srgbClr val="002060"/>
                </a:solidFill>
              </a:rPr>
              <a:t>OLTP</a:t>
            </a:r>
            <a:r>
              <a:rPr lang="ru-RU" sz="1800" dirty="0">
                <a:solidFill>
                  <a:srgbClr val="002060"/>
                </a:solidFill>
              </a:rPr>
              <a:t>–база – содержит последние фактические данные о правовых и статистических единицах;</a:t>
            </a:r>
          </a:p>
          <a:p>
            <a:pPr indent="457200" algn="just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i="1" dirty="0">
                <a:solidFill>
                  <a:srgbClr val="002060"/>
                </a:solidFill>
              </a:rPr>
              <a:t>хранилище данных  </a:t>
            </a:r>
            <a:r>
              <a:rPr lang="ru-RU" sz="1800" dirty="0">
                <a:solidFill>
                  <a:srgbClr val="002060"/>
                </a:solidFill>
              </a:rPr>
              <a:t>– </a:t>
            </a:r>
            <a:r>
              <a:rPr lang="en-US" sz="1800" dirty="0">
                <a:solidFill>
                  <a:srgbClr val="002060"/>
                </a:solidFill>
              </a:rPr>
              <a:t>OLAP</a:t>
            </a:r>
            <a:r>
              <a:rPr lang="ru-RU" sz="1800" dirty="0">
                <a:solidFill>
                  <a:srgbClr val="002060"/>
                </a:solidFill>
              </a:rPr>
              <a:t>–база – содержит информацию в виде срезов – данных о правовых и статистических единицах на определенный момент времени. В СБР формируется два вида срезов: реальный и замороженный.</a:t>
            </a:r>
          </a:p>
          <a:p>
            <a:pPr indent="457200" algn="just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i="1" dirty="0">
                <a:solidFill>
                  <a:srgbClr val="002060"/>
                </a:solidFill>
              </a:rPr>
              <a:t>Реальный срез</a:t>
            </a:r>
            <a:r>
              <a:rPr lang="ru-RU" sz="1800" dirty="0">
                <a:solidFill>
                  <a:srgbClr val="002060"/>
                </a:solidFill>
              </a:rPr>
              <a:t> формируется только по правовым единицам. На начало года реальный срез формируется без ликвидированных, т.е. содержит единицы с ситуационным кодом 0, 1, 2, 4, 6, 9. В течение года в реальный срез включаются единицы с ситуационным кодом “3”, ликвидированные в текущем году.</a:t>
            </a:r>
          </a:p>
          <a:p>
            <a:pPr indent="457200" algn="just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i="1" dirty="0">
                <a:solidFill>
                  <a:srgbClr val="002060"/>
                </a:solidFill>
              </a:rPr>
              <a:t>Замороженный срез</a:t>
            </a:r>
            <a:r>
              <a:rPr lang="ru-RU" sz="1800" dirty="0">
                <a:solidFill>
                  <a:srgbClr val="002060"/>
                </a:solidFill>
              </a:rPr>
              <a:t> формируется из статистических и соответствующих им правовых единиц</a:t>
            </a:r>
            <a:r>
              <a:rPr lang="ru-RU" sz="1800" dirty="0"/>
              <a:t>. </a:t>
            </a:r>
            <a:r>
              <a:rPr lang="ru-RU" sz="1800" dirty="0">
                <a:solidFill>
                  <a:srgbClr val="002060"/>
                </a:solidFill>
              </a:rPr>
              <a:t>В замороженном срезе по статистическим единицам в течение года не должны меняться только атрибуты ОКЭД, КРП, КОП, численность и оборот. Остальные атрибуты могут изменяться.</a:t>
            </a:r>
          </a:p>
          <a:p>
            <a:pPr indent="457200" algn="just">
              <a:spcBef>
                <a:spcPts val="0"/>
              </a:spcBef>
              <a:buFont typeface="Arial" charset="0"/>
              <a:buChar char="•"/>
              <a:defRPr/>
            </a:pPr>
            <a:endParaRPr lang="ru-RU" sz="1900" dirty="0">
              <a:solidFill>
                <a:srgbClr val="002060"/>
              </a:solidFill>
            </a:endParaRPr>
          </a:p>
          <a:p>
            <a:pPr indent="457200" algn="just">
              <a:buFont typeface="Arial" charset="0"/>
              <a:buChar char="•"/>
              <a:defRPr/>
            </a:pPr>
            <a:endParaRPr lang="ru-RU" sz="1900" dirty="0">
              <a:solidFill>
                <a:srgbClr val="002060"/>
              </a:solidFill>
            </a:endParaRPr>
          </a:p>
          <a:p>
            <a:pPr lvl="5" indent="457200" algn="just">
              <a:lnSpc>
                <a:spcPct val="120000"/>
              </a:lnSpc>
              <a:spcBef>
                <a:spcPts val="0"/>
              </a:spcBef>
              <a:defRPr/>
            </a:pPr>
            <a:endParaRPr lang="ru-RU" sz="2500" dirty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13315" name="Текст 2">
            <a:extLst>
              <a:ext uri="{FF2B5EF4-FFF2-40B4-BE49-F238E27FC236}">
                <a16:creationId xmlns:a16="http://schemas.microsoft.com/office/drawing/2014/main" id="{E04C0274-4F30-417E-A22F-EBE1561934F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00188" y="1071563"/>
            <a:ext cx="6032500" cy="50482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en-US" sz="2400" b="1">
                <a:solidFill>
                  <a:srgbClr val="00B0F0"/>
                </a:solidFill>
              </a:rPr>
              <a:t>Базы данных в СБР</a:t>
            </a:r>
          </a:p>
          <a:p>
            <a:pPr>
              <a:buFont typeface="Arial" panose="020B0604020202020204" pitchFamily="34" charset="0"/>
              <a:buNone/>
            </a:pPr>
            <a:endParaRPr lang="ru-RU" altLang="en-US" sz="200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F79A8E7-5193-4723-A639-99F0B7C456A8}"/>
              </a:ext>
            </a:extLst>
          </p:cNvPr>
          <p:cNvCxnSpPr/>
          <p:nvPr/>
        </p:nvCxnSpPr>
        <p:spPr>
          <a:xfrm>
            <a:off x="0" y="857250"/>
            <a:ext cx="91440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7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93853CD1-C1CD-4E9F-9309-D993179F5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2">
            <a:extLst>
              <a:ext uri="{FF2B5EF4-FFF2-40B4-BE49-F238E27FC236}">
                <a16:creationId xmlns:a16="http://schemas.microsoft.com/office/drawing/2014/main" id="{DB17503B-4771-470D-80C2-43950ABA390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43063" y="1143000"/>
            <a:ext cx="5746750" cy="50482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en-US" sz="2400" b="1">
                <a:solidFill>
                  <a:srgbClr val="00B0F0"/>
                </a:solidFill>
              </a:rPr>
              <a:t>Базы данных в СБР</a:t>
            </a:r>
          </a:p>
        </p:txBody>
      </p:sp>
      <p:sp>
        <p:nvSpPr>
          <p:cNvPr id="4" name="Содержимое 3">
            <a:extLst>
              <a:ext uri="{FF2B5EF4-FFF2-40B4-BE49-F238E27FC236}">
                <a16:creationId xmlns:a16="http://schemas.microsoft.com/office/drawing/2014/main" id="{025239B3-3D74-42C2-9064-3DCB83F9412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428750"/>
            <a:ext cx="8229600" cy="5000625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  <a:defRPr/>
            </a:pPr>
            <a:endParaRPr lang="ru-RU" dirty="0"/>
          </a:p>
          <a:p>
            <a:pPr>
              <a:buFont typeface="Arial" charset="0"/>
              <a:buChar char="•"/>
              <a:defRPr/>
            </a:pPr>
            <a:endParaRPr lang="ru-RU" dirty="0"/>
          </a:p>
          <a:p>
            <a:pPr>
              <a:buFont typeface="Arial" charset="0"/>
              <a:buChar char="•"/>
              <a:defRPr/>
            </a:pPr>
            <a:endParaRPr lang="ru-RU" dirty="0"/>
          </a:p>
          <a:p>
            <a:pPr>
              <a:buFont typeface="Arial" charset="0"/>
              <a:buChar char="•"/>
              <a:defRPr/>
            </a:pPr>
            <a:endParaRPr lang="ru-RU" dirty="0"/>
          </a:p>
          <a:p>
            <a:pPr>
              <a:buFont typeface="Arial" charset="0"/>
              <a:buChar char="•"/>
              <a:defRPr/>
            </a:pPr>
            <a:endParaRPr lang="ru-RU" dirty="0"/>
          </a:p>
          <a:p>
            <a:pPr>
              <a:buFont typeface="Arial" charset="0"/>
              <a:buChar char="•"/>
              <a:defRPr/>
            </a:pPr>
            <a:endParaRPr lang="ru-RU" dirty="0"/>
          </a:p>
          <a:p>
            <a:pPr>
              <a:buFont typeface="Arial" charset="0"/>
              <a:buChar char="•"/>
              <a:defRPr/>
            </a:pPr>
            <a:endParaRPr lang="ru-RU" dirty="0"/>
          </a:p>
          <a:p>
            <a:pPr>
              <a:buFont typeface="Arial" charset="0"/>
              <a:buChar char="•"/>
              <a:defRPr/>
            </a:pPr>
            <a:endParaRPr lang="ru-RU" dirty="0"/>
          </a:p>
          <a:p>
            <a:pPr>
              <a:buFont typeface="Arial" charset="0"/>
              <a:buChar char="•"/>
              <a:defRPr/>
            </a:pPr>
            <a:r>
              <a:rPr lang="en-US" sz="1800" b="1" dirty="0"/>
              <a:t>OLTP</a:t>
            </a:r>
            <a:r>
              <a:rPr lang="en-US" sz="1800" dirty="0"/>
              <a:t> </a:t>
            </a:r>
            <a:r>
              <a:rPr lang="ru-RU" sz="1800" dirty="0"/>
              <a:t>- </a:t>
            </a:r>
            <a:r>
              <a:rPr lang="en-US" sz="1800" dirty="0"/>
              <a:t>Online Transaction Processing</a:t>
            </a:r>
            <a:r>
              <a:rPr lang="ru-RU" sz="1800" dirty="0"/>
              <a:t>;</a:t>
            </a:r>
          </a:p>
          <a:p>
            <a:pPr>
              <a:buFont typeface="Arial" charset="0"/>
              <a:buChar char="•"/>
              <a:defRPr/>
            </a:pPr>
            <a:r>
              <a:rPr lang="en-US" sz="1800" b="1" dirty="0"/>
              <a:t>OLAP</a:t>
            </a:r>
            <a:r>
              <a:rPr lang="ru-RU" sz="1800" dirty="0"/>
              <a:t> - </a:t>
            </a:r>
            <a:r>
              <a:rPr lang="en-US" sz="1800" dirty="0"/>
              <a:t>Online Analytical Processing</a:t>
            </a:r>
            <a:r>
              <a:rPr lang="ru-RU" sz="1800" dirty="0"/>
              <a:t>.</a:t>
            </a:r>
          </a:p>
        </p:txBody>
      </p:sp>
      <p:pic>
        <p:nvPicPr>
          <p:cNvPr id="14340" name="Picture 46" descr="C:\Users\E.Bekberdiev\Desktop\СБР.jpg">
            <a:extLst>
              <a:ext uri="{FF2B5EF4-FFF2-40B4-BE49-F238E27FC236}">
                <a16:creationId xmlns:a16="http://schemas.microsoft.com/office/drawing/2014/main" id="{AC4DB67B-2D05-43B0-AD1B-2A33432B4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571625"/>
            <a:ext cx="7786688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36018CB3-1C90-4466-ACE4-0C03877AC8A2}"/>
              </a:ext>
            </a:extLst>
          </p:cNvPr>
          <p:cNvCxnSpPr/>
          <p:nvPr/>
        </p:nvCxnSpPr>
        <p:spPr>
          <a:xfrm>
            <a:off x="0" y="857250"/>
            <a:ext cx="91440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2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6DDD183E-EE19-4E16-A619-B99904B92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1">
            <a:extLst>
              <a:ext uri="{FF2B5EF4-FFF2-40B4-BE49-F238E27FC236}">
                <a16:creationId xmlns:a16="http://schemas.microsoft.com/office/drawing/2014/main" id="{A493E0A0-22ED-4E70-9C9A-BEE6A7F90A4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71500" y="1857375"/>
            <a:ext cx="8286750" cy="4525963"/>
          </a:xfrm>
        </p:spPr>
        <p:txBody>
          <a:bodyPr/>
          <a:lstStyle/>
          <a:p>
            <a:pPr marL="0" lvl="1" indent="45720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700">
                <a:solidFill>
                  <a:srgbClr val="002060"/>
                </a:solidFill>
              </a:rPr>
              <a:t>Индивидуальные каталоги формируются на республиканском уровне на основе СБР согласно "Таблице заказов на каталоги» (ТЗК).</a:t>
            </a:r>
          </a:p>
          <a:p>
            <a:pPr marL="0" lvl="1"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700">
                <a:solidFill>
                  <a:srgbClr val="002060"/>
                </a:solidFill>
              </a:rPr>
              <a:t>ТЗК содержит в себе условия отбора единиц из СБР, для проведения того или иного статистического наблюдения и формируется ежегодно до 10 декабря на следующий отчетный год ответственным управлением КС МНЭ РК, осуществляющее ведение СБР на республиканском уровне.</a:t>
            </a:r>
          </a:p>
          <a:p>
            <a:pPr marL="0" lvl="1"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700">
                <a:solidFill>
                  <a:srgbClr val="002060"/>
                </a:solidFill>
              </a:rPr>
              <a:t>Индивидуальные каталоги формируются следующим образом:</a:t>
            </a:r>
          </a:p>
          <a:p>
            <a:pPr marL="0" lvl="1"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700">
                <a:solidFill>
                  <a:srgbClr val="002060"/>
                </a:solidFill>
              </a:rPr>
              <a:t>каталоги годовой периодичности – по состоянию на 17 декабря отчетного периода;</a:t>
            </a:r>
          </a:p>
          <a:p>
            <a:pPr marL="0" lvl="1"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700">
                <a:solidFill>
                  <a:srgbClr val="002060"/>
                </a:solidFill>
              </a:rPr>
              <a:t>каталоги полугодовой периодичности – по состоянию на 17 число последнего месяца отчетного полугодия;</a:t>
            </a:r>
          </a:p>
          <a:p>
            <a:pPr marL="0" lvl="1"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700">
                <a:solidFill>
                  <a:srgbClr val="002060"/>
                </a:solidFill>
              </a:rPr>
              <a:t>каталоги квартальной периодичности – по состоянию на 17 число последнего месяца отчетного квартала;</a:t>
            </a:r>
          </a:p>
          <a:p>
            <a:pPr marL="0" lvl="1"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700">
                <a:solidFill>
                  <a:srgbClr val="002060"/>
                </a:solidFill>
              </a:rPr>
              <a:t>каталоги месячной периодичности – по состоянию на 17 число отчетного месяца;</a:t>
            </a:r>
          </a:p>
          <a:p>
            <a:pPr marL="0" lvl="1"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700">
                <a:solidFill>
                  <a:srgbClr val="002060"/>
                </a:solidFill>
              </a:rPr>
              <a:t>каталоги </a:t>
            </a:r>
            <a:r>
              <a:rPr lang="kk-KZ" altLang="en-US" sz="1700">
                <a:solidFill>
                  <a:srgbClr val="002060"/>
                </a:solidFill>
              </a:rPr>
              <a:t>по статистическим формам цен </a:t>
            </a:r>
            <a:r>
              <a:rPr lang="ru-RU" altLang="en-US" sz="1700">
                <a:solidFill>
                  <a:srgbClr val="002060"/>
                </a:solidFill>
              </a:rPr>
              <a:t>месячной (квартальной) периодичности – по состоянию на 10 число отчетного месяца (последнего месяца отчетного квартала).</a:t>
            </a:r>
          </a:p>
        </p:txBody>
      </p:sp>
      <p:sp>
        <p:nvSpPr>
          <p:cNvPr id="15363" name="Текст 2">
            <a:extLst>
              <a:ext uri="{FF2B5EF4-FFF2-40B4-BE49-F238E27FC236}">
                <a16:creationId xmlns:a16="http://schemas.microsoft.com/office/drawing/2014/main" id="{0B5F78C3-1138-4708-863B-27413BD6A0A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14375" y="1143000"/>
            <a:ext cx="7858125" cy="50482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en-US" sz="2400" b="1">
                <a:solidFill>
                  <a:srgbClr val="00B0F0"/>
                </a:solidFill>
              </a:rPr>
              <a:t>Индивидуальный и отраслевой каталоги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7F5BE55-21E1-4A4B-9BE1-6CFA18B9EA28}"/>
              </a:ext>
            </a:extLst>
          </p:cNvPr>
          <p:cNvCxnSpPr/>
          <p:nvPr/>
        </p:nvCxnSpPr>
        <p:spPr>
          <a:xfrm>
            <a:off x="0" y="857250"/>
            <a:ext cx="91440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5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23FFFEF4-64E5-45FD-895D-19954C7B7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600DB53-5DEE-4D28-8766-76DF26A817C1}"/>
              </a:ext>
            </a:extLst>
          </p:cNvPr>
          <p:cNvSpPr/>
          <p:nvPr/>
        </p:nvSpPr>
        <p:spPr>
          <a:xfrm>
            <a:off x="0" y="6353175"/>
            <a:ext cx="9144000" cy="504825"/>
          </a:xfrm>
          <a:prstGeom prst="rect">
            <a:avLst/>
          </a:prstGeom>
          <a:solidFill>
            <a:srgbClr val="087FE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C6EB7D6F-EBCE-4F3A-9F50-7BBCBB3B20F3}"/>
              </a:ext>
            </a:extLst>
          </p:cNvPr>
          <p:cNvSpPr txBox="1">
            <a:spLocks noChangeArrowheads="1"/>
          </p:cNvSpPr>
          <p:nvPr/>
        </p:nvSpPr>
        <p:spPr>
          <a:xfrm>
            <a:off x="7740650" y="6505575"/>
            <a:ext cx="1439863" cy="495300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www.stat.gov.kz </a:t>
            </a: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ru-RU" sz="100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6388" name="Rectangle 10">
            <a:extLst>
              <a:ext uri="{FF2B5EF4-FFF2-40B4-BE49-F238E27FC236}">
                <a16:creationId xmlns:a16="http://schemas.microsoft.com/office/drawing/2014/main" id="{D34C743F-E26E-48DB-B8C3-72C7588E7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063" y="6362700"/>
            <a:ext cx="14414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ru-RU" altLang="ru-RU" sz="1000">
              <a:solidFill>
                <a:schemeClr val="bg1"/>
              </a:solidFill>
            </a:endParaRPr>
          </a:p>
        </p:txBody>
      </p:sp>
      <p:sp>
        <p:nvSpPr>
          <p:cNvPr id="16389" name="Rectangle 4">
            <a:extLst>
              <a:ext uri="{FF2B5EF4-FFF2-40B4-BE49-F238E27FC236}">
                <a16:creationId xmlns:a16="http://schemas.microsoft.com/office/drawing/2014/main" id="{92A496C2-FBDE-4B2E-AE1A-AF45991BF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5B48224B-5AEC-4B10-8238-CB88444CE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D07045-A306-4F85-9404-C859FC0F9112}"/>
              </a:ext>
            </a:extLst>
          </p:cNvPr>
          <p:cNvSpPr txBox="1"/>
          <p:nvPr/>
        </p:nvSpPr>
        <p:spPr>
          <a:xfrm>
            <a:off x="428625" y="214313"/>
            <a:ext cx="90011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00B0F0"/>
                </a:solidFill>
                <a:latin typeface="Arial" charset="0"/>
                <a:cs typeface="Arial" charset="0"/>
              </a:rPr>
              <a:t>Модуль «Таблица заказов на каталоги»</a:t>
            </a:r>
            <a:endParaRPr lang="ru-RU" dirty="0">
              <a:solidFill>
                <a:srgbClr val="00B0F0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kk-KZ" b="1" dirty="0">
              <a:solidFill>
                <a:schemeClr val="tx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16392" name="Прямоугольник 11">
            <a:extLst>
              <a:ext uri="{FF2B5EF4-FFF2-40B4-BE49-F238E27FC236}">
                <a16:creationId xmlns:a16="http://schemas.microsoft.com/office/drawing/2014/main" id="{8B311798-29A1-44AC-BEAA-D01A5938A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49275"/>
            <a:ext cx="87137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ru-RU" altLang="en-US"/>
              <a:t>	Ежегодно рассмотрение ТЗК проводится согласно графику рассмотрения таблицы заказов на каталоги, который утверждается ежегодно в сентябре, согласованного заместителем председателя КС МНЭ РК.</a:t>
            </a:r>
          </a:p>
        </p:txBody>
      </p:sp>
      <p:graphicFrame>
        <p:nvGraphicFramePr>
          <p:cNvPr id="13" name="Содержимое 11">
            <a:extLst>
              <a:ext uri="{FF2B5EF4-FFF2-40B4-BE49-F238E27FC236}">
                <a16:creationId xmlns:a16="http://schemas.microsoft.com/office/drawing/2014/main" id="{3BE952EF-093F-49C8-9CAE-8DF30F0F55C7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611558" y="1556792"/>
          <a:ext cx="7992890" cy="4016486"/>
        </p:xfrm>
        <a:graphic>
          <a:graphicData uri="http://schemas.openxmlformats.org/drawingml/2006/table">
            <a:tbl>
              <a:tblPr/>
              <a:tblGrid>
                <a:gridCol w="527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72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7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19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14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83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0098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781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0098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6732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781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3464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527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922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213832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Индекс статистической формы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Периодичность (г, п/г, кв, м, 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Тип единиц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Признак индивидуального каталога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Классификационные признаки учетных единиц</a:t>
                      </a:r>
                      <a:r>
                        <a:rPr lang="ru-RU" sz="800" b="1" i="0" u="none" strike="noStrike" baseline="30000">
                          <a:latin typeface="Times New Roman"/>
                        </a:rPr>
                        <a:t>1</a:t>
                      </a:r>
                      <a:endParaRPr lang="ru-RU" sz="800" b="1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Дата среза СБР (17.ММ.2014-17.ММ.2015)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Дата формирования каталогов (01.ММ.2015-01.01.2016)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Дополнительные сведения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16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Правовые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Статистические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ЮЛ, Фил, Стр.под.ЮЛ, Фил.ин.ЮЛ, ИП, ИПС, Стр.под.ИП (ИПС), ФЛ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latin typeface="Times New Roman"/>
                        </a:rPr>
                        <a:t>ПП, МЕ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ОКЭД (основной)</a:t>
                      </a:r>
                      <a:r>
                        <a:rPr lang="ru-RU" sz="800" b="1" i="0" u="none" strike="noStrike" baseline="30000">
                          <a:latin typeface="Times New Roman"/>
                        </a:rPr>
                        <a:t>2</a:t>
                      </a:r>
                      <a:endParaRPr lang="ru-RU" sz="800" b="1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ОКЭД (вторичный)</a:t>
                      </a:r>
                      <a:r>
                        <a:rPr lang="ru-RU" sz="800" b="1" i="0" u="none" strike="noStrike" baseline="30000" dirty="0">
                          <a:latin typeface="Times New Roman"/>
                        </a:rPr>
                        <a:t>3</a:t>
                      </a:r>
                      <a:endParaRPr lang="ru-RU" sz="8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latin typeface="Times New Roman"/>
                        </a:rPr>
                        <a:t>КРП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КСЭ</a:t>
                      </a:r>
                      <a:r>
                        <a:rPr lang="ru-RU" sz="800" b="1" i="0" u="none" strike="noStrike" baseline="30000">
                          <a:latin typeface="Times New Roman"/>
                        </a:rPr>
                        <a:t>3</a:t>
                      </a:r>
                      <a:endParaRPr lang="ru-RU" sz="800" b="1" i="0" u="none" strike="noStrike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КОПФ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КФС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Допускается дозапись, втом числе единиц с АКТ «3» (1-да, 0-нет)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latin typeface="Times New Roman"/>
                        </a:rPr>
                        <a:t>Тип местности (1-городская местность, 2-сельская местность)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1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732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700" b="1" i="0" u="none" strike="noStrike">
                          <a:latin typeface="Times New Roman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1-рыба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ЮЛ, Фил, Стр.под.ЮЛ, Фил.ин.ЮЛ, Стр.под.ИП (ИПС)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МЕ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/>
                        </a:rPr>
                        <a:t>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1.1.1-1.1.3, 1.3.1-1.3.3, 1.4.1-1.4.2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17.12.2014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18.12.2014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14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ИП, ИПС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ПП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3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i="0" u="none" strike="noStrike">
                          <a:latin typeface="Times New Roman"/>
                        </a:rPr>
                        <a:t>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1-П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ЮЛ, Фил, Стр.под.ЮЛ, Фил.ин.ЮЛ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/>
                        </a:rPr>
                        <a:t>МЕ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05-33, 35-39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160-311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1.1, 1.2.3-1.2.9, 1.3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11-42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17.01.2015-17.12.2015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/>
                        </a:rPr>
                        <a:t>18.01.2015-18.12.2015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394" name="Прямоугольник 13">
            <a:extLst>
              <a:ext uri="{FF2B5EF4-FFF2-40B4-BE49-F238E27FC236}">
                <a16:creationId xmlns:a16="http://schemas.microsoft.com/office/drawing/2014/main" id="{AAE959B3-9410-44F6-9D4B-AE6F2315F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661025"/>
            <a:ext cx="8207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/>
              <a:t>	ТЗК содержит в себе условия отбора единиц из СБР, для проведения того или иного статистического наблюдения</a:t>
            </a:r>
          </a:p>
        </p:txBody>
      </p:sp>
      <p:pic>
        <p:nvPicPr>
          <p:cNvPr id="16395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1EC34604-3758-4961-8FF5-1B76CD2F3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Содержимое 19">
            <a:extLst>
              <a:ext uri="{FF2B5EF4-FFF2-40B4-BE49-F238E27FC236}">
                <a16:creationId xmlns:a16="http://schemas.microsoft.com/office/drawing/2014/main" id="{8BEAE11C-4904-4863-B683-CB940A541701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500034" y="164305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1" name="Текст 2">
            <a:extLst>
              <a:ext uri="{FF2B5EF4-FFF2-40B4-BE49-F238E27FC236}">
                <a16:creationId xmlns:a16="http://schemas.microsoft.com/office/drawing/2014/main" id="{19FAB5F1-10D7-49DB-A54C-8C3F78F49D5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43063" y="1071563"/>
            <a:ext cx="5889625" cy="50482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en-US" sz="2200" b="1">
                <a:solidFill>
                  <a:srgbClr val="00B0F0"/>
                </a:solidFill>
              </a:rPr>
              <a:t>Актуализация СБР</a:t>
            </a:r>
          </a:p>
          <a:p>
            <a:endParaRPr lang="ru-RU" altLang="en-US" sz="200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0FCC08D-31D0-4DD0-BA54-295B5C4C8D5E}"/>
              </a:ext>
            </a:extLst>
          </p:cNvPr>
          <p:cNvCxnSpPr/>
          <p:nvPr/>
        </p:nvCxnSpPr>
        <p:spPr>
          <a:xfrm>
            <a:off x="0" y="857250"/>
            <a:ext cx="91440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3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535EDCEF-1C9F-41F9-9E50-527D1324A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Текст 2">
            <a:extLst>
              <a:ext uri="{FF2B5EF4-FFF2-40B4-BE49-F238E27FC236}">
                <a16:creationId xmlns:a16="http://schemas.microsoft.com/office/drawing/2014/main" id="{E6CF2380-B3AE-4319-A95B-EA07DE26DE3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00188" y="857250"/>
            <a:ext cx="6032500" cy="504825"/>
          </a:xfrm>
        </p:spPr>
        <p:txBody>
          <a:bodyPr/>
          <a:lstStyle/>
          <a:p>
            <a:pPr marL="487363" indent="-487363" algn="ctr" defTabSz="1160463">
              <a:buFont typeface="Arial" panose="020B0604020202020204" pitchFamily="34" charset="0"/>
              <a:buNone/>
            </a:pPr>
            <a:r>
              <a:rPr lang="ru-RU" altLang="ko-KR" sz="2000" b="1">
                <a:solidFill>
                  <a:srgbClr val="00B0F0"/>
                </a:solidFill>
              </a:rPr>
              <a:t>Публикации на основе СБР</a:t>
            </a:r>
            <a:endParaRPr lang="en-US" altLang="ko-KR" sz="2000" b="1">
              <a:solidFill>
                <a:srgbClr val="00B0F0"/>
              </a:solidFill>
            </a:endParaRPr>
          </a:p>
          <a:p>
            <a:pPr marL="487363" indent="-487363" defTabSz="1160463">
              <a:buFont typeface="Arial" panose="020B0604020202020204" pitchFamily="34" charset="0"/>
              <a:buNone/>
            </a:pPr>
            <a:endParaRPr lang="ru-RU" altLang="en-US" sz="200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FD6BE28-17EE-4A12-A236-142B2CB4806F}"/>
              </a:ext>
            </a:extLst>
          </p:cNvPr>
          <p:cNvCxnSpPr/>
          <p:nvPr/>
        </p:nvCxnSpPr>
        <p:spPr>
          <a:xfrm>
            <a:off x="0" y="857250"/>
            <a:ext cx="91440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одержимое 1">
            <a:extLst>
              <a:ext uri="{FF2B5EF4-FFF2-40B4-BE49-F238E27FC236}">
                <a16:creationId xmlns:a16="http://schemas.microsoft.com/office/drawing/2014/main" id="{F16EE74B-F4A5-457B-93D7-485451101381}"/>
              </a:ext>
            </a:extLst>
          </p:cNvPr>
          <p:cNvSpPr txBox="1">
            <a:spLocks/>
          </p:cNvSpPr>
          <p:nvPr/>
        </p:nvSpPr>
        <p:spPr>
          <a:xfrm>
            <a:off x="357188" y="1500188"/>
            <a:ext cx="8669337" cy="5143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718" indent="-342718" defTabSz="913916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600" b="1" u="sng" dirty="0">
                <a:latin typeface="Uni Sans Regular" pitchFamily="34" charset="0"/>
                <a:cs typeface="Times New Roman" pitchFamily="18" charset="0"/>
              </a:rPr>
              <a:t>На ежемесячной основе: </a:t>
            </a:r>
          </a:p>
          <a:p>
            <a:pPr indent="450000" algn="just" defTabSz="913916">
              <a:spcBef>
                <a:spcPct val="20000"/>
              </a:spcBef>
              <a:buFontTx/>
              <a:buChar char="-"/>
              <a:defRPr/>
            </a:pPr>
            <a:r>
              <a:rPr lang="ru-RU" sz="1600" b="1" dirty="0">
                <a:latin typeface="Uni Sans Regular" pitchFamily="34" charset="0"/>
                <a:cs typeface="Times New Roman" pitchFamily="18" charset="0"/>
              </a:rPr>
              <a:t>Бюллетень</a:t>
            </a:r>
            <a:r>
              <a:rPr lang="ru-RU" sz="1600" dirty="0">
                <a:latin typeface="Uni Sans Regular" pitchFamily="34" charset="0"/>
                <a:cs typeface="Times New Roman" pitchFamily="18" charset="0"/>
              </a:rPr>
              <a:t> «</a:t>
            </a:r>
            <a:r>
              <a:rPr lang="ru-RU" sz="1600" i="1" dirty="0">
                <a:latin typeface="Uni Sans Regular" pitchFamily="34" charset="0"/>
                <a:cs typeface="Times New Roman" pitchFamily="18" charset="0"/>
              </a:rPr>
              <a:t>Основные показатели количества юридических лиц, субъектов  индивидуального предпринимательства, филиалов и филиалов иностранных юридических лиц в Республике Казахстан</a:t>
            </a:r>
            <a:r>
              <a:rPr lang="ru-RU" sz="1600" dirty="0">
                <a:latin typeface="Uni Sans Regular" pitchFamily="34" charset="0"/>
                <a:cs typeface="Times New Roman" pitchFamily="18" charset="0"/>
              </a:rPr>
              <a:t>»;</a:t>
            </a:r>
          </a:p>
          <a:p>
            <a:pPr indent="450000" algn="just" defTabSz="913916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b="1" dirty="0">
                <a:latin typeface="Uni Sans Regular" pitchFamily="34" charset="0"/>
                <a:cs typeface="Times New Roman" pitchFamily="18" charset="0"/>
              </a:rPr>
              <a:t>Экспресс информация </a:t>
            </a:r>
            <a:r>
              <a:rPr lang="ru-RU" sz="1600" dirty="0">
                <a:latin typeface="Uni Sans Regular" pitchFamily="34" charset="0"/>
                <a:cs typeface="Times New Roman" pitchFamily="18" charset="0"/>
              </a:rPr>
              <a:t>«</a:t>
            </a:r>
            <a:r>
              <a:rPr lang="ru-RU" sz="1600" i="1" dirty="0">
                <a:latin typeface="Uni Sans Regular" pitchFamily="34" charset="0"/>
                <a:cs typeface="Times New Roman" pitchFamily="18" charset="0"/>
              </a:rPr>
              <a:t>Зарегистрированные и действующие юридические лица, филиалы и представительства с иностранным участием</a:t>
            </a:r>
            <a:r>
              <a:rPr lang="ru-RU" sz="1600" dirty="0">
                <a:latin typeface="Uni Sans Regular" pitchFamily="34" charset="0"/>
                <a:cs typeface="Times New Roman" pitchFamily="18" charset="0"/>
              </a:rPr>
              <a:t>»;</a:t>
            </a:r>
          </a:p>
          <a:p>
            <a:pPr indent="450000" algn="just" defTabSz="913916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b="1" dirty="0">
                <a:latin typeface="Uni Sans Regular" pitchFamily="34" charset="0"/>
                <a:cs typeface="Times New Roman" pitchFamily="18" charset="0"/>
              </a:rPr>
              <a:t>Экспресс информация </a:t>
            </a:r>
            <a:r>
              <a:rPr lang="ru-RU" sz="1600" dirty="0">
                <a:latin typeface="Uni Sans Regular" pitchFamily="34" charset="0"/>
                <a:cs typeface="Times New Roman" pitchFamily="18" charset="0"/>
              </a:rPr>
              <a:t>«Возраст зарегистрированных и действующих юридических лиц по регионам Республики Казахстан и видам деятельности».</a:t>
            </a:r>
          </a:p>
          <a:p>
            <a:pPr marL="342718" indent="-342718" defTabSz="913916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ru-RU" sz="1600" b="1" u="sng" dirty="0">
              <a:latin typeface="Uni Sans Regular" pitchFamily="34" charset="0"/>
              <a:cs typeface="Times New Roman" pitchFamily="18" charset="0"/>
            </a:endParaRPr>
          </a:p>
          <a:p>
            <a:pPr marL="342718" indent="-342718" defTabSz="913916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600" b="1" u="sng" dirty="0">
                <a:latin typeface="Uni Sans Regular" pitchFamily="34" charset="0"/>
                <a:cs typeface="Times New Roman" pitchFamily="18" charset="0"/>
              </a:rPr>
              <a:t>Еженедельно:  </a:t>
            </a:r>
          </a:p>
          <a:p>
            <a:pPr indent="450000" algn="just" defTabSz="913916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latin typeface="Uni Sans Regular" pitchFamily="34" charset="0"/>
                <a:cs typeface="Times New Roman" pitchFamily="18" charset="0"/>
              </a:rPr>
              <a:t>Перечень зарегистрированных юридических лиц, филиалов и представительств по регионам Республики Казахстан</a:t>
            </a:r>
          </a:p>
          <a:p>
            <a:pPr marL="342718" indent="-342718" defTabSz="913916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-"/>
              <a:defRPr/>
            </a:pPr>
            <a:endParaRPr lang="ru-RU" sz="1600" b="1" u="sng" dirty="0">
              <a:latin typeface="Uni Sans Regular" pitchFamily="34" charset="0"/>
              <a:cs typeface="Times New Roman" pitchFamily="18" charset="0"/>
            </a:endParaRPr>
          </a:p>
          <a:p>
            <a:pPr marL="342718" indent="-342718" defTabSz="913916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b="1" u="sng" dirty="0">
                <a:latin typeface="Uni Sans Regular" pitchFamily="34" charset="0"/>
                <a:cs typeface="Times New Roman" pitchFamily="18" charset="0"/>
              </a:rPr>
              <a:t>В </a:t>
            </a:r>
            <a:r>
              <a:rPr lang="ru-RU" sz="1600" b="1" u="sng" dirty="0" err="1">
                <a:latin typeface="Uni Sans Regular" pitchFamily="34" charset="0"/>
                <a:cs typeface="Times New Roman" pitchFamily="18" charset="0"/>
              </a:rPr>
              <a:t>он-лайн</a:t>
            </a:r>
            <a:r>
              <a:rPr lang="ru-RU" sz="1600" b="1" u="sng" dirty="0">
                <a:latin typeface="Uni Sans Regular" pitchFamily="34" charset="0"/>
                <a:cs typeface="Times New Roman" pitchFamily="18" charset="0"/>
              </a:rPr>
              <a:t> режиме: </a:t>
            </a:r>
          </a:p>
          <a:p>
            <a:pPr indent="450000" algn="just" defTabSz="913916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600" b="1" dirty="0">
                <a:latin typeface="Uni Sans Regular" pitchFamily="34" charset="0"/>
                <a:cs typeface="Times New Roman" pitchFamily="18" charset="0"/>
              </a:rPr>
              <a:t>- </a:t>
            </a:r>
            <a:r>
              <a:rPr lang="ru-RU" sz="1600" dirty="0">
                <a:latin typeface="Uni Sans Regular" pitchFamily="34" charset="0"/>
                <a:cs typeface="Times New Roman" pitchFamily="18" charset="0"/>
              </a:rPr>
              <a:t>Функционирует интерактивный сервис «</a:t>
            </a:r>
            <a:r>
              <a:rPr lang="ru-RU" sz="1600" i="1" dirty="0">
                <a:latin typeface="Uni Sans Regular" pitchFamily="34" charset="0"/>
                <a:cs typeface="Times New Roman" pitchFamily="18" charset="0"/>
              </a:rPr>
              <a:t>Поиск юридического лица или индивидуального предпринимателя</a:t>
            </a:r>
            <a:r>
              <a:rPr lang="ru-RU" sz="1600" dirty="0">
                <a:latin typeface="Uni Sans Regular" pitchFamily="34" charset="0"/>
                <a:cs typeface="Times New Roman" pitchFamily="18" charset="0"/>
              </a:rPr>
              <a:t>» </a:t>
            </a:r>
          </a:p>
        </p:txBody>
      </p:sp>
      <p:pic>
        <p:nvPicPr>
          <p:cNvPr id="18437" name="Picture 7" descr="C:\Users\E.Bekberdiev\Desktop\555.bmp">
            <a:extLst>
              <a:ext uri="{FF2B5EF4-FFF2-40B4-BE49-F238E27FC236}">
                <a16:creationId xmlns:a16="http://schemas.microsoft.com/office/drawing/2014/main" id="{E1B2BDAF-1670-4D8C-A747-1798FD33A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5732463"/>
            <a:ext cx="2786062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FE7955F3-0C78-4771-A620-D30D70E53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C:\Users\JinKinzero\Desktop\6.png">
            <a:extLst>
              <a:ext uri="{FF2B5EF4-FFF2-40B4-BE49-F238E27FC236}">
                <a16:creationId xmlns:a16="http://schemas.microsoft.com/office/drawing/2014/main" id="{4DEFB82A-886A-41E2-AB2E-36312947B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E5AA0023-326D-42A3-A8E1-F592422A976F}"/>
              </a:ext>
            </a:extLst>
          </p:cNvPr>
          <p:cNvCxnSpPr/>
          <p:nvPr/>
        </p:nvCxnSpPr>
        <p:spPr>
          <a:xfrm>
            <a:off x="500063" y="620713"/>
            <a:ext cx="792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Номер слайда 30">
            <a:extLst>
              <a:ext uri="{FF2B5EF4-FFF2-40B4-BE49-F238E27FC236}">
                <a16:creationId xmlns:a16="http://schemas.microsoft.com/office/drawing/2014/main" id="{EBF9EFA7-B05B-4933-A197-2C599B2D1308}"/>
              </a:ext>
            </a:extLst>
          </p:cNvPr>
          <p:cNvSpPr txBox="1">
            <a:spLocks/>
          </p:cNvSpPr>
          <p:nvPr/>
        </p:nvSpPr>
        <p:spPr>
          <a:xfrm>
            <a:off x="8774113" y="6492875"/>
            <a:ext cx="369887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C3D96417-6E57-4D9C-9C4F-323DE7EE7D03}" type="slidenum">
              <a:rPr lang="ru-RU" altLang="en-US" sz="1200">
                <a:solidFill>
                  <a:schemeClr val="bg1"/>
                </a:solidFill>
                <a:latin typeface="Calibri" panose="020F0502020204030204" pitchFamily="34" charset="0"/>
              </a:rPr>
              <a:pPr algn="r" eaLnBrk="1" hangingPunct="1"/>
              <a:t>17</a:t>
            </a:fld>
            <a:endParaRPr lang="ru-RU" altLang="en-US" sz="12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Заголовок 8">
            <a:extLst>
              <a:ext uri="{FF2B5EF4-FFF2-40B4-BE49-F238E27FC236}">
                <a16:creationId xmlns:a16="http://schemas.microsoft.com/office/drawing/2014/main" id="{1747FCB1-E20F-488A-A5EF-039292950FB7}"/>
              </a:ext>
            </a:extLst>
          </p:cNvPr>
          <p:cNvSpPr txBox="1">
            <a:spLocks/>
          </p:cNvSpPr>
          <p:nvPr/>
        </p:nvSpPr>
        <p:spPr>
          <a:xfrm>
            <a:off x="1500188" y="642938"/>
            <a:ext cx="7643812" cy="357187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rPr lang="ru-RU" sz="2000" b="1" dirty="0">
                <a:solidFill>
                  <a:srgbClr val="00B0F0"/>
                </a:solidFill>
                <a:latin typeface="+mj-lt"/>
              </a:rPr>
              <a:t>ИНТЕРНЕТ-РЕСУРС КОМИТЕТА ПО СТАТИСТИКЕ</a:t>
            </a:r>
          </a:p>
        </p:txBody>
      </p:sp>
      <p:pic>
        <p:nvPicPr>
          <p:cNvPr id="19462" name="Picture 2" descr="C:\Users\JinKinzero\Desktop\8.png">
            <a:extLst>
              <a:ext uri="{FF2B5EF4-FFF2-40B4-BE49-F238E27FC236}">
                <a16:creationId xmlns:a16="http://schemas.microsoft.com/office/drawing/2014/main" id="{9C799925-0E34-4283-8FBA-2F7F1390D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1196975"/>
            <a:ext cx="1782762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3">
            <a:extLst>
              <a:ext uri="{FF2B5EF4-FFF2-40B4-BE49-F238E27FC236}">
                <a16:creationId xmlns:a16="http://schemas.microsoft.com/office/drawing/2014/main" id="{BCC178EE-3704-4039-94A4-FEE900D13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046163"/>
            <a:ext cx="7500937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2F28B10A-3CE4-40DC-AE5C-2F83369E1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BFE6122-7513-42DC-960B-3084D23E6D9E}"/>
              </a:ext>
            </a:extLst>
          </p:cNvPr>
          <p:cNvSpPr/>
          <p:nvPr/>
        </p:nvSpPr>
        <p:spPr>
          <a:xfrm>
            <a:off x="0" y="6353175"/>
            <a:ext cx="9144000" cy="504825"/>
          </a:xfrm>
          <a:prstGeom prst="rect">
            <a:avLst/>
          </a:prstGeom>
          <a:solidFill>
            <a:srgbClr val="087FE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D992B41C-240A-498A-BF78-455C5AAAFA76}"/>
              </a:ext>
            </a:extLst>
          </p:cNvPr>
          <p:cNvSpPr txBox="1">
            <a:spLocks noChangeArrowheads="1"/>
          </p:cNvSpPr>
          <p:nvPr/>
        </p:nvSpPr>
        <p:spPr>
          <a:xfrm>
            <a:off x="7740650" y="6505575"/>
            <a:ext cx="1439863" cy="495300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www.stat.gov.kz </a:t>
            </a: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ru-RU" sz="100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20484" name="Rectangle 10">
            <a:extLst>
              <a:ext uri="{FF2B5EF4-FFF2-40B4-BE49-F238E27FC236}">
                <a16:creationId xmlns:a16="http://schemas.microsoft.com/office/drawing/2014/main" id="{9E0A5621-CCD2-4995-BF3B-46E08F861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063" y="6362700"/>
            <a:ext cx="14414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ru-RU" altLang="ru-RU" sz="1000">
              <a:solidFill>
                <a:schemeClr val="bg1"/>
              </a:solidFill>
            </a:endParaRP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178C2E80-CB94-46FB-933B-8CB131693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938" y="357188"/>
            <a:ext cx="5861050" cy="395287"/>
          </a:xfrm>
          <a:prstGeom prst="rect">
            <a:avLst/>
          </a:prstGeom>
          <a:noFill/>
          <a:ln>
            <a:noFill/>
          </a:ln>
          <a:extLst/>
        </p:spPr>
        <p:txBody>
          <a:bodyPr lIns="87280" tIns="43641" rIns="87280" bIns="4364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kk-KZ" altLang="ru-RU" sz="2000" b="1" dirty="0">
                <a:solidFill>
                  <a:srgbClr val="00B0F0"/>
                </a:solidFill>
                <a:latin typeface="+mj-lt"/>
              </a:rPr>
              <a:t>Планы на будущее </a:t>
            </a:r>
            <a:endParaRPr lang="ru-RU" altLang="ru-RU" sz="2000" dirty="0">
              <a:solidFill>
                <a:srgbClr val="00B0F0"/>
              </a:solidFill>
              <a:latin typeface="+mj-lt"/>
            </a:endParaRPr>
          </a:p>
        </p:txBody>
      </p:sp>
      <p:graphicFrame>
        <p:nvGraphicFramePr>
          <p:cNvPr id="26" name="Схема 25">
            <a:extLst>
              <a:ext uri="{FF2B5EF4-FFF2-40B4-BE49-F238E27FC236}">
                <a16:creationId xmlns:a16="http://schemas.microsoft.com/office/drawing/2014/main" id="{A0BBDF1A-7012-4D80-A00A-F0355C46315D}"/>
              </a:ext>
            </a:extLst>
          </p:cNvPr>
          <p:cNvGraphicFramePr/>
          <p:nvPr/>
        </p:nvGraphicFramePr>
        <p:xfrm>
          <a:off x="0" y="1000108"/>
          <a:ext cx="5072098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>
            <a:extLst>
              <a:ext uri="{FF2B5EF4-FFF2-40B4-BE49-F238E27FC236}">
                <a16:creationId xmlns:a16="http://schemas.microsoft.com/office/drawing/2014/main" id="{4FE519A3-A1EB-45EE-B279-E633F0E06619}"/>
              </a:ext>
            </a:extLst>
          </p:cNvPr>
          <p:cNvGraphicFramePr/>
          <p:nvPr/>
        </p:nvGraphicFramePr>
        <p:xfrm>
          <a:off x="6072166" y="2428868"/>
          <a:ext cx="2786114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488" name="Picture 2" descr="C:\Users\d.niyazkulov.inet\Desktop\index.jpg">
            <a:extLst>
              <a:ext uri="{FF2B5EF4-FFF2-40B4-BE49-F238E27FC236}">
                <a16:creationId xmlns:a16="http://schemas.microsoft.com/office/drawing/2014/main" id="{8F1D1F21-EA7B-4642-B21E-C1EF721D4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1357313"/>
            <a:ext cx="1143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Прямоугольник 31">
            <a:extLst>
              <a:ext uri="{FF2B5EF4-FFF2-40B4-BE49-F238E27FC236}">
                <a16:creationId xmlns:a16="http://schemas.microsoft.com/office/drawing/2014/main" id="{B9760365-4547-413B-BFB6-9C2315788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1500188"/>
            <a:ext cx="1500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>
                <a:latin typeface="Calibri" panose="020F0502020204030204" pitchFamily="34" charset="0"/>
              </a:rPr>
              <a:t>Снижение нагрузки на респондентов</a:t>
            </a:r>
          </a:p>
        </p:txBody>
      </p: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F3FD1359-A13A-40E6-B762-197E6F0AF088}"/>
              </a:ext>
            </a:extLst>
          </p:cNvPr>
          <p:cNvCxnSpPr/>
          <p:nvPr/>
        </p:nvCxnSpPr>
        <p:spPr>
          <a:xfrm>
            <a:off x="5143500" y="1785938"/>
            <a:ext cx="1071563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F627C02F-7CE4-49C8-836F-1B9B6A0ECEEC}"/>
              </a:ext>
            </a:extLst>
          </p:cNvPr>
          <p:cNvCxnSpPr/>
          <p:nvPr/>
        </p:nvCxnSpPr>
        <p:spPr>
          <a:xfrm>
            <a:off x="5214938" y="2714625"/>
            <a:ext cx="10001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086E079B-A434-4EE9-8104-7898592DF957}"/>
              </a:ext>
            </a:extLst>
          </p:cNvPr>
          <p:cNvCxnSpPr/>
          <p:nvPr/>
        </p:nvCxnSpPr>
        <p:spPr>
          <a:xfrm>
            <a:off x="5214938" y="4000500"/>
            <a:ext cx="10001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3" name="Прямоугольник 43">
            <a:extLst>
              <a:ext uri="{FF2B5EF4-FFF2-40B4-BE49-F238E27FC236}">
                <a16:creationId xmlns:a16="http://schemas.microsoft.com/office/drawing/2014/main" id="{A7A2B667-C2CF-4431-AE1B-2F1BFC646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5188" y="3714750"/>
            <a:ext cx="19288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>
                <a:latin typeface="Calibri" panose="020F0502020204030204" pitchFamily="34" charset="0"/>
              </a:rPr>
              <a:t>Обеспечить пользователей актуальными сведениями в режиме онлайн </a:t>
            </a:r>
          </a:p>
        </p:txBody>
      </p: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31F70DD4-9FDA-4345-A0D2-17A5AB1030F4}"/>
              </a:ext>
            </a:extLst>
          </p:cNvPr>
          <p:cNvCxnSpPr/>
          <p:nvPr/>
        </p:nvCxnSpPr>
        <p:spPr>
          <a:xfrm>
            <a:off x="5214938" y="5000625"/>
            <a:ext cx="10001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5" name="Прямоугольник 45">
            <a:extLst>
              <a:ext uri="{FF2B5EF4-FFF2-40B4-BE49-F238E27FC236}">
                <a16:creationId xmlns:a16="http://schemas.microsoft.com/office/drawing/2014/main" id="{0C32A53B-E266-4725-9170-A0E860971F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8063" y="4857750"/>
            <a:ext cx="1785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>
                <a:latin typeface="Calibri" panose="020F0502020204030204" pitchFamily="34" charset="0"/>
              </a:rPr>
              <a:t>Потребность внутренних пользователей</a:t>
            </a:r>
          </a:p>
        </p:txBody>
      </p:sp>
      <p:pic>
        <p:nvPicPr>
          <p:cNvPr id="20496" name="Picture 2" descr="C:\Users\d.niyazkulov.inet\Desktop\01_03.jpg">
            <a:extLst>
              <a:ext uri="{FF2B5EF4-FFF2-40B4-BE49-F238E27FC236}">
                <a16:creationId xmlns:a16="http://schemas.microsoft.com/office/drawing/2014/main" id="{EEB64543-0B3F-47AD-B68D-40CA7A9F2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4929188"/>
            <a:ext cx="1357312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7" name="Picture 19" descr="C:\Users\E.Bekberdiev\Desktop\Тегеран\Слайд\счетчик.jpg">
            <a:extLst>
              <a:ext uri="{FF2B5EF4-FFF2-40B4-BE49-F238E27FC236}">
                <a16:creationId xmlns:a16="http://schemas.microsoft.com/office/drawing/2014/main" id="{D85E53F7-F0DC-427F-AC11-8A4CDED11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3857625"/>
            <a:ext cx="928687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8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BBC1A7E4-8D3D-493C-8E82-26815729C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A436B43-5AAE-46E0-B989-538D08FEB905}"/>
              </a:ext>
            </a:extLst>
          </p:cNvPr>
          <p:cNvSpPr txBox="1">
            <a:spLocks/>
          </p:cNvSpPr>
          <p:nvPr/>
        </p:nvSpPr>
        <p:spPr>
          <a:xfrm>
            <a:off x="6011863" y="1125538"/>
            <a:ext cx="2881312" cy="4222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www.stat.gov.kz</a:t>
            </a:r>
            <a:endParaRPr lang="ru-RU" sz="14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2A3FBBF4-160A-490C-B891-AFD2A4D91A0B}"/>
              </a:ext>
            </a:extLst>
          </p:cNvPr>
          <p:cNvSpPr txBox="1">
            <a:spLocks/>
          </p:cNvSpPr>
          <p:nvPr/>
        </p:nvSpPr>
        <p:spPr bwMode="auto">
          <a:xfrm>
            <a:off x="2268538" y="2792413"/>
            <a:ext cx="5356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E9CCD9D8-3EEA-45E3-B633-895616989176}"/>
              </a:ext>
            </a:extLst>
          </p:cNvPr>
          <p:cNvSpPr txBox="1">
            <a:spLocks/>
          </p:cNvSpPr>
          <p:nvPr/>
        </p:nvSpPr>
        <p:spPr bwMode="auto">
          <a:xfrm>
            <a:off x="5738813" y="5095875"/>
            <a:ext cx="2936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12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122CE39-7898-4D02-AF37-C0B10A1A513E}"/>
              </a:ext>
            </a:extLst>
          </p:cNvPr>
          <p:cNvSpPr/>
          <p:nvPr/>
        </p:nvSpPr>
        <p:spPr>
          <a:xfrm>
            <a:off x="0" y="6353175"/>
            <a:ext cx="9144000" cy="504825"/>
          </a:xfrm>
          <a:prstGeom prst="rect">
            <a:avLst/>
          </a:prstGeom>
          <a:solidFill>
            <a:srgbClr val="087FE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6" name="Rectangle 10">
            <a:extLst>
              <a:ext uri="{FF2B5EF4-FFF2-40B4-BE49-F238E27FC236}">
                <a16:creationId xmlns:a16="http://schemas.microsoft.com/office/drawing/2014/main" id="{88F381AA-06BD-4CCE-A62A-1EAAEDBE2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063" y="6362700"/>
            <a:ext cx="14414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ru-RU" altLang="ru-RU" sz="1000">
              <a:solidFill>
                <a:schemeClr val="bg1"/>
              </a:solidFill>
            </a:endParaRPr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0F68D1FB-1E7E-483B-989B-FCA2D376CDDA}"/>
              </a:ext>
            </a:extLst>
          </p:cNvPr>
          <p:cNvSpPr txBox="1">
            <a:spLocks noChangeArrowheads="1"/>
          </p:cNvSpPr>
          <p:nvPr/>
        </p:nvSpPr>
        <p:spPr>
          <a:xfrm>
            <a:off x="7740650" y="6505575"/>
            <a:ext cx="1439863" cy="495300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www.stat.gov.kz </a:t>
            </a: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ru-RU" sz="100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1281219B-A9D4-4AD8-8952-DE1F84F2BCB1}"/>
              </a:ext>
            </a:extLst>
          </p:cNvPr>
          <p:cNvSpPr txBox="1">
            <a:spLocks/>
          </p:cNvSpPr>
          <p:nvPr/>
        </p:nvSpPr>
        <p:spPr bwMode="auto">
          <a:xfrm>
            <a:off x="500063" y="428625"/>
            <a:ext cx="821531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B0F0"/>
                </a:solidFill>
                <a:latin typeface="+mn-lt"/>
                <a:cs typeface="Arial" charset="0"/>
              </a:rPr>
              <a:t>Интегрированная информационная система «е-Статистика</a:t>
            </a:r>
            <a:r>
              <a:rPr lang="ru-RU" sz="2200" b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»</a:t>
            </a:r>
          </a:p>
        </p:txBody>
      </p:sp>
      <p:graphicFrame>
        <p:nvGraphicFramePr>
          <p:cNvPr id="13" name="Схема 12">
            <a:extLst>
              <a:ext uri="{FF2B5EF4-FFF2-40B4-BE49-F238E27FC236}">
                <a16:creationId xmlns:a16="http://schemas.microsoft.com/office/drawing/2014/main" id="{61DF58BA-9AF1-41A0-BAB9-D4C90EA94048}"/>
              </a:ext>
            </a:extLst>
          </p:cNvPr>
          <p:cNvGraphicFramePr/>
          <p:nvPr/>
        </p:nvGraphicFramePr>
        <p:xfrm>
          <a:off x="714348" y="2714620"/>
          <a:ext cx="8143932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30" name="Rectangle 13">
            <a:extLst>
              <a:ext uri="{FF2B5EF4-FFF2-40B4-BE49-F238E27FC236}">
                <a16:creationId xmlns:a16="http://schemas.microsoft.com/office/drawing/2014/main" id="{9E8DA388-16BB-4EF1-AAB7-FAFBA2C18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00125"/>
            <a:ext cx="90011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kk-KZ" altLang="en-US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Интегрированная информационная система «е-Статистика» - это полная автоматизация процессов статистической деятельности, включающая в себя возможности приема статистических форм, </a:t>
            </a:r>
            <a:r>
              <a:rPr lang="kk-KZ" altLang="en-US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административных данных</a:t>
            </a:r>
            <a:r>
              <a:rPr lang="kk-KZ" altLang="en-US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в онлайн режиме, хранения и обработки статистических </a:t>
            </a:r>
            <a:r>
              <a:rPr lang="kk-KZ" altLang="en-US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 административных </a:t>
            </a:r>
            <a:r>
              <a:rPr lang="kk-KZ" altLang="en-US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данных, просмотра и проведения анализа статистической информации. </a:t>
            </a:r>
            <a:endParaRPr lang="kk-KZ" altLang="en-US">
              <a:latin typeface="Calibri" panose="020F0502020204030204" pitchFamily="34" charset="0"/>
            </a:endParaRPr>
          </a:p>
        </p:txBody>
      </p:sp>
      <p:pic>
        <p:nvPicPr>
          <p:cNvPr id="5131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FCC17F30-CBB6-4F38-A9B5-B39FD3403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3A3EB5A-887D-4C70-A1E7-DE560A095121}"/>
              </a:ext>
            </a:extLst>
          </p:cNvPr>
          <p:cNvSpPr txBox="1">
            <a:spLocks/>
          </p:cNvSpPr>
          <p:nvPr/>
        </p:nvSpPr>
        <p:spPr>
          <a:xfrm>
            <a:off x="6011863" y="1125538"/>
            <a:ext cx="2881312" cy="4222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www.stat.gov.kz</a:t>
            </a:r>
            <a:endParaRPr lang="ru-RU" sz="14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923BCC34-E0F1-458D-952E-4D7B04D11270}"/>
              </a:ext>
            </a:extLst>
          </p:cNvPr>
          <p:cNvSpPr txBox="1">
            <a:spLocks/>
          </p:cNvSpPr>
          <p:nvPr/>
        </p:nvSpPr>
        <p:spPr bwMode="auto">
          <a:xfrm>
            <a:off x="2268538" y="2792413"/>
            <a:ext cx="5356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86681D05-358E-4525-BE2B-B9578AD30C1C}"/>
              </a:ext>
            </a:extLst>
          </p:cNvPr>
          <p:cNvSpPr txBox="1">
            <a:spLocks/>
          </p:cNvSpPr>
          <p:nvPr/>
        </p:nvSpPr>
        <p:spPr bwMode="auto">
          <a:xfrm>
            <a:off x="5738813" y="5095875"/>
            <a:ext cx="2936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12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92B8181-57E4-4302-9470-48DBE48A9C7E}"/>
              </a:ext>
            </a:extLst>
          </p:cNvPr>
          <p:cNvSpPr/>
          <p:nvPr/>
        </p:nvSpPr>
        <p:spPr>
          <a:xfrm>
            <a:off x="0" y="6353175"/>
            <a:ext cx="9144000" cy="504825"/>
          </a:xfrm>
          <a:prstGeom prst="rect">
            <a:avLst/>
          </a:prstGeom>
          <a:solidFill>
            <a:srgbClr val="087FE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0" name="Rectangle 10">
            <a:extLst>
              <a:ext uri="{FF2B5EF4-FFF2-40B4-BE49-F238E27FC236}">
                <a16:creationId xmlns:a16="http://schemas.microsoft.com/office/drawing/2014/main" id="{D29143AE-A35B-42E1-A129-D7A83409AD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1938" y="6362700"/>
            <a:ext cx="14414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ru-RU" altLang="ru-RU" sz="1000">
              <a:solidFill>
                <a:schemeClr val="bg1"/>
              </a:solidFill>
            </a:endParaRPr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60D73DDE-839D-4D09-BB85-9E2A6C8AB1D8}"/>
              </a:ext>
            </a:extLst>
          </p:cNvPr>
          <p:cNvSpPr txBox="1">
            <a:spLocks noChangeArrowheads="1"/>
          </p:cNvSpPr>
          <p:nvPr/>
        </p:nvSpPr>
        <p:spPr>
          <a:xfrm>
            <a:off x="7740650" y="6505575"/>
            <a:ext cx="1439863" cy="495300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www.stat.gov.kz </a:t>
            </a: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ru-RU" sz="100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C11F102D-7513-42F7-8FD8-01A35F0CE2AC}"/>
              </a:ext>
            </a:extLst>
          </p:cNvPr>
          <p:cNvSpPr txBox="1">
            <a:spLocks/>
          </p:cNvSpPr>
          <p:nvPr/>
        </p:nvSpPr>
        <p:spPr bwMode="auto">
          <a:xfrm>
            <a:off x="714375" y="642938"/>
            <a:ext cx="77866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k-KZ" b="1" dirty="0">
                <a:solidFill>
                  <a:srgbClr val="00B0F0"/>
                </a:solidFill>
                <a:latin typeface="Arial" charset="0"/>
                <a:cs typeface="Arial" charset="0"/>
              </a:rPr>
              <a:t>ИИС «е-Статистика» включает в себя следующие информационные системы</a:t>
            </a:r>
            <a:endParaRPr lang="ru-RU" b="1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1" name="Схема 20">
            <a:extLst>
              <a:ext uri="{FF2B5EF4-FFF2-40B4-BE49-F238E27FC236}">
                <a16:creationId xmlns:a16="http://schemas.microsoft.com/office/drawing/2014/main" id="{68970F2B-D1E0-4D86-9972-B7ED4F9FEA2D}"/>
              </a:ext>
            </a:extLst>
          </p:cNvPr>
          <p:cNvGraphicFramePr/>
          <p:nvPr/>
        </p:nvGraphicFramePr>
        <p:xfrm>
          <a:off x="357158" y="928670"/>
          <a:ext cx="814393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54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F3FA7178-6472-45C6-AE28-385FB1071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2">
            <a:extLst>
              <a:ext uri="{FF2B5EF4-FFF2-40B4-BE49-F238E27FC236}">
                <a16:creationId xmlns:a16="http://schemas.microsoft.com/office/drawing/2014/main" id="{77DB9448-752F-443B-B2A2-EFFA4C5A390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000250" y="1071563"/>
            <a:ext cx="5961063" cy="5048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en-US" sz="2600" b="1">
                <a:solidFill>
                  <a:srgbClr val="00B0F0"/>
                </a:solidFill>
              </a:rPr>
              <a:t>ОБЩИЕ СВЕДЕНИЯ: Описание</a:t>
            </a:r>
          </a:p>
          <a:p>
            <a:endParaRPr lang="ru-RU" altLang="en-US"/>
          </a:p>
        </p:txBody>
      </p:sp>
      <p:sp>
        <p:nvSpPr>
          <p:cNvPr id="7171" name="Содержимое 1">
            <a:extLst>
              <a:ext uri="{FF2B5EF4-FFF2-40B4-BE49-F238E27FC236}">
                <a16:creationId xmlns:a16="http://schemas.microsoft.com/office/drawing/2014/main" id="{0658117F-90F4-48AF-ABC5-CEFAAB3FA4F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28688" y="1928813"/>
            <a:ext cx="7429500" cy="4525962"/>
          </a:xfrm>
        </p:spPr>
        <p:txBody>
          <a:bodyPr/>
          <a:lstStyle/>
          <a:p>
            <a:pPr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800" dirty="0">
                <a:solidFill>
                  <a:srgbClr val="002060"/>
                </a:solidFill>
              </a:rPr>
              <a:t>Статистический бизнес-регистр является неотъемлемой составной частью официальной статистики Казахстана. Его правовой статус определен Законом Республики Казахстан «О государственной статистике».</a:t>
            </a:r>
          </a:p>
          <a:p>
            <a:pPr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800" dirty="0">
                <a:solidFill>
                  <a:srgbClr val="002060"/>
                </a:solidFill>
              </a:rPr>
              <a:t>По содержанию база данных СБР представляет собой специальным образом организованный и систематизированный перечень правовых и статистических единиц. Являясь инструментом статистического учета, СБР содержит краткую административную и экономическую информацию обо всех единицах, включенных в регистр. Структура и содержание Регистра определяются международными стандартами и рекомендациями в области статистики предприятий.</a:t>
            </a:r>
          </a:p>
          <a:p>
            <a:pPr indent="45720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800" dirty="0">
                <a:solidFill>
                  <a:srgbClr val="002060"/>
                </a:solidFill>
              </a:rPr>
              <a:t>СБР является одним из компонентов Интегрированной информационной системы «е-Статистика».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43775E52-9F05-4BA8-A607-25E993895AB6}"/>
              </a:ext>
            </a:extLst>
          </p:cNvPr>
          <p:cNvCxnSpPr/>
          <p:nvPr/>
        </p:nvCxnSpPr>
        <p:spPr>
          <a:xfrm>
            <a:off x="0" y="857250"/>
            <a:ext cx="91440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3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0C9A685D-C99F-4BFE-B41C-72637EE51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1">
            <a:extLst>
              <a:ext uri="{FF2B5EF4-FFF2-40B4-BE49-F238E27FC236}">
                <a16:creationId xmlns:a16="http://schemas.microsoft.com/office/drawing/2014/main" id="{59AC3CE0-56B3-4CF5-B221-2C1446EBF97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14400" y="1785938"/>
            <a:ext cx="8229600" cy="452596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ru-RU" altLang="en-US" sz="1800" dirty="0">
              <a:solidFill>
                <a:srgbClr val="002060"/>
              </a:solidFill>
            </a:endParaRPr>
          </a:p>
          <a:p>
            <a:endParaRPr lang="ru-RU" altLang="en-US" sz="1800" dirty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ru-RU" altLang="en-US" sz="1800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altLang="en-US" sz="1800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altLang="en-US" sz="1800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altLang="en-US" sz="1800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altLang="en-US" sz="1800" dirty="0">
              <a:solidFill>
                <a:srgbClr val="002060"/>
              </a:solidFill>
            </a:endParaRPr>
          </a:p>
        </p:txBody>
      </p:sp>
      <p:sp>
        <p:nvSpPr>
          <p:cNvPr id="8195" name="Текст 2">
            <a:extLst>
              <a:ext uri="{FF2B5EF4-FFF2-40B4-BE49-F238E27FC236}">
                <a16:creationId xmlns:a16="http://schemas.microsoft.com/office/drawing/2014/main" id="{AF89BFC3-08C8-422A-A9DB-9C0DF769347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85750" y="857250"/>
            <a:ext cx="8715375" cy="59372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en-US" sz="2400" b="1">
                <a:solidFill>
                  <a:srgbClr val="00B0F0"/>
                </a:solidFill>
              </a:rPr>
              <a:t>Направление использования СБР</a:t>
            </a:r>
          </a:p>
        </p:txBody>
      </p:sp>
      <p:sp>
        <p:nvSpPr>
          <p:cNvPr id="4" name="Скругленный прямоугольник 3">
            <a:extLst>
              <a:ext uri="{FF2B5EF4-FFF2-40B4-BE49-F238E27FC236}">
                <a16:creationId xmlns:a16="http://schemas.microsoft.com/office/drawing/2014/main" id="{F4320895-05FE-498E-A71A-510D021C7192}"/>
              </a:ext>
            </a:extLst>
          </p:cNvPr>
          <p:cNvSpPr/>
          <p:nvPr/>
        </p:nvSpPr>
        <p:spPr bwMode="auto">
          <a:xfrm>
            <a:off x="500034" y="1571612"/>
            <a:ext cx="8429684" cy="756000"/>
          </a:xfrm>
          <a:prstGeom prst="roundRect">
            <a:avLst/>
          </a:prstGeom>
          <a:noFill/>
          <a:ln w="76200">
            <a:solidFill>
              <a:srgbClr val="0066FF">
                <a:alpha val="49000"/>
              </a:srgbClr>
            </a:solidFill>
            <a:miter lim="800000"/>
            <a:headEnd/>
            <a:tailEnd/>
          </a:ln>
          <a:effectLst>
            <a:outerShdw blurRad="508000" dir="432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>
            <a:spAutoFit/>
          </a:bodyPr>
          <a:lstStyle/>
          <a:p>
            <a:pPr marL="457200" indent="-457200" algn="ctr"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EF526523-8FC8-4239-93A5-1871162163B6}"/>
              </a:ext>
            </a:extLst>
          </p:cNvPr>
          <p:cNvSpPr/>
          <p:nvPr/>
        </p:nvSpPr>
        <p:spPr bwMode="auto">
          <a:xfrm>
            <a:off x="500034" y="2500306"/>
            <a:ext cx="8429684" cy="756000"/>
          </a:xfrm>
          <a:prstGeom prst="roundRect">
            <a:avLst/>
          </a:prstGeom>
          <a:noFill/>
          <a:ln w="76200">
            <a:solidFill>
              <a:srgbClr val="0066FF">
                <a:alpha val="49000"/>
              </a:srgbClr>
            </a:solidFill>
            <a:miter lim="800000"/>
            <a:headEnd/>
            <a:tailEnd/>
          </a:ln>
          <a:effectLst>
            <a:outerShdw blurRad="508000" dir="432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>
            <a:spAutoFit/>
          </a:bodyPr>
          <a:lstStyle/>
          <a:p>
            <a:pPr marL="457200" indent="-457200" algn="ctr"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6" name="Скругленный прямоугольник 5">
            <a:extLst>
              <a:ext uri="{FF2B5EF4-FFF2-40B4-BE49-F238E27FC236}">
                <a16:creationId xmlns:a16="http://schemas.microsoft.com/office/drawing/2014/main" id="{C5FBADF7-9FBE-432A-872B-A357461D54DF}"/>
              </a:ext>
            </a:extLst>
          </p:cNvPr>
          <p:cNvSpPr/>
          <p:nvPr/>
        </p:nvSpPr>
        <p:spPr bwMode="auto">
          <a:xfrm>
            <a:off x="500034" y="3429000"/>
            <a:ext cx="8429684" cy="756000"/>
          </a:xfrm>
          <a:prstGeom prst="roundRect">
            <a:avLst/>
          </a:prstGeom>
          <a:noFill/>
          <a:ln w="76200">
            <a:solidFill>
              <a:srgbClr val="0066FF">
                <a:alpha val="49000"/>
              </a:srgbClr>
            </a:solidFill>
            <a:miter lim="800000"/>
            <a:headEnd/>
            <a:tailEnd/>
          </a:ln>
          <a:effectLst>
            <a:outerShdw blurRad="508000" dir="432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>
            <a:spAutoFit/>
          </a:bodyPr>
          <a:lstStyle/>
          <a:p>
            <a:pPr marL="457200" indent="-457200" algn="ctr"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id="{F0B49CD5-5BAA-473B-B544-8B4194CFF23A}"/>
              </a:ext>
            </a:extLst>
          </p:cNvPr>
          <p:cNvSpPr/>
          <p:nvPr/>
        </p:nvSpPr>
        <p:spPr bwMode="auto">
          <a:xfrm>
            <a:off x="500034" y="4357694"/>
            <a:ext cx="8429684" cy="756000"/>
          </a:xfrm>
          <a:prstGeom prst="roundRect">
            <a:avLst/>
          </a:prstGeom>
          <a:noFill/>
          <a:ln w="76200">
            <a:solidFill>
              <a:srgbClr val="0066FF">
                <a:alpha val="49000"/>
              </a:srgbClr>
            </a:solidFill>
            <a:miter lim="800000"/>
            <a:headEnd/>
            <a:tailEnd/>
          </a:ln>
          <a:effectLst>
            <a:outerShdw blurRad="508000" dir="432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>
            <a:spAutoFit/>
          </a:bodyPr>
          <a:lstStyle/>
          <a:p>
            <a:pPr marL="457200" indent="-457200" algn="ctr"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8" name="Скругленный прямоугольник 7">
            <a:extLst>
              <a:ext uri="{FF2B5EF4-FFF2-40B4-BE49-F238E27FC236}">
                <a16:creationId xmlns:a16="http://schemas.microsoft.com/office/drawing/2014/main" id="{7E55D012-0493-4089-9F92-4620A2255CE9}"/>
              </a:ext>
            </a:extLst>
          </p:cNvPr>
          <p:cNvSpPr/>
          <p:nvPr/>
        </p:nvSpPr>
        <p:spPr bwMode="auto">
          <a:xfrm>
            <a:off x="500034" y="5286388"/>
            <a:ext cx="8429684" cy="756000"/>
          </a:xfrm>
          <a:prstGeom prst="roundRect">
            <a:avLst/>
          </a:prstGeom>
          <a:noFill/>
          <a:ln w="76200">
            <a:solidFill>
              <a:srgbClr val="0066FF">
                <a:alpha val="49000"/>
              </a:srgbClr>
            </a:solidFill>
            <a:miter lim="800000"/>
            <a:headEnd/>
            <a:tailEnd/>
          </a:ln>
          <a:effectLst>
            <a:outerShdw blurRad="508000" dir="432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>
            <a:spAutoFit/>
          </a:bodyPr>
          <a:lstStyle/>
          <a:p>
            <a:pPr marL="457200" indent="-457200" algn="ctr"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F89844E0-31D4-4338-8C6A-4B613B8E350A}"/>
              </a:ext>
            </a:extLst>
          </p:cNvPr>
          <p:cNvCxnSpPr/>
          <p:nvPr/>
        </p:nvCxnSpPr>
        <p:spPr>
          <a:xfrm>
            <a:off x="0" y="857250"/>
            <a:ext cx="9144000" cy="15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2" name="Прямоугольник 10">
            <a:extLst>
              <a:ext uri="{FF2B5EF4-FFF2-40B4-BE49-F238E27FC236}">
                <a16:creationId xmlns:a16="http://schemas.microsoft.com/office/drawing/2014/main" id="{758B3125-F565-41AA-A728-6180C6025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1714500"/>
            <a:ext cx="8358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dirty="0">
                <a:solidFill>
                  <a:srgbClr val="002060"/>
                </a:solidFill>
              </a:rPr>
              <a:t>Средство обнаружения и формирования статистических единиц </a:t>
            </a:r>
            <a:endParaRPr lang="ru-RU" altLang="en-US" dirty="0"/>
          </a:p>
        </p:txBody>
      </p:sp>
      <p:sp>
        <p:nvSpPr>
          <p:cNvPr id="8213" name="Прямоугольник 11">
            <a:extLst>
              <a:ext uri="{FF2B5EF4-FFF2-40B4-BE49-F238E27FC236}">
                <a16:creationId xmlns:a16="http://schemas.microsoft.com/office/drawing/2014/main" id="{9A110943-5A65-44D6-A491-0497C4D66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571750"/>
            <a:ext cx="8429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dirty="0">
                <a:solidFill>
                  <a:srgbClr val="002060"/>
                </a:solidFill>
              </a:rPr>
              <a:t>Инструмент подготовки и координации проведения общегосударственных статистических наблюдений</a:t>
            </a:r>
            <a:endParaRPr lang="ru-RU" altLang="en-US" dirty="0"/>
          </a:p>
        </p:txBody>
      </p:sp>
      <p:sp>
        <p:nvSpPr>
          <p:cNvPr id="8214" name="Прямоугольник 12">
            <a:extLst>
              <a:ext uri="{FF2B5EF4-FFF2-40B4-BE49-F238E27FC236}">
                <a16:creationId xmlns:a16="http://schemas.microsoft.com/office/drawing/2014/main" id="{BA267BCC-9C2B-478A-96BB-36BF9C0C4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3500438"/>
            <a:ext cx="8429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dirty="0">
                <a:solidFill>
                  <a:srgbClr val="002060"/>
                </a:solidFill>
              </a:rPr>
              <a:t>Источник информации для демографического анализа совокупности статистических единиц</a:t>
            </a:r>
          </a:p>
        </p:txBody>
      </p:sp>
      <p:sp>
        <p:nvSpPr>
          <p:cNvPr id="8215" name="Прямоугольник 13">
            <a:extLst>
              <a:ext uri="{FF2B5EF4-FFF2-40B4-BE49-F238E27FC236}">
                <a16:creationId xmlns:a16="http://schemas.microsoft.com/office/drawing/2014/main" id="{55AEF7C8-8C56-474D-95F7-B417A77B4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5429250"/>
            <a:ext cx="8429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dirty="0">
                <a:solidFill>
                  <a:srgbClr val="002060"/>
                </a:solidFill>
              </a:rPr>
              <a:t>Инструмент распространения данных</a:t>
            </a:r>
          </a:p>
        </p:txBody>
      </p:sp>
      <p:sp>
        <p:nvSpPr>
          <p:cNvPr id="8216" name="Прямоугольник 14">
            <a:extLst>
              <a:ext uri="{FF2B5EF4-FFF2-40B4-BE49-F238E27FC236}">
                <a16:creationId xmlns:a16="http://schemas.microsoft.com/office/drawing/2014/main" id="{561CAEE6-5405-44E1-BDC2-663C2C1B0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4572000"/>
            <a:ext cx="8429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dirty="0">
                <a:solidFill>
                  <a:srgbClr val="002060"/>
                </a:solidFill>
              </a:rPr>
              <a:t>Инструмент привлечения данных из административных источников</a:t>
            </a:r>
          </a:p>
        </p:txBody>
      </p:sp>
      <p:pic>
        <p:nvPicPr>
          <p:cNvPr id="8217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83AC16C8-74C0-4EED-B5F4-9DB37FFC2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5B10E71-2F57-41B3-87D6-10CF44DB9CC5}"/>
              </a:ext>
            </a:extLst>
          </p:cNvPr>
          <p:cNvSpPr/>
          <p:nvPr/>
        </p:nvSpPr>
        <p:spPr>
          <a:xfrm>
            <a:off x="0" y="6353175"/>
            <a:ext cx="9144000" cy="504825"/>
          </a:xfrm>
          <a:prstGeom prst="rect">
            <a:avLst/>
          </a:prstGeom>
          <a:solidFill>
            <a:srgbClr val="087FE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8" name="TextBox 8">
            <a:extLst>
              <a:ext uri="{FF2B5EF4-FFF2-40B4-BE49-F238E27FC236}">
                <a16:creationId xmlns:a16="http://schemas.microsoft.com/office/drawing/2014/main" id="{B1CB09B2-2BA1-4F18-BDF0-5D190EE4A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5" y="285750"/>
            <a:ext cx="4214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0271333C-F5A1-423D-95F7-2E160CC71FD8}"/>
              </a:ext>
            </a:extLst>
          </p:cNvPr>
          <p:cNvSpPr txBox="1">
            <a:spLocks noChangeArrowheads="1"/>
          </p:cNvSpPr>
          <p:nvPr/>
        </p:nvSpPr>
        <p:spPr>
          <a:xfrm>
            <a:off x="7740650" y="6505575"/>
            <a:ext cx="1439863" cy="495300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www.stat.gov.kz </a:t>
            </a: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ru-RU" sz="100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graphicFrame>
        <p:nvGraphicFramePr>
          <p:cNvPr id="1026" name="Object 3">
            <a:extLst>
              <a:ext uri="{FF2B5EF4-FFF2-40B4-BE49-F238E27FC236}">
                <a16:creationId xmlns:a16="http://schemas.microsoft.com/office/drawing/2014/main" id="{F280A995-A1E5-4C27-9284-5862FCDB9C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500063"/>
          <a:ext cx="8929688" cy="585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Visio" r:id="rId3" imgW="10657015" imgH="6932520" progId="Visio.Drawing.11">
                  <p:embed/>
                </p:oleObj>
              </mc:Choice>
              <mc:Fallback>
                <p:oleObj name="Visio" r:id="rId3" imgW="10657015" imgH="693252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00063"/>
                        <a:ext cx="8929688" cy="585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10">
            <a:extLst>
              <a:ext uri="{FF2B5EF4-FFF2-40B4-BE49-F238E27FC236}">
                <a16:creationId xmlns:a16="http://schemas.microsoft.com/office/drawing/2014/main" id="{E5CB5E73-D887-4F40-80BD-F4199418C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063" y="6362700"/>
            <a:ext cx="14414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ru-RU" altLang="ru-RU" sz="1000">
              <a:solidFill>
                <a:schemeClr val="bg1"/>
              </a:solidFill>
            </a:endParaRPr>
          </a:p>
        </p:txBody>
      </p:sp>
      <p:pic>
        <p:nvPicPr>
          <p:cNvPr id="1031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DAA0F89D-9123-41DF-8F5F-C3B1A9100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8">
            <a:extLst>
              <a:ext uri="{FF2B5EF4-FFF2-40B4-BE49-F238E27FC236}">
                <a16:creationId xmlns:a16="http://schemas.microsoft.com/office/drawing/2014/main" id="{71AE9402-43CE-449F-AE4C-8BB6E0D665C4}"/>
              </a:ext>
            </a:extLst>
          </p:cNvPr>
          <p:cNvSpPr txBox="1">
            <a:spLocks/>
          </p:cNvSpPr>
          <p:nvPr/>
        </p:nvSpPr>
        <p:spPr>
          <a:xfrm>
            <a:off x="3286125" y="214313"/>
            <a:ext cx="5572125" cy="357187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rPr lang="ru-RU" sz="2000" b="1" dirty="0">
                <a:solidFill>
                  <a:srgbClr val="00B0F0"/>
                </a:solidFill>
                <a:latin typeface="+mj-lt"/>
              </a:rPr>
              <a:t>ИИС «Е-СТАТИСТИКА»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F554CA84-5FB7-4B85-B098-E2A56C2B78F8}"/>
              </a:ext>
            </a:extLst>
          </p:cNvPr>
          <p:cNvSpPr txBox="1">
            <a:spLocks/>
          </p:cNvSpPr>
          <p:nvPr/>
        </p:nvSpPr>
        <p:spPr>
          <a:xfrm>
            <a:off x="6011863" y="1125538"/>
            <a:ext cx="2881312" cy="4222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www.stat.gov.kz</a:t>
            </a:r>
            <a:endParaRPr lang="ru-RU" sz="14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F5C452C0-8808-419A-A211-5EE21168A264}"/>
              </a:ext>
            </a:extLst>
          </p:cNvPr>
          <p:cNvSpPr txBox="1">
            <a:spLocks/>
          </p:cNvSpPr>
          <p:nvPr/>
        </p:nvSpPr>
        <p:spPr bwMode="auto">
          <a:xfrm>
            <a:off x="2268538" y="2792413"/>
            <a:ext cx="5356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B25F8981-CE3C-4127-BB26-D7BC5F3E9657}"/>
              </a:ext>
            </a:extLst>
          </p:cNvPr>
          <p:cNvSpPr txBox="1">
            <a:spLocks/>
          </p:cNvSpPr>
          <p:nvPr/>
        </p:nvSpPr>
        <p:spPr bwMode="auto">
          <a:xfrm>
            <a:off x="5738813" y="5095875"/>
            <a:ext cx="2936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12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231F4C1-AB6C-4656-9376-9D5E8312BD2D}"/>
              </a:ext>
            </a:extLst>
          </p:cNvPr>
          <p:cNvSpPr/>
          <p:nvPr/>
        </p:nvSpPr>
        <p:spPr>
          <a:xfrm>
            <a:off x="0" y="6353175"/>
            <a:ext cx="9144000" cy="504825"/>
          </a:xfrm>
          <a:prstGeom prst="rect">
            <a:avLst/>
          </a:prstGeom>
          <a:solidFill>
            <a:srgbClr val="087FE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37109716-5824-4897-BBEF-624B9FA0BAA1}"/>
              </a:ext>
            </a:extLst>
          </p:cNvPr>
          <p:cNvSpPr txBox="1">
            <a:spLocks noChangeArrowheads="1"/>
          </p:cNvSpPr>
          <p:nvPr/>
        </p:nvSpPr>
        <p:spPr>
          <a:xfrm>
            <a:off x="7740650" y="6505575"/>
            <a:ext cx="1439863" cy="495300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www.stat.gov.kz </a:t>
            </a: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ru-RU" sz="100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87573410-509B-40C3-8436-0E54B88CABAF}"/>
              </a:ext>
            </a:extLst>
          </p:cNvPr>
          <p:cNvSpPr txBox="1">
            <a:spLocks/>
          </p:cNvSpPr>
          <p:nvPr/>
        </p:nvSpPr>
        <p:spPr bwMode="auto">
          <a:xfrm>
            <a:off x="571500" y="785813"/>
            <a:ext cx="82153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B0F0"/>
                </a:solidFill>
                <a:latin typeface="Arial" charset="0"/>
                <a:cs typeface="Arial" charset="0"/>
              </a:rPr>
              <a:t>Интеграция БР с внешними системами</a:t>
            </a:r>
            <a:endParaRPr lang="ru-RU" sz="2200" b="1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Скругленный прямоугольник 14">
            <a:hlinkClick r:id="rId2" action="ppaction://hlinksldjump"/>
            <a:extLst>
              <a:ext uri="{FF2B5EF4-FFF2-40B4-BE49-F238E27FC236}">
                <a16:creationId xmlns:a16="http://schemas.microsoft.com/office/drawing/2014/main" id="{6F4717D3-A94E-471D-A133-5D25CD60877E}"/>
              </a:ext>
            </a:extLst>
          </p:cNvPr>
          <p:cNvSpPr/>
          <p:nvPr/>
        </p:nvSpPr>
        <p:spPr>
          <a:xfrm>
            <a:off x="3000364" y="3500438"/>
            <a:ext cx="314327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Статистический  бизнес регистр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A8CB5E-2653-423E-8248-2E2B0F4AB1B5}"/>
              </a:ext>
            </a:extLst>
          </p:cNvPr>
          <p:cNvSpPr txBox="1"/>
          <p:nvPr/>
        </p:nvSpPr>
        <p:spPr>
          <a:xfrm>
            <a:off x="214313" y="2571750"/>
            <a:ext cx="200025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50" dirty="0">
                <a:latin typeface="Arial" charset="0"/>
                <a:cs typeface="Arial" charset="0"/>
              </a:rPr>
              <a:t>Информация по юридическим лицам </a:t>
            </a:r>
          </a:p>
          <a:p>
            <a:pPr algn="ctr">
              <a:defRPr/>
            </a:pPr>
            <a:r>
              <a:rPr lang="ru-RU" sz="1050" dirty="0">
                <a:latin typeface="Arial" charset="0"/>
                <a:cs typeface="Arial" charset="0"/>
              </a:rPr>
              <a:t>(в режиме </a:t>
            </a:r>
            <a:r>
              <a:rPr lang="en-US" sz="1050" dirty="0">
                <a:latin typeface="Arial" charset="0"/>
                <a:cs typeface="Arial" charset="0"/>
              </a:rPr>
              <a:t>on</a:t>
            </a:r>
            <a:r>
              <a:rPr lang="ru-RU" sz="1050" dirty="0">
                <a:latin typeface="Arial" charset="0"/>
                <a:cs typeface="Arial" charset="0"/>
              </a:rPr>
              <a:t>-</a:t>
            </a:r>
            <a:r>
              <a:rPr lang="en-US" sz="1050" dirty="0">
                <a:latin typeface="Arial" charset="0"/>
                <a:cs typeface="Arial" charset="0"/>
              </a:rPr>
              <a:t>line)</a:t>
            </a:r>
            <a:endParaRPr lang="ru-RU" sz="1050" dirty="0">
              <a:latin typeface="Arial" charset="0"/>
              <a:cs typeface="Arial" charset="0"/>
            </a:endParaRPr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F45EB60A-A2B3-4726-9435-CED3F304CC32}"/>
              </a:ext>
            </a:extLst>
          </p:cNvPr>
          <p:cNvSpPr/>
          <p:nvPr/>
        </p:nvSpPr>
        <p:spPr>
          <a:xfrm>
            <a:off x="6215074" y="1571612"/>
            <a:ext cx="2714644" cy="785818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/>
              <a:t>Налоговый комитет</a:t>
            </a:r>
            <a:endParaRPr lang="ru-RU" sz="1600" dirty="0"/>
          </a:p>
        </p:txBody>
      </p:sp>
      <p:sp>
        <p:nvSpPr>
          <p:cNvPr id="39" name="Овал 38">
            <a:extLst>
              <a:ext uri="{FF2B5EF4-FFF2-40B4-BE49-F238E27FC236}">
                <a16:creationId xmlns:a16="http://schemas.microsoft.com/office/drawing/2014/main" id="{BAD2818F-80F8-4197-8A77-1D2458BDDC89}"/>
              </a:ext>
            </a:extLst>
          </p:cNvPr>
          <p:cNvSpPr/>
          <p:nvPr/>
        </p:nvSpPr>
        <p:spPr>
          <a:xfrm>
            <a:off x="142844" y="1571612"/>
            <a:ext cx="2514580" cy="785818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/>
              <a:t>Министерство юстиции </a:t>
            </a:r>
            <a:endParaRPr lang="ru-RU" sz="1600" dirty="0"/>
          </a:p>
        </p:txBody>
      </p: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DD05E895-EE26-4ADA-B08F-0435AB4A2212}"/>
              </a:ext>
            </a:extLst>
          </p:cNvPr>
          <p:cNvCxnSpPr/>
          <p:nvPr/>
        </p:nvCxnSpPr>
        <p:spPr>
          <a:xfrm rot="16200000" flipV="1">
            <a:off x="1889126" y="2397125"/>
            <a:ext cx="1143000" cy="1063625"/>
          </a:xfrm>
          <a:prstGeom prst="line">
            <a:avLst/>
          </a:prstGeom>
          <a:ln w="38100">
            <a:solidFill>
              <a:schemeClr val="tx1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B55F207C-BE5B-4030-9DE4-38F420F290DD}"/>
              </a:ext>
            </a:extLst>
          </p:cNvPr>
          <p:cNvCxnSpPr/>
          <p:nvPr/>
        </p:nvCxnSpPr>
        <p:spPr>
          <a:xfrm rot="5400000" flipH="1" flipV="1">
            <a:off x="6000750" y="2500313"/>
            <a:ext cx="1143000" cy="857250"/>
          </a:xfrm>
          <a:prstGeom prst="line">
            <a:avLst/>
          </a:prstGeom>
          <a:ln w="38100">
            <a:solidFill>
              <a:schemeClr val="tx1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Овал 54">
            <a:extLst>
              <a:ext uri="{FF2B5EF4-FFF2-40B4-BE49-F238E27FC236}">
                <a16:creationId xmlns:a16="http://schemas.microsoft.com/office/drawing/2014/main" id="{2371B2DB-6E26-491E-8C84-49141A4B644A}"/>
              </a:ext>
            </a:extLst>
          </p:cNvPr>
          <p:cNvSpPr/>
          <p:nvPr/>
        </p:nvSpPr>
        <p:spPr>
          <a:xfrm>
            <a:off x="142844" y="5429264"/>
            <a:ext cx="2714644" cy="785818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/>
              <a:t>Министерство труда</a:t>
            </a:r>
            <a:endParaRPr lang="ru-RU" sz="16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6E9D594-120D-4DA3-B272-596A18BE55A6}"/>
              </a:ext>
            </a:extLst>
          </p:cNvPr>
          <p:cNvSpPr txBox="1"/>
          <p:nvPr/>
        </p:nvSpPr>
        <p:spPr>
          <a:xfrm>
            <a:off x="6786563" y="2571750"/>
            <a:ext cx="2357437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50" dirty="0">
                <a:latin typeface="Arial" charset="0"/>
                <a:cs typeface="Arial" charset="0"/>
              </a:rPr>
              <a:t>Информация по индивидуальным предпринимателям</a:t>
            </a:r>
            <a:r>
              <a:rPr lang="en-US" sz="1050" dirty="0"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en-US" sz="1050" dirty="0">
                <a:latin typeface="Arial" charset="0"/>
                <a:cs typeface="Arial" charset="0"/>
              </a:rPr>
              <a:t>(</a:t>
            </a:r>
            <a:r>
              <a:rPr lang="ru-RU" sz="1050" dirty="0">
                <a:latin typeface="Arial" charset="0"/>
                <a:cs typeface="Arial" charset="0"/>
              </a:rPr>
              <a:t>в режиме </a:t>
            </a:r>
            <a:r>
              <a:rPr lang="en-US" sz="1050" dirty="0">
                <a:latin typeface="Arial" charset="0"/>
                <a:cs typeface="Arial" charset="0"/>
              </a:rPr>
              <a:t>on</a:t>
            </a:r>
            <a:r>
              <a:rPr lang="ru-RU" sz="1050" dirty="0">
                <a:latin typeface="Arial" charset="0"/>
                <a:cs typeface="Arial" charset="0"/>
              </a:rPr>
              <a:t>-</a:t>
            </a:r>
            <a:r>
              <a:rPr lang="en-US" sz="1050" dirty="0">
                <a:latin typeface="Arial" charset="0"/>
                <a:cs typeface="Arial" charset="0"/>
              </a:rPr>
              <a:t>line)</a:t>
            </a:r>
            <a:endParaRPr lang="ru-RU" sz="1050" dirty="0">
              <a:latin typeface="Arial" charset="0"/>
              <a:cs typeface="Arial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52C89E9-58CA-413A-8A38-3380594EAF6E}"/>
              </a:ext>
            </a:extLst>
          </p:cNvPr>
          <p:cNvSpPr txBox="1"/>
          <p:nvPr/>
        </p:nvSpPr>
        <p:spPr>
          <a:xfrm>
            <a:off x="214313" y="4714875"/>
            <a:ext cx="200025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50" dirty="0">
                <a:latin typeface="Arial" charset="0"/>
                <a:cs typeface="Arial" charset="0"/>
              </a:rPr>
              <a:t>Информация о пенсионных взносах </a:t>
            </a:r>
          </a:p>
          <a:p>
            <a:pPr algn="ctr">
              <a:defRPr/>
            </a:pPr>
            <a:r>
              <a:rPr lang="ru-RU" sz="1050" dirty="0">
                <a:latin typeface="Arial" charset="0"/>
                <a:cs typeface="Arial" charset="0"/>
              </a:rPr>
              <a:t>(ежеквартально)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D18B83B-36FF-4375-AF17-BDDF59BC275C}"/>
              </a:ext>
            </a:extLst>
          </p:cNvPr>
          <p:cNvSpPr txBox="1"/>
          <p:nvPr/>
        </p:nvSpPr>
        <p:spPr>
          <a:xfrm>
            <a:off x="3429000" y="2500313"/>
            <a:ext cx="2428875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50" dirty="0">
                <a:solidFill>
                  <a:srgbClr val="FF0000"/>
                </a:solidFill>
                <a:latin typeface="Arial" charset="0"/>
                <a:cs typeface="Arial" charset="0"/>
              </a:rPr>
              <a:t>Актуализация справочников и классификационных атрибутов по субъектам</a:t>
            </a:r>
          </a:p>
          <a:p>
            <a:pPr algn="ctr">
              <a:defRPr/>
            </a:pPr>
            <a:r>
              <a:rPr lang="ru-RU" sz="1050" dirty="0">
                <a:solidFill>
                  <a:srgbClr val="FF0000"/>
                </a:solidFill>
                <a:latin typeface="Arial" charset="0"/>
                <a:cs typeface="Arial" charset="0"/>
              </a:rPr>
              <a:t>(ежедневно)</a:t>
            </a:r>
          </a:p>
        </p:txBody>
      </p: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1E34B0D6-258E-4642-8F78-4533034722E4}"/>
              </a:ext>
            </a:extLst>
          </p:cNvPr>
          <p:cNvCxnSpPr/>
          <p:nvPr/>
        </p:nvCxnSpPr>
        <p:spPr>
          <a:xfrm rot="16200000" flipH="1">
            <a:off x="2357437" y="2286001"/>
            <a:ext cx="1071563" cy="1071562"/>
          </a:xfrm>
          <a:prstGeom prst="line">
            <a:avLst/>
          </a:prstGeom>
          <a:ln w="38100">
            <a:solidFill>
              <a:srgbClr val="FF0000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F1F9B6D8-C858-4743-A02A-03E773BC2EE1}"/>
              </a:ext>
            </a:extLst>
          </p:cNvPr>
          <p:cNvCxnSpPr/>
          <p:nvPr/>
        </p:nvCxnSpPr>
        <p:spPr>
          <a:xfrm rot="5400000">
            <a:off x="5643562" y="2428876"/>
            <a:ext cx="1071563" cy="785812"/>
          </a:xfrm>
          <a:prstGeom prst="line">
            <a:avLst/>
          </a:prstGeom>
          <a:ln w="38100">
            <a:solidFill>
              <a:srgbClr val="FF0000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id="{2DA0FBE7-DC1A-4B94-A77A-2FE034B98E56}"/>
              </a:ext>
            </a:extLst>
          </p:cNvPr>
          <p:cNvCxnSpPr/>
          <p:nvPr/>
        </p:nvCxnSpPr>
        <p:spPr>
          <a:xfrm rot="5400000">
            <a:off x="1821657" y="4250531"/>
            <a:ext cx="1357312" cy="1000125"/>
          </a:xfrm>
          <a:prstGeom prst="line">
            <a:avLst/>
          </a:prstGeom>
          <a:ln w="38100">
            <a:solidFill>
              <a:schemeClr val="tx1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Овал 73">
            <a:extLst>
              <a:ext uri="{FF2B5EF4-FFF2-40B4-BE49-F238E27FC236}">
                <a16:creationId xmlns:a16="http://schemas.microsoft.com/office/drawing/2014/main" id="{ACC442B8-C476-4D74-84C3-4FDB91321A53}"/>
              </a:ext>
            </a:extLst>
          </p:cNvPr>
          <p:cNvSpPr/>
          <p:nvPr/>
        </p:nvSpPr>
        <p:spPr>
          <a:xfrm>
            <a:off x="6286512" y="5429264"/>
            <a:ext cx="2714644" cy="785818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/>
              <a:t>Операторы сотовой связи</a:t>
            </a:r>
            <a:endParaRPr lang="ru-RU" sz="1600" dirty="0"/>
          </a:p>
        </p:txBody>
      </p: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393DF1EC-7656-46CF-BDEA-CAEBFD16DC65}"/>
              </a:ext>
            </a:extLst>
          </p:cNvPr>
          <p:cNvCxnSpPr/>
          <p:nvPr/>
        </p:nvCxnSpPr>
        <p:spPr>
          <a:xfrm rot="16200000" flipH="1">
            <a:off x="6072187" y="4143376"/>
            <a:ext cx="1285875" cy="1143000"/>
          </a:xfrm>
          <a:prstGeom prst="line">
            <a:avLst/>
          </a:prstGeom>
          <a:ln w="38100">
            <a:solidFill>
              <a:schemeClr val="tx1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>
            <a:extLst>
              <a:ext uri="{FF2B5EF4-FFF2-40B4-BE49-F238E27FC236}">
                <a16:creationId xmlns:a16="http://schemas.microsoft.com/office/drawing/2014/main" id="{90C3204D-9BAB-4DA1-B4D1-7E2629DBA226}"/>
              </a:ext>
            </a:extLst>
          </p:cNvPr>
          <p:cNvCxnSpPr/>
          <p:nvPr/>
        </p:nvCxnSpPr>
        <p:spPr>
          <a:xfrm rot="16200000" flipV="1">
            <a:off x="5679281" y="4250532"/>
            <a:ext cx="1285875" cy="1071562"/>
          </a:xfrm>
          <a:prstGeom prst="line">
            <a:avLst/>
          </a:prstGeom>
          <a:ln w="38100">
            <a:solidFill>
              <a:srgbClr val="FF0000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497E136C-8E91-4722-A9B9-E97AF16692CF}"/>
              </a:ext>
            </a:extLst>
          </p:cNvPr>
          <p:cNvSpPr txBox="1"/>
          <p:nvPr/>
        </p:nvSpPr>
        <p:spPr>
          <a:xfrm>
            <a:off x="7000875" y="4643438"/>
            <a:ext cx="200025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50" dirty="0">
                <a:latin typeface="Arial" charset="0"/>
                <a:cs typeface="Arial" charset="0"/>
              </a:rPr>
              <a:t>Контактные данные по респондентам </a:t>
            </a:r>
          </a:p>
          <a:p>
            <a:pPr algn="ctr">
              <a:defRPr/>
            </a:pPr>
            <a:r>
              <a:rPr lang="ru-RU" sz="1050" dirty="0">
                <a:latin typeface="Arial" charset="0"/>
                <a:cs typeface="Arial" charset="0"/>
              </a:rPr>
              <a:t>(два раза в год)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0392695-7117-40DA-863F-916EACA8FA8A}"/>
              </a:ext>
            </a:extLst>
          </p:cNvPr>
          <p:cNvSpPr txBox="1"/>
          <p:nvPr/>
        </p:nvSpPr>
        <p:spPr>
          <a:xfrm>
            <a:off x="4500563" y="4929188"/>
            <a:ext cx="1928812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050" dirty="0">
                <a:solidFill>
                  <a:srgbClr val="FF0000"/>
                </a:solidFill>
                <a:latin typeface="Arial" charset="0"/>
                <a:cs typeface="Arial" charset="0"/>
              </a:rPr>
              <a:t>Списки респондентов по которым отсутствуют контактные данные</a:t>
            </a:r>
          </a:p>
          <a:p>
            <a:pPr algn="ctr">
              <a:defRPr/>
            </a:pPr>
            <a:r>
              <a:rPr lang="ru-RU" sz="1050" dirty="0">
                <a:solidFill>
                  <a:srgbClr val="FF0000"/>
                </a:solidFill>
                <a:latin typeface="Arial" charset="0"/>
                <a:cs typeface="Arial" charset="0"/>
              </a:rPr>
              <a:t>(два раза в год)</a:t>
            </a:r>
          </a:p>
        </p:txBody>
      </p:sp>
      <p:sp>
        <p:nvSpPr>
          <p:cNvPr id="9252" name="Rectangle 10">
            <a:extLst>
              <a:ext uri="{FF2B5EF4-FFF2-40B4-BE49-F238E27FC236}">
                <a16:creationId xmlns:a16="http://schemas.microsoft.com/office/drawing/2014/main" id="{1A6D4144-8FD0-4823-A4A2-8BCCC34BC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063" y="6362700"/>
            <a:ext cx="14414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ru-RU" altLang="ru-RU" sz="1000">
              <a:solidFill>
                <a:schemeClr val="bg1"/>
              </a:solidFill>
            </a:endParaRPr>
          </a:p>
        </p:txBody>
      </p:sp>
      <p:pic>
        <p:nvPicPr>
          <p:cNvPr id="9253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AEC9F13B-68E0-41F2-8154-1A6CEE3D6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DC96DC6-B0E7-4B82-9E4A-42EC22F81E7F}"/>
              </a:ext>
            </a:extLst>
          </p:cNvPr>
          <p:cNvSpPr/>
          <p:nvPr/>
        </p:nvSpPr>
        <p:spPr>
          <a:xfrm>
            <a:off x="0" y="6353175"/>
            <a:ext cx="9144000" cy="504825"/>
          </a:xfrm>
          <a:prstGeom prst="rect">
            <a:avLst/>
          </a:prstGeom>
          <a:solidFill>
            <a:srgbClr val="087FE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43" name="TextBox 8">
            <a:extLst>
              <a:ext uri="{FF2B5EF4-FFF2-40B4-BE49-F238E27FC236}">
                <a16:creationId xmlns:a16="http://schemas.microsoft.com/office/drawing/2014/main" id="{D8DED857-87CD-43A8-8DB3-9F18D9130C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5" y="285750"/>
            <a:ext cx="4214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705B38E1-4A4B-479A-96F5-EE2C379B669A}"/>
              </a:ext>
            </a:extLst>
          </p:cNvPr>
          <p:cNvSpPr txBox="1">
            <a:spLocks noChangeArrowheads="1"/>
          </p:cNvSpPr>
          <p:nvPr/>
        </p:nvSpPr>
        <p:spPr>
          <a:xfrm>
            <a:off x="7740650" y="6505575"/>
            <a:ext cx="1439863" cy="495300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www.stat.gov.kz </a:t>
            </a: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ru-RU" sz="100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099CBA-5DF7-4053-AE31-C4E8189E9EBB}"/>
              </a:ext>
            </a:extLst>
          </p:cNvPr>
          <p:cNvSpPr txBox="1"/>
          <p:nvPr/>
        </p:nvSpPr>
        <p:spPr>
          <a:xfrm>
            <a:off x="1143000" y="571500"/>
            <a:ext cx="7143750" cy="677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00B0F0"/>
                </a:solidFill>
                <a:latin typeface="+mn-lt"/>
                <a:cs typeface="Arial" charset="0"/>
              </a:rPr>
              <a:t>Идентификационные номера правовых единиц</a:t>
            </a:r>
            <a:endParaRPr lang="ru-RU" sz="2000" dirty="0">
              <a:solidFill>
                <a:srgbClr val="00B0F0"/>
              </a:solidFill>
              <a:latin typeface="+mn-lt"/>
              <a:cs typeface="Arial" charset="0"/>
            </a:endParaRPr>
          </a:p>
          <a:p>
            <a:pPr algn="ctr" eaLnBrk="1" hangingPunct="1">
              <a:defRPr/>
            </a:pPr>
            <a:endParaRPr lang="kk-KZ" b="1" dirty="0">
              <a:solidFill>
                <a:schemeClr val="tx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0586977-C058-4095-A979-593DE263258C}"/>
              </a:ext>
            </a:extLst>
          </p:cNvPr>
          <p:cNvSpPr txBox="1"/>
          <p:nvPr/>
        </p:nvSpPr>
        <p:spPr>
          <a:xfrm>
            <a:off x="571500" y="1143000"/>
            <a:ext cx="8081963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dirty="0"/>
              <a:t>На основе Закона Республики Казахстан от 12 января 2007 года «О национальных реестрах идентификационных номеров» с 2012 года во всех секторах экономики, в информационных системах всех государственных органов используются единые идентификационные номера: </a:t>
            </a:r>
            <a:endParaRPr lang="kk-KZ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47" name="Picture 13" descr="C:\Users\E.Bekberdiev\Desktop\Тегеран\Слайд\211.jpg">
            <a:extLst>
              <a:ext uri="{FF2B5EF4-FFF2-40B4-BE49-F238E27FC236}">
                <a16:creationId xmlns:a16="http://schemas.microsoft.com/office/drawing/2014/main" id="{E2AA280C-D4E7-4B87-878A-6A254F86C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3571875"/>
            <a:ext cx="2190750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Прямоугольник 13">
            <a:extLst>
              <a:ext uri="{FF2B5EF4-FFF2-40B4-BE49-F238E27FC236}">
                <a16:creationId xmlns:a16="http://schemas.microsoft.com/office/drawing/2014/main" id="{53D85E4F-59F7-41CD-9C11-D77873B08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3000375"/>
            <a:ext cx="3714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en-US" sz="1400"/>
              <a:t>Бизнес идентификационный номер (БИН) </a:t>
            </a:r>
          </a:p>
          <a:p>
            <a:pPr algn="ctr"/>
            <a:r>
              <a:rPr lang="ru-RU" altLang="en-US" sz="1400" b="1"/>
              <a:t>для юридических лиц</a:t>
            </a:r>
          </a:p>
        </p:txBody>
      </p:sp>
      <p:pic>
        <p:nvPicPr>
          <p:cNvPr id="10249" name="Picture 16" descr="C:\Users\E.Bekberdiev\Desktop\Тегеран\Слайд\faces-avatar-icons-profession-occupation-job-set-flat-isolated-vector-illustration-41601680.jpg">
            <a:extLst>
              <a:ext uri="{FF2B5EF4-FFF2-40B4-BE49-F238E27FC236}">
                <a16:creationId xmlns:a16="http://schemas.microsoft.com/office/drawing/2014/main" id="{C1FCBFDE-0B27-4693-A07A-41DC23EBD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3500438"/>
            <a:ext cx="25717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0" name="Прямоугольник 17">
            <a:extLst>
              <a:ext uri="{FF2B5EF4-FFF2-40B4-BE49-F238E27FC236}">
                <a16:creationId xmlns:a16="http://schemas.microsoft.com/office/drawing/2014/main" id="{56CA46CD-6A83-4A7E-86CD-83BC64C71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9250" y="3000375"/>
            <a:ext cx="342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en-US" sz="1400"/>
              <a:t>Индивидуальный идентификационный номер (ИИН) - </a:t>
            </a:r>
            <a:r>
              <a:rPr lang="ru-RU" altLang="en-US" sz="1400" b="1"/>
              <a:t>для физических лиц </a:t>
            </a:r>
          </a:p>
        </p:txBody>
      </p:sp>
      <p:sp>
        <p:nvSpPr>
          <p:cNvPr id="10251" name="Rectangle 10">
            <a:extLst>
              <a:ext uri="{FF2B5EF4-FFF2-40B4-BE49-F238E27FC236}">
                <a16:creationId xmlns:a16="http://schemas.microsoft.com/office/drawing/2014/main" id="{94DE103D-51E9-4226-B745-F85BE927D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063" y="6362700"/>
            <a:ext cx="14414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ru-RU" altLang="ru-RU" sz="1000">
              <a:solidFill>
                <a:schemeClr val="bg1"/>
              </a:solidFill>
            </a:endParaRPr>
          </a:p>
        </p:txBody>
      </p:sp>
      <p:pic>
        <p:nvPicPr>
          <p:cNvPr id="10252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B2684469-CE25-463E-88C2-ABB42AD08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D7B6CEF-CBD9-4FE1-8E1E-6C8A4E9C386B}"/>
              </a:ext>
            </a:extLst>
          </p:cNvPr>
          <p:cNvSpPr/>
          <p:nvPr/>
        </p:nvSpPr>
        <p:spPr>
          <a:xfrm>
            <a:off x="0" y="6353175"/>
            <a:ext cx="9144000" cy="504825"/>
          </a:xfrm>
          <a:prstGeom prst="rect">
            <a:avLst/>
          </a:prstGeom>
          <a:solidFill>
            <a:srgbClr val="087FE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67" name="TextBox 8">
            <a:extLst>
              <a:ext uri="{FF2B5EF4-FFF2-40B4-BE49-F238E27FC236}">
                <a16:creationId xmlns:a16="http://schemas.microsoft.com/office/drawing/2014/main" id="{84068339-CB1E-4FC1-A6AB-030886341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5" y="285750"/>
            <a:ext cx="4214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66B5996F-C9D6-4268-A812-E1FBB70CB2A5}"/>
              </a:ext>
            </a:extLst>
          </p:cNvPr>
          <p:cNvSpPr txBox="1">
            <a:spLocks noChangeArrowheads="1"/>
          </p:cNvSpPr>
          <p:nvPr/>
        </p:nvSpPr>
        <p:spPr>
          <a:xfrm>
            <a:off x="7740650" y="6505575"/>
            <a:ext cx="1439863" cy="495300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www.stat.gov.kz </a:t>
            </a: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br>
              <a:rPr lang="ru-RU" sz="100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endParaRPr lang="ru-RU" sz="100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DE4988-E504-482E-81EF-7DC918862211}"/>
              </a:ext>
            </a:extLst>
          </p:cNvPr>
          <p:cNvSpPr txBox="1"/>
          <p:nvPr/>
        </p:nvSpPr>
        <p:spPr>
          <a:xfrm>
            <a:off x="142875" y="357188"/>
            <a:ext cx="9001125" cy="677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00B0F0"/>
                </a:solidFill>
                <a:latin typeface="+mn-lt"/>
                <a:cs typeface="Arial" charset="0"/>
              </a:rPr>
              <a:t>Возникшие проблемы при работе с административными источниками</a:t>
            </a:r>
            <a:endParaRPr lang="ru-RU" sz="2000" dirty="0">
              <a:solidFill>
                <a:srgbClr val="00B0F0"/>
              </a:solidFill>
              <a:latin typeface="+mn-lt"/>
              <a:cs typeface="Arial" charset="0"/>
            </a:endParaRPr>
          </a:p>
          <a:p>
            <a:pPr algn="ctr" eaLnBrk="1" hangingPunct="1">
              <a:defRPr/>
            </a:pPr>
            <a:endParaRPr lang="kk-KZ" b="1" dirty="0">
              <a:solidFill>
                <a:schemeClr val="tx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11270" name="Rectangle 10">
            <a:extLst>
              <a:ext uri="{FF2B5EF4-FFF2-40B4-BE49-F238E27FC236}">
                <a16:creationId xmlns:a16="http://schemas.microsoft.com/office/drawing/2014/main" id="{4B1135BE-9708-46D2-9AAB-6570CA9FE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063" y="6362700"/>
            <a:ext cx="14414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ru-RU" altLang="ru-RU" sz="1000">
              <a:solidFill>
                <a:schemeClr val="bg1"/>
              </a:solidFill>
            </a:endParaRPr>
          </a:p>
        </p:txBody>
      </p:sp>
      <p:graphicFrame>
        <p:nvGraphicFramePr>
          <p:cNvPr id="13" name="Схема 12">
            <a:extLst>
              <a:ext uri="{FF2B5EF4-FFF2-40B4-BE49-F238E27FC236}">
                <a16:creationId xmlns:a16="http://schemas.microsoft.com/office/drawing/2014/main" id="{FB3BB369-B97D-4F9F-BE38-43F244D0F04E}"/>
              </a:ext>
            </a:extLst>
          </p:cNvPr>
          <p:cNvGraphicFramePr/>
          <p:nvPr/>
        </p:nvGraphicFramePr>
        <p:xfrm>
          <a:off x="5143504" y="428604"/>
          <a:ext cx="3714744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72" name="Прямоугольник 15">
            <a:extLst>
              <a:ext uri="{FF2B5EF4-FFF2-40B4-BE49-F238E27FC236}">
                <a16:creationId xmlns:a16="http://schemas.microsoft.com/office/drawing/2014/main" id="{9FD60C5E-A3DD-4721-8DBD-EB758B99F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75" y="642938"/>
            <a:ext cx="4500563" cy="609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ru-RU" altLang="en-US" sz="1300" dirty="0">
                <a:solidFill>
                  <a:srgbClr val="C00000"/>
                </a:solidFill>
              </a:rPr>
              <a:t>В процессе обмена информацией столкнулись со следующей проблемой:</a:t>
            </a:r>
          </a:p>
          <a:p>
            <a:pPr>
              <a:spcBef>
                <a:spcPts val="600"/>
              </a:spcBef>
            </a:pPr>
            <a:r>
              <a:rPr lang="ru-RU" altLang="en-US" sz="1300" dirty="0">
                <a:solidFill>
                  <a:srgbClr val="C00000"/>
                </a:solidFill>
              </a:rPr>
              <a:t>По итогам сбора форм статистических наблюдений в СБР проводится  актуализация сведений, в том числе вида деятельности (код ОКЭД). При этом внесенные в СБР изменения по ОКЭД не обновлялись в ИС ГО.</a:t>
            </a:r>
          </a:p>
          <a:p>
            <a:pPr>
              <a:spcBef>
                <a:spcPts val="600"/>
              </a:spcBef>
            </a:pPr>
            <a:r>
              <a:rPr lang="ru-RU" altLang="en-US" sz="1300" dirty="0">
                <a:solidFill>
                  <a:srgbClr val="C00000"/>
                </a:solidFill>
              </a:rPr>
              <a:t>И в дальнейшем при поступлении каких-либо сведений из ИС ГО по правовым единицам , информация о действующем коде ОКЭД в СБР исправлялась на не актуальный код (старый) ОКЭД. Соответственно, возникали проблемы при проведении очередных статистических наблюдений.</a:t>
            </a:r>
          </a:p>
          <a:p>
            <a:endParaRPr lang="ru-RU" altLang="en-US" sz="1400" b="1" dirty="0"/>
          </a:p>
          <a:p>
            <a:r>
              <a:rPr lang="ru-RU" altLang="en-US" sz="1400" b="1" dirty="0"/>
              <a:t>Решение:</a:t>
            </a:r>
          </a:p>
          <a:p>
            <a:endParaRPr lang="ru-RU" altLang="en-US" sz="1400" dirty="0">
              <a:solidFill>
                <a:srgbClr val="0000FF"/>
              </a:solidFill>
            </a:endParaRPr>
          </a:p>
          <a:p>
            <a:r>
              <a:rPr lang="ru-RU" altLang="en-US" sz="1400" dirty="0">
                <a:solidFill>
                  <a:srgbClr val="0000FF"/>
                </a:solidFill>
              </a:rPr>
              <a:t>Реализовали обратную связь с основными административными источниками.  </a:t>
            </a:r>
          </a:p>
          <a:p>
            <a:r>
              <a:rPr lang="ru-RU" altLang="en-US" sz="1400" dirty="0">
                <a:solidFill>
                  <a:srgbClr val="0000FF"/>
                </a:solidFill>
              </a:rPr>
              <a:t>Сегодня, если в СБР происходят изменения кодов ОКЭД, эти изменения  передаются :</a:t>
            </a:r>
          </a:p>
          <a:p>
            <a:r>
              <a:rPr lang="ru-RU" altLang="en-US" sz="1400" dirty="0">
                <a:solidFill>
                  <a:srgbClr val="0000FF"/>
                </a:solidFill>
              </a:rPr>
              <a:t> - по юридическим лицам </a:t>
            </a:r>
            <a:r>
              <a:rPr lang="ru-RU" altLang="en-US" sz="1400" b="1" dirty="0">
                <a:solidFill>
                  <a:srgbClr val="0000FF"/>
                </a:solidFill>
              </a:rPr>
              <a:t>ежедневно</a:t>
            </a:r>
            <a:r>
              <a:rPr lang="ru-RU" altLang="en-US" sz="1400" dirty="0">
                <a:solidFill>
                  <a:srgbClr val="0000FF"/>
                </a:solidFill>
              </a:rPr>
              <a:t>;</a:t>
            </a:r>
          </a:p>
          <a:p>
            <a:r>
              <a:rPr lang="ru-RU" altLang="en-US" sz="1400" dirty="0">
                <a:solidFill>
                  <a:srgbClr val="0000FF"/>
                </a:solidFill>
              </a:rPr>
              <a:t> - по индивидуальным предпринимателям в режиме </a:t>
            </a:r>
            <a:r>
              <a:rPr lang="ru-RU" altLang="en-US" sz="1400" b="1" dirty="0">
                <a:solidFill>
                  <a:srgbClr val="0000FF"/>
                </a:solidFill>
              </a:rPr>
              <a:t>онлайн</a:t>
            </a:r>
            <a:r>
              <a:rPr lang="ru-RU" altLang="en-US" sz="1400" dirty="0">
                <a:solidFill>
                  <a:srgbClr val="0000FF"/>
                </a:solidFill>
              </a:rPr>
              <a:t>. </a:t>
            </a:r>
          </a:p>
          <a:p>
            <a:endParaRPr lang="ru-RU" altLang="en-US" sz="1400" dirty="0"/>
          </a:p>
          <a:p>
            <a:r>
              <a:rPr lang="ru-RU" altLang="en-US" sz="1400" dirty="0"/>
              <a:t>Таким образом, в трех информационных системах имеются актуальные и сопоставимые между собой сведения ОКЭД по правовым единицам.</a:t>
            </a:r>
          </a:p>
          <a:p>
            <a:endParaRPr lang="ru-RU" altLang="en-US" sz="1400" dirty="0"/>
          </a:p>
          <a:p>
            <a:endParaRPr lang="ru-RU" altLang="en-US" sz="1400" dirty="0"/>
          </a:p>
        </p:txBody>
      </p:sp>
      <p:graphicFrame>
        <p:nvGraphicFramePr>
          <p:cNvPr id="18" name="Схема 17">
            <a:extLst>
              <a:ext uri="{FF2B5EF4-FFF2-40B4-BE49-F238E27FC236}">
                <a16:creationId xmlns:a16="http://schemas.microsoft.com/office/drawing/2014/main" id="{07C01EDF-C14E-4C64-B216-25733730E414}"/>
              </a:ext>
            </a:extLst>
          </p:cNvPr>
          <p:cNvGraphicFramePr/>
          <p:nvPr/>
        </p:nvGraphicFramePr>
        <p:xfrm>
          <a:off x="5072066" y="4143380"/>
          <a:ext cx="3429024" cy="2071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274" name="Прямоугольник 18">
            <a:extLst>
              <a:ext uri="{FF2B5EF4-FFF2-40B4-BE49-F238E27FC236}">
                <a16:creationId xmlns:a16="http://schemas.microsoft.com/office/drawing/2014/main" id="{0B51260F-6311-453A-9C1C-43FB9428A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375" y="642938"/>
            <a:ext cx="569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b="1"/>
              <a:t>До:</a:t>
            </a:r>
          </a:p>
        </p:txBody>
      </p:sp>
      <p:sp>
        <p:nvSpPr>
          <p:cNvPr id="11275" name="Прямоугольник 19">
            <a:extLst>
              <a:ext uri="{FF2B5EF4-FFF2-40B4-BE49-F238E27FC236}">
                <a16:creationId xmlns:a16="http://schemas.microsoft.com/office/drawing/2014/main" id="{A2CABD56-1A50-4EF5-8C0B-3A960BAA9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2063" y="3500438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b="1"/>
              <a:t>Сейчас:</a:t>
            </a:r>
          </a:p>
        </p:txBody>
      </p:sp>
      <p:sp>
        <p:nvSpPr>
          <p:cNvPr id="21" name="Стрелка влево 20">
            <a:extLst>
              <a:ext uri="{FF2B5EF4-FFF2-40B4-BE49-F238E27FC236}">
                <a16:creationId xmlns:a16="http://schemas.microsoft.com/office/drawing/2014/main" id="{96E0C659-1FE8-4E4C-9331-D9E396AAF068}"/>
              </a:ext>
            </a:extLst>
          </p:cNvPr>
          <p:cNvSpPr/>
          <p:nvPr/>
        </p:nvSpPr>
        <p:spPr>
          <a:xfrm>
            <a:off x="6429375" y="1071563"/>
            <a:ext cx="1143000" cy="214312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Двойная стрелка влево/вверх 30">
            <a:extLst>
              <a:ext uri="{FF2B5EF4-FFF2-40B4-BE49-F238E27FC236}">
                <a16:creationId xmlns:a16="http://schemas.microsoft.com/office/drawing/2014/main" id="{A434ADD1-456E-4CE0-B681-5E4F13F133ED}"/>
              </a:ext>
            </a:extLst>
          </p:cNvPr>
          <p:cNvSpPr/>
          <p:nvPr/>
        </p:nvSpPr>
        <p:spPr>
          <a:xfrm>
            <a:off x="7858125" y="5214938"/>
            <a:ext cx="500063" cy="714375"/>
          </a:xfrm>
          <a:prstGeom prst="leftUp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Двойная стрелка влево/вверх 35">
            <a:extLst>
              <a:ext uri="{FF2B5EF4-FFF2-40B4-BE49-F238E27FC236}">
                <a16:creationId xmlns:a16="http://schemas.microsoft.com/office/drawing/2014/main" id="{48B46AA9-BBD4-465D-BE8F-5E872550A3A6}"/>
              </a:ext>
            </a:extLst>
          </p:cNvPr>
          <p:cNvSpPr/>
          <p:nvPr/>
        </p:nvSpPr>
        <p:spPr>
          <a:xfrm rot="5400000">
            <a:off x="5548312" y="5238751"/>
            <a:ext cx="709613" cy="519112"/>
          </a:xfrm>
          <a:prstGeom prst="leftUp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Двойная стрелка влево/вправо 36">
            <a:extLst>
              <a:ext uri="{FF2B5EF4-FFF2-40B4-BE49-F238E27FC236}">
                <a16:creationId xmlns:a16="http://schemas.microsoft.com/office/drawing/2014/main" id="{3BF20CCF-9D74-4E99-83C2-CE5FA431C515}"/>
              </a:ext>
            </a:extLst>
          </p:cNvPr>
          <p:cNvSpPr/>
          <p:nvPr/>
        </p:nvSpPr>
        <p:spPr>
          <a:xfrm>
            <a:off x="6500813" y="4429125"/>
            <a:ext cx="928687" cy="214313"/>
          </a:xfrm>
          <a:prstGeom prst="left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80" name="Picture 2" descr="C:\Users\d.niyazkulov.inet\Desktop\integr.jpg">
            <a:extLst>
              <a:ext uri="{FF2B5EF4-FFF2-40B4-BE49-F238E27FC236}">
                <a16:creationId xmlns:a16="http://schemas.microsoft.com/office/drawing/2014/main" id="{7D97D861-B46D-4B9E-95E8-FD213EB4E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214688"/>
            <a:ext cx="13573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4" descr="C:\Users\D.Niyazkulov\Desktop\w512h50613398723681339872359targetdart.png">
            <a:extLst>
              <a:ext uri="{FF2B5EF4-FFF2-40B4-BE49-F238E27FC236}">
                <a16:creationId xmlns:a16="http://schemas.microsoft.com/office/drawing/2014/main" id="{39178D2C-1A4D-4E05-8604-3DBFABF2C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0933">
            <a:off x="4508500" y="5746750"/>
            <a:ext cx="8159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11" descr="C:\Users\E.Bekberdiev\ЛОГОТИП КС\ШАБЛОНЫ\Логотип во всех форматах\3 (англ).jpg">
            <a:extLst>
              <a:ext uri="{FF2B5EF4-FFF2-40B4-BE49-F238E27FC236}">
                <a16:creationId xmlns:a16="http://schemas.microsoft.com/office/drawing/2014/main" id="{C3670F66-85C5-4C2A-B30A-D0D8556F3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10254</TotalTime>
  <Words>1569</Words>
  <Application>Microsoft Office PowerPoint</Application>
  <PresentationFormat>On-screen Show (4:3)</PresentationFormat>
  <Paragraphs>264</Paragraphs>
  <Slides>18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맑은 고딕</vt:lpstr>
      <vt:lpstr>Uni Sans Regular</vt:lpstr>
      <vt:lpstr>Arial</vt:lpstr>
      <vt:lpstr>Arial Cyr</vt:lpstr>
      <vt:lpstr>Calibri</vt:lpstr>
      <vt:lpstr>Times New Roman</vt:lpstr>
      <vt:lpstr>Тема Office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E.Bekberdiev</dc:creator>
  <cp:lastModifiedBy>Oleksandr Svirchevskyy</cp:lastModifiedBy>
  <cp:revision>257</cp:revision>
  <dcterms:created xsi:type="dcterms:W3CDTF">2017-05-16T10:51:03Z</dcterms:created>
  <dcterms:modified xsi:type="dcterms:W3CDTF">2019-07-11T11:36:07Z</dcterms:modified>
</cp:coreProperties>
</file>