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tags/tag26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5" r:id="rId2"/>
    <p:sldMasterId id="2147483669" r:id="rId3"/>
    <p:sldMasterId id="2147483672" r:id="rId4"/>
    <p:sldMasterId id="2147483676" r:id="rId5"/>
    <p:sldMasterId id="2147483681" r:id="rId6"/>
    <p:sldMasterId id="2147483686" r:id="rId7"/>
  </p:sldMasterIdLst>
  <p:notesMasterIdLst>
    <p:notesMasterId r:id="rId21"/>
  </p:notesMasterIdLst>
  <p:handoutMasterIdLst>
    <p:handoutMasterId r:id="rId22"/>
  </p:handoutMasterIdLst>
  <p:sldIdLst>
    <p:sldId id="551" r:id="rId8"/>
    <p:sldId id="536" r:id="rId9"/>
    <p:sldId id="555" r:id="rId10"/>
    <p:sldId id="542" r:id="rId11"/>
    <p:sldId id="537" r:id="rId12"/>
    <p:sldId id="538" r:id="rId13"/>
    <p:sldId id="543" r:id="rId14"/>
    <p:sldId id="550" r:id="rId15"/>
    <p:sldId id="554" r:id="rId16"/>
    <p:sldId id="548" r:id="rId17"/>
    <p:sldId id="544" r:id="rId18"/>
    <p:sldId id="547" r:id="rId19"/>
    <p:sldId id="556" r:id="rId20"/>
  </p:sldIdLst>
  <p:sldSz cx="12195175" cy="6859588"/>
  <p:notesSz cx="6724650" cy="9774238"/>
  <p:embeddedFontLst>
    <p:embeddedFont>
      <p:font typeface="Arial Black" panose="020B0A04020102020204" pitchFamily="34" charset="0"/>
      <p:bold r:id="rId23"/>
    </p:embeddedFont>
    <p:embeddedFont>
      <p:font typeface="Agfa Rotis Semisans Ex Bold" panose="020B0703040504030204" pitchFamily="34" charset="0"/>
      <p:bold r:id="rId24"/>
    </p:embeddedFont>
    <p:embeddedFont>
      <p:font typeface="Impact" panose="020B0806030902050204" pitchFamily="34" charset="0"/>
      <p:regular r:id="rId25"/>
    </p:embeddedFont>
    <p:embeddedFont>
      <p:font typeface="MetaNormalLF-Roman" panose="020B0500000000000000" pitchFamily="34" charset="0"/>
      <p:regular r:id="rId26"/>
      <p:bold r:id="rId27"/>
      <p:italic r:id="rId28"/>
      <p:boldItalic r:id="rId29"/>
    </p:embeddedFont>
    <p:embeddedFont>
      <p:font typeface="MetaMediumLF-Roman" panose="020B0800000000000000" pitchFamily="34" charset="0"/>
      <p:bold r:id="rId30"/>
    </p:embeddedFont>
  </p:embeddedFontLst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66323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32647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98969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65293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331617" algn="l" defTabSz="932647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97939" algn="l" defTabSz="932647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64264" algn="l" defTabSz="932647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730587" algn="l" defTabSz="932647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5" userDrawn="1">
          <p15:clr>
            <a:srgbClr val="A4A3A4"/>
          </p15:clr>
        </p15:guide>
        <p15:guide id="2" userDrawn="1">
          <p15:clr>
            <a:srgbClr val="A4A3A4"/>
          </p15:clr>
        </p15:guide>
        <p15:guide id="3" orient="horz" pos="1937" userDrawn="1">
          <p15:clr>
            <a:srgbClr val="A4A3A4"/>
          </p15:clr>
        </p15:guide>
        <p15:guide id="4" orient="horz" pos="2714" userDrawn="1">
          <p15:clr>
            <a:srgbClr val="A4A3A4"/>
          </p15:clr>
        </p15:guide>
        <p15:guide id="5" orient="horz" pos="2801" userDrawn="1">
          <p15:clr>
            <a:srgbClr val="A4A3A4"/>
          </p15:clr>
        </p15:guide>
        <p15:guide id="6" orient="horz" pos="3491" userDrawn="1">
          <p15:clr>
            <a:srgbClr val="A4A3A4"/>
          </p15:clr>
        </p15:guide>
        <p15:guide id="7" orient="horz" pos="1239" userDrawn="1">
          <p15:clr>
            <a:srgbClr val="A4A3A4"/>
          </p15:clr>
        </p15:guide>
        <p15:guide id="8" pos="74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CCFF66"/>
    <a:srgbClr val="F2F2F2"/>
    <a:srgbClr val="D9D9D9"/>
    <a:srgbClr val="818F9D"/>
    <a:srgbClr val="666666"/>
    <a:srgbClr val="CCCCCC"/>
    <a:srgbClr val="808080"/>
    <a:srgbClr val="0065CC"/>
    <a:srgbClr val="91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575" autoAdjust="0"/>
  </p:normalViewPr>
  <p:slideViewPr>
    <p:cSldViewPr snapToGrid="0">
      <p:cViewPr>
        <p:scale>
          <a:sx n="110" d="100"/>
          <a:sy n="110" d="100"/>
        </p:scale>
        <p:origin x="408" y="86"/>
      </p:cViewPr>
      <p:guideLst>
        <p:guide orient="horz" pos="2025"/>
        <p:guide orient="horz" pos="1937"/>
        <p:guide orient="horz" pos="2714"/>
        <p:guide orient="horz" pos="2801"/>
        <p:guide orient="horz" pos="3491"/>
        <p:guide orient="horz" pos="1239"/>
        <p:guide/>
        <p:guide pos="74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248"/>
    </p:cViewPr>
  </p:sorterViewPr>
  <p:notesViewPr>
    <p:cSldViewPr snapToGrid="0">
      <p:cViewPr varScale="1">
        <p:scale>
          <a:sx n="77" d="100"/>
          <a:sy n="77" d="100"/>
        </p:scale>
        <p:origin x="3876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font" Target="fonts/font3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font" Target="fonts/font2.fntdata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77788" y="428625"/>
            <a:ext cx="6880226" cy="387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55189" y="4640003"/>
            <a:ext cx="6214274" cy="125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0" indent="0" eaLnBrk="1" hangingPunct="1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marL="191016" lvl="1" indent="-189451" eaLnBrk="1" hangingPunct="1">
              <a:buSzPct val="125000"/>
              <a:buFont typeface="Arial" pitchFamily="34" charset="0"/>
              <a:buChar char="•"/>
            </a:pPr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marL="450924" lvl="2" indent="-258342" eaLnBrk="1" hangingPunct="1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marL="605929" lvl="3" indent="-153440" eaLnBrk="1" hangingPunct="1">
              <a:buSzPct val="120000"/>
              <a:buFont typeface="Arial" pitchFamily="34" charset="0"/>
              <a:buChar char="◦"/>
            </a:pPr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marL="739515" lvl="4" indent="-128389" eaLnBrk="1" hangingPunct="1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001214" y="9393579"/>
            <a:ext cx="533476" cy="18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13217" rtl="0" eaLnBrk="0" fontAlgn="base" hangingPunct="0">
      <a:spcBef>
        <a:spcPct val="0"/>
      </a:spcBef>
      <a:spcAft>
        <a:spcPct val="0"/>
      </a:spcAft>
      <a:buClr>
        <a:schemeClr val="tx2"/>
      </a:buClr>
      <a:defRPr lang="de-DE" sz="1500" kern="1200" baseline="0" noProof="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119819" indent="-118201" algn="l" defTabSz="913217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lang="de-DE" sz="1500" kern="1200" baseline="0" noProof="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306027" indent="-184587" algn="l" defTabSz="913217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lang="de-DE" sz="1500" kern="1200" baseline="0" noProof="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435559" indent="-127916" algn="l" defTabSz="913217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lang="de-DE" sz="1500" kern="1200" baseline="0" noProof="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553759" indent="-116580" algn="l" defTabSz="913217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lang="de-DE" sz="1500" kern="1200" baseline="0" noProof="0" dirty="0" smtClean="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331617" algn="l" defTabSz="9326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7939" algn="l" defTabSz="9326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264" algn="l" defTabSz="9326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587" algn="l" defTabSz="9326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79375" y="428625"/>
            <a:ext cx="6883400" cy="3871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46212" y="8897966"/>
            <a:ext cx="5633855" cy="24622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883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7788" y="428625"/>
            <a:ext cx="6880226" cy="38703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55189" y="4640003"/>
            <a:ext cx="6214274" cy="24622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697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7788" y="428625"/>
            <a:ext cx="6880226" cy="38703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55189" y="4640003"/>
            <a:ext cx="6214274" cy="24622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97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7788" y="428625"/>
            <a:ext cx="6880226" cy="38703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55189" y="4640003"/>
            <a:ext cx="6214274" cy="24622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977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7A1E9-2AA0-4CF7-ADDC-F958004F827A}" type="slidenum">
              <a:rPr lang="de-DE" altLang="de-DE">
                <a:solidFill>
                  <a:prstClr val="black"/>
                </a:solidFill>
              </a:rPr>
              <a:pPr/>
              <a:t>11</a:t>
            </a:fld>
            <a:endParaRPr lang="de-DE" altLang="de-DE">
              <a:solidFill>
                <a:prstClr val="black"/>
              </a:solidFill>
            </a:endParaRPr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775" y="733425"/>
            <a:ext cx="6515100" cy="3665538"/>
          </a:xfrm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189" y="4640003"/>
            <a:ext cx="6214274" cy="246221"/>
          </a:xfrm>
        </p:spPr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3288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3288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3288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3288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3288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32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32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32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32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107FF3-2023-4065-B96D-7B886B32B02F}" type="slidenum">
              <a:rPr lang="de-DE" altLang="de-DE" sz="1200">
                <a:solidFill>
                  <a:prstClr val="black"/>
                </a:solidFill>
                <a:latin typeface="MetaNormalLF-Roman" pitchFamily="34" charset="0"/>
              </a:rPr>
              <a:pPr/>
              <a:t>12</a:t>
            </a:fld>
            <a:endParaRPr lang="de-DE" altLang="de-DE" sz="1200">
              <a:solidFill>
                <a:prstClr val="black"/>
              </a:solidFill>
              <a:latin typeface="MetaNormalLF-Roman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775" y="733425"/>
            <a:ext cx="6515100" cy="3665538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jpg"/><Relationship Id="rId2" Type="http://schemas.openxmlformats.org/officeDocument/2006/relationships/tags" Target="../tags/tag3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3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4.jpg"/><Relationship Id="rId2" Type="http://schemas.openxmlformats.org/officeDocument/2006/relationships/tags" Target="../tags/tag19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5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6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4.jpg"/><Relationship Id="rId2" Type="http://schemas.openxmlformats.org/officeDocument/2006/relationships/tags" Target="../tags/tag22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8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23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9.bin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4.jpg"/><Relationship Id="rId2" Type="http://schemas.openxmlformats.org/officeDocument/2006/relationships/tags" Target="../tags/tag26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2.bin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jpg"/><Relationship Id="rId2" Type="http://schemas.openxmlformats.org/officeDocument/2006/relationships/tags" Target="../tags/tag7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5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4.jpg"/><Relationship Id="rId2" Type="http://schemas.openxmlformats.org/officeDocument/2006/relationships/tags" Target="../tags/tag1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4.jpg"/><Relationship Id="rId2" Type="http://schemas.openxmlformats.org/officeDocument/2006/relationships/tags" Target="../tags/tag15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4398930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13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47247"/>
            <a:ext cx="1104307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500" baseline="0" noProof="0" dirty="0">
                <a:latin typeface="+mn-lt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4"/>
            <a:ext cx="1104307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500" baseline="0" noProof="0" dirty="0">
                <a:latin typeface="+mn-lt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54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:a16="http://schemas.microsoft.com/office/drawing/2014/main" xmlns="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:a16="http://schemas.microsoft.com/office/drawing/2014/main" xmlns="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xmlns="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©      Statistisches Bundesamt (</a:t>
            </a:r>
            <a:r>
              <a:rPr lang="de-DE" dirty="0" err="1"/>
              <a:t>Destatis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5341303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84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="" xmlns:a16="http://schemas.microsoft.com/office/drawing/2014/main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00524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halt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06FED1E5-8FBA-4876-98F3-8D4E9656FB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2497832"/>
              </p:ext>
            </p:ext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08" name="think-cell Slide" r:id="rId4" imgW="563" imgH="562" progId="TCLayout.ActiveDocument.1">
                  <p:embed/>
                </p:oleObj>
              </mc:Choice>
              <mc:Fallback>
                <p:oleObj name="think-cell Slide" r:id="rId4" imgW="563" imgH="562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 lIns="91409" tIns="45704" rIns="91409" bIns="45704"/>
          <a:lstStyle/>
          <a:p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 lIns="91409" tIns="45704" rIns="91409" bIns="45704"/>
          <a:lstStyle/>
          <a:p>
            <a:fld id="{490D50AA-A47B-42B3-AEBF-DBC41AAA668C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720189" y="1807621"/>
            <a:ext cx="11042875" cy="1256754"/>
          </a:xfrm>
        </p:spPr>
        <p:txBody>
          <a:bodyPr/>
          <a:lstStyle>
            <a:lvl1pPr>
              <a:spcAft>
                <a:spcPts val="800"/>
              </a:spcAft>
              <a:defRPr/>
            </a:lvl1pPr>
            <a:lvl2pPr marL="1678285" indent="-357667">
              <a:buSzPct val="150000"/>
              <a:buFont typeface="MetaNormalLF-Roman" panose="020B0500000000000000" pitchFamily="34" charset="0"/>
              <a:buChar char="»"/>
              <a:defRPr/>
            </a:lvl2pPr>
            <a:lvl3pPr marL="2272986" indent="-359783">
              <a:buSzPct val="150000"/>
              <a:buFont typeface="MetaNormalLF-Roman" panose="020B0500000000000000" pitchFamily="34" charset="0"/>
              <a:buChar char="»"/>
              <a:defRPr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265" y="6049007"/>
            <a:ext cx="11033274" cy="153888"/>
          </a:xfrm>
        </p:spPr>
        <p:txBody>
          <a:bodyPr anchor="b" anchorCtr="0"/>
          <a:lstStyle>
            <a:lvl1pPr marL="0">
              <a:spcBef>
                <a:spcPts val="0"/>
              </a:spcBef>
              <a:spcAft>
                <a:spcPts val="0"/>
              </a:spcAft>
              <a:defRPr sz="1000" baseline="0"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de-DE" sz="1000" dirty="0">
                <a:latin typeface="MetaNormalLF-Roman" panose="020B0500000000000000" pitchFamily="34" charset="0"/>
              </a:rPr>
              <a:t>Quellenhinweise, Fotorechte: ©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720265" y="6310189"/>
            <a:ext cx="8786952" cy="263521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500" b="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tabLst>
                <a:tab pos="449848" algn="l"/>
                <a:tab pos="600997" algn="l"/>
              </a:tabLst>
            </a:pP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52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3000407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56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="" xmlns:a16="http://schemas.microsoft.com/office/drawing/2014/main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="" xmlns:a16="http://schemas.microsoft.com/office/drawing/2014/main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="" xmlns:a16="http://schemas.microsoft.com/office/drawing/2014/main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28317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2365704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80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="" xmlns:a16="http://schemas.microsoft.com/office/drawing/2014/main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70297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9516742" y="6310189"/>
            <a:ext cx="1308970" cy="263521"/>
          </a:xfrm>
          <a:prstGeom prst="rect">
            <a:avLst/>
          </a:prstGeom>
        </p:spPr>
        <p:txBody>
          <a:bodyPr lIns="91409" tIns="45704" rIns="91409" bIns="45704"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0899371" y="6310189"/>
            <a:ext cx="863892" cy="263521"/>
          </a:xfrm>
          <a:prstGeom prst="rect">
            <a:avLst/>
          </a:prstGeom>
        </p:spPr>
        <p:txBody>
          <a:bodyPr lIns="91409" tIns="45704" rIns="91409" bIns="45704"/>
          <a:lstStyle/>
          <a:p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 hasCustomPrompt="1"/>
          </p:nvPr>
        </p:nvSpPr>
        <p:spPr bwMode="gray">
          <a:xfrm>
            <a:off x="720189" y="1807621"/>
            <a:ext cx="11042875" cy="1723549"/>
          </a:xfrm>
        </p:spPr>
        <p:txBody>
          <a:bodyPr/>
          <a:lstStyle>
            <a:lvl1pPr marL="0">
              <a:spcBef>
                <a:spcPts val="400"/>
              </a:spcBef>
              <a:spcAft>
                <a:spcPts val="400"/>
              </a:spcAft>
              <a:defRPr sz="2300" baseline="0"/>
            </a:lvl1pPr>
            <a:lvl2pPr marL="539818" indent="-359878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SzPct val="100000"/>
              <a:buFont typeface="MetaMediumLF-Roman" panose="020B0800000000000000" pitchFamily="34" charset="0"/>
              <a:buChar char="»"/>
              <a:defRPr sz="2300"/>
            </a:lvl2pPr>
            <a:lvl3pPr marL="899695" indent="-359783">
              <a:spcBef>
                <a:spcPts val="400"/>
              </a:spcBef>
              <a:spcAft>
                <a:spcPts val="400"/>
              </a:spcAft>
              <a:buClr>
                <a:srgbClr val="FF9900"/>
              </a:buClr>
              <a:buSzPct val="100000"/>
              <a:buFont typeface="MetaMediumLF-Roman" panose="020B0800000000000000" pitchFamily="34" charset="0"/>
              <a:buChar char="»"/>
              <a:defRPr sz="2300"/>
            </a:lvl3pPr>
            <a:lvl4pPr marL="1259574" indent="-359878">
              <a:spcBef>
                <a:spcPts val="400"/>
              </a:spcBef>
              <a:spcAft>
                <a:spcPts val="400"/>
              </a:spcAft>
              <a:buClrTx/>
              <a:buSzPct val="100000"/>
              <a:buFont typeface="MetaMediumLF-Roman" panose="020B0800000000000000" pitchFamily="34" charset="0"/>
              <a:buChar char="»"/>
              <a:defRPr sz="2300"/>
            </a:lvl4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729790" y="6310189"/>
            <a:ext cx="8786952" cy="263521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500" b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pPr>
              <a:tabLst>
                <a:tab pos="449848" algn="l"/>
                <a:tab pos="600997" algn="l"/>
              </a:tabLst>
            </a:pPr>
            <a:r>
              <a:rPr lang="de-DE" smtClean="0"/>
              <a:t>© 	Statistisches Bundesamt (Destatis) | E 101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7068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9516742" y="6310187"/>
            <a:ext cx="1308970" cy="263521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0899371" y="6310187"/>
            <a:ext cx="863892" cy="263521"/>
          </a:xfrm>
          <a:prstGeom prst="rect">
            <a:avLst/>
          </a:prstGeom>
        </p:spPr>
        <p:txBody>
          <a:bodyPr/>
          <a:lstStyle/>
          <a:p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720188" y="1807619"/>
            <a:ext cx="11042875" cy="4392000"/>
          </a:xfrm>
        </p:spPr>
        <p:txBody>
          <a:bodyPr/>
          <a:lstStyle>
            <a:lvl1pPr>
              <a:spcAft>
                <a:spcPts val="800"/>
              </a:spcAft>
              <a:defRPr/>
            </a:lvl1pPr>
            <a:lvl2pPr marL="1678853" indent="-357789">
              <a:buSzPct val="150000"/>
              <a:buFont typeface="MetaNormalLF-Roman" panose="020B0500000000000000" pitchFamily="34" charset="0"/>
              <a:buChar char="»"/>
              <a:defRPr/>
            </a:lvl2pPr>
            <a:lvl3pPr marL="2273755" indent="-359905">
              <a:buSzPct val="150000"/>
              <a:buFont typeface="MetaNormalLF-Roman" panose="020B0500000000000000" pitchFamily="34" charset="0"/>
              <a:buChar char="»"/>
              <a:defRPr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265" y="6058893"/>
            <a:ext cx="11033274" cy="144000"/>
          </a:xfrm>
        </p:spPr>
        <p:txBody>
          <a:bodyPr anchor="b" anchorCtr="0"/>
          <a:lstStyle>
            <a:lvl1pPr marL="0">
              <a:spcBef>
                <a:spcPts val="0"/>
              </a:spcBef>
              <a:spcAft>
                <a:spcPts val="0"/>
              </a:spcAft>
              <a:defRPr sz="1000" baseline="0">
                <a:latin typeface="MetaNormalLF-Roman" panose="020B0500000000000000" pitchFamily="34" charset="0"/>
              </a:defRPr>
            </a:lvl1pPr>
          </a:lstStyle>
          <a:p>
            <a:r>
              <a:rPr lang="de-DE" sz="1000" dirty="0" smtClean="0">
                <a:latin typeface="MetaNormalLF-Roman" panose="020B0500000000000000" pitchFamily="34" charset="0"/>
              </a:rPr>
              <a:t>Quellenhinweise, Fotorechte: ©</a:t>
            </a:r>
            <a:endParaRPr lang="de-DE" dirty="0" smtClean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720265" y="6310187"/>
            <a:ext cx="8786952" cy="263521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500" b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pPr>
              <a:tabLst>
                <a:tab pos="450000" algn="l"/>
                <a:tab pos="601200" algn="l"/>
              </a:tabLst>
            </a:pPr>
            <a:r>
              <a:rPr lang="de-DE" dirty="0" smtClean="0"/>
              <a:t>© 	Statistisches Bundesamt (</a:t>
            </a:r>
            <a:r>
              <a:rPr lang="de-DE" dirty="0" err="1" smtClean="0"/>
              <a:t>Destatis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205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41964784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2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:a16="http://schemas.microsoft.com/office/drawing/2014/main" xmlns="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:a16="http://schemas.microsoft.com/office/drawing/2014/main" xmlns="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xmlns="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16411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01091914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46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:a16="http://schemas.microsoft.com/office/drawing/2014/main" xmlns="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16765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9516742" y="6310188"/>
            <a:ext cx="1308970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719854" y="6310188"/>
            <a:ext cx="5580258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>
                <a:solidFill>
                  <a:srgbClr val="000000"/>
                </a:solidFill>
              </a:rPr>
              <a:t>© Statistisches Bundesamt | Fachbereich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0899371" y="6310188"/>
            <a:ext cx="863892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490D50AA-A47B-42B3-AEBF-DBC41AAA668C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720189" y="1807618"/>
            <a:ext cx="11042875" cy="1154162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0080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91583751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9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:a16="http://schemas.microsoft.com/office/drawing/2014/main" xmlns="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:a16="http://schemas.microsoft.com/office/drawing/2014/main" xmlns="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xmlns="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758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0640193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97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:a16="http://schemas.microsoft.com/office/drawing/2014/main" xmlns="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297584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90554865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3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:a16="http://schemas.microsoft.com/office/drawing/2014/main" xmlns="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6254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9516742" y="6310188"/>
            <a:ext cx="1308970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719854" y="6310188"/>
            <a:ext cx="5580258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>
                <a:solidFill>
                  <a:srgbClr val="000000"/>
                </a:solidFill>
              </a:rPr>
              <a:t>© Statistisches Bundesamt | Fachbereich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0899371" y="6310188"/>
            <a:ext cx="863892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490D50AA-A47B-42B3-AEBF-DBC41AAA668C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720189" y="1807618"/>
            <a:ext cx="11042875" cy="1154162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839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3819608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0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:a16="http://schemas.microsoft.com/office/drawing/2014/main" xmlns="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:a16="http://schemas.microsoft.com/office/drawing/2014/main" xmlns="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xmlns="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4917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5600456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4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:a16="http://schemas.microsoft.com/office/drawing/2014/main" xmlns="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55250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9516742" y="6310188"/>
            <a:ext cx="1308970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754359" y="5732217"/>
            <a:ext cx="5580258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/>
              <a:t>© Statistisches Bundesamt | Fachbereich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0899371" y="6310188"/>
            <a:ext cx="863892" cy="263521"/>
          </a:xfrm>
          <a:prstGeom prst="rect">
            <a:avLst/>
          </a:prstGeom>
        </p:spPr>
        <p:txBody>
          <a:bodyPr lIns="108842" tIns="54420" rIns="108842" bIns="54420"/>
          <a:lstStyle/>
          <a:p>
            <a:r>
              <a:rPr lang="de-DE" dirty="0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720189" y="1807618"/>
            <a:ext cx="11042875" cy="1154162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487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720188" y="862277"/>
            <a:ext cx="11043504" cy="2423468"/>
          </a:xfrm>
        </p:spPr>
        <p:txBody>
          <a:bodyPr lIns="0" tIns="0" rIns="0" bIns="0" anchor="b" anchorCtr="0">
            <a:noAutofit/>
          </a:bodyPr>
          <a:lstStyle>
            <a:lvl1pPr algn="l">
              <a:defRPr sz="6000" b="1" i="0" cap="all" baseline="0">
                <a:solidFill>
                  <a:srgbClr val="666666"/>
                </a:solidFill>
                <a:latin typeface="Agfa Rotis Semisans Ex Bold" pitchFamily="34" charset="0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720188" y="3473549"/>
            <a:ext cx="11043075" cy="1753006"/>
          </a:xfrm>
        </p:spPr>
        <p:txBody>
          <a:bodyPr lIns="450085" tIns="0" rIns="0" bIns="0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700" b="0">
                <a:solidFill>
                  <a:schemeClr val="tx1"/>
                </a:solidFill>
                <a:latin typeface="MetaMediumLF-Roman" pitchFamily="34" charset="0"/>
              </a:defRPr>
            </a:lvl1pPr>
            <a:lvl2pPr marL="544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719854" y="6208498"/>
            <a:ext cx="5580258" cy="36521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300" b="0" i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de-DE" smtClean="0"/>
              <a:t>© Statistisches Bundesamt | Fachbereich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72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3331654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7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:a16="http://schemas.microsoft.com/office/drawing/2014/main" xmlns="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:a16="http://schemas.microsoft.com/office/drawing/2014/main" xmlns="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:a16="http://schemas.microsoft.com/office/drawing/2014/main" xmlns="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340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9556231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51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2">
            <a:extLst>
              <a:ext uri="{FF2B5EF4-FFF2-40B4-BE49-F238E27FC236}">
                <a16:creationId xmlns:a16="http://schemas.microsoft.com/office/drawing/2014/main" xmlns="" id="{5B86B569-93E6-4BF4-87CE-75B72D6752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2337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3903462"/>
              </p:ext>
            </p:extLst>
          </p:nvPr>
        </p:nvGraphicFramePr>
        <p:xfrm>
          <a:off x="2121" y="1593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0" name="think-cell Slide" r:id="rId4" imgW="493" imgH="493" progId="TCLayout.ActiveDocument.1">
                  <p:embed/>
                </p:oleObj>
              </mc:Choice>
              <mc:Fallback>
                <p:oleObj name="think-cell Slide" r:id="rId4" imgW="493" imgH="49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1" y="1593"/>
                        <a:ext cx="211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cument type" hidden="1"/>
          <p:cNvSpPr txBox="1">
            <a:spLocks noChangeArrowheads="1"/>
          </p:cNvSpPr>
          <p:nvPr/>
        </p:nvSpPr>
        <p:spPr bwMode="gray">
          <a:xfrm>
            <a:off x="720188" y="5431821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Dokument</a:t>
            </a:r>
          </a:p>
        </p:txBody>
      </p:sp>
      <p:sp>
        <p:nvSpPr>
          <p:cNvPr id="10" name="Date" hidden="1"/>
          <p:cNvSpPr txBox="1">
            <a:spLocks noChangeArrowheads="1"/>
          </p:cNvSpPr>
          <p:nvPr/>
        </p:nvSpPr>
        <p:spPr bwMode="gray">
          <a:xfrm>
            <a:off x="720188" y="5731542"/>
            <a:ext cx="11043074" cy="2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>
                <a:solidFill>
                  <a:srgbClr val="000000"/>
                </a:solidFill>
                <a:latin typeface="Arial"/>
              </a:rPr>
              <a:t>Ort, Datum</a:t>
            </a: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720188" y="2516308"/>
            <a:ext cx="11043074" cy="769441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>
              <a:defRPr sz="5000" b="1" cap="none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20188" y="3511651"/>
            <a:ext cx="11043074" cy="353943"/>
          </a:xfrm>
        </p:spPr>
        <p:txBody>
          <a:bodyPr wrap="square">
            <a:spAutoFit/>
          </a:bodyPr>
          <a:lstStyle>
            <a:lvl1pPr>
              <a:defRPr sz="2300" b="1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ltGray">
          <a:xfrm>
            <a:off x="2" y="0"/>
            <a:ext cx="12193058" cy="812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800" tIns="47899" rIns="95800" bIns="47899" numCol="1" anchor="t" anchorCtr="0" compatLnSpc="1">
            <a:prstTxWarp prst="textNoShape">
              <a:avLst/>
            </a:prstTxWarp>
          </a:bodyPr>
          <a:lstStyle/>
          <a:p>
            <a:pPr defTabSz="914547"/>
            <a:endParaRPr lang="de-DE" sz="1800" dirty="0">
              <a:solidFill>
                <a:srgbClr val="000000"/>
              </a:solidFill>
              <a:latin typeface="Arial"/>
              <a:cs typeface="Arial" pitchFamily="34" charset="0"/>
              <a:sym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1EAFBF8-B53D-42A6-A589-CA67663CD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50" y="6361661"/>
            <a:ext cx="212387" cy="193265"/>
          </a:xfrm>
          <a:prstGeom prst="rect">
            <a:avLst/>
          </a:prstGeom>
        </p:spPr>
      </p:pic>
      <p:pic>
        <p:nvPicPr>
          <p:cNvPr id="30" name="Grafik 4">
            <a:extLst>
              <a:ext uri="{FF2B5EF4-FFF2-40B4-BE49-F238E27FC236}">
                <a16:creationId xmlns="" xmlns:a16="http://schemas.microsoft.com/office/drawing/2014/main" id="{5E699E0A-3D13-41EA-A492-DDB540578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02" y="8133"/>
            <a:ext cx="2335904" cy="801338"/>
          </a:xfrm>
          <a:prstGeom prst="rect">
            <a:avLst/>
          </a:prstGeom>
        </p:spPr>
      </p:pic>
      <p:cxnSp>
        <p:nvCxnSpPr>
          <p:cNvPr id="31" name="Gerade Verbindung 19">
            <a:extLst>
              <a:ext uri="{FF2B5EF4-FFF2-40B4-BE49-F238E27FC236}">
                <a16:creationId xmlns="" xmlns:a16="http://schemas.microsoft.com/office/drawing/2014/main" id="{070E8E64-9C70-48C9-A66D-474C154F9188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ußzeilenplatzhalter 4">
            <a:extLst>
              <a:ext uri="{FF2B5EF4-FFF2-40B4-BE49-F238E27FC236}">
                <a16:creationId xmlns="" xmlns:a16="http://schemas.microsoft.com/office/drawing/2014/main" id="{B3FC9F87-2A63-468D-8E27-AFE03F80C226}"/>
              </a:ext>
            </a:extLst>
          </p:cNvPr>
          <p:cNvSpPr txBox="1">
            <a:spLocks/>
          </p:cNvSpPr>
          <p:nvPr/>
        </p:nvSpPr>
        <p:spPr bwMode="gray">
          <a:xfrm>
            <a:off x="719855" y="6342876"/>
            <a:ext cx="5580258" cy="230832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©      Statistisches Bundesamt (</a:t>
            </a:r>
            <a:r>
              <a:rPr lang="de-DE" dirty="0" err="1">
                <a:solidFill>
                  <a:srgbClr val="000000"/>
                </a:solidFill>
              </a:rPr>
              <a:t>Destatis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6343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tags" Target="../tags/tag10.xml"/><Relationship Id="rId18" Type="http://schemas.openxmlformats.org/officeDocument/2006/relationships/tags" Target="../tags/tag15.xml"/><Relationship Id="rId26" Type="http://schemas.openxmlformats.org/officeDocument/2006/relationships/tags" Target="../tags/tag23.xml"/><Relationship Id="rId39" Type="http://schemas.openxmlformats.org/officeDocument/2006/relationships/tags" Target="../tags/tag36.xml"/><Relationship Id="rId21" Type="http://schemas.openxmlformats.org/officeDocument/2006/relationships/tags" Target="../tags/tag18.xml"/><Relationship Id="rId34" Type="http://schemas.openxmlformats.org/officeDocument/2006/relationships/tags" Target="../tags/tag31.xml"/><Relationship Id="rId42" Type="http://schemas.openxmlformats.org/officeDocument/2006/relationships/image" Target="../media/image1.emf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3.xml"/><Relationship Id="rId20" Type="http://schemas.openxmlformats.org/officeDocument/2006/relationships/tags" Target="../tags/tag17.xml"/><Relationship Id="rId29" Type="http://schemas.openxmlformats.org/officeDocument/2006/relationships/tags" Target="../tags/tag26.xml"/><Relationship Id="rId41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tags" Target="../tags/tag8.xml"/><Relationship Id="rId24" Type="http://schemas.openxmlformats.org/officeDocument/2006/relationships/tags" Target="../tags/tag21.xml"/><Relationship Id="rId32" Type="http://schemas.openxmlformats.org/officeDocument/2006/relationships/tags" Target="../tags/tag29.xml"/><Relationship Id="rId37" Type="http://schemas.openxmlformats.org/officeDocument/2006/relationships/tags" Target="../tags/tag34.xml"/><Relationship Id="rId40" Type="http://schemas.openxmlformats.org/officeDocument/2006/relationships/tags" Target="../tags/tag37.xml"/><Relationship Id="rId5" Type="http://schemas.openxmlformats.org/officeDocument/2006/relationships/tags" Target="../tags/tag2.xml"/><Relationship Id="rId15" Type="http://schemas.openxmlformats.org/officeDocument/2006/relationships/tags" Target="../tags/tag12.xml"/><Relationship Id="rId23" Type="http://schemas.openxmlformats.org/officeDocument/2006/relationships/tags" Target="../tags/tag20.xml"/><Relationship Id="rId28" Type="http://schemas.openxmlformats.org/officeDocument/2006/relationships/tags" Target="../tags/tag25.xml"/><Relationship Id="rId36" Type="http://schemas.openxmlformats.org/officeDocument/2006/relationships/tags" Target="../tags/tag33.xml"/><Relationship Id="rId10" Type="http://schemas.openxmlformats.org/officeDocument/2006/relationships/tags" Target="../tags/tag7.xml"/><Relationship Id="rId19" Type="http://schemas.openxmlformats.org/officeDocument/2006/relationships/tags" Target="../tags/tag16.xml"/><Relationship Id="rId31" Type="http://schemas.openxmlformats.org/officeDocument/2006/relationships/tags" Target="../tags/tag28.xml"/><Relationship Id="rId4" Type="http://schemas.openxmlformats.org/officeDocument/2006/relationships/vmlDrawing" Target="../drawings/vmlDrawing1.vml"/><Relationship Id="rId9" Type="http://schemas.openxmlformats.org/officeDocument/2006/relationships/tags" Target="../tags/tag6.xml"/><Relationship Id="rId14" Type="http://schemas.openxmlformats.org/officeDocument/2006/relationships/tags" Target="../tags/tag11.xml"/><Relationship Id="rId22" Type="http://schemas.openxmlformats.org/officeDocument/2006/relationships/tags" Target="../tags/tag19.xml"/><Relationship Id="rId27" Type="http://schemas.openxmlformats.org/officeDocument/2006/relationships/tags" Target="../tags/tag24.xml"/><Relationship Id="rId30" Type="http://schemas.openxmlformats.org/officeDocument/2006/relationships/tags" Target="../tags/tag27.xml"/><Relationship Id="rId35" Type="http://schemas.openxmlformats.org/officeDocument/2006/relationships/tags" Target="../tags/tag32.xml"/><Relationship Id="rId43" Type="http://schemas.openxmlformats.org/officeDocument/2006/relationships/image" Target="../media/image2.png"/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12" Type="http://schemas.openxmlformats.org/officeDocument/2006/relationships/tags" Target="../tags/tag9.xml"/><Relationship Id="rId17" Type="http://schemas.openxmlformats.org/officeDocument/2006/relationships/tags" Target="../tags/tag14.xml"/><Relationship Id="rId25" Type="http://schemas.openxmlformats.org/officeDocument/2006/relationships/tags" Target="../tags/tag22.xml"/><Relationship Id="rId33" Type="http://schemas.openxmlformats.org/officeDocument/2006/relationships/tags" Target="../tags/tag30.xml"/><Relationship Id="rId38" Type="http://schemas.openxmlformats.org/officeDocument/2006/relationships/tags" Target="../tags/tag35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tags" Target="../tags/tag46.xml"/><Relationship Id="rId18" Type="http://schemas.openxmlformats.org/officeDocument/2006/relationships/tags" Target="../tags/tag51.xml"/><Relationship Id="rId26" Type="http://schemas.openxmlformats.org/officeDocument/2006/relationships/tags" Target="../tags/tag59.xml"/><Relationship Id="rId39" Type="http://schemas.openxmlformats.org/officeDocument/2006/relationships/tags" Target="../tags/tag72.xml"/><Relationship Id="rId21" Type="http://schemas.openxmlformats.org/officeDocument/2006/relationships/tags" Target="../tags/tag54.xml"/><Relationship Id="rId34" Type="http://schemas.openxmlformats.org/officeDocument/2006/relationships/tags" Target="../tags/tag67.xml"/><Relationship Id="rId42" Type="http://schemas.openxmlformats.org/officeDocument/2006/relationships/tags" Target="../tags/tag75.xml"/><Relationship Id="rId7" Type="http://schemas.openxmlformats.org/officeDocument/2006/relationships/tags" Target="../tags/tag40.xml"/><Relationship Id="rId2" Type="http://schemas.openxmlformats.org/officeDocument/2006/relationships/slideLayout" Target="../slideLayouts/slideLayout4.xml"/><Relationship Id="rId16" Type="http://schemas.openxmlformats.org/officeDocument/2006/relationships/tags" Target="../tags/tag49.xml"/><Relationship Id="rId29" Type="http://schemas.openxmlformats.org/officeDocument/2006/relationships/tags" Target="../tags/tag62.xml"/><Relationship Id="rId1" Type="http://schemas.openxmlformats.org/officeDocument/2006/relationships/slideLayout" Target="../slideLayouts/slideLayout3.xml"/><Relationship Id="rId6" Type="http://schemas.openxmlformats.org/officeDocument/2006/relationships/vmlDrawing" Target="../drawings/vmlDrawing4.vml"/><Relationship Id="rId11" Type="http://schemas.openxmlformats.org/officeDocument/2006/relationships/tags" Target="../tags/tag44.xml"/><Relationship Id="rId24" Type="http://schemas.openxmlformats.org/officeDocument/2006/relationships/tags" Target="../tags/tag57.xml"/><Relationship Id="rId32" Type="http://schemas.openxmlformats.org/officeDocument/2006/relationships/tags" Target="../tags/tag65.xml"/><Relationship Id="rId37" Type="http://schemas.openxmlformats.org/officeDocument/2006/relationships/tags" Target="../tags/tag70.xml"/><Relationship Id="rId40" Type="http://schemas.openxmlformats.org/officeDocument/2006/relationships/tags" Target="../tags/tag73.xml"/><Relationship Id="rId45" Type="http://schemas.openxmlformats.org/officeDocument/2006/relationships/image" Target="../media/image2.png"/><Relationship Id="rId5" Type="http://schemas.openxmlformats.org/officeDocument/2006/relationships/theme" Target="../theme/theme2.xml"/><Relationship Id="rId15" Type="http://schemas.openxmlformats.org/officeDocument/2006/relationships/tags" Target="../tags/tag48.xml"/><Relationship Id="rId23" Type="http://schemas.openxmlformats.org/officeDocument/2006/relationships/tags" Target="../tags/tag56.xml"/><Relationship Id="rId28" Type="http://schemas.openxmlformats.org/officeDocument/2006/relationships/tags" Target="../tags/tag61.xml"/><Relationship Id="rId36" Type="http://schemas.openxmlformats.org/officeDocument/2006/relationships/tags" Target="../tags/tag69.xml"/><Relationship Id="rId10" Type="http://schemas.openxmlformats.org/officeDocument/2006/relationships/tags" Target="../tags/tag43.xml"/><Relationship Id="rId19" Type="http://schemas.openxmlformats.org/officeDocument/2006/relationships/tags" Target="../tags/tag52.xml"/><Relationship Id="rId31" Type="http://schemas.openxmlformats.org/officeDocument/2006/relationships/tags" Target="../tags/tag64.xml"/><Relationship Id="rId44" Type="http://schemas.openxmlformats.org/officeDocument/2006/relationships/image" Target="../media/image1.emf"/><Relationship Id="rId4" Type="http://schemas.openxmlformats.org/officeDocument/2006/relationships/slideLayout" Target="../slideLayouts/slideLayout6.xml"/><Relationship Id="rId9" Type="http://schemas.openxmlformats.org/officeDocument/2006/relationships/tags" Target="../tags/tag42.xml"/><Relationship Id="rId14" Type="http://schemas.openxmlformats.org/officeDocument/2006/relationships/tags" Target="../tags/tag47.xml"/><Relationship Id="rId22" Type="http://schemas.openxmlformats.org/officeDocument/2006/relationships/tags" Target="../tags/tag55.xml"/><Relationship Id="rId27" Type="http://schemas.openxmlformats.org/officeDocument/2006/relationships/tags" Target="../tags/tag60.xml"/><Relationship Id="rId30" Type="http://schemas.openxmlformats.org/officeDocument/2006/relationships/tags" Target="../tags/tag63.xml"/><Relationship Id="rId35" Type="http://schemas.openxmlformats.org/officeDocument/2006/relationships/tags" Target="../tags/tag68.xml"/><Relationship Id="rId43" Type="http://schemas.openxmlformats.org/officeDocument/2006/relationships/oleObject" Target="../embeddings/oleObject4.bin"/><Relationship Id="rId8" Type="http://schemas.openxmlformats.org/officeDocument/2006/relationships/tags" Target="../tags/tag41.xml"/><Relationship Id="rId3" Type="http://schemas.openxmlformats.org/officeDocument/2006/relationships/slideLayout" Target="../slideLayouts/slideLayout5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5" Type="http://schemas.openxmlformats.org/officeDocument/2006/relationships/tags" Target="../tags/tag58.xml"/><Relationship Id="rId33" Type="http://schemas.openxmlformats.org/officeDocument/2006/relationships/tags" Target="../tags/tag66.xml"/><Relationship Id="rId38" Type="http://schemas.openxmlformats.org/officeDocument/2006/relationships/tags" Target="../tags/tag71.xml"/><Relationship Id="rId20" Type="http://schemas.openxmlformats.org/officeDocument/2006/relationships/tags" Target="../tags/tag53.xml"/><Relationship Id="rId41" Type="http://schemas.openxmlformats.org/officeDocument/2006/relationships/tags" Target="../tags/tag74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26" Type="http://schemas.openxmlformats.org/officeDocument/2006/relationships/tags" Target="../tags/tag99.xml"/><Relationship Id="rId39" Type="http://schemas.openxmlformats.org/officeDocument/2006/relationships/tags" Target="../tags/tag112.xml"/><Relationship Id="rId21" Type="http://schemas.openxmlformats.org/officeDocument/2006/relationships/tags" Target="../tags/tag94.xml"/><Relationship Id="rId34" Type="http://schemas.openxmlformats.org/officeDocument/2006/relationships/tags" Target="../tags/tag107.xml"/><Relationship Id="rId42" Type="http://schemas.openxmlformats.org/officeDocument/2006/relationships/image" Target="../media/image1.emf"/><Relationship Id="rId7" Type="http://schemas.openxmlformats.org/officeDocument/2006/relationships/tags" Target="../tags/tag80.xml"/><Relationship Id="rId2" Type="http://schemas.openxmlformats.org/officeDocument/2006/relationships/slideLayout" Target="../slideLayouts/slideLayout8.xml"/><Relationship Id="rId16" Type="http://schemas.openxmlformats.org/officeDocument/2006/relationships/tags" Target="../tags/tag89.xml"/><Relationship Id="rId20" Type="http://schemas.openxmlformats.org/officeDocument/2006/relationships/tags" Target="../tags/tag93.xml"/><Relationship Id="rId29" Type="http://schemas.openxmlformats.org/officeDocument/2006/relationships/tags" Target="../tags/tag102.xml"/><Relationship Id="rId41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24" Type="http://schemas.openxmlformats.org/officeDocument/2006/relationships/tags" Target="../tags/tag97.xml"/><Relationship Id="rId32" Type="http://schemas.openxmlformats.org/officeDocument/2006/relationships/tags" Target="../tags/tag105.xml"/><Relationship Id="rId37" Type="http://schemas.openxmlformats.org/officeDocument/2006/relationships/tags" Target="../tags/tag110.xml"/><Relationship Id="rId40" Type="http://schemas.openxmlformats.org/officeDocument/2006/relationships/tags" Target="../tags/tag113.xml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23" Type="http://schemas.openxmlformats.org/officeDocument/2006/relationships/tags" Target="../tags/tag96.xml"/><Relationship Id="rId28" Type="http://schemas.openxmlformats.org/officeDocument/2006/relationships/tags" Target="../tags/tag101.xml"/><Relationship Id="rId36" Type="http://schemas.openxmlformats.org/officeDocument/2006/relationships/tags" Target="../tags/tag109.xml"/><Relationship Id="rId10" Type="http://schemas.openxmlformats.org/officeDocument/2006/relationships/tags" Target="../tags/tag83.xml"/><Relationship Id="rId19" Type="http://schemas.openxmlformats.org/officeDocument/2006/relationships/tags" Target="../tags/tag92.xml"/><Relationship Id="rId31" Type="http://schemas.openxmlformats.org/officeDocument/2006/relationships/tags" Target="../tags/tag104.xml"/><Relationship Id="rId4" Type="http://schemas.openxmlformats.org/officeDocument/2006/relationships/vmlDrawing" Target="../drawings/vmlDrawing7.vml"/><Relationship Id="rId9" Type="http://schemas.openxmlformats.org/officeDocument/2006/relationships/tags" Target="../tags/tag82.xml"/><Relationship Id="rId14" Type="http://schemas.openxmlformats.org/officeDocument/2006/relationships/tags" Target="../tags/tag87.xml"/><Relationship Id="rId22" Type="http://schemas.openxmlformats.org/officeDocument/2006/relationships/tags" Target="../tags/tag95.xml"/><Relationship Id="rId27" Type="http://schemas.openxmlformats.org/officeDocument/2006/relationships/tags" Target="../tags/tag100.xml"/><Relationship Id="rId30" Type="http://schemas.openxmlformats.org/officeDocument/2006/relationships/tags" Target="../tags/tag103.xml"/><Relationship Id="rId35" Type="http://schemas.openxmlformats.org/officeDocument/2006/relationships/tags" Target="../tags/tag108.xml"/><Relationship Id="rId43" Type="http://schemas.openxmlformats.org/officeDocument/2006/relationships/image" Target="../media/image2.png"/><Relationship Id="rId8" Type="http://schemas.openxmlformats.org/officeDocument/2006/relationships/tags" Target="../tags/tag81.xml"/><Relationship Id="rId3" Type="http://schemas.openxmlformats.org/officeDocument/2006/relationships/theme" Target="../theme/theme3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5" Type="http://schemas.openxmlformats.org/officeDocument/2006/relationships/tags" Target="../tags/tag98.xml"/><Relationship Id="rId33" Type="http://schemas.openxmlformats.org/officeDocument/2006/relationships/tags" Target="../tags/tag106.xml"/><Relationship Id="rId38" Type="http://schemas.openxmlformats.org/officeDocument/2006/relationships/tags" Target="../tags/tag111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tags" Target="../tags/tag123.xml"/><Relationship Id="rId18" Type="http://schemas.openxmlformats.org/officeDocument/2006/relationships/tags" Target="../tags/tag128.xml"/><Relationship Id="rId26" Type="http://schemas.openxmlformats.org/officeDocument/2006/relationships/tags" Target="../tags/tag136.xml"/><Relationship Id="rId39" Type="http://schemas.openxmlformats.org/officeDocument/2006/relationships/tags" Target="../tags/tag149.xml"/><Relationship Id="rId21" Type="http://schemas.openxmlformats.org/officeDocument/2006/relationships/tags" Target="../tags/tag131.xml"/><Relationship Id="rId34" Type="http://schemas.openxmlformats.org/officeDocument/2006/relationships/tags" Target="../tags/tag144.xml"/><Relationship Id="rId42" Type="http://schemas.openxmlformats.org/officeDocument/2006/relationships/oleObject" Target="../embeddings/oleObject10.bin"/><Relationship Id="rId7" Type="http://schemas.openxmlformats.org/officeDocument/2006/relationships/tags" Target="../tags/tag117.xml"/><Relationship Id="rId2" Type="http://schemas.openxmlformats.org/officeDocument/2006/relationships/slideLayout" Target="../slideLayouts/slideLayout10.xml"/><Relationship Id="rId16" Type="http://schemas.openxmlformats.org/officeDocument/2006/relationships/tags" Target="../tags/tag126.xml"/><Relationship Id="rId20" Type="http://schemas.openxmlformats.org/officeDocument/2006/relationships/tags" Target="../tags/tag130.xml"/><Relationship Id="rId29" Type="http://schemas.openxmlformats.org/officeDocument/2006/relationships/tags" Target="../tags/tag139.xml"/><Relationship Id="rId41" Type="http://schemas.openxmlformats.org/officeDocument/2006/relationships/tags" Target="../tags/tag151.xml"/><Relationship Id="rId1" Type="http://schemas.openxmlformats.org/officeDocument/2006/relationships/slideLayout" Target="../slideLayouts/slideLayout9.x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24" Type="http://schemas.openxmlformats.org/officeDocument/2006/relationships/tags" Target="../tags/tag134.xml"/><Relationship Id="rId32" Type="http://schemas.openxmlformats.org/officeDocument/2006/relationships/tags" Target="../tags/tag142.xml"/><Relationship Id="rId37" Type="http://schemas.openxmlformats.org/officeDocument/2006/relationships/tags" Target="../tags/tag147.xml"/><Relationship Id="rId40" Type="http://schemas.openxmlformats.org/officeDocument/2006/relationships/tags" Target="../tags/tag150.xml"/><Relationship Id="rId5" Type="http://schemas.openxmlformats.org/officeDocument/2006/relationships/vmlDrawing" Target="../drawings/vmlDrawing10.vml"/><Relationship Id="rId15" Type="http://schemas.openxmlformats.org/officeDocument/2006/relationships/tags" Target="../tags/tag125.xml"/><Relationship Id="rId23" Type="http://schemas.openxmlformats.org/officeDocument/2006/relationships/tags" Target="../tags/tag133.xml"/><Relationship Id="rId28" Type="http://schemas.openxmlformats.org/officeDocument/2006/relationships/tags" Target="../tags/tag138.xml"/><Relationship Id="rId36" Type="http://schemas.openxmlformats.org/officeDocument/2006/relationships/tags" Target="../tags/tag146.xml"/><Relationship Id="rId10" Type="http://schemas.openxmlformats.org/officeDocument/2006/relationships/tags" Target="../tags/tag120.xml"/><Relationship Id="rId19" Type="http://schemas.openxmlformats.org/officeDocument/2006/relationships/tags" Target="../tags/tag129.xml"/><Relationship Id="rId31" Type="http://schemas.openxmlformats.org/officeDocument/2006/relationships/tags" Target="../tags/tag141.xml"/><Relationship Id="rId44" Type="http://schemas.openxmlformats.org/officeDocument/2006/relationships/image" Target="../media/image2.png"/><Relationship Id="rId4" Type="http://schemas.openxmlformats.org/officeDocument/2006/relationships/theme" Target="../theme/theme4.xml"/><Relationship Id="rId9" Type="http://schemas.openxmlformats.org/officeDocument/2006/relationships/tags" Target="../tags/tag119.xml"/><Relationship Id="rId14" Type="http://schemas.openxmlformats.org/officeDocument/2006/relationships/tags" Target="../tags/tag124.xml"/><Relationship Id="rId22" Type="http://schemas.openxmlformats.org/officeDocument/2006/relationships/tags" Target="../tags/tag132.xml"/><Relationship Id="rId27" Type="http://schemas.openxmlformats.org/officeDocument/2006/relationships/tags" Target="../tags/tag137.xml"/><Relationship Id="rId30" Type="http://schemas.openxmlformats.org/officeDocument/2006/relationships/tags" Target="../tags/tag140.xml"/><Relationship Id="rId35" Type="http://schemas.openxmlformats.org/officeDocument/2006/relationships/tags" Target="../tags/tag145.xml"/><Relationship Id="rId43" Type="http://schemas.openxmlformats.org/officeDocument/2006/relationships/image" Target="../media/image1.emf"/><Relationship Id="rId8" Type="http://schemas.openxmlformats.org/officeDocument/2006/relationships/tags" Target="../tags/tag118.xml"/><Relationship Id="rId3" Type="http://schemas.openxmlformats.org/officeDocument/2006/relationships/slideLayout" Target="../slideLayouts/slideLayout11.xml"/><Relationship Id="rId12" Type="http://schemas.openxmlformats.org/officeDocument/2006/relationships/tags" Target="../tags/tag122.xml"/><Relationship Id="rId17" Type="http://schemas.openxmlformats.org/officeDocument/2006/relationships/tags" Target="../tags/tag127.xml"/><Relationship Id="rId25" Type="http://schemas.openxmlformats.org/officeDocument/2006/relationships/tags" Target="../tags/tag135.xml"/><Relationship Id="rId33" Type="http://schemas.openxmlformats.org/officeDocument/2006/relationships/tags" Target="../tags/tag143.xml"/><Relationship Id="rId38" Type="http://schemas.openxmlformats.org/officeDocument/2006/relationships/tags" Target="../tags/tag148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tags" Target="../tags/tag161.xml"/><Relationship Id="rId18" Type="http://schemas.openxmlformats.org/officeDocument/2006/relationships/tags" Target="../tags/tag166.xml"/><Relationship Id="rId26" Type="http://schemas.openxmlformats.org/officeDocument/2006/relationships/tags" Target="../tags/tag174.xml"/><Relationship Id="rId39" Type="http://schemas.openxmlformats.org/officeDocument/2006/relationships/tags" Target="../tags/tag187.xml"/><Relationship Id="rId21" Type="http://schemas.openxmlformats.org/officeDocument/2006/relationships/tags" Target="../tags/tag169.xml"/><Relationship Id="rId34" Type="http://schemas.openxmlformats.org/officeDocument/2006/relationships/tags" Target="../tags/tag182.xml"/><Relationship Id="rId42" Type="http://schemas.openxmlformats.org/officeDocument/2006/relationships/tags" Target="../tags/tag190.xml"/><Relationship Id="rId7" Type="http://schemas.openxmlformats.org/officeDocument/2006/relationships/tags" Target="../tags/tag155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164.xml"/><Relationship Id="rId29" Type="http://schemas.openxmlformats.org/officeDocument/2006/relationships/tags" Target="../tags/tag177.xml"/><Relationship Id="rId1" Type="http://schemas.openxmlformats.org/officeDocument/2006/relationships/slideLayout" Target="../slideLayouts/slideLayout12.xml"/><Relationship Id="rId6" Type="http://schemas.openxmlformats.org/officeDocument/2006/relationships/vmlDrawing" Target="../drawings/vmlDrawing14.vml"/><Relationship Id="rId11" Type="http://schemas.openxmlformats.org/officeDocument/2006/relationships/tags" Target="../tags/tag159.xml"/><Relationship Id="rId24" Type="http://schemas.openxmlformats.org/officeDocument/2006/relationships/tags" Target="../tags/tag172.xml"/><Relationship Id="rId32" Type="http://schemas.openxmlformats.org/officeDocument/2006/relationships/tags" Target="../tags/tag180.xml"/><Relationship Id="rId37" Type="http://schemas.openxmlformats.org/officeDocument/2006/relationships/tags" Target="../tags/tag185.xml"/><Relationship Id="rId40" Type="http://schemas.openxmlformats.org/officeDocument/2006/relationships/tags" Target="../tags/tag188.xml"/><Relationship Id="rId45" Type="http://schemas.openxmlformats.org/officeDocument/2006/relationships/image" Target="../media/image2.png"/><Relationship Id="rId5" Type="http://schemas.openxmlformats.org/officeDocument/2006/relationships/theme" Target="../theme/theme5.xml"/><Relationship Id="rId15" Type="http://schemas.openxmlformats.org/officeDocument/2006/relationships/tags" Target="../tags/tag163.xml"/><Relationship Id="rId23" Type="http://schemas.openxmlformats.org/officeDocument/2006/relationships/tags" Target="../tags/tag171.xml"/><Relationship Id="rId28" Type="http://schemas.openxmlformats.org/officeDocument/2006/relationships/tags" Target="../tags/tag176.xml"/><Relationship Id="rId36" Type="http://schemas.openxmlformats.org/officeDocument/2006/relationships/tags" Target="../tags/tag184.xml"/><Relationship Id="rId10" Type="http://schemas.openxmlformats.org/officeDocument/2006/relationships/tags" Target="../tags/tag158.xml"/><Relationship Id="rId19" Type="http://schemas.openxmlformats.org/officeDocument/2006/relationships/tags" Target="../tags/tag167.xml"/><Relationship Id="rId31" Type="http://schemas.openxmlformats.org/officeDocument/2006/relationships/tags" Target="../tags/tag179.xml"/><Relationship Id="rId44" Type="http://schemas.openxmlformats.org/officeDocument/2006/relationships/image" Target="../media/image1.emf"/><Relationship Id="rId4" Type="http://schemas.openxmlformats.org/officeDocument/2006/relationships/slideLayout" Target="../slideLayouts/slideLayout15.xml"/><Relationship Id="rId9" Type="http://schemas.openxmlformats.org/officeDocument/2006/relationships/tags" Target="../tags/tag157.xml"/><Relationship Id="rId14" Type="http://schemas.openxmlformats.org/officeDocument/2006/relationships/tags" Target="../tags/tag162.xml"/><Relationship Id="rId22" Type="http://schemas.openxmlformats.org/officeDocument/2006/relationships/tags" Target="../tags/tag170.xml"/><Relationship Id="rId27" Type="http://schemas.openxmlformats.org/officeDocument/2006/relationships/tags" Target="../tags/tag175.xml"/><Relationship Id="rId30" Type="http://schemas.openxmlformats.org/officeDocument/2006/relationships/tags" Target="../tags/tag178.xml"/><Relationship Id="rId35" Type="http://schemas.openxmlformats.org/officeDocument/2006/relationships/tags" Target="../tags/tag183.xml"/><Relationship Id="rId43" Type="http://schemas.openxmlformats.org/officeDocument/2006/relationships/oleObject" Target="../embeddings/oleObject14.bin"/><Relationship Id="rId8" Type="http://schemas.openxmlformats.org/officeDocument/2006/relationships/tags" Target="../tags/tag156.xml"/><Relationship Id="rId3" Type="http://schemas.openxmlformats.org/officeDocument/2006/relationships/slideLayout" Target="../slideLayouts/slideLayout14.xml"/><Relationship Id="rId12" Type="http://schemas.openxmlformats.org/officeDocument/2006/relationships/tags" Target="../tags/tag160.xml"/><Relationship Id="rId17" Type="http://schemas.openxmlformats.org/officeDocument/2006/relationships/tags" Target="../tags/tag165.xml"/><Relationship Id="rId25" Type="http://schemas.openxmlformats.org/officeDocument/2006/relationships/tags" Target="../tags/tag173.xml"/><Relationship Id="rId33" Type="http://schemas.openxmlformats.org/officeDocument/2006/relationships/tags" Target="../tags/tag181.xml"/><Relationship Id="rId38" Type="http://schemas.openxmlformats.org/officeDocument/2006/relationships/tags" Target="../tags/tag186.xml"/><Relationship Id="rId20" Type="http://schemas.openxmlformats.org/officeDocument/2006/relationships/tags" Target="../tags/tag168.xml"/><Relationship Id="rId41" Type="http://schemas.openxmlformats.org/officeDocument/2006/relationships/tags" Target="../tags/tag189.xml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tags" Target="../tags/tag200.xml"/><Relationship Id="rId18" Type="http://schemas.openxmlformats.org/officeDocument/2006/relationships/tags" Target="../tags/tag205.xml"/><Relationship Id="rId26" Type="http://schemas.openxmlformats.org/officeDocument/2006/relationships/tags" Target="../tags/tag213.xml"/><Relationship Id="rId39" Type="http://schemas.openxmlformats.org/officeDocument/2006/relationships/tags" Target="../tags/tag226.xml"/><Relationship Id="rId21" Type="http://schemas.openxmlformats.org/officeDocument/2006/relationships/tags" Target="../tags/tag208.xml"/><Relationship Id="rId34" Type="http://schemas.openxmlformats.org/officeDocument/2006/relationships/tags" Target="../tags/tag221.xml"/><Relationship Id="rId42" Type="http://schemas.openxmlformats.org/officeDocument/2006/relationships/oleObject" Target="../embeddings/oleObject17.bin"/><Relationship Id="rId7" Type="http://schemas.openxmlformats.org/officeDocument/2006/relationships/tags" Target="../tags/tag194.xml"/><Relationship Id="rId2" Type="http://schemas.openxmlformats.org/officeDocument/2006/relationships/slideLayout" Target="../slideLayouts/slideLayout17.xml"/><Relationship Id="rId16" Type="http://schemas.openxmlformats.org/officeDocument/2006/relationships/tags" Target="../tags/tag203.xml"/><Relationship Id="rId20" Type="http://schemas.openxmlformats.org/officeDocument/2006/relationships/tags" Target="../tags/tag207.xml"/><Relationship Id="rId29" Type="http://schemas.openxmlformats.org/officeDocument/2006/relationships/tags" Target="../tags/tag216.xml"/><Relationship Id="rId41" Type="http://schemas.openxmlformats.org/officeDocument/2006/relationships/tags" Target="../tags/tag228.xml"/><Relationship Id="rId1" Type="http://schemas.openxmlformats.org/officeDocument/2006/relationships/slideLayout" Target="../slideLayouts/slideLayout16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24" Type="http://schemas.openxmlformats.org/officeDocument/2006/relationships/tags" Target="../tags/tag211.xml"/><Relationship Id="rId32" Type="http://schemas.openxmlformats.org/officeDocument/2006/relationships/tags" Target="../tags/tag219.xml"/><Relationship Id="rId37" Type="http://schemas.openxmlformats.org/officeDocument/2006/relationships/tags" Target="../tags/tag224.xml"/><Relationship Id="rId40" Type="http://schemas.openxmlformats.org/officeDocument/2006/relationships/tags" Target="../tags/tag227.xml"/><Relationship Id="rId5" Type="http://schemas.openxmlformats.org/officeDocument/2006/relationships/vmlDrawing" Target="../drawings/vmlDrawing17.vml"/><Relationship Id="rId15" Type="http://schemas.openxmlformats.org/officeDocument/2006/relationships/tags" Target="../tags/tag202.xml"/><Relationship Id="rId23" Type="http://schemas.openxmlformats.org/officeDocument/2006/relationships/tags" Target="../tags/tag210.xml"/><Relationship Id="rId28" Type="http://schemas.openxmlformats.org/officeDocument/2006/relationships/tags" Target="../tags/tag215.xml"/><Relationship Id="rId36" Type="http://schemas.openxmlformats.org/officeDocument/2006/relationships/tags" Target="../tags/tag223.xml"/><Relationship Id="rId10" Type="http://schemas.openxmlformats.org/officeDocument/2006/relationships/tags" Target="../tags/tag197.xml"/><Relationship Id="rId19" Type="http://schemas.openxmlformats.org/officeDocument/2006/relationships/tags" Target="../tags/tag206.xml"/><Relationship Id="rId31" Type="http://schemas.openxmlformats.org/officeDocument/2006/relationships/tags" Target="../tags/tag218.xml"/><Relationship Id="rId44" Type="http://schemas.openxmlformats.org/officeDocument/2006/relationships/image" Target="../media/image2.png"/><Relationship Id="rId4" Type="http://schemas.openxmlformats.org/officeDocument/2006/relationships/theme" Target="../theme/theme6.xml"/><Relationship Id="rId9" Type="http://schemas.openxmlformats.org/officeDocument/2006/relationships/tags" Target="../tags/tag196.xml"/><Relationship Id="rId14" Type="http://schemas.openxmlformats.org/officeDocument/2006/relationships/tags" Target="../tags/tag201.xml"/><Relationship Id="rId22" Type="http://schemas.openxmlformats.org/officeDocument/2006/relationships/tags" Target="../tags/tag209.xml"/><Relationship Id="rId27" Type="http://schemas.openxmlformats.org/officeDocument/2006/relationships/tags" Target="../tags/tag214.xml"/><Relationship Id="rId30" Type="http://schemas.openxmlformats.org/officeDocument/2006/relationships/tags" Target="../tags/tag217.xml"/><Relationship Id="rId35" Type="http://schemas.openxmlformats.org/officeDocument/2006/relationships/tags" Target="../tags/tag222.xml"/><Relationship Id="rId43" Type="http://schemas.openxmlformats.org/officeDocument/2006/relationships/image" Target="../media/image1.emf"/><Relationship Id="rId8" Type="http://schemas.openxmlformats.org/officeDocument/2006/relationships/tags" Target="../tags/tag195.xml"/><Relationship Id="rId3" Type="http://schemas.openxmlformats.org/officeDocument/2006/relationships/slideLayout" Target="../slideLayouts/slideLayout18.xml"/><Relationship Id="rId12" Type="http://schemas.openxmlformats.org/officeDocument/2006/relationships/tags" Target="../tags/tag199.xml"/><Relationship Id="rId17" Type="http://schemas.openxmlformats.org/officeDocument/2006/relationships/tags" Target="../tags/tag204.xml"/><Relationship Id="rId25" Type="http://schemas.openxmlformats.org/officeDocument/2006/relationships/tags" Target="../tags/tag212.xml"/><Relationship Id="rId33" Type="http://schemas.openxmlformats.org/officeDocument/2006/relationships/tags" Target="../tags/tag220.xml"/><Relationship Id="rId38" Type="http://schemas.openxmlformats.org/officeDocument/2006/relationships/tags" Target="../tags/tag225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tags" Target="../tags/tag238.xml"/><Relationship Id="rId18" Type="http://schemas.openxmlformats.org/officeDocument/2006/relationships/tags" Target="../tags/tag243.xml"/><Relationship Id="rId26" Type="http://schemas.openxmlformats.org/officeDocument/2006/relationships/tags" Target="../tags/tag251.xml"/><Relationship Id="rId39" Type="http://schemas.openxmlformats.org/officeDocument/2006/relationships/tags" Target="../tags/tag264.xml"/><Relationship Id="rId21" Type="http://schemas.openxmlformats.org/officeDocument/2006/relationships/tags" Target="../tags/tag246.xml"/><Relationship Id="rId34" Type="http://schemas.openxmlformats.org/officeDocument/2006/relationships/tags" Target="../tags/tag259.xml"/><Relationship Id="rId42" Type="http://schemas.openxmlformats.org/officeDocument/2006/relationships/oleObject" Target="../embeddings/oleObject20.bin"/><Relationship Id="rId7" Type="http://schemas.openxmlformats.org/officeDocument/2006/relationships/tags" Target="../tags/tag232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241.xml"/><Relationship Id="rId20" Type="http://schemas.openxmlformats.org/officeDocument/2006/relationships/tags" Target="../tags/tag245.xml"/><Relationship Id="rId29" Type="http://schemas.openxmlformats.org/officeDocument/2006/relationships/tags" Target="../tags/tag254.xml"/><Relationship Id="rId41" Type="http://schemas.openxmlformats.org/officeDocument/2006/relationships/tags" Target="../tags/tag266.xml"/><Relationship Id="rId1" Type="http://schemas.openxmlformats.org/officeDocument/2006/relationships/slideLayout" Target="../slideLayouts/slideLayout19.xml"/><Relationship Id="rId6" Type="http://schemas.openxmlformats.org/officeDocument/2006/relationships/tags" Target="../tags/tag231.xml"/><Relationship Id="rId11" Type="http://schemas.openxmlformats.org/officeDocument/2006/relationships/tags" Target="../tags/tag236.xml"/><Relationship Id="rId24" Type="http://schemas.openxmlformats.org/officeDocument/2006/relationships/tags" Target="../tags/tag249.xml"/><Relationship Id="rId32" Type="http://schemas.openxmlformats.org/officeDocument/2006/relationships/tags" Target="../tags/tag257.xml"/><Relationship Id="rId37" Type="http://schemas.openxmlformats.org/officeDocument/2006/relationships/tags" Target="../tags/tag262.xml"/><Relationship Id="rId40" Type="http://schemas.openxmlformats.org/officeDocument/2006/relationships/tags" Target="../tags/tag265.xml"/><Relationship Id="rId5" Type="http://schemas.openxmlformats.org/officeDocument/2006/relationships/vmlDrawing" Target="../drawings/vmlDrawing20.vml"/><Relationship Id="rId15" Type="http://schemas.openxmlformats.org/officeDocument/2006/relationships/tags" Target="../tags/tag240.xml"/><Relationship Id="rId23" Type="http://schemas.openxmlformats.org/officeDocument/2006/relationships/tags" Target="../tags/tag248.xml"/><Relationship Id="rId28" Type="http://schemas.openxmlformats.org/officeDocument/2006/relationships/tags" Target="../tags/tag253.xml"/><Relationship Id="rId36" Type="http://schemas.openxmlformats.org/officeDocument/2006/relationships/tags" Target="../tags/tag261.xml"/><Relationship Id="rId10" Type="http://schemas.openxmlformats.org/officeDocument/2006/relationships/tags" Target="../tags/tag235.xml"/><Relationship Id="rId19" Type="http://schemas.openxmlformats.org/officeDocument/2006/relationships/tags" Target="../tags/tag244.xml"/><Relationship Id="rId31" Type="http://schemas.openxmlformats.org/officeDocument/2006/relationships/tags" Target="../tags/tag256.xml"/><Relationship Id="rId44" Type="http://schemas.openxmlformats.org/officeDocument/2006/relationships/image" Target="../media/image2.png"/><Relationship Id="rId4" Type="http://schemas.openxmlformats.org/officeDocument/2006/relationships/theme" Target="../theme/theme7.xml"/><Relationship Id="rId9" Type="http://schemas.openxmlformats.org/officeDocument/2006/relationships/tags" Target="../tags/tag234.xml"/><Relationship Id="rId14" Type="http://schemas.openxmlformats.org/officeDocument/2006/relationships/tags" Target="../tags/tag239.xml"/><Relationship Id="rId22" Type="http://schemas.openxmlformats.org/officeDocument/2006/relationships/tags" Target="../tags/tag247.xml"/><Relationship Id="rId27" Type="http://schemas.openxmlformats.org/officeDocument/2006/relationships/tags" Target="../tags/tag252.xml"/><Relationship Id="rId30" Type="http://schemas.openxmlformats.org/officeDocument/2006/relationships/tags" Target="../tags/tag255.xml"/><Relationship Id="rId35" Type="http://schemas.openxmlformats.org/officeDocument/2006/relationships/tags" Target="../tags/tag260.xml"/><Relationship Id="rId43" Type="http://schemas.openxmlformats.org/officeDocument/2006/relationships/image" Target="../media/image1.emf"/><Relationship Id="rId8" Type="http://schemas.openxmlformats.org/officeDocument/2006/relationships/tags" Target="../tags/tag233.xml"/><Relationship Id="rId3" Type="http://schemas.openxmlformats.org/officeDocument/2006/relationships/slideLayout" Target="../slideLayouts/slideLayout21.xml"/><Relationship Id="rId12" Type="http://schemas.openxmlformats.org/officeDocument/2006/relationships/tags" Target="../tags/tag237.xml"/><Relationship Id="rId17" Type="http://schemas.openxmlformats.org/officeDocument/2006/relationships/tags" Target="../tags/tag242.xml"/><Relationship Id="rId25" Type="http://schemas.openxmlformats.org/officeDocument/2006/relationships/tags" Target="../tags/tag250.xml"/><Relationship Id="rId33" Type="http://schemas.openxmlformats.org/officeDocument/2006/relationships/tags" Target="../tags/tag258.xml"/><Relationship Id="rId38" Type="http://schemas.openxmlformats.org/officeDocument/2006/relationships/tags" Target="../tags/tag2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48998939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8" name="think-cell Slide" r:id="rId41" imgW="270" imgH="270" progId="TCLayout.ActiveDocument.1">
                  <p:embed/>
                </p:oleObj>
              </mc:Choice>
              <mc:Fallback>
                <p:oleObj name="think-cell Slide" r:id="rId4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baseline="0" noProof="0" dirty="0">
                <a:latin typeface="+mn-lt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>
              <a:tabLst/>
            </a:pPr>
            <a:r>
              <a:rPr lang="de-DE" sz="1000" baseline="0" noProof="0" dirty="0">
                <a:solidFill>
                  <a:srgbClr val="000000"/>
                </a:solidFill>
                <a:latin typeface="+mn-lt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sz="1500" b="1" baseline="0" noProof="0" dirty="0">
                  <a:latin typeface="+mn-lt"/>
                  <a:ea typeface="+mn-ea"/>
                </a:rPr>
                <a:t>Title</a:t>
              </a:r>
            </a:p>
            <a:p>
              <a:r>
                <a:rPr lang="de-DE" sz="1500" baseline="0" noProof="0" dirty="0">
                  <a:solidFill>
                    <a:schemeClr val="tx1"/>
                  </a:solidFill>
                  <a:latin typeface="+mn-lt"/>
                  <a:ea typeface="+mn-ea"/>
                </a:rPr>
                <a:t>Unit </a:t>
              </a:r>
              <a:r>
                <a:rPr lang="de-DE" sz="1500" baseline="0" noProof="0" dirty="0" err="1">
                  <a:solidFill>
                    <a:schemeClr val="tx1"/>
                  </a:solidFill>
                  <a:latin typeface="+mn-lt"/>
                  <a:ea typeface="+mn-ea"/>
                </a:rPr>
                <a:t>of</a:t>
              </a:r>
              <a:r>
                <a:rPr lang="de-DE" sz="1500" baseline="0" noProof="0" dirty="0">
                  <a:solidFill>
                    <a:schemeClr val="tx1"/>
                  </a:solidFill>
                  <a:latin typeface="+mn-lt"/>
                  <a:ea typeface="+mn-ea"/>
                </a:rPr>
                <a:t> </a:t>
              </a:r>
              <a:r>
                <a:rPr lang="de-DE" sz="1500" baseline="0" noProof="0" dirty="0" err="1">
                  <a:solidFill>
                    <a:schemeClr val="tx1"/>
                  </a:solidFill>
                  <a:latin typeface="+mn-lt"/>
                  <a:ea typeface="+mn-ea"/>
                </a:rPr>
                <a:t>measure</a:t>
              </a:r>
              <a:endParaRPr lang="de-DE" sz="1500" baseline="0" noProof="0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/>
            <a:r>
              <a:rPr lang="de-DE" sz="1000" noProof="0" dirty="0">
                <a:latin typeface="+mn-lt"/>
              </a:rPr>
              <a:t>Folie </a:t>
            </a:r>
            <a:fld id="{42C328C1-A84F-4A39-A664-DBA00541A8C6}" type="slidenum">
              <a:rPr lang="de-DE" sz="1000" noProof="0" smtClean="0">
                <a:latin typeface="+mn-lt"/>
              </a:rPr>
              <a:pPr lvl="0" algn="r"/>
              <a:t>‹Nr.›</a:t>
            </a:fld>
            <a:endParaRPr lang="de-DE" sz="1000" baseline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 baseline="0" noProof="0">
                <a:solidFill>
                  <a:schemeClr val="tx1"/>
                </a:solidFill>
                <a:latin typeface="+mn-lt"/>
              </a:rPr>
              <a:t>Subtitle</a:t>
            </a:r>
            <a:endParaRPr lang="de-DE" sz="1500" baseline="0" noProof="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 noProof="0">
                <a:latin typeface="+mn-lt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 noProof="0">
                <a:latin typeface="+mn-lt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chemeClr val="tx2"/>
                </a:buClr>
              </a:pPr>
              <a:r>
                <a:rPr lang="de-DE" sz="1200" noProof="0" dirty="0">
                  <a:solidFill>
                    <a:schemeClr val="tx1"/>
                  </a:solidFill>
                  <a:latin typeface="+mn-lt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chemeClr val="tx2"/>
                </a:buClr>
              </a:pPr>
              <a:r>
                <a:rPr lang="de-DE" sz="1200" noProof="0" dirty="0">
                  <a:latin typeface="+mn-lt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 noProof="0">
                  <a:latin typeface="+mn-lt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6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baseline="0" dirty="0" err="1">
                <a:latin typeface="+mn-lt"/>
                <a:ea typeface="+mj-ea"/>
              </a:rPr>
              <a:t>TRACKER</a:t>
            </a:r>
            <a:endParaRPr lang="de-DE" sz="1000" cap="all" baseline="0" dirty="0">
              <a:latin typeface="+mn-lt"/>
              <a:ea typeface="+mj-ea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7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sz="1500" dirty="0" err="1">
              <a:solidFill>
                <a:schemeClr val="tx1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8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 sz="1500"/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9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0" algn="ctr"/>
            <a:r>
              <a:rPr lang="en-US" sz="1500" dirty="0"/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0"/>
            <a:r>
              <a:rPr lang="en-US" sz="1500" dirty="0"/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0"/>
            <a:r>
              <a:rPr lang="en-US" sz="1500" dirty="0"/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2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4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5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n-US" sz="1500" b="1" dirty="0"/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3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0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1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n-US" sz="1500" b="1" dirty="0"/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2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3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n-US" sz="1500" b="1"/>
                <a:t>Text</a:t>
              </a:r>
              <a:endParaRPr lang="en-US" sz="1500" b="1" dirty="0"/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0" algn="l"/>
            <a:r>
              <a:rPr lang="en-US" sz="1500" dirty="0"/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5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sz="1500" dirty="0" err="1">
              <a:solidFill>
                <a:schemeClr val="tx1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6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 dirty="0" err="1">
                <a:solidFill>
                  <a:schemeClr val="tx1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:a16="http://schemas.microsoft.com/office/drawing/2014/main" xmlns="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:a16="http://schemas.microsoft.com/office/drawing/2014/main" xmlns="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chemeClr val="bg1">
                    <a:lumMod val="50000"/>
                  </a:schemeClr>
                </a:solidFill>
                <a:latin typeface="+mn-lt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xmlns="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:a16="http://schemas.microsoft.com/office/drawing/2014/main" xmlns="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/>
                <a:t>©       Statistisches Bundesamt (</a:t>
              </a:r>
              <a:r>
                <a:rPr lang="de-DE" sz="1000" dirty="0" err="1"/>
                <a:t>Destatis</a:t>
              </a:r>
              <a:r>
                <a:rPr lang="de-DE" sz="1000" dirty="0"/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:a16="http://schemas.microsoft.com/office/drawing/2014/main" xmlns="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 smtClean="0"/>
              <a:pPr/>
              <a:t>26.09.2019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032286462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78" name="think-cell Slide" r:id="rId43" imgW="270" imgH="270" progId="TCLayout.ActiveDocument.1">
                  <p:embed/>
                </p:oleObj>
              </mc:Choice>
              <mc:Fallback>
                <p:oleObj name="think-cell Slide" r:id="rId4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8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9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10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4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6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7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5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2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3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4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5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7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8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9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:a16="http://schemas.microsoft.com/office/drawing/2014/main" xmlns="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:a16="http://schemas.microsoft.com/office/drawing/2014/main" xmlns="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xmlns="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:a16="http://schemas.microsoft.com/office/drawing/2014/main" xmlns="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:a16="http://schemas.microsoft.com/office/drawing/2014/main" xmlns="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0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9" r:id="rId3"/>
    <p:sldLayoutId id="2147483690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259253403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04" name="think-cell Slide" r:id="rId41" imgW="270" imgH="270" progId="TCLayout.ActiveDocument.1">
                  <p:embed/>
                </p:oleObj>
              </mc:Choice>
              <mc:Fallback>
                <p:oleObj name="think-cell Slide" r:id="rId4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6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7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8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9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2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4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5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3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0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1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2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3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4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5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6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:a16="http://schemas.microsoft.com/office/drawing/2014/main" xmlns="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:a16="http://schemas.microsoft.com/office/drawing/2014/main" xmlns="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xmlns="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:a16="http://schemas.microsoft.com/office/drawing/2014/main" xmlns="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:a16="http://schemas.microsoft.com/office/drawing/2014/main" xmlns="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6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636536125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36" name="think-cell Slide" r:id="rId42" imgW="270" imgH="270" progId="TCLayout.ActiveDocument.1">
                  <p:embed/>
                </p:oleObj>
              </mc:Choice>
              <mc:Fallback>
                <p:oleObj name="think-cell Slide" r:id="rId4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7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8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9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3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5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6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4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1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2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3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4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6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8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="" xmlns:a16="http://schemas.microsoft.com/office/drawing/2014/main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="" xmlns:a16="http://schemas.microsoft.com/office/drawing/2014/main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="" xmlns:a16="http://schemas.microsoft.com/office/drawing/2014/main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="" xmlns:a16="http://schemas.microsoft.com/office/drawing/2014/main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="" xmlns:a16="http://schemas.microsoft.com/office/drawing/2014/main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73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580750239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32" name="think-cell Slide" r:id="rId43" imgW="270" imgH="270" progId="TCLayout.ActiveDocument.1">
                  <p:embed/>
                </p:oleObj>
              </mc:Choice>
              <mc:Fallback>
                <p:oleObj name="think-cell Slide" r:id="rId4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8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9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10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3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4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6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7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5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2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3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4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5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6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7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8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9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="" xmlns:a16="http://schemas.microsoft.com/office/drawing/2014/main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="" xmlns:a16="http://schemas.microsoft.com/office/drawing/2014/main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="" xmlns:a16="http://schemas.microsoft.com/office/drawing/2014/main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="" xmlns:a16="http://schemas.microsoft.com/office/drawing/2014/main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="" xmlns:a16="http://schemas.microsoft.com/office/drawing/2014/main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7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85" r:id="rId4"/>
  </p:sldLayoutIdLst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939911938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98" name="think-cell Slide" r:id="rId42" imgW="270" imgH="270" progId="TCLayout.ActiveDocument.1">
                  <p:embed/>
                </p:oleObj>
              </mc:Choice>
              <mc:Fallback>
                <p:oleObj name="think-cell Slide" r:id="rId4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7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8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9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3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5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6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4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1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2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3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4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6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8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:a16="http://schemas.microsoft.com/office/drawing/2014/main" xmlns="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:a16="http://schemas.microsoft.com/office/drawing/2014/main" xmlns="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xmlns="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:a16="http://schemas.microsoft.com/office/drawing/2014/main" xmlns="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:a16="http://schemas.microsoft.com/office/drawing/2014/main" xmlns="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 lang="de-DE"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747858551"/>
              </p:ext>
            </p:extLst>
          </p:nvPr>
        </p:nvGraphicFramePr>
        <p:xfrm>
          <a:off x="1" y="0"/>
          <a:ext cx="216035" cy="1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5" name="think-cell Slide" r:id="rId42" imgW="270" imgH="270" progId="TCLayout.ActiveDocument.1">
                  <p:embed/>
                </p:oleObj>
              </mc:Choice>
              <mc:Fallback>
                <p:oleObj name="think-cell Slide" r:id="rId4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216035" cy="1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710452" y="2304615"/>
            <a:ext cx="1105281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DE" noProof="0" dirty="0"/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710452" y="6000592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16" indent="-88916">
              <a:defRPr/>
            </a:pPr>
            <a:r>
              <a:rPr lang="de-DE" sz="1000" dirty="0">
                <a:solidFill>
                  <a:srgbClr val="000000"/>
                </a:solidFill>
                <a:latin typeface="Arial"/>
              </a:rPr>
              <a:t>1	Fußnote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710452" y="6191767"/>
            <a:ext cx="1105281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spAutoFit/>
          </a:bodyPr>
          <a:lstStyle/>
          <a:p>
            <a:pPr marL="447747" indent="-447747" defTabSz="913674"/>
            <a:r>
              <a:rPr lang="de-DE" sz="1000" dirty="0">
                <a:solidFill>
                  <a:srgbClr val="000000"/>
                </a:solidFill>
                <a:latin typeface="Arial"/>
              </a:rPr>
              <a:t>Quelle:	Quelle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710453" y="1763855"/>
            <a:ext cx="5802700" cy="479557"/>
            <a:chOff x="915" y="734"/>
            <a:chExt cx="2686" cy="296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34"/>
              <a:ext cx="2686" cy="29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de-DE" b="1" dirty="0">
                  <a:solidFill>
                    <a:srgbClr val="000000"/>
                  </a:solidFill>
                  <a:latin typeface="Arial"/>
                </a:rPr>
                <a:t>Title</a:t>
              </a:r>
            </a:p>
            <a:p>
              <a:r>
                <a:rPr lang="de-DE" dirty="0">
                  <a:solidFill>
                    <a:srgbClr val="000000"/>
                  </a:solidFill>
                  <a:latin typeface="Arial"/>
                </a:rPr>
                <a:t>Unit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of</a:t>
              </a:r>
              <a:r>
                <a:rPr lang="de-DE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de-DE" dirty="0" err="1">
                  <a:solidFill>
                    <a:srgbClr val="000000"/>
                  </a:solidFill>
                  <a:latin typeface="Arial"/>
                </a:rPr>
                <a:t>measure</a:t>
              </a:r>
              <a:endParaRPr lang="de-DE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g number"/>
          <p:cNvSpPr>
            <a:spLocks/>
          </p:cNvSpPr>
          <p:nvPr/>
        </p:nvSpPr>
        <p:spPr bwMode="gray">
          <a:xfrm>
            <a:off x="11192598" y="6419820"/>
            <a:ext cx="570669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algn="r"/>
            <a:r>
              <a:rPr lang="de-DE" sz="1000" dirty="0">
                <a:solidFill>
                  <a:srgbClr val="000000"/>
                </a:solidFill>
                <a:latin typeface="Arial"/>
              </a:rPr>
              <a:t>Folie </a:t>
            </a:r>
            <a:fld id="{42C328C1-A84F-4A39-A664-DBA00541A8C6}" type="slidenum">
              <a:rPr lang="de-DE" sz="1000" smtClean="0">
                <a:solidFill>
                  <a:srgbClr val="000000"/>
                </a:solidFill>
                <a:latin typeface="Arial"/>
              </a:rPr>
              <a:pPr algn="r"/>
              <a:t>‹Nr.›</a:t>
            </a:fld>
            <a:endParaRPr lang="de-DE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710452" y="1415417"/>
            <a:ext cx="1105281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539568" algn="l"/>
              </a:tabLst>
              <a:defRPr/>
            </a:pPr>
            <a:r>
              <a:rPr lang="de-DE" sz="1500">
                <a:solidFill>
                  <a:srgbClr val="000000"/>
                </a:solidFill>
                <a:latin typeface="Arial"/>
              </a:rPr>
              <a:t>Subtitle</a:t>
            </a:r>
            <a:endParaRPr lang="de-DE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LegendBoxes" hidden="1"/>
          <p:cNvGrpSpPr>
            <a:grpSpLocks/>
          </p:cNvGrpSpPr>
          <p:nvPr/>
        </p:nvGrpSpPr>
        <p:grpSpPr bwMode="gray">
          <a:xfrm>
            <a:off x="10687734" y="1349019"/>
            <a:ext cx="933693" cy="997182"/>
            <a:chOff x="4936" y="176"/>
            <a:chExt cx="441" cy="628"/>
          </a:xfrm>
        </p:grpSpPr>
        <p:sp>
          <p:nvSpPr>
            <p:cNvPr id="96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7" name="LegendRectangle1"/>
            <p:cNvSpPr>
              <a:spLocks noChangeArrowheads="1"/>
            </p:cNvSpPr>
            <p:nvPr/>
          </p:nvSpPr>
          <p:spPr bwMode="gray">
            <a:xfrm>
              <a:off x="4936" y="182"/>
              <a:ext cx="104" cy="10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99" name="LegendRectangle2"/>
            <p:cNvSpPr>
              <a:spLocks noChangeArrowheads="1"/>
            </p:cNvSpPr>
            <p:nvPr/>
          </p:nvSpPr>
          <p:spPr bwMode="gray">
            <a:xfrm>
              <a:off x="4936" y="352"/>
              <a:ext cx="104" cy="104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1" name="LegendRectangle3"/>
            <p:cNvSpPr>
              <a:spLocks noChangeArrowheads="1"/>
            </p:cNvSpPr>
            <p:nvPr/>
          </p:nvSpPr>
          <p:spPr bwMode="gray">
            <a:xfrm>
              <a:off x="4936" y="523"/>
              <a:ext cx="104" cy="10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3" name="LegendRectangle4"/>
            <p:cNvSpPr>
              <a:spLocks noChangeArrowheads="1"/>
            </p:cNvSpPr>
            <p:nvPr/>
          </p:nvSpPr>
          <p:spPr bwMode="gray">
            <a:xfrm>
              <a:off x="4936" y="694"/>
              <a:ext cx="104" cy="1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4" name="LegendLines" hidden="1"/>
          <p:cNvGrpSpPr>
            <a:grpSpLocks/>
          </p:cNvGrpSpPr>
          <p:nvPr/>
        </p:nvGrpSpPr>
        <p:grpSpPr bwMode="gray">
          <a:xfrm>
            <a:off x="10276971" y="1349019"/>
            <a:ext cx="1344434" cy="730420"/>
            <a:chOff x="4750" y="176"/>
            <a:chExt cx="635" cy="460"/>
          </a:xfrm>
        </p:grpSpPr>
        <p:sp>
          <p:nvSpPr>
            <p:cNvPr id="105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 sz="12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09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10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28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</p:grpSp>
      <p:grpSp>
        <p:nvGrpSpPr>
          <p:cNvPr id="111" name="Sticker" hidden="1"/>
          <p:cNvGrpSpPr/>
          <p:nvPr/>
        </p:nvGrpSpPr>
        <p:grpSpPr bwMode="gray">
          <a:xfrm>
            <a:off x="11096402" y="1349050"/>
            <a:ext cx="666849" cy="241447"/>
            <a:chOff x="8240768" y="285780"/>
            <a:chExt cx="500007" cy="241391"/>
          </a:xfrm>
        </p:grpSpPr>
        <p:sp>
          <p:nvSpPr>
            <p:cNvPr id="112" name="StickerRectangle"/>
            <p:cNvSpPr>
              <a:spLocks noChangeArrowheads="1"/>
            </p:cNvSpPr>
            <p:nvPr/>
          </p:nvSpPr>
          <p:spPr bwMode="gray">
            <a:xfrm>
              <a:off x="8240768" y="285780"/>
              <a:ext cx="500007" cy="241391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28800" rIns="0" bIns="27432" anchor="ctr" anchorCtr="0">
              <a:spAutoFit/>
            </a:bodyPr>
            <a:lstStyle/>
            <a:p>
              <a:pPr algn="r"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113" name="AutoShape 32"/>
            <p:cNvCxnSpPr>
              <a:cxnSpLocks noChangeShapeType="1"/>
              <a:stCxn id="112" idx="4"/>
              <a:endCxn id="112" idx="6"/>
            </p:cNvCxnSpPr>
            <p:nvPr/>
          </p:nvCxnSpPr>
          <p:spPr bwMode="gray">
            <a:xfrm>
              <a:off x="8240768" y="527171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32"/>
            <p:cNvCxnSpPr>
              <a:cxnSpLocks noChangeShapeType="1"/>
              <a:stCxn id="112" idx="2"/>
              <a:endCxn id="112" idx="0"/>
            </p:cNvCxnSpPr>
            <p:nvPr userDrawn="1"/>
          </p:nvCxnSpPr>
          <p:spPr bwMode="gray">
            <a:xfrm>
              <a:off x="8240768" y="285780"/>
              <a:ext cx="50000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5" name="LegendMoons" hidden="1"/>
          <p:cNvGrpSpPr/>
          <p:nvPr/>
        </p:nvGrpSpPr>
        <p:grpSpPr bwMode="gray">
          <a:xfrm>
            <a:off x="10598867" y="1349018"/>
            <a:ext cx="1022393" cy="1306819"/>
            <a:chOff x="7769225" y="2105025"/>
            <a:chExt cx="766596" cy="1306516"/>
          </a:xfrm>
        </p:grpSpPr>
        <p:grpSp>
          <p:nvGrpSpPr>
            <p:cNvPr id="116" name="MoonLegend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134" name="Oval 38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5" name="Arc 39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2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132" name="Oval 4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3" name="Arc 42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8" name="MoonLegend4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130" name="Oval 47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1" name="Arc 48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9" name="MoonLegend5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128" name="Oval 50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9" name="Oval 5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20" name="Legend1"/>
            <p:cNvSpPr>
              <a:spLocks noChangeArrowheads="1"/>
            </p:cNvSpPr>
            <p:nvPr/>
          </p:nvSpPr>
          <p:spPr bwMode="gray">
            <a:xfrm>
              <a:off x="8089900" y="2117467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1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2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3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sp>
          <p:nvSpPr>
            <p:cNvPr id="124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445921" cy="184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496">
                <a:buClr>
                  <a:srgbClr val="333366"/>
                </a:buClr>
              </a:pPr>
              <a:r>
                <a:rPr lang="de-DE" sz="1200" dirty="0">
                  <a:solidFill>
                    <a:srgbClr val="000000"/>
                  </a:solidFill>
                  <a:latin typeface="Arial"/>
                </a:rPr>
                <a:t>Legende</a:t>
              </a:r>
            </a:p>
          </p:txBody>
        </p:sp>
        <p:grpSp>
          <p:nvGrpSpPr>
            <p:cNvPr id="125" name="MoonLegend3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126" name="Oval 47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7" name="Arc 48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20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42" name="Moon" hidden="1"/>
          <p:cNvGrpSpPr/>
          <p:nvPr>
            <p:custDataLst>
              <p:tags r:id="rId7"/>
            </p:custDataLst>
          </p:nvPr>
        </p:nvGrpSpPr>
        <p:grpSpPr bwMode="gray">
          <a:xfrm>
            <a:off x="11424509" y="3872844"/>
            <a:ext cx="338755" cy="254059"/>
            <a:chOff x="762000" y="1270000"/>
            <a:chExt cx="254000" cy="254000"/>
          </a:xfrm>
        </p:grpSpPr>
        <p:sp>
          <p:nvSpPr>
            <p:cNvPr id="143" name="Oval 142"/>
            <p:cNvSpPr/>
            <p:nvPr/>
          </p:nvSpPr>
          <p:spPr bwMode="gray">
            <a:xfrm>
              <a:off x="762000" y="1270000"/>
              <a:ext cx="254000" cy="2540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4" name="Arc 143"/>
            <p:cNvSpPr/>
            <p:nvPr/>
          </p:nvSpPr>
          <p:spPr bwMode="gray">
            <a:xfrm>
              <a:off x="762000" y="1270000"/>
              <a:ext cx="254000" cy="254000"/>
            </a:xfrm>
            <a:prstGeom prst="arc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710452" y="1019014"/>
            <a:ext cx="110528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77" name="1. On-page tracker" hidden="1"/>
          <p:cNvSpPr>
            <a:spLocks noChangeArrowheads="1"/>
          </p:cNvSpPr>
          <p:nvPr/>
        </p:nvSpPr>
        <p:spPr bwMode="gray">
          <a:xfrm>
            <a:off x="710456" y="853479"/>
            <a:ext cx="6123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9568" algn="l"/>
              </a:tabLst>
            </a:pPr>
            <a:r>
              <a:rPr lang="de-DE" sz="1000" cap="all" dirty="0" err="1">
                <a:solidFill>
                  <a:srgbClr val="000000"/>
                </a:solidFill>
                <a:latin typeface="Arial"/>
              </a:rPr>
              <a:t>TRACKER</a:t>
            </a:r>
            <a:endParaRPr lang="de-DE" sz="1000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DirArrow" hidden="1"/>
          <p:cNvSpPr>
            <a:spLocks/>
          </p:cNvSpPr>
          <p:nvPr>
            <p:custDataLst>
              <p:tags r:id="rId8"/>
            </p:custDataLst>
          </p:nvPr>
        </p:nvSpPr>
        <p:spPr bwMode="gray">
          <a:xfrm rot="5400000">
            <a:off x="8240087" y="3551181"/>
            <a:ext cx="3087688" cy="4573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sp>
        <p:nvSpPr>
          <p:cNvPr id="75" name="Bracket" hidden="1"/>
          <p:cNvSpPr>
            <a:spLocks noChangeAspect="1"/>
          </p:cNvSpPr>
          <p:nvPr>
            <p:custDataLst>
              <p:tags r:id="rId9"/>
            </p:custDataLst>
          </p:nvPr>
        </p:nvSpPr>
        <p:spPr bwMode="gray">
          <a:xfrm>
            <a:off x="7472532" y="2010267"/>
            <a:ext cx="254067" cy="1652588"/>
          </a:xfrm>
          <a:custGeom>
            <a:avLst/>
            <a:gdLst/>
            <a:ahLst/>
            <a:cxnLst/>
            <a:rect l="0" t="0" r="0" b="0"/>
            <a:pathLst>
              <a:path w="190501" h="1651001">
                <a:moveTo>
                  <a:pt x="0" y="0"/>
                </a:moveTo>
                <a:lnTo>
                  <a:pt x="127000" y="0"/>
                </a:lnTo>
                <a:lnTo>
                  <a:pt x="127000" y="762000"/>
                </a:lnTo>
                <a:lnTo>
                  <a:pt x="190500" y="825500"/>
                </a:lnTo>
                <a:lnTo>
                  <a:pt x="127000" y="889000"/>
                </a:lnTo>
                <a:lnTo>
                  <a:pt x="127000" y="1651000"/>
                </a:lnTo>
                <a:lnTo>
                  <a:pt x="0" y="16510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9" tIns="45704" rIns="91409" bIns="45704" rtlCol="0" anchor="ctr"/>
          <a:lstStyle/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136" name="Oval" hidden="1"/>
          <p:cNvSpPr txBox="1">
            <a:spLocks/>
          </p:cNvSpPr>
          <p:nvPr>
            <p:custDataLst>
              <p:tags r:id="rId10"/>
            </p:custDataLst>
          </p:nvPr>
        </p:nvSpPr>
        <p:spPr bwMode="gray">
          <a:xfrm>
            <a:off x="710453" y="2137294"/>
            <a:ext cx="2032529" cy="15255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7" name="Rectangle" hidden="1"/>
          <p:cNvSpPr txBox="1">
            <a:spLocks/>
          </p:cNvSpPr>
          <p:nvPr>
            <p:custDataLst>
              <p:tags r:id="rId11"/>
            </p:custDataLst>
          </p:nvPr>
        </p:nvSpPr>
        <p:spPr bwMode="gray">
          <a:xfrm>
            <a:off x="2924176" y="2137294"/>
            <a:ext cx="2032529" cy="15255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138" name="RoundedRectangle" hidden="1"/>
          <p:cNvSpPr txBox="1">
            <a:spLocks/>
          </p:cNvSpPr>
          <p:nvPr>
            <p:custDataLst>
              <p:tags r:id="rId12"/>
            </p:custDataLst>
          </p:nvPr>
        </p:nvSpPr>
        <p:spPr bwMode="gray">
          <a:xfrm>
            <a:off x="5137151" y="2137294"/>
            <a:ext cx="2032529" cy="1525588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75612" tIns="75612" rIns="75612" bIns="75612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145" name="Flow" hidden="1"/>
          <p:cNvGrpSpPr>
            <a:grpSpLocks/>
          </p:cNvGrpSpPr>
          <p:nvPr>
            <p:custDataLst>
              <p:tags r:id="rId13"/>
            </p:custDataLst>
          </p:nvPr>
        </p:nvGrpSpPr>
        <p:grpSpPr bwMode="gray">
          <a:xfrm>
            <a:off x="710453" y="3802063"/>
            <a:ext cx="2439035" cy="914612"/>
            <a:chOff x="5905500" y="3124200"/>
            <a:chExt cx="1828800" cy="914400"/>
          </a:xfrm>
        </p:grpSpPr>
        <p:sp>
          <p:nvSpPr>
            <p:cNvPr id="146" name="Freeform 145"/>
            <p:cNvSpPr/>
            <p:nvPr>
              <p:custDataLst>
                <p:tags r:id="rId25"/>
              </p:custDataLst>
            </p:nvPr>
          </p:nvSpPr>
          <p:spPr bwMode="gray">
            <a:xfrm>
              <a:off x="5905500" y="3124200"/>
              <a:ext cx="1828800" cy="914400"/>
            </a:xfrm>
            <a:custGeom>
              <a:avLst/>
              <a:gdLst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  <a:gd name="connsiteX0" fmla="*/ 0 w 1828800"/>
                <a:gd name="connsiteY0" fmla="*/ 0 h 914400"/>
                <a:gd name="connsiteX1" fmla="*/ 1664208 w 1828800"/>
                <a:gd name="connsiteY1" fmla="*/ 0 h 914400"/>
                <a:gd name="connsiteX2" fmla="*/ 1828800 w 1828800"/>
                <a:gd name="connsiteY2" fmla="*/ 457200 h 914400"/>
                <a:gd name="connsiteX3" fmla="*/ 1664208 w 1828800"/>
                <a:gd name="connsiteY3" fmla="*/ 914400 h 914400"/>
                <a:gd name="connsiteX4" fmla="*/ 0 w 1828800"/>
                <a:gd name="connsiteY4" fmla="*/ 914400 h 914400"/>
                <a:gd name="connsiteX5" fmla="*/ 0 w 1828800"/>
                <a:gd name="connsiteY5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0" h="9144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1664208" y="914400"/>
                  </a:lnTo>
                  <a:lnTo>
                    <a:pt x="0" y="9144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 err="1">
                <a:solidFill>
                  <a:srgbClr val="000000"/>
                </a:solidFill>
              </a:endParaRPr>
            </a:p>
          </p:txBody>
        </p:sp>
        <p:sp>
          <p:nvSpPr>
            <p:cNvPr id="147" name="TextBox 146"/>
            <p:cNvSpPr txBox="1"/>
            <p:nvPr>
              <p:custDataLst>
                <p:tags r:id="rId26"/>
              </p:custDataLst>
            </p:nvPr>
          </p:nvSpPr>
          <p:spPr bwMode="gray">
            <a:xfrm>
              <a:off x="5969000" y="3187700"/>
              <a:ext cx="1524000" cy="793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148" name="SplitFlow" hidden="1"/>
          <p:cNvGrpSpPr/>
          <p:nvPr>
            <p:custDataLst>
              <p:tags r:id="rId14"/>
            </p:custDataLst>
          </p:nvPr>
        </p:nvGrpSpPr>
        <p:grpSpPr bwMode="gray">
          <a:xfrm>
            <a:off x="3384241" y="3798293"/>
            <a:ext cx="2439035" cy="914612"/>
            <a:chOff x="114300" y="1270000"/>
            <a:chExt cx="1828800" cy="914400"/>
          </a:xfrm>
        </p:grpSpPr>
        <p:sp>
          <p:nvSpPr>
            <p:cNvPr id="149" name="Freeform 148"/>
            <p:cNvSpPr/>
            <p:nvPr>
              <p:custDataLst>
                <p:tags r:id="rId21"/>
              </p:custDataLst>
            </p:nvPr>
          </p:nvSpPr>
          <p:spPr bwMode="gray">
            <a:xfrm>
              <a:off x="114300" y="12700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0" y="0"/>
                  </a:moveTo>
                  <a:lnTo>
                    <a:pt x="1664208" y="0"/>
                  </a:lnTo>
                  <a:lnTo>
                    <a:pt x="18288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0" name="TextBox 149"/>
            <p:cNvSpPr txBox="1"/>
            <p:nvPr>
              <p:custDataLst>
                <p:tags r:id="rId22"/>
              </p:custDataLst>
            </p:nvPr>
          </p:nvSpPr>
          <p:spPr bwMode="gray">
            <a:xfrm>
              <a:off x="177800" y="13271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 dirty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51" name="Freeform 150"/>
            <p:cNvSpPr/>
            <p:nvPr>
              <p:custDataLst>
                <p:tags r:id="rId23"/>
              </p:custDataLst>
            </p:nvPr>
          </p:nvSpPr>
          <p:spPr bwMode="gray">
            <a:xfrm>
              <a:off x="114300" y="1727200"/>
              <a:ext cx="1828800" cy="457200"/>
            </a:xfrm>
            <a:custGeom>
              <a:avLst/>
              <a:gdLst>
                <a:gd name="connsiteX0" fmla="*/ 1664208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82880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4572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0 w 1828800"/>
                <a:gd name="connsiteY0" fmla="*/ 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304800 h 457200"/>
                <a:gd name="connsiteX1" fmla="*/ 1664208 w 1828800"/>
                <a:gd name="connsiteY1" fmla="*/ 0 h 457200"/>
                <a:gd name="connsiteX2" fmla="*/ 1828800 w 1828800"/>
                <a:gd name="connsiteY2" fmla="*/ 457200 h 457200"/>
                <a:gd name="connsiteX3" fmla="*/ 0 w 1828800"/>
                <a:gd name="connsiteY3" fmla="*/ 457200 h 457200"/>
                <a:gd name="connsiteX0" fmla="*/ 1676400 w 1828800"/>
                <a:gd name="connsiteY0" fmla="*/ 0 h 457200"/>
                <a:gd name="connsiteX1" fmla="*/ 1511808 w 1828800"/>
                <a:gd name="connsiteY1" fmla="*/ 457200 h 457200"/>
                <a:gd name="connsiteX2" fmla="*/ 1828800 w 1828800"/>
                <a:gd name="connsiteY2" fmla="*/ 152400 h 457200"/>
                <a:gd name="connsiteX3" fmla="*/ 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152400 w 1828800"/>
                <a:gd name="connsiteY3" fmla="*/ 152400 h 457200"/>
                <a:gd name="connsiteX0" fmla="*/ 1828800 w 1828800"/>
                <a:gd name="connsiteY0" fmla="*/ 0 h 457200"/>
                <a:gd name="connsiteX1" fmla="*/ 1664208 w 1828800"/>
                <a:gd name="connsiteY1" fmla="*/ 457200 h 457200"/>
                <a:gd name="connsiteX2" fmla="*/ 0 w 1828800"/>
                <a:gd name="connsiteY2" fmla="*/ 457200 h 457200"/>
                <a:gd name="connsiteX3" fmla="*/ 0 w 18288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457200">
                  <a:moveTo>
                    <a:pt x="1828800" y="0"/>
                  </a:moveTo>
                  <a:lnTo>
                    <a:pt x="1664208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24"/>
              </p:custDataLst>
            </p:nvPr>
          </p:nvSpPr>
          <p:spPr bwMode="gray">
            <a:xfrm>
              <a:off x="177800" y="1784350"/>
              <a:ext cx="1524000" cy="3429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80000" lvl="1" indent="-180000" defTabSz="913526" eaLnBrk="1" hangingPunct="1">
                <a:buClr>
                  <a:schemeClr val="accent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2pPr>
              <a:lvl3pPr marL="360000" lvl="2" indent="-180000" defTabSz="913526" eaLnBrk="1" hangingPunct="1"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3pPr>
              <a:lvl4pPr marL="540000" lvl="3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4pPr>
              <a:lvl5pPr marL="720000" lvl="4" indent="-180000" defTabSz="913526" eaLnBrk="1" hangingPunct="1">
                <a:buClr>
                  <a:schemeClr val="tx1"/>
                </a:buClr>
                <a:buSzPct val="80000"/>
                <a:buFont typeface="Wingdings" panose="05000000000000000000" pitchFamily="2" charset="2"/>
                <a:buChar char="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>
                <a:buClr>
                  <a:srgbClr val="333366"/>
                </a:buClr>
              </a:pPr>
              <a:r>
                <a:rPr lang="en-US" b="1">
                  <a:solidFill>
                    <a:srgbClr val="000000"/>
                  </a:solidFill>
                </a:rPr>
                <a:t>Text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Arrow" hidden="1"/>
          <p:cNvSpPr txBox="1">
            <a:spLocks/>
          </p:cNvSpPr>
          <p:nvPr>
            <p:custDataLst>
              <p:tags r:id="rId15"/>
            </p:custDataLst>
          </p:nvPr>
        </p:nvSpPr>
        <p:spPr bwMode="gray">
          <a:xfrm>
            <a:off x="710453" y="4856163"/>
            <a:ext cx="2439035" cy="914612"/>
          </a:xfrm>
          <a:prstGeom prst="rightArrow">
            <a:avLst>
              <a:gd name="adj1" fmla="val 70000"/>
              <a:gd name="adj2" fmla="val 376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horz" wrap="square" lIns="36004" tIns="36004" rIns="36004" bIns="36004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80000" lvl="1" indent="-180000" defTabSz="913526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2pPr>
            <a:lvl3pPr marL="360000" lvl="2" indent="-180000" defTabSz="913526"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3pPr>
            <a:lvl4pPr marL="540000" lvl="3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4pPr>
            <a:lvl5pPr marL="720000" lvl="4" indent="-180000" defTabSz="913526" eaLnBrk="1" hangingPunct="1">
              <a:buClr>
                <a:schemeClr val="tx1"/>
              </a:buClr>
              <a:buSzPct val="80000"/>
              <a:buFont typeface="Wingdings" panose="05000000000000000000" pitchFamily="2" charset="2"/>
              <a:buChar char="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buClr>
                <a:srgbClr val="333366"/>
              </a:buClr>
            </a:pPr>
            <a:r>
              <a:rPr lang="en-US" dirty="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78" name="SingleChevron" hidden="1"/>
          <p:cNvSpPr>
            <a:spLocks noChangeAspect="1"/>
          </p:cNvSpPr>
          <p:nvPr>
            <p:custDataLst>
              <p:tags r:id="rId16"/>
            </p:custDataLst>
          </p:nvPr>
        </p:nvSpPr>
        <p:spPr bwMode="gray">
          <a:xfrm>
            <a:off x="5893936" y="3798294"/>
            <a:ext cx="889232" cy="1524353"/>
          </a:xfrm>
          <a:custGeom>
            <a:avLst/>
            <a:gdLst/>
            <a:ahLst/>
            <a:cxnLst/>
            <a:rect l="0" t="0" r="0" b="0"/>
            <a:pathLst>
              <a:path w="2222501" h="5080001">
                <a:moveTo>
                  <a:pt x="0" y="0"/>
                </a:moveTo>
                <a:lnTo>
                  <a:pt x="762000" y="0"/>
                </a:lnTo>
                <a:lnTo>
                  <a:pt x="2222500" y="2540000"/>
                </a:lnTo>
                <a:lnTo>
                  <a:pt x="762000" y="5080000"/>
                </a:lnTo>
                <a:lnTo>
                  <a:pt x="0" y="5080000"/>
                </a:lnTo>
                <a:lnTo>
                  <a:pt x="1460500" y="25400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dirty="0" err="1">
              <a:solidFill>
                <a:srgbClr val="000000"/>
              </a:solidFill>
            </a:endParaRPr>
          </a:p>
        </p:txBody>
      </p:sp>
      <p:grpSp>
        <p:nvGrpSpPr>
          <p:cNvPr id="79" name="DoubleChevron" hidden="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gray">
          <a:xfrm>
            <a:off x="6565687" y="3798294"/>
            <a:ext cx="1352791" cy="1524353"/>
            <a:chOff x="1270000" y="1270000"/>
            <a:chExt cx="2409032" cy="3619500"/>
          </a:xfrm>
        </p:grpSpPr>
        <p:sp>
          <p:nvSpPr>
            <p:cNvPr id="80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1" name="Chevron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20955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DoubleChevron2" hidden="1"/>
          <p:cNvGrpSpPr>
            <a:grpSpLocks noChangeAspect="1"/>
          </p:cNvGrpSpPr>
          <p:nvPr>
            <p:custDataLst>
              <p:tags r:id="rId18"/>
            </p:custDataLst>
          </p:nvPr>
        </p:nvGrpSpPr>
        <p:grpSpPr bwMode="gray">
          <a:xfrm>
            <a:off x="7700993" y="3798294"/>
            <a:ext cx="1657672" cy="1524353"/>
            <a:chOff x="1270000" y="1270000"/>
            <a:chExt cx="2951957" cy="3619500"/>
          </a:xfrm>
        </p:grpSpPr>
        <p:sp>
          <p:nvSpPr>
            <p:cNvPr id="83" name="Chevron1"/>
            <p:cNvSpPr>
              <a:spLocks noChangeAspect="1"/>
            </p:cNvSpPr>
            <p:nvPr/>
          </p:nvSpPr>
          <p:spPr bwMode="gray">
            <a:xfrm>
              <a:off x="1270000" y="1270000"/>
              <a:ext cx="1583532" cy="3619500"/>
            </a:xfrm>
            <a:custGeom>
              <a:avLst/>
              <a:gdLst/>
              <a:ahLst/>
              <a:cxnLst/>
              <a:rect l="0" t="0" r="0" b="0"/>
              <a:pathLst>
                <a:path w="2222501" h="5080001">
                  <a:moveTo>
                    <a:pt x="0" y="0"/>
                  </a:moveTo>
                  <a:lnTo>
                    <a:pt x="762000" y="0"/>
                  </a:lnTo>
                  <a:lnTo>
                    <a:pt x="2222500" y="2540000"/>
                  </a:lnTo>
                  <a:lnTo>
                    <a:pt x="762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  <p:sp>
          <p:nvSpPr>
            <p:cNvPr id="84" name="Chevron2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2095500" y="1270000"/>
              <a:ext cx="2126457" cy="3619500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err="1">
                <a:solidFill>
                  <a:srgbClr val="000000"/>
                </a:solidFill>
              </a:endParaRPr>
            </a:p>
          </p:txBody>
        </p:sp>
      </p:grpSp>
      <p:cxnSp>
        <p:nvCxnSpPr>
          <p:cNvPr id="85" name="Gerade Verbindung 19">
            <a:extLst>
              <a:ext uri="{FF2B5EF4-FFF2-40B4-BE49-F238E27FC236}">
                <a16:creationId xmlns:a16="http://schemas.microsoft.com/office/drawing/2014/main" xmlns="" id="{84F43C80-9C8C-4FFC-8AB6-8F5F8BE2F185}"/>
              </a:ext>
            </a:extLst>
          </p:cNvPr>
          <p:cNvCxnSpPr/>
          <p:nvPr/>
        </p:nvCxnSpPr>
        <p:spPr>
          <a:xfrm>
            <a:off x="720189" y="817389"/>
            <a:ext cx="11042875" cy="0"/>
          </a:xfrm>
          <a:prstGeom prst="line">
            <a:avLst/>
          </a:prstGeom>
          <a:ln w="19050" cap="flat" cmpd="sng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16">
            <a:extLst>
              <a:ext uri="{FF2B5EF4-FFF2-40B4-BE49-F238E27FC236}">
                <a16:creationId xmlns:a16="http://schemas.microsoft.com/office/drawing/2014/main" xmlns="" id="{1EDD505A-DA59-4B7C-8C58-CAD9776C2DC4}"/>
              </a:ext>
            </a:extLst>
          </p:cNvPr>
          <p:cNvSpPr txBox="1"/>
          <p:nvPr/>
        </p:nvSpPr>
        <p:spPr bwMode="gray">
          <a:xfrm>
            <a:off x="9546802" y="430529"/>
            <a:ext cx="2600102" cy="30777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r>
              <a:rPr lang="de-DE" sz="2000" dirty="0">
                <a:solidFill>
                  <a:srgbClr val="FFFFFF">
                    <a:lumMod val="50000"/>
                  </a:srgbClr>
                </a:solidFill>
                <a:latin typeface="Arial"/>
                <a:sym typeface="+mn-lt"/>
              </a:rPr>
              <a:t>www.destatis.de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412CF9A-36EF-4FA0-A54B-CCDCAFEE9C2C}"/>
              </a:ext>
            </a:extLst>
          </p:cNvPr>
          <p:cNvGrpSpPr/>
          <p:nvPr/>
        </p:nvGrpSpPr>
        <p:grpSpPr>
          <a:xfrm>
            <a:off x="719855" y="6342876"/>
            <a:ext cx="5580258" cy="230832"/>
            <a:chOff x="719855" y="6342876"/>
            <a:chExt cx="5580258" cy="230832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xmlns="" id="{3E61B572-3B96-4622-AE4D-DA0EE4DCC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/>
            <a:stretch>
              <a:fillRect/>
            </a:stretch>
          </p:blipFill>
          <p:spPr>
            <a:xfrm>
              <a:off x="858759" y="6412917"/>
              <a:ext cx="169140" cy="153912"/>
            </a:xfrm>
            <a:prstGeom prst="rect">
              <a:avLst/>
            </a:prstGeom>
          </p:spPr>
        </p:pic>
        <p:sp>
          <p:nvSpPr>
            <p:cNvPr id="88" name="Fußzeilenplatzhalter 4">
              <a:extLst>
                <a:ext uri="{FF2B5EF4-FFF2-40B4-BE49-F238E27FC236}">
                  <a16:creationId xmlns:a16="http://schemas.microsoft.com/office/drawing/2014/main" xmlns="" id="{033E8249-422F-4DA2-803A-D9884E6C50A7}"/>
                </a:ext>
              </a:extLst>
            </p:cNvPr>
            <p:cNvSpPr txBox="1">
              <a:spLocks/>
            </p:cNvSpPr>
            <p:nvPr userDrawn="1"/>
          </p:nvSpPr>
          <p:spPr bwMode="gray">
            <a:xfrm>
              <a:off x="719855" y="6342876"/>
              <a:ext cx="5580258" cy="230832"/>
            </a:xfrm>
            <a:prstGeom prst="rect">
              <a:avLst/>
            </a:prstGeom>
          </p:spPr>
          <p:txBody>
            <a:bodyPr wrap="square" lIns="0" tIns="0" rIns="0" bIns="0" anchor="b" anchorCtr="0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5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66481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32962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99443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65925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332406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98887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65368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731849" algn="l" defTabSz="932962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sz="1000" dirty="0">
                  <a:solidFill>
                    <a:srgbClr val="000000"/>
                  </a:solidFill>
                </a:rPr>
                <a:t>©       Statistisches Bundesamt (</a:t>
              </a:r>
              <a:r>
                <a:rPr lang="de-DE" sz="1000" dirty="0" err="1">
                  <a:solidFill>
                    <a:srgbClr val="000000"/>
                  </a:solidFill>
                </a:rPr>
                <a:t>Destatis</a:t>
              </a:r>
              <a:r>
                <a:rPr lang="de-DE" sz="1000" dirty="0">
                  <a:solidFill>
                    <a:srgbClr val="000000"/>
                  </a:solidFill>
                </a:rPr>
                <a:t>)</a:t>
              </a:r>
            </a:p>
          </p:txBody>
        </p:sp>
      </p:grpSp>
      <p:sp>
        <p:nvSpPr>
          <p:cNvPr id="91" name="Datumsplatzhalter 3">
            <a:extLst>
              <a:ext uri="{FF2B5EF4-FFF2-40B4-BE49-F238E27FC236}">
                <a16:creationId xmlns:a16="http://schemas.microsoft.com/office/drawing/2014/main" xmlns="" id="{70EAD2B3-A6A0-4A0D-8AE7-91D4560FED33}"/>
              </a:ext>
            </a:extLst>
          </p:cNvPr>
          <p:cNvSpPr txBox="1">
            <a:spLocks/>
          </p:cNvSpPr>
          <p:nvPr/>
        </p:nvSpPr>
        <p:spPr bwMode="gray">
          <a:xfrm>
            <a:off x="9516743" y="6419820"/>
            <a:ext cx="130897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de-DE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481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32962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994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6592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332406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98887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65368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731849" algn="l" defTabSz="932962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95F5C9A-57DD-485B-9D60-213DDA65AC81}" type="datetime1">
              <a:rPr>
                <a:solidFill>
                  <a:srgbClr val="000000"/>
                </a:solidFill>
              </a:rPr>
              <a:pPr/>
              <a:t>26.09.2019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4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hf sldNum="0" hdr="0" ftr="0" dt="0"/>
  <p:txStyles>
    <p:titleStyle>
      <a:lvl1pPr algn="l" defTabSz="913674" rtl="0" eaLnBrk="1" fontAlgn="base" hangingPunct="1">
        <a:spcBef>
          <a:spcPct val="0"/>
        </a:spcBef>
        <a:spcAft>
          <a:spcPct val="0"/>
        </a:spcAft>
        <a:tabLst>
          <a:tab pos="539568" algn="l"/>
        </a:tabLst>
        <a:defRPr sz="2600" b="0" baseline="0">
          <a:solidFill>
            <a:srgbClr val="666666"/>
          </a:solidFill>
          <a:latin typeface="+mj-lt"/>
          <a:ea typeface="+mj-ea"/>
          <a:cs typeface="+mj-cs"/>
        </a:defRPr>
      </a:lvl1pPr>
      <a:lvl2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556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3113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669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6227" algn="l" defTabSz="91367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500" baseline="0">
          <a:solidFill>
            <a:schemeClr val="tx1"/>
          </a:solidFill>
          <a:latin typeface="+mn-lt"/>
          <a:ea typeface="+mn-ea"/>
          <a:cs typeface="+mn-cs"/>
        </a:defRPr>
      </a:lvl1pPr>
      <a:lvl2pPr marL="180029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2pPr>
      <a:lvl3pPr marL="360058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3pPr>
      <a:lvl4pPr marL="540087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4pPr>
      <a:lvl5pPr marL="720116" indent="-180029" algn="l" defTabSz="913674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"/>
        <a:defRPr sz="1500" baseline="0">
          <a:solidFill>
            <a:schemeClr val="tx1"/>
          </a:solidFill>
          <a:latin typeface="+mn-lt"/>
        </a:defRPr>
      </a:lvl5pPr>
      <a:lvl6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6pPr>
      <a:lvl7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7pPr>
      <a:lvl8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8pPr>
      <a:lvl9pPr marL="765152" indent="-132840" algn="l" defTabSz="91367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5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55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311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66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227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783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339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896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2452" algn="l" defTabSz="9331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3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AFBCBCD7-0150-4804-A63C-BF4D5315B9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7512935"/>
              </p:ext>
            </p:extLst>
          </p:nvPr>
        </p:nvGraphicFramePr>
        <p:xfrm>
          <a:off x="1526117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35" name="think-cell Slide" r:id="rId5" imgW="395" imgH="394" progId="TCLayout.ActiveDocument.1">
                  <p:embed/>
                </p:oleObj>
              </mc:Choice>
              <mc:Fallback>
                <p:oleObj name="think-cell Slide" r:id="rId5" imgW="395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6117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C0A585-1AE1-417B-9698-A84843AF0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188" y="-1731011"/>
            <a:ext cx="11043074" cy="50167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r>
              <a:rPr lang="de-DE" sz="5400" dirty="0" smtClean="0"/>
              <a:t> 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 </a:t>
            </a:r>
            <a:br>
              <a:rPr lang="de-DE" sz="3600" dirty="0" smtClean="0"/>
            </a:br>
            <a:r>
              <a:rPr lang="de-DE" sz="4400" b="0" dirty="0"/>
              <a:t/>
            </a:r>
            <a:br>
              <a:rPr lang="de-DE" sz="4400" b="0" dirty="0"/>
            </a:br>
            <a:r>
              <a:rPr lang="de-DE" sz="4800" b="0" dirty="0"/>
              <a:t/>
            </a:r>
            <a:br>
              <a:rPr lang="de-DE" sz="4800" b="0" dirty="0"/>
            </a:br>
            <a:r>
              <a:rPr lang="en-US" sz="4800" dirty="0"/>
              <a:t>The </a:t>
            </a:r>
            <a:r>
              <a:rPr lang="en-US" sz="4800" dirty="0" smtClean="0"/>
              <a:t>role</a:t>
            </a:r>
            <a:br>
              <a:rPr lang="en-US" sz="4800" dirty="0" smtClean="0"/>
            </a:br>
            <a:r>
              <a:rPr lang="en-US" sz="4800" dirty="0" smtClean="0"/>
              <a:t>of </a:t>
            </a:r>
            <a:r>
              <a:rPr lang="en-US" sz="4800" dirty="0"/>
              <a:t>the statistical business register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for </a:t>
            </a:r>
            <a:r>
              <a:rPr lang="en-US" sz="4800" dirty="0"/>
              <a:t>capturing </a:t>
            </a:r>
            <a:r>
              <a:rPr lang="en-US" sz="4800" dirty="0" err="1" smtClean="0"/>
              <a:t>globalisation</a:t>
            </a:r>
            <a:endParaRPr lang="de-DE" sz="48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720188" y="3844158"/>
            <a:ext cx="11043074" cy="1415772"/>
          </a:xfrm>
        </p:spPr>
        <p:txBody>
          <a:bodyPr/>
          <a:lstStyle/>
          <a:p>
            <a:r>
              <a:rPr lang="en-US" dirty="0"/>
              <a:t>Meeting of the Group of Experts on Business </a:t>
            </a:r>
            <a:r>
              <a:rPr lang="en-US" dirty="0" smtClean="0"/>
              <a:t>Registers</a:t>
            </a:r>
          </a:p>
          <a:p>
            <a:r>
              <a:rPr lang="en-US" dirty="0"/>
              <a:t>30 September – 2 October 2019</a:t>
            </a:r>
          </a:p>
          <a:p>
            <a:r>
              <a:rPr lang="en-US" dirty="0" smtClean="0"/>
              <a:t>UNECE</a:t>
            </a:r>
            <a:r>
              <a:rPr lang="en-US" dirty="0"/>
              <a:t>, </a:t>
            </a:r>
            <a:r>
              <a:rPr lang="en-US" dirty="0" smtClean="0"/>
              <a:t>Geneva</a:t>
            </a:r>
          </a:p>
          <a:p>
            <a:r>
              <a:rPr lang="en-US" dirty="0" smtClean="0"/>
              <a:t>Session 7: Statistical </a:t>
            </a:r>
            <a:r>
              <a:rPr lang="en-US" dirty="0"/>
              <a:t>business registers and </a:t>
            </a:r>
            <a:r>
              <a:rPr lang="en-US" dirty="0" smtClean="0"/>
              <a:t>globalization </a:t>
            </a:r>
            <a:endParaRPr lang="de-DE" dirty="0"/>
          </a:p>
        </p:txBody>
      </p:sp>
      <p:sp>
        <p:nvSpPr>
          <p:cNvPr id="10" name="Date">
            <a:extLst>
              <a:ext uri="{FF2B5EF4-FFF2-40B4-BE49-F238E27FC236}">
                <a16:creationId xmlns:a16="http://schemas.microsoft.com/office/drawing/2014/main" xmlns="" id="{18D44028-BD41-4694-9CCA-0237B892AF2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20188" y="5795707"/>
            <a:ext cx="1104307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eaLnBrk="1" hangingPunct="1">
              <a:defRPr baseline="0">
                <a:latin typeface="+mn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de-DE" sz="2300" dirty="0" smtClean="0"/>
              <a:t>Roland Sturm, Germany</a:t>
            </a:r>
            <a:endParaRPr lang="de-DE" sz="2300" dirty="0"/>
          </a:p>
        </p:txBody>
      </p:sp>
    </p:spTree>
    <p:extLst>
      <p:ext uri="{BB962C8B-B14F-4D97-AF65-F5344CB8AC3E}">
        <p14:creationId xmlns:p14="http://schemas.microsoft.com/office/powerpoint/2010/main" val="38515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0452" y="1019014"/>
            <a:ext cx="11052810" cy="492443"/>
          </a:xfrm>
        </p:spPr>
        <p:txBody>
          <a:bodyPr/>
          <a:lstStyle/>
          <a:p>
            <a:r>
              <a:rPr lang="de-DE" sz="3200" b="1" dirty="0" smtClean="0"/>
              <a:t>Statistical Units in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context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of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globalisation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720189" y="1807618"/>
            <a:ext cx="11042875" cy="3831818"/>
          </a:xfrm>
        </p:spPr>
        <p:txBody>
          <a:bodyPr/>
          <a:lstStyle/>
          <a:p>
            <a:r>
              <a:rPr lang="de-DE" sz="2600" dirty="0" smtClean="0"/>
              <a:t>GEG: Global Enterprise Group</a:t>
            </a:r>
          </a:p>
          <a:p>
            <a:r>
              <a:rPr lang="de-DE" sz="2600" dirty="0" smtClean="0"/>
              <a:t>MNE (</a:t>
            </a:r>
            <a:r>
              <a:rPr lang="de-DE" sz="2600" dirty="0" err="1" smtClean="0"/>
              <a:t>group</a:t>
            </a:r>
            <a:r>
              <a:rPr lang="de-DE" sz="2600" dirty="0" smtClean="0"/>
              <a:t>): Multinational Enterprise Group</a:t>
            </a:r>
          </a:p>
          <a:p>
            <a:r>
              <a:rPr lang="de-DE" sz="2600" dirty="0" smtClean="0"/>
              <a:t>GEN: Global Enterprise</a:t>
            </a:r>
          </a:p>
          <a:p>
            <a:endParaRPr lang="de-DE" sz="2600" dirty="0" smtClean="0"/>
          </a:p>
          <a:p>
            <a:r>
              <a:rPr lang="de-DE" sz="2600" dirty="0" smtClean="0"/>
              <a:t>TEN: </a:t>
            </a:r>
            <a:r>
              <a:rPr lang="de-DE" sz="2600" dirty="0" err="1" smtClean="0"/>
              <a:t>truncated</a:t>
            </a:r>
            <a:r>
              <a:rPr lang="de-DE" sz="2600" dirty="0" smtClean="0"/>
              <a:t> Enterprise</a:t>
            </a:r>
          </a:p>
          <a:p>
            <a:r>
              <a:rPr lang="de-DE" sz="2600" dirty="0" smtClean="0"/>
              <a:t>TENT: </a:t>
            </a:r>
            <a:r>
              <a:rPr lang="de-DE" sz="2600" dirty="0" err="1" smtClean="0"/>
              <a:t>temporary</a:t>
            </a:r>
            <a:r>
              <a:rPr lang="de-DE" sz="2600" dirty="0" smtClean="0"/>
              <a:t> Enterprise</a:t>
            </a:r>
          </a:p>
          <a:p>
            <a:r>
              <a:rPr lang="de-DE" sz="2600" dirty="0" smtClean="0"/>
              <a:t>ENT (national) Enterprise</a:t>
            </a:r>
          </a:p>
          <a:p>
            <a:endParaRPr lang="de-DE" sz="2600" dirty="0" smtClean="0"/>
          </a:p>
          <a:p>
            <a:r>
              <a:rPr lang="de-DE" sz="2600" dirty="0" smtClean="0"/>
              <a:t>LEU: Legal Unit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516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ChangeArrowheads="1"/>
          </p:cNvSpPr>
          <p:nvPr/>
        </p:nvSpPr>
        <p:spPr bwMode="auto">
          <a:xfrm>
            <a:off x="721975" y="908264"/>
            <a:ext cx="11039174" cy="90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defRPr sz="3600" b="1">
                <a:solidFill>
                  <a:schemeClr val="tx2"/>
                </a:solidFill>
                <a:latin typeface="Arial" charset="0"/>
              </a:defRPr>
            </a:lvl1pPr>
            <a:lvl2pPr algn="l"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altLang="de-DE" sz="3200" dirty="0" smtClean="0">
                <a:solidFill>
                  <a:srgbClr val="666666"/>
                </a:solidFill>
              </a:rPr>
              <a:t>The Global Enterprise (GEN) </a:t>
            </a:r>
            <a:r>
              <a:rPr lang="de-DE" altLang="de-DE" sz="3200" dirty="0" err="1" smtClean="0">
                <a:solidFill>
                  <a:srgbClr val="666666"/>
                </a:solidFill>
              </a:rPr>
              <a:t>and</a:t>
            </a:r>
            <a:r>
              <a:rPr lang="de-DE" altLang="de-DE" sz="3200" dirty="0" smtClean="0">
                <a:solidFill>
                  <a:srgbClr val="666666"/>
                </a:solidFill>
              </a:rPr>
              <a:t> </a:t>
            </a:r>
            <a:r>
              <a:rPr lang="de-DE" altLang="de-DE" sz="3200" dirty="0" err="1" smtClean="0">
                <a:solidFill>
                  <a:srgbClr val="666666"/>
                </a:solidFill>
              </a:rPr>
              <a:t>its</a:t>
            </a:r>
            <a:r>
              <a:rPr lang="de-DE" altLang="de-DE" sz="3200" dirty="0" smtClean="0">
                <a:solidFill>
                  <a:srgbClr val="666666"/>
                </a:solidFill>
              </a:rPr>
              <a:t> national </a:t>
            </a:r>
            <a:r>
              <a:rPr lang="de-DE" altLang="de-DE" sz="3200" dirty="0" err="1" smtClean="0">
                <a:solidFill>
                  <a:srgbClr val="666666"/>
                </a:solidFill>
              </a:rPr>
              <a:t>parts</a:t>
            </a:r>
            <a:r>
              <a:rPr lang="de-DE" altLang="de-DE" sz="3200" dirty="0" smtClean="0">
                <a:solidFill>
                  <a:srgbClr val="666666"/>
                </a:solidFill>
              </a:rPr>
              <a:t> (TEN)</a:t>
            </a:r>
          </a:p>
        </p:txBody>
      </p:sp>
      <p:sp>
        <p:nvSpPr>
          <p:cNvPr id="491562" name="Oval 42"/>
          <p:cNvSpPr>
            <a:spLocks noChangeArrowheads="1"/>
          </p:cNvSpPr>
          <p:nvPr/>
        </p:nvSpPr>
        <p:spPr bwMode="auto">
          <a:xfrm>
            <a:off x="3216055" y="2781947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3" name="Oval 43"/>
          <p:cNvSpPr>
            <a:spLocks noChangeArrowheads="1"/>
          </p:cNvSpPr>
          <p:nvPr/>
        </p:nvSpPr>
        <p:spPr bwMode="auto">
          <a:xfrm>
            <a:off x="3601390" y="3213847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4" name="Oval 44"/>
          <p:cNvSpPr>
            <a:spLocks noChangeArrowheads="1"/>
          </p:cNvSpPr>
          <p:nvPr/>
        </p:nvSpPr>
        <p:spPr bwMode="auto">
          <a:xfrm>
            <a:off x="5041098" y="3213847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5" name="Oval 45"/>
          <p:cNvSpPr>
            <a:spLocks noChangeArrowheads="1"/>
          </p:cNvSpPr>
          <p:nvPr/>
        </p:nvSpPr>
        <p:spPr bwMode="auto">
          <a:xfrm>
            <a:off x="3216055" y="3861697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6" name="Oval 46"/>
          <p:cNvSpPr>
            <a:spLocks noChangeArrowheads="1"/>
          </p:cNvSpPr>
          <p:nvPr/>
        </p:nvSpPr>
        <p:spPr bwMode="auto">
          <a:xfrm>
            <a:off x="3984604" y="4006194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7" name="Oval 47"/>
          <p:cNvSpPr>
            <a:spLocks noChangeArrowheads="1"/>
          </p:cNvSpPr>
          <p:nvPr/>
        </p:nvSpPr>
        <p:spPr bwMode="auto">
          <a:xfrm>
            <a:off x="3408721" y="4798539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8" name="Oval 48"/>
          <p:cNvSpPr>
            <a:spLocks noChangeArrowheads="1"/>
          </p:cNvSpPr>
          <p:nvPr/>
        </p:nvSpPr>
        <p:spPr bwMode="auto">
          <a:xfrm>
            <a:off x="5041098" y="4869994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69" name="Oval 49"/>
          <p:cNvSpPr>
            <a:spLocks noChangeArrowheads="1"/>
          </p:cNvSpPr>
          <p:nvPr/>
        </p:nvSpPr>
        <p:spPr bwMode="auto">
          <a:xfrm>
            <a:off x="8403240" y="3717202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0" name="Oval 50"/>
          <p:cNvSpPr>
            <a:spLocks noChangeArrowheads="1"/>
          </p:cNvSpPr>
          <p:nvPr/>
        </p:nvSpPr>
        <p:spPr bwMode="auto">
          <a:xfrm>
            <a:off x="9171788" y="4006194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1" name="Oval 51"/>
          <p:cNvSpPr>
            <a:spLocks noChangeArrowheads="1"/>
          </p:cNvSpPr>
          <p:nvPr/>
        </p:nvSpPr>
        <p:spPr bwMode="auto">
          <a:xfrm>
            <a:off x="8305848" y="4222144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2" name="Oval 52"/>
          <p:cNvSpPr>
            <a:spLocks noChangeArrowheads="1"/>
          </p:cNvSpPr>
          <p:nvPr/>
        </p:nvSpPr>
        <p:spPr bwMode="auto">
          <a:xfrm>
            <a:off x="8210571" y="2708905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3" name="Oval 53"/>
          <p:cNvSpPr>
            <a:spLocks noChangeArrowheads="1"/>
          </p:cNvSpPr>
          <p:nvPr/>
        </p:nvSpPr>
        <p:spPr bwMode="auto">
          <a:xfrm>
            <a:off x="8786454" y="3069352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5" name="Oval 55"/>
          <p:cNvSpPr>
            <a:spLocks noChangeArrowheads="1"/>
          </p:cNvSpPr>
          <p:nvPr/>
        </p:nvSpPr>
        <p:spPr bwMode="auto">
          <a:xfrm>
            <a:off x="4753155" y="3790244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6" name="Oval 56"/>
          <p:cNvSpPr>
            <a:spLocks noChangeArrowheads="1"/>
          </p:cNvSpPr>
          <p:nvPr/>
        </p:nvSpPr>
        <p:spPr bwMode="auto">
          <a:xfrm>
            <a:off x="7537297" y="3934739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7" name="Oval 57"/>
          <p:cNvSpPr>
            <a:spLocks noChangeArrowheads="1"/>
          </p:cNvSpPr>
          <p:nvPr/>
        </p:nvSpPr>
        <p:spPr bwMode="auto">
          <a:xfrm>
            <a:off x="5616980" y="4293597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8" name="Oval 58"/>
          <p:cNvSpPr>
            <a:spLocks noChangeArrowheads="1"/>
          </p:cNvSpPr>
          <p:nvPr/>
        </p:nvSpPr>
        <p:spPr bwMode="auto">
          <a:xfrm>
            <a:off x="6866140" y="5014489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79" name="Oval 59"/>
          <p:cNvSpPr>
            <a:spLocks noChangeArrowheads="1"/>
          </p:cNvSpPr>
          <p:nvPr/>
        </p:nvSpPr>
        <p:spPr bwMode="auto">
          <a:xfrm>
            <a:off x="6578197" y="3790244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80" name="Oval 60"/>
          <p:cNvSpPr>
            <a:spLocks noChangeArrowheads="1"/>
          </p:cNvSpPr>
          <p:nvPr/>
        </p:nvSpPr>
        <p:spPr bwMode="auto">
          <a:xfrm>
            <a:off x="4560487" y="2781947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81" name="Line 61"/>
          <p:cNvSpPr>
            <a:spLocks noChangeShapeType="1"/>
          </p:cNvSpPr>
          <p:nvPr/>
        </p:nvSpPr>
        <p:spPr bwMode="auto">
          <a:xfrm>
            <a:off x="912522" y="3574290"/>
            <a:ext cx="9698974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582" name="Line 62"/>
          <p:cNvSpPr>
            <a:spLocks noChangeShapeType="1"/>
          </p:cNvSpPr>
          <p:nvPr/>
        </p:nvSpPr>
        <p:spPr bwMode="auto">
          <a:xfrm>
            <a:off x="912522" y="4654040"/>
            <a:ext cx="9698974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91622" name="Text Box 102"/>
          <p:cNvSpPr txBox="1">
            <a:spLocks noChangeArrowheads="1"/>
          </p:cNvSpPr>
          <p:nvPr/>
        </p:nvSpPr>
        <p:spPr bwMode="auto">
          <a:xfrm>
            <a:off x="1200463" y="2853402"/>
            <a:ext cx="863825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0000"/>
                </a:solidFill>
              </a:rPr>
              <a:t>FR</a:t>
            </a:r>
          </a:p>
        </p:txBody>
      </p:sp>
      <p:sp>
        <p:nvSpPr>
          <p:cNvPr id="491623" name="Text Box 103"/>
          <p:cNvSpPr txBox="1">
            <a:spLocks noChangeArrowheads="1"/>
          </p:cNvSpPr>
          <p:nvPr/>
        </p:nvSpPr>
        <p:spPr bwMode="auto">
          <a:xfrm>
            <a:off x="1200463" y="3934739"/>
            <a:ext cx="863825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0000"/>
                </a:solidFill>
              </a:rPr>
              <a:t>DE</a:t>
            </a:r>
          </a:p>
        </p:txBody>
      </p:sp>
      <p:sp>
        <p:nvSpPr>
          <p:cNvPr id="491624" name="Text Box 104"/>
          <p:cNvSpPr txBox="1">
            <a:spLocks noChangeArrowheads="1"/>
          </p:cNvSpPr>
          <p:nvPr/>
        </p:nvSpPr>
        <p:spPr bwMode="auto">
          <a:xfrm>
            <a:off x="1200463" y="4869994"/>
            <a:ext cx="1056491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0000"/>
                </a:solidFill>
              </a:rPr>
              <a:t>US</a:t>
            </a:r>
          </a:p>
        </p:txBody>
      </p:sp>
      <p:sp>
        <p:nvSpPr>
          <p:cNvPr id="491625" name="Oval 105"/>
          <p:cNvSpPr>
            <a:spLocks noChangeArrowheads="1"/>
          </p:cNvSpPr>
          <p:nvPr/>
        </p:nvSpPr>
        <p:spPr bwMode="auto">
          <a:xfrm>
            <a:off x="2832838" y="2421502"/>
            <a:ext cx="1344434" cy="3240837"/>
          </a:xfrm>
          <a:prstGeom prst="ellips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altLang="de-DE" sz="240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91626" name="Oval 106"/>
          <p:cNvSpPr>
            <a:spLocks noChangeArrowheads="1"/>
          </p:cNvSpPr>
          <p:nvPr/>
        </p:nvSpPr>
        <p:spPr bwMode="auto">
          <a:xfrm>
            <a:off x="4177272" y="2421502"/>
            <a:ext cx="1632374" cy="3240837"/>
          </a:xfrm>
          <a:prstGeom prst="ellips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altLang="de-DE" sz="240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491627" name="Text Box 107"/>
          <p:cNvSpPr txBox="1">
            <a:spLocks noChangeArrowheads="1"/>
          </p:cNvSpPr>
          <p:nvPr/>
        </p:nvSpPr>
        <p:spPr bwMode="auto">
          <a:xfrm>
            <a:off x="10179585" y="1808585"/>
            <a:ext cx="1174215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 smtClean="0">
                <a:solidFill>
                  <a:srgbClr val="C00000"/>
                </a:solidFill>
              </a:rPr>
              <a:t>GEG</a:t>
            </a:r>
            <a:endParaRPr lang="de-DE" altLang="de-DE" sz="2400" dirty="0">
              <a:solidFill>
                <a:srgbClr val="C00000"/>
              </a:solidFill>
            </a:endParaRPr>
          </a:p>
        </p:txBody>
      </p:sp>
      <p:sp>
        <p:nvSpPr>
          <p:cNvPr id="491628" name="Oval 108"/>
          <p:cNvSpPr>
            <a:spLocks noChangeArrowheads="1"/>
          </p:cNvSpPr>
          <p:nvPr/>
        </p:nvSpPr>
        <p:spPr bwMode="auto">
          <a:xfrm>
            <a:off x="5809646" y="3574294"/>
            <a:ext cx="2015591" cy="2088045"/>
          </a:xfrm>
          <a:prstGeom prst="ellips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altLang="de-DE" sz="240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491629" name="Oval 109"/>
          <p:cNvSpPr>
            <a:spLocks noChangeArrowheads="1"/>
          </p:cNvSpPr>
          <p:nvPr/>
        </p:nvSpPr>
        <p:spPr bwMode="auto">
          <a:xfrm>
            <a:off x="7537297" y="2421502"/>
            <a:ext cx="2305651" cy="2232542"/>
          </a:xfrm>
          <a:prstGeom prst="ellips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altLang="de-DE" sz="240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491635" name="Text Box 115"/>
          <p:cNvSpPr txBox="1">
            <a:spLocks noChangeArrowheads="1"/>
          </p:cNvSpPr>
          <p:nvPr/>
        </p:nvSpPr>
        <p:spPr bwMode="auto">
          <a:xfrm>
            <a:off x="2928114" y="5735381"/>
            <a:ext cx="1151767" cy="479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 smtClean="0">
                <a:solidFill>
                  <a:srgbClr val="0070C0"/>
                </a:solidFill>
              </a:rPr>
              <a:t>GEN</a:t>
            </a:r>
            <a:r>
              <a:rPr lang="de-DE" altLang="de-DE" sz="2400" baseline="-25000" dirty="0" smtClean="0">
                <a:solidFill>
                  <a:srgbClr val="0070C0"/>
                </a:solidFill>
              </a:rPr>
              <a:t>1</a:t>
            </a:r>
            <a:endParaRPr lang="de-DE" altLang="de-DE" sz="2400" dirty="0">
              <a:solidFill>
                <a:srgbClr val="0070C0"/>
              </a:solidFill>
            </a:endParaRPr>
          </a:p>
        </p:txBody>
      </p:sp>
      <p:sp>
        <p:nvSpPr>
          <p:cNvPr id="491636" name="Text Box 116"/>
          <p:cNvSpPr txBox="1">
            <a:spLocks noChangeArrowheads="1"/>
          </p:cNvSpPr>
          <p:nvPr/>
        </p:nvSpPr>
        <p:spPr bwMode="auto">
          <a:xfrm>
            <a:off x="4465213" y="5735381"/>
            <a:ext cx="1344433" cy="479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70C0"/>
                </a:solidFill>
              </a:rPr>
              <a:t>GEN</a:t>
            </a:r>
            <a:r>
              <a:rPr lang="de-DE" altLang="de-DE" sz="2400" baseline="-25000" dirty="0">
                <a:solidFill>
                  <a:srgbClr val="0070C0"/>
                </a:solidFill>
              </a:rPr>
              <a:t>2</a:t>
            </a:r>
            <a:endParaRPr lang="de-DE" altLang="de-DE" sz="2400" dirty="0">
              <a:solidFill>
                <a:srgbClr val="0070C0"/>
              </a:solidFill>
            </a:endParaRPr>
          </a:p>
        </p:txBody>
      </p:sp>
      <p:sp>
        <p:nvSpPr>
          <p:cNvPr id="491637" name="Text Box 117"/>
          <p:cNvSpPr txBox="1">
            <a:spLocks noChangeArrowheads="1"/>
          </p:cNvSpPr>
          <p:nvPr/>
        </p:nvSpPr>
        <p:spPr bwMode="auto">
          <a:xfrm>
            <a:off x="6290259" y="5735381"/>
            <a:ext cx="1247041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70C0"/>
                </a:solidFill>
              </a:rPr>
              <a:t>GEN</a:t>
            </a:r>
            <a:r>
              <a:rPr lang="de-DE" altLang="de-DE" sz="2400" baseline="-25000" dirty="0">
                <a:solidFill>
                  <a:srgbClr val="0070C0"/>
                </a:solidFill>
              </a:rPr>
              <a:t>3</a:t>
            </a:r>
            <a:endParaRPr lang="de-DE" altLang="de-DE" sz="2400" dirty="0">
              <a:solidFill>
                <a:srgbClr val="0070C0"/>
              </a:solidFill>
            </a:endParaRPr>
          </a:p>
        </p:txBody>
      </p:sp>
      <p:sp>
        <p:nvSpPr>
          <p:cNvPr id="491638" name="Text Box 118"/>
          <p:cNvSpPr txBox="1">
            <a:spLocks noChangeArrowheads="1"/>
          </p:cNvSpPr>
          <p:nvPr/>
        </p:nvSpPr>
        <p:spPr bwMode="auto">
          <a:xfrm>
            <a:off x="8210572" y="5735381"/>
            <a:ext cx="1151767" cy="47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24" tIns="54410" rIns="108824" bIns="5441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altLang="de-DE" sz="2400" dirty="0">
                <a:solidFill>
                  <a:srgbClr val="0070C0"/>
                </a:solidFill>
              </a:rPr>
              <a:t>GEN</a:t>
            </a:r>
            <a:r>
              <a:rPr lang="de-DE" altLang="de-DE" sz="2400" baseline="-25000" dirty="0">
                <a:solidFill>
                  <a:srgbClr val="0070C0"/>
                </a:solidFill>
              </a:rPr>
              <a:t>4</a:t>
            </a:r>
            <a:endParaRPr lang="de-DE" altLang="de-DE" sz="2400" dirty="0">
              <a:solidFill>
                <a:srgbClr val="0070C0"/>
              </a:solidFill>
            </a:endParaRPr>
          </a:p>
        </p:txBody>
      </p:sp>
      <p:sp>
        <p:nvSpPr>
          <p:cNvPr id="491639" name="Rectangle 119"/>
          <p:cNvSpPr>
            <a:spLocks noChangeArrowheads="1"/>
          </p:cNvSpPr>
          <p:nvPr/>
        </p:nvSpPr>
        <p:spPr bwMode="auto">
          <a:xfrm>
            <a:off x="2256956" y="2350044"/>
            <a:ext cx="8354542" cy="3385334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24" tIns="54410" rIns="108824" bIns="54410" anchor="ctr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78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21974" y="908262"/>
            <a:ext cx="11039174" cy="90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>
              <a:spcBef>
                <a:spcPct val="20000"/>
              </a:spcBef>
              <a:buClr>
                <a:schemeClr val="bg1"/>
              </a:buClr>
              <a:defRPr sz="2300" b="1">
                <a:solidFill>
                  <a:schemeClr val="tx1"/>
                </a:solidFill>
                <a:latin typeface="Arial" charset="0"/>
              </a:defRPr>
            </a:lvl1pPr>
            <a:lvl2pPr marL="893763" indent="-298450"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1900" b="1">
                <a:solidFill>
                  <a:schemeClr val="tx1"/>
                </a:solidFill>
                <a:latin typeface="Arial" charset="0"/>
              </a:defRPr>
            </a:lvl2pPr>
            <a:lvl3pPr marL="1333500" indent="-239713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n"/>
              <a:defRPr sz="1900" b="1">
                <a:solidFill>
                  <a:schemeClr val="tx1"/>
                </a:solidFill>
                <a:latin typeface="Arial" charset="0"/>
              </a:defRPr>
            </a:lvl3pPr>
            <a:lvl4pPr marL="1773238" indent="-239713" algn="l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sz="1900" b="1">
                <a:solidFill>
                  <a:schemeClr val="tx1"/>
                </a:solidFill>
                <a:latin typeface="Arial" charset="0"/>
              </a:defRPr>
            </a:lvl4pPr>
            <a:lvl5pPr marL="2211388" indent="-238125" algn="l">
              <a:spcBef>
                <a:spcPct val="20000"/>
              </a:spcBef>
              <a:buClr>
                <a:schemeClr val="folHlink"/>
              </a:buClr>
              <a:defRPr sz="1500" b="1">
                <a:solidFill>
                  <a:schemeClr val="tx1"/>
                </a:solidFill>
                <a:latin typeface="Arial" charset="0"/>
              </a:defRPr>
            </a:lvl5pPr>
            <a:lvl6pPr marL="2668588" indent="-238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 sz="1500" b="1">
                <a:solidFill>
                  <a:schemeClr val="tx1"/>
                </a:solidFill>
                <a:latin typeface="Arial" charset="0"/>
              </a:defRPr>
            </a:lvl6pPr>
            <a:lvl7pPr marL="3125788" indent="-238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 sz="1500" b="1">
                <a:solidFill>
                  <a:schemeClr val="tx1"/>
                </a:solidFill>
                <a:latin typeface="Arial" charset="0"/>
              </a:defRPr>
            </a:lvl7pPr>
            <a:lvl8pPr marL="3582988" indent="-238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 sz="1500" b="1">
                <a:solidFill>
                  <a:schemeClr val="tx1"/>
                </a:solidFill>
                <a:latin typeface="Arial" charset="0"/>
              </a:defRPr>
            </a:lvl8pPr>
            <a:lvl9pPr marL="4040188" indent="-2381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 sz="15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0"/>
              </a:spcBef>
              <a:buClrTx/>
            </a:pPr>
            <a:r>
              <a:rPr lang="de-DE" altLang="de-DE" sz="3200" dirty="0" smtClean="0">
                <a:solidFill>
                  <a:srgbClr val="666666"/>
                </a:solidFill>
              </a:rPr>
              <a:t>Enterprises in </a:t>
            </a:r>
            <a:r>
              <a:rPr lang="de-DE" altLang="de-DE" sz="3200" dirty="0">
                <a:solidFill>
                  <a:srgbClr val="666666"/>
                </a:solidFill>
              </a:rPr>
              <a:t>national </a:t>
            </a:r>
            <a:r>
              <a:rPr lang="de-DE" altLang="de-DE" sz="3200" dirty="0" err="1">
                <a:solidFill>
                  <a:srgbClr val="666666"/>
                </a:solidFill>
              </a:rPr>
              <a:t>statistics</a:t>
            </a:r>
            <a:endParaRPr lang="de-DE" altLang="de-DE" sz="3200" dirty="0">
              <a:solidFill>
                <a:srgbClr val="666666"/>
              </a:solidFill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447506" y="2386567"/>
            <a:ext cx="768551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smtClean="0">
                <a:solidFill>
                  <a:srgbClr val="000000"/>
                </a:solidFill>
              </a:rPr>
              <a:t>FR</a:t>
            </a:r>
            <a:endParaRPr lang="de-DE" altLang="de-DE" baseline="-25000" smtClean="0">
              <a:solidFill>
                <a:srgbClr val="000000"/>
              </a:solidFill>
            </a:endParaRP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2447506" y="3537769"/>
            <a:ext cx="768551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smtClean="0">
                <a:solidFill>
                  <a:srgbClr val="000000"/>
                </a:solidFill>
              </a:rPr>
              <a:t>DE</a:t>
            </a:r>
            <a:endParaRPr lang="de-DE" altLang="de-DE" baseline="-25000" smtClean="0">
              <a:solidFill>
                <a:srgbClr val="000000"/>
              </a:solidFill>
            </a:endParaRP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2447506" y="4655628"/>
            <a:ext cx="768551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US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1" name="Line 12"/>
          <p:cNvSpPr>
            <a:spLocks noChangeShapeType="1"/>
          </p:cNvSpPr>
          <p:nvPr/>
        </p:nvSpPr>
        <p:spPr bwMode="auto">
          <a:xfrm flipH="1">
            <a:off x="1103071" y="3215432"/>
            <a:ext cx="989164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31752" name="Line 13"/>
          <p:cNvSpPr>
            <a:spLocks noChangeShapeType="1"/>
          </p:cNvSpPr>
          <p:nvPr/>
        </p:nvSpPr>
        <p:spPr bwMode="auto">
          <a:xfrm flipH="1">
            <a:off x="1103071" y="4295182"/>
            <a:ext cx="989164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/>
          <a:lstStyle/>
          <a:p>
            <a:pPr algn="ctr" eaLnBrk="0" hangingPunct="0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31753" name="Text Box 14"/>
          <p:cNvSpPr txBox="1">
            <a:spLocks noChangeArrowheads="1"/>
          </p:cNvSpPr>
          <p:nvPr/>
        </p:nvSpPr>
        <p:spPr bwMode="auto">
          <a:xfrm>
            <a:off x="7154080" y="2084148"/>
            <a:ext cx="3457416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S - </a:t>
            </a:r>
            <a:r>
              <a:rPr lang="de-DE" altLang="de-DE" dirty="0" err="1" smtClean="0">
                <a:solidFill>
                  <a:srgbClr val="000000"/>
                </a:solidFill>
              </a:rPr>
              <a:t>Sales</a:t>
            </a:r>
            <a:r>
              <a:rPr lang="de-DE" altLang="de-DE" dirty="0" smtClean="0">
                <a:solidFill>
                  <a:srgbClr val="000000"/>
                </a:solidFill>
              </a:rPr>
              <a:t>/Marketing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4" name="Text Box 17"/>
          <p:cNvSpPr txBox="1">
            <a:spLocks noChangeArrowheads="1"/>
          </p:cNvSpPr>
          <p:nvPr/>
        </p:nvSpPr>
        <p:spPr bwMode="auto">
          <a:xfrm>
            <a:off x="7154082" y="2422291"/>
            <a:ext cx="3745358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H - Human Resources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5" name="Text Box 27"/>
          <p:cNvSpPr txBox="1">
            <a:spLocks noChangeArrowheads="1"/>
          </p:cNvSpPr>
          <p:nvPr/>
        </p:nvSpPr>
        <p:spPr bwMode="auto">
          <a:xfrm>
            <a:off x="7154082" y="3250367"/>
            <a:ext cx="3457416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T - Transport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6" name="Text Box 28"/>
          <p:cNvSpPr txBox="1">
            <a:spLocks noChangeArrowheads="1"/>
          </p:cNvSpPr>
          <p:nvPr/>
        </p:nvSpPr>
        <p:spPr bwMode="auto">
          <a:xfrm>
            <a:off x="7154082" y="3537769"/>
            <a:ext cx="3457416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P - </a:t>
            </a:r>
            <a:r>
              <a:rPr lang="de-DE" altLang="de-DE" dirty="0" err="1" smtClean="0">
                <a:solidFill>
                  <a:srgbClr val="000000"/>
                </a:solidFill>
              </a:rPr>
              <a:t>Production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7" name="Text Box 29"/>
          <p:cNvSpPr txBox="1">
            <a:spLocks noChangeArrowheads="1"/>
          </p:cNvSpPr>
          <p:nvPr/>
        </p:nvSpPr>
        <p:spPr bwMode="auto">
          <a:xfrm>
            <a:off x="7154080" y="3790242"/>
            <a:ext cx="3938025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H - Human Resources</a:t>
            </a:r>
          </a:p>
        </p:txBody>
      </p:sp>
      <p:sp>
        <p:nvSpPr>
          <p:cNvPr id="31758" name="Text Box 30"/>
          <p:cNvSpPr txBox="1">
            <a:spLocks noChangeArrowheads="1"/>
          </p:cNvSpPr>
          <p:nvPr/>
        </p:nvSpPr>
        <p:spPr bwMode="auto">
          <a:xfrm>
            <a:off x="7154082" y="4439678"/>
            <a:ext cx="3457416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M - Management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  <p:sp>
        <p:nvSpPr>
          <p:cNvPr id="31759" name="Text Box 31"/>
          <p:cNvSpPr txBox="1">
            <a:spLocks noChangeArrowheads="1"/>
          </p:cNvSpPr>
          <p:nvPr/>
        </p:nvSpPr>
        <p:spPr bwMode="auto">
          <a:xfrm>
            <a:off x="7154080" y="4727084"/>
            <a:ext cx="3745358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smtClean="0">
                <a:solidFill>
                  <a:srgbClr val="000000"/>
                </a:solidFill>
              </a:rPr>
              <a:t>H - Human Resources</a:t>
            </a:r>
          </a:p>
        </p:txBody>
      </p:sp>
      <p:sp>
        <p:nvSpPr>
          <p:cNvPr id="31760" name="Oval 32"/>
          <p:cNvSpPr>
            <a:spLocks noChangeArrowheads="1"/>
          </p:cNvSpPr>
          <p:nvPr/>
        </p:nvSpPr>
        <p:spPr bwMode="auto">
          <a:xfrm>
            <a:off x="4560487" y="2421500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31761" name="Oval 33"/>
          <p:cNvSpPr>
            <a:spLocks noChangeArrowheads="1"/>
          </p:cNvSpPr>
          <p:nvPr/>
        </p:nvSpPr>
        <p:spPr bwMode="auto">
          <a:xfrm>
            <a:off x="4945821" y="2781945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 dirty="0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31762" name="Oval 34"/>
          <p:cNvSpPr>
            <a:spLocks noChangeArrowheads="1"/>
          </p:cNvSpPr>
          <p:nvPr/>
        </p:nvSpPr>
        <p:spPr bwMode="auto">
          <a:xfrm>
            <a:off x="4753155" y="3358342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31763" name="Oval 35"/>
          <p:cNvSpPr>
            <a:spLocks noChangeArrowheads="1"/>
          </p:cNvSpPr>
          <p:nvPr/>
        </p:nvSpPr>
        <p:spPr bwMode="auto">
          <a:xfrm>
            <a:off x="4369939" y="3861695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1764" name="Oval 36"/>
          <p:cNvSpPr>
            <a:spLocks noChangeArrowheads="1"/>
          </p:cNvSpPr>
          <p:nvPr/>
        </p:nvSpPr>
        <p:spPr bwMode="auto">
          <a:xfrm>
            <a:off x="5424314" y="3790242"/>
            <a:ext cx="480609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31765" name="Oval 37"/>
          <p:cNvSpPr>
            <a:spLocks noChangeArrowheads="1"/>
          </p:cNvSpPr>
          <p:nvPr/>
        </p:nvSpPr>
        <p:spPr bwMode="auto">
          <a:xfrm>
            <a:off x="4657879" y="4798537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31766" name="Oval 38"/>
          <p:cNvSpPr>
            <a:spLocks noChangeArrowheads="1"/>
          </p:cNvSpPr>
          <p:nvPr/>
        </p:nvSpPr>
        <p:spPr bwMode="auto">
          <a:xfrm>
            <a:off x="4945821" y="4366637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31767" name="Oval 39"/>
          <p:cNvSpPr>
            <a:spLocks noChangeArrowheads="1"/>
          </p:cNvSpPr>
          <p:nvPr/>
        </p:nvSpPr>
        <p:spPr bwMode="auto">
          <a:xfrm>
            <a:off x="4177271" y="2134094"/>
            <a:ext cx="1344433" cy="3240838"/>
          </a:xfrm>
          <a:prstGeom prst="ellipse">
            <a:avLst/>
          </a:prstGeom>
          <a:noFill/>
          <a:ln w="28575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sz="1900" dirty="0">
              <a:solidFill>
                <a:srgbClr val="CC0033"/>
              </a:solidFill>
              <a:latin typeface="+mn-lt"/>
            </a:endParaRPr>
          </a:p>
        </p:txBody>
      </p:sp>
      <p:sp>
        <p:nvSpPr>
          <p:cNvPr id="31768" name="Text Box 40"/>
          <p:cNvSpPr txBox="1">
            <a:spLocks noChangeArrowheads="1"/>
          </p:cNvSpPr>
          <p:nvPr/>
        </p:nvSpPr>
        <p:spPr bwMode="auto">
          <a:xfrm>
            <a:off x="4369937" y="5517842"/>
            <a:ext cx="1151767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70C0"/>
                </a:solidFill>
              </a:rPr>
              <a:t>GEN</a:t>
            </a:r>
            <a:r>
              <a:rPr lang="de-DE" altLang="de-DE" baseline="-25000" dirty="0" smtClean="0">
                <a:solidFill>
                  <a:srgbClr val="0070C0"/>
                </a:solidFill>
              </a:rPr>
              <a:t>1</a:t>
            </a:r>
            <a:endParaRPr lang="de-DE" altLang="de-DE" dirty="0" smtClean="0">
              <a:solidFill>
                <a:srgbClr val="0070C0"/>
              </a:solidFill>
            </a:endParaRPr>
          </a:p>
        </p:txBody>
      </p:sp>
      <p:sp>
        <p:nvSpPr>
          <p:cNvPr id="26" name="Oval 35"/>
          <p:cNvSpPr>
            <a:spLocks noChangeArrowheads="1"/>
          </p:cNvSpPr>
          <p:nvPr/>
        </p:nvSpPr>
        <p:spPr bwMode="auto">
          <a:xfrm>
            <a:off x="4403910" y="2839989"/>
            <a:ext cx="383217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60" tIns="54429" rIns="108860" bIns="54429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de-DE" altLang="de-DE" sz="190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7237209" y="2716798"/>
            <a:ext cx="3457416" cy="41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60" tIns="54429" rIns="108860" bIns="54429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000000"/>
                </a:solidFill>
              </a:rPr>
              <a:t>P - </a:t>
            </a:r>
            <a:r>
              <a:rPr lang="de-DE" altLang="de-DE" dirty="0" err="1" smtClean="0">
                <a:solidFill>
                  <a:srgbClr val="000000"/>
                </a:solidFill>
              </a:rPr>
              <a:t>Production</a:t>
            </a:r>
            <a:endParaRPr lang="de-DE" altLang="de-DE" baseline="-25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4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20188" y="1762533"/>
            <a:ext cx="11043504" cy="942052"/>
          </a:xfrm>
        </p:spPr>
        <p:txBody>
          <a:bodyPr/>
          <a:lstStyle/>
          <a:p>
            <a:r>
              <a:rPr lang="en-US" altLang="de-DE" sz="5200" dirty="0">
                <a:latin typeface="Arial" panose="020B0604020202020204" pitchFamily="34" charset="0"/>
                <a:cs typeface="Arial" panose="020B0604020202020204" pitchFamily="34" charset="0"/>
              </a:rPr>
              <a:t>Thank you for listening!</a:t>
            </a:r>
            <a:endParaRPr lang="en-US" sz="5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720188" y="3283005"/>
            <a:ext cx="11043075" cy="1753006"/>
          </a:xfrm>
        </p:spPr>
        <p:txBody>
          <a:bodyPr/>
          <a:lstStyle/>
          <a:p>
            <a:endParaRPr lang="de-DE" altLang="de-DE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de-DE" sz="2900" dirty="0">
                <a:latin typeface="Arial" panose="020B0604020202020204" pitchFamily="34" charset="0"/>
                <a:cs typeface="Arial" panose="020B0604020202020204" pitchFamily="34" charset="0"/>
              </a:rPr>
              <a:t>Roland Sturm</a:t>
            </a:r>
          </a:p>
          <a:p>
            <a:r>
              <a:rPr lang="de-DE" altLang="de-DE" sz="2900" dirty="0">
                <a:latin typeface="Arial" panose="020B0604020202020204" pitchFamily="34" charset="0"/>
                <a:cs typeface="Arial" panose="020B0604020202020204" pitchFamily="34" charset="0"/>
              </a:rPr>
              <a:t>Phone: +49/(0) 611 / 75 2580</a:t>
            </a:r>
          </a:p>
          <a:p>
            <a:r>
              <a:rPr lang="de-DE" altLang="de-DE" sz="2900" dirty="0">
                <a:latin typeface="Arial" panose="020B0604020202020204" pitchFamily="34" charset="0"/>
                <a:cs typeface="Arial" panose="020B0604020202020204" pitchFamily="34" charset="0"/>
              </a:rPr>
              <a:t>roland.sturm@destatis.de</a:t>
            </a:r>
          </a:p>
          <a:p>
            <a:r>
              <a:rPr lang="de-DE" altLang="de-DE" sz="2900" dirty="0">
                <a:solidFill>
                  <a:srgbClr val="33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www.destatis.de</a:t>
            </a: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5248584" y="3010598"/>
            <a:ext cx="6518913" cy="3059821"/>
            <a:chOff x="2455" y="1866"/>
            <a:chExt cx="3079" cy="1927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2455" y="1866"/>
              <a:ext cx="3079" cy="1927"/>
              <a:chOff x="2889" y="1761"/>
              <a:chExt cx="2667" cy="1669"/>
            </a:xfrm>
          </p:grpSpPr>
          <p:pic>
            <p:nvPicPr>
              <p:cNvPr id="9" name="Picture 5" descr="22_energie_RGB_80x80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1" y="3144"/>
                <a:ext cx="285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6" descr="01_bevoelkerung_RGB_80x8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9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7" descr="02_Unternehmen_RGB_80x8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9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8" descr="03_Landwirtschaft_RGB_80x8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9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9" descr="04_Produzierendes_RGB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09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10" descr="05_Wohnen_RGB_80x80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0" y="176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1" descr="06_Binnenhandel_RGB_80x80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0" y="176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12" descr="07_Aussenhandel_RGB_80x8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0" y="245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3" descr="08_Verkehr_RGB_80x80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0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4" descr="09_dienstleist_RGB_80x80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0" y="245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15" descr="10_Rechtspfl_RGB_80x80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0" y="279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6" descr="11_Bildung_RGB80x80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0" y="279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7" descr="12_Gesundheit_RGB_80x80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0" y="245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18" descr="13_sozialleistung_RGB_80x80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0" y="279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19" descr="14_steuern_RGB_80x80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0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0" descr="15_wirtschaftsr_RGB_80x80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0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1" descr="16_Verdienste_RGB_80x80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0" y="176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2" descr="17_Preise_RGB_80x80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0" y="279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3" descr="18_volkswirtschaftl_RGB_80x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0" y="3144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4" descr="19_Umwelt_RGB_80x80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0" y="2101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5" descr="20_arbeitsmarkt_RGB_80x80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0" y="3144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6" descr="21_information_RGB_80x80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0" y="2455"/>
                <a:ext cx="286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Picture 30" descr="25_International_60px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" y="1866"/>
              <a:ext cx="331" cy="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947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516" y="821425"/>
            <a:ext cx="11484001" cy="492443"/>
          </a:xfrm>
        </p:spPr>
        <p:txBody>
          <a:bodyPr/>
          <a:lstStyle/>
          <a:p>
            <a:r>
              <a:rPr lang="en-US" sz="3200" b="1" dirty="0"/>
              <a:t>Intersections of </a:t>
            </a:r>
            <a:r>
              <a:rPr lang="en-US" sz="3200" b="1" dirty="0" err="1" smtClean="0"/>
              <a:t>globalisation</a:t>
            </a:r>
            <a:r>
              <a:rPr lang="en-US" sz="3200" b="1" dirty="0" smtClean="0"/>
              <a:t>-related </a:t>
            </a:r>
            <a:r>
              <a:rPr lang="en-US" sz="3200" b="1" dirty="0"/>
              <a:t>activities </a:t>
            </a:r>
            <a:endParaRPr lang="de-DE" sz="3200" b="1" dirty="0"/>
          </a:p>
        </p:txBody>
      </p:sp>
      <p:sp>
        <p:nvSpPr>
          <p:cNvPr id="88" name="Freeform: Shape 30">
            <a:extLst>
              <a:ext uri="{FF2B5EF4-FFF2-40B4-BE49-F238E27FC236}">
                <a16:creationId xmlns:a16="http://schemas.microsoft.com/office/drawing/2014/main" xmlns="" id="{9B0C2C7C-2706-4AB9-B9E6-B950D9348536}"/>
              </a:ext>
            </a:extLst>
          </p:cNvPr>
          <p:cNvSpPr/>
          <p:nvPr/>
        </p:nvSpPr>
        <p:spPr>
          <a:xfrm>
            <a:off x="4899108" y="2616549"/>
            <a:ext cx="2675498" cy="2675496"/>
          </a:xfrm>
          <a:prstGeom prst="ellipse">
            <a:avLst/>
          </a:prstGeom>
          <a:solidFill>
            <a:schemeClr val="accent5"/>
          </a:solidFill>
          <a:ln w="127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90" name="Freeform: Shape 32">
            <a:extLst>
              <a:ext uri="{FF2B5EF4-FFF2-40B4-BE49-F238E27FC236}">
                <a16:creationId xmlns:a16="http://schemas.microsoft.com/office/drawing/2014/main" xmlns="" id="{0545B225-0916-4029-8931-5EF05C65ADC8}"/>
              </a:ext>
            </a:extLst>
          </p:cNvPr>
          <p:cNvSpPr/>
          <p:nvPr/>
        </p:nvSpPr>
        <p:spPr>
          <a:xfrm>
            <a:off x="3659022" y="1668005"/>
            <a:ext cx="2082880" cy="20828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91" name="Freeform: Shape 31">
            <a:extLst>
              <a:ext uri="{FF2B5EF4-FFF2-40B4-BE49-F238E27FC236}">
                <a16:creationId xmlns:a16="http://schemas.microsoft.com/office/drawing/2014/main" xmlns="" id="{BEB4083F-9967-4082-A878-291FD6A96065}"/>
              </a:ext>
            </a:extLst>
          </p:cNvPr>
          <p:cNvSpPr/>
          <p:nvPr/>
        </p:nvSpPr>
        <p:spPr>
          <a:xfrm>
            <a:off x="6731813" y="1668005"/>
            <a:ext cx="2082880" cy="20828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92" name="Freeform: Shape 29">
            <a:extLst>
              <a:ext uri="{FF2B5EF4-FFF2-40B4-BE49-F238E27FC236}">
                <a16:creationId xmlns:a16="http://schemas.microsoft.com/office/drawing/2014/main" xmlns="" id="{C3C41F67-5599-4BAF-ABFD-55438FF5F8DF}"/>
              </a:ext>
            </a:extLst>
          </p:cNvPr>
          <p:cNvSpPr/>
          <p:nvPr/>
        </p:nvSpPr>
        <p:spPr>
          <a:xfrm>
            <a:off x="3659022" y="4157710"/>
            <a:ext cx="2082880" cy="20828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93" name="Freeform: Shape 28">
            <a:extLst>
              <a:ext uri="{FF2B5EF4-FFF2-40B4-BE49-F238E27FC236}">
                <a16:creationId xmlns:a16="http://schemas.microsoft.com/office/drawing/2014/main" xmlns="" id="{44E42AB3-60AB-4C11-8D0E-3D9A3484EAAD}"/>
              </a:ext>
            </a:extLst>
          </p:cNvPr>
          <p:cNvSpPr/>
          <p:nvPr/>
        </p:nvSpPr>
        <p:spPr>
          <a:xfrm>
            <a:off x="6731813" y="4157710"/>
            <a:ext cx="2082880" cy="20828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94" name="Rectangle 15">
            <a:extLst>
              <a:ext uri="{FF2B5EF4-FFF2-40B4-BE49-F238E27FC236}">
                <a16:creationId xmlns:a16="http://schemas.microsoft.com/office/drawing/2014/main" xmlns="" id="{59DA76EC-5EF8-4471-9DD3-CB797F4C4EF0}"/>
              </a:ext>
            </a:extLst>
          </p:cNvPr>
          <p:cNvSpPr>
            <a:spLocks/>
          </p:cNvSpPr>
          <p:nvPr/>
        </p:nvSpPr>
        <p:spPr>
          <a:xfrm>
            <a:off x="710451" y="1998736"/>
            <a:ext cx="2960291" cy="98488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</a:rPr>
              <a:t>Regular </a:t>
            </a:r>
            <a:r>
              <a:rPr lang="en-US" dirty="0">
                <a:solidFill>
                  <a:srgbClr val="000000"/>
                </a:solidFill>
              </a:rPr>
              <a:t>determination of </a:t>
            </a:r>
            <a:r>
              <a:rPr lang="en-US" b="1" dirty="0" smtClean="0">
                <a:solidFill>
                  <a:srgbClr val="990033"/>
                </a:solidFill>
              </a:rPr>
              <a:t>statistical </a:t>
            </a:r>
            <a:r>
              <a:rPr lang="en-US" b="1" dirty="0">
                <a:solidFill>
                  <a:srgbClr val="990033"/>
                </a:solidFill>
              </a:rPr>
              <a:t>enterprises </a:t>
            </a:r>
            <a:r>
              <a:rPr lang="en-US" dirty="0">
                <a:solidFill>
                  <a:srgbClr val="000000"/>
                </a:solidFill>
              </a:rPr>
              <a:t>within </a:t>
            </a:r>
            <a:r>
              <a:rPr lang="en-US" dirty="0" smtClean="0">
                <a:solidFill>
                  <a:srgbClr val="000000"/>
                </a:solidFill>
              </a:rPr>
              <a:t>enterprise groups </a:t>
            </a:r>
          </a:p>
          <a:p>
            <a:pPr algn="r"/>
            <a:r>
              <a:rPr lang="en-US" dirty="0" smtClean="0">
                <a:solidFill>
                  <a:srgbClr val="000000"/>
                </a:solidFill>
              </a:rPr>
              <a:t>in </a:t>
            </a:r>
            <a:r>
              <a:rPr lang="en-US" dirty="0">
                <a:solidFill>
                  <a:srgbClr val="000000"/>
                </a:solidFill>
              </a:rPr>
              <a:t>accordance with the </a:t>
            </a:r>
          </a:p>
          <a:p>
            <a:pPr algn="r"/>
            <a:r>
              <a:rPr lang="en-US" dirty="0">
                <a:solidFill>
                  <a:srgbClr val="000000"/>
                </a:solidFill>
              </a:rPr>
              <a:t>EU Statistical Units Regulation </a:t>
            </a:r>
          </a:p>
          <a:p>
            <a:endParaRPr lang="de-DE" b="1" dirty="0">
              <a:solidFill>
                <a:srgbClr val="990033"/>
              </a:solidFill>
              <a:sym typeface="Arial" panose="020B0604020202020204" pitchFamily="34" charset="0"/>
            </a:endParaRPr>
          </a:p>
        </p:txBody>
      </p:sp>
      <p:sp>
        <p:nvSpPr>
          <p:cNvPr id="95" name="Rectangle 16">
            <a:extLst>
              <a:ext uri="{FF2B5EF4-FFF2-40B4-BE49-F238E27FC236}">
                <a16:creationId xmlns:a16="http://schemas.microsoft.com/office/drawing/2014/main" xmlns="" id="{D18C26C5-F3E1-4936-8D6A-6A1C027B4282}"/>
              </a:ext>
            </a:extLst>
          </p:cNvPr>
          <p:cNvSpPr>
            <a:spLocks/>
          </p:cNvSpPr>
          <p:nvPr/>
        </p:nvSpPr>
        <p:spPr>
          <a:xfrm>
            <a:off x="9049111" y="1998734"/>
            <a:ext cx="2714153" cy="14863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r>
              <a:rPr lang="en-US" dirty="0" smtClean="0">
                <a:solidFill>
                  <a:srgbClr val="000000"/>
                </a:solidFill>
              </a:rPr>
              <a:t>Permanent </a:t>
            </a:r>
            <a:r>
              <a:rPr lang="en-US" dirty="0">
                <a:solidFill>
                  <a:srgbClr val="000000"/>
                </a:solidFill>
              </a:rPr>
              <a:t>data base for the </a:t>
            </a:r>
            <a:r>
              <a:rPr lang="en-US" b="1" dirty="0">
                <a:solidFill>
                  <a:srgbClr val="990033"/>
                </a:solidFill>
              </a:rPr>
              <a:t>structure of </a:t>
            </a:r>
            <a:endParaRPr lang="en-US" b="1" dirty="0" smtClean="0">
              <a:solidFill>
                <a:srgbClr val="990033"/>
              </a:solidFill>
            </a:endParaRPr>
          </a:p>
          <a:p>
            <a:pPr algn="r"/>
            <a:r>
              <a:rPr lang="en-US" b="1" dirty="0" smtClean="0">
                <a:solidFill>
                  <a:srgbClr val="990033"/>
                </a:solidFill>
              </a:rPr>
              <a:t>Global Enterprise Groups</a:t>
            </a:r>
            <a:endParaRPr lang="de-DE" b="1" dirty="0">
              <a:solidFill>
                <a:srgbClr val="990033"/>
              </a:solidFill>
              <a:sym typeface="Arial" panose="020B0604020202020204" pitchFamily="34" charset="0"/>
            </a:endParaRPr>
          </a:p>
          <a:p>
            <a:pPr algn="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6" name="Rectangle 17">
            <a:extLst>
              <a:ext uri="{FF2B5EF4-FFF2-40B4-BE49-F238E27FC236}">
                <a16:creationId xmlns:a16="http://schemas.microsoft.com/office/drawing/2014/main" xmlns="" id="{18DB5EC6-871E-4CAD-A10B-F4654F8B0004}"/>
              </a:ext>
            </a:extLst>
          </p:cNvPr>
          <p:cNvSpPr>
            <a:spLocks/>
          </p:cNvSpPr>
          <p:nvPr/>
        </p:nvSpPr>
        <p:spPr>
          <a:xfrm>
            <a:off x="9049111" y="4534523"/>
            <a:ext cx="2714153" cy="123110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r>
              <a:rPr lang="en-US" dirty="0">
                <a:solidFill>
                  <a:srgbClr val="000000"/>
                </a:solidFill>
              </a:rPr>
              <a:t>Pilot studies on 25 </a:t>
            </a:r>
            <a:r>
              <a:rPr lang="en-US" dirty="0" smtClean="0">
                <a:solidFill>
                  <a:srgbClr val="000000"/>
                </a:solidFill>
              </a:rPr>
              <a:t>Global Enterprise Groups (MNE groups) to </a:t>
            </a:r>
            <a:r>
              <a:rPr lang="en-US" b="1" dirty="0">
                <a:solidFill>
                  <a:srgbClr val="990033"/>
                </a:solidFill>
              </a:rPr>
              <a:t>test the consistent EU-wide coverage </a:t>
            </a:r>
            <a:r>
              <a:rPr lang="en-US" dirty="0">
                <a:solidFill>
                  <a:srgbClr val="000000"/>
                </a:solidFill>
              </a:rPr>
              <a:t>of selected characteristics</a:t>
            </a:r>
          </a:p>
        </p:txBody>
      </p:sp>
      <p:sp>
        <p:nvSpPr>
          <p:cNvPr id="97" name="Rectangle 18">
            <a:extLst>
              <a:ext uri="{FF2B5EF4-FFF2-40B4-BE49-F238E27FC236}">
                <a16:creationId xmlns:a16="http://schemas.microsoft.com/office/drawing/2014/main" xmlns="" id="{82D9E187-DB59-4F6C-84E5-F5D0B69EA052}"/>
              </a:ext>
            </a:extLst>
          </p:cNvPr>
          <p:cNvSpPr>
            <a:spLocks/>
          </p:cNvSpPr>
          <p:nvPr/>
        </p:nvSpPr>
        <p:spPr>
          <a:xfrm>
            <a:off x="710452" y="4534523"/>
            <a:ext cx="2794748" cy="1154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b="1" dirty="0">
                <a:solidFill>
                  <a:srgbClr val="990033"/>
                </a:solidFill>
              </a:rPr>
              <a:t>Detection of cross-border </a:t>
            </a:r>
            <a:r>
              <a:rPr lang="en-US" b="1" dirty="0" smtClean="0">
                <a:solidFill>
                  <a:srgbClr val="990033"/>
                </a:solidFill>
              </a:rPr>
              <a:t>Global Enterprise Group </a:t>
            </a:r>
            <a:r>
              <a:rPr lang="en-US" b="1" dirty="0">
                <a:solidFill>
                  <a:srgbClr val="990033"/>
                </a:solidFill>
              </a:rPr>
              <a:t>restructurings </a:t>
            </a:r>
            <a:r>
              <a:rPr lang="en-US" dirty="0">
                <a:solidFill>
                  <a:srgbClr val="000000"/>
                </a:solidFill>
              </a:rPr>
              <a:t>and attempt to achieve </a:t>
            </a:r>
            <a:r>
              <a:rPr lang="en-US" dirty="0" smtClean="0">
                <a:solidFill>
                  <a:srgbClr val="000000"/>
                </a:solidFill>
              </a:rPr>
              <a:t>coordinated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EU-wide statistical treatment </a:t>
            </a:r>
            <a:endParaRPr lang="de-DE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cxnSp>
        <p:nvCxnSpPr>
          <p:cNvPr id="98" name="Straight Connector 24">
            <a:extLst>
              <a:ext uri="{FF2B5EF4-FFF2-40B4-BE49-F238E27FC236}">
                <a16:creationId xmlns:a16="http://schemas.microsoft.com/office/drawing/2014/main" xmlns="" id="{2DAB9DDE-A174-4F65-AE31-EC380C9EFFD7}"/>
              </a:ext>
            </a:extLst>
          </p:cNvPr>
          <p:cNvCxnSpPr>
            <a:cxnSpLocks/>
          </p:cNvCxnSpPr>
          <p:nvPr/>
        </p:nvCxnSpPr>
        <p:spPr>
          <a:xfrm flipH="1">
            <a:off x="8802973" y="1884218"/>
            <a:ext cx="2960291" cy="0"/>
          </a:xfrm>
          <a:prstGeom prst="line">
            <a:avLst/>
          </a:prstGeom>
          <a:ln w="2540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22">
            <a:extLst>
              <a:ext uri="{FF2B5EF4-FFF2-40B4-BE49-F238E27FC236}">
                <a16:creationId xmlns:a16="http://schemas.microsoft.com/office/drawing/2014/main" xmlns="" id="{8FDD4E6F-0196-4C38-BAE3-2E2615824C90}"/>
              </a:ext>
            </a:extLst>
          </p:cNvPr>
          <p:cNvCxnSpPr>
            <a:cxnSpLocks/>
          </p:cNvCxnSpPr>
          <p:nvPr/>
        </p:nvCxnSpPr>
        <p:spPr>
          <a:xfrm flipH="1">
            <a:off x="710454" y="1884218"/>
            <a:ext cx="2960291" cy="0"/>
          </a:xfrm>
          <a:prstGeom prst="line">
            <a:avLst/>
          </a:prstGeom>
          <a:ln w="2540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25">
            <a:extLst>
              <a:ext uri="{FF2B5EF4-FFF2-40B4-BE49-F238E27FC236}">
                <a16:creationId xmlns:a16="http://schemas.microsoft.com/office/drawing/2014/main" xmlns="" id="{6B53DEC7-987D-45B9-B5DA-17E267BCDE5A}"/>
              </a:ext>
            </a:extLst>
          </p:cNvPr>
          <p:cNvCxnSpPr>
            <a:cxnSpLocks/>
          </p:cNvCxnSpPr>
          <p:nvPr/>
        </p:nvCxnSpPr>
        <p:spPr>
          <a:xfrm flipH="1">
            <a:off x="710454" y="4419600"/>
            <a:ext cx="2960291" cy="0"/>
          </a:xfrm>
          <a:prstGeom prst="line">
            <a:avLst/>
          </a:prstGeom>
          <a:ln w="2540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26">
            <a:extLst>
              <a:ext uri="{FF2B5EF4-FFF2-40B4-BE49-F238E27FC236}">
                <a16:creationId xmlns:a16="http://schemas.microsoft.com/office/drawing/2014/main" xmlns="" id="{A6AA2749-A199-482E-AA77-0FCE601EDDFD}"/>
              </a:ext>
            </a:extLst>
          </p:cNvPr>
          <p:cNvCxnSpPr>
            <a:cxnSpLocks/>
          </p:cNvCxnSpPr>
          <p:nvPr/>
        </p:nvCxnSpPr>
        <p:spPr>
          <a:xfrm flipH="1">
            <a:off x="8802973" y="4419600"/>
            <a:ext cx="2960291" cy="0"/>
          </a:xfrm>
          <a:prstGeom prst="line">
            <a:avLst/>
          </a:prstGeom>
          <a:ln w="25400" cap="rnd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Ellipse 8">
            <a:extLst>
              <a:ext uri="{FF2B5EF4-FFF2-40B4-BE49-F238E27FC236}">
                <a16:creationId xmlns:a16="http://schemas.microsoft.com/office/drawing/2014/main" xmlns="" id="{7A9499F3-0A9A-49CE-AAF8-9F180DE3DF9A}"/>
              </a:ext>
            </a:extLst>
          </p:cNvPr>
          <p:cNvSpPr>
            <a:spLocks/>
          </p:cNvSpPr>
          <p:nvPr/>
        </p:nvSpPr>
        <p:spPr>
          <a:xfrm>
            <a:off x="6731961" y="2201611"/>
            <a:ext cx="2082880" cy="1015663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Enterprise Group</a:t>
            </a:r>
          </a:p>
          <a:p>
            <a:pPr algn="ctr"/>
            <a:r>
              <a:rPr lang="de-DE" sz="2200" dirty="0">
                <a:solidFill>
                  <a:srgbClr val="990033"/>
                </a:solidFill>
              </a:rPr>
              <a:t>Register</a:t>
            </a:r>
          </a:p>
        </p:txBody>
      </p:sp>
      <p:sp>
        <p:nvSpPr>
          <p:cNvPr id="103" name="Ellipse 10">
            <a:extLst>
              <a:ext uri="{FF2B5EF4-FFF2-40B4-BE49-F238E27FC236}">
                <a16:creationId xmlns:a16="http://schemas.microsoft.com/office/drawing/2014/main" xmlns="" id="{1A78B029-4567-46D1-AE5F-FF8CF51B8526}"/>
              </a:ext>
            </a:extLst>
          </p:cNvPr>
          <p:cNvSpPr>
            <a:spLocks/>
          </p:cNvSpPr>
          <p:nvPr/>
        </p:nvSpPr>
        <p:spPr>
          <a:xfrm>
            <a:off x="3696197" y="2485372"/>
            <a:ext cx="1902039" cy="338554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e-DE" sz="2200" dirty="0" err="1">
                <a:solidFill>
                  <a:srgbClr val="990033"/>
                </a:solidFill>
              </a:rPr>
              <a:t>Profiling</a:t>
            </a:r>
            <a:endParaRPr lang="de-DE" sz="2200" dirty="0">
              <a:solidFill>
                <a:srgbClr val="990033"/>
              </a:solidFill>
            </a:endParaRPr>
          </a:p>
        </p:txBody>
      </p:sp>
      <p:sp>
        <p:nvSpPr>
          <p:cNvPr id="104" name="Ellipse 9">
            <a:extLst>
              <a:ext uri="{FF2B5EF4-FFF2-40B4-BE49-F238E27FC236}">
                <a16:creationId xmlns:a16="http://schemas.microsoft.com/office/drawing/2014/main" xmlns="" id="{E3F585F4-0AD0-4C63-A57B-C9CECE072FBA}"/>
              </a:ext>
            </a:extLst>
          </p:cNvPr>
          <p:cNvSpPr>
            <a:spLocks/>
          </p:cNvSpPr>
          <p:nvPr/>
        </p:nvSpPr>
        <p:spPr>
          <a:xfrm>
            <a:off x="7008829" y="4691318"/>
            <a:ext cx="1543943" cy="1015663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MNE </a:t>
            </a:r>
          </a:p>
          <a:p>
            <a:pPr algn="ctr"/>
            <a:r>
              <a:rPr lang="de-DE" sz="2200" dirty="0">
                <a:solidFill>
                  <a:srgbClr val="990033"/>
                </a:solidFill>
              </a:rPr>
              <a:t>Pilot Studies</a:t>
            </a:r>
          </a:p>
        </p:txBody>
      </p:sp>
      <p:sp>
        <p:nvSpPr>
          <p:cNvPr id="105" name="Ellipse 11">
            <a:extLst>
              <a:ext uri="{FF2B5EF4-FFF2-40B4-BE49-F238E27FC236}">
                <a16:creationId xmlns:a16="http://schemas.microsoft.com/office/drawing/2014/main" xmlns="" id="{ECAA2B49-79D6-4333-B6CF-5F7C0E419236}"/>
              </a:ext>
            </a:extLst>
          </p:cNvPr>
          <p:cNvSpPr>
            <a:spLocks/>
          </p:cNvSpPr>
          <p:nvPr/>
        </p:nvSpPr>
        <p:spPr>
          <a:xfrm>
            <a:off x="3659024" y="4590597"/>
            <a:ext cx="1568756" cy="1015663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Early Warning System</a:t>
            </a:r>
          </a:p>
        </p:txBody>
      </p:sp>
      <p:sp>
        <p:nvSpPr>
          <p:cNvPr id="106" name="Ellipse 9">
            <a:extLst>
              <a:ext uri="{FF2B5EF4-FFF2-40B4-BE49-F238E27FC236}">
                <a16:creationId xmlns:a16="http://schemas.microsoft.com/office/drawing/2014/main" xmlns="" id="{82DBC642-30D2-4367-BEAA-FC896BB59082}"/>
              </a:ext>
            </a:extLst>
          </p:cNvPr>
          <p:cNvSpPr>
            <a:spLocks/>
          </p:cNvSpPr>
          <p:nvPr/>
        </p:nvSpPr>
        <p:spPr>
          <a:xfrm>
            <a:off x="5001491" y="3492635"/>
            <a:ext cx="2486891" cy="92333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e-DE" sz="3000" b="1" dirty="0" err="1" smtClean="0">
                <a:solidFill>
                  <a:srgbClr val="FFFFFF"/>
                </a:solidFill>
              </a:rPr>
              <a:t>Globalisation</a:t>
            </a:r>
            <a:endParaRPr lang="de-DE" sz="3000" b="1" dirty="0" smtClean="0">
              <a:solidFill>
                <a:srgbClr val="FFFFFF"/>
              </a:solidFill>
            </a:endParaRPr>
          </a:p>
          <a:p>
            <a:pPr algn="ctr"/>
            <a:r>
              <a:rPr lang="de-DE" sz="3000" b="1" dirty="0" err="1" smtClean="0">
                <a:solidFill>
                  <a:srgbClr val="FFFFFF"/>
                </a:solidFill>
              </a:rPr>
              <a:t>activities</a:t>
            </a:r>
            <a:endParaRPr lang="de-DE" sz="3000" b="1" dirty="0">
              <a:solidFill>
                <a:srgbClr val="FFFFFF"/>
              </a:solidFill>
            </a:endParaRPr>
          </a:p>
        </p:txBody>
      </p:sp>
      <p:sp>
        <p:nvSpPr>
          <p:cNvPr id="107" name="Freeform: Shape 35">
            <a:extLst>
              <a:ext uri="{FF2B5EF4-FFF2-40B4-BE49-F238E27FC236}">
                <a16:creationId xmlns:a16="http://schemas.microsoft.com/office/drawing/2014/main" xmlns="" id="{37D988E0-1539-4157-9710-6C469EC10683}"/>
              </a:ext>
            </a:extLst>
          </p:cNvPr>
          <p:cNvSpPr/>
          <p:nvPr/>
        </p:nvSpPr>
        <p:spPr>
          <a:xfrm>
            <a:off x="6731816" y="2709445"/>
            <a:ext cx="821973" cy="1014999"/>
          </a:xfrm>
          <a:custGeom>
            <a:avLst/>
            <a:gdLst>
              <a:gd name="connsiteX0" fmla="*/ 0 w 821973"/>
              <a:gd name="connsiteY0" fmla="*/ 0 h 1014999"/>
              <a:gd name="connsiteX1" fmla="*/ 25611 w 821973"/>
              <a:gd name="connsiteY1" fmla="*/ 9374 h 1014999"/>
              <a:gd name="connsiteX2" fmla="*/ 815470 w 821973"/>
              <a:gd name="connsiteY2" fmla="*/ 972392 h 1014999"/>
              <a:gd name="connsiteX3" fmla="*/ 821973 w 821973"/>
              <a:gd name="connsiteY3" fmla="*/ 1014999 h 1014999"/>
              <a:gd name="connsiteX4" fmla="*/ 731603 w 821973"/>
              <a:gd name="connsiteY4" fmla="*/ 991762 h 1014999"/>
              <a:gd name="connsiteX5" fmla="*/ 5232 w 821973"/>
              <a:gd name="connsiteY5" fmla="*/ 103624 h 1014999"/>
              <a:gd name="connsiteX6" fmla="*/ 0 w 821973"/>
              <a:gd name="connsiteY6" fmla="*/ 0 h 10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973" h="1014999">
                <a:moveTo>
                  <a:pt x="0" y="0"/>
                </a:moveTo>
                <a:lnTo>
                  <a:pt x="25611" y="9374"/>
                </a:lnTo>
                <a:cubicBezTo>
                  <a:pt x="425727" y="178608"/>
                  <a:pt x="726370" y="536971"/>
                  <a:pt x="815470" y="972392"/>
                </a:cubicBezTo>
                <a:lnTo>
                  <a:pt x="821973" y="1014999"/>
                </a:lnTo>
                <a:lnTo>
                  <a:pt x="731603" y="991762"/>
                </a:lnTo>
                <a:cubicBezTo>
                  <a:pt x="340276" y="870047"/>
                  <a:pt x="47898" y="523746"/>
                  <a:pt x="5232" y="10362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108" name="Freeform: Shape 33">
            <a:extLst>
              <a:ext uri="{FF2B5EF4-FFF2-40B4-BE49-F238E27FC236}">
                <a16:creationId xmlns:a16="http://schemas.microsoft.com/office/drawing/2014/main" xmlns="" id="{319DAA6F-7A52-4CED-88C7-1750DE6EA907}"/>
              </a:ext>
            </a:extLst>
          </p:cNvPr>
          <p:cNvSpPr/>
          <p:nvPr/>
        </p:nvSpPr>
        <p:spPr>
          <a:xfrm>
            <a:off x="6731960" y="4181298"/>
            <a:ext cx="821973" cy="1014997"/>
          </a:xfrm>
          <a:custGeom>
            <a:avLst/>
            <a:gdLst>
              <a:gd name="connsiteX0" fmla="*/ 821972 w 821972"/>
              <a:gd name="connsiteY0" fmla="*/ 0 h 1014997"/>
              <a:gd name="connsiteX1" fmla="*/ 815470 w 821972"/>
              <a:gd name="connsiteY1" fmla="*/ 42605 h 1014997"/>
              <a:gd name="connsiteX2" fmla="*/ 25611 w 821972"/>
              <a:gd name="connsiteY2" fmla="*/ 1005623 h 1014997"/>
              <a:gd name="connsiteX3" fmla="*/ 0 w 821972"/>
              <a:gd name="connsiteY3" fmla="*/ 1014997 h 1014997"/>
              <a:gd name="connsiteX4" fmla="*/ 5232 w 821972"/>
              <a:gd name="connsiteY4" fmla="*/ 911374 h 1014997"/>
              <a:gd name="connsiteX5" fmla="*/ 731603 w 821972"/>
              <a:gd name="connsiteY5" fmla="*/ 23236 h 1014997"/>
              <a:gd name="connsiteX6" fmla="*/ 821972 w 821972"/>
              <a:gd name="connsiteY6" fmla="*/ 0 h 1014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972" h="1014997">
                <a:moveTo>
                  <a:pt x="821972" y="0"/>
                </a:moveTo>
                <a:lnTo>
                  <a:pt x="815470" y="42605"/>
                </a:lnTo>
                <a:cubicBezTo>
                  <a:pt x="726370" y="478026"/>
                  <a:pt x="425727" y="836389"/>
                  <a:pt x="25611" y="1005623"/>
                </a:cubicBezTo>
                <a:lnTo>
                  <a:pt x="0" y="1014997"/>
                </a:lnTo>
                <a:lnTo>
                  <a:pt x="5232" y="911374"/>
                </a:lnTo>
                <a:cubicBezTo>
                  <a:pt x="47898" y="491252"/>
                  <a:pt x="340276" y="144952"/>
                  <a:pt x="731603" y="23236"/>
                </a:cubicBezTo>
                <a:lnTo>
                  <a:pt x="821972" y="0"/>
                </a:ln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109" name="Freeform: Shape 34">
            <a:extLst>
              <a:ext uri="{FF2B5EF4-FFF2-40B4-BE49-F238E27FC236}">
                <a16:creationId xmlns:a16="http://schemas.microsoft.com/office/drawing/2014/main" xmlns="" id="{B69D2BB3-7A8B-4AA2-9EE9-67B3737AE67E}"/>
              </a:ext>
            </a:extLst>
          </p:cNvPr>
          <p:cNvSpPr/>
          <p:nvPr/>
        </p:nvSpPr>
        <p:spPr>
          <a:xfrm>
            <a:off x="4919784" y="4181297"/>
            <a:ext cx="821974" cy="1014999"/>
          </a:xfrm>
          <a:custGeom>
            <a:avLst/>
            <a:gdLst>
              <a:gd name="connsiteX0" fmla="*/ 0 w 821974"/>
              <a:gd name="connsiteY0" fmla="*/ 0 h 1014999"/>
              <a:gd name="connsiteX1" fmla="*/ 90370 w 821974"/>
              <a:gd name="connsiteY1" fmla="*/ 23237 h 1014999"/>
              <a:gd name="connsiteX2" fmla="*/ 816741 w 821974"/>
              <a:gd name="connsiteY2" fmla="*/ 911375 h 1014999"/>
              <a:gd name="connsiteX3" fmla="*/ 821974 w 821974"/>
              <a:gd name="connsiteY3" fmla="*/ 1014999 h 1014999"/>
              <a:gd name="connsiteX4" fmla="*/ 796361 w 821974"/>
              <a:gd name="connsiteY4" fmla="*/ 1005624 h 1014999"/>
              <a:gd name="connsiteX5" fmla="*/ 6502 w 821974"/>
              <a:gd name="connsiteY5" fmla="*/ 42606 h 1014999"/>
              <a:gd name="connsiteX6" fmla="*/ 0 w 821974"/>
              <a:gd name="connsiteY6" fmla="*/ 0 h 10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974" h="1014999">
                <a:moveTo>
                  <a:pt x="0" y="0"/>
                </a:moveTo>
                <a:lnTo>
                  <a:pt x="90370" y="23237"/>
                </a:lnTo>
                <a:cubicBezTo>
                  <a:pt x="481697" y="144953"/>
                  <a:pt x="774076" y="491253"/>
                  <a:pt x="816741" y="911375"/>
                </a:cubicBezTo>
                <a:lnTo>
                  <a:pt x="821974" y="1014999"/>
                </a:lnTo>
                <a:lnTo>
                  <a:pt x="796361" y="1005624"/>
                </a:lnTo>
                <a:cubicBezTo>
                  <a:pt x="396246" y="836390"/>
                  <a:pt x="95603" y="478027"/>
                  <a:pt x="6502" y="426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110" name="Freeform: Shape 36">
            <a:extLst>
              <a:ext uri="{FF2B5EF4-FFF2-40B4-BE49-F238E27FC236}">
                <a16:creationId xmlns:a16="http://schemas.microsoft.com/office/drawing/2014/main" xmlns="" id="{B7D1EE6E-E3E8-4B5D-A776-65C494D3BABC}"/>
              </a:ext>
            </a:extLst>
          </p:cNvPr>
          <p:cNvSpPr/>
          <p:nvPr/>
        </p:nvSpPr>
        <p:spPr>
          <a:xfrm>
            <a:off x="4919784" y="2712305"/>
            <a:ext cx="821974" cy="1014999"/>
          </a:xfrm>
          <a:custGeom>
            <a:avLst/>
            <a:gdLst>
              <a:gd name="connsiteX0" fmla="*/ 821974 w 821974"/>
              <a:gd name="connsiteY0" fmla="*/ 0 h 1014999"/>
              <a:gd name="connsiteX1" fmla="*/ 816741 w 821974"/>
              <a:gd name="connsiteY1" fmla="*/ 103624 h 1014999"/>
              <a:gd name="connsiteX2" fmla="*/ 90370 w 821974"/>
              <a:gd name="connsiteY2" fmla="*/ 991762 h 1014999"/>
              <a:gd name="connsiteX3" fmla="*/ 0 w 821974"/>
              <a:gd name="connsiteY3" fmla="*/ 1014999 h 1014999"/>
              <a:gd name="connsiteX4" fmla="*/ 6502 w 821974"/>
              <a:gd name="connsiteY4" fmla="*/ 972392 h 1014999"/>
              <a:gd name="connsiteX5" fmla="*/ 796361 w 821974"/>
              <a:gd name="connsiteY5" fmla="*/ 9374 h 1014999"/>
              <a:gd name="connsiteX6" fmla="*/ 821974 w 821974"/>
              <a:gd name="connsiteY6" fmla="*/ 0 h 10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974" h="1014999">
                <a:moveTo>
                  <a:pt x="821974" y="0"/>
                </a:moveTo>
                <a:lnTo>
                  <a:pt x="816741" y="103624"/>
                </a:lnTo>
                <a:cubicBezTo>
                  <a:pt x="774076" y="523746"/>
                  <a:pt x="481697" y="870047"/>
                  <a:pt x="90370" y="991762"/>
                </a:cubicBezTo>
                <a:lnTo>
                  <a:pt x="0" y="1014999"/>
                </a:lnTo>
                <a:lnTo>
                  <a:pt x="6502" y="972392"/>
                </a:lnTo>
                <a:cubicBezTo>
                  <a:pt x="95603" y="536971"/>
                  <a:pt x="396246" y="178608"/>
                  <a:pt x="796361" y="9374"/>
                </a:cubicBezTo>
                <a:lnTo>
                  <a:pt x="821974" y="0"/>
                </a:lnTo>
                <a:close/>
              </a:path>
            </a:pathLst>
          </a:custGeom>
          <a:solidFill>
            <a:schemeClr val="accent5"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endParaRPr lang="de-DE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37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/>
      <p:bldP spid="97" grpId="0"/>
      <p:bldP spid="102" grpId="0"/>
      <p:bldP spid="103" grpId="0"/>
      <p:bldP spid="104" grpId="0"/>
      <p:bldP spid="105" grpId="0"/>
      <p:bldP spid="107" grpId="0" animBg="1"/>
      <p:bldP spid="108" grpId="0" animBg="1"/>
      <p:bldP spid="109" grpId="0" animBg="1"/>
      <p:bldP spid="1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200" y="820800"/>
            <a:ext cx="11052810" cy="492443"/>
          </a:xfrm>
        </p:spPr>
        <p:txBody>
          <a:bodyPr/>
          <a:lstStyle/>
          <a:p>
            <a:r>
              <a:rPr lang="en-US" sz="3200" b="1" dirty="0"/>
              <a:t>Intersections of </a:t>
            </a:r>
            <a:r>
              <a:rPr lang="en-US" sz="3200" b="1" dirty="0" err="1" smtClean="0"/>
              <a:t>globalisation</a:t>
            </a:r>
            <a:r>
              <a:rPr lang="en-US" sz="3200" b="1" dirty="0" smtClean="0"/>
              <a:t>-related </a:t>
            </a:r>
            <a:r>
              <a:rPr lang="en-US" sz="3200" b="1" dirty="0"/>
              <a:t>activities </a:t>
            </a:r>
            <a:endParaRPr lang="de-DE" sz="3200" dirty="0"/>
          </a:p>
        </p:txBody>
      </p:sp>
      <p:sp>
        <p:nvSpPr>
          <p:cNvPr id="17" name="Ellipse 16"/>
          <p:cNvSpPr/>
          <p:nvPr/>
        </p:nvSpPr>
        <p:spPr>
          <a:xfrm>
            <a:off x="4899600" y="2617200"/>
            <a:ext cx="2674800" cy="2674800"/>
          </a:xfrm>
          <a:prstGeom prst="ellipse">
            <a:avLst/>
          </a:prstGeom>
          <a:solidFill>
            <a:schemeClr val="accent5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000" b="1" dirty="0">
              <a:solidFill>
                <a:schemeClr val="bg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3657600" y="1666800"/>
            <a:ext cx="2084400" cy="2084400"/>
          </a:xfrm>
          <a:prstGeom prst="ellipse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dirty="0" err="1">
                <a:solidFill>
                  <a:srgbClr val="990033"/>
                </a:solidFill>
              </a:rPr>
              <a:t>Profiling</a:t>
            </a:r>
            <a:endParaRPr lang="de-DE" sz="2200" dirty="0">
              <a:solidFill>
                <a:srgbClr val="990033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732000" y="1666800"/>
            <a:ext cx="2084400" cy="2084400"/>
          </a:xfrm>
          <a:prstGeom prst="ellipse">
            <a:avLst/>
          </a:prstGeom>
          <a:solidFill>
            <a:schemeClr val="accent6">
              <a:lumMod val="75000"/>
              <a:alpha val="2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Enterprise Group</a:t>
            </a:r>
          </a:p>
          <a:p>
            <a:pPr algn="ctr"/>
            <a:r>
              <a:rPr lang="de-DE" sz="2200" dirty="0" smtClean="0">
                <a:solidFill>
                  <a:srgbClr val="990033"/>
                </a:solidFill>
              </a:rPr>
              <a:t>   Register</a:t>
            </a:r>
            <a:endParaRPr lang="de-DE" sz="2200" dirty="0">
              <a:solidFill>
                <a:srgbClr val="990033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732000" y="4158000"/>
            <a:ext cx="2084400" cy="2084400"/>
          </a:xfrm>
          <a:prstGeom prst="ellipse">
            <a:avLst/>
          </a:prstGeom>
          <a:solidFill>
            <a:schemeClr val="accent5">
              <a:lumMod val="60000"/>
              <a:lumOff val="40000"/>
              <a:alpha val="2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MNE </a:t>
            </a:r>
          </a:p>
          <a:p>
            <a:pPr algn="ctr"/>
            <a:r>
              <a:rPr lang="de-DE" sz="2200" dirty="0">
                <a:solidFill>
                  <a:srgbClr val="990033"/>
                </a:solidFill>
              </a:rPr>
              <a:t>Pilot Studies</a:t>
            </a:r>
          </a:p>
        </p:txBody>
      </p:sp>
      <p:sp>
        <p:nvSpPr>
          <p:cNvPr id="16" name="Ellipse 15"/>
          <p:cNvSpPr/>
          <p:nvPr/>
        </p:nvSpPr>
        <p:spPr>
          <a:xfrm>
            <a:off x="3657600" y="4158000"/>
            <a:ext cx="2084400" cy="2084400"/>
          </a:xfrm>
          <a:prstGeom prst="ellipse">
            <a:avLst/>
          </a:prstGeom>
          <a:solidFill>
            <a:schemeClr val="accent2">
              <a:lumMod val="20000"/>
              <a:lumOff val="80000"/>
              <a:alpha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dirty="0">
                <a:solidFill>
                  <a:srgbClr val="990033"/>
                </a:solidFill>
              </a:rPr>
              <a:t>Early Warning System</a:t>
            </a:r>
          </a:p>
        </p:txBody>
      </p:sp>
      <p:sp>
        <p:nvSpPr>
          <p:cNvPr id="8" name="Ellipse 9">
            <a:extLst>
              <a:ext uri="{FF2B5EF4-FFF2-40B4-BE49-F238E27FC236}">
                <a16:creationId xmlns:a16="http://schemas.microsoft.com/office/drawing/2014/main" xmlns="" id="{82DBC642-30D2-4367-BEAA-FC896BB59082}"/>
              </a:ext>
            </a:extLst>
          </p:cNvPr>
          <p:cNvSpPr>
            <a:spLocks/>
          </p:cNvSpPr>
          <p:nvPr/>
        </p:nvSpPr>
        <p:spPr>
          <a:xfrm>
            <a:off x="5001491" y="3492635"/>
            <a:ext cx="2486891" cy="92333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e-DE" sz="3000" b="1" dirty="0" err="1" smtClean="0">
                <a:solidFill>
                  <a:srgbClr val="FFFFFF"/>
                </a:solidFill>
              </a:rPr>
              <a:t>Globalisation</a:t>
            </a:r>
            <a:endParaRPr lang="de-DE" sz="3000" b="1" dirty="0" smtClean="0">
              <a:solidFill>
                <a:srgbClr val="FFFFFF"/>
              </a:solidFill>
            </a:endParaRPr>
          </a:p>
          <a:p>
            <a:pPr algn="ctr"/>
            <a:r>
              <a:rPr lang="de-DE" sz="3000" b="1" dirty="0" err="1" smtClean="0">
                <a:solidFill>
                  <a:srgbClr val="FFFFFF"/>
                </a:solidFill>
              </a:rPr>
              <a:t>activities</a:t>
            </a:r>
            <a:endParaRPr lang="de-DE" sz="3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9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05638 -3.7037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0.06028 -3.7037E-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05638 -3.7037E-7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0.06028 -3.7037E-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3.95833E-6 0.1101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0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1.04167E-6 -0.0805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3.95833E-6 0.11019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0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1.04167E-6 -0.0805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-0.06341 1.11111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111E-6 L 0.07201 1.11111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-0.06341 1.11111E-6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1 1.11111E-6 L 0.07422 1.11111E-6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111E-6 L -1.04167E-6 -0.06389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9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3.95833E-6 0.0713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111E-6 L -1.04167E-6 -0.06389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9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3.95833E-6 0.0713 " pathEditMode="relative" rAng="0" ptsTypes="AA">
                                      <p:cBhvr>
                                        <p:cTn id="50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1095 0.16019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69" y="800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-0.09154 -0.12778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1095 0.16019 " pathEditMode="relative" rAng="0" ptsTypes="AA">
                                      <p:cBhvr>
                                        <p:cTn id="60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69" y="800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-0.09154 -0.12778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-0.07591 0.12963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64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111E-6 L 0.10169 -0.12778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8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91 0.12963 L -3.95833E-6 -3.7037E-7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9" y="-64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69 -0.12778 L -1.04167E-6 1.11111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91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0452" y="1019018"/>
            <a:ext cx="11052810" cy="984885"/>
          </a:xfrm>
        </p:spPr>
        <p:txBody>
          <a:bodyPr/>
          <a:lstStyle/>
          <a:p>
            <a:r>
              <a:rPr lang="en-US" sz="3200" b="1" dirty="0"/>
              <a:t>Business Register and</a:t>
            </a:r>
            <a:br>
              <a:rPr lang="en-US" sz="3200" b="1" dirty="0"/>
            </a:br>
            <a:r>
              <a:rPr lang="en-US" sz="3200" b="1" dirty="0"/>
              <a:t>Large Cases Unit (LCU)</a:t>
            </a:r>
            <a:endParaRPr lang="de-DE" sz="3200" b="1" dirty="0"/>
          </a:p>
        </p:txBody>
      </p:sp>
      <p:sp>
        <p:nvSpPr>
          <p:cNvPr id="8" name="Ellipse 7"/>
          <p:cNvSpPr/>
          <p:nvPr/>
        </p:nvSpPr>
        <p:spPr>
          <a:xfrm>
            <a:off x="5920138" y="3375950"/>
            <a:ext cx="2880000" cy="2880000"/>
          </a:xfrm>
          <a:prstGeom prst="ellipse">
            <a:avLst/>
          </a:prstGeom>
          <a:solidFill>
            <a:schemeClr val="accent5"/>
          </a:solidFill>
          <a:ln w="127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r>
              <a:rPr lang="de-DE" sz="2400" b="1" dirty="0" smtClean="0">
                <a:solidFill>
                  <a:srgbClr val="FFFFFF"/>
                </a:solidFill>
              </a:rPr>
              <a:t>Large</a:t>
            </a:r>
          </a:p>
          <a:p>
            <a:pPr algn="ctr"/>
            <a:r>
              <a:rPr lang="de-DE" sz="2400" b="1" dirty="0" smtClean="0">
                <a:solidFill>
                  <a:srgbClr val="FFFFFF"/>
                </a:solidFill>
              </a:rPr>
              <a:t>Cases</a:t>
            </a:r>
          </a:p>
          <a:p>
            <a:pPr algn="ctr"/>
            <a:r>
              <a:rPr lang="de-DE" sz="2400" b="1" dirty="0" smtClean="0">
                <a:solidFill>
                  <a:srgbClr val="FFFFFF"/>
                </a:solidFill>
              </a:rPr>
              <a:t>Unit</a:t>
            </a:r>
            <a:endParaRPr lang="de-DE" sz="2400" b="1" dirty="0">
              <a:solidFill>
                <a:srgbClr val="FFFFFF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4714874" y="1852056"/>
            <a:ext cx="2880000" cy="288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r>
              <a:rPr lang="de-DE" sz="2400" b="1" dirty="0">
                <a:solidFill>
                  <a:srgbClr val="990033"/>
                </a:solidFill>
              </a:rPr>
              <a:t>Profiling</a:t>
            </a:r>
          </a:p>
        </p:txBody>
      </p:sp>
      <p:sp>
        <p:nvSpPr>
          <p:cNvPr id="9" name="Ellipse 7"/>
          <p:cNvSpPr/>
          <p:nvPr/>
        </p:nvSpPr>
        <p:spPr>
          <a:xfrm>
            <a:off x="5925385" y="3375948"/>
            <a:ext cx="1664247" cy="1356108"/>
          </a:xfrm>
          <a:custGeom>
            <a:avLst/>
            <a:gdLst/>
            <a:ahLst/>
            <a:cxnLst/>
            <a:rect l="l" t="t" r="r" b="b"/>
            <a:pathLst>
              <a:path w="1664247" h="1356108">
                <a:moveTo>
                  <a:pt x="1434754" y="0"/>
                </a:moveTo>
                <a:cubicBezTo>
                  <a:pt x="1512958" y="0"/>
                  <a:pt x="1589706" y="6234"/>
                  <a:pt x="1664247" y="19989"/>
                </a:cubicBezTo>
                <a:cubicBezTo>
                  <a:pt x="1612505" y="766848"/>
                  <a:pt x="989813" y="1356108"/>
                  <a:pt x="229492" y="1356108"/>
                </a:cubicBezTo>
                <a:cubicBezTo>
                  <a:pt x="151288" y="1356108"/>
                  <a:pt x="74540" y="1349874"/>
                  <a:pt x="0" y="1336119"/>
                </a:cubicBezTo>
                <a:cubicBezTo>
                  <a:pt x="51741" y="589261"/>
                  <a:pt x="674433" y="0"/>
                  <a:pt x="1434754" y="0"/>
                </a:cubicBezTo>
                <a:close/>
              </a:path>
            </a:pathLst>
          </a:custGeom>
          <a:solidFill>
            <a:srgbClr val="00B05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sz="29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098896" y="1852056"/>
            <a:ext cx="2880000" cy="2880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09" tIns="45704" rIns="91409" bIns="45704" rtlCol="0" anchor="ctr">
            <a:noAutofit/>
          </a:bodyPr>
          <a:lstStyle/>
          <a:p>
            <a:pPr algn="ctr"/>
            <a:r>
              <a:rPr lang="de-DE" sz="2400" b="1" dirty="0">
                <a:solidFill>
                  <a:srgbClr val="990033"/>
                </a:solidFill>
              </a:rPr>
              <a:t>Enterprise</a:t>
            </a:r>
          </a:p>
          <a:p>
            <a:pPr algn="ctr"/>
            <a:r>
              <a:rPr lang="de-DE" sz="2400" b="1" dirty="0" smtClean="0">
                <a:solidFill>
                  <a:srgbClr val="990033"/>
                </a:solidFill>
              </a:rPr>
              <a:t> Group</a:t>
            </a:r>
          </a:p>
          <a:p>
            <a:pPr algn="ctr"/>
            <a:r>
              <a:rPr lang="de-DE" sz="2400" b="1" dirty="0" smtClean="0">
                <a:solidFill>
                  <a:srgbClr val="990033"/>
                </a:solidFill>
              </a:rPr>
              <a:t>Register</a:t>
            </a:r>
            <a:endParaRPr lang="de-DE" sz="2400" b="1" dirty="0">
              <a:solidFill>
                <a:srgbClr val="990033"/>
              </a:solidFill>
            </a:endParaRPr>
          </a:p>
        </p:txBody>
      </p:sp>
      <p:sp>
        <p:nvSpPr>
          <p:cNvPr id="10" name="Ellipse 5"/>
          <p:cNvSpPr/>
          <p:nvPr/>
        </p:nvSpPr>
        <p:spPr>
          <a:xfrm>
            <a:off x="7104348" y="3375948"/>
            <a:ext cx="1690345" cy="1356108"/>
          </a:xfrm>
          <a:custGeom>
            <a:avLst/>
            <a:gdLst/>
            <a:ahLst/>
            <a:cxnLst/>
            <a:rect l="l" t="t" r="r" b="b"/>
            <a:pathLst>
              <a:path w="1690345" h="1356108">
                <a:moveTo>
                  <a:pt x="255793" y="0"/>
                </a:moveTo>
                <a:cubicBezTo>
                  <a:pt x="1014752" y="0"/>
                  <a:pt x="1636575" y="587151"/>
                  <a:pt x="1690345" y="1332105"/>
                </a:cubicBezTo>
                <a:cubicBezTo>
                  <a:pt x="1607492" y="1348326"/>
                  <a:pt x="1521931" y="1356108"/>
                  <a:pt x="1434552" y="1356108"/>
                </a:cubicBezTo>
                <a:cubicBezTo>
                  <a:pt x="675593" y="1356108"/>
                  <a:pt x="53771" y="768957"/>
                  <a:pt x="0" y="24003"/>
                </a:cubicBezTo>
                <a:cubicBezTo>
                  <a:pt x="82853" y="7783"/>
                  <a:pt x="168414" y="0"/>
                  <a:pt x="255793" y="0"/>
                </a:cubicBezTo>
                <a:close/>
              </a:path>
            </a:pathLst>
          </a:custGeom>
          <a:solidFill>
            <a:srgbClr val="FFC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sz="2900" b="1" dirty="0">
              <a:solidFill>
                <a:schemeClr val="tx1"/>
              </a:solidFill>
            </a:endParaRPr>
          </a:p>
        </p:txBody>
      </p:sp>
      <p:sp>
        <p:nvSpPr>
          <p:cNvPr id="11" name="Ellipse 6"/>
          <p:cNvSpPr/>
          <p:nvPr/>
        </p:nvSpPr>
        <p:spPr>
          <a:xfrm>
            <a:off x="7093654" y="2484183"/>
            <a:ext cx="495978" cy="1615745"/>
          </a:xfrm>
          <a:custGeom>
            <a:avLst/>
            <a:gdLst/>
            <a:ahLst/>
            <a:cxnLst/>
            <a:rect l="l" t="t" r="r" b="b"/>
            <a:pathLst>
              <a:path w="495979" h="1615745">
                <a:moveTo>
                  <a:pt x="247990" y="0"/>
                </a:moveTo>
                <a:cubicBezTo>
                  <a:pt x="404566" y="230292"/>
                  <a:pt x="495979" y="508407"/>
                  <a:pt x="495979" y="807872"/>
                </a:cubicBezTo>
                <a:cubicBezTo>
                  <a:pt x="495979" y="1107338"/>
                  <a:pt x="404566" y="1385453"/>
                  <a:pt x="247990" y="1615745"/>
                </a:cubicBezTo>
                <a:cubicBezTo>
                  <a:pt x="91413" y="1385453"/>
                  <a:pt x="0" y="1107338"/>
                  <a:pt x="0" y="807872"/>
                </a:cubicBezTo>
                <a:cubicBezTo>
                  <a:pt x="0" y="508407"/>
                  <a:pt x="91413" y="230292"/>
                  <a:pt x="247990" y="0"/>
                </a:cubicBezTo>
                <a:close/>
              </a:path>
            </a:pathLst>
          </a:custGeom>
          <a:solidFill>
            <a:srgbClr val="C0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9" tIns="45704" rIns="91409" bIns="45704" rtlCol="0" anchor="ctr"/>
          <a:lstStyle/>
          <a:p>
            <a:pPr algn="ctr"/>
            <a:endParaRPr lang="de-DE" sz="2900" b="1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 bwMode="gray">
          <a:xfrm>
            <a:off x="2943225" y="4675956"/>
            <a:ext cx="3059999" cy="108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>
              <a:tabLst>
                <a:tab pos="359878" algn="l"/>
              </a:tabLst>
            </a:pPr>
            <a:r>
              <a:rPr lang="de-DE" sz="3000" dirty="0" err="1">
                <a:solidFill>
                  <a:srgbClr val="00B050"/>
                </a:solidFill>
              </a:rPr>
              <a:t>Direct</a:t>
            </a:r>
            <a:r>
              <a:rPr lang="de-DE" sz="3000" dirty="0">
                <a:solidFill>
                  <a:srgbClr val="00B050"/>
                </a:solidFill>
              </a:rPr>
              <a:t> </a:t>
            </a:r>
            <a:r>
              <a:rPr lang="de-DE" sz="3000" dirty="0" err="1">
                <a:solidFill>
                  <a:srgbClr val="00B050"/>
                </a:solidFill>
              </a:rPr>
              <a:t>Contact</a:t>
            </a:r>
            <a:r>
              <a:rPr lang="de-DE" sz="3000" dirty="0">
                <a:solidFill>
                  <a:srgbClr val="00B050"/>
                </a:solidFill>
              </a:rPr>
              <a:t> </a:t>
            </a:r>
            <a:r>
              <a:rPr lang="de-DE" sz="3000" dirty="0" err="1">
                <a:solidFill>
                  <a:srgbClr val="00B050"/>
                </a:solidFill>
              </a:rPr>
              <a:t>with</a:t>
            </a:r>
            <a:r>
              <a:rPr lang="de-DE" sz="3000" dirty="0">
                <a:solidFill>
                  <a:srgbClr val="00B050"/>
                </a:solidFill>
              </a:rPr>
              <a:t> Enterprise Groups</a:t>
            </a:r>
          </a:p>
        </p:txBody>
      </p:sp>
      <p:sp>
        <p:nvSpPr>
          <p:cNvPr id="12" name="Textfeld 11"/>
          <p:cNvSpPr txBox="1"/>
          <p:nvPr/>
        </p:nvSpPr>
        <p:spPr bwMode="gray">
          <a:xfrm>
            <a:off x="6363040" y="1048938"/>
            <a:ext cx="2880000" cy="72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>
              <a:tabLst>
                <a:tab pos="359878" algn="l"/>
              </a:tabLst>
            </a:pPr>
            <a:r>
              <a:rPr lang="de-DE" sz="3000" dirty="0">
                <a:solidFill>
                  <a:srgbClr val="C00000"/>
                </a:solidFill>
              </a:rPr>
              <a:t>Enterprise Group </a:t>
            </a:r>
            <a:r>
              <a:rPr lang="de-DE" sz="3000" dirty="0" err="1">
                <a:solidFill>
                  <a:srgbClr val="C00000"/>
                </a:solidFill>
              </a:rPr>
              <a:t>Structure</a:t>
            </a:r>
            <a:endParaRPr lang="de-DE" sz="3000" dirty="0">
              <a:solidFill>
                <a:srgbClr val="C0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 bwMode="gray">
          <a:xfrm>
            <a:off x="8991603" y="4675956"/>
            <a:ext cx="2700000" cy="108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/>
          <a:p>
            <a:pPr>
              <a:tabLst>
                <a:tab pos="359878" algn="l"/>
              </a:tabLst>
            </a:pPr>
            <a:r>
              <a:rPr lang="de-DE" sz="3000" dirty="0" err="1">
                <a:solidFill>
                  <a:srgbClr val="FF9900"/>
                </a:solidFill>
              </a:rPr>
              <a:t>Globalisation</a:t>
            </a:r>
            <a:r>
              <a:rPr lang="de-DE" sz="3000" dirty="0">
                <a:solidFill>
                  <a:srgbClr val="FF9900"/>
                </a:solidFill>
              </a:rPr>
              <a:t> </a:t>
            </a:r>
            <a:r>
              <a:rPr lang="de-DE" sz="3000" dirty="0" err="1">
                <a:solidFill>
                  <a:srgbClr val="FF9900"/>
                </a:solidFill>
              </a:rPr>
              <a:t>activities</a:t>
            </a:r>
            <a:endParaRPr lang="de-DE" sz="3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2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 animBg="1"/>
      <p:bldP spid="6" grpId="0" animBg="1"/>
      <p:bldP spid="10" grpId="0" animBg="1"/>
      <p:bldP spid="11" grpId="0" animBg="1"/>
      <p:bldP spid="4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710453" y="822094"/>
            <a:ext cx="11484723" cy="492443"/>
          </a:xfrm>
        </p:spPr>
        <p:txBody>
          <a:bodyPr/>
          <a:lstStyle/>
          <a:p>
            <a:r>
              <a:rPr lang="de-DE" sz="3200" b="1" dirty="0"/>
              <a:t>Enterprise Group </a:t>
            </a:r>
            <a:r>
              <a:rPr lang="de-DE" sz="3200" b="1" dirty="0" err="1"/>
              <a:t>processing</a:t>
            </a:r>
            <a:r>
              <a:rPr lang="de-DE" sz="3200" b="1" dirty="0"/>
              <a:t> in </a:t>
            </a:r>
            <a:r>
              <a:rPr lang="de-DE" sz="3200" b="1" dirty="0" err="1"/>
              <a:t>the</a:t>
            </a:r>
            <a:r>
              <a:rPr lang="de-DE" sz="3200" b="1" dirty="0"/>
              <a:t> Business Register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527188" y="379024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2159562" y="3790243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3025508" y="379024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912522" y="314239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8" name="Oval 11"/>
          <p:cNvSpPr>
            <a:spLocks noChangeArrowheads="1"/>
          </p:cNvSpPr>
          <p:nvPr/>
        </p:nvSpPr>
        <p:spPr bwMode="auto">
          <a:xfrm>
            <a:off x="1391013" y="379024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4465215" y="371720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2544896" y="3142393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5714372" y="4366638"/>
            <a:ext cx="383216" cy="28740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3" name="Oval 16"/>
          <p:cNvSpPr>
            <a:spLocks noChangeArrowheads="1"/>
          </p:cNvSpPr>
          <p:nvPr/>
        </p:nvSpPr>
        <p:spPr bwMode="auto">
          <a:xfrm>
            <a:off x="6480805" y="4366638"/>
            <a:ext cx="383216" cy="28740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6097589" y="3717201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auto">
          <a:xfrm>
            <a:off x="5233764" y="3717201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10899439" y="3717201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7" name="Oval 20"/>
          <p:cNvSpPr>
            <a:spLocks noChangeArrowheads="1"/>
          </p:cNvSpPr>
          <p:nvPr/>
        </p:nvSpPr>
        <p:spPr bwMode="auto">
          <a:xfrm>
            <a:off x="9842947" y="371720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9" name="Oval 22"/>
          <p:cNvSpPr>
            <a:spLocks noChangeArrowheads="1"/>
          </p:cNvSpPr>
          <p:nvPr/>
        </p:nvSpPr>
        <p:spPr bwMode="auto">
          <a:xfrm>
            <a:off x="10323554" y="3142393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0" name="Oval 23"/>
          <p:cNvSpPr>
            <a:spLocks noChangeArrowheads="1"/>
          </p:cNvSpPr>
          <p:nvPr/>
        </p:nvSpPr>
        <p:spPr bwMode="auto">
          <a:xfrm>
            <a:off x="5233764" y="3142393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6" name="Line 29"/>
          <p:cNvSpPr>
            <a:spLocks noChangeShapeType="1"/>
          </p:cNvSpPr>
          <p:nvPr/>
        </p:nvSpPr>
        <p:spPr bwMode="auto">
          <a:xfrm>
            <a:off x="71985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7" name="Line 30"/>
          <p:cNvSpPr>
            <a:spLocks noChangeShapeType="1"/>
          </p:cNvSpPr>
          <p:nvPr/>
        </p:nvSpPr>
        <p:spPr bwMode="auto">
          <a:xfrm>
            <a:off x="1583679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8" name="Line 31"/>
          <p:cNvSpPr>
            <a:spLocks noChangeShapeType="1"/>
          </p:cNvSpPr>
          <p:nvPr/>
        </p:nvSpPr>
        <p:spPr bwMode="auto">
          <a:xfrm>
            <a:off x="2352230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Line 32"/>
          <p:cNvSpPr>
            <a:spLocks noChangeShapeType="1"/>
          </p:cNvSpPr>
          <p:nvPr/>
        </p:nvSpPr>
        <p:spPr bwMode="auto">
          <a:xfrm>
            <a:off x="3216055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0" name="Line 33"/>
          <p:cNvSpPr>
            <a:spLocks noChangeShapeType="1"/>
          </p:cNvSpPr>
          <p:nvPr/>
        </p:nvSpPr>
        <p:spPr bwMode="auto">
          <a:xfrm>
            <a:off x="4657879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629025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590492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667347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0035613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>
            <a:off x="1109210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10307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>
            <a:off x="2735446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542431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>
            <a:off x="1051622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1103074" y="2708902"/>
            <a:ext cx="94131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3" name="Line 46"/>
          <p:cNvSpPr>
            <a:spLocks noChangeShapeType="1"/>
          </p:cNvSpPr>
          <p:nvPr/>
        </p:nvSpPr>
        <p:spPr bwMode="auto">
          <a:xfrm>
            <a:off x="719854" y="3645744"/>
            <a:ext cx="86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4" name="Line 47"/>
          <p:cNvSpPr>
            <a:spLocks noChangeShapeType="1"/>
          </p:cNvSpPr>
          <p:nvPr/>
        </p:nvSpPr>
        <p:spPr bwMode="auto">
          <a:xfrm>
            <a:off x="2352231" y="3645744"/>
            <a:ext cx="86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5" name="Line 48"/>
          <p:cNvSpPr>
            <a:spLocks noChangeShapeType="1"/>
          </p:cNvSpPr>
          <p:nvPr/>
        </p:nvSpPr>
        <p:spPr bwMode="auto">
          <a:xfrm>
            <a:off x="4657881" y="3574290"/>
            <a:ext cx="163237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6" name="Line 49"/>
          <p:cNvSpPr>
            <a:spLocks noChangeShapeType="1"/>
          </p:cNvSpPr>
          <p:nvPr/>
        </p:nvSpPr>
        <p:spPr bwMode="auto">
          <a:xfrm>
            <a:off x="5904923" y="4222140"/>
            <a:ext cx="76854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7" name="Line 50"/>
          <p:cNvSpPr>
            <a:spLocks noChangeShapeType="1"/>
          </p:cNvSpPr>
          <p:nvPr/>
        </p:nvSpPr>
        <p:spPr bwMode="auto">
          <a:xfrm>
            <a:off x="5424312" y="3429796"/>
            <a:ext cx="0" cy="2874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8" name="Line 51"/>
          <p:cNvSpPr>
            <a:spLocks noChangeShapeType="1"/>
          </p:cNvSpPr>
          <p:nvPr/>
        </p:nvSpPr>
        <p:spPr bwMode="auto">
          <a:xfrm>
            <a:off x="6290255" y="4006190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9" name="Line 52"/>
          <p:cNvSpPr>
            <a:spLocks noChangeShapeType="1"/>
          </p:cNvSpPr>
          <p:nvPr/>
        </p:nvSpPr>
        <p:spPr bwMode="auto">
          <a:xfrm>
            <a:off x="1103071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2735446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2" name="Line 55"/>
          <p:cNvSpPr>
            <a:spLocks noChangeShapeType="1"/>
          </p:cNvSpPr>
          <p:nvPr/>
        </p:nvSpPr>
        <p:spPr bwMode="auto">
          <a:xfrm>
            <a:off x="10035616" y="3574290"/>
            <a:ext cx="10564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3" name="Line 56"/>
          <p:cNvSpPr>
            <a:spLocks noChangeShapeType="1"/>
          </p:cNvSpPr>
          <p:nvPr/>
        </p:nvSpPr>
        <p:spPr bwMode="auto">
          <a:xfrm>
            <a:off x="10516222" y="342979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0" name="Oval 24"/>
          <p:cNvSpPr>
            <a:spLocks noChangeArrowheads="1"/>
          </p:cNvSpPr>
          <p:nvPr/>
        </p:nvSpPr>
        <p:spPr bwMode="auto">
          <a:xfrm>
            <a:off x="1008855" y="217929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1" name="Oval 24"/>
          <p:cNvSpPr>
            <a:spLocks noChangeArrowheads="1"/>
          </p:cNvSpPr>
          <p:nvPr/>
        </p:nvSpPr>
        <p:spPr bwMode="auto">
          <a:xfrm>
            <a:off x="7401075" y="451430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2" name="Oval 24"/>
          <p:cNvSpPr>
            <a:spLocks noChangeArrowheads="1"/>
          </p:cNvSpPr>
          <p:nvPr/>
        </p:nvSpPr>
        <p:spPr bwMode="auto">
          <a:xfrm>
            <a:off x="3408724" y="490492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3" name="Oval 24"/>
          <p:cNvSpPr>
            <a:spLocks noChangeArrowheads="1"/>
          </p:cNvSpPr>
          <p:nvPr/>
        </p:nvSpPr>
        <p:spPr bwMode="auto">
          <a:xfrm>
            <a:off x="9586763" y="2048697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4" name="Oval 24"/>
          <p:cNvSpPr>
            <a:spLocks noChangeArrowheads="1"/>
          </p:cNvSpPr>
          <p:nvPr/>
        </p:nvSpPr>
        <p:spPr bwMode="auto">
          <a:xfrm>
            <a:off x="3464366" y="2345280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5" name="Oval 24"/>
          <p:cNvSpPr>
            <a:spLocks noChangeArrowheads="1"/>
          </p:cNvSpPr>
          <p:nvPr/>
        </p:nvSpPr>
        <p:spPr bwMode="auto">
          <a:xfrm>
            <a:off x="1810221" y="5411454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6" name="Oval 24"/>
          <p:cNvSpPr>
            <a:spLocks noChangeArrowheads="1"/>
          </p:cNvSpPr>
          <p:nvPr/>
        </p:nvSpPr>
        <p:spPr bwMode="auto">
          <a:xfrm>
            <a:off x="268889" y="465607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7" name="Oval 24"/>
          <p:cNvSpPr>
            <a:spLocks noChangeArrowheads="1"/>
          </p:cNvSpPr>
          <p:nvPr/>
        </p:nvSpPr>
        <p:spPr bwMode="auto">
          <a:xfrm>
            <a:off x="7763119" y="571627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8" name="Oval 24"/>
          <p:cNvSpPr>
            <a:spLocks noChangeArrowheads="1"/>
          </p:cNvSpPr>
          <p:nvPr/>
        </p:nvSpPr>
        <p:spPr bwMode="auto">
          <a:xfrm>
            <a:off x="10960838" y="518076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9" name="Oval 24"/>
          <p:cNvSpPr>
            <a:spLocks noChangeArrowheads="1"/>
          </p:cNvSpPr>
          <p:nvPr/>
        </p:nvSpPr>
        <p:spPr bwMode="auto">
          <a:xfrm>
            <a:off x="3860288" y="314239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0" name="Oval 24"/>
          <p:cNvSpPr>
            <a:spLocks noChangeArrowheads="1"/>
          </p:cNvSpPr>
          <p:nvPr/>
        </p:nvSpPr>
        <p:spPr bwMode="auto">
          <a:xfrm>
            <a:off x="4657881" y="458968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1" name="Oval 24"/>
          <p:cNvSpPr>
            <a:spLocks noChangeArrowheads="1"/>
          </p:cNvSpPr>
          <p:nvPr/>
        </p:nvSpPr>
        <p:spPr bwMode="auto">
          <a:xfrm>
            <a:off x="6864022" y="3344792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2" name="Oval 24"/>
          <p:cNvSpPr>
            <a:spLocks noChangeArrowheads="1"/>
          </p:cNvSpPr>
          <p:nvPr/>
        </p:nvSpPr>
        <p:spPr bwMode="auto">
          <a:xfrm>
            <a:off x="8981240" y="437060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1" name="Oval 24"/>
          <p:cNvSpPr>
            <a:spLocks noChangeArrowheads="1"/>
          </p:cNvSpPr>
          <p:nvPr/>
        </p:nvSpPr>
        <p:spPr bwMode="auto">
          <a:xfrm>
            <a:off x="4820906" y="220555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7" name="Line 45"/>
          <p:cNvSpPr>
            <a:spLocks noChangeShapeType="1"/>
          </p:cNvSpPr>
          <p:nvPr/>
        </p:nvSpPr>
        <p:spPr bwMode="auto">
          <a:xfrm>
            <a:off x="5011455" y="2492952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5" name="Oval 14"/>
          <p:cNvSpPr>
            <a:spLocks noChangeArrowheads="1"/>
          </p:cNvSpPr>
          <p:nvPr/>
        </p:nvSpPr>
        <p:spPr bwMode="auto">
          <a:xfrm>
            <a:off x="8756813" y="3142393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8041444" y="3726726"/>
            <a:ext cx="383217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2" name="Line 42"/>
          <p:cNvSpPr>
            <a:spLocks noChangeShapeType="1"/>
          </p:cNvSpPr>
          <p:nvPr/>
        </p:nvSpPr>
        <p:spPr bwMode="auto">
          <a:xfrm>
            <a:off x="894948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4" name="Line 54"/>
          <p:cNvSpPr>
            <a:spLocks noChangeShapeType="1"/>
          </p:cNvSpPr>
          <p:nvPr/>
        </p:nvSpPr>
        <p:spPr bwMode="auto">
          <a:xfrm>
            <a:off x="8958582" y="3420267"/>
            <a:ext cx="0" cy="4681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5" name="Line 47"/>
          <p:cNvSpPr>
            <a:spLocks noChangeShapeType="1"/>
          </p:cNvSpPr>
          <p:nvPr/>
        </p:nvSpPr>
        <p:spPr bwMode="auto">
          <a:xfrm>
            <a:off x="8438629" y="3886780"/>
            <a:ext cx="528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98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91" grpId="0" animBg="1"/>
      <p:bldP spid="97" grpId="0" animBg="1"/>
      <p:bldP spid="65" grpId="0" animBg="1"/>
      <p:bldP spid="79" grpId="0" animBg="1"/>
      <p:bldP spid="82" grpId="0" animBg="1"/>
      <p:bldP spid="94" grpId="0" animBg="1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710453" y="822094"/>
            <a:ext cx="11484723" cy="492443"/>
          </a:xfrm>
        </p:spPr>
        <p:txBody>
          <a:bodyPr/>
          <a:lstStyle/>
          <a:p>
            <a:r>
              <a:rPr lang="de-DE" sz="3200" b="1" dirty="0"/>
              <a:t>Enterprise Group </a:t>
            </a:r>
            <a:r>
              <a:rPr lang="de-DE" sz="3200" b="1" dirty="0" err="1"/>
              <a:t>processing</a:t>
            </a:r>
            <a:r>
              <a:rPr lang="de-DE" sz="3200" b="1" dirty="0"/>
              <a:t> in </a:t>
            </a:r>
            <a:r>
              <a:rPr lang="de-DE" sz="3200" b="1" dirty="0" err="1"/>
              <a:t>the</a:t>
            </a:r>
            <a:r>
              <a:rPr lang="de-DE" sz="3200" b="1" dirty="0"/>
              <a:t> Business Register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527188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2159562" y="379024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2974288" y="3781625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912522" y="314239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8" name="Oval 11"/>
          <p:cNvSpPr>
            <a:spLocks noChangeArrowheads="1"/>
          </p:cNvSpPr>
          <p:nvPr/>
        </p:nvSpPr>
        <p:spPr bwMode="auto">
          <a:xfrm>
            <a:off x="1391013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4465215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2544896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1" name="Oval 14"/>
          <p:cNvSpPr>
            <a:spLocks noChangeArrowheads="1"/>
          </p:cNvSpPr>
          <p:nvPr/>
        </p:nvSpPr>
        <p:spPr bwMode="auto">
          <a:xfrm>
            <a:off x="8756813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5714372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3" name="Oval 16"/>
          <p:cNvSpPr>
            <a:spLocks noChangeArrowheads="1"/>
          </p:cNvSpPr>
          <p:nvPr/>
        </p:nvSpPr>
        <p:spPr bwMode="auto">
          <a:xfrm>
            <a:off x="6480805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609758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auto">
          <a:xfrm>
            <a:off x="5233764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1089943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7" name="Oval 20"/>
          <p:cNvSpPr>
            <a:spLocks noChangeArrowheads="1"/>
          </p:cNvSpPr>
          <p:nvPr/>
        </p:nvSpPr>
        <p:spPr bwMode="auto">
          <a:xfrm>
            <a:off x="9842947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8" name="Oval 21"/>
          <p:cNvSpPr>
            <a:spLocks noChangeArrowheads="1"/>
          </p:cNvSpPr>
          <p:nvPr/>
        </p:nvSpPr>
        <p:spPr bwMode="auto">
          <a:xfrm>
            <a:off x="8041444" y="3726726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9" name="Oval 22"/>
          <p:cNvSpPr>
            <a:spLocks noChangeArrowheads="1"/>
          </p:cNvSpPr>
          <p:nvPr/>
        </p:nvSpPr>
        <p:spPr bwMode="auto">
          <a:xfrm>
            <a:off x="1032355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0" name="Oval 23"/>
          <p:cNvSpPr>
            <a:spLocks noChangeArrowheads="1"/>
          </p:cNvSpPr>
          <p:nvPr/>
        </p:nvSpPr>
        <p:spPr bwMode="auto">
          <a:xfrm>
            <a:off x="523376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1" name="Oval 24"/>
          <p:cNvSpPr>
            <a:spLocks noChangeArrowheads="1"/>
          </p:cNvSpPr>
          <p:nvPr/>
        </p:nvSpPr>
        <p:spPr bwMode="auto">
          <a:xfrm>
            <a:off x="4820906" y="220555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6" name="Line 29"/>
          <p:cNvSpPr>
            <a:spLocks noChangeShapeType="1"/>
          </p:cNvSpPr>
          <p:nvPr/>
        </p:nvSpPr>
        <p:spPr bwMode="auto">
          <a:xfrm>
            <a:off x="71985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7" name="Line 30"/>
          <p:cNvSpPr>
            <a:spLocks noChangeShapeType="1"/>
          </p:cNvSpPr>
          <p:nvPr/>
        </p:nvSpPr>
        <p:spPr bwMode="auto">
          <a:xfrm>
            <a:off x="1583679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8" name="Line 31"/>
          <p:cNvSpPr>
            <a:spLocks noChangeShapeType="1"/>
          </p:cNvSpPr>
          <p:nvPr/>
        </p:nvSpPr>
        <p:spPr bwMode="auto">
          <a:xfrm>
            <a:off x="2352230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Line 32"/>
          <p:cNvSpPr>
            <a:spLocks noChangeShapeType="1"/>
          </p:cNvSpPr>
          <p:nvPr/>
        </p:nvSpPr>
        <p:spPr bwMode="auto">
          <a:xfrm>
            <a:off x="3165894" y="3637129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0" name="Line 33"/>
          <p:cNvSpPr>
            <a:spLocks noChangeShapeType="1"/>
          </p:cNvSpPr>
          <p:nvPr/>
        </p:nvSpPr>
        <p:spPr bwMode="auto">
          <a:xfrm>
            <a:off x="4657879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629025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590492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667347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0035613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>
            <a:off x="1109210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10307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>
            <a:off x="2735446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542431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>
            <a:off x="894948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>
            <a:off x="1051622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1103074" y="2708902"/>
            <a:ext cx="94131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2" name="Line 45"/>
          <p:cNvSpPr>
            <a:spLocks noChangeShapeType="1"/>
          </p:cNvSpPr>
          <p:nvPr/>
        </p:nvSpPr>
        <p:spPr bwMode="auto">
          <a:xfrm>
            <a:off x="5011455" y="2492952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MetaMediumLF-Roman" panose="020B0800000000000000" pitchFamily="34" charset="0"/>
            </a:endParaRPr>
          </a:p>
        </p:txBody>
      </p:sp>
      <p:sp>
        <p:nvSpPr>
          <p:cNvPr id="83" name="Line 46"/>
          <p:cNvSpPr>
            <a:spLocks noChangeShapeType="1"/>
          </p:cNvSpPr>
          <p:nvPr/>
        </p:nvSpPr>
        <p:spPr bwMode="auto">
          <a:xfrm>
            <a:off x="719854" y="3645744"/>
            <a:ext cx="86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4" name="Line 47"/>
          <p:cNvSpPr>
            <a:spLocks noChangeShapeType="1"/>
          </p:cNvSpPr>
          <p:nvPr/>
        </p:nvSpPr>
        <p:spPr bwMode="auto">
          <a:xfrm flipV="1">
            <a:off x="2352232" y="3638966"/>
            <a:ext cx="813663" cy="67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5" name="Line 48"/>
          <p:cNvSpPr>
            <a:spLocks noChangeShapeType="1"/>
          </p:cNvSpPr>
          <p:nvPr/>
        </p:nvSpPr>
        <p:spPr bwMode="auto">
          <a:xfrm>
            <a:off x="4657881" y="3574290"/>
            <a:ext cx="163237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6" name="Line 49"/>
          <p:cNvSpPr>
            <a:spLocks noChangeShapeType="1"/>
          </p:cNvSpPr>
          <p:nvPr/>
        </p:nvSpPr>
        <p:spPr bwMode="auto">
          <a:xfrm>
            <a:off x="5904923" y="4222140"/>
            <a:ext cx="76854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7" name="Line 50"/>
          <p:cNvSpPr>
            <a:spLocks noChangeShapeType="1"/>
          </p:cNvSpPr>
          <p:nvPr/>
        </p:nvSpPr>
        <p:spPr bwMode="auto">
          <a:xfrm>
            <a:off x="5424312" y="3429796"/>
            <a:ext cx="0" cy="2874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8" name="Line 51"/>
          <p:cNvSpPr>
            <a:spLocks noChangeShapeType="1"/>
          </p:cNvSpPr>
          <p:nvPr/>
        </p:nvSpPr>
        <p:spPr bwMode="auto">
          <a:xfrm>
            <a:off x="6290255" y="4006190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9" name="Line 52"/>
          <p:cNvSpPr>
            <a:spLocks noChangeShapeType="1"/>
          </p:cNvSpPr>
          <p:nvPr/>
        </p:nvSpPr>
        <p:spPr bwMode="auto">
          <a:xfrm>
            <a:off x="1103071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2735446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1" name="Line 54"/>
          <p:cNvSpPr>
            <a:spLocks noChangeShapeType="1"/>
          </p:cNvSpPr>
          <p:nvPr/>
        </p:nvSpPr>
        <p:spPr bwMode="auto">
          <a:xfrm>
            <a:off x="8958582" y="3420267"/>
            <a:ext cx="0" cy="4681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2" name="Line 55"/>
          <p:cNvSpPr>
            <a:spLocks noChangeShapeType="1"/>
          </p:cNvSpPr>
          <p:nvPr/>
        </p:nvSpPr>
        <p:spPr bwMode="auto">
          <a:xfrm>
            <a:off x="10035616" y="3574290"/>
            <a:ext cx="10564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3" name="Line 56"/>
          <p:cNvSpPr>
            <a:spLocks noChangeShapeType="1"/>
          </p:cNvSpPr>
          <p:nvPr/>
        </p:nvSpPr>
        <p:spPr bwMode="auto">
          <a:xfrm>
            <a:off x="10516222" y="342979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14330" y="1905444"/>
            <a:ext cx="11966515" cy="423960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42" tIns="54420" rIns="108842" bIns="54420" rtlCol="0" anchor="ctr"/>
          <a:lstStyle/>
          <a:p>
            <a:pPr algn="ctr"/>
            <a:endParaRPr lang="de-DE" dirty="0"/>
          </a:p>
        </p:txBody>
      </p:sp>
      <p:sp>
        <p:nvSpPr>
          <p:cNvPr id="114" name="Text Box 6"/>
          <p:cNvSpPr txBox="1">
            <a:spLocks noChangeArrowheads="1"/>
          </p:cNvSpPr>
          <p:nvPr/>
        </p:nvSpPr>
        <p:spPr bwMode="auto">
          <a:xfrm>
            <a:off x="11042350" y="1949904"/>
            <a:ext cx="959100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altLang="de-DE" dirty="0">
                <a:solidFill>
                  <a:srgbClr val="C00000"/>
                </a:solidFill>
                <a:latin typeface="+mn-lt"/>
              </a:rPr>
              <a:t>E</a:t>
            </a:r>
            <a:r>
              <a:rPr lang="de-DE" altLang="de-DE" dirty="0" smtClean="0">
                <a:solidFill>
                  <a:srgbClr val="C00000"/>
                </a:solidFill>
                <a:latin typeface="+mn-lt"/>
              </a:rPr>
              <a:t>G</a:t>
            </a:r>
          </a:p>
        </p:txBody>
      </p:sp>
      <p:sp>
        <p:nvSpPr>
          <p:cNvPr id="100" name="Oval 24"/>
          <p:cNvSpPr>
            <a:spLocks noChangeArrowheads="1"/>
          </p:cNvSpPr>
          <p:nvPr/>
        </p:nvSpPr>
        <p:spPr bwMode="auto">
          <a:xfrm>
            <a:off x="1008855" y="217929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1" name="Oval 24"/>
          <p:cNvSpPr>
            <a:spLocks noChangeArrowheads="1"/>
          </p:cNvSpPr>
          <p:nvPr/>
        </p:nvSpPr>
        <p:spPr bwMode="auto">
          <a:xfrm>
            <a:off x="7401075" y="451430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2" name="Oval 24"/>
          <p:cNvSpPr>
            <a:spLocks noChangeArrowheads="1"/>
          </p:cNvSpPr>
          <p:nvPr/>
        </p:nvSpPr>
        <p:spPr bwMode="auto">
          <a:xfrm>
            <a:off x="3408724" y="490492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3" name="Oval 24"/>
          <p:cNvSpPr>
            <a:spLocks noChangeArrowheads="1"/>
          </p:cNvSpPr>
          <p:nvPr/>
        </p:nvSpPr>
        <p:spPr bwMode="auto">
          <a:xfrm>
            <a:off x="9586763" y="2048697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4" name="Oval 24"/>
          <p:cNvSpPr>
            <a:spLocks noChangeArrowheads="1"/>
          </p:cNvSpPr>
          <p:nvPr/>
        </p:nvSpPr>
        <p:spPr bwMode="auto">
          <a:xfrm>
            <a:off x="3464366" y="2345280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5" name="Oval 24"/>
          <p:cNvSpPr>
            <a:spLocks noChangeArrowheads="1"/>
          </p:cNvSpPr>
          <p:nvPr/>
        </p:nvSpPr>
        <p:spPr bwMode="auto">
          <a:xfrm>
            <a:off x="1810221" y="5411454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6" name="Oval 24"/>
          <p:cNvSpPr>
            <a:spLocks noChangeArrowheads="1"/>
          </p:cNvSpPr>
          <p:nvPr/>
        </p:nvSpPr>
        <p:spPr bwMode="auto">
          <a:xfrm>
            <a:off x="268889" y="465607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7" name="Oval 24"/>
          <p:cNvSpPr>
            <a:spLocks noChangeArrowheads="1"/>
          </p:cNvSpPr>
          <p:nvPr/>
        </p:nvSpPr>
        <p:spPr bwMode="auto">
          <a:xfrm>
            <a:off x="7763119" y="5707647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8" name="Oval 24"/>
          <p:cNvSpPr>
            <a:spLocks noChangeArrowheads="1"/>
          </p:cNvSpPr>
          <p:nvPr/>
        </p:nvSpPr>
        <p:spPr bwMode="auto">
          <a:xfrm>
            <a:off x="10960838" y="518076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9" name="Oval 24"/>
          <p:cNvSpPr>
            <a:spLocks noChangeArrowheads="1"/>
          </p:cNvSpPr>
          <p:nvPr/>
        </p:nvSpPr>
        <p:spPr bwMode="auto">
          <a:xfrm>
            <a:off x="3860288" y="314239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0" name="Oval 24"/>
          <p:cNvSpPr>
            <a:spLocks noChangeArrowheads="1"/>
          </p:cNvSpPr>
          <p:nvPr/>
        </p:nvSpPr>
        <p:spPr bwMode="auto">
          <a:xfrm>
            <a:off x="4657881" y="458968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1" name="Oval 24"/>
          <p:cNvSpPr>
            <a:spLocks noChangeArrowheads="1"/>
          </p:cNvSpPr>
          <p:nvPr/>
        </p:nvSpPr>
        <p:spPr bwMode="auto">
          <a:xfrm>
            <a:off x="6864022" y="3344792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2" name="Oval 24"/>
          <p:cNvSpPr>
            <a:spLocks noChangeArrowheads="1"/>
          </p:cNvSpPr>
          <p:nvPr/>
        </p:nvSpPr>
        <p:spPr bwMode="auto">
          <a:xfrm>
            <a:off x="8981240" y="437060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9" name="Line 47"/>
          <p:cNvSpPr>
            <a:spLocks noChangeShapeType="1"/>
          </p:cNvSpPr>
          <p:nvPr/>
        </p:nvSpPr>
        <p:spPr bwMode="auto">
          <a:xfrm>
            <a:off x="8438629" y="3886780"/>
            <a:ext cx="528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40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710453" y="822094"/>
            <a:ext cx="11484723" cy="492443"/>
          </a:xfrm>
        </p:spPr>
        <p:txBody>
          <a:bodyPr/>
          <a:lstStyle/>
          <a:p>
            <a:r>
              <a:rPr lang="de-DE" sz="3200" b="1" dirty="0" err="1"/>
              <a:t>Profiling</a:t>
            </a:r>
            <a:r>
              <a:rPr lang="de-DE" sz="3200" b="1" dirty="0"/>
              <a:t> in </a:t>
            </a:r>
            <a:r>
              <a:rPr lang="de-DE" sz="3200" b="1" dirty="0" err="1"/>
              <a:t>the</a:t>
            </a:r>
            <a:r>
              <a:rPr lang="de-DE" sz="3200" b="1" dirty="0"/>
              <a:t> Business Register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527188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2159562" y="379024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3190651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912522" y="314239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8" name="Oval 11"/>
          <p:cNvSpPr>
            <a:spLocks noChangeArrowheads="1"/>
          </p:cNvSpPr>
          <p:nvPr/>
        </p:nvSpPr>
        <p:spPr bwMode="auto">
          <a:xfrm>
            <a:off x="1391013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4465215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2544896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1" name="Oval 14"/>
          <p:cNvSpPr>
            <a:spLocks noChangeArrowheads="1"/>
          </p:cNvSpPr>
          <p:nvPr/>
        </p:nvSpPr>
        <p:spPr bwMode="auto">
          <a:xfrm>
            <a:off x="8756813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5714372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3" name="Oval 16"/>
          <p:cNvSpPr>
            <a:spLocks noChangeArrowheads="1"/>
          </p:cNvSpPr>
          <p:nvPr/>
        </p:nvSpPr>
        <p:spPr bwMode="auto">
          <a:xfrm>
            <a:off x="6480805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609758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auto">
          <a:xfrm>
            <a:off x="5233764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1089943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7" name="Oval 20"/>
          <p:cNvSpPr>
            <a:spLocks noChangeArrowheads="1"/>
          </p:cNvSpPr>
          <p:nvPr/>
        </p:nvSpPr>
        <p:spPr bwMode="auto">
          <a:xfrm>
            <a:off x="9842947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8" name="Oval 21"/>
          <p:cNvSpPr>
            <a:spLocks noChangeArrowheads="1"/>
          </p:cNvSpPr>
          <p:nvPr/>
        </p:nvSpPr>
        <p:spPr bwMode="auto">
          <a:xfrm>
            <a:off x="8041444" y="3726726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9" name="Oval 22"/>
          <p:cNvSpPr>
            <a:spLocks noChangeArrowheads="1"/>
          </p:cNvSpPr>
          <p:nvPr/>
        </p:nvSpPr>
        <p:spPr bwMode="auto">
          <a:xfrm>
            <a:off x="1032355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0" name="Oval 23"/>
          <p:cNvSpPr>
            <a:spLocks noChangeArrowheads="1"/>
          </p:cNvSpPr>
          <p:nvPr/>
        </p:nvSpPr>
        <p:spPr bwMode="auto">
          <a:xfrm>
            <a:off x="523376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1" name="Oval 24"/>
          <p:cNvSpPr>
            <a:spLocks noChangeArrowheads="1"/>
          </p:cNvSpPr>
          <p:nvPr/>
        </p:nvSpPr>
        <p:spPr bwMode="auto">
          <a:xfrm>
            <a:off x="4820906" y="220555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6" name="Line 29"/>
          <p:cNvSpPr>
            <a:spLocks noChangeShapeType="1"/>
          </p:cNvSpPr>
          <p:nvPr/>
        </p:nvSpPr>
        <p:spPr bwMode="auto">
          <a:xfrm>
            <a:off x="71985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7" name="Line 30"/>
          <p:cNvSpPr>
            <a:spLocks noChangeShapeType="1"/>
          </p:cNvSpPr>
          <p:nvPr/>
        </p:nvSpPr>
        <p:spPr bwMode="auto">
          <a:xfrm>
            <a:off x="1583679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8" name="Line 31"/>
          <p:cNvSpPr>
            <a:spLocks noChangeShapeType="1"/>
          </p:cNvSpPr>
          <p:nvPr/>
        </p:nvSpPr>
        <p:spPr bwMode="auto">
          <a:xfrm>
            <a:off x="2352230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Line 32"/>
          <p:cNvSpPr>
            <a:spLocks noChangeShapeType="1"/>
          </p:cNvSpPr>
          <p:nvPr/>
        </p:nvSpPr>
        <p:spPr bwMode="auto">
          <a:xfrm>
            <a:off x="340872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0" name="Line 33"/>
          <p:cNvSpPr>
            <a:spLocks noChangeShapeType="1"/>
          </p:cNvSpPr>
          <p:nvPr/>
        </p:nvSpPr>
        <p:spPr bwMode="auto">
          <a:xfrm>
            <a:off x="4657879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629025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590492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667347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0035613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>
            <a:off x="1109210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10307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>
            <a:off x="2735446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542431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>
            <a:off x="894948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>
            <a:off x="1051622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1103074" y="2708902"/>
            <a:ext cx="94131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2" name="Line 45"/>
          <p:cNvSpPr>
            <a:spLocks noChangeShapeType="1"/>
          </p:cNvSpPr>
          <p:nvPr/>
        </p:nvSpPr>
        <p:spPr bwMode="auto">
          <a:xfrm>
            <a:off x="5011455" y="2492952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3" name="Line 46"/>
          <p:cNvSpPr>
            <a:spLocks noChangeShapeType="1"/>
          </p:cNvSpPr>
          <p:nvPr/>
        </p:nvSpPr>
        <p:spPr bwMode="auto">
          <a:xfrm>
            <a:off x="719854" y="3645744"/>
            <a:ext cx="86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4" name="Line 47"/>
          <p:cNvSpPr>
            <a:spLocks noChangeShapeType="1"/>
          </p:cNvSpPr>
          <p:nvPr/>
        </p:nvSpPr>
        <p:spPr bwMode="auto">
          <a:xfrm>
            <a:off x="2352231" y="3645744"/>
            <a:ext cx="1056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5" name="Line 48"/>
          <p:cNvSpPr>
            <a:spLocks noChangeShapeType="1"/>
          </p:cNvSpPr>
          <p:nvPr/>
        </p:nvSpPr>
        <p:spPr bwMode="auto">
          <a:xfrm>
            <a:off x="4657881" y="3574290"/>
            <a:ext cx="163237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6" name="Line 49"/>
          <p:cNvSpPr>
            <a:spLocks noChangeShapeType="1"/>
          </p:cNvSpPr>
          <p:nvPr/>
        </p:nvSpPr>
        <p:spPr bwMode="auto">
          <a:xfrm>
            <a:off x="5904923" y="4222140"/>
            <a:ext cx="76854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7" name="Line 50"/>
          <p:cNvSpPr>
            <a:spLocks noChangeShapeType="1"/>
          </p:cNvSpPr>
          <p:nvPr/>
        </p:nvSpPr>
        <p:spPr bwMode="auto">
          <a:xfrm>
            <a:off x="5424312" y="3429796"/>
            <a:ext cx="0" cy="2874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8" name="Line 51"/>
          <p:cNvSpPr>
            <a:spLocks noChangeShapeType="1"/>
          </p:cNvSpPr>
          <p:nvPr/>
        </p:nvSpPr>
        <p:spPr bwMode="auto">
          <a:xfrm>
            <a:off x="6290255" y="4006190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9" name="Line 52"/>
          <p:cNvSpPr>
            <a:spLocks noChangeShapeType="1"/>
          </p:cNvSpPr>
          <p:nvPr/>
        </p:nvSpPr>
        <p:spPr bwMode="auto">
          <a:xfrm>
            <a:off x="1103071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2735446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1" name="Line 54"/>
          <p:cNvSpPr>
            <a:spLocks noChangeShapeType="1"/>
          </p:cNvSpPr>
          <p:nvPr/>
        </p:nvSpPr>
        <p:spPr bwMode="auto">
          <a:xfrm>
            <a:off x="8958582" y="3420267"/>
            <a:ext cx="0" cy="4681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2" name="Line 55"/>
          <p:cNvSpPr>
            <a:spLocks noChangeShapeType="1"/>
          </p:cNvSpPr>
          <p:nvPr/>
        </p:nvSpPr>
        <p:spPr bwMode="auto">
          <a:xfrm>
            <a:off x="10035616" y="3574290"/>
            <a:ext cx="10564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3" name="Line 56"/>
          <p:cNvSpPr>
            <a:spLocks noChangeShapeType="1"/>
          </p:cNvSpPr>
          <p:nvPr/>
        </p:nvSpPr>
        <p:spPr bwMode="auto">
          <a:xfrm>
            <a:off x="10516222" y="342979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4" name="Oval 58"/>
          <p:cNvSpPr>
            <a:spLocks noChangeArrowheads="1"/>
          </p:cNvSpPr>
          <p:nvPr/>
        </p:nvSpPr>
        <p:spPr bwMode="auto">
          <a:xfrm>
            <a:off x="3027872" y="2057430"/>
            <a:ext cx="5534158" cy="3028512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5" name="Oval 59"/>
          <p:cNvSpPr>
            <a:spLocks noChangeArrowheads="1"/>
          </p:cNvSpPr>
          <p:nvPr/>
        </p:nvSpPr>
        <p:spPr bwMode="auto">
          <a:xfrm rot="2380093">
            <a:off x="7877205" y="2592871"/>
            <a:ext cx="4031183" cy="1612665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6" name="Text Box 60"/>
          <p:cNvSpPr txBox="1">
            <a:spLocks noChangeArrowheads="1"/>
          </p:cNvSpPr>
          <p:nvPr/>
        </p:nvSpPr>
        <p:spPr bwMode="auto">
          <a:xfrm>
            <a:off x="1642341" y="4846245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+mn-lt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+mn-lt"/>
              </a:rPr>
              <a:t>1</a:t>
            </a:r>
            <a:endParaRPr lang="de-DE" altLang="de-DE" dirty="0" smtClean="0">
              <a:solidFill>
                <a:srgbClr val="3366CC"/>
              </a:solidFill>
              <a:latin typeface="+mn-lt"/>
            </a:endParaRPr>
          </a:p>
        </p:txBody>
      </p:sp>
      <p:sp>
        <p:nvSpPr>
          <p:cNvPr id="97" name="Text Box 61"/>
          <p:cNvSpPr txBox="1">
            <a:spLocks noChangeArrowheads="1"/>
          </p:cNvSpPr>
          <p:nvPr/>
        </p:nvSpPr>
        <p:spPr bwMode="auto">
          <a:xfrm>
            <a:off x="6645951" y="4949384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+mn-lt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+mn-lt"/>
              </a:rPr>
              <a:t>2</a:t>
            </a:r>
            <a:endParaRPr lang="de-DE" altLang="de-DE" dirty="0" smtClean="0">
              <a:solidFill>
                <a:srgbClr val="3366CC"/>
              </a:solidFill>
              <a:latin typeface="+mn-lt"/>
            </a:endParaRPr>
          </a:p>
        </p:txBody>
      </p:sp>
      <p:sp>
        <p:nvSpPr>
          <p:cNvPr id="98" name="Text Box 62"/>
          <p:cNvSpPr txBox="1">
            <a:spLocks noChangeArrowheads="1"/>
          </p:cNvSpPr>
          <p:nvPr/>
        </p:nvSpPr>
        <p:spPr bwMode="auto">
          <a:xfrm>
            <a:off x="11042350" y="4865745"/>
            <a:ext cx="959100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+mn-lt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+mn-lt"/>
              </a:rPr>
              <a:t>3</a:t>
            </a:r>
            <a:endParaRPr lang="de-DE" altLang="de-DE" dirty="0" smtClean="0">
              <a:solidFill>
                <a:srgbClr val="3366CC"/>
              </a:solidFill>
              <a:latin typeface="+mn-lt"/>
            </a:endParaRPr>
          </a:p>
        </p:txBody>
      </p:sp>
      <p:sp>
        <p:nvSpPr>
          <p:cNvPr id="99" name="Oval 57"/>
          <p:cNvSpPr>
            <a:spLocks noChangeArrowheads="1"/>
          </p:cNvSpPr>
          <p:nvPr/>
        </p:nvSpPr>
        <p:spPr bwMode="auto">
          <a:xfrm rot="-2247195">
            <a:off x="353942" y="2683795"/>
            <a:ext cx="2734371" cy="1971429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14330" y="1905444"/>
            <a:ext cx="11966515" cy="423960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42" tIns="54420" rIns="108842" bIns="54420" rtlCol="0" anchor="ctr"/>
          <a:lstStyle/>
          <a:p>
            <a:pPr algn="ctr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4" name="Text Box 6"/>
          <p:cNvSpPr txBox="1">
            <a:spLocks noChangeArrowheads="1"/>
          </p:cNvSpPr>
          <p:nvPr/>
        </p:nvSpPr>
        <p:spPr bwMode="auto">
          <a:xfrm>
            <a:off x="11042350" y="1949904"/>
            <a:ext cx="959100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C00000"/>
                </a:solidFill>
                <a:latin typeface="+mn-lt"/>
              </a:rPr>
              <a:t>EG</a:t>
            </a:r>
          </a:p>
        </p:txBody>
      </p:sp>
      <p:sp>
        <p:nvSpPr>
          <p:cNvPr id="119" name="Line 47"/>
          <p:cNvSpPr>
            <a:spLocks noChangeShapeType="1"/>
          </p:cNvSpPr>
          <p:nvPr/>
        </p:nvSpPr>
        <p:spPr bwMode="auto">
          <a:xfrm>
            <a:off x="8438629" y="3886780"/>
            <a:ext cx="528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2" name="Oval 25"/>
          <p:cNvSpPr>
            <a:spLocks noChangeArrowheads="1"/>
          </p:cNvSpPr>
          <p:nvPr/>
        </p:nvSpPr>
        <p:spPr bwMode="auto">
          <a:xfrm>
            <a:off x="384275" y="2827592"/>
            <a:ext cx="1534981" cy="1945137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3" name="Oval 25"/>
          <p:cNvSpPr>
            <a:spLocks noChangeArrowheads="1"/>
          </p:cNvSpPr>
          <p:nvPr/>
        </p:nvSpPr>
        <p:spPr bwMode="auto">
          <a:xfrm>
            <a:off x="2066684" y="2817674"/>
            <a:ext cx="1534981" cy="1945137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4" name="Oval 26"/>
          <p:cNvSpPr>
            <a:spLocks noChangeArrowheads="1"/>
          </p:cNvSpPr>
          <p:nvPr/>
        </p:nvSpPr>
        <p:spPr bwMode="auto">
          <a:xfrm rot="-978765">
            <a:off x="4297667" y="2017206"/>
            <a:ext cx="2563950" cy="3391864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CC0033"/>
              </a:solidFill>
              <a:latin typeface="+mn-lt"/>
            </a:endParaRPr>
          </a:p>
        </p:txBody>
      </p:sp>
      <p:sp>
        <p:nvSpPr>
          <p:cNvPr id="65" name="Oval 27"/>
          <p:cNvSpPr>
            <a:spLocks noChangeArrowheads="1"/>
          </p:cNvSpPr>
          <p:nvPr/>
        </p:nvSpPr>
        <p:spPr bwMode="auto">
          <a:xfrm rot="5400000">
            <a:off x="7760459" y="2976215"/>
            <a:ext cx="1728394" cy="1339861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CC0033"/>
              </a:solidFill>
              <a:latin typeface="+mn-lt"/>
            </a:endParaRPr>
          </a:p>
        </p:txBody>
      </p:sp>
      <p:sp>
        <p:nvSpPr>
          <p:cNvPr id="100" name="Oval 28"/>
          <p:cNvSpPr>
            <a:spLocks noChangeArrowheads="1"/>
          </p:cNvSpPr>
          <p:nvPr/>
        </p:nvSpPr>
        <p:spPr bwMode="auto">
          <a:xfrm rot="5400000">
            <a:off x="9662481" y="2674472"/>
            <a:ext cx="1800642" cy="2015591"/>
          </a:xfrm>
          <a:prstGeom prst="ellipse">
            <a:avLst/>
          </a:prstGeom>
          <a:noFill/>
          <a:ln w="28575">
            <a:solidFill>
              <a:srgbClr val="FF505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CC0033"/>
              </a:solidFill>
              <a:latin typeface="+mn-lt"/>
            </a:endParaRPr>
          </a:p>
        </p:txBody>
      </p:sp>
      <p:sp>
        <p:nvSpPr>
          <p:cNvPr id="101" name="Text Box 3"/>
          <p:cNvSpPr txBox="1">
            <a:spLocks noChangeArrowheads="1"/>
          </p:cNvSpPr>
          <p:nvPr/>
        </p:nvSpPr>
        <p:spPr bwMode="auto">
          <a:xfrm>
            <a:off x="384275" y="4781354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FF5050"/>
                </a:solidFill>
                <a:latin typeface="+mn-lt"/>
              </a:rPr>
              <a:t>ENT</a:t>
            </a:r>
            <a:r>
              <a:rPr lang="de-DE" altLang="de-DE" baseline="-25000" dirty="0" smtClean="0">
                <a:solidFill>
                  <a:srgbClr val="FF5050"/>
                </a:solidFill>
                <a:latin typeface="+mn-lt"/>
              </a:rPr>
              <a:t>1</a:t>
            </a:r>
            <a:endParaRPr lang="de-DE" altLang="de-DE" dirty="0" smtClean="0">
              <a:solidFill>
                <a:srgbClr val="FF5050"/>
              </a:solidFill>
              <a:latin typeface="+mn-lt"/>
            </a:endParaRPr>
          </a:p>
        </p:txBody>
      </p:sp>
      <p:sp>
        <p:nvSpPr>
          <p:cNvPr id="102" name="Text Box 3"/>
          <p:cNvSpPr txBox="1">
            <a:spLocks noChangeArrowheads="1"/>
          </p:cNvSpPr>
          <p:nvPr/>
        </p:nvSpPr>
        <p:spPr bwMode="auto">
          <a:xfrm>
            <a:off x="2464531" y="4798051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FF5050"/>
                </a:solidFill>
                <a:latin typeface="+mn-lt"/>
              </a:rPr>
              <a:t>ENT</a:t>
            </a:r>
            <a:r>
              <a:rPr lang="de-DE" altLang="de-DE" baseline="-25000" dirty="0">
                <a:solidFill>
                  <a:srgbClr val="FF5050"/>
                </a:solidFill>
                <a:latin typeface="+mn-lt"/>
              </a:rPr>
              <a:t>2</a:t>
            </a:r>
            <a:endParaRPr lang="de-DE" altLang="de-DE" dirty="0" smtClean="0">
              <a:solidFill>
                <a:srgbClr val="FF5050"/>
              </a:solidFill>
              <a:latin typeface="+mn-lt"/>
            </a:endParaRPr>
          </a:p>
        </p:txBody>
      </p:sp>
      <p:sp>
        <p:nvSpPr>
          <p:cNvPr id="103" name="Text Box 3"/>
          <p:cNvSpPr txBox="1">
            <a:spLocks noChangeArrowheads="1"/>
          </p:cNvSpPr>
          <p:nvPr/>
        </p:nvSpPr>
        <p:spPr bwMode="auto">
          <a:xfrm>
            <a:off x="5240403" y="5492039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FF5050"/>
                </a:solidFill>
                <a:latin typeface="+mn-lt"/>
              </a:rPr>
              <a:t>ENT</a:t>
            </a:r>
            <a:r>
              <a:rPr lang="de-DE" altLang="de-DE" baseline="-25000" dirty="0">
                <a:solidFill>
                  <a:srgbClr val="FF5050"/>
                </a:solidFill>
                <a:latin typeface="+mn-lt"/>
              </a:rPr>
              <a:t>3</a:t>
            </a:r>
            <a:endParaRPr lang="de-DE" altLang="de-DE" dirty="0" smtClean="0">
              <a:solidFill>
                <a:srgbClr val="FF5050"/>
              </a:solidFill>
              <a:latin typeface="+mn-lt"/>
            </a:endParaRPr>
          </a:p>
        </p:txBody>
      </p:sp>
      <p:sp>
        <p:nvSpPr>
          <p:cNvPr id="104" name="Text Box 3"/>
          <p:cNvSpPr txBox="1">
            <a:spLocks noChangeArrowheads="1"/>
          </p:cNvSpPr>
          <p:nvPr/>
        </p:nvSpPr>
        <p:spPr bwMode="auto">
          <a:xfrm>
            <a:off x="8077725" y="4578962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FF5050"/>
                </a:solidFill>
                <a:latin typeface="+mn-lt"/>
              </a:rPr>
              <a:t>ENT</a:t>
            </a:r>
            <a:r>
              <a:rPr lang="de-DE" altLang="de-DE" baseline="-25000" dirty="0">
                <a:solidFill>
                  <a:srgbClr val="FF5050"/>
                </a:solidFill>
                <a:latin typeface="+mn-lt"/>
              </a:rPr>
              <a:t>4</a:t>
            </a:r>
            <a:endParaRPr lang="de-DE" altLang="de-DE" dirty="0" smtClean="0">
              <a:solidFill>
                <a:srgbClr val="FF5050"/>
              </a:solidFill>
              <a:latin typeface="+mn-lt"/>
            </a:endParaRPr>
          </a:p>
        </p:txBody>
      </p:sp>
      <p:sp>
        <p:nvSpPr>
          <p:cNvPr id="105" name="Text Box 3"/>
          <p:cNvSpPr txBox="1">
            <a:spLocks noChangeArrowheads="1"/>
          </p:cNvSpPr>
          <p:nvPr/>
        </p:nvSpPr>
        <p:spPr bwMode="auto">
          <a:xfrm>
            <a:off x="9611687" y="4531705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FF5050"/>
                </a:solidFill>
                <a:latin typeface="+mn-lt"/>
              </a:rPr>
              <a:t>ENT</a:t>
            </a:r>
            <a:r>
              <a:rPr lang="de-DE" altLang="de-DE" baseline="-25000" dirty="0">
                <a:solidFill>
                  <a:srgbClr val="FF5050"/>
                </a:solidFill>
                <a:latin typeface="+mn-lt"/>
              </a:rPr>
              <a:t>5</a:t>
            </a:r>
            <a:endParaRPr lang="de-DE" altLang="de-DE" dirty="0" smtClean="0">
              <a:solidFill>
                <a:srgbClr val="FF5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131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5" grpId="0" animBg="1"/>
      <p:bldP spid="96" grpId="0"/>
      <p:bldP spid="97" grpId="0"/>
      <p:bldP spid="98" grpId="0"/>
      <p:bldP spid="99" grpId="0" animBg="1"/>
      <p:bldP spid="113" grpId="0" animBg="1"/>
      <p:bldP spid="114" grpId="0"/>
      <p:bldP spid="119" grpId="0" animBg="1"/>
      <p:bldP spid="119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100" grpId="0" animBg="1"/>
      <p:bldP spid="100" grpId="1" animBg="1"/>
      <p:bldP spid="101" grpId="4"/>
      <p:bldP spid="101" grpId="5"/>
      <p:bldP spid="102" grpId="4"/>
      <p:bldP spid="102" grpId="5"/>
      <p:bldP spid="103" grpId="4"/>
      <p:bldP spid="103" grpId="5"/>
      <p:bldP spid="104" grpId="4"/>
      <p:bldP spid="104" grpId="5"/>
      <p:bldP spid="105" grpId="4"/>
      <p:bldP spid="105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710452" y="1019014"/>
            <a:ext cx="11052810" cy="492443"/>
          </a:xfrm>
          <a:noFill/>
          <a:ln/>
        </p:spPr>
        <p:txBody>
          <a:bodyPr/>
          <a:lstStyle/>
          <a:p>
            <a:pPr defTabSz="1039454"/>
            <a:r>
              <a:rPr lang="en-US" sz="3200" b="1" dirty="0" smtClean="0"/>
              <a:t>Statistical Units in the economy</a:t>
            </a:r>
            <a:endParaRPr lang="en-US" altLang="de-DE" sz="3200" b="1" dirty="0"/>
          </a:p>
        </p:txBody>
      </p:sp>
      <p:sp>
        <p:nvSpPr>
          <p:cNvPr id="755715" name="WordArt 3"/>
          <p:cNvSpPr>
            <a:spLocks noChangeArrowheads="1" noChangeShapeType="1" noTextEdit="1"/>
          </p:cNvSpPr>
          <p:nvPr/>
        </p:nvSpPr>
        <p:spPr bwMode="auto">
          <a:xfrm rot="21067052">
            <a:off x="4531750" y="3550849"/>
            <a:ext cx="2286595" cy="371561"/>
          </a:xfrm>
          <a:prstGeom prst="rect">
            <a:avLst/>
          </a:prstGeom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enterprise</a:t>
            </a:r>
            <a:endParaRPr lang="de-DE" sz="2900" b="1" kern="10" dirty="0">
              <a:ln w="9525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55716" name="WordArt 4" descr="Vertikal dünn"/>
          <p:cNvSpPr>
            <a:spLocks noChangeArrowheads="1" noChangeShapeType="1" noTextEdit="1"/>
          </p:cNvSpPr>
          <p:nvPr/>
        </p:nvSpPr>
        <p:spPr bwMode="auto">
          <a:xfrm rot="308702">
            <a:off x="8783803" y="3101106"/>
            <a:ext cx="2220961" cy="717716"/>
          </a:xfrm>
          <a:prstGeom prst="rect">
            <a:avLst/>
          </a:prstGeom>
        </p:spPr>
        <p:txBody>
          <a:bodyPr wrap="none" lIns="108860" tIns="54429" rIns="108860" bIns="54429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establishment</a:t>
            </a:r>
            <a:endParaRPr lang="de-DE" sz="29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sp>
        <p:nvSpPr>
          <p:cNvPr id="755717" name="WordArt 5"/>
          <p:cNvSpPr>
            <a:spLocks noChangeArrowheads="1" noChangeShapeType="1" noTextEdit="1"/>
          </p:cNvSpPr>
          <p:nvPr/>
        </p:nvSpPr>
        <p:spPr bwMode="auto">
          <a:xfrm rot="1552521">
            <a:off x="8466755" y="2225393"/>
            <a:ext cx="952748" cy="45730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FF66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company</a:t>
            </a:r>
            <a:endParaRPr lang="de-DE" sz="2900" b="1" kern="10" dirty="0">
              <a:solidFill>
                <a:srgbClr val="FF6600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55718" name="WordArt 6"/>
          <p:cNvSpPr>
            <a:spLocks noChangeArrowheads="1" noChangeShapeType="1" noTextEdit="1"/>
          </p:cNvSpPr>
          <p:nvPr/>
        </p:nvSpPr>
        <p:spPr bwMode="auto">
          <a:xfrm rot="360622">
            <a:off x="5325346" y="1718259"/>
            <a:ext cx="2964105" cy="49065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group</a:t>
            </a:r>
            <a:r>
              <a:rPr lang="de-DE" sz="2900" b="1" kern="10" dirty="0"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r>
              <a:rPr lang="de-DE" sz="2900" b="1" kern="10" dirty="0" err="1"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of</a:t>
            </a:r>
            <a:r>
              <a:rPr lang="de-DE" sz="2900" b="1" kern="10" dirty="0"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r>
              <a:rPr lang="de-DE" sz="2900" b="1" kern="10" dirty="0" err="1"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companies</a:t>
            </a:r>
            <a:endParaRPr lang="de-DE" sz="2900" b="1" kern="10" dirty="0">
              <a:solidFill>
                <a:srgbClr val="FF00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755719" name="WordArt 7"/>
          <p:cNvSpPr>
            <a:spLocks noChangeArrowheads="1" noChangeShapeType="1" noTextEdit="1"/>
          </p:cNvSpPr>
          <p:nvPr/>
        </p:nvSpPr>
        <p:spPr bwMode="auto">
          <a:xfrm rot="741739">
            <a:off x="266592" y="3959150"/>
            <a:ext cx="3658553" cy="58433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108860" tIns="54429" rIns="108860" bIns="54429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enterprise</a:t>
            </a:r>
            <a:r>
              <a:rPr lang="de-DE" sz="29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 </a:t>
            </a:r>
            <a:r>
              <a:rPr lang="de-DE" sz="29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group</a:t>
            </a:r>
            <a:endParaRPr lang="de-DE" sz="29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9966"/>
              </a:solidFill>
              <a:latin typeface="Arial Black"/>
            </a:endParaRPr>
          </a:p>
        </p:txBody>
      </p:sp>
      <p:sp>
        <p:nvSpPr>
          <p:cNvPr id="755720" name="WordArt 8"/>
          <p:cNvSpPr>
            <a:spLocks noChangeArrowheads="1" noChangeShapeType="1" noTextEdit="1"/>
          </p:cNvSpPr>
          <p:nvPr/>
        </p:nvSpPr>
        <p:spPr bwMode="auto">
          <a:xfrm rot="1692740">
            <a:off x="8757905" y="2189475"/>
            <a:ext cx="3226640" cy="539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tradesman</a:t>
            </a:r>
            <a:endParaRPr lang="de-DE" sz="2900" b="1" kern="10" dirty="0"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55721" name="WordArt 9"/>
          <p:cNvSpPr>
            <a:spLocks noChangeArrowheads="1" noChangeShapeType="1" noTextEdit="1"/>
          </p:cNvSpPr>
          <p:nvPr/>
        </p:nvSpPr>
        <p:spPr bwMode="auto">
          <a:xfrm>
            <a:off x="8943129" y="3887101"/>
            <a:ext cx="2413628" cy="836807"/>
          </a:xfrm>
          <a:prstGeom prst="rect">
            <a:avLst/>
          </a:prstGeom>
        </p:spPr>
        <p:txBody>
          <a:bodyPr wrap="none" lIns="108860" tIns="54429" rIns="108860" bIns="54429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division</a:t>
            </a:r>
            <a:endParaRPr lang="de-DE" sz="29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Impact"/>
            </a:endParaRPr>
          </a:p>
        </p:txBody>
      </p:sp>
      <p:sp>
        <p:nvSpPr>
          <p:cNvPr id="755722" name="WordArt 10"/>
          <p:cNvSpPr>
            <a:spLocks noChangeArrowheads="1" noChangeShapeType="1" noTextEdit="1"/>
          </p:cNvSpPr>
          <p:nvPr/>
        </p:nvSpPr>
        <p:spPr bwMode="auto">
          <a:xfrm rot="1426756">
            <a:off x="2994649" y="2487444"/>
            <a:ext cx="1359254" cy="42872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branch</a:t>
            </a:r>
            <a:endParaRPr lang="de-DE" sz="29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755723" name="WordArt 11"/>
          <p:cNvSpPr>
            <a:spLocks noChangeArrowheads="1" noChangeShapeType="1" noTextEdit="1"/>
          </p:cNvSpPr>
          <p:nvPr/>
        </p:nvSpPr>
        <p:spPr bwMode="auto">
          <a:xfrm rot="1254540">
            <a:off x="4058361" y="2237063"/>
            <a:ext cx="1308441" cy="34297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8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holding</a:t>
            </a:r>
            <a:endParaRPr lang="de-DE" sz="2900" b="1" kern="10" dirty="0">
              <a:solidFill>
                <a:srgbClr val="800000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55724" name="WordArt 12"/>
          <p:cNvSpPr>
            <a:spLocks noChangeArrowheads="1" noChangeShapeType="1" noTextEdit="1"/>
          </p:cNvSpPr>
          <p:nvPr/>
        </p:nvSpPr>
        <p:spPr bwMode="auto">
          <a:xfrm rot="776039">
            <a:off x="3805750" y="4314979"/>
            <a:ext cx="2845541" cy="371561"/>
          </a:xfrm>
          <a:prstGeom prst="rect">
            <a:avLst/>
          </a:prstGeom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taxpayer</a:t>
            </a:r>
            <a:endParaRPr lang="de-DE" sz="29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55725" name="WordArt 13"/>
          <p:cNvSpPr>
            <a:spLocks noChangeArrowheads="1" noChangeShapeType="1" noTextEdit="1"/>
          </p:cNvSpPr>
          <p:nvPr/>
        </p:nvSpPr>
        <p:spPr bwMode="auto">
          <a:xfrm rot="20538094">
            <a:off x="4776445" y="2670228"/>
            <a:ext cx="2705804" cy="4287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008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tax</a:t>
            </a:r>
            <a:r>
              <a:rPr lang="de-DE" sz="2900" b="1" kern="10" dirty="0">
                <a:solidFill>
                  <a:srgbClr val="008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de-DE" sz="2900" b="1" kern="10" dirty="0" err="1">
                <a:solidFill>
                  <a:srgbClr val="008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group</a:t>
            </a:r>
            <a:endParaRPr lang="de-DE" sz="2900" b="1" kern="10" dirty="0">
              <a:solidFill>
                <a:srgbClr val="008000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55726" name="Text Box 14"/>
          <p:cNvSpPr txBox="1">
            <a:spLocks noChangeArrowheads="1"/>
          </p:cNvSpPr>
          <p:nvPr/>
        </p:nvSpPr>
        <p:spPr bwMode="auto">
          <a:xfrm>
            <a:off x="406506" y="4924762"/>
            <a:ext cx="9802598" cy="121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60" tIns="54429" rIns="108860" bIns="54429" anchor="ctr">
            <a:spAutoFit/>
          </a:bodyPr>
          <a:lstStyle/>
          <a:p>
            <a:pPr eaLnBrk="0" hangingPunct="0"/>
            <a:r>
              <a:rPr lang="en-GB" altLang="de-DE" sz="2400" b="1" dirty="0">
                <a:solidFill>
                  <a:srgbClr val="000000"/>
                </a:solidFill>
              </a:rPr>
              <a:t>Tasks of </a:t>
            </a:r>
            <a:r>
              <a:rPr lang="en-GB" altLang="de-DE" sz="2400" b="1" dirty="0" smtClean="0">
                <a:solidFill>
                  <a:srgbClr val="000000"/>
                </a:solidFill>
              </a:rPr>
              <a:t>statistics:	1</a:t>
            </a:r>
            <a:r>
              <a:rPr lang="en-GB" altLang="de-DE" sz="2400" b="1" dirty="0">
                <a:solidFill>
                  <a:srgbClr val="000000"/>
                </a:solidFill>
              </a:rPr>
              <a:t>. Arranging and defining these terms</a:t>
            </a:r>
          </a:p>
          <a:p>
            <a:pPr eaLnBrk="0" hangingPunct="0"/>
            <a:r>
              <a:rPr lang="en-GB" altLang="de-DE" sz="2400" b="1" dirty="0">
                <a:solidFill>
                  <a:srgbClr val="000000"/>
                </a:solidFill>
              </a:rPr>
              <a:t>			</a:t>
            </a:r>
            <a:r>
              <a:rPr lang="en-GB" altLang="de-DE" sz="2400" b="1" dirty="0" smtClean="0">
                <a:solidFill>
                  <a:srgbClr val="000000"/>
                </a:solidFill>
              </a:rPr>
              <a:t>2</a:t>
            </a:r>
            <a:r>
              <a:rPr lang="en-GB" altLang="de-DE" sz="2400" b="1" dirty="0">
                <a:solidFill>
                  <a:srgbClr val="000000"/>
                </a:solidFill>
              </a:rPr>
              <a:t>. Statistical </a:t>
            </a:r>
            <a:r>
              <a:rPr lang="en-GB" altLang="de-DE" sz="2400" b="1" dirty="0" err="1">
                <a:solidFill>
                  <a:srgbClr val="000000"/>
                </a:solidFill>
              </a:rPr>
              <a:t>adequation</a:t>
            </a:r>
            <a:r>
              <a:rPr lang="en-GB" altLang="de-DE" sz="2400" b="1" dirty="0">
                <a:solidFill>
                  <a:srgbClr val="000000"/>
                </a:solidFill>
              </a:rPr>
              <a:t>: Which unit for which </a:t>
            </a:r>
          </a:p>
          <a:p>
            <a:pPr eaLnBrk="0" hangingPunct="0"/>
            <a:r>
              <a:rPr lang="en-GB" altLang="de-DE" sz="2400" b="1" dirty="0">
                <a:solidFill>
                  <a:srgbClr val="000000"/>
                </a:solidFill>
              </a:rPr>
              <a:t>			 </a:t>
            </a:r>
            <a:r>
              <a:rPr lang="en-GB" altLang="de-DE" sz="2400" b="1" dirty="0" smtClean="0">
                <a:solidFill>
                  <a:srgbClr val="000000"/>
                </a:solidFill>
              </a:rPr>
              <a:t>   statistics </a:t>
            </a:r>
            <a:r>
              <a:rPr lang="en-GB" altLang="de-DE" sz="2400" b="1" dirty="0">
                <a:solidFill>
                  <a:srgbClr val="000000"/>
                </a:solidFill>
              </a:rPr>
              <a:t>in which function?</a:t>
            </a:r>
            <a:r>
              <a:rPr lang="en-GB" altLang="de-DE" sz="24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55727" name="WordArt 15"/>
          <p:cNvSpPr>
            <a:spLocks noChangeArrowheads="1" noChangeShapeType="1" noTextEdit="1"/>
          </p:cNvSpPr>
          <p:nvPr/>
        </p:nvSpPr>
        <p:spPr bwMode="auto">
          <a:xfrm rot="561166">
            <a:off x="609761" y="3213846"/>
            <a:ext cx="1333847" cy="3715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FF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dealer</a:t>
            </a:r>
            <a:endParaRPr lang="de-DE" sz="2900" b="1" kern="10" dirty="0">
              <a:solidFill>
                <a:srgbClr val="FF00FF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755728" name="WordArt 16"/>
          <p:cNvSpPr>
            <a:spLocks noChangeArrowheads="1" noChangeShapeType="1" noTextEdit="1"/>
          </p:cNvSpPr>
          <p:nvPr/>
        </p:nvSpPr>
        <p:spPr bwMode="auto">
          <a:xfrm rot="1198411">
            <a:off x="6868459" y="3883357"/>
            <a:ext cx="1943606" cy="40014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108860" tIns="54429" rIns="108860" bIns="54429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business</a:t>
            </a:r>
            <a:endParaRPr lang="de-DE" sz="29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55729" name="WordArt 17"/>
          <p:cNvSpPr>
            <a:spLocks noChangeArrowheads="1" noChangeShapeType="1" noTextEdit="1"/>
          </p:cNvSpPr>
          <p:nvPr/>
        </p:nvSpPr>
        <p:spPr bwMode="auto">
          <a:xfrm rot="552634">
            <a:off x="7154080" y="4438091"/>
            <a:ext cx="1359254" cy="42872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firm</a:t>
            </a:r>
          </a:p>
        </p:txBody>
      </p:sp>
      <p:sp>
        <p:nvSpPr>
          <p:cNvPr id="755730" name="WordArt 18"/>
          <p:cNvSpPr>
            <a:spLocks noChangeArrowheads="1" noChangeShapeType="1" noTextEdit="1"/>
          </p:cNvSpPr>
          <p:nvPr/>
        </p:nvSpPr>
        <p:spPr bwMode="auto">
          <a:xfrm rot="20612808">
            <a:off x="719853" y="2017243"/>
            <a:ext cx="2921761" cy="428724"/>
          </a:xfrm>
          <a:prstGeom prst="rect">
            <a:avLst/>
          </a:prstGeom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shop</a:t>
            </a:r>
            <a:endParaRPr lang="de-DE" sz="29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800080"/>
              </a:soli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sp>
        <p:nvSpPr>
          <p:cNvPr id="755731" name="WordArt 19"/>
          <p:cNvSpPr>
            <a:spLocks noChangeArrowheads="1" noChangeShapeType="1" noTextEdit="1"/>
          </p:cNvSpPr>
          <p:nvPr/>
        </p:nvSpPr>
        <p:spPr bwMode="auto">
          <a:xfrm rot="20195259">
            <a:off x="2447506" y="3274184"/>
            <a:ext cx="1333847" cy="3715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de-DE" sz="2900" b="1" kern="10" dirty="0" err="1">
                <a:solidFill>
                  <a:srgbClr val="FF66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local</a:t>
            </a:r>
            <a:r>
              <a:rPr lang="de-DE" sz="2900" b="1" kern="10" dirty="0">
                <a:solidFill>
                  <a:srgbClr val="FF66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r>
              <a:rPr lang="de-DE" sz="2900" b="1" kern="10" dirty="0" err="1">
                <a:solidFill>
                  <a:srgbClr val="FF66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unit</a:t>
            </a:r>
            <a:endParaRPr lang="de-DE" sz="2900" b="1" kern="10" dirty="0">
              <a:solidFill>
                <a:srgbClr val="FF66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755732" name="WordArt 20"/>
          <p:cNvSpPr>
            <a:spLocks noChangeArrowheads="1" noChangeShapeType="1" noTextEdit="1"/>
          </p:cNvSpPr>
          <p:nvPr/>
        </p:nvSpPr>
        <p:spPr bwMode="auto">
          <a:xfrm rot="19655215">
            <a:off x="7058806" y="2985191"/>
            <a:ext cx="2017709" cy="44460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8860" tIns="54429" rIns="108860" bIns="54429" fromWordArt="1">
            <a:prstTxWarp prst="textPlain">
              <a:avLst>
                <a:gd name="adj" fmla="val 34764"/>
              </a:avLst>
            </a:prstTxWarp>
          </a:bodyPr>
          <a:lstStyle/>
          <a:p>
            <a:pPr algn="ctr" eaLnBrk="0" hangingPunct="0"/>
            <a:r>
              <a:rPr lang="de-DE" sz="2900" b="1" kern="10" dirty="0"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legal </a:t>
            </a:r>
            <a:r>
              <a:rPr lang="de-DE" sz="2900" b="1" kern="10" dirty="0" err="1"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unit</a:t>
            </a:r>
            <a:endParaRPr lang="de-DE" sz="2900" b="1" kern="10" dirty="0">
              <a:solidFill>
                <a:srgbClr val="0000FF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72903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572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710453" y="822094"/>
            <a:ext cx="11484723" cy="492443"/>
          </a:xfrm>
        </p:spPr>
        <p:txBody>
          <a:bodyPr/>
          <a:lstStyle/>
          <a:p>
            <a:r>
              <a:rPr lang="en-US" sz="3200" b="1" dirty="0" err="1" smtClean="0"/>
              <a:t>Globalisation</a:t>
            </a:r>
            <a:r>
              <a:rPr lang="en-US" sz="3200" b="1" dirty="0" smtClean="0"/>
              <a:t> and Statistical Units: What shall we look at? </a:t>
            </a:r>
            <a:endParaRPr lang="en-US" sz="3200" b="1" dirty="0"/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527188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2159562" y="379024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3190651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912522" y="314239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Oval 11"/>
          <p:cNvSpPr>
            <a:spLocks noChangeArrowheads="1"/>
          </p:cNvSpPr>
          <p:nvPr/>
        </p:nvSpPr>
        <p:spPr bwMode="auto">
          <a:xfrm>
            <a:off x="1391013" y="3790243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4465215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2544896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Oval 14"/>
          <p:cNvSpPr>
            <a:spLocks noChangeArrowheads="1"/>
          </p:cNvSpPr>
          <p:nvPr/>
        </p:nvSpPr>
        <p:spPr bwMode="auto">
          <a:xfrm>
            <a:off x="8756813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5714372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Oval 16"/>
          <p:cNvSpPr>
            <a:spLocks noChangeArrowheads="1"/>
          </p:cNvSpPr>
          <p:nvPr/>
        </p:nvSpPr>
        <p:spPr bwMode="auto">
          <a:xfrm>
            <a:off x="6480805" y="4366638"/>
            <a:ext cx="383216" cy="2874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609758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auto">
          <a:xfrm>
            <a:off x="5233764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10899439" y="3717201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Oval 20"/>
          <p:cNvSpPr>
            <a:spLocks noChangeArrowheads="1"/>
          </p:cNvSpPr>
          <p:nvPr/>
        </p:nvSpPr>
        <p:spPr bwMode="auto">
          <a:xfrm>
            <a:off x="9842947" y="371720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Oval 21"/>
          <p:cNvSpPr>
            <a:spLocks noChangeArrowheads="1"/>
          </p:cNvSpPr>
          <p:nvPr/>
        </p:nvSpPr>
        <p:spPr bwMode="auto">
          <a:xfrm>
            <a:off x="8041444" y="3726726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Oval 22"/>
          <p:cNvSpPr>
            <a:spLocks noChangeArrowheads="1"/>
          </p:cNvSpPr>
          <p:nvPr/>
        </p:nvSpPr>
        <p:spPr bwMode="auto">
          <a:xfrm>
            <a:off x="1032355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Oval 23"/>
          <p:cNvSpPr>
            <a:spLocks noChangeArrowheads="1"/>
          </p:cNvSpPr>
          <p:nvPr/>
        </p:nvSpPr>
        <p:spPr bwMode="auto">
          <a:xfrm>
            <a:off x="5233764" y="3142393"/>
            <a:ext cx="383217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Oval 24"/>
          <p:cNvSpPr>
            <a:spLocks noChangeArrowheads="1"/>
          </p:cNvSpPr>
          <p:nvPr/>
        </p:nvSpPr>
        <p:spPr bwMode="auto">
          <a:xfrm>
            <a:off x="4820906" y="2205551"/>
            <a:ext cx="383216" cy="287404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Line 29"/>
          <p:cNvSpPr>
            <a:spLocks noChangeShapeType="1"/>
          </p:cNvSpPr>
          <p:nvPr/>
        </p:nvSpPr>
        <p:spPr bwMode="auto">
          <a:xfrm>
            <a:off x="71985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Line 30"/>
          <p:cNvSpPr>
            <a:spLocks noChangeShapeType="1"/>
          </p:cNvSpPr>
          <p:nvPr/>
        </p:nvSpPr>
        <p:spPr bwMode="auto">
          <a:xfrm>
            <a:off x="1583679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Line 31"/>
          <p:cNvSpPr>
            <a:spLocks noChangeShapeType="1"/>
          </p:cNvSpPr>
          <p:nvPr/>
        </p:nvSpPr>
        <p:spPr bwMode="auto">
          <a:xfrm>
            <a:off x="2352230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Line 32"/>
          <p:cNvSpPr>
            <a:spLocks noChangeShapeType="1"/>
          </p:cNvSpPr>
          <p:nvPr/>
        </p:nvSpPr>
        <p:spPr bwMode="auto">
          <a:xfrm>
            <a:off x="3408724" y="364574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Line 33"/>
          <p:cNvSpPr>
            <a:spLocks noChangeShapeType="1"/>
          </p:cNvSpPr>
          <p:nvPr/>
        </p:nvSpPr>
        <p:spPr bwMode="auto">
          <a:xfrm>
            <a:off x="4657879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629025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590492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6673471" y="422214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0035613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>
            <a:off x="11092105" y="3574293"/>
            <a:ext cx="0" cy="14449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10307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>
            <a:off x="2735446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542431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>
            <a:off x="8949481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>
            <a:off x="10516222" y="2708902"/>
            <a:ext cx="0" cy="433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1103074" y="2708902"/>
            <a:ext cx="941315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Line 45"/>
          <p:cNvSpPr>
            <a:spLocks noChangeShapeType="1"/>
          </p:cNvSpPr>
          <p:nvPr/>
        </p:nvSpPr>
        <p:spPr bwMode="auto">
          <a:xfrm>
            <a:off x="5011455" y="2492952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Line 46"/>
          <p:cNvSpPr>
            <a:spLocks noChangeShapeType="1"/>
          </p:cNvSpPr>
          <p:nvPr/>
        </p:nvSpPr>
        <p:spPr bwMode="auto">
          <a:xfrm>
            <a:off x="719854" y="3645744"/>
            <a:ext cx="863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Line 47"/>
          <p:cNvSpPr>
            <a:spLocks noChangeShapeType="1"/>
          </p:cNvSpPr>
          <p:nvPr/>
        </p:nvSpPr>
        <p:spPr bwMode="auto">
          <a:xfrm>
            <a:off x="2352231" y="3645744"/>
            <a:ext cx="1056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Line 48"/>
          <p:cNvSpPr>
            <a:spLocks noChangeShapeType="1"/>
          </p:cNvSpPr>
          <p:nvPr/>
        </p:nvSpPr>
        <p:spPr bwMode="auto">
          <a:xfrm>
            <a:off x="4657881" y="3574290"/>
            <a:ext cx="163237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ine 49"/>
          <p:cNvSpPr>
            <a:spLocks noChangeShapeType="1"/>
          </p:cNvSpPr>
          <p:nvPr/>
        </p:nvSpPr>
        <p:spPr bwMode="auto">
          <a:xfrm>
            <a:off x="5904923" y="4222140"/>
            <a:ext cx="76854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Line 50"/>
          <p:cNvSpPr>
            <a:spLocks noChangeShapeType="1"/>
          </p:cNvSpPr>
          <p:nvPr/>
        </p:nvSpPr>
        <p:spPr bwMode="auto">
          <a:xfrm>
            <a:off x="5424312" y="3429796"/>
            <a:ext cx="0" cy="2874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Line 51"/>
          <p:cNvSpPr>
            <a:spLocks noChangeShapeType="1"/>
          </p:cNvSpPr>
          <p:nvPr/>
        </p:nvSpPr>
        <p:spPr bwMode="auto">
          <a:xfrm>
            <a:off x="6290255" y="4006190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Line 52"/>
          <p:cNvSpPr>
            <a:spLocks noChangeShapeType="1"/>
          </p:cNvSpPr>
          <p:nvPr/>
        </p:nvSpPr>
        <p:spPr bwMode="auto">
          <a:xfrm>
            <a:off x="1103071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2735446" y="3429794"/>
            <a:ext cx="0" cy="215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Line 54"/>
          <p:cNvSpPr>
            <a:spLocks noChangeShapeType="1"/>
          </p:cNvSpPr>
          <p:nvPr/>
        </p:nvSpPr>
        <p:spPr bwMode="auto">
          <a:xfrm>
            <a:off x="8958582" y="3420267"/>
            <a:ext cx="0" cy="4681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Line 55"/>
          <p:cNvSpPr>
            <a:spLocks noChangeShapeType="1"/>
          </p:cNvSpPr>
          <p:nvPr/>
        </p:nvSpPr>
        <p:spPr bwMode="auto">
          <a:xfrm>
            <a:off x="10035616" y="3574290"/>
            <a:ext cx="10564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Line 56"/>
          <p:cNvSpPr>
            <a:spLocks noChangeShapeType="1"/>
          </p:cNvSpPr>
          <p:nvPr/>
        </p:nvSpPr>
        <p:spPr bwMode="auto">
          <a:xfrm>
            <a:off x="10516222" y="3429797"/>
            <a:ext cx="0" cy="1444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Oval 58"/>
          <p:cNvSpPr>
            <a:spLocks noChangeArrowheads="1"/>
          </p:cNvSpPr>
          <p:nvPr/>
        </p:nvSpPr>
        <p:spPr bwMode="auto">
          <a:xfrm>
            <a:off x="3053751" y="2057430"/>
            <a:ext cx="5508279" cy="3028512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Oval 59"/>
          <p:cNvSpPr>
            <a:spLocks noChangeArrowheads="1"/>
          </p:cNvSpPr>
          <p:nvPr/>
        </p:nvSpPr>
        <p:spPr bwMode="auto">
          <a:xfrm rot="2380093">
            <a:off x="7869752" y="2616596"/>
            <a:ext cx="4031183" cy="1583190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 Box 60"/>
          <p:cNvSpPr txBox="1">
            <a:spLocks noChangeArrowheads="1"/>
          </p:cNvSpPr>
          <p:nvPr/>
        </p:nvSpPr>
        <p:spPr bwMode="auto">
          <a:xfrm>
            <a:off x="1621912" y="4663156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Arial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Arial"/>
              </a:rPr>
              <a:t>1</a:t>
            </a:r>
            <a:endParaRPr lang="de-DE" altLang="de-DE" dirty="0" smtClean="0">
              <a:solidFill>
                <a:srgbClr val="3366CC"/>
              </a:solidFill>
              <a:latin typeface="Arial"/>
            </a:endParaRPr>
          </a:p>
        </p:txBody>
      </p:sp>
      <p:sp>
        <p:nvSpPr>
          <p:cNvPr id="97" name="Text Box 61"/>
          <p:cNvSpPr txBox="1">
            <a:spLocks noChangeArrowheads="1"/>
          </p:cNvSpPr>
          <p:nvPr/>
        </p:nvSpPr>
        <p:spPr bwMode="auto">
          <a:xfrm>
            <a:off x="6645951" y="4949384"/>
            <a:ext cx="959099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Arial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Arial"/>
              </a:rPr>
              <a:t>2</a:t>
            </a:r>
            <a:endParaRPr lang="de-DE" altLang="de-DE" dirty="0" smtClean="0">
              <a:solidFill>
                <a:srgbClr val="3366CC"/>
              </a:solidFill>
              <a:latin typeface="Arial"/>
            </a:endParaRPr>
          </a:p>
        </p:txBody>
      </p:sp>
      <p:sp>
        <p:nvSpPr>
          <p:cNvPr id="98" name="Text Box 62"/>
          <p:cNvSpPr txBox="1">
            <a:spLocks noChangeArrowheads="1"/>
          </p:cNvSpPr>
          <p:nvPr/>
        </p:nvSpPr>
        <p:spPr bwMode="auto">
          <a:xfrm>
            <a:off x="11042350" y="4774397"/>
            <a:ext cx="959100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3366CC"/>
                </a:solidFill>
                <a:latin typeface="+mn-lt"/>
              </a:rPr>
              <a:t>ENT</a:t>
            </a:r>
            <a:r>
              <a:rPr lang="de-DE" altLang="de-DE" baseline="-25000" dirty="0" smtClean="0">
                <a:solidFill>
                  <a:srgbClr val="3366CC"/>
                </a:solidFill>
                <a:latin typeface="+mn-lt"/>
              </a:rPr>
              <a:t>3</a:t>
            </a:r>
            <a:endParaRPr lang="de-DE" altLang="de-DE" dirty="0" smtClean="0">
              <a:solidFill>
                <a:srgbClr val="3366CC"/>
              </a:solidFill>
              <a:latin typeface="+mn-lt"/>
            </a:endParaRPr>
          </a:p>
        </p:txBody>
      </p:sp>
      <p:sp>
        <p:nvSpPr>
          <p:cNvPr id="99" name="Oval 57"/>
          <p:cNvSpPr>
            <a:spLocks noChangeArrowheads="1"/>
          </p:cNvSpPr>
          <p:nvPr/>
        </p:nvSpPr>
        <p:spPr bwMode="auto">
          <a:xfrm rot="-2247195">
            <a:off x="323979" y="2686299"/>
            <a:ext cx="2814030" cy="1861190"/>
          </a:xfrm>
          <a:prstGeom prst="ellipse">
            <a:avLst/>
          </a:prstGeom>
          <a:noFill/>
          <a:ln w="28575">
            <a:solidFill>
              <a:srgbClr val="3366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14330" y="1905444"/>
            <a:ext cx="11966515" cy="423960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42" tIns="54420" rIns="108842" bIns="54420" rtlCol="0" anchor="ctr"/>
          <a:lstStyle/>
          <a:p>
            <a:pPr algn="ctr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4" name="Text Box 6"/>
          <p:cNvSpPr txBox="1">
            <a:spLocks noChangeArrowheads="1"/>
          </p:cNvSpPr>
          <p:nvPr/>
        </p:nvSpPr>
        <p:spPr bwMode="auto">
          <a:xfrm>
            <a:off x="11042350" y="1949904"/>
            <a:ext cx="959100" cy="41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de-DE" altLang="de-DE" dirty="0" smtClean="0">
                <a:solidFill>
                  <a:srgbClr val="C00000"/>
                </a:solidFill>
                <a:latin typeface="Arial"/>
              </a:rPr>
              <a:t>EG</a:t>
            </a:r>
          </a:p>
        </p:txBody>
      </p:sp>
      <p:sp>
        <p:nvSpPr>
          <p:cNvPr id="100" name="Oval 24"/>
          <p:cNvSpPr>
            <a:spLocks noChangeArrowheads="1"/>
          </p:cNvSpPr>
          <p:nvPr/>
        </p:nvSpPr>
        <p:spPr bwMode="auto">
          <a:xfrm>
            <a:off x="1008855" y="217929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Oval 24"/>
          <p:cNvSpPr>
            <a:spLocks noChangeArrowheads="1"/>
          </p:cNvSpPr>
          <p:nvPr/>
        </p:nvSpPr>
        <p:spPr bwMode="auto">
          <a:xfrm>
            <a:off x="7401075" y="451430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Oval 24"/>
          <p:cNvSpPr>
            <a:spLocks noChangeArrowheads="1"/>
          </p:cNvSpPr>
          <p:nvPr/>
        </p:nvSpPr>
        <p:spPr bwMode="auto">
          <a:xfrm>
            <a:off x="3408724" y="490492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Oval 24"/>
          <p:cNvSpPr>
            <a:spLocks noChangeArrowheads="1"/>
          </p:cNvSpPr>
          <p:nvPr/>
        </p:nvSpPr>
        <p:spPr bwMode="auto">
          <a:xfrm>
            <a:off x="9652400" y="203559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Oval 24"/>
          <p:cNvSpPr>
            <a:spLocks noChangeArrowheads="1"/>
          </p:cNvSpPr>
          <p:nvPr/>
        </p:nvSpPr>
        <p:spPr bwMode="auto">
          <a:xfrm>
            <a:off x="3464366" y="2345280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Oval 24"/>
          <p:cNvSpPr>
            <a:spLocks noChangeArrowheads="1"/>
          </p:cNvSpPr>
          <p:nvPr/>
        </p:nvSpPr>
        <p:spPr bwMode="auto">
          <a:xfrm>
            <a:off x="1810221" y="5411454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Oval 24"/>
          <p:cNvSpPr>
            <a:spLocks noChangeArrowheads="1"/>
          </p:cNvSpPr>
          <p:nvPr/>
        </p:nvSpPr>
        <p:spPr bwMode="auto">
          <a:xfrm>
            <a:off x="268889" y="4656078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Oval 24"/>
          <p:cNvSpPr>
            <a:spLocks noChangeArrowheads="1"/>
          </p:cNvSpPr>
          <p:nvPr/>
        </p:nvSpPr>
        <p:spPr bwMode="auto">
          <a:xfrm>
            <a:off x="7763119" y="571627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Oval 24"/>
          <p:cNvSpPr>
            <a:spLocks noChangeArrowheads="1"/>
          </p:cNvSpPr>
          <p:nvPr/>
        </p:nvSpPr>
        <p:spPr bwMode="auto">
          <a:xfrm>
            <a:off x="10960838" y="518076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Oval 24"/>
          <p:cNvSpPr>
            <a:spLocks noChangeArrowheads="1"/>
          </p:cNvSpPr>
          <p:nvPr/>
        </p:nvSpPr>
        <p:spPr bwMode="auto">
          <a:xfrm>
            <a:off x="3860288" y="3142393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Oval 24"/>
          <p:cNvSpPr>
            <a:spLocks noChangeArrowheads="1"/>
          </p:cNvSpPr>
          <p:nvPr/>
        </p:nvSpPr>
        <p:spPr bwMode="auto">
          <a:xfrm>
            <a:off x="4657881" y="4589681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Oval 24"/>
          <p:cNvSpPr>
            <a:spLocks noChangeArrowheads="1"/>
          </p:cNvSpPr>
          <p:nvPr/>
        </p:nvSpPr>
        <p:spPr bwMode="auto">
          <a:xfrm>
            <a:off x="6864022" y="3344792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Oval 24"/>
          <p:cNvSpPr>
            <a:spLocks noChangeArrowheads="1"/>
          </p:cNvSpPr>
          <p:nvPr/>
        </p:nvSpPr>
        <p:spPr bwMode="auto">
          <a:xfrm>
            <a:off x="8981240" y="4370606"/>
            <a:ext cx="383216" cy="2874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108842" tIns="54420" rIns="108842" bIns="54420" anchor="ctr"/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endParaRPr lang="de-DE" altLang="de-DE" dirty="0" smtClean="0">
              <a:solidFill>
                <a:srgbClr val="000000"/>
              </a:solidFill>
              <a:latin typeface="MetaMediumLF-Roman" panose="020B0800000000000000" pitchFamily="34" charset="0"/>
            </a:endParaRPr>
          </a:p>
        </p:txBody>
      </p:sp>
      <p:sp>
        <p:nvSpPr>
          <p:cNvPr id="119" name="Line 47"/>
          <p:cNvSpPr>
            <a:spLocks noChangeShapeType="1"/>
          </p:cNvSpPr>
          <p:nvPr/>
        </p:nvSpPr>
        <p:spPr bwMode="auto">
          <a:xfrm>
            <a:off x="8438629" y="3886780"/>
            <a:ext cx="528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42" tIns="54420" rIns="108842" bIns="54420"/>
          <a:lstStyle/>
          <a:p>
            <a:pPr eaLnBrk="0" hangingPunct="0"/>
            <a:endParaRPr lang="de-DE" sz="2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504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2" grpId="2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1" grpId="0" animBg="1"/>
      <p:bldP spid="81" grpId="1" animBg="1"/>
      <p:bldP spid="81" grpId="2" animBg="1"/>
      <p:bldP spid="82" grpId="0" animBg="1"/>
      <p:bldP spid="82" grpId="1" animBg="1"/>
      <p:bldP spid="82" grpId="2" animBg="1"/>
      <p:bldP spid="83" grpId="0" animBg="1"/>
      <p:bldP spid="83" grpId="1" animBg="1"/>
      <p:bldP spid="83" grpId="2" animBg="1"/>
      <p:bldP spid="84" grpId="0" animBg="1"/>
      <p:bldP spid="84" grpId="1" animBg="1"/>
      <p:bldP spid="84" grpId="2" animBg="1"/>
      <p:bldP spid="85" grpId="0" animBg="1"/>
      <p:bldP spid="85" grpId="1" animBg="1"/>
      <p:bldP spid="85" grpId="2" animBg="1"/>
      <p:bldP spid="86" grpId="0" animBg="1"/>
      <p:bldP spid="86" grpId="1" animBg="1"/>
      <p:bldP spid="86" grpId="2" animBg="1"/>
      <p:bldP spid="87" grpId="0" animBg="1"/>
      <p:bldP spid="87" grpId="1" animBg="1"/>
      <p:bldP spid="87" grpId="2" animBg="1"/>
      <p:bldP spid="88" grpId="0" animBg="1"/>
      <p:bldP spid="88" grpId="1" animBg="1"/>
      <p:bldP spid="88" grpId="2" animBg="1"/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  <p:bldP spid="94" grpId="0" animBg="1"/>
      <p:bldP spid="94" grpId="1" animBg="1"/>
      <p:bldP spid="95" grpId="0" animBg="1"/>
      <p:bldP spid="95" grpId="1" animBg="1"/>
      <p:bldP spid="96" grpId="0"/>
      <p:bldP spid="96" grpId="1"/>
      <p:bldP spid="97" grpId="0"/>
      <p:bldP spid="97" grpId="1"/>
      <p:bldP spid="98" grpId="0"/>
      <p:bldP spid="98" grpId="1"/>
      <p:bldP spid="99" grpId="0" animBg="1"/>
      <p:bldP spid="99" grpId="1" animBg="1"/>
      <p:bldP spid="113" grpId="0" animBg="1"/>
      <p:bldP spid="113" grpId="1" animBg="1"/>
      <p:bldP spid="113" grpId="2" animBg="1"/>
      <p:bldP spid="114" grpId="0"/>
      <p:bldP spid="114" grpId="1"/>
      <p:bldP spid="114" grpId="2"/>
      <p:bldP spid="100" grpId="0" animBg="1"/>
      <p:bldP spid="100" grpId="1" animBg="1"/>
      <p:bldP spid="100" grpId="2" animBg="1"/>
      <p:bldP spid="101" grpId="0" animBg="1"/>
      <p:bldP spid="101" grpId="1" animBg="1"/>
      <p:bldP spid="101" grpId="2" animBg="1"/>
      <p:bldP spid="102" grpId="0" animBg="1"/>
      <p:bldP spid="102" grpId="1" animBg="1"/>
      <p:bldP spid="102" grpId="2" animBg="1"/>
      <p:bldP spid="103" grpId="0" animBg="1"/>
      <p:bldP spid="103" grpId="1" animBg="1"/>
      <p:bldP spid="103" grpId="2" animBg="1"/>
      <p:bldP spid="104" grpId="0" animBg="1"/>
      <p:bldP spid="104" grpId="1" animBg="1"/>
      <p:bldP spid="104" grpId="2" animBg="1"/>
      <p:bldP spid="105" grpId="0" animBg="1"/>
      <p:bldP spid="105" grpId="1" animBg="1"/>
      <p:bldP spid="105" grpId="2" animBg="1"/>
      <p:bldP spid="106" grpId="0" animBg="1"/>
      <p:bldP spid="106" grpId="1" animBg="1"/>
      <p:bldP spid="106" grpId="2" animBg="1"/>
      <p:bldP spid="107" grpId="0" animBg="1"/>
      <p:bldP spid="107" grpId="1" animBg="1"/>
      <p:bldP spid="107" grpId="2" animBg="1"/>
      <p:bldP spid="108" grpId="0" animBg="1"/>
      <p:bldP spid="108" grpId="1" animBg="1"/>
      <p:bldP spid="108" grpId="2" animBg="1"/>
      <p:bldP spid="109" grpId="0" animBg="1"/>
      <p:bldP spid="109" grpId="1" animBg="1"/>
      <p:bldP spid="109" grpId="2" animBg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9" grpId="0" animBg="1"/>
      <p:bldP spid="119" grpId="1" animBg="1"/>
      <p:bldP spid="119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ISNEWSLIDENUMBER" val="False"/>
  <p:tag name="NEWNAMES" val="True"/>
  <p:tag name="TPVERSION" val="5"/>
  <p:tag name="TPFULLVERSION" val="5.3.2.24"/>
  <p:tag name="PPTVERSION" val="14"/>
  <p:tag name="TPOS" val="2"/>
  <p:tag name="THINKCELLPRESENTATIONDONOTDELETE" val="&lt;?xml version=&quot;1.0&quot; encoding=&quot;UTF-16&quot; standalone=&quot;yes&quot;?&gt;&lt;root reqver=&quot;24162&quot;&gt;&lt;version val=&quot;2702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-%1-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5&quot;&gt;&lt;elem m_fUsage=&quot;5.69532790000000055386E+00&quot;&gt;&lt;m_msothmcolidx val=&quot;0&quot;/&gt;&lt;m_rgb r=&quot;D9&quot; g=&quot;D9&quot; b=&quot;D9&quot;/&gt;&lt;m_nBrightness tagver0=&quot;26206&quot; tagname0=&quot;m_nBrightnessUNRECOGNIZED&quot; val=&quot;0&quot;/&gt;&lt;/elem&gt;&lt;elem m_fUsage=&quot;2.76272986314127599883E+00&quot;&gt;&lt;m_msothmcolidx val=&quot;0&quot;/&gt;&lt;m_rgb r=&quot;D0&quot; g=&quot;D0&quot; b=&quot;D0&quot;/&gt;&lt;m_nBrightness tagver0=&quot;26206&quot; tagname0=&quot;m_nBrightnessUNRECOGNIZED&quot; val=&quot;0&quot;/&gt;&lt;/elem&gt;&lt;elem m_fUsage=&quot;4.30467210000000155556E-01&quot;&gt;&lt;m_msothmcolidx val=&quot;0&quot;/&gt;&lt;m_rgb r=&quot;BF&quot; g=&quot;BF&quot; b=&quot;BF&quot;/&gt;&lt;m_nBrightness tagver0=&quot;26206&quot; tagname0=&quot;m_nBrightnessUNRECOGNIZED&quot; val=&quot;0&quot;/&gt;&lt;/elem&gt;&lt;elem m_fUsage=&quot;3.13810596090000171188E-01&quot;&gt;&lt;m_msothmcolidx val=&quot;0&quot;/&gt;&lt;m_rgb r=&quot;81&quot; g=&quot;8F&quot; b=&quot;9D&quot;/&gt;&lt;m_nBrightness tagver0=&quot;26206&quot; tagname0=&quot;m_nBrightnessUNRECOGNIZED&quot; val=&quot;0&quot;/&gt;&lt;/elem&gt;&lt;elem m_fUsage=&quot;1.51556241846057815348E-01&quot;&gt;&lt;m_msothmcolidx val=&quot;0&quot;/&gt;&lt;m_rgb r=&quot;EF&quot; g=&quot;46&quot; b=&quot;32&quot;/&gt;&lt;m_nBrightness tagver0=&quot;26206&quot; tagname0=&quot;m_nBrightnessUNRECOGNIZED&quot; val=&quot;0&quot;/&gt;&lt;/elem&gt;&lt;/m_vecMRU&gt;&lt;/m_mruColor&gt;&lt;m_eweekdayFirstOfWeek val=&quot;2&quot;/&gt;&lt;m_eweekdayFirstOfWorkweek val=&quot;2&quot;/&gt;&lt;m_eweekdayFirstOfWeekend val=&quot;7&quot;/&gt;&lt;/CPresentation&gt;&lt;/root&gt;"/>
  <p:tag name="MTBTACCENT" val="Accent1ColorBoldText"/>
  <p:tag name="PREVIOUSNAME" val="C:\Users\Bjoern Sass\Documents\ECONOMICs\German economy\Statistisches Bundesamt\Organisatorisches\181106_ALK-Unterlage_Entwurf_v2.pptx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irArro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Bracket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DoubleBoa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Chevron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DoubleChevron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Shap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TopText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Shap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1BoatBottomText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:thm15="http://schemas.microsoft.com/office/thememl/2012/main" xmlns="" name="DE_MU3918_16x9_CF1.potx" id="{3BC47725-559A-401E-87C8-871B299E1458}" vid="{899125E5-0C7B-45CE-A288-7C1A96483466}"/>
    </a:ext>
  </a:extLst>
</a:theme>
</file>

<file path=ppt/theme/theme2.xml><?xml version="1.0" encoding="utf-8"?>
<a:theme xmlns:a="http://schemas.openxmlformats.org/drawingml/2006/main" name="1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:thm15="http://schemas.microsoft.com/office/thememl/2012/main" xmlns="" name="DE_MU3918_16x9_CF1.potx" id="{3BC47725-559A-401E-87C8-871B299E1458}" vid="{899125E5-0C7B-45CE-A288-7C1A96483466}"/>
    </a:ext>
  </a:extLst>
</a:theme>
</file>

<file path=ppt/theme/theme3.xml><?xml version="1.0" encoding="utf-8"?>
<a:theme xmlns:a="http://schemas.openxmlformats.org/drawingml/2006/main" name="2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:thm15="http://schemas.microsoft.com/office/thememl/2012/main" xmlns="" name="DE_MU3918_16x9_CF1.potx" id="{3BC47725-559A-401E-87C8-871B299E1458}" vid="{899125E5-0C7B-45CE-A288-7C1A96483466}"/>
    </a:ext>
  </a:extLst>
</a:theme>
</file>

<file path=ppt/theme/theme4.xml><?xml version="1.0" encoding="utf-8"?>
<a:theme xmlns:a="http://schemas.openxmlformats.org/drawingml/2006/main" name="3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="" xmlns:thm15="http://schemas.microsoft.com/office/thememl/2012/main" name="DE_MU3918_16x9_CF1.potx" id="{3BC47725-559A-401E-87C8-871B299E1458}" vid="{899125E5-0C7B-45CE-A288-7C1A96483466}"/>
    </a:ext>
  </a:extLst>
</a:theme>
</file>

<file path=ppt/theme/theme5.xml><?xml version="1.0" encoding="utf-8"?>
<a:theme xmlns:a="http://schemas.openxmlformats.org/drawingml/2006/main" name="4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="" xmlns:thm15="http://schemas.microsoft.com/office/thememl/2012/main" name="DE_MU3918_16x9_CF1.potx" id="{3BC47725-559A-401E-87C8-871B299E1458}" vid="{899125E5-0C7B-45CE-A288-7C1A96483466}"/>
    </a:ext>
  </a:extLst>
</a:theme>
</file>

<file path=ppt/theme/theme6.xml><?xml version="1.0" encoding="utf-8"?>
<a:theme xmlns:a="http://schemas.openxmlformats.org/drawingml/2006/main" name="5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:thm15="http://schemas.microsoft.com/office/thememl/2012/main" xmlns="" name="DE_MU3918_16x9_CF1.potx" id="{3BC47725-559A-401E-87C8-871B299E1458}" vid="{899125E5-0C7B-45CE-A288-7C1A96483466}"/>
    </a:ext>
  </a:extLst>
</a:theme>
</file>

<file path=ppt/theme/theme7.xml><?xml version="1.0" encoding="utf-8"?>
<a:theme xmlns:a="http://schemas.openxmlformats.org/drawingml/2006/main" name="6_DE_MU3918_16x9_CF1">
  <a:themeElements>
    <a:clrScheme name="Custom">
      <a:dk1>
        <a:srgbClr val="000000"/>
      </a:dk1>
      <a:lt1>
        <a:srgbClr val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66CCFF"/>
      </a:hlink>
      <a:folHlink>
        <a:srgbClr val="66CCFF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>
          <a:defRPr dirty="0" smtClean="0"/>
        </a:defPPr>
      </a:lstStyle>
    </a:txDef>
  </a:objectDefaults>
  <a:extraClrSchemeLst>
    <a:extraClrScheme>
      <a:clrScheme name="Custom">
        <a:dk1>
          <a:srgbClr val="000000"/>
        </a:dk1>
        <a:lt1>
          <a:srgbClr val="FFFFFF"/>
        </a:lt1>
        <a:dk2>
          <a:srgbClr val="333366"/>
        </a:dk2>
        <a:lt2>
          <a:srgbClr val="FF6600"/>
        </a:lt2>
        <a:accent1>
          <a:srgbClr val="CC0033"/>
        </a:accent1>
        <a:accent2>
          <a:srgbClr val="FFCC00"/>
        </a:accent2>
        <a:accent3>
          <a:srgbClr val="3366CC"/>
        </a:accent3>
        <a:accent4>
          <a:srgbClr val="66CCFF"/>
        </a:accent4>
        <a:accent5>
          <a:srgbClr val="990033"/>
        </a:accent5>
        <a:accent6>
          <a:srgbClr val="66CC66"/>
        </a:accent6>
        <a:hlink>
          <a:srgbClr val="3366CC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ey 102">
      <a:srgbClr val="666666"/>
    </a:custClr>
  </a:custClrLst>
  <a:extLst>
    <a:ext uri="{05A4C25C-085E-4340-85A3-A5531E510DB2}">
      <thm15:themeFamily xmlns:thm15="http://schemas.microsoft.com/office/thememl/2012/main" xmlns="" name="DE_MU3918_16x9_CF1.potx" id="{3BC47725-559A-401E-87C8-871B299E1458}" vid="{899125E5-0C7B-45CE-A288-7C1A96483466}"/>
    </a:ext>
  </a:ext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DE_MU3918_16x9_CF1</Template>
  <TotalTime>0</TotalTime>
  <Words>352</Words>
  <Application>Microsoft Office PowerPoint</Application>
  <PresentationFormat>Benutzerdefiniert</PresentationFormat>
  <Paragraphs>135</Paragraphs>
  <Slides>13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7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9" baseType="lpstr">
      <vt:lpstr>Arial</vt:lpstr>
      <vt:lpstr>Times New Roman</vt:lpstr>
      <vt:lpstr>Wingdings</vt:lpstr>
      <vt:lpstr>Arial Black</vt:lpstr>
      <vt:lpstr>Agfa Rotis Semisans Ex Bold</vt:lpstr>
      <vt:lpstr>Impact</vt:lpstr>
      <vt:lpstr>MetaNormalLF-Roman</vt:lpstr>
      <vt:lpstr>MetaMediumLF-Roman</vt:lpstr>
      <vt:lpstr>DE_MU3918_16x9_CF1</vt:lpstr>
      <vt:lpstr>1_DE_MU3918_16x9_CF1</vt:lpstr>
      <vt:lpstr>2_DE_MU3918_16x9_CF1</vt:lpstr>
      <vt:lpstr>3_DE_MU3918_16x9_CF1</vt:lpstr>
      <vt:lpstr>4_DE_MU3918_16x9_CF1</vt:lpstr>
      <vt:lpstr>5_DE_MU3918_16x9_CF1</vt:lpstr>
      <vt:lpstr>6_DE_MU3918_16x9_CF1</vt:lpstr>
      <vt:lpstr>think-cell Slide</vt:lpstr>
      <vt:lpstr>      The role of the statistical business register  for capturing globalisation</vt:lpstr>
      <vt:lpstr>Intersections of globalisation-related activities </vt:lpstr>
      <vt:lpstr>Intersections of globalisation-related activities </vt:lpstr>
      <vt:lpstr>Business Register and Large Cases Unit (LCU)</vt:lpstr>
      <vt:lpstr>Enterprise Group processing in the Business Register</vt:lpstr>
      <vt:lpstr>Enterprise Group processing in the Business Register</vt:lpstr>
      <vt:lpstr>Profiling in the Business Register</vt:lpstr>
      <vt:lpstr>Statistical Units in the economy</vt:lpstr>
      <vt:lpstr>Globalisation and Statistical Units: What shall we look at? </vt:lpstr>
      <vt:lpstr>Statistical Units in the context of globalisation</vt:lpstr>
      <vt:lpstr>PowerPoint-Präsentation</vt:lpstr>
      <vt:lpstr>PowerPoint-Präsentation</vt:lpstr>
      <vt:lpstr>Thank you for listening!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(Arial 50 pt bold, bottom-aligned)</dc:title>
  <dc:creator>Lukasz Chowanski</dc:creator>
  <cp:lastModifiedBy>Sturm, Roland (E101)</cp:lastModifiedBy>
  <cp:revision>367</cp:revision>
  <cp:lastPrinted>2019-01-18T17:06:20Z</cp:lastPrinted>
  <dcterms:created xsi:type="dcterms:W3CDTF">2018-08-29T08:15:44Z</dcterms:created>
  <dcterms:modified xsi:type="dcterms:W3CDTF">2019-09-26T15:43:38Z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Titel (Arial 32 pt plain, top-aligned)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Datum (Arial 14 pt plain, top-aligned)</vt:lpwstr>
  </property>
  <property fmtid="{D5CDD505-2E9C-101B-9397-08002B2CF9AE}" pid="6" name="Office2010EditCount">
    <vt:lpwstr>3</vt:lpwstr>
  </property>
  <property fmtid="{D5CDD505-2E9C-101B-9397-08002B2CF9AE}" pid="7" name="Office2003EditCount">
    <vt:lpwstr>2</vt:lpwstr>
  </property>
  <property fmtid="{D5CDD505-2E9C-101B-9397-08002B2CF9AE}" pid="8" name="LastEditedOfficeVersion">
    <vt:lpwstr>Office2010</vt:lpwstr>
  </property>
  <property fmtid="{D5CDD505-2E9C-101B-9397-08002B2CF9AE}" pid="9" name="DocIDPosition">
    <vt:i4>0</vt:i4>
  </property>
  <property fmtid="{D5CDD505-2E9C-101B-9397-08002B2CF9AE}" pid="10" name="DocIDinTitle">
    <vt:bool>true</vt:bool>
  </property>
  <property fmtid="{D5CDD505-2E9C-101B-9397-08002B2CF9AE}" pid="11" name="DocIDinSlide">
    <vt:bool>true</vt:bool>
  </property>
  <property fmtid="{D5CDD505-2E9C-101B-9397-08002B2CF9AE}" pid="12" name="NotesPageLayout">
    <vt:lpwstr>Message</vt:lpwstr>
  </property>
  <property fmtid="{D5CDD505-2E9C-101B-9397-08002B2CF9AE}" pid="13" name="DocID">
    <vt:lpwstr>ESC-XXX-XXX-201XXXXX-VG1-k</vt:lpwstr>
  </property>
  <property fmtid="{D5CDD505-2E9C-101B-9397-08002B2CF9AE}" pid="14" name="Office2010WasSaved">
    <vt:lpwstr>1</vt:lpwstr>
  </property>
</Properties>
</file>