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2"/>
  </p:notesMasterIdLst>
  <p:sldIdLst>
    <p:sldId id="399" r:id="rId2"/>
    <p:sldId id="277" r:id="rId3"/>
    <p:sldId id="320" r:id="rId4"/>
    <p:sldId id="375" r:id="rId5"/>
    <p:sldId id="333" r:id="rId6"/>
    <p:sldId id="321" r:id="rId7"/>
    <p:sldId id="388" r:id="rId8"/>
    <p:sldId id="400" r:id="rId9"/>
    <p:sldId id="323" r:id="rId10"/>
    <p:sldId id="349" r:id="rId11"/>
    <p:sldId id="300" r:id="rId12"/>
    <p:sldId id="389" r:id="rId13"/>
    <p:sldId id="366" r:id="rId14"/>
    <p:sldId id="350" r:id="rId15"/>
    <p:sldId id="338" r:id="rId16"/>
    <p:sldId id="393" r:id="rId17"/>
    <p:sldId id="391" r:id="rId18"/>
    <p:sldId id="390" r:id="rId19"/>
    <p:sldId id="335" r:id="rId20"/>
    <p:sldId id="394" r:id="rId21"/>
    <p:sldId id="395" r:id="rId22"/>
    <p:sldId id="396" r:id="rId23"/>
    <p:sldId id="397" r:id="rId24"/>
    <p:sldId id="384" r:id="rId25"/>
    <p:sldId id="383" r:id="rId26"/>
    <p:sldId id="401" r:id="rId27"/>
    <p:sldId id="402" r:id="rId28"/>
    <p:sldId id="363" r:id="rId29"/>
    <p:sldId id="301" r:id="rId30"/>
    <p:sldId id="275" r:id="rId31"/>
  </p:sldIdLst>
  <p:sldSz cx="17556163" cy="9893300"/>
  <p:notesSz cx="6954838" cy="93091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3116">
          <p15:clr>
            <a:srgbClr val="A4A3A4"/>
          </p15:clr>
        </p15:guide>
        <p15:guide id="2" pos="552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151C"/>
    <a:srgbClr val="D51920"/>
    <a:srgbClr val="0080BE"/>
    <a:srgbClr val="1208DA"/>
    <a:srgbClr val="0066FF"/>
    <a:srgbClr val="E6E6E6"/>
    <a:srgbClr val="EAEAEA"/>
    <a:srgbClr val="F04C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507" autoAdjust="0"/>
    <p:restoredTop sz="94660"/>
  </p:normalViewPr>
  <p:slideViewPr>
    <p:cSldViewPr snapToGrid="0">
      <p:cViewPr>
        <p:scale>
          <a:sx n="40" d="100"/>
          <a:sy n="40" d="100"/>
        </p:scale>
        <p:origin x="562" y="763"/>
      </p:cViewPr>
      <p:guideLst>
        <p:guide orient="horz" pos="3116"/>
        <p:guide pos="552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7072"/>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idx="1"/>
          </p:nvPr>
        </p:nvSpPr>
        <p:spPr>
          <a:xfrm>
            <a:off x="3939466" y="0"/>
            <a:ext cx="3013763" cy="467072"/>
          </a:xfrm>
          <a:prstGeom prst="rect">
            <a:avLst/>
          </a:prstGeom>
        </p:spPr>
        <p:txBody>
          <a:bodyPr vert="horz" lIns="92930" tIns="46465" rIns="92930" bIns="46465" rtlCol="0"/>
          <a:lstStyle>
            <a:lvl1pPr algn="r">
              <a:defRPr sz="1200"/>
            </a:lvl1pPr>
          </a:lstStyle>
          <a:p>
            <a:fld id="{0505634B-B67C-4F64-B1BB-4AF94401180A}" type="datetimeFigureOut">
              <a:rPr lang="en-US" smtClean="0"/>
              <a:t>9/26/2019</a:t>
            </a:fld>
            <a:endParaRPr lang="en-US"/>
          </a:p>
        </p:txBody>
      </p:sp>
      <p:sp>
        <p:nvSpPr>
          <p:cNvPr id="4" name="Slide Image Placeholder 3"/>
          <p:cNvSpPr>
            <a:spLocks noGrp="1" noRot="1" noChangeAspect="1"/>
          </p:cNvSpPr>
          <p:nvPr>
            <p:ph type="sldImg" idx="2"/>
          </p:nvPr>
        </p:nvSpPr>
        <p:spPr>
          <a:xfrm>
            <a:off x="690563" y="1163638"/>
            <a:ext cx="5573712" cy="3141662"/>
          </a:xfrm>
          <a:prstGeom prst="rect">
            <a:avLst/>
          </a:prstGeom>
          <a:noFill/>
          <a:ln w="12700">
            <a:solidFill>
              <a:prstClr val="black"/>
            </a:solidFill>
          </a:ln>
        </p:spPr>
        <p:txBody>
          <a:bodyPr vert="horz" lIns="92930" tIns="46465" rIns="92930" bIns="46465" rtlCol="0" anchor="ctr"/>
          <a:lstStyle/>
          <a:p>
            <a:endParaRPr lang="en-US"/>
          </a:p>
        </p:txBody>
      </p:sp>
      <p:sp>
        <p:nvSpPr>
          <p:cNvPr id="5" name="Notes Placeholder 4"/>
          <p:cNvSpPr>
            <a:spLocks noGrp="1"/>
          </p:cNvSpPr>
          <p:nvPr>
            <p:ph type="body" sz="quarter" idx="3"/>
          </p:nvPr>
        </p:nvSpPr>
        <p:spPr>
          <a:xfrm>
            <a:off x="695484" y="4480004"/>
            <a:ext cx="5563870" cy="3665458"/>
          </a:xfrm>
          <a:prstGeom prst="rect">
            <a:avLst/>
          </a:prstGeom>
        </p:spPr>
        <p:txBody>
          <a:bodyPr vert="horz" lIns="92930" tIns="46465" rIns="92930" bIns="4646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30"/>
            <a:ext cx="3013763" cy="467071"/>
          </a:xfrm>
          <a:prstGeom prst="rect">
            <a:avLst/>
          </a:prstGeom>
        </p:spPr>
        <p:txBody>
          <a:bodyPr vert="horz" lIns="92930" tIns="46465" rIns="92930" bIns="46465" rtlCol="0" anchor="b"/>
          <a:lstStyle>
            <a:lvl1pPr algn="l">
              <a:defRPr sz="1200"/>
            </a:lvl1pPr>
          </a:lstStyle>
          <a:p>
            <a:endParaRPr lang="en-US"/>
          </a:p>
        </p:txBody>
      </p:sp>
      <p:sp>
        <p:nvSpPr>
          <p:cNvPr id="7" name="Slide Number Placeholder 6"/>
          <p:cNvSpPr>
            <a:spLocks noGrp="1"/>
          </p:cNvSpPr>
          <p:nvPr>
            <p:ph type="sldNum" sz="quarter" idx="5"/>
          </p:nvPr>
        </p:nvSpPr>
        <p:spPr>
          <a:xfrm>
            <a:off x="3939466" y="8842030"/>
            <a:ext cx="3013763" cy="467071"/>
          </a:xfrm>
          <a:prstGeom prst="rect">
            <a:avLst/>
          </a:prstGeom>
        </p:spPr>
        <p:txBody>
          <a:bodyPr vert="horz" lIns="92930" tIns="46465" rIns="92930" bIns="46465" rtlCol="0" anchor="b"/>
          <a:lstStyle>
            <a:lvl1pPr algn="r">
              <a:defRPr sz="1200"/>
            </a:lvl1pPr>
          </a:lstStyle>
          <a:p>
            <a:fld id="{E00D537D-9521-43CA-BEB1-5198DA2D86A3}" type="slidenum">
              <a:rPr lang="en-US" smtClean="0"/>
              <a:t>‹#›</a:t>
            </a:fld>
            <a:endParaRPr lang="en-US"/>
          </a:p>
        </p:txBody>
      </p:sp>
    </p:spTree>
    <p:extLst>
      <p:ext uri="{BB962C8B-B14F-4D97-AF65-F5344CB8AC3E}">
        <p14:creationId xmlns:p14="http://schemas.microsoft.com/office/powerpoint/2010/main" val="2962484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305">
              <a:defRPr/>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42DE49E9-858A-4BDD-8A46-F617C019AEE9}" type="slidenum">
              <a:rPr lang="en-US" smtClean="0"/>
              <a:pPr/>
              <a:t>1</a:t>
            </a:fld>
            <a:endParaRPr lang="en-US"/>
          </a:p>
        </p:txBody>
      </p:sp>
    </p:spTree>
    <p:extLst>
      <p:ext uri="{BB962C8B-B14F-4D97-AF65-F5344CB8AC3E}">
        <p14:creationId xmlns:p14="http://schemas.microsoft.com/office/powerpoint/2010/main" val="2506410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2DE49E9-858A-4BDD-8A46-F617C019AEE9}" type="slidenum">
              <a:rPr lang="en-US" smtClean="0"/>
              <a:pPr/>
              <a:t>8</a:t>
            </a:fld>
            <a:endParaRPr lang="en-US"/>
          </a:p>
        </p:txBody>
      </p:sp>
    </p:spTree>
    <p:extLst>
      <p:ext uri="{BB962C8B-B14F-4D97-AF65-F5344CB8AC3E}">
        <p14:creationId xmlns:p14="http://schemas.microsoft.com/office/powerpoint/2010/main" val="564428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ka-GE" dirty="0"/>
          </a:p>
        </p:txBody>
      </p:sp>
      <p:sp>
        <p:nvSpPr>
          <p:cNvPr id="4" name="Slide Number Placeholder 3"/>
          <p:cNvSpPr>
            <a:spLocks noGrp="1"/>
          </p:cNvSpPr>
          <p:nvPr>
            <p:ph type="sldNum" sz="quarter" idx="5"/>
          </p:nvPr>
        </p:nvSpPr>
        <p:spPr/>
        <p:txBody>
          <a:bodyPr/>
          <a:lstStyle/>
          <a:p>
            <a:fld id="{42DE49E9-858A-4BDD-8A46-F617C019AEE9}" type="slidenum">
              <a:rPr lang="en-US" smtClean="0"/>
              <a:pPr/>
              <a:t>26</a:t>
            </a:fld>
            <a:endParaRPr lang="en-US"/>
          </a:p>
        </p:txBody>
      </p:sp>
    </p:spTree>
    <p:extLst>
      <p:ext uri="{BB962C8B-B14F-4D97-AF65-F5344CB8AC3E}">
        <p14:creationId xmlns:p14="http://schemas.microsoft.com/office/powerpoint/2010/main" val="578762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ka-GE" dirty="0"/>
          </a:p>
        </p:txBody>
      </p:sp>
      <p:sp>
        <p:nvSpPr>
          <p:cNvPr id="4" name="Slide Number Placeholder 3"/>
          <p:cNvSpPr>
            <a:spLocks noGrp="1"/>
          </p:cNvSpPr>
          <p:nvPr>
            <p:ph type="sldNum" sz="quarter" idx="5"/>
          </p:nvPr>
        </p:nvSpPr>
        <p:spPr/>
        <p:txBody>
          <a:bodyPr/>
          <a:lstStyle/>
          <a:p>
            <a:fld id="{42DE49E9-858A-4BDD-8A46-F617C019AEE9}" type="slidenum">
              <a:rPr lang="en-US" smtClean="0"/>
              <a:pPr/>
              <a:t>27</a:t>
            </a:fld>
            <a:endParaRPr lang="en-US"/>
          </a:p>
        </p:txBody>
      </p:sp>
    </p:spTree>
    <p:extLst>
      <p:ext uri="{BB962C8B-B14F-4D97-AF65-F5344CB8AC3E}">
        <p14:creationId xmlns:p14="http://schemas.microsoft.com/office/powerpoint/2010/main" val="23994099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194521" y="1619113"/>
            <a:ext cx="13167122" cy="3444334"/>
          </a:xfrm>
        </p:spPr>
        <p:txBody>
          <a:bodyPr anchor="b"/>
          <a:lstStyle>
            <a:lvl1pPr algn="ctr">
              <a:defRPr sz="8640"/>
            </a:lvl1pPr>
          </a:lstStyle>
          <a:p>
            <a:r>
              <a:rPr lang="ru-RU"/>
              <a:t>Образец заголовка</a:t>
            </a:r>
            <a:endParaRPr lang="en-US" dirty="0"/>
          </a:p>
        </p:txBody>
      </p:sp>
      <p:sp>
        <p:nvSpPr>
          <p:cNvPr id="3" name="Subtitle 2"/>
          <p:cNvSpPr>
            <a:spLocks noGrp="1"/>
          </p:cNvSpPr>
          <p:nvPr>
            <p:ph type="subTitle" idx="1"/>
          </p:nvPr>
        </p:nvSpPr>
        <p:spPr>
          <a:xfrm>
            <a:off x="2194521" y="5196273"/>
            <a:ext cx="13167122" cy="2388590"/>
          </a:xfrm>
        </p:spPr>
        <p:txBody>
          <a:bodyPr/>
          <a:lstStyle>
            <a:lvl1pPr marL="0" indent="0" algn="ctr">
              <a:buNone/>
              <a:defRPr sz="3456"/>
            </a:lvl1pPr>
            <a:lvl2pPr marL="658368" indent="0" algn="ctr">
              <a:buNone/>
              <a:defRPr sz="2880"/>
            </a:lvl2pPr>
            <a:lvl3pPr marL="1316736" indent="0" algn="ctr">
              <a:buNone/>
              <a:defRPr sz="2592"/>
            </a:lvl3pPr>
            <a:lvl4pPr marL="1975104" indent="0" algn="ctr">
              <a:buNone/>
              <a:defRPr sz="2304"/>
            </a:lvl4pPr>
            <a:lvl5pPr marL="2633472" indent="0" algn="ctr">
              <a:buNone/>
              <a:defRPr sz="2304"/>
            </a:lvl5pPr>
            <a:lvl6pPr marL="3291840" indent="0" algn="ctr">
              <a:buNone/>
              <a:defRPr sz="2304"/>
            </a:lvl6pPr>
            <a:lvl7pPr marL="3950208" indent="0" algn="ctr">
              <a:buNone/>
              <a:defRPr sz="2304"/>
            </a:lvl7pPr>
            <a:lvl8pPr marL="4608576" indent="0" algn="ctr">
              <a:buNone/>
              <a:defRPr sz="2304"/>
            </a:lvl8pPr>
            <a:lvl9pPr marL="5266944" indent="0" algn="ctr">
              <a:buNone/>
              <a:defRPr sz="2304"/>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lvl1pPr>
              <a:defRPr/>
            </a:lvl1pPr>
          </a:lstStyle>
          <a:p>
            <a:pPr>
              <a:defRPr/>
            </a:pPr>
            <a:fld id="{94494118-4209-4C24-9B98-08661A5E7455}" type="datetimeFigureOut">
              <a:rPr lang="ru-RU"/>
              <a:pPr>
                <a:defRPr/>
              </a:pPr>
              <a:t>26.09.2019</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BD64A815-E3DB-4686-BAC1-8A37446BCB78}"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79A2D309-3915-4AB1-A31A-700CF4EC86C9}" type="datetimeFigureOut">
              <a:rPr lang="ru-RU"/>
              <a:pPr>
                <a:defRPr/>
              </a:pPr>
              <a:t>26.09.2019</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28264A58-0142-435A-A147-D0980A0BD548}"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563629" y="526727"/>
            <a:ext cx="3785548" cy="8384114"/>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206986" y="526727"/>
            <a:ext cx="11137191" cy="838411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4D3075D8-BB5F-4556-99EB-FE22289A56FA}" type="datetimeFigureOut">
              <a:rPr lang="ru-RU"/>
              <a:pPr>
                <a:defRPr/>
              </a:pPr>
              <a:t>26.09.2019</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567826D7-14C0-4675-8ADD-28E2F6B8C11C}"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2E9BBA1F-B9DD-4D3C-8C99-8D9431E71AE2}" type="datetimeFigureOut">
              <a:rPr lang="ru-RU"/>
              <a:pPr>
                <a:defRPr/>
              </a:pPr>
              <a:t>26.09.2019</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50BDED14-B24D-41FF-8653-B0D1B3BF4C11}"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97842" y="2466456"/>
            <a:ext cx="15142191" cy="4115337"/>
          </a:xfrm>
        </p:spPr>
        <p:txBody>
          <a:bodyPr anchor="b"/>
          <a:lstStyle>
            <a:lvl1pPr>
              <a:defRPr sz="8640"/>
            </a:lvl1pPr>
          </a:lstStyle>
          <a:p>
            <a:r>
              <a:rPr lang="ru-RU"/>
              <a:t>Образец заголовка</a:t>
            </a:r>
            <a:endParaRPr lang="en-US" dirty="0"/>
          </a:p>
        </p:txBody>
      </p:sp>
      <p:sp>
        <p:nvSpPr>
          <p:cNvPr id="3" name="Text Placeholder 2"/>
          <p:cNvSpPr>
            <a:spLocks noGrp="1"/>
          </p:cNvSpPr>
          <p:nvPr>
            <p:ph type="body" idx="1"/>
          </p:nvPr>
        </p:nvSpPr>
        <p:spPr>
          <a:xfrm>
            <a:off x="1197842" y="6620726"/>
            <a:ext cx="15142191" cy="2164159"/>
          </a:xfrm>
        </p:spPr>
        <p:txBody>
          <a:bodyPr/>
          <a:lstStyle>
            <a:lvl1pPr marL="0" indent="0">
              <a:buNone/>
              <a:defRPr sz="3456">
                <a:solidFill>
                  <a:schemeClr val="tx1">
                    <a:tint val="75000"/>
                  </a:schemeClr>
                </a:solidFill>
              </a:defRPr>
            </a:lvl1pPr>
            <a:lvl2pPr marL="658368" indent="0">
              <a:buNone/>
              <a:defRPr sz="2880">
                <a:solidFill>
                  <a:schemeClr val="tx1">
                    <a:tint val="75000"/>
                  </a:schemeClr>
                </a:solidFill>
              </a:defRPr>
            </a:lvl2pPr>
            <a:lvl3pPr marL="1316736" indent="0">
              <a:buNone/>
              <a:defRPr sz="2592">
                <a:solidFill>
                  <a:schemeClr val="tx1">
                    <a:tint val="75000"/>
                  </a:schemeClr>
                </a:solidFill>
              </a:defRPr>
            </a:lvl3pPr>
            <a:lvl4pPr marL="1975104" indent="0">
              <a:buNone/>
              <a:defRPr sz="2304">
                <a:solidFill>
                  <a:schemeClr val="tx1">
                    <a:tint val="75000"/>
                  </a:schemeClr>
                </a:solidFill>
              </a:defRPr>
            </a:lvl4pPr>
            <a:lvl5pPr marL="2633472" indent="0">
              <a:buNone/>
              <a:defRPr sz="2304">
                <a:solidFill>
                  <a:schemeClr val="tx1">
                    <a:tint val="75000"/>
                  </a:schemeClr>
                </a:solidFill>
              </a:defRPr>
            </a:lvl5pPr>
            <a:lvl6pPr marL="3291840" indent="0">
              <a:buNone/>
              <a:defRPr sz="2304">
                <a:solidFill>
                  <a:schemeClr val="tx1">
                    <a:tint val="75000"/>
                  </a:schemeClr>
                </a:solidFill>
              </a:defRPr>
            </a:lvl6pPr>
            <a:lvl7pPr marL="3950208" indent="0">
              <a:buNone/>
              <a:defRPr sz="2304">
                <a:solidFill>
                  <a:schemeClr val="tx1">
                    <a:tint val="75000"/>
                  </a:schemeClr>
                </a:solidFill>
              </a:defRPr>
            </a:lvl7pPr>
            <a:lvl8pPr marL="4608576" indent="0">
              <a:buNone/>
              <a:defRPr sz="2304">
                <a:solidFill>
                  <a:schemeClr val="tx1">
                    <a:tint val="75000"/>
                  </a:schemeClr>
                </a:solidFill>
              </a:defRPr>
            </a:lvl8pPr>
            <a:lvl9pPr marL="5266944" indent="0">
              <a:buNone/>
              <a:defRPr sz="2304">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lvl1pPr>
              <a:defRPr/>
            </a:lvl1pPr>
          </a:lstStyle>
          <a:p>
            <a:pPr>
              <a:defRPr/>
            </a:pPr>
            <a:fld id="{515E5E29-707C-4081-8FD2-068DA9EBEFCF}" type="datetimeFigureOut">
              <a:rPr lang="ru-RU"/>
              <a:pPr>
                <a:defRPr/>
              </a:pPr>
              <a:t>26.09.2019</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667C88D7-ADF7-4041-9E1C-BD98D1E202C0}"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206986" y="2633633"/>
            <a:ext cx="7461369" cy="627720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8887808" y="2633633"/>
            <a:ext cx="7461369" cy="627720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85872837-B14B-45E9-811E-1FC4551F6024}" type="datetimeFigureOut">
              <a:rPr lang="ru-RU"/>
              <a:pPr>
                <a:defRPr/>
              </a:pPr>
              <a:t>26.09.2019</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B1F80EF8-A06C-4A83-B85D-96DD32AB404E}"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209273" y="526728"/>
            <a:ext cx="15142191" cy="191224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209274" y="2425233"/>
            <a:ext cx="7427079" cy="1188569"/>
          </a:xfrm>
        </p:spPr>
        <p:txBody>
          <a:bodyPr anchor="b"/>
          <a:lstStyle>
            <a:lvl1pPr marL="0" indent="0">
              <a:buNone/>
              <a:defRPr sz="3456" b="1"/>
            </a:lvl1pPr>
            <a:lvl2pPr marL="658368" indent="0">
              <a:buNone/>
              <a:defRPr sz="2880" b="1"/>
            </a:lvl2pPr>
            <a:lvl3pPr marL="1316736" indent="0">
              <a:buNone/>
              <a:defRPr sz="2592" b="1"/>
            </a:lvl3pPr>
            <a:lvl4pPr marL="1975104" indent="0">
              <a:buNone/>
              <a:defRPr sz="2304" b="1"/>
            </a:lvl4pPr>
            <a:lvl5pPr marL="2633472" indent="0">
              <a:buNone/>
              <a:defRPr sz="2304" b="1"/>
            </a:lvl5pPr>
            <a:lvl6pPr marL="3291840" indent="0">
              <a:buNone/>
              <a:defRPr sz="2304" b="1"/>
            </a:lvl6pPr>
            <a:lvl7pPr marL="3950208" indent="0">
              <a:buNone/>
              <a:defRPr sz="2304" b="1"/>
            </a:lvl7pPr>
            <a:lvl8pPr marL="4608576" indent="0">
              <a:buNone/>
              <a:defRPr sz="2304" b="1"/>
            </a:lvl8pPr>
            <a:lvl9pPr marL="5266944" indent="0">
              <a:buNone/>
              <a:defRPr sz="2304" b="1"/>
            </a:lvl9pPr>
          </a:lstStyle>
          <a:p>
            <a:pPr lvl="0"/>
            <a:r>
              <a:rPr lang="ru-RU"/>
              <a:t>Образец текста</a:t>
            </a:r>
          </a:p>
        </p:txBody>
      </p:sp>
      <p:sp>
        <p:nvSpPr>
          <p:cNvPr id="4" name="Content Placeholder 3"/>
          <p:cNvSpPr>
            <a:spLocks noGrp="1"/>
          </p:cNvSpPr>
          <p:nvPr>
            <p:ph sz="half" idx="2"/>
          </p:nvPr>
        </p:nvSpPr>
        <p:spPr>
          <a:xfrm>
            <a:off x="1209274" y="3613803"/>
            <a:ext cx="7427079" cy="531535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8887807" y="2425233"/>
            <a:ext cx="7463656" cy="1188569"/>
          </a:xfrm>
        </p:spPr>
        <p:txBody>
          <a:bodyPr anchor="b"/>
          <a:lstStyle>
            <a:lvl1pPr marL="0" indent="0">
              <a:buNone/>
              <a:defRPr sz="3456" b="1"/>
            </a:lvl1pPr>
            <a:lvl2pPr marL="658368" indent="0">
              <a:buNone/>
              <a:defRPr sz="2880" b="1"/>
            </a:lvl2pPr>
            <a:lvl3pPr marL="1316736" indent="0">
              <a:buNone/>
              <a:defRPr sz="2592" b="1"/>
            </a:lvl3pPr>
            <a:lvl4pPr marL="1975104" indent="0">
              <a:buNone/>
              <a:defRPr sz="2304" b="1"/>
            </a:lvl4pPr>
            <a:lvl5pPr marL="2633472" indent="0">
              <a:buNone/>
              <a:defRPr sz="2304" b="1"/>
            </a:lvl5pPr>
            <a:lvl6pPr marL="3291840" indent="0">
              <a:buNone/>
              <a:defRPr sz="2304" b="1"/>
            </a:lvl6pPr>
            <a:lvl7pPr marL="3950208" indent="0">
              <a:buNone/>
              <a:defRPr sz="2304" b="1"/>
            </a:lvl7pPr>
            <a:lvl8pPr marL="4608576" indent="0">
              <a:buNone/>
              <a:defRPr sz="2304" b="1"/>
            </a:lvl8pPr>
            <a:lvl9pPr marL="5266944" indent="0">
              <a:buNone/>
              <a:defRPr sz="2304" b="1"/>
            </a:lvl9pPr>
          </a:lstStyle>
          <a:p>
            <a:pPr lvl="0"/>
            <a:r>
              <a:rPr lang="ru-RU"/>
              <a:t>Образец текста</a:t>
            </a:r>
          </a:p>
        </p:txBody>
      </p:sp>
      <p:sp>
        <p:nvSpPr>
          <p:cNvPr id="6" name="Content Placeholder 5"/>
          <p:cNvSpPr>
            <a:spLocks noGrp="1"/>
          </p:cNvSpPr>
          <p:nvPr>
            <p:ph sz="quarter" idx="4"/>
          </p:nvPr>
        </p:nvSpPr>
        <p:spPr>
          <a:xfrm>
            <a:off x="8887807" y="3613803"/>
            <a:ext cx="7463656" cy="531535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lvl1pPr>
              <a:defRPr/>
            </a:lvl1pPr>
          </a:lstStyle>
          <a:p>
            <a:pPr>
              <a:defRPr/>
            </a:pPr>
            <a:fld id="{B6956398-E4F7-4B73-B5B6-D90A990E5B12}" type="datetimeFigureOut">
              <a:rPr lang="ru-RU"/>
              <a:pPr>
                <a:defRPr/>
              </a:pPr>
              <a:t>26.09.2019</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9CE4DB55-308B-4308-B4F6-D28058F92467}"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9EF5DB42-45DF-4AAB-A7DB-068BAC116319}" type="datetimeFigureOut">
              <a:rPr lang="ru-RU"/>
              <a:pPr>
                <a:defRPr/>
              </a:pPr>
              <a:t>26.09.2019</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84A3AF2F-3D4B-4FA4-AFC4-93C37B7EA569}"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674CB1D-065F-4B5F-8731-C572582243CA}" type="datetimeFigureOut">
              <a:rPr lang="ru-RU"/>
              <a:pPr>
                <a:defRPr/>
              </a:pPr>
              <a:t>26.09.2019</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54EE0B17-0976-4C51-84D6-757522E32B9B}"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09274" y="659553"/>
            <a:ext cx="5662319" cy="2308437"/>
          </a:xfrm>
        </p:spPr>
        <p:txBody>
          <a:bodyPr anchor="b"/>
          <a:lstStyle>
            <a:lvl1pPr>
              <a:defRPr sz="4608"/>
            </a:lvl1pPr>
          </a:lstStyle>
          <a:p>
            <a:r>
              <a:rPr lang="ru-RU"/>
              <a:t>Образец заголовка</a:t>
            </a:r>
            <a:endParaRPr lang="en-US" dirty="0"/>
          </a:p>
        </p:txBody>
      </p:sp>
      <p:sp>
        <p:nvSpPr>
          <p:cNvPr id="3" name="Content Placeholder 2"/>
          <p:cNvSpPr>
            <a:spLocks noGrp="1"/>
          </p:cNvSpPr>
          <p:nvPr>
            <p:ph idx="1"/>
          </p:nvPr>
        </p:nvSpPr>
        <p:spPr>
          <a:xfrm>
            <a:off x="7463656" y="1424453"/>
            <a:ext cx="8887808" cy="7030655"/>
          </a:xfrm>
        </p:spPr>
        <p:txBody>
          <a:bodyPr/>
          <a:lstStyle>
            <a:lvl1pPr>
              <a:defRPr sz="4608"/>
            </a:lvl1pPr>
            <a:lvl2pPr>
              <a:defRPr sz="4032"/>
            </a:lvl2pPr>
            <a:lvl3pPr>
              <a:defRPr sz="3456"/>
            </a:lvl3pPr>
            <a:lvl4pPr>
              <a:defRPr sz="2880"/>
            </a:lvl4pPr>
            <a:lvl5pPr>
              <a:defRPr sz="2880"/>
            </a:lvl5pPr>
            <a:lvl6pPr>
              <a:defRPr sz="2880"/>
            </a:lvl6pPr>
            <a:lvl7pPr>
              <a:defRPr sz="2880"/>
            </a:lvl7pPr>
            <a:lvl8pPr>
              <a:defRPr sz="2880"/>
            </a:lvl8pPr>
            <a:lvl9pPr>
              <a:defRPr sz="288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209274" y="2967990"/>
            <a:ext cx="5662319" cy="5498569"/>
          </a:xfrm>
        </p:spPr>
        <p:txBody>
          <a:bodyPr/>
          <a:lstStyle>
            <a:lvl1pPr marL="0" indent="0">
              <a:buNone/>
              <a:defRPr sz="2304"/>
            </a:lvl1pPr>
            <a:lvl2pPr marL="658368" indent="0">
              <a:buNone/>
              <a:defRPr sz="2016"/>
            </a:lvl2pPr>
            <a:lvl3pPr marL="1316736" indent="0">
              <a:buNone/>
              <a:defRPr sz="1728"/>
            </a:lvl3pPr>
            <a:lvl4pPr marL="1975104" indent="0">
              <a:buNone/>
              <a:defRPr sz="1440"/>
            </a:lvl4pPr>
            <a:lvl5pPr marL="2633472" indent="0">
              <a:buNone/>
              <a:defRPr sz="1440"/>
            </a:lvl5pPr>
            <a:lvl6pPr marL="3291840" indent="0">
              <a:buNone/>
              <a:defRPr sz="1440"/>
            </a:lvl6pPr>
            <a:lvl7pPr marL="3950208" indent="0">
              <a:buNone/>
              <a:defRPr sz="1440"/>
            </a:lvl7pPr>
            <a:lvl8pPr marL="4608576" indent="0">
              <a:buNone/>
              <a:defRPr sz="1440"/>
            </a:lvl8pPr>
            <a:lvl9pPr marL="5266944" indent="0">
              <a:buNone/>
              <a:defRPr sz="1440"/>
            </a:lvl9pPr>
          </a:lstStyle>
          <a:p>
            <a:pPr lvl="0"/>
            <a:r>
              <a:rPr lang="ru-RU"/>
              <a:t>Образец текста</a:t>
            </a:r>
          </a:p>
        </p:txBody>
      </p:sp>
      <p:sp>
        <p:nvSpPr>
          <p:cNvPr id="5" name="Date Placeholder 3"/>
          <p:cNvSpPr>
            <a:spLocks noGrp="1"/>
          </p:cNvSpPr>
          <p:nvPr>
            <p:ph type="dt" sz="half" idx="10"/>
          </p:nvPr>
        </p:nvSpPr>
        <p:spPr/>
        <p:txBody>
          <a:bodyPr/>
          <a:lstStyle>
            <a:lvl1pPr>
              <a:defRPr/>
            </a:lvl1pPr>
          </a:lstStyle>
          <a:p>
            <a:pPr>
              <a:defRPr/>
            </a:pPr>
            <a:fld id="{9F33EEF9-19CB-4D38-94C8-00C2B59E7B84}" type="datetimeFigureOut">
              <a:rPr lang="ru-RU"/>
              <a:pPr>
                <a:defRPr/>
              </a:pPr>
              <a:t>26.09.2019</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E1407104-CE98-44F7-BDB7-E62D26091BAB}"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09274" y="659553"/>
            <a:ext cx="5662319" cy="2308437"/>
          </a:xfrm>
        </p:spPr>
        <p:txBody>
          <a:bodyPr anchor="b"/>
          <a:lstStyle>
            <a:lvl1pPr>
              <a:defRPr sz="4608"/>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63656" y="1424453"/>
            <a:ext cx="8887808" cy="7030655"/>
          </a:xfrm>
        </p:spPr>
        <p:txBody>
          <a:bodyPr rtlCol="0">
            <a:normAutofit/>
          </a:bodyPr>
          <a:lstStyle>
            <a:lvl1pPr marL="0" indent="0">
              <a:buNone/>
              <a:defRPr sz="4608"/>
            </a:lvl1pPr>
            <a:lvl2pPr marL="658368" indent="0">
              <a:buNone/>
              <a:defRPr sz="4032"/>
            </a:lvl2pPr>
            <a:lvl3pPr marL="1316736" indent="0">
              <a:buNone/>
              <a:defRPr sz="3456"/>
            </a:lvl3pPr>
            <a:lvl4pPr marL="1975104" indent="0">
              <a:buNone/>
              <a:defRPr sz="2880"/>
            </a:lvl4pPr>
            <a:lvl5pPr marL="2633472" indent="0">
              <a:buNone/>
              <a:defRPr sz="2880"/>
            </a:lvl5pPr>
            <a:lvl6pPr marL="3291840" indent="0">
              <a:buNone/>
              <a:defRPr sz="2880"/>
            </a:lvl6pPr>
            <a:lvl7pPr marL="3950208" indent="0">
              <a:buNone/>
              <a:defRPr sz="2880"/>
            </a:lvl7pPr>
            <a:lvl8pPr marL="4608576" indent="0">
              <a:buNone/>
              <a:defRPr sz="2880"/>
            </a:lvl8pPr>
            <a:lvl9pPr marL="5266944" indent="0">
              <a:buNone/>
              <a:defRPr sz="2880"/>
            </a:lvl9pPr>
          </a:lstStyle>
          <a:p>
            <a:pPr lvl="0"/>
            <a:r>
              <a:rPr lang="ru-RU" noProof="0"/>
              <a:t>Вставка рисунка</a:t>
            </a:r>
            <a:endParaRPr lang="en-US" noProof="0" dirty="0"/>
          </a:p>
        </p:txBody>
      </p:sp>
      <p:sp>
        <p:nvSpPr>
          <p:cNvPr id="4" name="Text Placeholder 3"/>
          <p:cNvSpPr>
            <a:spLocks noGrp="1"/>
          </p:cNvSpPr>
          <p:nvPr>
            <p:ph type="body" sz="half" idx="2"/>
          </p:nvPr>
        </p:nvSpPr>
        <p:spPr>
          <a:xfrm>
            <a:off x="1209274" y="2967990"/>
            <a:ext cx="5662319" cy="5498569"/>
          </a:xfrm>
        </p:spPr>
        <p:txBody>
          <a:bodyPr/>
          <a:lstStyle>
            <a:lvl1pPr marL="0" indent="0">
              <a:buNone/>
              <a:defRPr sz="2304"/>
            </a:lvl1pPr>
            <a:lvl2pPr marL="658368" indent="0">
              <a:buNone/>
              <a:defRPr sz="2016"/>
            </a:lvl2pPr>
            <a:lvl3pPr marL="1316736" indent="0">
              <a:buNone/>
              <a:defRPr sz="1728"/>
            </a:lvl3pPr>
            <a:lvl4pPr marL="1975104" indent="0">
              <a:buNone/>
              <a:defRPr sz="1440"/>
            </a:lvl4pPr>
            <a:lvl5pPr marL="2633472" indent="0">
              <a:buNone/>
              <a:defRPr sz="1440"/>
            </a:lvl5pPr>
            <a:lvl6pPr marL="3291840" indent="0">
              <a:buNone/>
              <a:defRPr sz="1440"/>
            </a:lvl6pPr>
            <a:lvl7pPr marL="3950208" indent="0">
              <a:buNone/>
              <a:defRPr sz="1440"/>
            </a:lvl7pPr>
            <a:lvl8pPr marL="4608576" indent="0">
              <a:buNone/>
              <a:defRPr sz="1440"/>
            </a:lvl8pPr>
            <a:lvl9pPr marL="5266944" indent="0">
              <a:buNone/>
              <a:defRPr sz="1440"/>
            </a:lvl9pPr>
          </a:lstStyle>
          <a:p>
            <a:pPr lvl="0"/>
            <a:r>
              <a:rPr lang="ru-RU"/>
              <a:t>Образец текста</a:t>
            </a:r>
          </a:p>
        </p:txBody>
      </p:sp>
      <p:sp>
        <p:nvSpPr>
          <p:cNvPr id="5" name="Date Placeholder 3"/>
          <p:cNvSpPr>
            <a:spLocks noGrp="1"/>
          </p:cNvSpPr>
          <p:nvPr>
            <p:ph type="dt" sz="half" idx="10"/>
          </p:nvPr>
        </p:nvSpPr>
        <p:spPr/>
        <p:txBody>
          <a:bodyPr/>
          <a:lstStyle>
            <a:lvl1pPr>
              <a:defRPr/>
            </a:lvl1pPr>
          </a:lstStyle>
          <a:p>
            <a:pPr>
              <a:defRPr/>
            </a:pPr>
            <a:fld id="{7C58C56A-922E-48C5-857F-7A120B3B08F3}" type="datetimeFigureOut">
              <a:rPr lang="ru-RU"/>
              <a:pPr>
                <a:defRPr/>
              </a:pPr>
              <a:t>26.09.2019</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3BC251A5-AF3B-43F6-A2D2-0D0683A50AE2}"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206500" y="527050"/>
            <a:ext cx="15143163" cy="19113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7" name="Text Placeholder 2"/>
          <p:cNvSpPr>
            <a:spLocks noGrp="1"/>
          </p:cNvSpPr>
          <p:nvPr>
            <p:ph type="body" idx="1"/>
          </p:nvPr>
        </p:nvSpPr>
        <p:spPr bwMode="auto">
          <a:xfrm>
            <a:off x="1206500" y="2633663"/>
            <a:ext cx="15143163" cy="62769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1206500" y="9169400"/>
            <a:ext cx="3951288" cy="527050"/>
          </a:xfrm>
          <a:prstGeom prst="rect">
            <a:avLst/>
          </a:prstGeom>
        </p:spPr>
        <p:txBody>
          <a:bodyPr vert="horz" lIns="91440" tIns="45720" rIns="91440" bIns="45720" rtlCol="0" anchor="ctr"/>
          <a:lstStyle>
            <a:lvl1pPr algn="l" fontAlgn="auto">
              <a:spcBef>
                <a:spcPts val="0"/>
              </a:spcBef>
              <a:spcAft>
                <a:spcPts val="0"/>
              </a:spcAft>
              <a:defRPr sz="1728">
                <a:solidFill>
                  <a:schemeClr val="tx1">
                    <a:tint val="75000"/>
                  </a:schemeClr>
                </a:solidFill>
                <a:latin typeface="+mn-lt"/>
              </a:defRPr>
            </a:lvl1pPr>
          </a:lstStyle>
          <a:p>
            <a:pPr>
              <a:defRPr/>
            </a:pPr>
            <a:fld id="{2B40626D-2165-4729-BF4B-66E0041F1F19}" type="datetimeFigureOut">
              <a:rPr lang="ru-RU"/>
              <a:pPr>
                <a:defRPr/>
              </a:pPr>
              <a:t>26.09.2019</a:t>
            </a:fld>
            <a:endParaRPr lang="ru-RU"/>
          </a:p>
        </p:txBody>
      </p:sp>
      <p:sp>
        <p:nvSpPr>
          <p:cNvPr id="5" name="Footer Placeholder 4"/>
          <p:cNvSpPr>
            <a:spLocks noGrp="1"/>
          </p:cNvSpPr>
          <p:nvPr>
            <p:ph type="ftr" sz="quarter" idx="3"/>
          </p:nvPr>
        </p:nvSpPr>
        <p:spPr>
          <a:xfrm>
            <a:off x="5815013" y="9169400"/>
            <a:ext cx="5926137" cy="527050"/>
          </a:xfrm>
          <a:prstGeom prst="rect">
            <a:avLst/>
          </a:prstGeom>
        </p:spPr>
        <p:txBody>
          <a:bodyPr vert="horz" lIns="91440" tIns="45720" rIns="91440" bIns="45720" rtlCol="0" anchor="ctr"/>
          <a:lstStyle>
            <a:lvl1pPr algn="ctr" fontAlgn="auto">
              <a:spcBef>
                <a:spcPts val="0"/>
              </a:spcBef>
              <a:spcAft>
                <a:spcPts val="0"/>
              </a:spcAft>
              <a:defRPr sz="1728">
                <a:solidFill>
                  <a:schemeClr val="tx1">
                    <a:tint val="75000"/>
                  </a:schemeClr>
                </a:solidFill>
                <a:latin typeface="+mn-lt"/>
              </a:defRPr>
            </a:lvl1pPr>
          </a:lstStyle>
          <a:p>
            <a:pPr>
              <a:defRPr/>
            </a:pPr>
            <a:endParaRPr lang="ru-RU"/>
          </a:p>
        </p:txBody>
      </p:sp>
      <p:sp>
        <p:nvSpPr>
          <p:cNvPr id="6" name="Slide Number Placeholder 5"/>
          <p:cNvSpPr>
            <a:spLocks noGrp="1"/>
          </p:cNvSpPr>
          <p:nvPr>
            <p:ph type="sldNum" sz="quarter" idx="4"/>
          </p:nvPr>
        </p:nvSpPr>
        <p:spPr>
          <a:xfrm>
            <a:off x="12398375" y="9169400"/>
            <a:ext cx="3951288" cy="527050"/>
          </a:xfrm>
          <a:prstGeom prst="rect">
            <a:avLst/>
          </a:prstGeom>
        </p:spPr>
        <p:txBody>
          <a:bodyPr vert="horz" lIns="91440" tIns="45720" rIns="91440" bIns="45720" rtlCol="0" anchor="ctr"/>
          <a:lstStyle>
            <a:lvl1pPr algn="r" fontAlgn="auto">
              <a:spcBef>
                <a:spcPts val="0"/>
              </a:spcBef>
              <a:spcAft>
                <a:spcPts val="0"/>
              </a:spcAft>
              <a:defRPr sz="1728">
                <a:solidFill>
                  <a:schemeClr val="tx1">
                    <a:tint val="75000"/>
                  </a:schemeClr>
                </a:solidFill>
                <a:latin typeface="+mn-lt"/>
              </a:defRPr>
            </a:lvl1pPr>
          </a:lstStyle>
          <a:p>
            <a:pPr>
              <a:defRPr/>
            </a:pPr>
            <a:fld id="{8AA75292-ECA0-4BB5-A570-3219C8F8F49C}"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316038" rtl="0" eaLnBrk="0" fontAlgn="base" hangingPunct="0">
        <a:lnSpc>
          <a:spcPct val="90000"/>
        </a:lnSpc>
        <a:spcBef>
          <a:spcPct val="0"/>
        </a:spcBef>
        <a:spcAft>
          <a:spcPct val="0"/>
        </a:spcAft>
        <a:defRPr sz="6300" kern="1200">
          <a:solidFill>
            <a:schemeClr val="tx1"/>
          </a:solidFill>
          <a:latin typeface="+mj-lt"/>
          <a:ea typeface="+mj-ea"/>
          <a:cs typeface="+mj-cs"/>
        </a:defRPr>
      </a:lvl1pPr>
      <a:lvl2pPr algn="l" defTabSz="1316038" rtl="0" eaLnBrk="0" fontAlgn="base" hangingPunct="0">
        <a:lnSpc>
          <a:spcPct val="90000"/>
        </a:lnSpc>
        <a:spcBef>
          <a:spcPct val="0"/>
        </a:spcBef>
        <a:spcAft>
          <a:spcPct val="0"/>
        </a:spcAft>
        <a:defRPr sz="6300">
          <a:solidFill>
            <a:schemeClr val="tx1"/>
          </a:solidFill>
          <a:latin typeface="BPG Nino Mtavruli"/>
        </a:defRPr>
      </a:lvl2pPr>
      <a:lvl3pPr algn="l" defTabSz="1316038" rtl="0" eaLnBrk="0" fontAlgn="base" hangingPunct="0">
        <a:lnSpc>
          <a:spcPct val="90000"/>
        </a:lnSpc>
        <a:spcBef>
          <a:spcPct val="0"/>
        </a:spcBef>
        <a:spcAft>
          <a:spcPct val="0"/>
        </a:spcAft>
        <a:defRPr sz="6300">
          <a:solidFill>
            <a:schemeClr val="tx1"/>
          </a:solidFill>
          <a:latin typeface="BPG Nino Mtavruli"/>
        </a:defRPr>
      </a:lvl3pPr>
      <a:lvl4pPr algn="l" defTabSz="1316038" rtl="0" eaLnBrk="0" fontAlgn="base" hangingPunct="0">
        <a:lnSpc>
          <a:spcPct val="90000"/>
        </a:lnSpc>
        <a:spcBef>
          <a:spcPct val="0"/>
        </a:spcBef>
        <a:spcAft>
          <a:spcPct val="0"/>
        </a:spcAft>
        <a:defRPr sz="6300">
          <a:solidFill>
            <a:schemeClr val="tx1"/>
          </a:solidFill>
          <a:latin typeface="BPG Nino Mtavruli"/>
        </a:defRPr>
      </a:lvl4pPr>
      <a:lvl5pPr algn="l" defTabSz="1316038" rtl="0" eaLnBrk="0" fontAlgn="base" hangingPunct="0">
        <a:lnSpc>
          <a:spcPct val="90000"/>
        </a:lnSpc>
        <a:spcBef>
          <a:spcPct val="0"/>
        </a:spcBef>
        <a:spcAft>
          <a:spcPct val="0"/>
        </a:spcAft>
        <a:defRPr sz="6300">
          <a:solidFill>
            <a:schemeClr val="tx1"/>
          </a:solidFill>
          <a:latin typeface="BPG Nino Mtavruli"/>
        </a:defRPr>
      </a:lvl5pPr>
      <a:lvl6pPr marL="457200" algn="l" defTabSz="1316038" rtl="0" fontAlgn="base">
        <a:lnSpc>
          <a:spcPct val="90000"/>
        </a:lnSpc>
        <a:spcBef>
          <a:spcPct val="0"/>
        </a:spcBef>
        <a:spcAft>
          <a:spcPct val="0"/>
        </a:spcAft>
        <a:defRPr sz="6300">
          <a:solidFill>
            <a:schemeClr val="tx1"/>
          </a:solidFill>
          <a:latin typeface="BPG Nino Mtavruli"/>
        </a:defRPr>
      </a:lvl6pPr>
      <a:lvl7pPr marL="914400" algn="l" defTabSz="1316038" rtl="0" fontAlgn="base">
        <a:lnSpc>
          <a:spcPct val="90000"/>
        </a:lnSpc>
        <a:spcBef>
          <a:spcPct val="0"/>
        </a:spcBef>
        <a:spcAft>
          <a:spcPct val="0"/>
        </a:spcAft>
        <a:defRPr sz="6300">
          <a:solidFill>
            <a:schemeClr val="tx1"/>
          </a:solidFill>
          <a:latin typeface="BPG Nino Mtavruli"/>
        </a:defRPr>
      </a:lvl7pPr>
      <a:lvl8pPr marL="1371600" algn="l" defTabSz="1316038" rtl="0" fontAlgn="base">
        <a:lnSpc>
          <a:spcPct val="90000"/>
        </a:lnSpc>
        <a:spcBef>
          <a:spcPct val="0"/>
        </a:spcBef>
        <a:spcAft>
          <a:spcPct val="0"/>
        </a:spcAft>
        <a:defRPr sz="6300">
          <a:solidFill>
            <a:schemeClr val="tx1"/>
          </a:solidFill>
          <a:latin typeface="BPG Nino Mtavruli"/>
        </a:defRPr>
      </a:lvl8pPr>
      <a:lvl9pPr marL="1828800" algn="l" defTabSz="1316038" rtl="0" fontAlgn="base">
        <a:lnSpc>
          <a:spcPct val="90000"/>
        </a:lnSpc>
        <a:spcBef>
          <a:spcPct val="0"/>
        </a:spcBef>
        <a:spcAft>
          <a:spcPct val="0"/>
        </a:spcAft>
        <a:defRPr sz="6300">
          <a:solidFill>
            <a:schemeClr val="tx1"/>
          </a:solidFill>
          <a:latin typeface="BPG Nino Mtavruli"/>
        </a:defRPr>
      </a:lvl9pPr>
    </p:titleStyle>
    <p:bodyStyle>
      <a:lvl1pPr marL="328613" indent="-328613" algn="l" defTabSz="1316038" rtl="0" eaLnBrk="0" fontAlgn="base" hangingPunct="0">
        <a:lnSpc>
          <a:spcPct val="90000"/>
        </a:lnSpc>
        <a:spcBef>
          <a:spcPts val="1438"/>
        </a:spcBef>
        <a:spcAft>
          <a:spcPct val="0"/>
        </a:spcAft>
        <a:buFont typeface="Arial" charset="0"/>
        <a:buChar char="•"/>
        <a:defRPr sz="4000" kern="1200">
          <a:solidFill>
            <a:schemeClr val="tx1"/>
          </a:solidFill>
          <a:latin typeface="+mn-lt"/>
          <a:ea typeface="+mn-ea"/>
          <a:cs typeface="+mn-cs"/>
        </a:defRPr>
      </a:lvl1pPr>
      <a:lvl2pPr marL="987425" indent="-328613" algn="l" defTabSz="1316038" rtl="0" eaLnBrk="0" fontAlgn="base" hangingPunct="0">
        <a:lnSpc>
          <a:spcPct val="90000"/>
        </a:lnSpc>
        <a:spcBef>
          <a:spcPts val="725"/>
        </a:spcBef>
        <a:spcAft>
          <a:spcPct val="0"/>
        </a:spcAft>
        <a:buFont typeface="Arial" charset="0"/>
        <a:buChar char="•"/>
        <a:defRPr sz="3400" kern="1200">
          <a:solidFill>
            <a:schemeClr val="tx1"/>
          </a:solidFill>
          <a:latin typeface="+mn-lt"/>
          <a:ea typeface="+mn-ea"/>
          <a:cs typeface="+mn-cs"/>
        </a:defRPr>
      </a:lvl2pPr>
      <a:lvl3pPr marL="1644650" indent="-328613" algn="l" defTabSz="1316038" rtl="0" eaLnBrk="0" fontAlgn="base" hangingPunct="0">
        <a:lnSpc>
          <a:spcPct val="90000"/>
        </a:lnSpc>
        <a:spcBef>
          <a:spcPts val="725"/>
        </a:spcBef>
        <a:spcAft>
          <a:spcPct val="0"/>
        </a:spcAft>
        <a:buFont typeface="Arial" charset="0"/>
        <a:buChar char="•"/>
        <a:defRPr sz="2800" kern="1200">
          <a:solidFill>
            <a:schemeClr val="tx1"/>
          </a:solidFill>
          <a:latin typeface="+mn-lt"/>
          <a:ea typeface="+mn-ea"/>
          <a:cs typeface="+mn-cs"/>
        </a:defRPr>
      </a:lvl3pPr>
      <a:lvl4pPr marL="2303463" indent="-328613" algn="l" defTabSz="1316038" rtl="0" eaLnBrk="0" fontAlgn="base" hangingPunct="0">
        <a:lnSpc>
          <a:spcPct val="90000"/>
        </a:lnSpc>
        <a:spcBef>
          <a:spcPts val="725"/>
        </a:spcBef>
        <a:spcAft>
          <a:spcPct val="0"/>
        </a:spcAft>
        <a:buFont typeface="Arial" charset="0"/>
        <a:buChar char="•"/>
        <a:defRPr sz="2500" kern="1200">
          <a:solidFill>
            <a:schemeClr val="tx1"/>
          </a:solidFill>
          <a:latin typeface="+mn-lt"/>
          <a:ea typeface="+mn-ea"/>
          <a:cs typeface="+mn-cs"/>
        </a:defRPr>
      </a:lvl4pPr>
      <a:lvl5pPr marL="2962275" indent="-328613" algn="l" defTabSz="1316038" rtl="0" eaLnBrk="0" fontAlgn="base" hangingPunct="0">
        <a:lnSpc>
          <a:spcPct val="90000"/>
        </a:lnSpc>
        <a:spcBef>
          <a:spcPts val="725"/>
        </a:spcBef>
        <a:spcAft>
          <a:spcPct val="0"/>
        </a:spcAft>
        <a:buFont typeface="Arial" charset="0"/>
        <a:buChar char="•"/>
        <a:defRPr sz="2500" kern="1200">
          <a:solidFill>
            <a:schemeClr val="tx1"/>
          </a:solidFill>
          <a:latin typeface="+mn-lt"/>
          <a:ea typeface="+mn-ea"/>
          <a:cs typeface="+mn-cs"/>
        </a:defRPr>
      </a:lvl5pPr>
      <a:lvl6pPr marL="3621024" indent="-329184" algn="l" defTabSz="1316736" rtl="0" eaLnBrk="1" latinLnBrk="0" hangingPunct="1">
        <a:lnSpc>
          <a:spcPct val="90000"/>
        </a:lnSpc>
        <a:spcBef>
          <a:spcPts val="720"/>
        </a:spcBef>
        <a:buFont typeface="Arial" panose="020B0604020202020204" pitchFamily="34" charset="0"/>
        <a:buChar char="•"/>
        <a:defRPr sz="2592" kern="1200">
          <a:solidFill>
            <a:schemeClr val="tx1"/>
          </a:solidFill>
          <a:latin typeface="+mn-lt"/>
          <a:ea typeface="+mn-ea"/>
          <a:cs typeface="+mn-cs"/>
        </a:defRPr>
      </a:lvl6pPr>
      <a:lvl7pPr marL="4279392" indent="-329184" algn="l" defTabSz="1316736" rtl="0" eaLnBrk="1" latinLnBrk="0" hangingPunct="1">
        <a:lnSpc>
          <a:spcPct val="90000"/>
        </a:lnSpc>
        <a:spcBef>
          <a:spcPts val="720"/>
        </a:spcBef>
        <a:buFont typeface="Arial" panose="020B0604020202020204" pitchFamily="34" charset="0"/>
        <a:buChar char="•"/>
        <a:defRPr sz="2592" kern="1200">
          <a:solidFill>
            <a:schemeClr val="tx1"/>
          </a:solidFill>
          <a:latin typeface="+mn-lt"/>
          <a:ea typeface="+mn-ea"/>
          <a:cs typeface="+mn-cs"/>
        </a:defRPr>
      </a:lvl7pPr>
      <a:lvl8pPr marL="4937760" indent="-329184" algn="l" defTabSz="1316736" rtl="0" eaLnBrk="1" latinLnBrk="0" hangingPunct="1">
        <a:lnSpc>
          <a:spcPct val="90000"/>
        </a:lnSpc>
        <a:spcBef>
          <a:spcPts val="720"/>
        </a:spcBef>
        <a:buFont typeface="Arial" panose="020B0604020202020204" pitchFamily="34" charset="0"/>
        <a:buChar char="•"/>
        <a:defRPr sz="2592" kern="1200">
          <a:solidFill>
            <a:schemeClr val="tx1"/>
          </a:solidFill>
          <a:latin typeface="+mn-lt"/>
          <a:ea typeface="+mn-ea"/>
          <a:cs typeface="+mn-cs"/>
        </a:defRPr>
      </a:lvl8pPr>
      <a:lvl9pPr marL="5596128" indent="-329184" algn="l" defTabSz="1316736" rtl="0" eaLnBrk="1" latinLnBrk="0" hangingPunct="1">
        <a:lnSpc>
          <a:spcPct val="90000"/>
        </a:lnSpc>
        <a:spcBef>
          <a:spcPts val="720"/>
        </a:spcBef>
        <a:buFont typeface="Arial" panose="020B0604020202020204" pitchFamily="34" charset="0"/>
        <a:buChar char="•"/>
        <a:defRPr sz="2592" kern="1200">
          <a:solidFill>
            <a:schemeClr val="tx1"/>
          </a:solidFill>
          <a:latin typeface="+mn-lt"/>
          <a:ea typeface="+mn-ea"/>
          <a:cs typeface="+mn-cs"/>
        </a:defRPr>
      </a:lvl9pPr>
    </p:bodyStyle>
    <p:otherStyle>
      <a:defPPr>
        <a:defRPr lang="en-US"/>
      </a:defPPr>
      <a:lvl1pPr marL="0" algn="l" defTabSz="1316736" rtl="0" eaLnBrk="1" latinLnBrk="0" hangingPunct="1">
        <a:defRPr sz="2592" kern="1200">
          <a:solidFill>
            <a:schemeClr val="tx1"/>
          </a:solidFill>
          <a:latin typeface="+mn-lt"/>
          <a:ea typeface="+mn-ea"/>
          <a:cs typeface="+mn-cs"/>
        </a:defRPr>
      </a:lvl1pPr>
      <a:lvl2pPr marL="658368" algn="l" defTabSz="1316736" rtl="0" eaLnBrk="1" latinLnBrk="0" hangingPunct="1">
        <a:defRPr sz="2592" kern="1200">
          <a:solidFill>
            <a:schemeClr val="tx1"/>
          </a:solidFill>
          <a:latin typeface="+mn-lt"/>
          <a:ea typeface="+mn-ea"/>
          <a:cs typeface="+mn-cs"/>
        </a:defRPr>
      </a:lvl2pPr>
      <a:lvl3pPr marL="1316736" algn="l" defTabSz="1316736" rtl="0" eaLnBrk="1" latinLnBrk="0" hangingPunct="1">
        <a:defRPr sz="2592" kern="1200">
          <a:solidFill>
            <a:schemeClr val="tx1"/>
          </a:solidFill>
          <a:latin typeface="+mn-lt"/>
          <a:ea typeface="+mn-ea"/>
          <a:cs typeface="+mn-cs"/>
        </a:defRPr>
      </a:lvl3pPr>
      <a:lvl4pPr marL="1975104" algn="l" defTabSz="1316736" rtl="0" eaLnBrk="1" latinLnBrk="0" hangingPunct="1">
        <a:defRPr sz="2592" kern="1200">
          <a:solidFill>
            <a:schemeClr val="tx1"/>
          </a:solidFill>
          <a:latin typeface="+mn-lt"/>
          <a:ea typeface="+mn-ea"/>
          <a:cs typeface="+mn-cs"/>
        </a:defRPr>
      </a:lvl4pPr>
      <a:lvl5pPr marL="2633472" algn="l" defTabSz="1316736" rtl="0" eaLnBrk="1" latinLnBrk="0" hangingPunct="1">
        <a:defRPr sz="2592" kern="1200">
          <a:solidFill>
            <a:schemeClr val="tx1"/>
          </a:solidFill>
          <a:latin typeface="+mn-lt"/>
          <a:ea typeface="+mn-ea"/>
          <a:cs typeface="+mn-cs"/>
        </a:defRPr>
      </a:lvl5pPr>
      <a:lvl6pPr marL="3291840" algn="l" defTabSz="1316736" rtl="0" eaLnBrk="1" latinLnBrk="0" hangingPunct="1">
        <a:defRPr sz="2592" kern="1200">
          <a:solidFill>
            <a:schemeClr val="tx1"/>
          </a:solidFill>
          <a:latin typeface="+mn-lt"/>
          <a:ea typeface="+mn-ea"/>
          <a:cs typeface="+mn-cs"/>
        </a:defRPr>
      </a:lvl6pPr>
      <a:lvl7pPr marL="3950208" algn="l" defTabSz="1316736" rtl="0" eaLnBrk="1" latinLnBrk="0" hangingPunct="1">
        <a:defRPr sz="2592" kern="1200">
          <a:solidFill>
            <a:schemeClr val="tx1"/>
          </a:solidFill>
          <a:latin typeface="+mn-lt"/>
          <a:ea typeface="+mn-ea"/>
          <a:cs typeface="+mn-cs"/>
        </a:defRPr>
      </a:lvl7pPr>
      <a:lvl8pPr marL="4608576" algn="l" defTabSz="1316736" rtl="0" eaLnBrk="1" latinLnBrk="0" hangingPunct="1">
        <a:defRPr sz="2592" kern="1200">
          <a:solidFill>
            <a:schemeClr val="tx1"/>
          </a:solidFill>
          <a:latin typeface="+mn-lt"/>
          <a:ea typeface="+mn-ea"/>
          <a:cs typeface="+mn-cs"/>
        </a:defRPr>
      </a:lvl8pPr>
      <a:lvl9pPr marL="5266944" algn="l" defTabSz="1316736" rtl="0" eaLnBrk="1" latinLnBrk="0" hangingPunct="1">
        <a:defRPr sz="259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0.svg"/><Relationship Id="rId11" Type="http://schemas.openxmlformats.org/officeDocument/2006/relationships/image" Target="../media/image13.jpe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8.svg"/><Relationship Id="rId9" Type="http://schemas.openxmlformats.org/officeDocument/2006/relationships/image" Target="../media/image11.png"/></Relationships>
</file>

<file path=ppt/slides/_rels/slide27.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6.png"/><Relationship Id="rId7" Type="http://schemas.openxmlformats.org/officeDocument/2006/relationships/image" Target="../media/image8.png"/><Relationship Id="rId12"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0.svg"/><Relationship Id="rId11" Type="http://schemas.openxmlformats.org/officeDocument/2006/relationships/image" Target="../media/image12.png"/><Relationship Id="rId5" Type="http://schemas.openxmlformats.org/officeDocument/2006/relationships/image" Target="../media/image7.png"/><Relationship Id="rId10" Type="http://schemas.openxmlformats.org/officeDocument/2006/relationships/image" Target="../media/image11.png"/><Relationship Id="rId4" Type="http://schemas.openxmlformats.org/officeDocument/2006/relationships/image" Target="../media/image8.svg"/><Relationship Id="rId9" Type="http://schemas.openxmlformats.org/officeDocument/2006/relationships/image" Target="../media/image14.jpe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8.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hyperlink" Target="mailto:mtelia@geostat.ge" TargetMode="Externa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0.svg"/><Relationship Id="rId5" Type="http://schemas.openxmlformats.org/officeDocument/2006/relationships/image" Target="../media/image7.png"/><Relationship Id="rId10" Type="http://schemas.openxmlformats.org/officeDocument/2006/relationships/image" Target="../media/image10.png"/><Relationship Id="rId4" Type="http://schemas.openxmlformats.org/officeDocument/2006/relationships/image" Target="../media/image8.svg"/><Relationship Id="rId9"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xmlns="" id="{D02EB059-E63C-4646-AB56-69B17486E0D7}"/>
              </a:ext>
            </a:extLst>
          </p:cNvPr>
          <p:cNvPicPr>
            <a:picLocks noChangeAspect="1"/>
          </p:cNvPicPr>
          <p:nvPr/>
        </p:nvPicPr>
        <p:blipFill rotWithShape="1">
          <a:blip r:embed="rId3">
            <a:extLst>
              <a:ext uri="{28A0092B-C50C-407E-A947-70E740481C1C}">
                <a14:useLocalDpi xmlns:a14="http://schemas.microsoft.com/office/drawing/2010/main" val="0"/>
              </a:ext>
            </a:extLst>
          </a:blip>
          <a:srcRect t="26182" b="17809"/>
          <a:stretch/>
        </p:blipFill>
        <p:spPr>
          <a:xfrm>
            <a:off x="0" y="-17706"/>
            <a:ext cx="17603994" cy="9893301"/>
          </a:xfrm>
          <a:prstGeom prst="rect">
            <a:avLst/>
          </a:prstGeom>
        </p:spPr>
      </p:pic>
      <p:sp>
        <p:nvSpPr>
          <p:cNvPr id="53" name="Прямоугольник 52">
            <a:extLst>
              <a:ext uri="{FF2B5EF4-FFF2-40B4-BE49-F238E27FC236}">
                <a16:creationId xmlns:a16="http://schemas.microsoft.com/office/drawing/2014/main" xmlns="" id="{7ED1B7DB-16FB-4A4D-86A0-0A4F0DB2E855}"/>
              </a:ext>
            </a:extLst>
          </p:cNvPr>
          <p:cNvSpPr/>
          <p:nvPr/>
        </p:nvSpPr>
        <p:spPr>
          <a:xfrm>
            <a:off x="5815725" y="7312566"/>
            <a:ext cx="5923125" cy="646331"/>
          </a:xfrm>
          <a:prstGeom prst="rect">
            <a:avLst/>
          </a:prstGeom>
        </p:spPr>
        <p:txBody>
          <a:bodyPr wrap="square">
            <a:spAutoFit/>
          </a:bodyPr>
          <a:lstStyle/>
          <a:p>
            <a:pPr algn="ctr">
              <a:spcBef>
                <a:spcPct val="20000"/>
              </a:spcBef>
            </a:pPr>
            <a:r>
              <a:rPr lang="en-US" altLang="ru-RU" sz="3600" spc="300" smtClean="0">
                <a:solidFill>
                  <a:srgbClr val="0080BD"/>
                </a:solidFill>
                <a:latin typeface="Calibri Bold" panose="020F0702030404030204" pitchFamily="34" charset="0"/>
                <a:cs typeface="Calibri Bold" panose="020F0702030404030204" pitchFamily="34" charset="0"/>
              </a:rPr>
              <a:t>MANANA TELIA</a:t>
            </a:r>
            <a:endParaRPr lang="en-US" altLang="ru-RU" sz="3600" spc="300" dirty="0">
              <a:solidFill>
                <a:srgbClr val="0080BD"/>
              </a:solidFill>
              <a:latin typeface="Calibri Bold" panose="020F0702030404030204" pitchFamily="34" charset="0"/>
              <a:cs typeface="Calibri Bold" panose="020F0702030404030204" pitchFamily="34" charset="0"/>
            </a:endParaRPr>
          </a:p>
        </p:txBody>
      </p:sp>
      <p:sp>
        <p:nvSpPr>
          <p:cNvPr id="54" name="Прямоугольник 53">
            <a:extLst>
              <a:ext uri="{FF2B5EF4-FFF2-40B4-BE49-F238E27FC236}">
                <a16:creationId xmlns:a16="http://schemas.microsoft.com/office/drawing/2014/main" xmlns="" id="{A79374D1-7F82-449F-B80C-E6B94F011317}"/>
              </a:ext>
            </a:extLst>
          </p:cNvPr>
          <p:cNvSpPr/>
          <p:nvPr/>
        </p:nvSpPr>
        <p:spPr>
          <a:xfrm>
            <a:off x="5110908" y="7999017"/>
            <a:ext cx="7276162" cy="1175706"/>
          </a:xfrm>
          <a:prstGeom prst="rect">
            <a:avLst/>
          </a:prstGeom>
        </p:spPr>
        <p:txBody>
          <a:bodyPr wrap="square">
            <a:spAutoFit/>
          </a:bodyPr>
          <a:lstStyle/>
          <a:p>
            <a:pPr algn="ctr">
              <a:spcBef>
                <a:spcPct val="20000"/>
              </a:spcBef>
            </a:pPr>
            <a:r>
              <a:rPr lang="en-US" altLang="ru-RU" sz="3200" spc="100">
                <a:solidFill>
                  <a:srgbClr val="0080BD"/>
                </a:solidFill>
                <a:latin typeface="Calibri Light" panose="020F0302020204030204" pitchFamily="34" charset="0"/>
                <a:cs typeface="Calibri Light" panose="020F0302020204030204" pitchFamily="34" charset="0"/>
              </a:rPr>
              <a:t>Head of Business register Division</a:t>
            </a:r>
          </a:p>
          <a:p>
            <a:pPr algn="ctr">
              <a:spcBef>
                <a:spcPct val="20000"/>
              </a:spcBef>
            </a:pPr>
            <a:r>
              <a:rPr lang="en-US" altLang="ru-RU" sz="3200" spc="100">
                <a:solidFill>
                  <a:srgbClr val="0080BD"/>
                </a:solidFill>
                <a:latin typeface="Calibri Light" panose="020F0302020204030204" pitchFamily="34" charset="0"/>
                <a:cs typeface="Calibri Light" panose="020F0302020204030204" pitchFamily="34" charset="0"/>
              </a:rPr>
              <a:t>National </a:t>
            </a:r>
            <a:r>
              <a:rPr lang="en-US" altLang="ru-RU" sz="3200" spc="100" dirty="0">
                <a:solidFill>
                  <a:srgbClr val="0080BD"/>
                </a:solidFill>
                <a:latin typeface="Calibri Light" panose="020F0302020204030204" pitchFamily="34" charset="0"/>
                <a:cs typeface="Calibri Light" panose="020F0302020204030204" pitchFamily="34" charset="0"/>
              </a:rPr>
              <a:t>Statistics Office of Georgia</a:t>
            </a:r>
          </a:p>
        </p:txBody>
      </p:sp>
      <p:sp>
        <p:nvSpPr>
          <p:cNvPr id="12" name="Прямоугольник 11">
            <a:extLst>
              <a:ext uri="{FF2B5EF4-FFF2-40B4-BE49-F238E27FC236}">
                <a16:creationId xmlns:a16="http://schemas.microsoft.com/office/drawing/2014/main" xmlns="" id="{F81140C9-7888-40AD-8ABA-A5CFFFD701AE}"/>
              </a:ext>
            </a:extLst>
          </p:cNvPr>
          <p:cNvSpPr/>
          <p:nvPr/>
        </p:nvSpPr>
        <p:spPr>
          <a:xfrm>
            <a:off x="0" y="8496647"/>
            <a:ext cx="361950" cy="1016000"/>
          </a:xfrm>
          <a:prstGeom prst="rect">
            <a:avLst/>
          </a:prstGeom>
          <a:solidFill>
            <a:srgbClr val="0080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solidFill>
                <a:srgbClr val="E6E6E6"/>
              </a:solidFill>
            </a:endParaRPr>
          </a:p>
        </p:txBody>
      </p:sp>
      <p:sp>
        <p:nvSpPr>
          <p:cNvPr id="2" name="Прямоугольник 1"/>
          <p:cNvSpPr/>
          <p:nvPr/>
        </p:nvSpPr>
        <p:spPr>
          <a:xfrm>
            <a:off x="-2138283" y="1570980"/>
            <a:ext cx="21857758" cy="1631216"/>
          </a:xfrm>
          <a:prstGeom prst="rect">
            <a:avLst/>
          </a:prstGeom>
        </p:spPr>
        <p:txBody>
          <a:bodyPr wrap="square">
            <a:spAutoFit/>
          </a:bodyPr>
          <a:lstStyle/>
          <a:p>
            <a:pPr algn="ctr">
              <a:defRPr/>
            </a:pPr>
            <a:r>
              <a:rPr lang="en-GB" sz="5000" spc="300" dirty="0">
                <a:solidFill>
                  <a:srgbClr val="0080BD"/>
                </a:solidFill>
                <a:latin typeface="Times New Roman" panose="02020603050405020304" pitchFamily="18" charset="0"/>
                <a:cs typeface="Times New Roman" panose="02020603050405020304" pitchFamily="18" charset="0"/>
              </a:rPr>
              <a:t>Use of administrative </a:t>
            </a:r>
            <a:r>
              <a:rPr lang="en-GB" sz="5000" spc="300">
                <a:solidFill>
                  <a:srgbClr val="0080BD"/>
                </a:solidFill>
                <a:latin typeface="Times New Roman" panose="02020603050405020304" pitchFamily="18" charset="0"/>
                <a:cs typeface="Times New Roman" panose="02020603050405020304" pitchFamily="18" charset="0"/>
              </a:rPr>
              <a:t>data </a:t>
            </a:r>
            <a:r>
              <a:rPr lang="en-GB" sz="5000" spc="300" smtClean="0">
                <a:solidFill>
                  <a:srgbClr val="0080BD"/>
                </a:solidFill>
                <a:latin typeface="Times New Roman" panose="02020603050405020304" pitchFamily="18" charset="0"/>
                <a:cs typeface="Times New Roman" panose="02020603050405020304" pitchFamily="18" charset="0"/>
              </a:rPr>
              <a:t>Sources for Statistical </a:t>
            </a:r>
          </a:p>
          <a:p>
            <a:pPr algn="ctr">
              <a:defRPr/>
            </a:pPr>
            <a:r>
              <a:rPr lang="en-GB" sz="5000" spc="300" smtClean="0">
                <a:solidFill>
                  <a:srgbClr val="0080BD"/>
                </a:solidFill>
                <a:latin typeface="Times New Roman" panose="02020603050405020304" pitchFamily="18" charset="0"/>
                <a:cs typeface="Times New Roman" panose="02020603050405020304" pitchFamily="18" charset="0"/>
              </a:rPr>
              <a:t>Business Registers</a:t>
            </a:r>
            <a:endParaRPr lang="en-US" altLang="en-US" sz="5000" spc="300" dirty="0">
              <a:solidFill>
                <a:srgbClr val="0080BD"/>
              </a:solidFill>
              <a:latin typeface="Times New Roman" panose="02020603050405020304" pitchFamily="18" charset="0"/>
              <a:cs typeface="Times New Roman" panose="02020603050405020304" pitchFamily="18" charset="0"/>
            </a:endParaRPr>
          </a:p>
        </p:txBody>
      </p:sp>
      <p:sp>
        <p:nvSpPr>
          <p:cNvPr id="19" name="Прямоугольник 18">
            <a:extLst>
              <a:ext uri="{FF2B5EF4-FFF2-40B4-BE49-F238E27FC236}">
                <a16:creationId xmlns:a16="http://schemas.microsoft.com/office/drawing/2014/main" xmlns="" id="{F81140C9-7888-40AD-8ABA-A5CFFFD701AE}"/>
              </a:ext>
            </a:extLst>
          </p:cNvPr>
          <p:cNvSpPr/>
          <p:nvPr/>
        </p:nvSpPr>
        <p:spPr>
          <a:xfrm>
            <a:off x="17236725" y="8496647"/>
            <a:ext cx="361950" cy="1016000"/>
          </a:xfrm>
          <a:prstGeom prst="rect">
            <a:avLst/>
          </a:prstGeom>
          <a:solidFill>
            <a:srgbClr val="0080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solidFill>
                <a:srgbClr val="E6E6E6"/>
              </a:solidFill>
            </a:endParaRPr>
          </a:p>
        </p:txBody>
      </p:sp>
      <p:cxnSp>
        <p:nvCxnSpPr>
          <p:cNvPr id="20" name="Прямая соединительная линия 19"/>
          <p:cNvCxnSpPr>
            <a:cxnSpLocks/>
          </p:cNvCxnSpPr>
          <p:nvPr/>
        </p:nvCxnSpPr>
        <p:spPr>
          <a:xfrm>
            <a:off x="7207466" y="8016632"/>
            <a:ext cx="3101455"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5" name="Группа 14">
            <a:extLst>
              <a:ext uri="{FF2B5EF4-FFF2-40B4-BE49-F238E27FC236}">
                <a16:creationId xmlns:a16="http://schemas.microsoft.com/office/drawing/2014/main" xmlns="" id="{8A6187C7-A8BF-4B47-BA1A-E8C2E2FE2549}"/>
              </a:ext>
            </a:extLst>
          </p:cNvPr>
          <p:cNvGrpSpPr/>
          <p:nvPr/>
        </p:nvGrpSpPr>
        <p:grpSpPr>
          <a:xfrm>
            <a:off x="1257299" y="4857943"/>
            <a:ext cx="15066594" cy="2204120"/>
            <a:chOff x="1257300" y="4884277"/>
            <a:chExt cx="15066594" cy="2204120"/>
          </a:xfrm>
        </p:grpSpPr>
        <p:pic>
          <p:nvPicPr>
            <p:cNvPr id="5" name="Рисунок 4">
              <a:extLst>
                <a:ext uri="{FF2B5EF4-FFF2-40B4-BE49-F238E27FC236}">
                  <a16:creationId xmlns:a16="http://schemas.microsoft.com/office/drawing/2014/main" xmlns="" id="{9283170F-9740-4002-B3E4-AE5A9BAC4687}"/>
                </a:ext>
              </a:extLst>
            </p:cNvPr>
            <p:cNvPicPr>
              <a:picLocks noChangeAspect="1"/>
            </p:cNvPicPr>
            <p:nvPr/>
          </p:nvPicPr>
          <p:blipFill rotWithShape="1">
            <a:blip r:embed="rId4"/>
            <a:srcRect l="3837" t="35131" r="9891" b="25362"/>
            <a:stretch/>
          </p:blipFill>
          <p:spPr>
            <a:xfrm>
              <a:off x="4547718" y="4896979"/>
              <a:ext cx="8485758" cy="2185804"/>
            </a:xfrm>
            <a:prstGeom prst="rect">
              <a:avLst/>
            </a:prstGeom>
          </p:spPr>
        </p:pic>
        <p:pic>
          <p:nvPicPr>
            <p:cNvPr id="8" name="Рисунок 7">
              <a:extLst>
                <a:ext uri="{FF2B5EF4-FFF2-40B4-BE49-F238E27FC236}">
                  <a16:creationId xmlns:a16="http://schemas.microsoft.com/office/drawing/2014/main" xmlns="" id="{7BF5E283-9813-4FBD-98C2-4CD82264B77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66826" y="4896979"/>
              <a:ext cx="3275731" cy="2185804"/>
            </a:xfrm>
            <a:prstGeom prst="rect">
              <a:avLst/>
            </a:prstGeom>
          </p:spPr>
        </p:pic>
        <p:pic>
          <p:nvPicPr>
            <p:cNvPr id="10" name="Рисунок 9">
              <a:extLst>
                <a:ext uri="{FF2B5EF4-FFF2-40B4-BE49-F238E27FC236}">
                  <a16:creationId xmlns:a16="http://schemas.microsoft.com/office/drawing/2014/main" xmlns="" id="{8514CD5D-520E-4B8B-85CC-21BF5C2D810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033476" y="4896978"/>
              <a:ext cx="3290418" cy="2191419"/>
            </a:xfrm>
            <a:prstGeom prst="rect">
              <a:avLst/>
            </a:prstGeom>
          </p:spPr>
        </p:pic>
        <p:sp>
          <p:nvSpPr>
            <p:cNvPr id="11" name="Прямоугольник 10">
              <a:extLst>
                <a:ext uri="{FF2B5EF4-FFF2-40B4-BE49-F238E27FC236}">
                  <a16:creationId xmlns:a16="http://schemas.microsoft.com/office/drawing/2014/main" xmlns="" id="{1F9E8F50-2225-4F94-8DF9-648AA0692E52}"/>
                </a:ext>
              </a:extLst>
            </p:cNvPr>
            <p:cNvSpPr/>
            <p:nvPr/>
          </p:nvSpPr>
          <p:spPr>
            <a:xfrm>
              <a:off x="1257300" y="4884277"/>
              <a:ext cx="15066593" cy="49567"/>
            </a:xfrm>
            <a:prstGeom prst="rect">
              <a:avLst/>
            </a:prstGeom>
            <a:solidFill>
              <a:srgbClr val="0080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rgbClr val="E6E6E6"/>
                </a:solidFill>
              </a:endParaRPr>
            </a:p>
          </p:txBody>
        </p:sp>
      </p:grpSp>
      <p:sp>
        <p:nvSpPr>
          <p:cNvPr id="13" name="Прямоугольник 12">
            <a:extLst>
              <a:ext uri="{FF2B5EF4-FFF2-40B4-BE49-F238E27FC236}">
                <a16:creationId xmlns:a16="http://schemas.microsoft.com/office/drawing/2014/main" xmlns="" id="{6B8B14DA-DFA5-4BC2-8528-59D38F712ED9}"/>
              </a:ext>
            </a:extLst>
          </p:cNvPr>
          <p:cNvSpPr/>
          <p:nvPr/>
        </p:nvSpPr>
        <p:spPr>
          <a:xfrm>
            <a:off x="1262749" y="4928945"/>
            <a:ext cx="3275731" cy="2153838"/>
          </a:xfrm>
          <a:prstGeom prst="rect">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9" name="Прямоугольник 28">
            <a:extLst>
              <a:ext uri="{FF2B5EF4-FFF2-40B4-BE49-F238E27FC236}">
                <a16:creationId xmlns:a16="http://schemas.microsoft.com/office/drawing/2014/main" xmlns="" id="{FAF07EC3-7963-4FF3-8A17-8BC9577621E6}"/>
              </a:ext>
            </a:extLst>
          </p:cNvPr>
          <p:cNvSpPr/>
          <p:nvPr/>
        </p:nvSpPr>
        <p:spPr>
          <a:xfrm>
            <a:off x="13036651" y="4935295"/>
            <a:ext cx="3296768" cy="2153838"/>
          </a:xfrm>
          <a:prstGeom prst="rect">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7" name="Рисунок 6">
            <a:extLst>
              <a:ext uri="{FF2B5EF4-FFF2-40B4-BE49-F238E27FC236}">
                <a16:creationId xmlns:a16="http://schemas.microsoft.com/office/drawing/2014/main" xmlns="" id="{32F845AD-7F8D-4BBD-835F-21DCC7EA655F}"/>
              </a:ext>
            </a:extLst>
          </p:cNvPr>
          <p:cNvPicPr>
            <a:picLocks noChangeAspect="1"/>
          </p:cNvPicPr>
          <p:nvPr/>
        </p:nvPicPr>
        <p:blipFill>
          <a:blip r:embed="rId7" cstate="print">
            <a:extLst>
              <a:ext uri="{96DAC541-7B7A-43D3-8B79-37D633B846F1}">
                <asvg:svgBlip xmlns:asvg="http://schemas.microsoft.com/office/drawing/2016/SVG/main" xmlns="" r:embed="rId8"/>
              </a:ext>
            </a:extLst>
          </a:blip>
          <a:stretch>
            <a:fillRect/>
          </a:stretch>
        </p:blipFill>
        <p:spPr>
          <a:xfrm>
            <a:off x="7916461" y="307968"/>
            <a:ext cx="2146208" cy="1386595"/>
          </a:xfrm>
          <a:prstGeom prst="rect">
            <a:avLst/>
          </a:prstGeom>
        </p:spPr>
      </p:pic>
      <p:cxnSp>
        <p:nvCxnSpPr>
          <p:cNvPr id="21" name="Прямая соединительная линия 15">
            <a:extLst>
              <a:ext uri="{FF2B5EF4-FFF2-40B4-BE49-F238E27FC236}">
                <a16:creationId xmlns:a16="http://schemas.microsoft.com/office/drawing/2014/main" xmlns="" id="{D52582C7-73F3-41D9-8C2F-DDE122A98EF3}"/>
              </a:ext>
            </a:extLst>
          </p:cNvPr>
          <p:cNvCxnSpPr/>
          <p:nvPr/>
        </p:nvCxnSpPr>
        <p:spPr>
          <a:xfrm>
            <a:off x="11480800" y="3972046"/>
            <a:ext cx="1708029"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22" name="Скругленный прямоугольник 2">
            <a:extLst>
              <a:ext uri="{FF2B5EF4-FFF2-40B4-BE49-F238E27FC236}">
                <a16:creationId xmlns:a16="http://schemas.microsoft.com/office/drawing/2014/main" xmlns="" id="{1F3B020A-71E9-44AE-BFB0-D1E0C4059FAE}"/>
              </a:ext>
            </a:extLst>
          </p:cNvPr>
          <p:cNvSpPr/>
          <p:nvPr/>
        </p:nvSpPr>
        <p:spPr>
          <a:xfrm>
            <a:off x="6073778" y="3410323"/>
            <a:ext cx="5407022" cy="1169116"/>
          </a:xfrm>
          <a:prstGeom prst="roundRect">
            <a:avLst>
              <a:gd name="adj" fmla="val 5000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3">
            <a:extLst>
              <a:ext uri="{FF2B5EF4-FFF2-40B4-BE49-F238E27FC236}">
                <a16:creationId xmlns:a16="http://schemas.microsoft.com/office/drawing/2014/main" xmlns="" id="{AF9168DE-579B-4F04-91CF-0BD65E45A32B}"/>
              </a:ext>
            </a:extLst>
          </p:cNvPr>
          <p:cNvSpPr/>
          <p:nvPr/>
        </p:nvSpPr>
        <p:spPr>
          <a:xfrm>
            <a:off x="6844796" y="3114583"/>
            <a:ext cx="3838487" cy="1350113"/>
          </a:xfrm>
          <a:prstGeom prst="rect">
            <a:avLst/>
          </a:prstGeom>
        </p:spPr>
        <p:txBody>
          <a:bodyPr wrap="none">
            <a:spAutoFit/>
          </a:bodyPr>
          <a:lstStyle/>
          <a:p>
            <a:pPr algn="ctr">
              <a:lnSpc>
                <a:spcPct val="150000"/>
              </a:lnSpc>
              <a:defRPr/>
            </a:pPr>
            <a:r>
              <a:rPr lang="en-GB" sz="6000" spc="300" dirty="0">
                <a:solidFill>
                  <a:srgbClr val="0080BD"/>
                </a:solidFill>
                <a:latin typeface="Calibri Bold" panose="020F0702030404030204" pitchFamily="34" charset="0"/>
                <a:cs typeface="Calibri Bold" panose="020F0702030404030204" pitchFamily="34" charset="0"/>
              </a:rPr>
              <a:t>in Georgia</a:t>
            </a:r>
            <a:endParaRPr lang="en-US" sz="6000" b="1" spc="100" dirty="0">
              <a:solidFill>
                <a:srgbClr val="0080BD"/>
              </a:solidFill>
              <a:latin typeface="BPG Nino Mtavruli" panose="02000506000000020004" pitchFamily="2" charset="0"/>
            </a:endParaRPr>
          </a:p>
        </p:txBody>
      </p:sp>
      <p:cxnSp>
        <p:nvCxnSpPr>
          <p:cNvPr id="24" name="Прямая соединительная линия 16">
            <a:extLst>
              <a:ext uri="{FF2B5EF4-FFF2-40B4-BE49-F238E27FC236}">
                <a16:creationId xmlns:a16="http://schemas.microsoft.com/office/drawing/2014/main" xmlns="" id="{99C7E239-F3E0-4B4C-9A44-37C86A88A7DF}"/>
              </a:ext>
            </a:extLst>
          </p:cNvPr>
          <p:cNvCxnSpPr/>
          <p:nvPr/>
        </p:nvCxnSpPr>
        <p:spPr>
          <a:xfrm>
            <a:off x="4365749" y="3991334"/>
            <a:ext cx="1708029" cy="0"/>
          </a:xfrm>
          <a:prstGeom prst="line">
            <a:avLst/>
          </a:prstGeom>
          <a:ln w="95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874065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childTnLst>
                          </p:cTn>
                        </p:par>
                        <p:par>
                          <p:cTn id="20" fill="hold">
                            <p:stCondLst>
                              <p:cond delay="2500"/>
                            </p:stCondLst>
                            <p:childTnLst>
                              <p:par>
                                <p:cTn id="21" presetID="12" presetClass="entr" presetSubtype="4" fill="hold" grpId="0" nodeType="afterEffect">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cBhvr additive="base">
                                        <p:cTn id="23" dur="1250"/>
                                        <p:tgtEl>
                                          <p:spTgt spid="53"/>
                                        </p:tgtEl>
                                        <p:attrNameLst>
                                          <p:attrName>ppt_y</p:attrName>
                                        </p:attrNameLst>
                                      </p:cBhvr>
                                      <p:tavLst>
                                        <p:tav tm="0">
                                          <p:val>
                                            <p:strVal val="#ppt_y+#ppt_h*1.125000"/>
                                          </p:val>
                                        </p:tav>
                                        <p:tav tm="100000">
                                          <p:val>
                                            <p:strVal val="#ppt_y"/>
                                          </p:val>
                                        </p:tav>
                                      </p:tavLst>
                                    </p:anim>
                                    <p:animEffect transition="in" filter="wipe(up)">
                                      <p:cBhvr>
                                        <p:cTn id="24" dur="1250"/>
                                        <p:tgtEl>
                                          <p:spTgt spid="53"/>
                                        </p:tgtEl>
                                      </p:cBhvr>
                                    </p:animEffect>
                                  </p:childTnLst>
                                </p:cTn>
                              </p:par>
                            </p:childTnLst>
                          </p:cTn>
                        </p:par>
                        <p:par>
                          <p:cTn id="25" fill="hold">
                            <p:stCondLst>
                              <p:cond delay="3750"/>
                            </p:stCondLst>
                            <p:childTnLst>
                              <p:par>
                                <p:cTn id="26" presetID="22" presetClass="entr" presetSubtype="8" fill="hold" grpId="0" nodeType="afterEffect">
                                  <p:stCondLst>
                                    <p:cond delay="0"/>
                                  </p:stCondLst>
                                  <p:childTnLst>
                                    <p:set>
                                      <p:cBhvr>
                                        <p:cTn id="27" dur="1" fill="hold">
                                          <p:stCondLst>
                                            <p:cond delay="0"/>
                                          </p:stCondLst>
                                        </p:cTn>
                                        <p:tgtEl>
                                          <p:spTgt spid="54"/>
                                        </p:tgtEl>
                                        <p:attrNameLst>
                                          <p:attrName>style.visibility</p:attrName>
                                        </p:attrNameLst>
                                      </p:cBhvr>
                                      <p:to>
                                        <p:strVal val="visible"/>
                                      </p:to>
                                    </p:set>
                                    <p:animEffect transition="in" filter="wipe(left)">
                                      <p:cBhvr>
                                        <p:cTn id="28" dur="2000"/>
                                        <p:tgtEl>
                                          <p:spTgt spid="54"/>
                                        </p:tgtEl>
                                      </p:cBhvr>
                                    </p:animEffect>
                                  </p:childTnLst>
                                </p:cTn>
                              </p:par>
                            </p:childTnLst>
                          </p:cTn>
                        </p:par>
                        <p:par>
                          <p:cTn id="29" fill="hold">
                            <p:stCondLst>
                              <p:cond delay="5750"/>
                            </p:stCondLst>
                            <p:childTnLst>
                              <p:par>
                                <p:cTn id="30" presetID="49" presetClass="entr" presetSubtype="0" decel="100000" fill="hold" grpId="0" nodeType="afterEffect">
                                  <p:stCondLst>
                                    <p:cond delay="50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 calcmode="lin" valueType="num">
                                      <p:cBhvr>
                                        <p:cTn id="34" dur="500" fill="hold"/>
                                        <p:tgtEl>
                                          <p:spTgt spid="12"/>
                                        </p:tgtEl>
                                        <p:attrNameLst>
                                          <p:attrName>style.rotation</p:attrName>
                                        </p:attrNameLst>
                                      </p:cBhvr>
                                      <p:tavLst>
                                        <p:tav tm="0">
                                          <p:val>
                                            <p:fltVal val="360"/>
                                          </p:val>
                                        </p:tav>
                                        <p:tav tm="100000">
                                          <p:val>
                                            <p:fltVal val="0"/>
                                          </p:val>
                                        </p:tav>
                                      </p:tavLst>
                                    </p:anim>
                                    <p:animEffect transition="in" filter="fade">
                                      <p:cBhvr>
                                        <p:cTn id="35" dur="500"/>
                                        <p:tgtEl>
                                          <p:spTgt spid="12"/>
                                        </p:tgtEl>
                                      </p:cBhvr>
                                    </p:animEffect>
                                  </p:childTnLst>
                                </p:cTn>
                              </p:par>
                              <p:par>
                                <p:cTn id="36" presetID="49" presetClass="entr" presetSubtype="0" decel="100000" fill="hold" grpId="0" nodeType="withEffect">
                                  <p:stCondLst>
                                    <p:cond delay="50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 calcmode="lin" valueType="num">
                                      <p:cBhvr>
                                        <p:cTn id="40" dur="500" fill="hold"/>
                                        <p:tgtEl>
                                          <p:spTgt spid="19"/>
                                        </p:tgtEl>
                                        <p:attrNameLst>
                                          <p:attrName>style.rotation</p:attrName>
                                        </p:attrNameLst>
                                      </p:cBhvr>
                                      <p:tavLst>
                                        <p:tav tm="0">
                                          <p:val>
                                            <p:fltVal val="360"/>
                                          </p:val>
                                        </p:tav>
                                        <p:tav tm="100000">
                                          <p:val>
                                            <p:fltVal val="0"/>
                                          </p:val>
                                        </p:tav>
                                      </p:tavLst>
                                    </p:anim>
                                    <p:animEffect transition="in" filter="fade">
                                      <p:cBhvr>
                                        <p:cTn id="41" dur="500"/>
                                        <p:tgtEl>
                                          <p:spTgt spid="19"/>
                                        </p:tgtEl>
                                      </p:cBhvr>
                                    </p:animEffect>
                                  </p:childTnLst>
                                </p:cTn>
                              </p:par>
                            </p:childTnLst>
                          </p:cTn>
                        </p:par>
                        <p:par>
                          <p:cTn id="42" fill="hold">
                            <p:stCondLst>
                              <p:cond delay="6750"/>
                            </p:stCondLst>
                            <p:childTnLst>
                              <p:par>
                                <p:cTn id="43" presetID="12" presetClass="entr" presetSubtype="2"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p:tgtEl>
                                          <p:spTgt spid="13"/>
                                        </p:tgtEl>
                                        <p:attrNameLst>
                                          <p:attrName>ppt_x</p:attrName>
                                        </p:attrNameLst>
                                      </p:cBhvr>
                                      <p:tavLst>
                                        <p:tav tm="0">
                                          <p:val>
                                            <p:strVal val="#ppt_x+#ppt_w*1.125000"/>
                                          </p:val>
                                        </p:tav>
                                        <p:tav tm="100000">
                                          <p:val>
                                            <p:strVal val="#ppt_x"/>
                                          </p:val>
                                        </p:tav>
                                      </p:tavLst>
                                    </p:anim>
                                    <p:animEffect transition="in" filter="wipe(left)">
                                      <p:cBhvr>
                                        <p:cTn id="46" dur="500"/>
                                        <p:tgtEl>
                                          <p:spTgt spid="13"/>
                                        </p:tgtEl>
                                      </p:cBhvr>
                                    </p:animEffect>
                                  </p:childTnLst>
                                </p:cTn>
                              </p:par>
                              <p:par>
                                <p:cTn id="47" presetID="12" presetClass="entr" presetSubtype="8"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p:tgtEl>
                                          <p:spTgt spid="29"/>
                                        </p:tgtEl>
                                        <p:attrNameLst>
                                          <p:attrName>ppt_x</p:attrName>
                                        </p:attrNameLst>
                                      </p:cBhvr>
                                      <p:tavLst>
                                        <p:tav tm="0">
                                          <p:val>
                                            <p:strVal val="#ppt_x-#ppt_w*1.125000"/>
                                          </p:val>
                                        </p:tav>
                                        <p:tav tm="100000">
                                          <p:val>
                                            <p:strVal val="#ppt_x"/>
                                          </p:val>
                                        </p:tav>
                                      </p:tavLst>
                                    </p:anim>
                                    <p:animEffect transition="in" filter="wipe(right)">
                                      <p:cBhvr>
                                        <p:cTn id="50" dur="500"/>
                                        <p:tgtEl>
                                          <p:spTgt spid="29"/>
                                        </p:tgtEl>
                                      </p:cBhvr>
                                    </p:animEffect>
                                  </p:childTnLst>
                                </p:cTn>
                              </p:par>
                            </p:childTnLst>
                          </p:cTn>
                        </p:par>
                        <p:par>
                          <p:cTn id="51" fill="hold">
                            <p:stCondLst>
                              <p:cond delay="7250"/>
                            </p:stCondLst>
                            <p:childTnLst>
                              <p:par>
                                <p:cTn id="52" presetID="37" presetClass="entr" presetSubtype="0" fill="hold" grpId="0" nodeType="afterEffect">
                                  <p:stCondLst>
                                    <p:cond delay="50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1000"/>
                                        <p:tgtEl>
                                          <p:spTgt spid="22"/>
                                        </p:tgtEl>
                                      </p:cBhvr>
                                    </p:animEffect>
                                    <p:anim calcmode="lin" valueType="num">
                                      <p:cBhvr>
                                        <p:cTn id="55" dur="1000" fill="hold"/>
                                        <p:tgtEl>
                                          <p:spTgt spid="22"/>
                                        </p:tgtEl>
                                        <p:attrNameLst>
                                          <p:attrName>ppt_x</p:attrName>
                                        </p:attrNameLst>
                                      </p:cBhvr>
                                      <p:tavLst>
                                        <p:tav tm="0">
                                          <p:val>
                                            <p:strVal val="#ppt_x"/>
                                          </p:val>
                                        </p:tav>
                                        <p:tav tm="100000">
                                          <p:val>
                                            <p:strVal val="#ppt_x"/>
                                          </p:val>
                                        </p:tav>
                                      </p:tavLst>
                                    </p:anim>
                                    <p:anim calcmode="lin" valueType="num">
                                      <p:cBhvr>
                                        <p:cTn id="56" dur="900" decel="100000" fill="hold"/>
                                        <p:tgtEl>
                                          <p:spTgt spid="22"/>
                                        </p:tgtEl>
                                        <p:attrNameLst>
                                          <p:attrName>ppt_y</p:attrName>
                                        </p:attrNameLst>
                                      </p:cBhvr>
                                      <p:tavLst>
                                        <p:tav tm="0">
                                          <p:val>
                                            <p:strVal val="#ppt_y+1"/>
                                          </p:val>
                                        </p:tav>
                                        <p:tav tm="100000">
                                          <p:val>
                                            <p:strVal val="#ppt_y-.03"/>
                                          </p:val>
                                        </p:tav>
                                      </p:tavLst>
                                    </p:anim>
                                    <p:anim calcmode="lin" valueType="num">
                                      <p:cBhvr>
                                        <p:cTn id="57"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58" presetID="49" presetClass="entr" presetSubtype="0" decel="100000" fill="hold" nodeType="withEffect">
                                  <p:stCondLst>
                                    <p:cond delay="1000"/>
                                  </p:stCondLst>
                                  <p:childTnLst>
                                    <p:set>
                                      <p:cBhvr>
                                        <p:cTn id="59" dur="1" fill="hold">
                                          <p:stCondLst>
                                            <p:cond delay="0"/>
                                          </p:stCondLst>
                                        </p:cTn>
                                        <p:tgtEl>
                                          <p:spTgt spid="21"/>
                                        </p:tgtEl>
                                        <p:attrNameLst>
                                          <p:attrName>style.visibility</p:attrName>
                                        </p:attrNameLst>
                                      </p:cBhvr>
                                      <p:to>
                                        <p:strVal val="visible"/>
                                      </p:to>
                                    </p:set>
                                    <p:anim calcmode="lin" valueType="num">
                                      <p:cBhvr>
                                        <p:cTn id="60" dur="500" fill="hold"/>
                                        <p:tgtEl>
                                          <p:spTgt spid="21"/>
                                        </p:tgtEl>
                                        <p:attrNameLst>
                                          <p:attrName>ppt_w</p:attrName>
                                        </p:attrNameLst>
                                      </p:cBhvr>
                                      <p:tavLst>
                                        <p:tav tm="0">
                                          <p:val>
                                            <p:fltVal val="0"/>
                                          </p:val>
                                        </p:tav>
                                        <p:tav tm="100000">
                                          <p:val>
                                            <p:strVal val="#ppt_w"/>
                                          </p:val>
                                        </p:tav>
                                      </p:tavLst>
                                    </p:anim>
                                    <p:anim calcmode="lin" valueType="num">
                                      <p:cBhvr>
                                        <p:cTn id="61" dur="500" fill="hold"/>
                                        <p:tgtEl>
                                          <p:spTgt spid="21"/>
                                        </p:tgtEl>
                                        <p:attrNameLst>
                                          <p:attrName>ppt_h</p:attrName>
                                        </p:attrNameLst>
                                      </p:cBhvr>
                                      <p:tavLst>
                                        <p:tav tm="0">
                                          <p:val>
                                            <p:fltVal val="0"/>
                                          </p:val>
                                        </p:tav>
                                        <p:tav tm="100000">
                                          <p:val>
                                            <p:strVal val="#ppt_h"/>
                                          </p:val>
                                        </p:tav>
                                      </p:tavLst>
                                    </p:anim>
                                    <p:anim calcmode="lin" valueType="num">
                                      <p:cBhvr>
                                        <p:cTn id="62" dur="500" fill="hold"/>
                                        <p:tgtEl>
                                          <p:spTgt spid="21"/>
                                        </p:tgtEl>
                                        <p:attrNameLst>
                                          <p:attrName>style.rotation</p:attrName>
                                        </p:attrNameLst>
                                      </p:cBhvr>
                                      <p:tavLst>
                                        <p:tav tm="0">
                                          <p:val>
                                            <p:fltVal val="360"/>
                                          </p:val>
                                        </p:tav>
                                        <p:tav tm="100000">
                                          <p:val>
                                            <p:fltVal val="0"/>
                                          </p:val>
                                        </p:tav>
                                      </p:tavLst>
                                    </p:anim>
                                    <p:animEffect transition="in" filter="fade">
                                      <p:cBhvr>
                                        <p:cTn id="63" dur="500"/>
                                        <p:tgtEl>
                                          <p:spTgt spid="21"/>
                                        </p:tgtEl>
                                      </p:cBhvr>
                                    </p:animEffect>
                                  </p:childTnLst>
                                </p:cTn>
                              </p:par>
                              <p:par>
                                <p:cTn id="64" presetID="49" presetClass="entr" presetSubtype="0" decel="100000" fill="hold" nodeType="withEffect">
                                  <p:stCondLst>
                                    <p:cond delay="1000"/>
                                  </p:stCondLst>
                                  <p:childTnLst>
                                    <p:set>
                                      <p:cBhvr>
                                        <p:cTn id="65" dur="1" fill="hold">
                                          <p:stCondLst>
                                            <p:cond delay="0"/>
                                          </p:stCondLst>
                                        </p:cTn>
                                        <p:tgtEl>
                                          <p:spTgt spid="24"/>
                                        </p:tgtEl>
                                        <p:attrNameLst>
                                          <p:attrName>style.visibility</p:attrName>
                                        </p:attrNameLst>
                                      </p:cBhvr>
                                      <p:to>
                                        <p:strVal val="visible"/>
                                      </p:to>
                                    </p:set>
                                    <p:anim calcmode="lin" valueType="num">
                                      <p:cBhvr>
                                        <p:cTn id="66" dur="500" fill="hold"/>
                                        <p:tgtEl>
                                          <p:spTgt spid="24"/>
                                        </p:tgtEl>
                                        <p:attrNameLst>
                                          <p:attrName>ppt_w</p:attrName>
                                        </p:attrNameLst>
                                      </p:cBhvr>
                                      <p:tavLst>
                                        <p:tav tm="0">
                                          <p:val>
                                            <p:fltVal val="0"/>
                                          </p:val>
                                        </p:tav>
                                        <p:tav tm="100000">
                                          <p:val>
                                            <p:strVal val="#ppt_w"/>
                                          </p:val>
                                        </p:tav>
                                      </p:tavLst>
                                    </p:anim>
                                    <p:anim calcmode="lin" valueType="num">
                                      <p:cBhvr>
                                        <p:cTn id="67" dur="500" fill="hold"/>
                                        <p:tgtEl>
                                          <p:spTgt spid="24"/>
                                        </p:tgtEl>
                                        <p:attrNameLst>
                                          <p:attrName>ppt_h</p:attrName>
                                        </p:attrNameLst>
                                      </p:cBhvr>
                                      <p:tavLst>
                                        <p:tav tm="0">
                                          <p:val>
                                            <p:fltVal val="0"/>
                                          </p:val>
                                        </p:tav>
                                        <p:tav tm="100000">
                                          <p:val>
                                            <p:strVal val="#ppt_h"/>
                                          </p:val>
                                        </p:tav>
                                      </p:tavLst>
                                    </p:anim>
                                    <p:anim calcmode="lin" valueType="num">
                                      <p:cBhvr>
                                        <p:cTn id="68" dur="500" fill="hold"/>
                                        <p:tgtEl>
                                          <p:spTgt spid="24"/>
                                        </p:tgtEl>
                                        <p:attrNameLst>
                                          <p:attrName>style.rotation</p:attrName>
                                        </p:attrNameLst>
                                      </p:cBhvr>
                                      <p:tavLst>
                                        <p:tav tm="0">
                                          <p:val>
                                            <p:fltVal val="360"/>
                                          </p:val>
                                        </p:tav>
                                        <p:tav tm="100000">
                                          <p:val>
                                            <p:fltVal val="0"/>
                                          </p:val>
                                        </p:tav>
                                      </p:tavLst>
                                    </p:anim>
                                    <p:animEffect transition="in" filter="fade">
                                      <p:cBhvr>
                                        <p:cTn id="69" dur="500"/>
                                        <p:tgtEl>
                                          <p:spTgt spid="24"/>
                                        </p:tgtEl>
                                      </p:cBhvr>
                                    </p:animEffect>
                                  </p:childTnLst>
                                </p:cTn>
                              </p:par>
                            </p:childTnLst>
                          </p:cTn>
                        </p:par>
                        <p:par>
                          <p:cTn id="70" fill="hold">
                            <p:stCondLst>
                              <p:cond delay="8750"/>
                            </p:stCondLst>
                            <p:childTnLst>
                              <p:par>
                                <p:cTn id="71" presetID="41" presetClass="entr" presetSubtype="0" fill="hold" grpId="0" nodeType="afterEffect">
                                  <p:stCondLst>
                                    <p:cond delay="500"/>
                                  </p:stCondLst>
                                  <p:iterate type="lt">
                                    <p:tmPct val="10000"/>
                                  </p:iterate>
                                  <p:childTnLst>
                                    <p:set>
                                      <p:cBhvr>
                                        <p:cTn id="72" dur="1" fill="hold">
                                          <p:stCondLst>
                                            <p:cond delay="0"/>
                                          </p:stCondLst>
                                        </p:cTn>
                                        <p:tgtEl>
                                          <p:spTgt spid="23"/>
                                        </p:tgtEl>
                                        <p:attrNameLst>
                                          <p:attrName>style.visibility</p:attrName>
                                        </p:attrNameLst>
                                      </p:cBhvr>
                                      <p:to>
                                        <p:strVal val="visible"/>
                                      </p:to>
                                    </p:set>
                                    <p:anim calcmode="lin" valueType="num">
                                      <p:cBhvr>
                                        <p:cTn id="73" dur="10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74" dur="1000" fill="hold"/>
                                        <p:tgtEl>
                                          <p:spTgt spid="23"/>
                                        </p:tgtEl>
                                        <p:attrNameLst>
                                          <p:attrName>ppt_y</p:attrName>
                                        </p:attrNameLst>
                                      </p:cBhvr>
                                      <p:tavLst>
                                        <p:tav tm="0">
                                          <p:val>
                                            <p:strVal val="#ppt_y"/>
                                          </p:val>
                                        </p:tav>
                                        <p:tav tm="100000">
                                          <p:val>
                                            <p:strVal val="#ppt_y"/>
                                          </p:val>
                                        </p:tav>
                                      </p:tavLst>
                                    </p:anim>
                                    <p:anim calcmode="lin" valueType="num">
                                      <p:cBhvr>
                                        <p:cTn id="75" dur="10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76" dur="10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77" dur="1000" tmFilter="0,0; .5, 1; 1, 1"/>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12" grpId="0" animBg="1"/>
      <p:bldP spid="2" grpId="0"/>
      <p:bldP spid="19" grpId="0" animBg="1"/>
      <p:bldP spid="13" grpId="0" animBg="1"/>
      <p:bldP spid="29" grpId="0" animBg="1"/>
      <p:bldP spid="22" grpId="0" animBg="1"/>
      <p:bldP spid="2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38915" name="Рисунок 39"/>
          <p:cNvPicPr>
            <a:picLocks noChangeAspect="1"/>
          </p:cNvPicPr>
          <p:nvPr/>
        </p:nvPicPr>
        <p:blipFill>
          <a:blip r:embed="rId2"/>
          <a:srcRect/>
          <a:stretch>
            <a:fillRect/>
          </a:stretch>
        </p:blipFill>
        <p:spPr bwMode="auto">
          <a:xfrm>
            <a:off x="0" y="0"/>
            <a:ext cx="17621250" cy="2198688"/>
          </a:xfrm>
          <a:prstGeom prst="rect">
            <a:avLst/>
          </a:prstGeom>
          <a:noFill/>
          <a:ln w="9525">
            <a:noFill/>
            <a:miter lim="800000"/>
            <a:headEnd/>
            <a:tailEnd/>
          </a:ln>
        </p:spPr>
      </p:pic>
      <p:sp>
        <p:nvSpPr>
          <p:cNvPr id="13" name="Прямоугольник 12">
            <a:extLst>
              <a:ext uri="{FF2B5EF4-FFF2-40B4-BE49-F238E27FC236}"/>
            </a:extLst>
          </p:cNvPr>
          <p:cNvSpPr/>
          <p:nvPr/>
        </p:nvSpPr>
        <p:spPr>
          <a:xfrm>
            <a:off x="898525" y="336550"/>
            <a:ext cx="14325600" cy="707886"/>
          </a:xfrm>
          <a:prstGeom prst="rect">
            <a:avLst/>
          </a:prstGeom>
        </p:spPr>
        <p:txBody>
          <a:bodyPr>
            <a:spAutoFit/>
          </a:bodyPr>
          <a:lstStyle/>
          <a:p>
            <a:pPr algn="ctr">
              <a:spcBef>
                <a:spcPct val="50000"/>
              </a:spcBef>
            </a:pPr>
            <a:r>
              <a:rPr lang="en-US" sz="4000" b="1" smtClean="0">
                <a:solidFill>
                  <a:schemeClr val="bg1"/>
                </a:solidFill>
              </a:rPr>
              <a:t>Variables in BR</a:t>
            </a:r>
            <a:r>
              <a:rPr lang="ru-RU" sz="4000" b="1" smtClean="0">
                <a:solidFill>
                  <a:schemeClr val="bg1"/>
                </a:solidFill>
              </a:rPr>
              <a:t> </a:t>
            </a:r>
            <a:endParaRPr lang="en-US" altLang="en-US" sz="4000" b="1">
              <a:solidFill>
                <a:schemeClr val="bg1"/>
              </a:solidFill>
              <a:latin typeface="BPG Nino Mtavruli"/>
              <a:cs typeface="Times New Roman" pitchFamily="18" charset="0"/>
            </a:endParaRPr>
          </a:p>
        </p:txBody>
      </p:sp>
      <p:grpSp>
        <p:nvGrpSpPr>
          <p:cNvPr id="38917" name="Группа 6"/>
          <p:cNvGrpSpPr>
            <a:grpSpLocks/>
          </p:cNvGrpSpPr>
          <p:nvPr/>
        </p:nvGrpSpPr>
        <p:grpSpPr bwMode="auto">
          <a:xfrm>
            <a:off x="0" y="1119188"/>
            <a:ext cx="17556163" cy="1584325"/>
            <a:chOff x="0" y="1118588"/>
            <a:chExt cx="17556163" cy="1585314"/>
          </a:xfrm>
        </p:grpSpPr>
        <p:pic>
          <p:nvPicPr>
            <p:cNvPr id="38919" name="Рисунок 40"/>
            <p:cNvPicPr>
              <a:picLocks noChangeAspect="1"/>
            </p:cNvPicPr>
            <p:nvPr/>
          </p:nvPicPr>
          <p:blipFill>
            <a:blip r:embed="rId3"/>
            <a:srcRect/>
            <a:stretch>
              <a:fillRect/>
            </a:stretch>
          </p:blipFill>
          <p:spPr bwMode="auto">
            <a:xfrm>
              <a:off x="0" y="1118588"/>
              <a:ext cx="17556163" cy="1435582"/>
            </a:xfrm>
            <a:prstGeom prst="rect">
              <a:avLst/>
            </a:prstGeom>
            <a:noFill/>
            <a:ln w="9525">
              <a:noFill/>
              <a:miter lim="800000"/>
              <a:headEnd/>
              <a:tailEnd/>
            </a:ln>
          </p:spPr>
        </p:pic>
        <p:grpSp>
          <p:nvGrpSpPr>
            <p:cNvPr id="38920" name="Группа 5"/>
            <p:cNvGrpSpPr>
              <a:grpSpLocks/>
            </p:cNvGrpSpPr>
            <p:nvPr/>
          </p:nvGrpSpPr>
          <p:grpSpPr bwMode="auto">
            <a:xfrm>
              <a:off x="8013700" y="1694252"/>
              <a:ext cx="1555750" cy="1009650"/>
              <a:chOff x="8013700" y="1694252"/>
              <a:chExt cx="1555750" cy="1009650"/>
            </a:xfrm>
          </p:grpSpPr>
          <p:sp>
            <p:nvSpPr>
              <p:cNvPr id="5" name="Прямоугольник 4">
                <a:extLst>
                  <a:ext uri="{FF2B5EF4-FFF2-40B4-BE49-F238E27FC236}"/>
                </a:extLst>
              </p:cNvPr>
              <p:cNvSpPr/>
              <p:nvPr/>
            </p:nvSpPr>
            <p:spPr>
              <a:xfrm>
                <a:off x="8013700" y="1693622"/>
                <a:ext cx="1555750" cy="101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38922" name="Рисунок 2"/>
              <p:cNvPicPr>
                <a:picLocks noChangeAspect="1"/>
              </p:cNvPicPr>
              <p:nvPr/>
            </p:nvPicPr>
            <p:blipFill>
              <a:blip r:embed="rId4"/>
              <a:srcRect/>
              <a:stretch>
                <a:fillRect/>
              </a:stretch>
            </p:blipFill>
            <p:spPr bwMode="auto">
              <a:xfrm>
                <a:off x="8163720" y="1733490"/>
                <a:ext cx="1221580" cy="787748"/>
              </a:xfrm>
              <a:prstGeom prst="rect">
                <a:avLst/>
              </a:prstGeom>
              <a:noFill/>
              <a:ln w="9525">
                <a:noFill/>
                <a:miter lim="800000"/>
                <a:headEnd/>
                <a:tailEnd/>
              </a:ln>
            </p:spPr>
          </p:pic>
        </p:grpSp>
      </p:grpSp>
      <p:sp>
        <p:nvSpPr>
          <p:cNvPr id="25" name="Прямоугольник 11">
            <a:extLst>
              <a:ext uri="{FF2B5EF4-FFF2-40B4-BE49-F238E27FC236}"/>
            </a:extLst>
          </p:cNvPr>
          <p:cNvSpPr/>
          <p:nvPr/>
        </p:nvSpPr>
        <p:spPr>
          <a:xfrm>
            <a:off x="898525" y="2995613"/>
            <a:ext cx="15614650" cy="6494085"/>
          </a:xfrm>
          <a:prstGeom prst="rect">
            <a:avLst/>
          </a:prstGeom>
        </p:spPr>
        <p:txBody>
          <a:bodyPr>
            <a:spAutoFit/>
          </a:bodyPr>
          <a:lstStyle/>
          <a:p>
            <a:r>
              <a:rPr lang="en-US" sz="3200" b="1"/>
              <a:t>BR contains following variables by each entity:</a:t>
            </a:r>
            <a:endParaRPr lang="en-US" sz="3200"/>
          </a:p>
          <a:p>
            <a:pPr marL="914400" lvl="1" indent="-457200">
              <a:buFont typeface="Arial" panose="020B0604020202020204" pitchFamily="34" charset="0"/>
              <a:buChar char="•"/>
            </a:pPr>
            <a:r>
              <a:rPr lang="en-US" sz="2400" smtClean="0"/>
              <a:t>Full </a:t>
            </a:r>
            <a:r>
              <a:rPr lang="en-US" sz="2400"/>
              <a:t>name of enterprise</a:t>
            </a:r>
          </a:p>
          <a:p>
            <a:pPr marL="914400" lvl="1" indent="-457200">
              <a:buFont typeface="Arial" panose="020B0604020202020204" pitchFamily="34" charset="0"/>
              <a:buChar char="•"/>
            </a:pPr>
            <a:r>
              <a:rPr lang="en-US" sz="2400"/>
              <a:t>Registration data</a:t>
            </a:r>
          </a:p>
          <a:p>
            <a:pPr marL="914400" lvl="1" indent="-457200">
              <a:buFont typeface="Arial" panose="020B0604020202020204" pitchFamily="34" charset="0"/>
              <a:buChar char="•"/>
            </a:pPr>
            <a:r>
              <a:rPr lang="en-US" sz="2400"/>
              <a:t>Registration number</a:t>
            </a:r>
          </a:p>
          <a:p>
            <a:pPr marL="914400" lvl="1" indent="-457200">
              <a:buFont typeface="Arial" panose="020B0604020202020204" pitchFamily="34" charset="0"/>
              <a:buChar char="•"/>
            </a:pPr>
            <a:r>
              <a:rPr lang="en-US" sz="2400"/>
              <a:t>Statistical code</a:t>
            </a:r>
          </a:p>
          <a:p>
            <a:pPr marL="914400" lvl="1" indent="-457200">
              <a:buFont typeface="Arial" panose="020B0604020202020204" pitchFamily="34" charset="0"/>
              <a:buChar char="•"/>
            </a:pPr>
            <a:r>
              <a:rPr lang="en-US" sz="2400"/>
              <a:t>Tax code</a:t>
            </a:r>
          </a:p>
          <a:p>
            <a:pPr marL="914400" lvl="1" indent="-457200">
              <a:buFont typeface="Arial" panose="020B0604020202020204" pitchFamily="34" charset="0"/>
              <a:buChar char="•"/>
            </a:pPr>
            <a:r>
              <a:rPr lang="en-US" sz="2400"/>
              <a:t>Legal address</a:t>
            </a:r>
          </a:p>
          <a:p>
            <a:pPr marL="914400" lvl="1" indent="-457200">
              <a:buFont typeface="Arial" panose="020B0604020202020204" pitchFamily="34" charset="0"/>
              <a:buChar char="•"/>
            </a:pPr>
            <a:r>
              <a:rPr lang="en-US" sz="2400"/>
              <a:t>Actual address (only for limited number of entities)</a:t>
            </a:r>
          </a:p>
          <a:p>
            <a:pPr marL="914400" lvl="1" indent="-457200">
              <a:buFont typeface="Arial" panose="020B0604020202020204" pitchFamily="34" charset="0"/>
              <a:buChar char="•"/>
            </a:pPr>
            <a:r>
              <a:rPr lang="en-US" sz="2400"/>
              <a:t>Organizational-legal form</a:t>
            </a:r>
          </a:p>
          <a:p>
            <a:pPr marL="914400" lvl="1" indent="-457200">
              <a:buFont typeface="Arial" panose="020B0604020202020204" pitchFamily="34" charset="0"/>
              <a:buChar char="•"/>
            </a:pPr>
            <a:r>
              <a:rPr lang="en-US" sz="2400"/>
              <a:t>Ownership type</a:t>
            </a:r>
          </a:p>
          <a:p>
            <a:pPr marL="914400" lvl="1" indent="-457200">
              <a:buFont typeface="Arial" panose="020B0604020202020204" pitchFamily="34" charset="0"/>
              <a:buChar char="•"/>
            </a:pPr>
            <a:r>
              <a:rPr lang="en-US" sz="2400"/>
              <a:t>Phone and fax numbers</a:t>
            </a:r>
          </a:p>
          <a:p>
            <a:pPr marL="914400" lvl="1" indent="-457200">
              <a:buFont typeface="Arial" panose="020B0604020202020204" pitchFamily="34" charset="0"/>
              <a:buChar char="•"/>
            </a:pPr>
            <a:r>
              <a:rPr lang="en-US" sz="2400"/>
              <a:t>E-mail address and web page (only for limited number of entities)</a:t>
            </a:r>
          </a:p>
          <a:p>
            <a:pPr marL="914400" lvl="1" indent="-457200">
              <a:buFont typeface="Arial" panose="020B0604020202020204" pitchFamily="34" charset="0"/>
              <a:buChar char="•"/>
            </a:pPr>
            <a:r>
              <a:rPr lang="en-US" sz="2400"/>
              <a:t>Name, surname, address and phone number of director</a:t>
            </a:r>
          </a:p>
          <a:p>
            <a:pPr marL="914400" lvl="1" indent="-457200">
              <a:buFont typeface="Arial" panose="020B0604020202020204" pitchFamily="34" charset="0"/>
              <a:buChar char="•"/>
            </a:pPr>
            <a:r>
              <a:rPr lang="en-US" sz="2400"/>
              <a:t>Partners</a:t>
            </a:r>
          </a:p>
          <a:p>
            <a:pPr marL="914400" lvl="1" indent="-457200">
              <a:buFont typeface="Arial" panose="020B0604020202020204" pitchFamily="34" charset="0"/>
              <a:buChar char="•"/>
            </a:pPr>
            <a:r>
              <a:rPr lang="en-US" sz="2400"/>
              <a:t>Gender</a:t>
            </a:r>
          </a:p>
          <a:p>
            <a:pPr marL="914400" lvl="1" indent="-457200">
              <a:buFont typeface="Arial" panose="020B0604020202020204" pitchFamily="34" charset="0"/>
              <a:buChar char="•"/>
            </a:pPr>
            <a:r>
              <a:rPr lang="en-US" sz="2400"/>
              <a:t>Kind of economic activity by 5 digit of NACE rev. 1.1 and NACE rev.2 </a:t>
            </a:r>
            <a:endParaRPr lang="en-US" sz="2400" smtClean="0"/>
          </a:p>
          <a:p>
            <a:pPr marL="914400" lvl="1" indent="-457200">
              <a:buFont typeface="Arial" panose="020B0604020202020204" pitchFamily="34" charset="0"/>
              <a:buChar char="•"/>
            </a:pPr>
            <a:r>
              <a:rPr lang="en-US" sz="2400" smtClean="0"/>
              <a:t>Size</a:t>
            </a:r>
          </a:p>
        </p:txBody>
      </p:sp>
    </p:spTree>
    <p:extLst>
      <p:ext uri="{BB962C8B-B14F-4D97-AF65-F5344CB8AC3E}">
        <p14:creationId xmlns:p14="http://schemas.microsoft.com/office/powerpoint/2010/main" val="2712426866"/>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23" presetClass="entr" presetSubtype="16"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39939" name="Рисунок 39"/>
          <p:cNvPicPr>
            <a:picLocks noChangeAspect="1"/>
          </p:cNvPicPr>
          <p:nvPr/>
        </p:nvPicPr>
        <p:blipFill>
          <a:blip r:embed="rId2"/>
          <a:srcRect/>
          <a:stretch>
            <a:fillRect/>
          </a:stretch>
        </p:blipFill>
        <p:spPr bwMode="auto">
          <a:xfrm>
            <a:off x="-65087" y="19844"/>
            <a:ext cx="17621250" cy="2198688"/>
          </a:xfrm>
          <a:prstGeom prst="rect">
            <a:avLst/>
          </a:prstGeom>
          <a:noFill/>
          <a:ln w="9525">
            <a:noFill/>
            <a:miter lim="800000"/>
            <a:headEnd/>
            <a:tailEnd/>
          </a:ln>
        </p:spPr>
      </p:pic>
      <p:sp>
        <p:nvSpPr>
          <p:cNvPr id="13" name="Прямоугольник 12">
            <a:extLst>
              <a:ext uri="{FF2B5EF4-FFF2-40B4-BE49-F238E27FC236}"/>
            </a:extLst>
          </p:cNvPr>
          <p:cNvSpPr/>
          <p:nvPr/>
        </p:nvSpPr>
        <p:spPr>
          <a:xfrm>
            <a:off x="1676400" y="298450"/>
            <a:ext cx="14516100" cy="707886"/>
          </a:xfrm>
          <a:prstGeom prst="rect">
            <a:avLst/>
          </a:prstGeom>
        </p:spPr>
        <p:txBody>
          <a:bodyPr>
            <a:spAutoFit/>
          </a:bodyPr>
          <a:lstStyle/>
          <a:p>
            <a:pPr algn="ctr" fontAlgn="auto">
              <a:spcBef>
                <a:spcPct val="50000"/>
              </a:spcBef>
              <a:spcAft>
                <a:spcPts val="0"/>
              </a:spcAft>
              <a:defRPr/>
            </a:pPr>
            <a:r>
              <a:rPr lang="en-US" sz="4000" b="1">
                <a:solidFill>
                  <a:schemeClr val="bg1"/>
                </a:solidFill>
                <a:latin typeface="+mn-lt"/>
              </a:rPr>
              <a:t>Information </a:t>
            </a:r>
            <a:r>
              <a:rPr lang="en-US" sz="4000" b="1" smtClean="0">
                <a:solidFill>
                  <a:schemeClr val="bg1"/>
                </a:solidFill>
                <a:latin typeface="+mn-lt"/>
              </a:rPr>
              <a:t>produced</a:t>
            </a:r>
            <a:r>
              <a:rPr lang="en-US" sz="4000" b="1" smtClean="0">
                <a:solidFill>
                  <a:srgbClr val="FF0000"/>
                </a:solidFill>
                <a:latin typeface="+mn-lt"/>
              </a:rPr>
              <a:t> </a:t>
            </a:r>
            <a:r>
              <a:rPr lang="en-US" sz="4000" b="1" smtClean="0">
                <a:solidFill>
                  <a:schemeClr val="bg1"/>
                </a:solidFill>
                <a:latin typeface="+mn-lt"/>
              </a:rPr>
              <a:t>on </a:t>
            </a:r>
            <a:r>
              <a:rPr lang="en-US" sz="4000" b="1" dirty="0">
                <a:solidFill>
                  <a:schemeClr val="bg1"/>
                </a:solidFill>
                <a:latin typeface="+mn-lt"/>
              </a:rPr>
              <a:t>the basis of the Business Register</a:t>
            </a:r>
            <a:endParaRPr lang="en-US" altLang="en-US" sz="4000" b="1" spc="200" dirty="0">
              <a:solidFill>
                <a:schemeClr val="bg1"/>
              </a:solidFill>
              <a:latin typeface="BPG Nino Mtavruli" panose="02000506000000020004" pitchFamily="2" charset="0"/>
              <a:cs typeface="Times New Roman" panose="02020603050405020304" pitchFamily="18" charset="0"/>
            </a:endParaRPr>
          </a:p>
        </p:txBody>
      </p:sp>
      <p:grpSp>
        <p:nvGrpSpPr>
          <p:cNvPr id="39941" name="Группа 6"/>
          <p:cNvGrpSpPr>
            <a:grpSpLocks/>
          </p:cNvGrpSpPr>
          <p:nvPr/>
        </p:nvGrpSpPr>
        <p:grpSpPr bwMode="auto">
          <a:xfrm>
            <a:off x="0" y="1119188"/>
            <a:ext cx="17556163" cy="1584325"/>
            <a:chOff x="0" y="1118588"/>
            <a:chExt cx="17556163" cy="1585314"/>
          </a:xfrm>
        </p:grpSpPr>
        <p:pic>
          <p:nvPicPr>
            <p:cNvPr id="39943" name="Рисунок 40"/>
            <p:cNvPicPr>
              <a:picLocks noChangeAspect="1"/>
            </p:cNvPicPr>
            <p:nvPr/>
          </p:nvPicPr>
          <p:blipFill>
            <a:blip r:embed="rId3"/>
            <a:srcRect/>
            <a:stretch>
              <a:fillRect/>
            </a:stretch>
          </p:blipFill>
          <p:spPr bwMode="auto">
            <a:xfrm>
              <a:off x="0" y="1118588"/>
              <a:ext cx="17556163" cy="1435582"/>
            </a:xfrm>
            <a:prstGeom prst="rect">
              <a:avLst/>
            </a:prstGeom>
            <a:noFill/>
            <a:ln w="9525">
              <a:noFill/>
              <a:miter lim="800000"/>
              <a:headEnd/>
              <a:tailEnd/>
            </a:ln>
          </p:spPr>
        </p:pic>
        <p:grpSp>
          <p:nvGrpSpPr>
            <p:cNvPr id="39944" name="Группа 5"/>
            <p:cNvGrpSpPr>
              <a:grpSpLocks/>
            </p:cNvGrpSpPr>
            <p:nvPr/>
          </p:nvGrpSpPr>
          <p:grpSpPr bwMode="auto">
            <a:xfrm>
              <a:off x="8013700" y="1694252"/>
              <a:ext cx="1555750" cy="1009650"/>
              <a:chOff x="8013700" y="1694252"/>
              <a:chExt cx="1555750" cy="1009650"/>
            </a:xfrm>
          </p:grpSpPr>
          <p:sp>
            <p:nvSpPr>
              <p:cNvPr id="5" name="Прямоугольник 4">
                <a:extLst>
                  <a:ext uri="{FF2B5EF4-FFF2-40B4-BE49-F238E27FC236}"/>
                </a:extLst>
              </p:cNvPr>
              <p:cNvSpPr/>
              <p:nvPr/>
            </p:nvSpPr>
            <p:spPr>
              <a:xfrm>
                <a:off x="8013700" y="1693622"/>
                <a:ext cx="1555750" cy="101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39946" name="Рисунок 2"/>
              <p:cNvPicPr>
                <a:picLocks noChangeAspect="1"/>
              </p:cNvPicPr>
              <p:nvPr/>
            </p:nvPicPr>
            <p:blipFill>
              <a:blip r:embed="rId4"/>
              <a:srcRect/>
              <a:stretch>
                <a:fillRect/>
              </a:stretch>
            </p:blipFill>
            <p:spPr bwMode="auto">
              <a:xfrm>
                <a:off x="8163720" y="1733490"/>
                <a:ext cx="1221580" cy="787748"/>
              </a:xfrm>
              <a:prstGeom prst="rect">
                <a:avLst/>
              </a:prstGeom>
              <a:noFill/>
              <a:ln w="9525">
                <a:noFill/>
                <a:miter lim="800000"/>
                <a:headEnd/>
                <a:tailEnd/>
              </a:ln>
            </p:spPr>
          </p:pic>
        </p:grpSp>
      </p:grpSp>
      <p:sp>
        <p:nvSpPr>
          <p:cNvPr id="18" name="Прямоугольник 11">
            <a:extLst>
              <a:ext uri="{FF2B5EF4-FFF2-40B4-BE49-F238E27FC236}"/>
            </a:extLst>
          </p:cNvPr>
          <p:cNvSpPr/>
          <p:nvPr/>
        </p:nvSpPr>
        <p:spPr>
          <a:xfrm>
            <a:off x="895350" y="3149600"/>
            <a:ext cx="15106650" cy="5057775"/>
          </a:xfrm>
          <a:prstGeom prst="rect">
            <a:avLst/>
          </a:prstGeom>
        </p:spPr>
        <p:txBody>
          <a:bodyPr>
            <a:spAutoFit/>
          </a:bodyPr>
          <a:lstStyle/>
          <a:p>
            <a:pPr>
              <a:spcAft>
                <a:spcPts val="1200"/>
              </a:spcAft>
            </a:pPr>
            <a:r>
              <a:rPr lang="en-US" sz="3600" dirty="0">
                <a:latin typeface="Sylfaen" pitchFamily="18" charset="0"/>
              </a:rPr>
              <a:t>Based on the BR, users can </a:t>
            </a:r>
            <a:r>
              <a:rPr lang="en-US" sz="3600" dirty="0" smtClean="0">
                <a:latin typeface="Sylfaen" pitchFamily="18" charset="0"/>
              </a:rPr>
              <a:t>get information </a:t>
            </a:r>
            <a:r>
              <a:rPr lang="en-US" sz="3600" dirty="0">
                <a:latin typeface="Sylfaen" pitchFamily="18" charset="0"/>
              </a:rPr>
              <a:t>on the number of</a:t>
            </a:r>
            <a:r>
              <a:rPr lang="ru-RU" sz="3600" dirty="0">
                <a:latin typeface="Sylfaen" pitchFamily="18" charset="0"/>
              </a:rPr>
              <a:t> </a:t>
            </a:r>
            <a:r>
              <a:rPr lang="en-US" sz="3600" b="1" dirty="0">
                <a:latin typeface="Sylfaen" pitchFamily="18" charset="0"/>
              </a:rPr>
              <a:t>registered</a:t>
            </a:r>
            <a:r>
              <a:rPr lang="ru-RU" sz="3600" dirty="0">
                <a:latin typeface="Sylfaen" pitchFamily="18" charset="0"/>
              </a:rPr>
              <a:t> </a:t>
            </a:r>
            <a:r>
              <a:rPr lang="en-US" sz="3600" dirty="0">
                <a:latin typeface="Sylfaen" pitchFamily="18" charset="0"/>
              </a:rPr>
              <a:t>and</a:t>
            </a:r>
            <a:r>
              <a:rPr lang="ru-RU" sz="3600" dirty="0">
                <a:latin typeface="Sylfaen" pitchFamily="18" charset="0"/>
              </a:rPr>
              <a:t> </a:t>
            </a:r>
            <a:r>
              <a:rPr lang="en-US" sz="3600" b="1" dirty="0">
                <a:latin typeface="Sylfaen" pitchFamily="18" charset="0"/>
              </a:rPr>
              <a:t>active</a:t>
            </a:r>
            <a:r>
              <a:rPr lang="ru-RU" sz="3600" b="1" dirty="0">
                <a:latin typeface="Sylfaen" pitchFamily="18" charset="0"/>
              </a:rPr>
              <a:t> </a:t>
            </a:r>
            <a:r>
              <a:rPr lang="en-US" sz="3600" dirty="0">
                <a:latin typeface="Sylfaen" pitchFamily="18" charset="0"/>
              </a:rPr>
              <a:t>entities by</a:t>
            </a:r>
            <a:r>
              <a:rPr lang="ru-RU" sz="3600" dirty="0">
                <a:latin typeface="Sylfaen" pitchFamily="18" charset="0"/>
              </a:rPr>
              <a:t>:</a:t>
            </a:r>
          </a:p>
          <a:p>
            <a:pPr marL="1943100" lvl="3" indent="-571500">
              <a:spcBef>
                <a:spcPts val="300"/>
              </a:spcBef>
              <a:spcAft>
                <a:spcPts val="300"/>
              </a:spcAft>
              <a:buFont typeface="Wingdings" pitchFamily="2" charset="2"/>
              <a:buChar char="§"/>
            </a:pPr>
            <a:r>
              <a:rPr lang="en-US" sz="3600" smtClean="0">
                <a:latin typeface="Sylfaen" pitchFamily="18" charset="0"/>
              </a:rPr>
              <a:t>organizational- </a:t>
            </a:r>
            <a:r>
              <a:rPr lang="en-US" sz="3600">
                <a:latin typeface="Sylfaen" pitchFamily="18" charset="0"/>
              </a:rPr>
              <a:t>legal </a:t>
            </a:r>
            <a:r>
              <a:rPr lang="en-US" sz="3600" dirty="0">
                <a:latin typeface="Sylfaen" pitchFamily="18" charset="0"/>
              </a:rPr>
              <a:t>form</a:t>
            </a:r>
          </a:p>
          <a:p>
            <a:pPr marL="1943100" lvl="3" indent="-571500">
              <a:spcBef>
                <a:spcPts val="300"/>
              </a:spcBef>
              <a:spcAft>
                <a:spcPts val="300"/>
              </a:spcAft>
              <a:buFont typeface="Wingdings" pitchFamily="2" charset="2"/>
              <a:buChar char="§"/>
            </a:pPr>
            <a:r>
              <a:rPr lang="en-US" sz="3600" smtClean="0">
                <a:latin typeface="Sylfaen" pitchFamily="18" charset="0"/>
              </a:rPr>
              <a:t>owner </a:t>
            </a:r>
            <a:r>
              <a:rPr lang="en-US" sz="3600" dirty="0">
                <a:latin typeface="Sylfaen" pitchFamily="18" charset="0"/>
              </a:rPr>
              <a:t>type</a:t>
            </a:r>
          </a:p>
          <a:p>
            <a:pPr marL="1943100" lvl="3" indent="-571500">
              <a:spcBef>
                <a:spcPts val="300"/>
              </a:spcBef>
              <a:spcAft>
                <a:spcPts val="300"/>
              </a:spcAft>
              <a:buFont typeface="Wingdings" pitchFamily="2" charset="2"/>
              <a:buChar char="§"/>
            </a:pPr>
            <a:r>
              <a:rPr lang="en-US" sz="3600" dirty="0" smtClean="0">
                <a:latin typeface="Sylfaen" pitchFamily="18" charset="0"/>
              </a:rPr>
              <a:t>region </a:t>
            </a:r>
            <a:r>
              <a:rPr lang="en-US" sz="3600" dirty="0">
                <a:latin typeface="Sylfaen" pitchFamily="18" charset="0"/>
              </a:rPr>
              <a:t>and </a:t>
            </a:r>
            <a:r>
              <a:rPr lang="en-US" sz="3600" dirty="0" smtClean="0">
                <a:latin typeface="Sylfaen" pitchFamily="18" charset="0"/>
              </a:rPr>
              <a:t>municipality</a:t>
            </a:r>
            <a:endParaRPr lang="en-US" sz="3600" dirty="0">
              <a:latin typeface="Sylfaen" pitchFamily="18" charset="0"/>
            </a:endParaRPr>
          </a:p>
          <a:p>
            <a:pPr marL="1943100" lvl="3" indent="-571500">
              <a:spcBef>
                <a:spcPts val="300"/>
              </a:spcBef>
              <a:spcAft>
                <a:spcPts val="300"/>
              </a:spcAft>
              <a:buFont typeface="Wingdings" pitchFamily="2" charset="2"/>
              <a:buChar char="§"/>
            </a:pPr>
            <a:r>
              <a:rPr lang="en-US" sz="3600" dirty="0">
                <a:latin typeface="Sylfaen" pitchFamily="18" charset="0"/>
              </a:rPr>
              <a:t>economic activity</a:t>
            </a:r>
          </a:p>
          <a:p>
            <a:pPr marL="1943100" lvl="3" indent="-571500">
              <a:spcBef>
                <a:spcPts val="300"/>
              </a:spcBef>
              <a:spcAft>
                <a:spcPts val="300"/>
              </a:spcAft>
              <a:buFont typeface="Wingdings" pitchFamily="2" charset="2"/>
              <a:buChar char="§"/>
            </a:pPr>
            <a:r>
              <a:rPr lang="en-US" sz="3600" dirty="0">
                <a:latin typeface="Sylfaen" pitchFamily="18" charset="0"/>
              </a:rPr>
              <a:t>gender of founders</a:t>
            </a:r>
          </a:p>
          <a:p>
            <a:pPr marL="1943100" lvl="3" indent="-571500">
              <a:spcBef>
                <a:spcPts val="300"/>
              </a:spcBef>
              <a:spcAft>
                <a:spcPts val="300"/>
              </a:spcAft>
              <a:buFont typeface="Wingdings" pitchFamily="2" charset="2"/>
              <a:buChar char="§"/>
            </a:pPr>
            <a:r>
              <a:rPr lang="en-US" sz="3600" dirty="0">
                <a:latin typeface="Sylfaen" pitchFamily="18" charset="0"/>
              </a:rPr>
              <a:t>founding country, </a:t>
            </a:r>
            <a:r>
              <a:rPr lang="en-US" sz="3600" dirty="0" err="1">
                <a:latin typeface="Sylfaen" pitchFamily="18" charset="0"/>
              </a:rPr>
              <a:t>etc</a:t>
            </a:r>
            <a:r>
              <a:rPr lang="ru-RU" sz="3600" dirty="0">
                <a:latin typeface="Sylfaen" pitchFamily="18" charset="0"/>
              </a:rPr>
              <a:t>.</a:t>
            </a:r>
            <a:endParaRPr lang="en-US" sz="3600" dirty="0">
              <a:solidFill>
                <a:srgbClr val="0080BD"/>
              </a:solidFill>
              <a:latin typeface="Sylfaen" pitchFamily="18" charset="0"/>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40963" name="Рисунок 39"/>
          <p:cNvPicPr>
            <a:picLocks noChangeAspect="1"/>
          </p:cNvPicPr>
          <p:nvPr/>
        </p:nvPicPr>
        <p:blipFill>
          <a:blip r:embed="rId2"/>
          <a:srcRect/>
          <a:stretch>
            <a:fillRect/>
          </a:stretch>
        </p:blipFill>
        <p:spPr bwMode="auto">
          <a:xfrm>
            <a:off x="-38100" y="0"/>
            <a:ext cx="17621250" cy="2198688"/>
          </a:xfrm>
          <a:prstGeom prst="rect">
            <a:avLst/>
          </a:prstGeom>
          <a:noFill/>
          <a:ln w="9525">
            <a:noFill/>
            <a:miter lim="800000"/>
            <a:headEnd/>
            <a:tailEnd/>
          </a:ln>
        </p:spPr>
      </p:pic>
      <p:sp>
        <p:nvSpPr>
          <p:cNvPr id="40964" name="Прямоугольник 12"/>
          <p:cNvSpPr>
            <a:spLocks noChangeArrowheads="1"/>
          </p:cNvSpPr>
          <p:nvPr/>
        </p:nvSpPr>
        <p:spPr bwMode="auto">
          <a:xfrm>
            <a:off x="2324100" y="225425"/>
            <a:ext cx="12900025" cy="1311275"/>
          </a:xfrm>
          <a:prstGeom prst="rect">
            <a:avLst/>
          </a:prstGeom>
          <a:noFill/>
          <a:ln w="9525">
            <a:noFill/>
            <a:miter lim="800000"/>
            <a:headEnd/>
            <a:tailEnd/>
          </a:ln>
        </p:spPr>
        <p:txBody>
          <a:bodyPr>
            <a:spAutoFit/>
          </a:bodyPr>
          <a:lstStyle/>
          <a:p>
            <a:pPr algn="ctr"/>
            <a:r>
              <a:rPr lang="en-US" sz="4000" b="1">
                <a:solidFill>
                  <a:schemeClr val="bg1"/>
                </a:solidFill>
                <a:latin typeface="BPG Nino Mtavruli"/>
              </a:rPr>
              <a:t>New statistical products within the scope </a:t>
            </a:r>
            <a:br>
              <a:rPr lang="en-US" sz="4000" b="1">
                <a:solidFill>
                  <a:schemeClr val="bg1"/>
                </a:solidFill>
                <a:latin typeface="BPG Nino Mtavruli"/>
              </a:rPr>
            </a:br>
            <a:r>
              <a:rPr lang="en-US" sz="4000" b="1">
                <a:solidFill>
                  <a:schemeClr val="bg1"/>
                </a:solidFill>
                <a:latin typeface="BPG Nino Mtavruli"/>
              </a:rPr>
              <a:t>of administrative data</a:t>
            </a:r>
            <a:endParaRPr lang="en-US" sz="4000">
              <a:solidFill>
                <a:schemeClr val="bg1"/>
              </a:solidFill>
              <a:latin typeface="BPG Nino Mtavruli"/>
            </a:endParaRPr>
          </a:p>
        </p:txBody>
      </p:sp>
      <p:grpSp>
        <p:nvGrpSpPr>
          <p:cNvPr id="40965" name="Группа 6"/>
          <p:cNvGrpSpPr>
            <a:grpSpLocks/>
          </p:cNvGrpSpPr>
          <p:nvPr/>
        </p:nvGrpSpPr>
        <p:grpSpPr bwMode="auto">
          <a:xfrm>
            <a:off x="209550" y="1238250"/>
            <a:ext cx="17556163" cy="1585913"/>
            <a:chOff x="0" y="1118588"/>
            <a:chExt cx="17556163" cy="1585314"/>
          </a:xfrm>
        </p:grpSpPr>
        <p:pic>
          <p:nvPicPr>
            <p:cNvPr id="40967" name="Рисунок 40"/>
            <p:cNvPicPr>
              <a:picLocks noChangeAspect="1"/>
            </p:cNvPicPr>
            <p:nvPr/>
          </p:nvPicPr>
          <p:blipFill>
            <a:blip r:embed="rId3"/>
            <a:srcRect/>
            <a:stretch>
              <a:fillRect/>
            </a:stretch>
          </p:blipFill>
          <p:spPr bwMode="auto">
            <a:xfrm>
              <a:off x="0" y="1118588"/>
              <a:ext cx="17556163" cy="1435582"/>
            </a:xfrm>
            <a:prstGeom prst="rect">
              <a:avLst/>
            </a:prstGeom>
            <a:noFill/>
            <a:ln w="9525">
              <a:noFill/>
              <a:miter lim="800000"/>
              <a:headEnd/>
              <a:tailEnd/>
            </a:ln>
          </p:spPr>
        </p:pic>
        <p:grpSp>
          <p:nvGrpSpPr>
            <p:cNvPr id="40968" name="Группа 5"/>
            <p:cNvGrpSpPr>
              <a:grpSpLocks/>
            </p:cNvGrpSpPr>
            <p:nvPr/>
          </p:nvGrpSpPr>
          <p:grpSpPr bwMode="auto">
            <a:xfrm>
              <a:off x="8013700" y="1694252"/>
              <a:ext cx="1555750" cy="1009650"/>
              <a:chOff x="8013700" y="1694252"/>
              <a:chExt cx="1555750" cy="1009650"/>
            </a:xfrm>
          </p:grpSpPr>
          <p:sp>
            <p:nvSpPr>
              <p:cNvPr id="5" name="Прямоугольник 4">
                <a:extLst>
                  <a:ext uri="{FF2B5EF4-FFF2-40B4-BE49-F238E27FC236}"/>
                </a:extLst>
              </p:cNvPr>
              <p:cNvSpPr/>
              <p:nvPr/>
            </p:nvSpPr>
            <p:spPr>
              <a:xfrm>
                <a:off x="8013700" y="1694633"/>
                <a:ext cx="1555750" cy="10092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40970" name="Рисунок 2"/>
              <p:cNvPicPr>
                <a:picLocks noChangeAspect="1"/>
              </p:cNvPicPr>
              <p:nvPr/>
            </p:nvPicPr>
            <p:blipFill>
              <a:blip r:embed="rId4"/>
              <a:srcRect/>
              <a:stretch>
                <a:fillRect/>
              </a:stretch>
            </p:blipFill>
            <p:spPr bwMode="auto">
              <a:xfrm>
                <a:off x="8163720" y="1733490"/>
                <a:ext cx="1221580" cy="787748"/>
              </a:xfrm>
              <a:prstGeom prst="rect">
                <a:avLst/>
              </a:prstGeom>
              <a:noFill/>
              <a:ln w="9525">
                <a:noFill/>
                <a:miter lim="800000"/>
                <a:headEnd/>
                <a:tailEnd/>
              </a:ln>
            </p:spPr>
          </p:pic>
        </p:grpSp>
      </p:grpSp>
      <p:sp>
        <p:nvSpPr>
          <p:cNvPr id="40966" name="Прямоугольник 11"/>
          <p:cNvSpPr>
            <a:spLocks noChangeArrowheads="1"/>
          </p:cNvSpPr>
          <p:nvPr/>
        </p:nvSpPr>
        <p:spPr bwMode="auto">
          <a:xfrm>
            <a:off x="820738" y="2673350"/>
            <a:ext cx="16400462" cy="6812121"/>
          </a:xfrm>
          <a:prstGeom prst="rect">
            <a:avLst/>
          </a:prstGeom>
          <a:noFill/>
          <a:ln w="9525">
            <a:noFill/>
            <a:miter lim="800000"/>
            <a:headEnd/>
            <a:tailEnd/>
          </a:ln>
        </p:spPr>
        <p:txBody>
          <a:bodyPr>
            <a:spAutoFit/>
          </a:bodyPr>
          <a:lstStyle/>
          <a:p>
            <a:pPr>
              <a:spcAft>
                <a:spcPts val="1200"/>
              </a:spcAft>
            </a:pPr>
            <a:r>
              <a:rPr lang="en-US" sz="3400" smtClean="0">
                <a:latin typeface="Sylfaen" pitchFamily="18" charset="0"/>
              </a:rPr>
              <a:t>GEOSTAT </a:t>
            </a:r>
            <a:r>
              <a:rPr lang="en-US" sz="3400">
                <a:latin typeface="Sylfaen" pitchFamily="18" charset="0"/>
              </a:rPr>
              <a:t>has recently developed the following statistical products</a:t>
            </a:r>
            <a:r>
              <a:rPr lang="ru-RU" sz="3400">
                <a:latin typeface="Sylfaen" pitchFamily="18" charset="0"/>
              </a:rPr>
              <a:t>:</a:t>
            </a:r>
            <a:endParaRPr lang="en-US" sz="3400">
              <a:latin typeface="Sylfaen" pitchFamily="18" charset="0"/>
            </a:endParaRPr>
          </a:p>
          <a:p>
            <a:pPr marL="1028700" lvl="1" indent="-571500">
              <a:buFont typeface="Wingdings" pitchFamily="2" charset="2"/>
              <a:buChar char="§"/>
            </a:pPr>
            <a:r>
              <a:rPr lang="en-US" sz="3400" b="1" smtClean="0">
                <a:latin typeface="Sylfaen" pitchFamily="18" charset="0"/>
              </a:rPr>
              <a:t>GIS </a:t>
            </a:r>
            <a:r>
              <a:rPr lang="en-US" sz="3400" b="1">
                <a:latin typeface="Sylfaen" pitchFamily="18" charset="0"/>
              </a:rPr>
              <a:t>analysis portal</a:t>
            </a:r>
            <a:r>
              <a:rPr lang="ru-RU" sz="3400">
                <a:latin typeface="Sylfaen" pitchFamily="18" charset="0"/>
              </a:rPr>
              <a:t> </a:t>
            </a:r>
            <a:endParaRPr lang="en-US" sz="3400" smtClean="0">
              <a:latin typeface="Sylfaen" pitchFamily="18" charset="0"/>
            </a:endParaRPr>
          </a:p>
          <a:p>
            <a:pPr lvl="1"/>
            <a:endParaRPr lang="en-US" sz="3400" smtClean="0">
              <a:latin typeface="Sylfaen" pitchFamily="18" charset="0"/>
            </a:endParaRPr>
          </a:p>
          <a:p>
            <a:pPr marL="1028700" lvl="1" indent="-571500">
              <a:buFont typeface="Wingdings" pitchFamily="2" charset="2"/>
              <a:buChar char="§"/>
            </a:pPr>
            <a:r>
              <a:rPr lang="en-US" sz="3400" b="1" smtClean="0">
                <a:latin typeface="Sylfaen" pitchFamily="18" charset="0"/>
              </a:rPr>
              <a:t>Business </a:t>
            </a:r>
            <a:r>
              <a:rPr lang="en-US" sz="3400" b="1">
                <a:latin typeface="Sylfaen" pitchFamily="18" charset="0"/>
              </a:rPr>
              <a:t>demography</a:t>
            </a:r>
            <a:r>
              <a:rPr lang="ru-RU" sz="3400" b="1">
                <a:latin typeface="Sylfaen" pitchFamily="18" charset="0"/>
              </a:rPr>
              <a:t> </a:t>
            </a:r>
            <a:endParaRPr lang="en-US" sz="3400" b="1">
              <a:latin typeface="Sylfaen" pitchFamily="18" charset="0"/>
            </a:endParaRPr>
          </a:p>
          <a:p>
            <a:pPr marL="2400300" lvl="4" indent="-571500">
              <a:buFont typeface="Wingdings" pitchFamily="2" charset="2"/>
              <a:buChar char="Ø"/>
            </a:pPr>
            <a:r>
              <a:rPr lang="en-US" sz="2800">
                <a:latin typeface="Sylfaen" pitchFamily="18" charset="0"/>
              </a:rPr>
              <a:t>Births of enterprises</a:t>
            </a:r>
          </a:p>
          <a:p>
            <a:pPr marL="2400300" lvl="4" indent="-571500">
              <a:buFont typeface="Wingdings" pitchFamily="2" charset="2"/>
              <a:buChar char="Ø"/>
            </a:pPr>
            <a:r>
              <a:rPr lang="en-US" sz="2800">
                <a:latin typeface="Sylfaen" pitchFamily="18" charset="0"/>
              </a:rPr>
              <a:t>Survival of enterprises</a:t>
            </a:r>
          </a:p>
          <a:p>
            <a:pPr marL="2400300" lvl="4" indent="-571500">
              <a:spcAft>
                <a:spcPts val="600"/>
              </a:spcAft>
              <a:buFont typeface="Wingdings" pitchFamily="2" charset="2"/>
              <a:buChar char="Ø"/>
            </a:pPr>
            <a:r>
              <a:rPr lang="en-US" sz="2800">
                <a:latin typeface="Sylfaen" pitchFamily="18" charset="0"/>
              </a:rPr>
              <a:t>Deaths of enterprises</a:t>
            </a:r>
          </a:p>
          <a:p>
            <a:pPr>
              <a:spcAft>
                <a:spcPts val="3000"/>
              </a:spcAft>
            </a:pPr>
            <a:r>
              <a:rPr lang="ru-RU" sz="3400">
                <a:latin typeface="Sylfaen" pitchFamily="18" charset="0"/>
              </a:rPr>
              <a:t>             (</a:t>
            </a:r>
            <a:r>
              <a:rPr lang="en-US" sz="2800">
                <a:latin typeface="Sylfaen" pitchFamily="18" charset="0"/>
              </a:rPr>
              <a:t>By </a:t>
            </a:r>
            <a:r>
              <a:rPr lang="en-US" sz="2800" smtClean="0">
                <a:latin typeface="Sylfaen" pitchFamily="18" charset="0"/>
              </a:rPr>
              <a:t>organisational</a:t>
            </a:r>
            <a:r>
              <a:rPr lang="ka-GE" sz="2800" smtClean="0">
                <a:latin typeface="Sylfaen" pitchFamily="18" charset="0"/>
              </a:rPr>
              <a:t>-</a:t>
            </a:r>
            <a:r>
              <a:rPr lang="en-US" sz="2800" smtClean="0">
                <a:latin typeface="Sylfaen" pitchFamily="18" charset="0"/>
              </a:rPr>
              <a:t>legal </a:t>
            </a:r>
            <a:r>
              <a:rPr lang="en-US" sz="2800">
                <a:latin typeface="Sylfaen" pitchFamily="18" charset="0"/>
              </a:rPr>
              <a:t>form</a:t>
            </a:r>
            <a:r>
              <a:rPr lang="ru-RU" sz="2800">
                <a:latin typeface="Sylfaen" pitchFamily="18" charset="0"/>
              </a:rPr>
              <a:t>, </a:t>
            </a:r>
            <a:r>
              <a:rPr lang="en-US" sz="2800">
                <a:latin typeface="Sylfaen" pitchFamily="18" charset="0"/>
              </a:rPr>
              <a:t>by economic activity</a:t>
            </a:r>
            <a:r>
              <a:rPr lang="ru-RU" sz="2800">
                <a:latin typeface="Sylfaen" pitchFamily="18" charset="0"/>
              </a:rPr>
              <a:t>, </a:t>
            </a:r>
            <a:r>
              <a:rPr lang="en-US" sz="2800">
                <a:latin typeface="Sylfaen" pitchFamily="18" charset="0"/>
              </a:rPr>
              <a:t>by region</a:t>
            </a:r>
            <a:r>
              <a:rPr lang="ru-RU" sz="2800" smtClean="0">
                <a:latin typeface="Sylfaen" pitchFamily="18" charset="0"/>
              </a:rPr>
              <a:t>)</a:t>
            </a:r>
            <a:endParaRPr lang="en-US" sz="2800" smtClean="0">
              <a:latin typeface="Sylfaen" pitchFamily="18" charset="0"/>
            </a:endParaRPr>
          </a:p>
          <a:p>
            <a:pPr lvl="0">
              <a:spcBef>
                <a:spcPts val="100"/>
              </a:spcBef>
              <a:spcAft>
                <a:spcPts val="100"/>
              </a:spcAft>
            </a:pPr>
            <a:r>
              <a:rPr lang="en-US" sz="2400"/>
              <a:t>On the recommendation of Eurostat we have started to produce approximately 30 </a:t>
            </a:r>
            <a:r>
              <a:rPr lang="en-US" sz="2400" smtClean="0"/>
              <a:t>demographic statistical </a:t>
            </a:r>
            <a:r>
              <a:rPr lang="en-US" sz="2400"/>
              <a:t>indicators.</a:t>
            </a:r>
          </a:p>
          <a:p>
            <a:pPr>
              <a:spcAft>
                <a:spcPts val="3000"/>
              </a:spcAft>
            </a:pPr>
            <a:r>
              <a:rPr lang="en-US" sz="2400" smtClean="0"/>
              <a:t>The </a:t>
            </a:r>
            <a:r>
              <a:rPr lang="en-US" sz="2400"/>
              <a:t>tables of business demography  (</a:t>
            </a:r>
            <a:r>
              <a:rPr lang="en-US" sz="2400" b="1"/>
              <a:t>birth</a:t>
            </a:r>
            <a:r>
              <a:rPr lang="en-US" sz="2400"/>
              <a:t>, </a:t>
            </a:r>
            <a:r>
              <a:rPr lang="en-US" sz="2400" b="1"/>
              <a:t>survival,</a:t>
            </a:r>
            <a:r>
              <a:rPr lang="en-US" sz="2400"/>
              <a:t> </a:t>
            </a:r>
            <a:r>
              <a:rPr lang="en-US" sz="2400" b="1"/>
              <a:t>death</a:t>
            </a:r>
            <a:r>
              <a:rPr lang="en-US" sz="2400"/>
              <a:t>  and  </a:t>
            </a:r>
            <a:r>
              <a:rPr lang="en-US" sz="2400" b="1"/>
              <a:t>birth</a:t>
            </a:r>
            <a:r>
              <a:rPr lang="en-US" sz="2400"/>
              <a:t>, </a:t>
            </a:r>
            <a:r>
              <a:rPr lang="en-US" sz="2400" b="1"/>
              <a:t>survival</a:t>
            </a:r>
            <a:r>
              <a:rPr lang="en-US" sz="2400"/>
              <a:t> , </a:t>
            </a:r>
            <a:r>
              <a:rPr lang="en-US" sz="2400" b="1"/>
              <a:t>death</a:t>
            </a:r>
            <a:r>
              <a:rPr lang="en-US" sz="2400"/>
              <a:t> </a:t>
            </a:r>
            <a:r>
              <a:rPr lang="en-US" sz="2400" b="1"/>
              <a:t>rates) </a:t>
            </a:r>
            <a:r>
              <a:rPr lang="en-US" sz="2400"/>
              <a:t> </a:t>
            </a:r>
            <a:r>
              <a:rPr lang="en-US" sz="2400" smtClean="0"/>
              <a:t>are   </a:t>
            </a:r>
            <a:r>
              <a:rPr lang="en-US" sz="2400"/>
              <a:t>available (in </a:t>
            </a:r>
            <a:r>
              <a:rPr lang="en-US" sz="2400" u="sng"/>
              <a:t>Georgian</a:t>
            </a:r>
            <a:r>
              <a:rPr lang="en-US" sz="2400"/>
              <a:t> and  </a:t>
            </a:r>
            <a:r>
              <a:rPr lang="en-US" sz="2400" u="sng"/>
              <a:t>English</a:t>
            </a:r>
            <a:r>
              <a:rPr lang="en-US" sz="2400"/>
              <a:t>) on the Geosta web </a:t>
            </a:r>
            <a:r>
              <a:rPr lang="en-US" sz="2400" smtClean="0"/>
              <a:t>page</a:t>
            </a:r>
            <a:r>
              <a:rPr lang="en-US" sz="2400" smtClean="0"/>
              <a:t>.</a:t>
            </a:r>
          </a:p>
          <a:p>
            <a:pPr lvl="3"/>
            <a:r>
              <a:rPr lang="en-US" sz="3400" smtClean="0">
                <a:latin typeface="Sylfaen" pitchFamily="18" charset="0"/>
              </a:rPr>
              <a:t>The </a:t>
            </a:r>
            <a:r>
              <a:rPr lang="en-US" sz="3400">
                <a:latin typeface="Sylfaen" pitchFamily="18" charset="0"/>
              </a:rPr>
              <a:t>role of administrative data for the development of these products is crucial</a:t>
            </a:r>
            <a:r>
              <a:rPr lang="ru-RU" sz="3400" smtClean="0">
                <a:latin typeface="Sylfaen" pitchFamily="18" charset="0"/>
              </a:rPr>
              <a:t>.</a:t>
            </a:r>
            <a:endParaRPr lang="en-US" sz="3400">
              <a:latin typeface="Sylfaen" pitchFamily="18" charset="0"/>
            </a:endParaRPr>
          </a:p>
        </p:txBody>
      </p:sp>
    </p:spTree>
    <p:extLst>
      <p:ext uri="{BB962C8B-B14F-4D97-AF65-F5344CB8AC3E}">
        <p14:creationId xmlns:p14="http://schemas.microsoft.com/office/powerpoint/2010/main" val="1500708782"/>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35843" name="Рисунок 39"/>
          <p:cNvPicPr>
            <a:picLocks noChangeAspect="1"/>
          </p:cNvPicPr>
          <p:nvPr/>
        </p:nvPicPr>
        <p:blipFill>
          <a:blip r:embed="rId2"/>
          <a:srcRect/>
          <a:stretch>
            <a:fillRect/>
          </a:stretch>
        </p:blipFill>
        <p:spPr bwMode="auto">
          <a:xfrm>
            <a:off x="0" y="0"/>
            <a:ext cx="17621250" cy="2198688"/>
          </a:xfrm>
          <a:prstGeom prst="rect">
            <a:avLst/>
          </a:prstGeom>
          <a:noFill/>
          <a:ln w="9525">
            <a:noFill/>
            <a:miter lim="800000"/>
            <a:headEnd/>
            <a:tailEnd/>
          </a:ln>
        </p:spPr>
      </p:pic>
      <p:sp>
        <p:nvSpPr>
          <p:cNvPr id="13" name="Прямоугольник 12">
            <a:extLst>
              <a:ext uri="{FF2B5EF4-FFF2-40B4-BE49-F238E27FC236}"/>
            </a:extLst>
          </p:cNvPr>
          <p:cNvSpPr/>
          <p:nvPr/>
        </p:nvSpPr>
        <p:spPr>
          <a:xfrm>
            <a:off x="2327275" y="447675"/>
            <a:ext cx="12901613" cy="1261884"/>
          </a:xfrm>
          <a:prstGeom prst="rect">
            <a:avLst/>
          </a:prstGeom>
        </p:spPr>
        <p:txBody>
          <a:bodyPr>
            <a:spAutoFit/>
          </a:bodyPr>
          <a:lstStyle/>
          <a:p>
            <a:pPr algn="ctr" fontAlgn="auto">
              <a:spcBef>
                <a:spcPts val="0"/>
              </a:spcBef>
              <a:spcAft>
                <a:spcPts val="0"/>
              </a:spcAft>
              <a:defRPr/>
            </a:pPr>
            <a:r>
              <a:rPr lang="en-US" sz="4000" b="1" dirty="0">
                <a:solidFill>
                  <a:schemeClr val="bg1"/>
                </a:solidFill>
                <a:latin typeface="+mn-lt"/>
              </a:rPr>
              <a:t>Statistical </a:t>
            </a:r>
            <a:r>
              <a:rPr lang="en-US" sz="4000" b="1">
                <a:solidFill>
                  <a:schemeClr val="bg1"/>
                </a:solidFill>
                <a:latin typeface="+mn-lt"/>
              </a:rPr>
              <a:t>Business </a:t>
            </a:r>
            <a:r>
              <a:rPr lang="en-US" sz="4000" b="1" smtClean="0">
                <a:solidFill>
                  <a:schemeClr val="bg1"/>
                </a:solidFill>
                <a:latin typeface="+mn-lt"/>
              </a:rPr>
              <a:t>Register</a:t>
            </a:r>
          </a:p>
          <a:p>
            <a:pPr algn="ctr" fontAlgn="auto">
              <a:spcBef>
                <a:spcPts val="0"/>
              </a:spcBef>
              <a:spcAft>
                <a:spcPts val="0"/>
              </a:spcAft>
              <a:defRPr/>
            </a:pPr>
            <a:r>
              <a:rPr lang="en-US" sz="3600" b="1" spc="150">
                <a:solidFill>
                  <a:schemeClr val="bg1"/>
                </a:solidFill>
              </a:rPr>
              <a:t>What has been </a:t>
            </a:r>
            <a:r>
              <a:rPr lang="en-US" sz="3600" b="1" spc="150" smtClean="0">
                <a:solidFill>
                  <a:schemeClr val="bg1"/>
                </a:solidFill>
              </a:rPr>
              <a:t>done</a:t>
            </a:r>
            <a:endParaRPr lang="en-US" altLang="en-US" sz="4000" b="1" spc="200" dirty="0">
              <a:solidFill>
                <a:schemeClr val="bg1"/>
              </a:solidFill>
              <a:latin typeface="BPG Nino Mtavruli" panose="02000506000000020004" pitchFamily="2" charset="0"/>
              <a:cs typeface="Times New Roman" panose="02020603050405020304" pitchFamily="18" charset="0"/>
            </a:endParaRPr>
          </a:p>
        </p:txBody>
      </p:sp>
      <p:grpSp>
        <p:nvGrpSpPr>
          <p:cNvPr id="35845" name="Группа 6"/>
          <p:cNvGrpSpPr>
            <a:grpSpLocks/>
          </p:cNvGrpSpPr>
          <p:nvPr/>
        </p:nvGrpSpPr>
        <p:grpSpPr bwMode="auto">
          <a:xfrm>
            <a:off x="194313" y="1502341"/>
            <a:ext cx="17556163" cy="1457326"/>
            <a:chOff x="65087" y="1245666"/>
            <a:chExt cx="17556163" cy="1458236"/>
          </a:xfrm>
        </p:grpSpPr>
        <p:pic>
          <p:nvPicPr>
            <p:cNvPr id="35847" name="Рисунок 40"/>
            <p:cNvPicPr>
              <a:picLocks noChangeAspect="1"/>
            </p:cNvPicPr>
            <p:nvPr/>
          </p:nvPicPr>
          <p:blipFill>
            <a:blip r:embed="rId3"/>
            <a:srcRect/>
            <a:stretch>
              <a:fillRect/>
            </a:stretch>
          </p:blipFill>
          <p:spPr bwMode="auto">
            <a:xfrm>
              <a:off x="65087" y="1245666"/>
              <a:ext cx="17556163" cy="1435582"/>
            </a:xfrm>
            <a:prstGeom prst="rect">
              <a:avLst/>
            </a:prstGeom>
            <a:noFill/>
            <a:ln w="9525">
              <a:noFill/>
              <a:miter lim="800000"/>
              <a:headEnd/>
              <a:tailEnd/>
            </a:ln>
          </p:spPr>
        </p:pic>
        <p:grpSp>
          <p:nvGrpSpPr>
            <p:cNvPr id="35848" name="Группа 5"/>
            <p:cNvGrpSpPr>
              <a:grpSpLocks/>
            </p:cNvGrpSpPr>
            <p:nvPr/>
          </p:nvGrpSpPr>
          <p:grpSpPr bwMode="auto">
            <a:xfrm>
              <a:off x="8013700" y="1694252"/>
              <a:ext cx="1555750" cy="1009650"/>
              <a:chOff x="8013700" y="1694252"/>
              <a:chExt cx="1555750" cy="1009650"/>
            </a:xfrm>
          </p:grpSpPr>
          <p:sp>
            <p:nvSpPr>
              <p:cNvPr id="5" name="Прямоугольник 4">
                <a:extLst>
                  <a:ext uri="{FF2B5EF4-FFF2-40B4-BE49-F238E27FC236}"/>
                </a:extLst>
              </p:cNvPr>
              <p:cNvSpPr/>
              <p:nvPr/>
            </p:nvSpPr>
            <p:spPr>
              <a:xfrm>
                <a:off x="8013700" y="1693622"/>
                <a:ext cx="1555750" cy="101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35850" name="Рисунок 2"/>
              <p:cNvPicPr>
                <a:picLocks noChangeAspect="1"/>
              </p:cNvPicPr>
              <p:nvPr/>
            </p:nvPicPr>
            <p:blipFill>
              <a:blip r:embed="rId4"/>
              <a:srcRect/>
              <a:stretch>
                <a:fillRect/>
              </a:stretch>
            </p:blipFill>
            <p:spPr bwMode="auto">
              <a:xfrm>
                <a:off x="8163720" y="1733490"/>
                <a:ext cx="1221580" cy="787748"/>
              </a:xfrm>
              <a:prstGeom prst="rect">
                <a:avLst/>
              </a:prstGeom>
              <a:noFill/>
              <a:ln w="9525">
                <a:noFill/>
                <a:miter lim="800000"/>
                <a:headEnd/>
                <a:tailEnd/>
              </a:ln>
            </p:spPr>
          </p:pic>
        </p:grpSp>
      </p:grpSp>
      <p:sp>
        <p:nvSpPr>
          <p:cNvPr id="25" name="Прямоугольник 11"/>
          <p:cNvSpPr>
            <a:spLocks noChangeArrowheads="1"/>
          </p:cNvSpPr>
          <p:nvPr/>
        </p:nvSpPr>
        <p:spPr bwMode="auto">
          <a:xfrm>
            <a:off x="733424" y="2803525"/>
            <a:ext cx="16477943" cy="6832640"/>
          </a:xfrm>
          <a:prstGeom prst="rect">
            <a:avLst/>
          </a:prstGeom>
          <a:noFill/>
          <a:ln w="9525">
            <a:noFill/>
            <a:miter lim="800000"/>
            <a:headEnd/>
            <a:tailEnd/>
          </a:ln>
        </p:spPr>
        <p:txBody>
          <a:bodyPr wrap="square">
            <a:spAutoFit/>
          </a:bodyPr>
          <a:lstStyle/>
          <a:p>
            <a:pPr lvl="0">
              <a:buNone/>
            </a:pPr>
            <a:r>
              <a:rPr lang="en-US" sz="2800" smtClean="0">
                <a:solidFill>
                  <a:srgbClr val="FF0000"/>
                </a:solidFill>
              </a:rPr>
              <a:t> </a:t>
            </a:r>
            <a:r>
              <a:rPr lang="en-US" sz="2800"/>
              <a:t>Thanks to improved access to the administrative source we added new variables to </a:t>
            </a:r>
            <a:r>
              <a:rPr lang="en-US" sz="2800"/>
              <a:t>the </a:t>
            </a:r>
            <a:r>
              <a:rPr lang="en-US" sz="2800" smtClean="0"/>
              <a:t>database</a:t>
            </a:r>
            <a:endParaRPr lang="ka-GE" sz="2800" smtClean="0"/>
          </a:p>
          <a:p>
            <a:pPr lvl="0">
              <a:buNone/>
            </a:pPr>
            <a:endParaRPr lang="en-US" sz="2800" smtClean="0">
              <a:solidFill>
                <a:srgbClr val="FF0000"/>
              </a:solidFill>
            </a:endParaRPr>
          </a:p>
          <a:p>
            <a:r>
              <a:rPr lang="en-US" sz="2800" b="1" smtClean="0"/>
              <a:t>In terms of completeness of characteristics:</a:t>
            </a:r>
          </a:p>
          <a:p>
            <a:pPr lvl="0">
              <a:buNone/>
            </a:pPr>
            <a:endParaRPr lang="en-US" sz="2800" smtClean="0"/>
          </a:p>
          <a:p>
            <a:pPr marL="457200" indent="-457200">
              <a:spcBef>
                <a:spcPts val="600"/>
              </a:spcBef>
              <a:spcAft>
                <a:spcPts val="600"/>
              </a:spcAft>
              <a:buFont typeface="Arial" panose="020B0604020202020204" pitchFamily="34" charset="0"/>
              <a:buChar char="•"/>
            </a:pPr>
            <a:r>
              <a:rPr lang="en-US" sz="2800" b="1" smtClean="0"/>
              <a:t> </a:t>
            </a:r>
            <a:r>
              <a:rPr lang="en-US" sz="2800" b="1" smtClean="0">
                <a:latin typeface="Arial" panose="020B0604020202020204" pitchFamily="34" charset="0"/>
                <a:cs typeface="Arial" panose="020B0604020202020204" pitchFamily="34" charset="0"/>
              </a:rPr>
              <a:t>Gender                         </a:t>
            </a:r>
            <a:r>
              <a:rPr lang="en-US" sz="2800" smtClean="0">
                <a:latin typeface="Arial" panose="020B0604020202020204" pitchFamily="34" charset="0"/>
                <a:cs typeface="Arial" panose="020B0604020202020204" pitchFamily="34" charset="0"/>
              </a:rPr>
              <a:t>(New characteristic has been added for directors and partners)    </a:t>
            </a:r>
          </a:p>
          <a:p>
            <a:pPr marL="457200" indent="-457200">
              <a:spcBef>
                <a:spcPts val="600"/>
              </a:spcBef>
              <a:spcAft>
                <a:spcPts val="600"/>
              </a:spcAft>
              <a:buFont typeface="Arial" panose="020B0604020202020204" pitchFamily="34" charset="0"/>
              <a:buChar char="•"/>
            </a:pPr>
            <a:r>
              <a:rPr lang="en-US" sz="2800" smtClean="0">
                <a:latin typeface="Arial" panose="020B0604020202020204" pitchFamily="34" charset="0"/>
                <a:cs typeface="Arial" panose="020B0604020202020204" pitchFamily="34" charset="0"/>
              </a:rPr>
              <a:t> </a:t>
            </a:r>
            <a:r>
              <a:rPr lang="en-US" sz="2800" b="1" smtClean="0">
                <a:latin typeface="Arial" panose="020B0604020202020204" pitchFamily="34" charset="0"/>
                <a:cs typeface="Arial" panose="020B0604020202020204" pitchFamily="34" charset="0"/>
              </a:rPr>
              <a:t>Reorganization </a:t>
            </a:r>
            <a:r>
              <a:rPr lang="en-US" sz="2800" smtClean="0">
                <a:latin typeface="Arial" panose="020B0604020202020204" pitchFamily="34" charset="0"/>
                <a:cs typeface="Arial" panose="020B0604020202020204" pitchFamily="34" charset="0"/>
              </a:rPr>
              <a:t>           (The reorganization events (after May 2014) on the database has</a:t>
            </a:r>
          </a:p>
          <a:p>
            <a:pPr>
              <a:spcBef>
                <a:spcPts val="600"/>
              </a:spcBef>
              <a:spcAft>
                <a:spcPts val="600"/>
              </a:spcAft>
            </a:pPr>
            <a:r>
              <a:rPr lang="en-US" sz="2800" smtClean="0">
                <a:latin typeface="Arial" panose="020B0604020202020204" pitchFamily="34" charset="0"/>
                <a:cs typeface="Arial" panose="020B0604020202020204" pitchFamily="34" charset="0"/>
              </a:rPr>
              <a:t>                                              been displayed)</a:t>
            </a:r>
          </a:p>
          <a:p>
            <a:pPr marL="457200" indent="-457200">
              <a:spcBef>
                <a:spcPts val="600"/>
              </a:spcBef>
              <a:spcAft>
                <a:spcPts val="600"/>
              </a:spcAft>
              <a:buFont typeface="Arial" panose="020B0604020202020204" pitchFamily="34" charset="0"/>
              <a:buChar char="•"/>
            </a:pPr>
            <a:r>
              <a:rPr lang="en-US" sz="2800" smtClean="0">
                <a:latin typeface="Arial" panose="020B0604020202020204" pitchFamily="34" charset="0"/>
                <a:cs typeface="Arial" panose="020B0604020202020204" pitchFamily="34" charset="0"/>
              </a:rPr>
              <a:t> </a:t>
            </a:r>
            <a:r>
              <a:rPr lang="en-US" sz="2800" b="1" smtClean="0">
                <a:latin typeface="Arial" panose="020B0604020202020204" pitchFamily="34" charset="0"/>
                <a:cs typeface="Arial" panose="020B0604020202020204" pitchFamily="34" charset="0"/>
              </a:rPr>
              <a:t>Private number            </a:t>
            </a:r>
            <a:r>
              <a:rPr lang="en-US" sz="2800" smtClean="0">
                <a:latin typeface="Arial" panose="020B0604020202020204" pitchFamily="34" charset="0"/>
                <a:cs typeface="Arial" panose="020B0604020202020204" pitchFamily="34" charset="0"/>
              </a:rPr>
              <a:t>(Private number of  persons has been added)</a:t>
            </a:r>
          </a:p>
          <a:p>
            <a:pPr marL="457200" indent="-457200">
              <a:spcBef>
                <a:spcPts val="600"/>
              </a:spcBef>
              <a:spcAft>
                <a:spcPts val="600"/>
              </a:spcAft>
              <a:buFont typeface="Arial" panose="020B0604020202020204" pitchFamily="34" charset="0"/>
              <a:buChar char="•"/>
            </a:pPr>
            <a:r>
              <a:rPr lang="en-US" sz="2800" b="1" smtClean="0">
                <a:latin typeface="Arial" panose="020B0604020202020204" pitchFamily="34" charset="0"/>
                <a:cs typeface="Arial" panose="020B0604020202020204" pitchFamily="34" charset="0"/>
              </a:rPr>
              <a:t> Size</a:t>
            </a:r>
          </a:p>
          <a:p>
            <a:pPr marL="457200" indent="-457200">
              <a:spcBef>
                <a:spcPts val="600"/>
              </a:spcBef>
              <a:spcAft>
                <a:spcPts val="600"/>
              </a:spcAft>
              <a:buFont typeface="Arial" panose="020B0604020202020204" pitchFamily="34" charset="0"/>
              <a:buChar char="•"/>
            </a:pPr>
            <a:r>
              <a:rPr lang="en-US" sz="2800" b="1" smtClean="0">
                <a:latin typeface="Arial" panose="020B0604020202020204" pitchFamily="34" charset="0"/>
                <a:cs typeface="Arial" panose="020B0604020202020204" pitchFamily="34" charset="0"/>
              </a:rPr>
              <a:t> Activity status</a:t>
            </a:r>
          </a:p>
          <a:p>
            <a:pPr marL="457200" lvl="2" indent="-457200">
              <a:spcBef>
                <a:spcPts val="600"/>
              </a:spcBef>
              <a:spcAft>
                <a:spcPts val="600"/>
              </a:spcAft>
              <a:buFont typeface="Arial" panose="020B0604020202020204" pitchFamily="34" charset="0"/>
              <a:buChar char="•"/>
            </a:pPr>
            <a:r>
              <a:rPr lang="en-GB" sz="2800" b="1" smtClean="0">
                <a:solidFill>
                  <a:schemeClr val="tx2">
                    <a:lumMod val="25000"/>
                  </a:schemeClr>
                </a:solidFill>
                <a:latin typeface="Arial" panose="020B0604020202020204" pitchFamily="34" charset="0"/>
                <a:cs typeface="Arial" panose="020B0604020202020204" pitchFamily="34" charset="0"/>
              </a:rPr>
              <a:t> Factual address          </a:t>
            </a:r>
            <a:r>
              <a:rPr lang="ka-GE" sz="2800"/>
              <a:t>(</a:t>
            </a:r>
            <a:r>
              <a:rPr lang="en-US" sz="2800"/>
              <a:t>Enterprise, Local unit)</a:t>
            </a:r>
          </a:p>
          <a:p>
            <a:endParaRPr lang="en-GB" sz="2800" smtClean="0"/>
          </a:p>
          <a:p>
            <a:pPr algn="just"/>
            <a:endParaRPr lang="en-US" sz="3200" dirty="0">
              <a:latin typeface="BPG Nino Mtavruli"/>
            </a:endParaRPr>
          </a:p>
        </p:txBody>
      </p:sp>
    </p:spTree>
    <p:extLst>
      <p:ext uri="{BB962C8B-B14F-4D97-AF65-F5344CB8AC3E}">
        <p14:creationId xmlns:p14="http://schemas.microsoft.com/office/powerpoint/2010/main" val="173758337"/>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23" presetClass="entr" presetSubtype="16"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35843" name="Рисунок 39"/>
          <p:cNvPicPr>
            <a:picLocks noChangeAspect="1"/>
          </p:cNvPicPr>
          <p:nvPr/>
        </p:nvPicPr>
        <p:blipFill>
          <a:blip r:embed="rId2"/>
          <a:srcRect/>
          <a:stretch>
            <a:fillRect/>
          </a:stretch>
        </p:blipFill>
        <p:spPr bwMode="auto">
          <a:xfrm>
            <a:off x="0" y="0"/>
            <a:ext cx="17621250" cy="2198688"/>
          </a:xfrm>
          <a:prstGeom prst="rect">
            <a:avLst/>
          </a:prstGeom>
          <a:noFill/>
          <a:ln w="9525">
            <a:noFill/>
            <a:miter lim="800000"/>
            <a:headEnd/>
            <a:tailEnd/>
          </a:ln>
        </p:spPr>
      </p:pic>
      <p:sp>
        <p:nvSpPr>
          <p:cNvPr id="13" name="Прямоугольник 12">
            <a:extLst>
              <a:ext uri="{FF2B5EF4-FFF2-40B4-BE49-F238E27FC236}"/>
            </a:extLst>
          </p:cNvPr>
          <p:cNvSpPr/>
          <p:nvPr/>
        </p:nvSpPr>
        <p:spPr>
          <a:xfrm>
            <a:off x="2327275" y="447675"/>
            <a:ext cx="12901613" cy="1261884"/>
          </a:xfrm>
          <a:prstGeom prst="rect">
            <a:avLst/>
          </a:prstGeom>
        </p:spPr>
        <p:txBody>
          <a:bodyPr>
            <a:spAutoFit/>
          </a:bodyPr>
          <a:lstStyle/>
          <a:p>
            <a:pPr algn="ctr" fontAlgn="auto">
              <a:spcBef>
                <a:spcPts val="0"/>
              </a:spcBef>
              <a:spcAft>
                <a:spcPts val="0"/>
              </a:spcAft>
              <a:defRPr/>
            </a:pPr>
            <a:r>
              <a:rPr lang="en-US" sz="4000" b="1" dirty="0">
                <a:solidFill>
                  <a:schemeClr val="bg1"/>
                </a:solidFill>
                <a:latin typeface="+mn-lt"/>
              </a:rPr>
              <a:t>Statistical </a:t>
            </a:r>
            <a:r>
              <a:rPr lang="en-US" sz="4000" b="1">
                <a:solidFill>
                  <a:schemeClr val="bg1"/>
                </a:solidFill>
                <a:latin typeface="+mn-lt"/>
              </a:rPr>
              <a:t>Business </a:t>
            </a:r>
            <a:r>
              <a:rPr lang="en-US" sz="4000" b="1" smtClean="0">
                <a:solidFill>
                  <a:schemeClr val="bg1"/>
                </a:solidFill>
                <a:latin typeface="+mn-lt"/>
              </a:rPr>
              <a:t>Register</a:t>
            </a:r>
          </a:p>
          <a:p>
            <a:pPr algn="ctr" fontAlgn="auto">
              <a:spcBef>
                <a:spcPts val="0"/>
              </a:spcBef>
              <a:spcAft>
                <a:spcPts val="0"/>
              </a:spcAft>
              <a:defRPr/>
            </a:pPr>
            <a:r>
              <a:rPr lang="en-US" sz="3600" b="1" spc="150">
                <a:solidFill>
                  <a:schemeClr val="bg1"/>
                </a:solidFill>
              </a:rPr>
              <a:t>What has been </a:t>
            </a:r>
            <a:r>
              <a:rPr lang="en-US" sz="3600" b="1" spc="150" smtClean="0">
                <a:solidFill>
                  <a:schemeClr val="bg1"/>
                </a:solidFill>
              </a:rPr>
              <a:t>done</a:t>
            </a:r>
            <a:endParaRPr lang="en-US" altLang="en-US" sz="4000" b="1" spc="200" dirty="0">
              <a:solidFill>
                <a:schemeClr val="bg1"/>
              </a:solidFill>
              <a:latin typeface="BPG Nino Mtavruli" panose="02000506000000020004" pitchFamily="2" charset="0"/>
              <a:cs typeface="Times New Roman" panose="02020603050405020304" pitchFamily="18" charset="0"/>
            </a:endParaRPr>
          </a:p>
        </p:txBody>
      </p:sp>
      <p:grpSp>
        <p:nvGrpSpPr>
          <p:cNvPr id="35845" name="Группа 6"/>
          <p:cNvGrpSpPr>
            <a:grpSpLocks/>
          </p:cNvGrpSpPr>
          <p:nvPr/>
        </p:nvGrpSpPr>
        <p:grpSpPr bwMode="auto">
          <a:xfrm>
            <a:off x="733425" y="1524566"/>
            <a:ext cx="17556163" cy="1457326"/>
            <a:chOff x="65087" y="1245666"/>
            <a:chExt cx="17556163" cy="1458236"/>
          </a:xfrm>
        </p:grpSpPr>
        <p:pic>
          <p:nvPicPr>
            <p:cNvPr id="35847" name="Рисунок 40"/>
            <p:cNvPicPr>
              <a:picLocks noChangeAspect="1"/>
            </p:cNvPicPr>
            <p:nvPr/>
          </p:nvPicPr>
          <p:blipFill>
            <a:blip r:embed="rId3"/>
            <a:srcRect/>
            <a:stretch>
              <a:fillRect/>
            </a:stretch>
          </p:blipFill>
          <p:spPr bwMode="auto">
            <a:xfrm>
              <a:off x="65087" y="1245666"/>
              <a:ext cx="17556163" cy="1435582"/>
            </a:xfrm>
            <a:prstGeom prst="rect">
              <a:avLst/>
            </a:prstGeom>
            <a:noFill/>
            <a:ln w="9525">
              <a:noFill/>
              <a:miter lim="800000"/>
              <a:headEnd/>
              <a:tailEnd/>
            </a:ln>
          </p:spPr>
        </p:pic>
        <p:grpSp>
          <p:nvGrpSpPr>
            <p:cNvPr id="35848" name="Группа 5"/>
            <p:cNvGrpSpPr>
              <a:grpSpLocks/>
            </p:cNvGrpSpPr>
            <p:nvPr/>
          </p:nvGrpSpPr>
          <p:grpSpPr bwMode="auto">
            <a:xfrm>
              <a:off x="8013700" y="1694252"/>
              <a:ext cx="1555750" cy="1009650"/>
              <a:chOff x="8013700" y="1694252"/>
              <a:chExt cx="1555750" cy="1009650"/>
            </a:xfrm>
          </p:grpSpPr>
          <p:sp>
            <p:nvSpPr>
              <p:cNvPr id="5" name="Прямоугольник 4">
                <a:extLst>
                  <a:ext uri="{FF2B5EF4-FFF2-40B4-BE49-F238E27FC236}"/>
                </a:extLst>
              </p:cNvPr>
              <p:cNvSpPr/>
              <p:nvPr/>
            </p:nvSpPr>
            <p:spPr>
              <a:xfrm>
                <a:off x="8013700" y="1693622"/>
                <a:ext cx="1555750" cy="101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35850" name="Рисунок 2"/>
              <p:cNvPicPr>
                <a:picLocks noChangeAspect="1"/>
              </p:cNvPicPr>
              <p:nvPr/>
            </p:nvPicPr>
            <p:blipFill>
              <a:blip r:embed="rId4"/>
              <a:srcRect/>
              <a:stretch>
                <a:fillRect/>
              </a:stretch>
            </p:blipFill>
            <p:spPr bwMode="auto">
              <a:xfrm>
                <a:off x="8163720" y="1733490"/>
                <a:ext cx="1221580" cy="787748"/>
              </a:xfrm>
              <a:prstGeom prst="rect">
                <a:avLst/>
              </a:prstGeom>
              <a:noFill/>
              <a:ln w="9525">
                <a:noFill/>
                <a:miter lim="800000"/>
                <a:headEnd/>
                <a:tailEnd/>
              </a:ln>
            </p:spPr>
          </p:pic>
        </p:grpSp>
      </p:grpSp>
      <p:sp>
        <p:nvSpPr>
          <p:cNvPr id="25" name="Прямоугольник 11"/>
          <p:cNvSpPr>
            <a:spLocks noChangeArrowheads="1"/>
          </p:cNvSpPr>
          <p:nvPr/>
        </p:nvSpPr>
        <p:spPr bwMode="auto">
          <a:xfrm>
            <a:off x="1039455" y="3699441"/>
            <a:ext cx="16005994" cy="6740307"/>
          </a:xfrm>
          <a:prstGeom prst="rect">
            <a:avLst/>
          </a:prstGeom>
          <a:noFill/>
          <a:ln w="9525">
            <a:noFill/>
            <a:miter lim="800000"/>
            <a:headEnd/>
            <a:tailEnd/>
          </a:ln>
        </p:spPr>
        <p:txBody>
          <a:bodyPr wrap="square">
            <a:spAutoFit/>
          </a:bodyPr>
          <a:lstStyle/>
          <a:p>
            <a:pPr marL="457200" lvl="0" indent="-457200">
              <a:spcBef>
                <a:spcPts val="600"/>
              </a:spcBef>
              <a:spcAft>
                <a:spcPts val="600"/>
              </a:spcAft>
              <a:buFont typeface="Arial" panose="020B0604020202020204" pitchFamily="34" charset="0"/>
              <a:buChar char="•"/>
            </a:pPr>
            <a:r>
              <a:rPr lang="en-US" sz="2400" b="1" smtClean="0"/>
              <a:t>Active/not </a:t>
            </a:r>
            <a:r>
              <a:rPr lang="en-US" sz="2400" b="1"/>
              <a:t>active </a:t>
            </a:r>
            <a:r>
              <a:rPr lang="en-US" sz="2400" b="1" smtClean="0"/>
              <a:t>status  (</a:t>
            </a:r>
            <a:r>
              <a:rPr lang="en-GB" sz="2400" smtClean="0"/>
              <a:t>a </a:t>
            </a:r>
            <a:r>
              <a:rPr lang="en-GB" sz="2400"/>
              <a:t>methodology has been implemented to establish which companies are active or not </a:t>
            </a:r>
            <a:endParaRPr lang="en-GB" sz="2400" smtClean="0"/>
          </a:p>
          <a:p>
            <a:pPr hangingPunct="0">
              <a:spcBef>
                <a:spcPts val="600"/>
              </a:spcBef>
              <a:spcAft>
                <a:spcPts val="600"/>
              </a:spcAft>
            </a:pPr>
            <a:r>
              <a:rPr lang="en-GB" sz="2400" smtClean="0"/>
              <a:t>                                                by using </a:t>
            </a:r>
            <a:r>
              <a:rPr lang="en-GB" sz="2400"/>
              <a:t>indicators on information </a:t>
            </a:r>
            <a:r>
              <a:rPr lang="en-GB" sz="2400" smtClean="0"/>
              <a:t>from </a:t>
            </a:r>
            <a:r>
              <a:rPr lang="en-GB" sz="2400"/>
              <a:t>Revenue services primarily. </a:t>
            </a:r>
            <a:r>
              <a:rPr lang="en-US" sz="2400"/>
              <a:t>this status  is </a:t>
            </a:r>
            <a:endParaRPr lang="en-US" sz="2400" smtClean="0"/>
          </a:p>
          <a:p>
            <a:pPr hangingPunct="0">
              <a:spcBef>
                <a:spcPts val="600"/>
              </a:spcBef>
              <a:spcAft>
                <a:spcPts val="600"/>
              </a:spcAft>
            </a:pPr>
            <a:r>
              <a:rPr lang="en-US" sz="2400"/>
              <a:t> </a:t>
            </a:r>
            <a:r>
              <a:rPr lang="en-US" sz="2400" smtClean="0"/>
              <a:t>                                               determined monthly</a:t>
            </a:r>
            <a:r>
              <a:rPr lang="en-US" sz="2400" smtClean="0"/>
              <a:t>.)</a:t>
            </a:r>
            <a:endParaRPr lang="ka-GE" sz="2400" smtClean="0"/>
          </a:p>
          <a:p>
            <a:pPr marL="342900" indent="-342900" hangingPunct="0">
              <a:spcBef>
                <a:spcPts val="600"/>
              </a:spcBef>
              <a:spcAft>
                <a:spcPts val="600"/>
              </a:spcAft>
              <a:buFont typeface="Arial" panose="020B0604020202020204" pitchFamily="34" charset="0"/>
              <a:buChar char="•"/>
            </a:pPr>
            <a:r>
              <a:rPr lang="en-US" sz="2400" b="1" smtClean="0"/>
              <a:t>Frozen </a:t>
            </a:r>
            <a:r>
              <a:rPr lang="en-US" sz="2400" b="1" smtClean="0"/>
              <a:t>Frame </a:t>
            </a:r>
            <a:r>
              <a:rPr lang="en-GB" sz="2400"/>
              <a:t>has been </a:t>
            </a:r>
            <a:r>
              <a:rPr lang="en-GB" sz="2400" smtClean="0"/>
              <a:t>created</a:t>
            </a:r>
            <a:r>
              <a:rPr lang="en-US" sz="2400" smtClean="0"/>
              <a:t> </a:t>
            </a:r>
            <a:endParaRPr lang="ka-GE" sz="2400" smtClean="0"/>
          </a:p>
          <a:p>
            <a:pPr marL="342900" indent="-342900" hangingPunct="0">
              <a:spcBef>
                <a:spcPts val="600"/>
              </a:spcBef>
              <a:spcAft>
                <a:spcPts val="600"/>
              </a:spcAft>
              <a:buFont typeface="Arial" panose="020B0604020202020204" pitchFamily="34" charset="0"/>
              <a:buChar char="•"/>
            </a:pPr>
            <a:endParaRPr lang="ka-GE" sz="2400" smtClean="0"/>
          </a:p>
          <a:p>
            <a:pPr marL="342900" indent="-342900" hangingPunct="0">
              <a:spcBef>
                <a:spcPts val="600"/>
              </a:spcBef>
              <a:spcAft>
                <a:spcPts val="600"/>
              </a:spcAft>
              <a:buFont typeface="Arial" panose="020B0604020202020204" pitchFamily="34" charset="0"/>
              <a:buChar char="•"/>
            </a:pPr>
            <a:r>
              <a:rPr lang="en-US" sz="2400" b="1"/>
              <a:t>Enterprise </a:t>
            </a:r>
            <a:r>
              <a:rPr lang="en-US" sz="2400" b="1"/>
              <a:t>group   </a:t>
            </a:r>
            <a:r>
              <a:rPr lang="en-US" sz="2400" b="1" smtClean="0"/>
              <a:t>             </a:t>
            </a:r>
            <a:r>
              <a:rPr lang="en-US" sz="2400" smtClean="0"/>
              <a:t>(</a:t>
            </a:r>
            <a:r>
              <a:rPr lang="en-GB" sz="2400"/>
              <a:t>The exploration program has been designed for the groups of</a:t>
            </a:r>
          </a:p>
          <a:p>
            <a:pPr hangingPunct="0">
              <a:spcBef>
                <a:spcPts val="600"/>
              </a:spcBef>
              <a:spcAft>
                <a:spcPts val="600"/>
              </a:spcAft>
            </a:pPr>
            <a:r>
              <a:rPr lang="en-GB" sz="2400" smtClean="0"/>
              <a:t>                                                  </a:t>
            </a:r>
            <a:r>
              <a:rPr lang="en-GB" sz="2400"/>
              <a:t>legal entities   and these groups have been found</a:t>
            </a:r>
            <a:r>
              <a:rPr lang="en-GB" sz="2400"/>
              <a:t>) </a:t>
            </a:r>
            <a:endParaRPr lang="ka-GE" sz="2400" smtClean="0"/>
          </a:p>
          <a:p>
            <a:pPr hangingPunct="0">
              <a:spcBef>
                <a:spcPts val="600"/>
              </a:spcBef>
              <a:spcAft>
                <a:spcPts val="600"/>
              </a:spcAft>
            </a:pPr>
            <a:endParaRPr lang="ka-GE" sz="2400" smtClean="0"/>
          </a:p>
          <a:p>
            <a:pPr marL="457200" lvl="0" indent="-457200">
              <a:spcBef>
                <a:spcPts val="600"/>
              </a:spcBef>
              <a:spcAft>
                <a:spcPts val="600"/>
              </a:spcAft>
              <a:buFont typeface="Arial" panose="020B0604020202020204" pitchFamily="34" charset="0"/>
              <a:buChar char="•"/>
            </a:pPr>
            <a:r>
              <a:rPr lang="en-US" sz="2400"/>
              <a:t>Works of allocation of </a:t>
            </a:r>
            <a:r>
              <a:rPr lang="en-US" sz="2400" b="1"/>
              <a:t>business register database on web page  </a:t>
            </a:r>
            <a:r>
              <a:rPr lang="en-US" sz="2400"/>
              <a:t>has been implemented</a:t>
            </a:r>
            <a:endParaRPr lang="ka-GE" sz="2400"/>
          </a:p>
          <a:p>
            <a:pPr>
              <a:spcBef>
                <a:spcPts val="600"/>
              </a:spcBef>
              <a:spcAft>
                <a:spcPts val="600"/>
              </a:spcAft>
            </a:pPr>
            <a:r>
              <a:rPr lang="ka-GE" sz="2400"/>
              <a:t>     (</a:t>
            </a:r>
            <a:r>
              <a:rPr lang="en-US" sz="2400"/>
              <a:t>Online business register is posted on the Geostat website</a:t>
            </a:r>
            <a:r>
              <a:rPr lang="ka-GE" sz="2400"/>
              <a:t>. </a:t>
            </a:r>
            <a:r>
              <a:rPr lang="en-US" sz="2400"/>
              <a:t>It is available for any interested users</a:t>
            </a:r>
            <a:r>
              <a:rPr lang="ka-GE" sz="2400"/>
              <a:t>)</a:t>
            </a:r>
            <a:endParaRPr lang="en-GB" sz="2400"/>
          </a:p>
          <a:p>
            <a:pPr marL="342900" indent="-342900" hangingPunct="0">
              <a:spcBef>
                <a:spcPts val="600"/>
              </a:spcBef>
              <a:spcAft>
                <a:spcPts val="600"/>
              </a:spcAft>
              <a:buFont typeface="Arial" panose="020B0604020202020204" pitchFamily="34" charset="0"/>
              <a:buChar char="•"/>
            </a:pPr>
            <a:endParaRPr lang="en-GB" sz="2400"/>
          </a:p>
          <a:p>
            <a:pPr marL="342900" indent="-342900" hangingPunct="0">
              <a:spcBef>
                <a:spcPts val="600"/>
              </a:spcBef>
              <a:spcAft>
                <a:spcPts val="600"/>
              </a:spcAft>
              <a:buFont typeface="Arial" panose="020B0604020202020204" pitchFamily="34" charset="0"/>
              <a:buChar char="•"/>
            </a:pPr>
            <a:endParaRPr lang="en-US" sz="2400" b="1"/>
          </a:p>
          <a:p>
            <a:pPr hangingPunct="0">
              <a:spcBef>
                <a:spcPts val="600"/>
              </a:spcBef>
              <a:spcAft>
                <a:spcPts val="600"/>
              </a:spcAft>
            </a:pPr>
            <a:endParaRPr lang="en-US" sz="2400" smtClean="0"/>
          </a:p>
        </p:txBody>
      </p:sp>
    </p:spTree>
    <p:extLst>
      <p:ext uri="{BB962C8B-B14F-4D97-AF65-F5344CB8AC3E}">
        <p14:creationId xmlns:p14="http://schemas.microsoft.com/office/powerpoint/2010/main" val="3155819096"/>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23" presetClass="entr" presetSubtype="16"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40963" name="Рисунок 39"/>
          <p:cNvPicPr>
            <a:picLocks noChangeAspect="1"/>
          </p:cNvPicPr>
          <p:nvPr/>
        </p:nvPicPr>
        <p:blipFill>
          <a:blip r:embed="rId2"/>
          <a:srcRect/>
          <a:stretch>
            <a:fillRect/>
          </a:stretch>
        </p:blipFill>
        <p:spPr bwMode="auto">
          <a:xfrm>
            <a:off x="-33338" y="-10883"/>
            <a:ext cx="17621250" cy="2198688"/>
          </a:xfrm>
          <a:prstGeom prst="rect">
            <a:avLst/>
          </a:prstGeom>
          <a:noFill/>
          <a:ln w="9525">
            <a:noFill/>
            <a:miter lim="800000"/>
            <a:headEnd/>
            <a:tailEnd/>
          </a:ln>
        </p:spPr>
      </p:pic>
      <p:grpSp>
        <p:nvGrpSpPr>
          <p:cNvPr id="40965" name="Группа 6"/>
          <p:cNvGrpSpPr>
            <a:grpSpLocks/>
          </p:cNvGrpSpPr>
          <p:nvPr/>
        </p:nvGrpSpPr>
        <p:grpSpPr bwMode="auto">
          <a:xfrm>
            <a:off x="209550" y="1238250"/>
            <a:ext cx="17556163" cy="1585913"/>
            <a:chOff x="0" y="1118588"/>
            <a:chExt cx="17556163" cy="1585314"/>
          </a:xfrm>
        </p:grpSpPr>
        <p:pic>
          <p:nvPicPr>
            <p:cNvPr id="40967" name="Рисунок 40"/>
            <p:cNvPicPr>
              <a:picLocks noChangeAspect="1"/>
            </p:cNvPicPr>
            <p:nvPr/>
          </p:nvPicPr>
          <p:blipFill>
            <a:blip r:embed="rId3"/>
            <a:srcRect/>
            <a:stretch>
              <a:fillRect/>
            </a:stretch>
          </p:blipFill>
          <p:spPr bwMode="auto">
            <a:xfrm>
              <a:off x="0" y="1118588"/>
              <a:ext cx="17556163" cy="1435582"/>
            </a:xfrm>
            <a:prstGeom prst="rect">
              <a:avLst/>
            </a:prstGeom>
            <a:noFill/>
            <a:ln w="9525">
              <a:noFill/>
              <a:miter lim="800000"/>
              <a:headEnd/>
              <a:tailEnd/>
            </a:ln>
          </p:spPr>
        </p:pic>
        <p:grpSp>
          <p:nvGrpSpPr>
            <p:cNvPr id="40968" name="Группа 5"/>
            <p:cNvGrpSpPr>
              <a:grpSpLocks/>
            </p:cNvGrpSpPr>
            <p:nvPr/>
          </p:nvGrpSpPr>
          <p:grpSpPr bwMode="auto">
            <a:xfrm>
              <a:off x="8013700" y="1694252"/>
              <a:ext cx="1555750" cy="1009650"/>
              <a:chOff x="8013700" y="1694252"/>
              <a:chExt cx="1555750" cy="1009650"/>
            </a:xfrm>
          </p:grpSpPr>
          <p:sp>
            <p:nvSpPr>
              <p:cNvPr id="5" name="Прямоугольник 4">
                <a:extLst>
                  <a:ext uri="{FF2B5EF4-FFF2-40B4-BE49-F238E27FC236}"/>
                </a:extLst>
              </p:cNvPr>
              <p:cNvSpPr/>
              <p:nvPr/>
            </p:nvSpPr>
            <p:spPr>
              <a:xfrm>
                <a:off x="8013700" y="1694633"/>
                <a:ext cx="1555750" cy="10092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40970" name="Рисунок 2"/>
              <p:cNvPicPr>
                <a:picLocks noChangeAspect="1"/>
              </p:cNvPicPr>
              <p:nvPr/>
            </p:nvPicPr>
            <p:blipFill>
              <a:blip r:embed="rId4"/>
              <a:srcRect/>
              <a:stretch>
                <a:fillRect/>
              </a:stretch>
            </p:blipFill>
            <p:spPr bwMode="auto">
              <a:xfrm>
                <a:off x="8163720" y="1733490"/>
                <a:ext cx="1221580" cy="787748"/>
              </a:xfrm>
              <a:prstGeom prst="rect">
                <a:avLst/>
              </a:prstGeom>
              <a:noFill/>
              <a:ln w="9525">
                <a:noFill/>
                <a:miter lim="800000"/>
                <a:headEnd/>
                <a:tailEnd/>
              </a:ln>
            </p:spPr>
          </p:pic>
        </p:grpSp>
      </p:grpSp>
      <p:sp>
        <p:nvSpPr>
          <p:cNvPr id="40966" name="Прямоугольник 11"/>
          <p:cNvSpPr>
            <a:spLocks noChangeArrowheads="1"/>
          </p:cNvSpPr>
          <p:nvPr/>
        </p:nvSpPr>
        <p:spPr bwMode="auto">
          <a:xfrm>
            <a:off x="800894" y="3135542"/>
            <a:ext cx="16400462" cy="4385816"/>
          </a:xfrm>
          <a:prstGeom prst="rect">
            <a:avLst/>
          </a:prstGeom>
          <a:noFill/>
          <a:ln w="9525">
            <a:noFill/>
            <a:miter lim="800000"/>
            <a:headEnd/>
            <a:tailEnd/>
          </a:ln>
        </p:spPr>
        <p:txBody>
          <a:bodyPr>
            <a:spAutoFit/>
          </a:bodyPr>
          <a:lstStyle/>
          <a:p>
            <a:r>
              <a:rPr lang="en-GB" sz="2800" b="1" smtClean="0"/>
              <a:t>According to the existing charts the following interfaces have been created:</a:t>
            </a:r>
          </a:p>
          <a:p>
            <a:pPr marL="457200" indent="-457200">
              <a:buFont typeface="Wingdings" panose="05000000000000000000" pitchFamily="2" charset="2"/>
              <a:buChar char="§"/>
            </a:pPr>
            <a:endParaRPr lang="en-GB" sz="2800" b="1" smtClean="0"/>
          </a:p>
          <a:p>
            <a:pPr marL="457200" indent="-457200">
              <a:spcBef>
                <a:spcPts val="600"/>
              </a:spcBef>
              <a:spcAft>
                <a:spcPts val="600"/>
              </a:spcAft>
              <a:buFont typeface="Wingdings" panose="05000000000000000000" pitchFamily="2" charset="2"/>
              <a:buChar char="§"/>
            </a:pPr>
            <a:r>
              <a:rPr lang="en-GB" sz="2800" smtClean="0"/>
              <a:t>Parent-subsidiary  (mother – daughter);</a:t>
            </a:r>
          </a:p>
          <a:p>
            <a:pPr marL="457200" indent="-457200">
              <a:spcBef>
                <a:spcPts val="600"/>
              </a:spcBef>
              <a:spcAft>
                <a:spcPts val="600"/>
              </a:spcAft>
              <a:buFont typeface="Wingdings" panose="05000000000000000000" pitchFamily="2" charset="2"/>
              <a:buChar char="§"/>
            </a:pPr>
            <a:r>
              <a:rPr lang="en-GB" sz="2800" smtClean="0"/>
              <a:t>A Legal  Unit - Enterprise Unit;</a:t>
            </a:r>
          </a:p>
          <a:p>
            <a:pPr marL="457200" indent="-457200">
              <a:spcBef>
                <a:spcPts val="600"/>
              </a:spcBef>
              <a:spcAft>
                <a:spcPts val="600"/>
              </a:spcAft>
              <a:buFont typeface="Wingdings" panose="05000000000000000000" pitchFamily="2" charset="2"/>
              <a:buChar char="§"/>
            </a:pPr>
            <a:r>
              <a:rPr lang="en-GB" sz="2800" smtClean="0"/>
              <a:t>Enterprise  Unit  - Local  unit;</a:t>
            </a:r>
          </a:p>
          <a:p>
            <a:pPr marL="457200" indent="-457200">
              <a:spcBef>
                <a:spcPts val="600"/>
              </a:spcBef>
              <a:spcAft>
                <a:spcPts val="600"/>
              </a:spcAft>
              <a:buFont typeface="Wingdings" panose="05000000000000000000" pitchFamily="2" charset="2"/>
              <a:buChar char="§"/>
            </a:pPr>
            <a:r>
              <a:rPr lang="en-GB" sz="2800" smtClean="0"/>
              <a:t>The  interface  for  data  correction</a:t>
            </a:r>
          </a:p>
          <a:p>
            <a:pPr marL="457200" indent="-457200">
              <a:spcBef>
                <a:spcPts val="600"/>
              </a:spcBef>
              <a:spcAft>
                <a:spcPts val="600"/>
              </a:spcAft>
              <a:buFont typeface="Wingdings" panose="05000000000000000000" pitchFamily="2" charset="2"/>
              <a:buChar char="§"/>
            </a:pPr>
            <a:endParaRPr lang="en-GB" sz="2800" smtClean="0"/>
          </a:p>
          <a:p>
            <a:pPr>
              <a:spcBef>
                <a:spcPts val="600"/>
              </a:spcBef>
              <a:spcAft>
                <a:spcPts val="600"/>
              </a:spcAft>
            </a:pPr>
            <a:endParaRPr lang="en-GB" sz="2800" smtClean="0"/>
          </a:p>
        </p:txBody>
      </p:sp>
      <p:sp>
        <p:nvSpPr>
          <p:cNvPr id="2" name="TextBox 1"/>
          <p:cNvSpPr txBox="1"/>
          <p:nvPr/>
        </p:nvSpPr>
        <p:spPr>
          <a:xfrm>
            <a:off x="3774441" y="226260"/>
            <a:ext cx="9387840" cy="1600438"/>
          </a:xfrm>
          <a:prstGeom prst="rect">
            <a:avLst/>
          </a:prstGeom>
          <a:noFill/>
        </p:spPr>
        <p:txBody>
          <a:bodyPr wrap="square" rtlCol="0">
            <a:spAutoFit/>
          </a:bodyPr>
          <a:lstStyle/>
          <a:p>
            <a:pPr algn="ctr" fontAlgn="auto">
              <a:spcBef>
                <a:spcPts val="0"/>
              </a:spcBef>
              <a:spcAft>
                <a:spcPts val="0"/>
              </a:spcAft>
              <a:defRPr/>
            </a:pPr>
            <a:r>
              <a:rPr lang="en-US" sz="4000" b="1">
                <a:solidFill>
                  <a:schemeClr val="bg1"/>
                </a:solidFill>
              </a:rPr>
              <a:t>Statistical Business Register</a:t>
            </a:r>
          </a:p>
          <a:p>
            <a:pPr algn="ctr" fontAlgn="auto">
              <a:spcBef>
                <a:spcPts val="0"/>
              </a:spcBef>
              <a:spcAft>
                <a:spcPts val="0"/>
              </a:spcAft>
              <a:defRPr/>
            </a:pPr>
            <a:r>
              <a:rPr lang="en-US" sz="4000" b="1" spc="150">
                <a:solidFill>
                  <a:schemeClr val="bg1"/>
                </a:solidFill>
              </a:rPr>
              <a:t>What has been </a:t>
            </a:r>
            <a:r>
              <a:rPr lang="en-US" sz="4000" b="1" spc="150" smtClean="0">
                <a:solidFill>
                  <a:schemeClr val="bg1"/>
                </a:solidFill>
              </a:rPr>
              <a:t>done</a:t>
            </a:r>
            <a:endParaRPr lang="en-US" sz="4000" b="1" spc="150">
              <a:solidFill>
                <a:schemeClr val="bg1"/>
              </a:solidFill>
            </a:endParaRPr>
          </a:p>
          <a:p>
            <a:endParaRPr lang="en-US"/>
          </a:p>
        </p:txBody>
      </p:sp>
    </p:spTree>
    <p:extLst>
      <p:ext uri="{BB962C8B-B14F-4D97-AF65-F5344CB8AC3E}">
        <p14:creationId xmlns:p14="http://schemas.microsoft.com/office/powerpoint/2010/main" val="1582366474"/>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19459" name="Рисунок 39"/>
          <p:cNvPicPr>
            <a:picLocks noChangeAspect="1"/>
          </p:cNvPicPr>
          <p:nvPr/>
        </p:nvPicPr>
        <p:blipFill>
          <a:blip r:embed="rId2"/>
          <a:srcRect/>
          <a:stretch>
            <a:fillRect/>
          </a:stretch>
        </p:blipFill>
        <p:spPr bwMode="auto">
          <a:xfrm>
            <a:off x="0" y="-23813"/>
            <a:ext cx="17621250" cy="2198688"/>
          </a:xfrm>
          <a:prstGeom prst="rect">
            <a:avLst/>
          </a:prstGeom>
          <a:noFill/>
          <a:ln w="9525">
            <a:noFill/>
            <a:miter lim="800000"/>
            <a:headEnd/>
            <a:tailEnd/>
          </a:ln>
        </p:spPr>
      </p:pic>
      <p:sp>
        <p:nvSpPr>
          <p:cNvPr id="13" name="Прямоугольник 12">
            <a:extLst>
              <a:ext uri="{FF2B5EF4-FFF2-40B4-BE49-F238E27FC236}"/>
            </a:extLst>
          </p:cNvPr>
          <p:cNvSpPr/>
          <p:nvPr/>
        </p:nvSpPr>
        <p:spPr>
          <a:xfrm>
            <a:off x="2327275" y="447675"/>
            <a:ext cx="12901613" cy="769938"/>
          </a:xfrm>
          <a:prstGeom prst="rect">
            <a:avLst/>
          </a:prstGeom>
        </p:spPr>
        <p:txBody>
          <a:bodyPr>
            <a:spAutoFit/>
          </a:bodyPr>
          <a:lstStyle/>
          <a:p>
            <a:pPr algn="ctr" fontAlgn="auto">
              <a:spcBef>
                <a:spcPts val="0"/>
              </a:spcBef>
              <a:spcAft>
                <a:spcPts val="0"/>
              </a:spcAft>
              <a:defRPr/>
            </a:pPr>
            <a:r>
              <a:rPr lang="en-US" sz="4400" b="1" dirty="0">
                <a:solidFill>
                  <a:schemeClr val="bg1"/>
                </a:solidFill>
                <a:latin typeface="+mj-lt"/>
              </a:rPr>
              <a:t>Application of administrative data</a:t>
            </a:r>
            <a:endParaRPr lang="en-US" altLang="en-US" sz="4400" b="1" spc="200" dirty="0">
              <a:solidFill>
                <a:schemeClr val="bg1"/>
              </a:solidFill>
              <a:latin typeface="Sylfaen" panose="010A0502050306030303" pitchFamily="18" charset="0"/>
              <a:cs typeface="Times New Roman" panose="02020603050405020304" pitchFamily="18" charset="0"/>
            </a:endParaRPr>
          </a:p>
        </p:txBody>
      </p:sp>
      <p:sp>
        <p:nvSpPr>
          <p:cNvPr id="25" name="Прямоугольник 11"/>
          <p:cNvSpPr>
            <a:spLocks noChangeArrowheads="1"/>
          </p:cNvSpPr>
          <p:nvPr/>
        </p:nvSpPr>
        <p:spPr bwMode="auto">
          <a:xfrm>
            <a:off x="1319213" y="3517900"/>
            <a:ext cx="14916150" cy="4462760"/>
          </a:xfrm>
          <a:prstGeom prst="rect">
            <a:avLst/>
          </a:prstGeom>
          <a:noFill/>
          <a:ln w="9525">
            <a:noFill/>
            <a:miter lim="800000"/>
            <a:headEnd/>
            <a:tailEnd/>
          </a:ln>
        </p:spPr>
        <p:txBody>
          <a:bodyPr>
            <a:spAutoFit/>
          </a:bodyPr>
          <a:lstStyle/>
          <a:p>
            <a:pPr marL="457200" indent="-457200">
              <a:spcBef>
                <a:spcPts val="600"/>
              </a:spcBef>
              <a:spcAft>
                <a:spcPts val="600"/>
              </a:spcAft>
              <a:buFont typeface="Wingdings" pitchFamily="2" charset="2"/>
              <a:buChar char="§"/>
            </a:pPr>
            <a:r>
              <a:rPr lang="en-US" sz="3200" dirty="0">
                <a:latin typeface="Sylfaen" pitchFamily="18" charset="0"/>
              </a:rPr>
              <a:t>For direct derivation of statistical data</a:t>
            </a:r>
            <a:r>
              <a:rPr lang="ka-GE" sz="3200" dirty="0">
                <a:latin typeface="Sylfaen" pitchFamily="18" charset="0"/>
              </a:rPr>
              <a:t> </a:t>
            </a:r>
            <a:endParaRPr lang="en-US" sz="3200" dirty="0">
              <a:latin typeface="Sylfaen" pitchFamily="18" charset="0"/>
            </a:endParaRPr>
          </a:p>
          <a:p>
            <a:pPr marL="457200" indent="-457200">
              <a:spcBef>
                <a:spcPts val="600"/>
              </a:spcBef>
              <a:spcAft>
                <a:spcPts val="600"/>
              </a:spcAft>
              <a:buFont typeface="Wingdings" pitchFamily="2" charset="2"/>
              <a:buChar char="§"/>
            </a:pPr>
            <a:r>
              <a:rPr lang="en-US" sz="3200" dirty="0">
                <a:latin typeface="Sylfaen" pitchFamily="18" charset="0"/>
              </a:rPr>
              <a:t>For replacement of survey data</a:t>
            </a:r>
            <a:r>
              <a:rPr lang="ka-GE" sz="3200" dirty="0">
                <a:latin typeface="Sylfaen" pitchFamily="18" charset="0"/>
              </a:rPr>
              <a:t> (</a:t>
            </a:r>
            <a:r>
              <a:rPr lang="en-US" sz="3200" dirty="0">
                <a:latin typeface="Sylfaen" pitchFamily="18" charset="0"/>
              </a:rPr>
              <a:t>e.g.</a:t>
            </a:r>
            <a:r>
              <a:rPr lang="ka-GE" sz="3200" dirty="0">
                <a:latin typeface="Sylfaen" pitchFamily="18" charset="0"/>
              </a:rPr>
              <a:t> </a:t>
            </a:r>
            <a:r>
              <a:rPr lang="en-US" sz="3200" dirty="0">
                <a:latin typeface="Sylfaen" pitchFamily="18" charset="0"/>
              </a:rPr>
              <a:t>in case </a:t>
            </a:r>
            <a:r>
              <a:rPr lang="en-US" sz="3200">
                <a:latin typeface="Sylfaen" pitchFamily="18" charset="0"/>
              </a:rPr>
              <a:t>of </a:t>
            </a:r>
            <a:r>
              <a:rPr lang="en-US" sz="3200" smtClean="0">
                <a:latin typeface="Sylfaen" pitchFamily="18" charset="0"/>
              </a:rPr>
              <a:t>non-response</a:t>
            </a:r>
            <a:r>
              <a:rPr lang="ka-GE" sz="3200" smtClean="0">
                <a:latin typeface="Sylfaen" pitchFamily="18" charset="0"/>
              </a:rPr>
              <a:t>)</a:t>
            </a:r>
            <a:endParaRPr lang="en-US" sz="3200" dirty="0">
              <a:latin typeface="Sylfaen" pitchFamily="18" charset="0"/>
            </a:endParaRPr>
          </a:p>
          <a:p>
            <a:pPr marL="457200" indent="-457200">
              <a:spcBef>
                <a:spcPts val="600"/>
              </a:spcBef>
              <a:spcAft>
                <a:spcPts val="600"/>
              </a:spcAft>
              <a:buFont typeface="Wingdings" pitchFamily="2" charset="2"/>
              <a:buChar char="§"/>
            </a:pPr>
            <a:r>
              <a:rPr lang="en-US" sz="3200" dirty="0">
                <a:latin typeface="Sylfaen" pitchFamily="18" charset="0"/>
              </a:rPr>
              <a:t>For estimation, editing, imputation</a:t>
            </a:r>
          </a:p>
          <a:p>
            <a:pPr marL="457200" indent="-457200">
              <a:spcBef>
                <a:spcPts val="600"/>
              </a:spcBef>
              <a:spcAft>
                <a:spcPts val="600"/>
              </a:spcAft>
              <a:buFont typeface="Wingdings" pitchFamily="2" charset="2"/>
              <a:buChar char="§"/>
            </a:pPr>
            <a:r>
              <a:rPr lang="en-US" sz="3200" dirty="0">
                <a:latin typeface="Sylfaen" pitchFamily="18" charset="0"/>
              </a:rPr>
              <a:t>For creating </a:t>
            </a:r>
            <a:r>
              <a:rPr lang="en-US" sz="3200" dirty="0" smtClean="0">
                <a:latin typeface="Sylfaen" pitchFamily="18" charset="0"/>
              </a:rPr>
              <a:t>a survey </a:t>
            </a:r>
            <a:r>
              <a:rPr lang="en-US" sz="3200" dirty="0">
                <a:latin typeface="Sylfaen" pitchFamily="18" charset="0"/>
              </a:rPr>
              <a:t>frame</a:t>
            </a:r>
          </a:p>
          <a:p>
            <a:pPr marL="457200" indent="-457200">
              <a:spcBef>
                <a:spcPts val="600"/>
              </a:spcBef>
              <a:spcAft>
                <a:spcPts val="600"/>
              </a:spcAft>
              <a:buFont typeface="Wingdings" pitchFamily="2" charset="2"/>
              <a:buChar char="§"/>
            </a:pPr>
            <a:r>
              <a:rPr lang="en-US" sz="3200" dirty="0">
                <a:latin typeface="Sylfaen" pitchFamily="18" charset="0"/>
              </a:rPr>
              <a:t>For data analysis and validation</a:t>
            </a:r>
          </a:p>
          <a:p>
            <a:pPr marL="457200" indent="-457200">
              <a:spcBef>
                <a:spcPts val="600"/>
              </a:spcBef>
              <a:spcAft>
                <a:spcPts val="600"/>
              </a:spcAft>
              <a:buFont typeface="Wingdings" pitchFamily="2" charset="2"/>
              <a:buChar char="§"/>
            </a:pPr>
            <a:r>
              <a:rPr lang="en-US" sz="3200" dirty="0">
                <a:latin typeface="Sylfaen" pitchFamily="18" charset="0"/>
              </a:rPr>
              <a:t>For timeliness improvement</a:t>
            </a:r>
          </a:p>
          <a:p>
            <a:pPr marL="457200" indent="-457200">
              <a:spcBef>
                <a:spcPts val="600"/>
              </a:spcBef>
              <a:spcAft>
                <a:spcPts val="600"/>
              </a:spcAft>
              <a:buFont typeface="Wingdings" pitchFamily="2" charset="2"/>
              <a:buChar char="§"/>
            </a:pPr>
            <a:r>
              <a:rPr lang="en-US" sz="3200" dirty="0">
                <a:latin typeface="Sylfaen" pitchFamily="18" charset="0"/>
              </a:rPr>
              <a:t>For computing weights</a:t>
            </a:r>
          </a:p>
        </p:txBody>
      </p:sp>
      <p:grpSp>
        <p:nvGrpSpPr>
          <p:cNvPr id="19462" name="Группа 5"/>
          <p:cNvGrpSpPr>
            <a:grpSpLocks/>
          </p:cNvGrpSpPr>
          <p:nvPr/>
        </p:nvGrpSpPr>
        <p:grpSpPr bwMode="auto">
          <a:xfrm>
            <a:off x="7666038" y="1879600"/>
            <a:ext cx="1755775" cy="1343025"/>
            <a:chOff x="8013700" y="1694252"/>
            <a:chExt cx="1555750" cy="1009650"/>
          </a:xfrm>
        </p:grpSpPr>
        <p:sp>
          <p:nvSpPr>
            <p:cNvPr id="14" name="Прямоугольник 4">
              <a:extLst>
                <a:ext uri="{FF2B5EF4-FFF2-40B4-BE49-F238E27FC236}"/>
              </a:extLst>
            </p:cNvPr>
            <p:cNvSpPr/>
            <p:nvPr/>
          </p:nvSpPr>
          <p:spPr>
            <a:xfrm>
              <a:off x="8013700" y="1694252"/>
              <a:ext cx="1555750" cy="1009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19464" name="Рисунок 2"/>
            <p:cNvPicPr>
              <a:picLocks noChangeAspect="1"/>
            </p:cNvPicPr>
            <p:nvPr/>
          </p:nvPicPr>
          <p:blipFill>
            <a:blip r:embed="rId3"/>
            <a:srcRect/>
            <a:stretch>
              <a:fillRect/>
            </a:stretch>
          </p:blipFill>
          <p:spPr bwMode="auto">
            <a:xfrm>
              <a:off x="8163720" y="1733490"/>
              <a:ext cx="1221580" cy="787748"/>
            </a:xfrm>
            <a:prstGeom prst="rect">
              <a:avLst/>
            </a:prstGeom>
            <a:noFill/>
            <a:ln w="9525">
              <a:noFill/>
              <a:miter lim="800000"/>
              <a:headEnd/>
              <a:tailEnd/>
            </a:ln>
          </p:spPr>
        </p:pic>
      </p:grpSp>
    </p:spTree>
    <p:extLst>
      <p:ext uri="{BB962C8B-B14F-4D97-AF65-F5344CB8AC3E}">
        <p14:creationId xmlns:p14="http://schemas.microsoft.com/office/powerpoint/2010/main" val="1651590379"/>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23" presetClass="entr" presetSubtype="16"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17411" name="Рисунок 39"/>
          <p:cNvPicPr>
            <a:picLocks noChangeAspect="1"/>
          </p:cNvPicPr>
          <p:nvPr/>
        </p:nvPicPr>
        <p:blipFill>
          <a:blip r:embed="rId2"/>
          <a:srcRect/>
          <a:stretch>
            <a:fillRect/>
          </a:stretch>
        </p:blipFill>
        <p:spPr bwMode="auto">
          <a:xfrm>
            <a:off x="-19050" y="19050"/>
            <a:ext cx="17621250" cy="2198688"/>
          </a:xfrm>
          <a:prstGeom prst="rect">
            <a:avLst/>
          </a:prstGeom>
          <a:noFill/>
          <a:ln w="9525">
            <a:noFill/>
            <a:miter lim="800000"/>
            <a:headEnd/>
            <a:tailEnd/>
          </a:ln>
        </p:spPr>
      </p:pic>
      <p:sp>
        <p:nvSpPr>
          <p:cNvPr id="13" name="Прямоугольник 12">
            <a:extLst>
              <a:ext uri="{FF2B5EF4-FFF2-40B4-BE49-F238E27FC236}"/>
            </a:extLst>
          </p:cNvPr>
          <p:cNvSpPr/>
          <p:nvPr/>
        </p:nvSpPr>
        <p:spPr>
          <a:xfrm>
            <a:off x="1066800" y="155575"/>
            <a:ext cx="15525750" cy="739775"/>
          </a:xfrm>
          <a:prstGeom prst="rect">
            <a:avLst/>
          </a:prstGeom>
        </p:spPr>
        <p:txBody>
          <a:bodyPr>
            <a:spAutoFit/>
          </a:bodyPr>
          <a:lstStyle/>
          <a:p>
            <a:pPr algn="ctr" fontAlgn="auto">
              <a:spcBef>
                <a:spcPct val="50000"/>
              </a:spcBef>
              <a:spcAft>
                <a:spcPts val="0"/>
              </a:spcAft>
              <a:defRPr/>
            </a:pPr>
            <a:r>
              <a:rPr lang="en-US" sz="4200" b="1" spc="100" dirty="0">
                <a:solidFill>
                  <a:schemeClr val="bg1"/>
                </a:solidFill>
                <a:latin typeface="BPG Nino Mtavruli" panose="02000506000000020004" pitchFamily="2" charset="0"/>
              </a:rPr>
              <a:t>Advantages of using administrative data </a:t>
            </a:r>
          </a:p>
        </p:txBody>
      </p:sp>
      <p:grpSp>
        <p:nvGrpSpPr>
          <p:cNvPr id="17413" name="Группа 6"/>
          <p:cNvGrpSpPr>
            <a:grpSpLocks/>
          </p:cNvGrpSpPr>
          <p:nvPr/>
        </p:nvGrpSpPr>
        <p:grpSpPr bwMode="auto">
          <a:xfrm>
            <a:off x="0" y="1119188"/>
            <a:ext cx="17556163" cy="1584325"/>
            <a:chOff x="0" y="1118588"/>
            <a:chExt cx="17556163" cy="1585314"/>
          </a:xfrm>
        </p:grpSpPr>
        <p:pic>
          <p:nvPicPr>
            <p:cNvPr id="17415" name="Рисунок 40"/>
            <p:cNvPicPr>
              <a:picLocks noChangeAspect="1"/>
            </p:cNvPicPr>
            <p:nvPr/>
          </p:nvPicPr>
          <p:blipFill>
            <a:blip r:embed="rId3"/>
            <a:srcRect/>
            <a:stretch>
              <a:fillRect/>
            </a:stretch>
          </p:blipFill>
          <p:spPr bwMode="auto">
            <a:xfrm>
              <a:off x="0" y="1118588"/>
              <a:ext cx="17556163" cy="1435582"/>
            </a:xfrm>
            <a:prstGeom prst="rect">
              <a:avLst/>
            </a:prstGeom>
            <a:noFill/>
            <a:ln w="9525">
              <a:noFill/>
              <a:miter lim="800000"/>
              <a:headEnd/>
              <a:tailEnd/>
            </a:ln>
          </p:spPr>
        </p:pic>
        <p:grpSp>
          <p:nvGrpSpPr>
            <p:cNvPr id="17416" name="Группа 5"/>
            <p:cNvGrpSpPr>
              <a:grpSpLocks/>
            </p:cNvGrpSpPr>
            <p:nvPr/>
          </p:nvGrpSpPr>
          <p:grpSpPr bwMode="auto">
            <a:xfrm>
              <a:off x="8013700" y="1694252"/>
              <a:ext cx="1555750" cy="1009650"/>
              <a:chOff x="8013700" y="1694252"/>
              <a:chExt cx="1555750" cy="1009650"/>
            </a:xfrm>
          </p:grpSpPr>
          <p:sp>
            <p:nvSpPr>
              <p:cNvPr id="5" name="Прямоугольник 4">
                <a:extLst>
                  <a:ext uri="{FF2B5EF4-FFF2-40B4-BE49-F238E27FC236}"/>
                </a:extLst>
              </p:cNvPr>
              <p:cNvSpPr/>
              <p:nvPr/>
            </p:nvSpPr>
            <p:spPr>
              <a:xfrm>
                <a:off x="8013700" y="1693622"/>
                <a:ext cx="1555750" cy="101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17418" name="Рисунок 2"/>
              <p:cNvPicPr>
                <a:picLocks noChangeAspect="1"/>
              </p:cNvPicPr>
              <p:nvPr/>
            </p:nvPicPr>
            <p:blipFill>
              <a:blip r:embed="rId4"/>
              <a:srcRect/>
              <a:stretch>
                <a:fillRect/>
              </a:stretch>
            </p:blipFill>
            <p:spPr bwMode="auto">
              <a:xfrm>
                <a:off x="8163720" y="1733490"/>
                <a:ext cx="1221580" cy="787748"/>
              </a:xfrm>
              <a:prstGeom prst="rect">
                <a:avLst/>
              </a:prstGeom>
              <a:noFill/>
              <a:ln w="9525">
                <a:noFill/>
                <a:miter lim="800000"/>
                <a:headEnd/>
                <a:tailEnd/>
              </a:ln>
            </p:spPr>
          </p:pic>
        </p:grpSp>
      </p:grpSp>
      <p:sp>
        <p:nvSpPr>
          <p:cNvPr id="25" name="Прямоугольник 11">
            <a:extLst>
              <a:ext uri="{FF2B5EF4-FFF2-40B4-BE49-F238E27FC236}"/>
            </a:extLst>
          </p:cNvPr>
          <p:cNvSpPr/>
          <p:nvPr/>
        </p:nvSpPr>
        <p:spPr>
          <a:xfrm>
            <a:off x="1260475" y="3384550"/>
            <a:ext cx="14916150" cy="5894388"/>
          </a:xfrm>
          <a:prstGeom prst="rect">
            <a:avLst/>
          </a:prstGeom>
        </p:spPr>
        <p:txBody>
          <a:bodyPr>
            <a:spAutoFit/>
          </a:bodyPr>
          <a:lstStyle/>
          <a:p>
            <a:pPr fontAlgn="auto">
              <a:spcBef>
                <a:spcPts val="0"/>
              </a:spcBef>
              <a:spcAft>
                <a:spcPts val="1800"/>
              </a:spcAft>
              <a:defRPr/>
            </a:pPr>
            <a:r>
              <a:rPr lang="en-US" sz="2800" b="1" dirty="0">
                <a:latin typeface="Sylfaen" panose="010A0502050306030303" pitchFamily="18" charset="0"/>
              </a:rPr>
              <a:t>Coverage</a:t>
            </a:r>
            <a:endParaRPr lang="en-US" sz="2800" dirty="0">
              <a:latin typeface="Sylfaen" panose="010A0502050306030303" pitchFamily="18" charset="0"/>
            </a:endParaRPr>
          </a:p>
          <a:p>
            <a:pPr fontAlgn="auto">
              <a:spcBef>
                <a:spcPts val="0"/>
              </a:spcBef>
              <a:spcAft>
                <a:spcPts val="600"/>
              </a:spcAft>
              <a:defRPr/>
            </a:pPr>
            <a:r>
              <a:rPr lang="en-US" sz="2800" dirty="0">
                <a:latin typeface="Sylfaen" panose="010A0502050306030303" pitchFamily="18" charset="0"/>
              </a:rPr>
              <a:t>Administrative sources ensure better coverage of target population and can make statistics more accurate</a:t>
            </a:r>
            <a:r>
              <a:rPr lang="ka-GE" sz="2800" dirty="0">
                <a:latin typeface="Sylfaen" panose="010A0502050306030303" pitchFamily="18" charset="0"/>
              </a:rPr>
              <a:t>:</a:t>
            </a:r>
            <a:endParaRPr lang="en-US" sz="2800" dirty="0">
              <a:latin typeface="Sylfaen" panose="010A0502050306030303" pitchFamily="18" charset="0"/>
            </a:endParaRPr>
          </a:p>
          <a:p>
            <a:pPr marL="1828800" lvl="3" indent="-457200" fontAlgn="auto">
              <a:spcBef>
                <a:spcPts val="0"/>
              </a:spcBef>
              <a:spcAft>
                <a:spcPts val="0"/>
              </a:spcAft>
              <a:buFont typeface="Wingdings" panose="05000000000000000000" pitchFamily="2" charset="2"/>
              <a:buChar char="§"/>
              <a:defRPr/>
            </a:pPr>
            <a:r>
              <a:rPr lang="en-US" sz="2800" dirty="0">
                <a:latin typeface="Sylfaen" panose="010A0502050306030303" pitchFamily="18" charset="0"/>
              </a:rPr>
              <a:t>No survey errors</a:t>
            </a:r>
          </a:p>
          <a:p>
            <a:pPr marL="1828800" lvl="3" indent="-457200" fontAlgn="auto">
              <a:spcBef>
                <a:spcPts val="0"/>
              </a:spcBef>
              <a:spcAft>
                <a:spcPts val="0"/>
              </a:spcAft>
              <a:buFont typeface="Wingdings" panose="05000000000000000000" pitchFamily="2" charset="2"/>
              <a:buChar char="§"/>
              <a:defRPr/>
            </a:pPr>
            <a:r>
              <a:rPr lang="en-US" sz="2800" dirty="0">
                <a:latin typeface="Sylfaen" panose="010A0502050306030303" pitchFamily="18" charset="0"/>
              </a:rPr>
              <a:t>No</a:t>
            </a:r>
            <a:r>
              <a:rPr lang="ka-GE" sz="2800" dirty="0">
                <a:latin typeface="Sylfaen" panose="010A0502050306030303" pitchFamily="18" charset="0"/>
              </a:rPr>
              <a:t> (</a:t>
            </a:r>
            <a:r>
              <a:rPr lang="en-US" sz="2800" dirty="0">
                <a:latin typeface="Sylfaen" panose="010A0502050306030303" pitchFamily="18" charset="0"/>
              </a:rPr>
              <a:t>or low</a:t>
            </a:r>
            <a:r>
              <a:rPr lang="ka-GE" sz="2800" dirty="0">
                <a:latin typeface="Sylfaen" panose="010A0502050306030303" pitchFamily="18" charset="0"/>
              </a:rPr>
              <a:t>) </a:t>
            </a:r>
            <a:r>
              <a:rPr lang="en-US" sz="2800" dirty="0">
                <a:latin typeface="Sylfaen" panose="010A0502050306030303" pitchFamily="18" charset="0"/>
              </a:rPr>
              <a:t>non-response</a:t>
            </a:r>
          </a:p>
          <a:p>
            <a:pPr marL="1828800" lvl="3" indent="-457200" fontAlgn="auto">
              <a:spcBef>
                <a:spcPts val="0"/>
              </a:spcBef>
              <a:spcAft>
                <a:spcPts val="0"/>
              </a:spcAft>
              <a:buFont typeface="Wingdings" panose="05000000000000000000" pitchFamily="2" charset="2"/>
              <a:buChar char="§"/>
              <a:defRPr/>
            </a:pPr>
            <a:r>
              <a:rPr lang="en-US" sz="2800" dirty="0">
                <a:latin typeface="Sylfaen" panose="010A0502050306030303" pitchFamily="18" charset="0"/>
              </a:rPr>
              <a:t>More detailed information</a:t>
            </a:r>
          </a:p>
          <a:p>
            <a:pPr fontAlgn="auto">
              <a:spcBef>
                <a:spcPts val="0"/>
              </a:spcBef>
              <a:spcAft>
                <a:spcPts val="0"/>
              </a:spcAft>
              <a:defRPr/>
            </a:pPr>
            <a:r>
              <a:rPr lang="ka-GE" sz="2800" b="1" dirty="0">
                <a:latin typeface="Sylfaen" panose="010A0502050306030303" pitchFamily="18" charset="0"/>
              </a:rPr>
              <a:t> </a:t>
            </a:r>
            <a:endParaRPr lang="en-US" sz="2800" dirty="0">
              <a:latin typeface="Sylfaen" panose="010A0502050306030303" pitchFamily="18" charset="0"/>
            </a:endParaRPr>
          </a:p>
          <a:p>
            <a:pPr fontAlgn="auto">
              <a:spcBef>
                <a:spcPts val="0"/>
              </a:spcBef>
              <a:spcAft>
                <a:spcPts val="1800"/>
              </a:spcAft>
              <a:defRPr/>
            </a:pPr>
            <a:r>
              <a:rPr lang="en-US" sz="2800" b="1" dirty="0">
                <a:latin typeface="Sylfaen" panose="010A0502050306030303" pitchFamily="18" charset="0"/>
              </a:rPr>
              <a:t>Timeliness</a:t>
            </a:r>
            <a:endParaRPr lang="en-US" sz="2800" dirty="0">
              <a:latin typeface="Sylfaen" panose="010A0502050306030303" pitchFamily="18" charset="0"/>
            </a:endParaRPr>
          </a:p>
          <a:p>
            <a:pPr fontAlgn="auto">
              <a:spcBef>
                <a:spcPts val="0"/>
              </a:spcBef>
              <a:spcAft>
                <a:spcPts val="0"/>
              </a:spcAft>
              <a:defRPr/>
            </a:pPr>
            <a:r>
              <a:rPr lang="en-US" sz="2800" dirty="0">
                <a:latin typeface="Sylfaen" panose="010A0502050306030303" pitchFamily="18" charset="0"/>
              </a:rPr>
              <a:t>Obtaining of statistical data from administrative sources requires less time than conducting surveys</a:t>
            </a:r>
            <a:r>
              <a:rPr lang="ka-GE" sz="2800" dirty="0">
                <a:latin typeface="Sylfaen" panose="010A0502050306030303" pitchFamily="18" charset="0"/>
              </a:rPr>
              <a:t> </a:t>
            </a:r>
            <a:r>
              <a:rPr lang="ru-RU" sz="2800" b="1" dirty="0">
                <a:latin typeface="Sylfaen" panose="010A0502050306030303" pitchFamily="18" charset="0"/>
              </a:rPr>
              <a:t> </a:t>
            </a:r>
            <a:endParaRPr lang="en-US" sz="2800" dirty="0">
              <a:latin typeface="Sylfaen" panose="010A0502050306030303" pitchFamily="18" charset="0"/>
            </a:endParaRPr>
          </a:p>
          <a:p>
            <a:pPr fontAlgn="auto">
              <a:spcBef>
                <a:spcPts val="0"/>
              </a:spcBef>
              <a:spcAft>
                <a:spcPts val="0"/>
              </a:spcAft>
              <a:defRPr/>
            </a:pPr>
            <a:endParaRPr lang="ru-RU" sz="3200" dirty="0">
              <a:latin typeface="+mn-lt"/>
            </a:endParaRPr>
          </a:p>
          <a:p>
            <a:pPr fontAlgn="auto">
              <a:spcBef>
                <a:spcPts val="0"/>
              </a:spcBef>
              <a:spcAft>
                <a:spcPts val="0"/>
              </a:spcAft>
              <a:defRPr/>
            </a:pPr>
            <a:endParaRPr lang="en-US" sz="3000" b="1" spc="100" dirty="0">
              <a:solidFill>
                <a:srgbClr val="0080BD"/>
              </a:solidFill>
              <a:latin typeface="BPG Nino Mtavruli" panose="02000506000000020004" pitchFamily="2" charset="0"/>
            </a:endParaRPr>
          </a:p>
        </p:txBody>
      </p:sp>
    </p:spTree>
    <p:extLst>
      <p:ext uri="{BB962C8B-B14F-4D97-AF65-F5344CB8AC3E}">
        <p14:creationId xmlns:p14="http://schemas.microsoft.com/office/powerpoint/2010/main" val="1686520385"/>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23" presetClass="entr" presetSubtype="16"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16387" name="Рисунок 39"/>
          <p:cNvPicPr>
            <a:picLocks noChangeAspect="1"/>
          </p:cNvPicPr>
          <p:nvPr/>
        </p:nvPicPr>
        <p:blipFill>
          <a:blip r:embed="rId2"/>
          <a:srcRect/>
          <a:stretch>
            <a:fillRect/>
          </a:stretch>
        </p:blipFill>
        <p:spPr bwMode="auto">
          <a:xfrm>
            <a:off x="0" y="0"/>
            <a:ext cx="17621250" cy="2198688"/>
          </a:xfrm>
          <a:prstGeom prst="rect">
            <a:avLst/>
          </a:prstGeom>
          <a:noFill/>
          <a:ln w="9525">
            <a:noFill/>
            <a:miter lim="800000"/>
            <a:headEnd/>
            <a:tailEnd/>
          </a:ln>
        </p:spPr>
      </p:pic>
      <p:sp>
        <p:nvSpPr>
          <p:cNvPr id="13" name="Прямоугольник 12">
            <a:extLst>
              <a:ext uri="{FF2B5EF4-FFF2-40B4-BE49-F238E27FC236}"/>
            </a:extLst>
          </p:cNvPr>
          <p:cNvSpPr/>
          <p:nvPr/>
        </p:nvSpPr>
        <p:spPr>
          <a:xfrm>
            <a:off x="1219200" y="149225"/>
            <a:ext cx="15335250" cy="708025"/>
          </a:xfrm>
          <a:prstGeom prst="rect">
            <a:avLst/>
          </a:prstGeom>
        </p:spPr>
        <p:txBody>
          <a:bodyPr>
            <a:spAutoFit/>
          </a:bodyPr>
          <a:lstStyle/>
          <a:p>
            <a:pPr algn="ctr" fontAlgn="auto">
              <a:spcBef>
                <a:spcPct val="50000"/>
              </a:spcBef>
              <a:spcAft>
                <a:spcPts val="0"/>
              </a:spcAft>
              <a:defRPr/>
            </a:pPr>
            <a:r>
              <a:rPr lang="en-US" sz="4000" b="1" spc="100" dirty="0">
                <a:solidFill>
                  <a:schemeClr val="bg1"/>
                </a:solidFill>
                <a:latin typeface="BPG Nino Mtavruli" panose="02000506000000020004" pitchFamily="2" charset="0"/>
              </a:rPr>
              <a:t>Advantages of using administrative data</a:t>
            </a:r>
            <a:r>
              <a:rPr lang="ka-GE" sz="4000" b="1" spc="100" dirty="0">
                <a:solidFill>
                  <a:schemeClr val="bg1"/>
                </a:solidFill>
                <a:latin typeface="BPG Nino Mtavruli" panose="02000506000000020004" pitchFamily="2" charset="0"/>
              </a:rPr>
              <a:t> </a:t>
            </a:r>
            <a:endParaRPr lang="en-US" altLang="en-US" sz="4000" b="1" spc="200" dirty="0">
              <a:solidFill>
                <a:schemeClr val="bg1"/>
              </a:solidFill>
              <a:latin typeface="BPG Nino Mtavruli" panose="02000506000000020004" pitchFamily="2" charset="0"/>
              <a:cs typeface="Times New Roman" panose="02020603050405020304" pitchFamily="18" charset="0"/>
            </a:endParaRPr>
          </a:p>
        </p:txBody>
      </p:sp>
      <p:grpSp>
        <p:nvGrpSpPr>
          <p:cNvPr id="16389" name="Группа 6"/>
          <p:cNvGrpSpPr>
            <a:grpSpLocks/>
          </p:cNvGrpSpPr>
          <p:nvPr/>
        </p:nvGrpSpPr>
        <p:grpSpPr bwMode="auto">
          <a:xfrm>
            <a:off x="0" y="1119188"/>
            <a:ext cx="17556163" cy="1584325"/>
            <a:chOff x="0" y="1118588"/>
            <a:chExt cx="17556163" cy="1585314"/>
          </a:xfrm>
        </p:grpSpPr>
        <p:pic>
          <p:nvPicPr>
            <p:cNvPr id="16391" name="Рисунок 40"/>
            <p:cNvPicPr>
              <a:picLocks noChangeAspect="1"/>
            </p:cNvPicPr>
            <p:nvPr/>
          </p:nvPicPr>
          <p:blipFill>
            <a:blip r:embed="rId3"/>
            <a:srcRect/>
            <a:stretch>
              <a:fillRect/>
            </a:stretch>
          </p:blipFill>
          <p:spPr bwMode="auto">
            <a:xfrm>
              <a:off x="0" y="1118588"/>
              <a:ext cx="17556163" cy="1435582"/>
            </a:xfrm>
            <a:prstGeom prst="rect">
              <a:avLst/>
            </a:prstGeom>
            <a:noFill/>
            <a:ln w="9525">
              <a:noFill/>
              <a:miter lim="800000"/>
              <a:headEnd/>
              <a:tailEnd/>
            </a:ln>
          </p:spPr>
        </p:pic>
        <p:grpSp>
          <p:nvGrpSpPr>
            <p:cNvPr id="16392" name="Группа 5"/>
            <p:cNvGrpSpPr>
              <a:grpSpLocks/>
            </p:cNvGrpSpPr>
            <p:nvPr/>
          </p:nvGrpSpPr>
          <p:grpSpPr bwMode="auto">
            <a:xfrm>
              <a:off x="8013700" y="1694252"/>
              <a:ext cx="1555750" cy="1009650"/>
              <a:chOff x="8013700" y="1694252"/>
              <a:chExt cx="1555750" cy="1009650"/>
            </a:xfrm>
          </p:grpSpPr>
          <p:sp>
            <p:nvSpPr>
              <p:cNvPr id="5" name="Прямоугольник 4">
                <a:extLst>
                  <a:ext uri="{FF2B5EF4-FFF2-40B4-BE49-F238E27FC236}"/>
                </a:extLst>
              </p:cNvPr>
              <p:cNvSpPr/>
              <p:nvPr/>
            </p:nvSpPr>
            <p:spPr>
              <a:xfrm>
                <a:off x="8013700" y="1693622"/>
                <a:ext cx="1555750" cy="101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16394" name="Рисунок 2"/>
              <p:cNvPicPr>
                <a:picLocks noChangeAspect="1"/>
              </p:cNvPicPr>
              <p:nvPr/>
            </p:nvPicPr>
            <p:blipFill>
              <a:blip r:embed="rId4"/>
              <a:srcRect/>
              <a:stretch>
                <a:fillRect/>
              </a:stretch>
            </p:blipFill>
            <p:spPr bwMode="auto">
              <a:xfrm>
                <a:off x="8163720" y="1733490"/>
                <a:ext cx="1221580" cy="787748"/>
              </a:xfrm>
              <a:prstGeom prst="rect">
                <a:avLst/>
              </a:prstGeom>
              <a:noFill/>
              <a:ln w="9525">
                <a:noFill/>
                <a:miter lim="800000"/>
                <a:headEnd/>
                <a:tailEnd/>
              </a:ln>
            </p:spPr>
          </p:pic>
        </p:grpSp>
      </p:grpSp>
      <p:sp>
        <p:nvSpPr>
          <p:cNvPr id="25" name="Прямоугольник 11">
            <a:extLst>
              <a:ext uri="{FF2B5EF4-FFF2-40B4-BE49-F238E27FC236}"/>
            </a:extLst>
          </p:cNvPr>
          <p:cNvSpPr/>
          <p:nvPr/>
        </p:nvSpPr>
        <p:spPr>
          <a:xfrm>
            <a:off x="544513" y="2554288"/>
            <a:ext cx="16459200" cy="5524500"/>
          </a:xfrm>
          <a:prstGeom prst="rect">
            <a:avLst/>
          </a:prstGeom>
        </p:spPr>
        <p:txBody>
          <a:bodyPr>
            <a:spAutoFit/>
          </a:bodyPr>
          <a:lstStyle/>
          <a:p>
            <a:pPr fontAlgn="auto">
              <a:spcBef>
                <a:spcPts val="1200"/>
              </a:spcBef>
              <a:spcAft>
                <a:spcPts val="1800"/>
              </a:spcAft>
              <a:defRPr/>
            </a:pPr>
            <a:r>
              <a:rPr lang="en-US" sz="2800" b="1" spc="100" dirty="0">
                <a:latin typeface="Sylfaen" panose="010A0502050306030303" pitchFamily="18" charset="0"/>
              </a:rPr>
              <a:t>Cost</a:t>
            </a:r>
            <a:endParaRPr lang="ru-RU" sz="2800" b="1" spc="100" dirty="0">
              <a:latin typeface="Sylfaen" panose="010A0502050306030303" pitchFamily="18" charset="0"/>
            </a:endParaRPr>
          </a:p>
          <a:p>
            <a:pPr marL="914400" lvl="3" indent="-457200" fontAlgn="auto">
              <a:spcBef>
                <a:spcPts val="600"/>
              </a:spcBef>
              <a:spcAft>
                <a:spcPts val="600"/>
              </a:spcAft>
              <a:buFont typeface="Wingdings" panose="05000000000000000000" pitchFamily="2" charset="2"/>
              <a:buChar char="§"/>
              <a:defRPr/>
            </a:pPr>
            <a:r>
              <a:rPr lang="ka-GE" sz="2800" b="1" dirty="0">
                <a:latin typeface="+mn-lt"/>
              </a:rPr>
              <a:t> </a:t>
            </a:r>
            <a:r>
              <a:rPr lang="en-US" sz="2800" spc="100" dirty="0">
                <a:latin typeface="Sylfaen" panose="010A0502050306030303" pitchFamily="18" charset="0"/>
              </a:rPr>
              <a:t>A survey and a census are expensive, and data from administrative sources are often “free”</a:t>
            </a:r>
          </a:p>
          <a:p>
            <a:pPr marL="914400" lvl="3" indent="-457200" fontAlgn="auto">
              <a:spcBef>
                <a:spcPts val="600"/>
              </a:spcBef>
              <a:spcAft>
                <a:spcPts val="600"/>
              </a:spcAft>
              <a:buFont typeface="Wingdings" panose="05000000000000000000" pitchFamily="2" charset="2"/>
              <a:buChar char="§"/>
              <a:defRPr/>
            </a:pPr>
            <a:r>
              <a:rPr lang="ru-RU" sz="2800" dirty="0">
                <a:latin typeface="Sylfaen" panose="010A0502050306030303" pitchFamily="18" charset="0"/>
              </a:rPr>
              <a:t> </a:t>
            </a:r>
            <a:r>
              <a:rPr lang="en-US" sz="2800" spc="100" dirty="0">
                <a:latin typeface="Sylfaen" panose="010A0502050306030303" pitchFamily="18" charset="0"/>
              </a:rPr>
              <a:t>Processing of administrative data requires less personnel than conducting a survey</a:t>
            </a:r>
            <a:endParaRPr lang="ru-RU" sz="2800" spc="100" dirty="0">
              <a:latin typeface="Sylfaen" panose="010A0502050306030303" pitchFamily="18" charset="0"/>
            </a:endParaRPr>
          </a:p>
          <a:p>
            <a:pPr marL="914400" lvl="3" indent="-457200" fontAlgn="auto">
              <a:spcBef>
                <a:spcPts val="600"/>
              </a:spcBef>
              <a:spcAft>
                <a:spcPts val="600"/>
              </a:spcAft>
              <a:buFont typeface="Wingdings" panose="05000000000000000000" pitchFamily="2" charset="2"/>
              <a:buChar char="§"/>
              <a:defRPr/>
            </a:pPr>
            <a:endParaRPr lang="en-US" sz="2800" spc="100" dirty="0">
              <a:latin typeface="Sylfaen" panose="010A0502050306030303" pitchFamily="18" charset="0"/>
            </a:endParaRPr>
          </a:p>
          <a:p>
            <a:pPr fontAlgn="auto">
              <a:spcBef>
                <a:spcPts val="600"/>
              </a:spcBef>
              <a:spcAft>
                <a:spcPts val="1800"/>
              </a:spcAft>
              <a:defRPr/>
            </a:pPr>
            <a:r>
              <a:rPr lang="en-US" sz="2800" b="1" spc="100" dirty="0">
                <a:latin typeface="Sylfaen" panose="010A0502050306030303" pitchFamily="18" charset="0"/>
              </a:rPr>
              <a:t>Reduction of the burden on respondents</a:t>
            </a:r>
          </a:p>
          <a:p>
            <a:pPr fontAlgn="auto">
              <a:spcBef>
                <a:spcPts val="600"/>
              </a:spcBef>
              <a:spcAft>
                <a:spcPts val="600"/>
              </a:spcAft>
              <a:defRPr/>
            </a:pPr>
            <a:r>
              <a:rPr lang="ru-RU" sz="2800" spc="100" dirty="0">
                <a:latin typeface="Sylfaen" panose="010A0502050306030303" pitchFamily="18" charset="0"/>
              </a:rPr>
              <a:t>      </a:t>
            </a:r>
            <a:r>
              <a:rPr lang="en-US" sz="2800" spc="100" dirty="0">
                <a:latin typeface="Sylfaen" panose="010A0502050306030303" pitchFamily="18" charset="0"/>
              </a:rPr>
              <a:t>Use of administrative sources</a:t>
            </a:r>
            <a:r>
              <a:rPr lang="ka-GE" sz="2800" spc="100" dirty="0">
                <a:latin typeface="Sylfaen" panose="010A0502050306030303" pitchFamily="18" charset="0"/>
              </a:rPr>
              <a:t>:</a:t>
            </a:r>
            <a:endParaRPr lang="en-US" sz="2800" spc="100" dirty="0">
              <a:latin typeface="Sylfaen" panose="010A0502050306030303" pitchFamily="18" charset="0"/>
            </a:endParaRPr>
          </a:p>
          <a:p>
            <a:pPr marL="914400" lvl="3" indent="-457200" fontAlgn="auto">
              <a:spcBef>
                <a:spcPts val="600"/>
              </a:spcBef>
              <a:spcAft>
                <a:spcPts val="600"/>
              </a:spcAft>
              <a:buFont typeface="Wingdings" panose="05000000000000000000" pitchFamily="2" charset="2"/>
              <a:buChar char="§"/>
              <a:defRPr/>
            </a:pPr>
            <a:r>
              <a:rPr lang="en-US" sz="2800" spc="100" dirty="0">
                <a:latin typeface="Sylfaen" panose="010A0502050306030303" pitchFamily="18" charset="0"/>
              </a:rPr>
              <a:t>Reduces the burden on data providers</a:t>
            </a:r>
          </a:p>
          <a:p>
            <a:pPr marL="914400" lvl="3" indent="-457200" fontAlgn="auto">
              <a:spcBef>
                <a:spcPts val="600"/>
              </a:spcBef>
              <a:spcAft>
                <a:spcPts val="600"/>
              </a:spcAft>
              <a:buFont typeface="Wingdings" panose="05000000000000000000" pitchFamily="2" charset="2"/>
              <a:buChar char="§"/>
              <a:defRPr/>
            </a:pPr>
            <a:r>
              <a:rPr lang="en-US" sz="2800" spc="100" dirty="0">
                <a:latin typeface="Sylfaen" panose="010A0502050306030303" pitchFamily="18" charset="0"/>
              </a:rPr>
              <a:t>Allows for collecting statistics more frequently</a:t>
            </a:r>
            <a:r>
              <a:rPr lang="ka-GE" sz="2800" spc="100" dirty="0">
                <a:latin typeface="Sylfaen" panose="010A0502050306030303" pitchFamily="18" charset="0"/>
              </a:rPr>
              <a:t>, </a:t>
            </a:r>
            <a:r>
              <a:rPr lang="en-US" sz="2800" spc="100" dirty="0">
                <a:latin typeface="Sylfaen" panose="010A0502050306030303" pitchFamily="18" charset="0"/>
              </a:rPr>
              <a:t>without additional burden</a:t>
            </a:r>
          </a:p>
          <a:p>
            <a:pPr fontAlgn="auto">
              <a:spcBef>
                <a:spcPts val="0"/>
              </a:spcBef>
              <a:spcAft>
                <a:spcPts val="0"/>
              </a:spcAft>
              <a:defRPr/>
            </a:pPr>
            <a:r>
              <a:rPr lang="ka-GE" b="1" dirty="0">
                <a:latin typeface="+mn-lt"/>
              </a:rPr>
              <a:t> </a:t>
            </a:r>
            <a:endParaRPr lang="en-US" sz="1600" dirty="0">
              <a:latin typeface="+mn-lt"/>
            </a:endParaRPr>
          </a:p>
          <a:p>
            <a:pPr fontAlgn="auto">
              <a:spcBef>
                <a:spcPts val="0"/>
              </a:spcBef>
              <a:spcAft>
                <a:spcPts val="0"/>
              </a:spcAft>
              <a:defRPr/>
            </a:pPr>
            <a:endParaRPr lang="en-US" sz="1600" dirty="0">
              <a:latin typeface="+mn-lt"/>
            </a:endParaRPr>
          </a:p>
        </p:txBody>
      </p:sp>
    </p:spTree>
    <p:extLst>
      <p:ext uri="{BB962C8B-B14F-4D97-AF65-F5344CB8AC3E}">
        <p14:creationId xmlns:p14="http://schemas.microsoft.com/office/powerpoint/2010/main" val="3971245808"/>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23" presetClass="entr" presetSubtype="16"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41987" name="Рисунок 39"/>
          <p:cNvPicPr>
            <a:picLocks noChangeAspect="1"/>
          </p:cNvPicPr>
          <p:nvPr/>
        </p:nvPicPr>
        <p:blipFill>
          <a:blip r:embed="rId2"/>
          <a:srcRect/>
          <a:stretch>
            <a:fillRect/>
          </a:stretch>
        </p:blipFill>
        <p:spPr bwMode="auto">
          <a:xfrm>
            <a:off x="0" y="0"/>
            <a:ext cx="17621250" cy="2198688"/>
          </a:xfrm>
          <a:prstGeom prst="rect">
            <a:avLst/>
          </a:prstGeom>
          <a:noFill/>
          <a:ln w="9525">
            <a:noFill/>
            <a:miter lim="800000"/>
            <a:headEnd/>
            <a:tailEnd/>
          </a:ln>
        </p:spPr>
      </p:pic>
      <p:sp>
        <p:nvSpPr>
          <p:cNvPr id="41988" name="Прямоугольник 12"/>
          <p:cNvSpPr>
            <a:spLocks noChangeArrowheads="1"/>
          </p:cNvSpPr>
          <p:nvPr/>
        </p:nvSpPr>
        <p:spPr bwMode="auto">
          <a:xfrm>
            <a:off x="2324100" y="225425"/>
            <a:ext cx="12900025" cy="708025"/>
          </a:xfrm>
          <a:prstGeom prst="rect">
            <a:avLst/>
          </a:prstGeom>
          <a:noFill/>
          <a:ln w="9525">
            <a:noFill/>
            <a:miter lim="800000"/>
            <a:headEnd/>
            <a:tailEnd/>
          </a:ln>
        </p:spPr>
        <p:txBody>
          <a:bodyPr>
            <a:spAutoFit/>
          </a:bodyPr>
          <a:lstStyle/>
          <a:p>
            <a:pPr algn="ctr"/>
            <a:r>
              <a:rPr lang="en-US" sz="4000" b="1">
                <a:solidFill>
                  <a:schemeClr val="bg1"/>
                </a:solidFill>
                <a:latin typeface="BPG Nino Mtavruli"/>
              </a:rPr>
              <a:t>Problems related to administrative </a:t>
            </a:r>
            <a:r>
              <a:rPr lang="en-US" sz="4000" b="1" smtClean="0">
                <a:solidFill>
                  <a:schemeClr val="bg1"/>
                </a:solidFill>
                <a:latin typeface="BPG Nino Mtavruli"/>
              </a:rPr>
              <a:t>sources</a:t>
            </a:r>
            <a:endParaRPr lang="en-US" sz="4000">
              <a:solidFill>
                <a:schemeClr val="bg1"/>
              </a:solidFill>
              <a:latin typeface="BPG Nino Mtavruli"/>
            </a:endParaRPr>
          </a:p>
        </p:txBody>
      </p:sp>
      <p:grpSp>
        <p:nvGrpSpPr>
          <p:cNvPr id="41989" name="Группа 6"/>
          <p:cNvGrpSpPr>
            <a:grpSpLocks/>
          </p:cNvGrpSpPr>
          <p:nvPr/>
        </p:nvGrpSpPr>
        <p:grpSpPr bwMode="auto">
          <a:xfrm>
            <a:off x="65088" y="914400"/>
            <a:ext cx="17556162" cy="1584325"/>
            <a:chOff x="0" y="1118588"/>
            <a:chExt cx="17556163" cy="1585314"/>
          </a:xfrm>
        </p:grpSpPr>
        <p:pic>
          <p:nvPicPr>
            <p:cNvPr id="41991" name="Рисунок 40"/>
            <p:cNvPicPr>
              <a:picLocks noChangeAspect="1"/>
            </p:cNvPicPr>
            <p:nvPr/>
          </p:nvPicPr>
          <p:blipFill>
            <a:blip r:embed="rId3"/>
            <a:srcRect/>
            <a:stretch>
              <a:fillRect/>
            </a:stretch>
          </p:blipFill>
          <p:spPr bwMode="auto">
            <a:xfrm>
              <a:off x="0" y="1118588"/>
              <a:ext cx="17556163" cy="1435582"/>
            </a:xfrm>
            <a:prstGeom prst="rect">
              <a:avLst/>
            </a:prstGeom>
            <a:noFill/>
            <a:ln w="9525">
              <a:noFill/>
              <a:miter lim="800000"/>
              <a:headEnd/>
              <a:tailEnd/>
            </a:ln>
          </p:spPr>
        </p:pic>
        <p:grpSp>
          <p:nvGrpSpPr>
            <p:cNvPr id="41992" name="Группа 5"/>
            <p:cNvGrpSpPr>
              <a:grpSpLocks/>
            </p:cNvGrpSpPr>
            <p:nvPr/>
          </p:nvGrpSpPr>
          <p:grpSpPr bwMode="auto">
            <a:xfrm>
              <a:off x="8013700" y="1694252"/>
              <a:ext cx="1555750" cy="1009650"/>
              <a:chOff x="8013700" y="1694252"/>
              <a:chExt cx="1555750" cy="1009650"/>
            </a:xfrm>
          </p:grpSpPr>
          <p:sp>
            <p:nvSpPr>
              <p:cNvPr id="5" name="Прямоугольник 4">
                <a:extLst>
                  <a:ext uri="{FF2B5EF4-FFF2-40B4-BE49-F238E27FC236}"/>
                </a:extLst>
              </p:cNvPr>
              <p:cNvSpPr/>
              <p:nvPr/>
            </p:nvSpPr>
            <p:spPr>
              <a:xfrm>
                <a:off x="8013700" y="1693622"/>
                <a:ext cx="1555750" cy="101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41994" name="Рисунок 2"/>
              <p:cNvPicPr>
                <a:picLocks noChangeAspect="1"/>
              </p:cNvPicPr>
              <p:nvPr/>
            </p:nvPicPr>
            <p:blipFill>
              <a:blip r:embed="rId4"/>
              <a:srcRect/>
              <a:stretch>
                <a:fillRect/>
              </a:stretch>
            </p:blipFill>
            <p:spPr bwMode="auto">
              <a:xfrm>
                <a:off x="8163720" y="1733490"/>
                <a:ext cx="1221580" cy="787748"/>
              </a:xfrm>
              <a:prstGeom prst="rect">
                <a:avLst/>
              </a:prstGeom>
              <a:noFill/>
              <a:ln w="9525">
                <a:noFill/>
                <a:miter lim="800000"/>
                <a:headEnd/>
                <a:tailEnd/>
              </a:ln>
            </p:spPr>
          </p:pic>
        </p:grpSp>
      </p:grpSp>
      <p:sp>
        <p:nvSpPr>
          <p:cNvPr id="41990" name="Прямоугольник 11"/>
          <p:cNvSpPr>
            <a:spLocks noChangeArrowheads="1"/>
          </p:cNvSpPr>
          <p:nvPr/>
        </p:nvSpPr>
        <p:spPr bwMode="auto">
          <a:xfrm>
            <a:off x="895350" y="2533650"/>
            <a:ext cx="15563850" cy="7155805"/>
          </a:xfrm>
          <a:prstGeom prst="rect">
            <a:avLst/>
          </a:prstGeom>
          <a:noFill/>
          <a:ln w="9525">
            <a:noFill/>
            <a:miter lim="800000"/>
            <a:headEnd/>
            <a:tailEnd/>
          </a:ln>
        </p:spPr>
        <p:txBody>
          <a:bodyPr>
            <a:spAutoFit/>
          </a:bodyPr>
          <a:lstStyle/>
          <a:p>
            <a:r>
              <a:rPr lang="en-US" sz="3200" dirty="0">
                <a:latin typeface="Sylfaen" pitchFamily="18" charset="0"/>
              </a:rPr>
              <a:t>It is necessary to know the limitations and problems of </a:t>
            </a:r>
            <a:r>
              <a:rPr lang="en-US" sz="3200" dirty="0" smtClean="0">
                <a:latin typeface="Sylfaen" pitchFamily="18" charset="0"/>
              </a:rPr>
              <a:t>using </a:t>
            </a:r>
            <a:r>
              <a:rPr lang="en-US" sz="3200" b="1" dirty="0">
                <a:latin typeface="Sylfaen" pitchFamily="18" charset="0"/>
              </a:rPr>
              <a:t>administrative </a:t>
            </a:r>
            <a:r>
              <a:rPr lang="en-US" sz="3200" b="1" dirty="0" smtClean="0">
                <a:latin typeface="Sylfaen" pitchFamily="18" charset="0"/>
              </a:rPr>
              <a:t>data</a:t>
            </a:r>
          </a:p>
          <a:p>
            <a:endParaRPr lang="ru-RU" sz="3000" b="1" dirty="0">
              <a:latin typeface="Sylfaen" pitchFamily="18" charset="0"/>
            </a:endParaRPr>
          </a:p>
          <a:p>
            <a:pPr marL="800100" lvl="1" indent="-342900">
              <a:spcBef>
                <a:spcPts val="300"/>
              </a:spcBef>
              <a:spcAft>
                <a:spcPts val="300"/>
              </a:spcAft>
              <a:buFont typeface="Wingdings" pitchFamily="2" charset="2"/>
              <a:buChar char="§"/>
            </a:pPr>
            <a:r>
              <a:rPr lang="en-US" sz="3200" dirty="0">
                <a:latin typeface="Sylfaen" pitchFamily="18" charset="0"/>
              </a:rPr>
              <a:t>Inconsistent concepts</a:t>
            </a:r>
            <a:r>
              <a:rPr lang="ka-GE" sz="3200">
                <a:latin typeface="Sylfaen" pitchFamily="18" charset="0"/>
              </a:rPr>
              <a:t>, </a:t>
            </a:r>
            <a:r>
              <a:rPr lang="en-US" sz="3200" smtClean="0">
                <a:latin typeface="Sylfaen" pitchFamily="18" charset="0"/>
              </a:rPr>
              <a:t>definitions</a:t>
            </a:r>
            <a:endParaRPr lang="en-US" sz="3200" dirty="0">
              <a:latin typeface="Sylfaen" pitchFamily="18" charset="0"/>
            </a:endParaRPr>
          </a:p>
          <a:p>
            <a:pPr marL="800100" lvl="1" indent="-342900">
              <a:spcBef>
                <a:spcPts val="300"/>
              </a:spcBef>
              <a:spcAft>
                <a:spcPts val="300"/>
              </a:spcAft>
              <a:buFont typeface="Wingdings" pitchFamily="2" charset="2"/>
              <a:buChar char="§"/>
            </a:pPr>
            <a:r>
              <a:rPr lang="en-US" sz="3200" smtClean="0">
                <a:latin typeface="Sylfaen" pitchFamily="18" charset="0"/>
              </a:rPr>
              <a:t>Doubtful values</a:t>
            </a:r>
            <a:r>
              <a:rPr lang="en-US" sz="3200">
                <a:latin typeface="Sylfaen" pitchFamily="18" charset="0"/>
              </a:rPr>
              <a:t> </a:t>
            </a:r>
            <a:r>
              <a:rPr lang="en-US" sz="3200" smtClean="0">
                <a:latin typeface="Sylfaen" pitchFamily="18" charset="0"/>
              </a:rPr>
              <a:t>(Presence </a:t>
            </a:r>
            <a:r>
              <a:rPr lang="en-US" sz="3200" dirty="0">
                <a:latin typeface="Sylfaen" pitchFamily="18" charset="0"/>
              </a:rPr>
              <a:t>of </a:t>
            </a:r>
            <a:r>
              <a:rPr lang="ka-GE" sz="3200" dirty="0">
                <a:latin typeface="Sylfaen" pitchFamily="18" charset="0"/>
              </a:rPr>
              <a:t> </a:t>
            </a:r>
            <a:r>
              <a:rPr lang="en-US" sz="3200" dirty="0">
                <a:latin typeface="Sylfaen" pitchFamily="18" charset="0"/>
              </a:rPr>
              <a:t>implausible values or combinations of values </a:t>
            </a:r>
            <a:r>
              <a:rPr lang="en-US" sz="3200">
                <a:latin typeface="Sylfaen" pitchFamily="18" charset="0"/>
              </a:rPr>
              <a:t>for </a:t>
            </a:r>
            <a:r>
              <a:rPr lang="en-US" sz="3200" smtClean="0">
                <a:latin typeface="Sylfaen" pitchFamily="18" charset="0"/>
              </a:rPr>
              <a:t>variables)</a:t>
            </a:r>
            <a:endParaRPr lang="en-US" sz="3200" dirty="0">
              <a:latin typeface="Sylfaen" pitchFamily="18" charset="0"/>
            </a:endParaRPr>
          </a:p>
          <a:p>
            <a:pPr marL="800100" lvl="1" indent="-342900">
              <a:spcBef>
                <a:spcPts val="300"/>
              </a:spcBef>
              <a:spcAft>
                <a:spcPts val="300"/>
              </a:spcAft>
              <a:buFont typeface="Wingdings" pitchFamily="2" charset="2"/>
              <a:buChar char="§"/>
            </a:pPr>
            <a:r>
              <a:rPr lang="en-US" sz="3200" smtClean="0">
                <a:latin typeface="Sylfaen" pitchFamily="18" charset="0"/>
              </a:rPr>
              <a:t>Redundancy</a:t>
            </a:r>
            <a:r>
              <a:rPr lang="en-US" sz="3200">
                <a:latin typeface="Sylfaen" pitchFamily="18" charset="0"/>
              </a:rPr>
              <a:t> </a:t>
            </a:r>
            <a:r>
              <a:rPr lang="en-US" sz="3200" smtClean="0">
                <a:latin typeface="Sylfaen" pitchFamily="18" charset="0"/>
              </a:rPr>
              <a:t>(Presence </a:t>
            </a:r>
            <a:r>
              <a:rPr lang="en-US" sz="3200" dirty="0">
                <a:latin typeface="Sylfaen" pitchFamily="18" charset="0"/>
              </a:rPr>
              <a:t>of multiple registrations of entities</a:t>
            </a:r>
            <a:r>
              <a:rPr lang="ru-RU" sz="3200" dirty="0" smtClean="0">
                <a:latin typeface="Sylfaen" pitchFamily="18" charset="0"/>
              </a:rPr>
              <a:t>. </a:t>
            </a:r>
            <a:r>
              <a:rPr lang="en-US" sz="3200" dirty="0">
                <a:latin typeface="Sylfaen" pitchFamily="18" charset="0"/>
              </a:rPr>
              <a:t>The source may include several </a:t>
            </a:r>
            <a:r>
              <a:rPr lang="ka-GE" sz="3200" dirty="0">
                <a:latin typeface="Sylfaen" pitchFamily="18" charset="0"/>
              </a:rPr>
              <a:t> </a:t>
            </a:r>
            <a:r>
              <a:rPr lang="en-US" sz="3200" dirty="0">
                <a:latin typeface="Sylfaen" pitchFamily="18" charset="0"/>
              </a:rPr>
              <a:t>registrations of one and the </a:t>
            </a:r>
            <a:r>
              <a:rPr lang="en-US" sz="3200">
                <a:latin typeface="Sylfaen" pitchFamily="18" charset="0"/>
              </a:rPr>
              <a:t>same </a:t>
            </a:r>
            <a:r>
              <a:rPr lang="en-US" sz="3200" smtClean="0">
                <a:latin typeface="Sylfaen" pitchFamily="18" charset="0"/>
              </a:rPr>
              <a:t>entity)</a:t>
            </a:r>
            <a:endParaRPr lang="en-US" sz="3200" dirty="0">
              <a:latin typeface="Sylfaen" pitchFamily="18" charset="0"/>
            </a:endParaRPr>
          </a:p>
          <a:p>
            <a:pPr marL="800100" lvl="1" indent="-342900">
              <a:spcBef>
                <a:spcPts val="300"/>
              </a:spcBef>
              <a:spcAft>
                <a:spcPts val="300"/>
              </a:spcAft>
              <a:buFont typeface="Wingdings" pitchFamily="2" charset="2"/>
              <a:buChar char="§"/>
            </a:pPr>
            <a:r>
              <a:rPr lang="en-US" sz="3200" dirty="0">
                <a:latin typeface="Sylfaen" pitchFamily="18" charset="0"/>
              </a:rPr>
              <a:t>Lack of </a:t>
            </a:r>
            <a:r>
              <a:rPr lang="en-US" sz="3200">
                <a:latin typeface="Sylfaen" pitchFamily="18" charset="0"/>
              </a:rPr>
              <a:t>target </a:t>
            </a:r>
            <a:r>
              <a:rPr lang="en-US" sz="3200" smtClean="0">
                <a:latin typeface="Sylfaen" pitchFamily="18" charset="0"/>
              </a:rPr>
              <a:t>entities</a:t>
            </a:r>
          </a:p>
          <a:p>
            <a:pPr marL="800100" lvl="1" indent="-342900">
              <a:spcBef>
                <a:spcPts val="300"/>
              </a:spcBef>
              <a:spcAft>
                <a:spcPts val="300"/>
              </a:spcAft>
              <a:buFont typeface="Wingdings" pitchFamily="2" charset="2"/>
              <a:buChar char="§"/>
            </a:pPr>
            <a:r>
              <a:rPr lang="en-US" sz="3200" smtClean="0">
                <a:latin typeface="Sylfaen" pitchFamily="18" charset="0"/>
              </a:rPr>
              <a:t>Presence </a:t>
            </a:r>
            <a:r>
              <a:rPr lang="en-US" sz="3200" dirty="0">
                <a:latin typeface="Sylfaen" pitchFamily="18" charset="0"/>
              </a:rPr>
              <a:t>of non-target entities in the source</a:t>
            </a:r>
            <a:r>
              <a:rPr lang="ru-RU" sz="3200" dirty="0">
                <a:latin typeface="Sylfaen" pitchFamily="18" charset="0"/>
              </a:rPr>
              <a:t>.</a:t>
            </a:r>
            <a:r>
              <a:rPr lang="ka-GE" sz="3200" dirty="0">
                <a:latin typeface="Sylfaen" pitchFamily="18" charset="0"/>
              </a:rPr>
              <a:t> </a:t>
            </a:r>
            <a:r>
              <a:rPr lang="en-US" sz="3200" dirty="0">
                <a:latin typeface="Sylfaen" pitchFamily="18" charset="0"/>
              </a:rPr>
              <a:t>The source contains data on </a:t>
            </a:r>
            <a:r>
              <a:rPr lang="en-US" sz="3200" dirty="0" smtClean="0">
                <a:latin typeface="Sylfaen" pitchFamily="18" charset="0"/>
              </a:rPr>
              <a:t>entities </a:t>
            </a:r>
            <a:r>
              <a:rPr lang="en-US" sz="3200" dirty="0">
                <a:latin typeface="Sylfaen" pitchFamily="18" charset="0"/>
              </a:rPr>
              <a:t>that are not referred to the target </a:t>
            </a:r>
            <a:r>
              <a:rPr lang="en-US" sz="3200">
                <a:latin typeface="Sylfaen" pitchFamily="18" charset="0"/>
              </a:rPr>
              <a:t>group</a:t>
            </a:r>
            <a:r>
              <a:rPr lang="ka-GE" sz="3200">
                <a:latin typeface="Sylfaen" pitchFamily="18" charset="0"/>
              </a:rPr>
              <a:t> </a:t>
            </a:r>
            <a:endParaRPr lang="en-US" sz="3200" smtClean="0">
              <a:latin typeface="Sylfaen" pitchFamily="18" charset="0"/>
            </a:endParaRPr>
          </a:p>
          <a:p>
            <a:pPr marL="800100" lvl="1" indent="-342900">
              <a:spcBef>
                <a:spcPts val="300"/>
              </a:spcBef>
              <a:spcAft>
                <a:spcPts val="300"/>
              </a:spcAft>
              <a:buFont typeface="Wingdings" pitchFamily="2" charset="2"/>
              <a:buChar char="§"/>
            </a:pPr>
            <a:r>
              <a:rPr lang="en-US" sz="3200" smtClean="0">
                <a:latin typeface="Sylfaen" pitchFamily="18" charset="0"/>
              </a:rPr>
              <a:t>Missing </a:t>
            </a:r>
            <a:r>
              <a:rPr lang="en-US" sz="3200" dirty="0">
                <a:latin typeface="Sylfaen" pitchFamily="18" charset="0"/>
              </a:rPr>
              <a:t>values, </a:t>
            </a:r>
            <a:r>
              <a:rPr lang="en-US" sz="3200">
                <a:latin typeface="Sylfaen" pitchFamily="18" charset="0"/>
              </a:rPr>
              <a:t>etc</a:t>
            </a:r>
            <a:r>
              <a:rPr lang="en-US" sz="3200" smtClean="0">
                <a:latin typeface="Sylfaen" pitchFamily="18" charset="0"/>
              </a:rPr>
              <a:t>.</a:t>
            </a:r>
          </a:p>
          <a:p>
            <a:pPr marL="914400" lvl="1" indent="-457200" fontAlgn="auto">
              <a:spcBef>
                <a:spcPts val="600"/>
              </a:spcBef>
              <a:spcAft>
                <a:spcPts val="600"/>
              </a:spcAft>
              <a:buFont typeface="Wingdings" panose="05000000000000000000" pitchFamily="2" charset="2"/>
              <a:buChar char="§"/>
              <a:defRPr/>
            </a:pPr>
            <a:r>
              <a:rPr lang="en-US" sz="3200" smtClean="0">
                <a:latin typeface="Sylfaen" pitchFamily="18" charset="0"/>
              </a:rPr>
              <a:t>Loss </a:t>
            </a:r>
            <a:r>
              <a:rPr lang="en-US" sz="3200">
                <a:latin typeface="Sylfaen" panose="010A0502050306030303" pitchFamily="18" charset="0"/>
              </a:rPr>
              <a:t>of </a:t>
            </a:r>
            <a:r>
              <a:rPr lang="en-US" sz="3200" smtClean="0">
                <a:latin typeface="Sylfaen" panose="010A0502050306030303" pitchFamily="18" charset="0"/>
              </a:rPr>
              <a:t>relevance</a:t>
            </a:r>
          </a:p>
          <a:p>
            <a:pPr marL="914400" lvl="1" indent="-457200" fontAlgn="auto">
              <a:spcBef>
                <a:spcPts val="600"/>
              </a:spcBef>
              <a:spcAft>
                <a:spcPts val="600"/>
              </a:spcAft>
              <a:buFont typeface="Wingdings" panose="05000000000000000000" pitchFamily="2" charset="2"/>
              <a:buChar char="§"/>
              <a:defRPr/>
            </a:pPr>
            <a:r>
              <a:rPr lang="en-US" sz="3200">
                <a:latin typeface="Sylfaen" panose="010A0502050306030303" pitchFamily="18" charset="0"/>
              </a:rPr>
              <a:t>Lack of control</a:t>
            </a:r>
            <a:r>
              <a:rPr lang="ka-GE" sz="3200">
                <a:latin typeface="Sylfaen" panose="010A0502050306030303" pitchFamily="18" charset="0"/>
              </a:rPr>
              <a:t>, </a:t>
            </a:r>
            <a:r>
              <a:rPr lang="en-US" sz="3200">
                <a:latin typeface="Sylfaen" panose="010A0502050306030303" pitchFamily="18" charset="0"/>
              </a:rPr>
              <a:t>lack of quality </a:t>
            </a:r>
            <a:r>
              <a:rPr lang="en-US" sz="3200" smtClean="0">
                <a:latin typeface="Sylfaen" panose="010A0502050306030303" pitchFamily="18" charset="0"/>
              </a:rPr>
              <a:t>control</a:t>
            </a:r>
            <a:endParaRPr lang="en-US" sz="2800" dirty="0">
              <a:latin typeface="Sylfaen" pitchFamily="18" charset="0"/>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14339" name="Рисунок 39"/>
          <p:cNvPicPr>
            <a:picLocks noChangeAspect="1"/>
          </p:cNvPicPr>
          <p:nvPr/>
        </p:nvPicPr>
        <p:blipFill>
          <a:blip r:embed="rId2"/>
          <a:srcRect/>
          <a:stretch>
            <a:fillRect/>
          </a:stretch>
        </p:blipFill>
        <p:spPr bwMode="auto">
          <a:xfrm>
            <a:off x="0" y="-130175"/>
            <a:ext cx="17621250" cy="2198688"/>
          </a:xfrm>
          <a:prstGeom prst="rect">
            <a:avLst/>
          </a:prstGeom>
          <a:noFill/>
          <a:ln w="9525">
            <a:noFill/>
            <a:miter lim="800000"/>
            <a:headEnd/>
            <a:tailEnd/>
          </a:ln>
        </p:spPr>
      </p:pic>
      <p:sp>
        <p:nvSpPr>
          <p:cNvPr id="13" name="Прямоугольник 12">
            <a:extLst>
              <a:ext uri="{FF2B5EF4-FFF2-40B4-BE49-F238E27FC236}"/>
            </a:extLst>
          </p:cNvPr>
          <p:cNvSpPr/>
          <p:nvPr/>
        </p:nvSpPr>
        <p:spPr>
          <a:xfrm>
            <a:off x="2327275" y="447675"/>
            <a:ext cx="12901613" cy="708025"/>
          </a:xfrm>
          <a:prstGeom prst="rect">
            <a:avLst/>
          </a:prstGeom>
        </p:spPr>
        <p:txBody>
          <a:bodyPr>
            <a:spAutoFit/>
          </a:bodyPr>
          <a:lstStyle/>
          <a:p>
            <a:pPr algn="ctr" fontAlgn="auto">
              <a:spcBef>
                <a:spcPct val="50000"/>
              </a:spcBef>
              <a:spcAft>
                <a:spcPts val="0"/>
              </a:spcAft>
              <a:defRPr/>
            </a:pPr>
            <a:r>
              <a:rPr lang="en-US" altLang="en-US" sz="4000" b="1" spc="200" dirty="0">
                <a:solidFill>
                  <a:schemeClr val="bg1"/>
                </a:solidFill>
                <a:latin typeface="BPG Nino Mtavruli" panose="02000506000000020004" pitchFamily="2" charset="0"/>
                <a:cs typeface="Times New Roman" panose="02020603050405020304" pitchFamily="18" charset="0"/>
              </a:rPr>
              <a:t>Contents</a:t>
            </a:r>
          </a:p>
        </p:txBody>
      </p:sp>
      <p:grpSp>
        <p:nvGrpSpPr>
          <p:cNvPr id="14341" name="Группа 6"/>
          <p:cNvGrpSpPr>
            <a:grpSpLocks/>
          </p:cNvGrpSpPr>
          <p:nvPr/>
        </p:nvGrpSpPr>
        <p:grpSpPr bwMode="auto">
          <a:xfrm>
            <a:off x="65087" y="801687"/>
            <a:ext cx="17556163" cy="1585912"/>
            <a:chOff x="0" y="1118588"/>
            <a:chExt cx="17556163" cy="1585314"/>
          </a:xfrm>
        </p:grpSpPr>
        <p:pic>
          <p:nvPicPr>
            <p:cNvPr id="14343" name="Рисунок 40"/>
            <p:cNvPicPr>
              <a:picLocks noChangeAspect="1"/>
            </p:cNvPicPr>
            <p:nvPr/>
          </p:nvPicPr>
          <p:blipFill>
            <a:blip r:embed="rId3"/>
            <a:srcRect/>
            <a:stretch>
              <a:fillRect/>
            </a:stretch>
          </p:blipFill>
          <p:spPr bwMode="auto">
            <a:xfrm>
              <a:off x="0" y="1118588"/>
              <a:ext cx="17556163" cy="1435582"/>
            </a:xfrm>
            <a:prstGeom prst="rect">
              <a:avLst/>
            </a:prstGeom>
            <a:noFill/>
            <a:ln w="9525">
              <a:noFill/>
              <a:miter lim="800000"/>
              <a:headEnd/>
              <a:tailEnd/>
            </a:ln>
          </p:spPr>
        </p:pic>
        <p:grpSp>
          <p:nvGrpSpPr>
            <p:cNvPr id="14344" name="Группа 5"/>
            <p:cNvGrpSpPr>
              <a:grpSpLocks/>
            </p:cNvGrpSpPr>
            <p:nvPr/>
          </p:nvGrpSpPr>
          <p:grpSpPr bwMode="auto">
            <a:xfrm>
              <a:off x="8013700" y="1694252"/>
              <a:ext cx="1555750" cy="1009650"/>
              <a:chOff x="8013700" y="1694252"/>
              <a:chExt cx="1555750" cy="1009650"/>
            </a:xfrm>
          </p:grpSpPr>
          <p:sp>
            <p:nvSpPr>
              <p:cNvPr id="5" name="Прямоугольник 4">
                <a:extLst>
                  <a:ext uri="{FF2B5EF4-FFF2-40B4-BE49-F238E27FC236}"/>
                </a:extLst>
              </p:cNvPr>
              <p:cNvSpPr/>
              <p:nvPr/>
            </p:nvSpPr>
            <p:spPr>
              <a:xfrm>
                <a:off x="8013700" y="1694633"/>
                <a:ext cx="1555750" cy="10092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14346" name="Рисунок 2"/>
              <p:cNvPicPr>
                <a:picLocks noChangeAspect="1"/>
              </p:cNvPicPr>
              <p:nvPr/>
            </p:nvPicPr>
            <p:blipFill>
              <a:blip r:embed="rId4"/>
              <a:srcRect/>
              <a:stretch>
                <a:fillRect/>
              </a:stretch>
            </p:blipFill>
            <p:spPr bwMode="auto">
              <a:xfrm>
                <a:off x="8163720" y="1733490"/>
                <a:ext cx="1221580" cy="787748"/>
              </a:xfrm>
              <a:prstGeom prst="rect">
                <a:avLst/>
              </a:prstGeom>
              <a:noFill/>
              <a:ln w="9525">
                <a:noFill/>
                <a:miter lim="800000"/>
                <a:headEnd/>
                <a:tailEnd/>
              </a:ln>
            </p:spPr>
          </p:pic>
        </p:grpSp>
      </p:grpSp>
      <p:sp>
        <p:nvSpPr>
          <p:cNvPr id="6" name="TextBox 5"/>
          <p:cNvSpPr txBox="1"/>
          <p:nvPr/>
        </p:nvSpPr>
        <p:spPr>
          <a:xfrm>
            <a:off x="1087437" y="2237811"/>
            <a:ext cx="15652750" cy="6555641"/>
          </a:xfrm>
          <a:prstGeom prst="rect">
            <a:avLst/>
          </a:prstGeom>
          <a:noFill/>
        </p:spPr>
        <p:txBody>
          <a:bodyPr>
            <a:spAutoFit/>
          </a:bodyPr>
          <a:lstStyle/>
          <a:p>
            <a:pPr fontAlgn="auto">
              <a:spcBef>
                <a:spcPts val="400"/>
              </a:spcBef>
              <a:spcAft>
                <a:spcPts val="400"/>
              </a:spcAft>
              <a:defRPr/>
            </a:pPr>
            <a:r>
              <a:rPr lang="en-US" sz="2000" b="1" spc="100" dirty="0">
                <a:latin typeface="Arial" panose="020B0604020202020204" pitchFamily="34" charset="0"/>
                <a:cs typeface="Arial" panose="020B0604020202020204" pitchFamily="34" charset="0"/>
              </a:rPr>
              <a:t>Introduction</a:t>
            </a:r>
          </a:p>
          <a:p>
            <a:pPr fontAlgn="auto">
              <a:spcBef>
                <a:spcPts val="400"/>
              </a:spcBef>
              <a:spcAft>
                <a:spcPts val="400"/>
              </a:spcAft>
              <a:defRPr/>
            </a:pPr>
            <a:r>
              <a:rPr lang="en-US" sz="2000" b="1" smtClean="0">
                <a:latin typeface="Arial" panose="020B0604020202020204" pitchFamily="34" charset="0"/>
                <a:cs typeface="Arial" panose="020B0604020202020204" pitchFamily="34" charset="0"/>
              </a:rPr>
              <a:t>Significant </a:t>
            </a:r>
            <a:r>
              <a:rPr lang="en-US" sz="2000" b="1">
                <a:latin typeface="Arial" panose="020B0604020202020204" pitchFamily="34" charset="0"/>
                <a:cs typeface="Arial" panose="020B0604020202020204" pitchFamily="34" charset="0"/>
              </a:rPr>
              <a:t>changes in the business register in </a:t>
            </a:r>
            <a:r>
              <a:rPr lang="en-US" sz="2000" b="1">
                <a:latin typeface="Arial" panose="020B0604020202020204" pitchFamily="34" charset="0"/>
                <a:cs typeface="Arial" panose="020B0604020202020204" pitchFamily="34" charset="0"/>
              </a:rPr>
              <a:t>recent </a:t>
            </a:r>
            <a:r>
              <a:rPr lang="en-US" sz="2000" b="1" smtClean="0">
                <a:latin typeface="Arial" panose="020B0604020202020204" pitchFamily="34" charset="0"/>
                <a:cs typeface="Arial" panose="020B0604020202020204" pitchFamily="34" charset="0"/>
              </a:rPr>
              <a:t>years</a:t>
            </a:r>
          </a:p>
          <a:p>
            <a:pPr fontAlgn="auto">
              <a:spcBef>
                <a:spcPts val="400"/>
              </a:spcBef>
              <a:spcAft>
                <a:spcPts val="400"/>
              </a:spcAft>
              <a:defRPr/>
            </a:pPr>
            <a:r>
              <a:rPr lang="en-US" sz="2000" b="1" smtClean="0">
                <a:latin typeface="Arial" panose="020B0604020202020204" pitchFamily="34" charset="0"/>
                <a:cs typeface="Arial" panose="020B0604020202020204" pitchFamily="34" charset="0"/>
              </a:rPr>
              <a:t>Data </a:t>
            </a:r>
            <a:r>
              <a:rPr lang="en-US" sz="2000" b="1">
                <a:latin typeface="Arial" panose="020B0604020202020204" pitchFamily="34" charset="0"/>
                <a:cs typeface="Arial" panose="020B0604020202020204" pitchFamily="34" charset="0"/>
              </a:rPr>
              <a:t>groups in the Business </a:t>
            </a:r>
            <a:r>
              <a:rPr lang="en-US" sz="2000" b="1" smtClean="0">
                <a:latin typeface="Arial" panose="020B0604020202020204" pitchFamily="34" charset="0"/>
                <a:cs typeface="Arial" panose="020B0604020202020204" pitchFamily="34" charset="0"/>
              </a:rPr>
              <a:t>Register</a:t>
            </a:r>
          </a:p>
          <a:p>
            <a:pPr fontAlgn="auto">
              <a:spcBef>
                <a:spcPts val="400"/>
              </a:spcBef>
              <a:spcAft>
                <a:spcPts val="400"/>
              </a:spcAft>
              <a:defRPr/>
            </a:pPr>
            <a:r>
              <a:rPr lang="en-US" sz="2000" b="1">
                <a:latin typeface="Arial" panose="020B0604020202020204" pitchFamily="34" charset="0"/>
                <a:cs typeface="Arial" panose="020B0604020202020204" pitchFamily="34" charset="0"/>
              </a:rPr>
              <a:t>Main administrative sources</a:t>
            </a:r>
          </a:p>
          <a:p>
            <a:pPr fontAlgn="auto">
              <a:spcBef>
                <a:spcPts val="400"/>
              </a:spcBef>
              <a:spcAft>
                <a:spcPts val="400"/>
              </a:spcAft>
              <a:defRPr/>
            </a:pPr>
            <a:r>
              <a:rPr lang="en-US" sz="2000" b="1" spc="99" smtClean="0">
                <a:latin typeface="Arial" panose="020B0604020202020204" pitchFamily="34" charset="0"/>
                <a:cs typeface="Arial" panose="020B0604020202020204" pitchFamily="34" charset="0"/>
              </a:rPr>
              <a:t>Data </a:t>
            </a:r>
            <a:r>
              <a:rPr lang="en-US" sz="2000" b="1" spc="99">
                <a:latin typeface="Arial" panose="020B0604020202020204" pitchFamily="34" charset="0"/>
                <a:cs typeface="Arial" panose="020B0604020202020204" pitchFamily="34" charset="0"/>
              </a:rPr>
              <a:t>Sources of </a:t>
            </a:r>
            <a:r>
              <a:rPr lang="en-US" sz="2000" b="1" spc="99" smtClean="0">
                <a:latin typeface="Arial" panose="020B0604020202020204" pitchFamily="34" charset="0"/>
                <a:cs typeface="Arial" panose="020B0604020202020204" pitchFamily="34" charset="0"/>
              </a:rPr>
              <a:t>SBR</a:t>
            </a:r>
          </a:p>
          <a:p>
            <a:pPr fontAlgn="auto">
              <a:spcBef>
                <a:spcPts val="400"/>
              </a:spcBef>
              <a:spcAft>
                <a:spcPts val="400"/>
              </a:spcAft>
              <a:defRPr/>
            </a:pPr>
            <a:r>
              <a:rPr lang="en-US" sz="2000" b="1">
                <a:latin typeface="Arial" panose="020B0604020202020204" pitchFamily="34" charset="0"/>
                <a:cs typeface="Arial" panose="020B0604020202020204" pitchFamily="34" charset="0"/>
              </a:rPr>
              <a:t>Data received from NAPR and the Revenue Service</a:t>
            </a:r>
            <a:r>
              <a:rPr lang="ru-RU" sz="2000" b="1">
                <a:latin typeface="Arial" panose="020B0604020202020204" pitchFamily="34" charset="0"/>
                <a:cs typeface="Arial" panose="020B0604020202020204" pitchFamily="34" charset="0"/>
              </a:rPr>
              <a:t> </a:t>
            </a:r>
            <a:endParaRPr lang="en-US" sz="2000" b="1" smtClean="0">
              <a:latin typeface="Arial" panose="020B0604020202020204" pitchFamily="34" charset="0"/>
              <a:cs typeface="Arial" panose="020B0604020202020204" pitchFamily="34" charset="0"/>
            </a:endParaRPr>
          </a:p>
          <a:p>
            <a:pPr fontAlgn="auto">
              <a:spcBef>
                <a:spcPts val="400"/>
              </a:spcBef>
              <a:spcAft>
                <a:spcPts val="400"/>
              </a:spcAft>
              <a:defRPr/>
            </a:pPr>
            <a:r>
              <a:rPr lang="en-US" sz="2000" b="1">
                <a:latin typeface="Arial" panose="020B0604020202020204" pitchFamily="34" charset="0"/>
                <a:cs typeface="Arial" panose="020B0604020202020204" pitchFamily="34" charset="0"/>
              </a:rPr>
              <a:t>Variables in BR</a:t>
            </a:r>
            <a:r>
              <a:rPr lang="ru-RU" sz="2000" b="1">
                <a:latin typeface="Arial" panose="020B0604020202020204" pitchFamily="34" charset="0"/>
                <a:cs typeface="Arial" panose="020B0604020202020204" pitchFamily="34" charset="0"/>
              </a:rPr>
              <a:t> </a:t>
            </a:r>
            <a:endParaRPr lang="en-US" sz="2000" b="1" smtClean="0">
              <a:latin typeface="Arial" panose="020B0604020202020204" pitchFamily="34" charset="0"/>
              <a:cs typeface="Arial" panose="020B0604020202020204" pitchFamily="34" charset="0"/>
            </a:endParaRPr>
          </a:p>
          <a:p>
            <a:pPr fontAlgn="auto">
              <a:spcBef>
                <a:spcPts val="400"/>
              </a:spcBef>
              <a:spcAft>
                <a:spcPts val="400"/>
              </a:spcAft>
              <a:defRPr/>
            </a:pPr>
            <a:r>
              <a:rPr lang="en-US" sz="2000" b="1">
                <a:latin typeface="Arial" panose="020B0604020202020204" pitchFamily="34" charset="0"/>
                <a:cs typeface="Arial" panose="020B0604020202020204" pitchFamily="34" charset="0"/>
              </a:rPr>
              <a:t>Information produced on the basis of the Business </a:t>
            </a:r>
            <a:r>
              <a:rPr lang="en-US" sz="2000" b="1" smtClean="0">
                <a:latin typeface="Arial" panose="020B0604020202020204" pitchFamily="34" charset="0"/>
                <a:cs typeface="Arial" panose="020B0604020202020204" pitchFamily="34" charset="0"/>
              </a:rPr>
              <a:t>Register</a:t>
            </a:r>
          </a:p>
          <a:p>
            <a:pPr fontAlgn="auto">
              <a:spcBef>
                <a:spcPts val="400"/>
              </a:spcBef>
              <a:spcAft>
                <a:spcPts val="400"/>
              </a:spcAft>
              <a:defRPr/>
            </a:pPr>
            <a:r>
              <a:rPr lang="en-US" sz="2000" b="1">
                <a:latin typeface="Arial" panose="020B0604020202020204" pitchFamily="34" charset="0"/>
                <a:cs typeface="Arial" panose="020B0604020202020204" pitchFamily="34" charset="0"/>
              </a:rPr>
              <a:t>New statistical products within the </a:t>
            </a:r>
            <a:r>
              <a:rPr lang="en-US" sz="2000" b="1">
                <a:latin typeface="Arial" panose="020B0604020202020204" pitchFamily="34" charset="0"/>
                <a:cs typeface="Arial" panose="020B0604020202020204" pitchFamily="34" charset="0"/>
              </a:rPr>
              <a:t>scope </a:t>
            </a:r>
            <a:r>
              <a:rPr lang="en-US" sz="2000" b="1" smtClean="0">
                <a:latin typeface="Arial" panose="020B0604020202020204" pitchFamily="34" charset="0"/>
                <a:cs typeface="Arial" panose="020B0604020202020204" pitchFamily="34" charset="0"/>
              </a:rPr>
              <a:t> of </a:t>
            </a:r>
            <a:r>
              <a:rPr lang="en-US" sz="2000" b="1">
                <a:latin typeface="Arial" panose="020B0604020202020204" pitchFamily="34" charset="0"/>
                <a:cs typeface="Arial" panose="020B0604020202020204" pitchFamily="34" charset="0"/>
              </a:rPr>
              <a:t>administrative data</a:t>
            </a:r>
          </a:p>
          <a:p>
            <a:pPr fontAlgn="auto">
              <a:spcBef>
                <a:spcPts val="400"/>
              </a:spcBef>
              <a:spcAft>
                <a:spcPts val="400"/>
              </a:spcAft>
              <a:defRPr/>
            </a:pPr>
            <a:r>
              <a:rPr lang="en-US" sz="2000" b="1" spc="150" smtClean="0">
                <a:latin typeface="Arial" panose="020B0604020202020204" pitchFamily="34" charset="0"/>
                <a:cs typeface="Arial" panose="020B0604020202020204" pitchFamily="34" charset="0"/>
              </a:rPr>
              <a:t>What </a:t>
            </a:r>
            <a:r>
              <a:rPr lang="en-US" sz="2000" b="1" spc="150">
                <a:latin typeface="Arial" panose="020B0604020202020204" pitchFamily="34" charset="0"/>
                <a:cs typeface="Arial" panose="020B0604020202020204" pitchFamily="34" charset="0"/>
              </a:rPr>
              <a:t>has been </a:t>
            </a:r>
            <a:r>
              <a:rPr lang="en-US" sz="2000" b="1" spc="150" smtClean="0">
                <a:latin typeface="Arial" panose="020B0604020202020204" pitchFamily="34" charset="0"/>
                <a:cs typeface="Arial" panose="020B0604020202020204" pitchFamily="34" charset="0"/>
              </a:rPr>
              <a:t>done</a:t>
            </a:r>
          </a:p>
          <a:p>
            <a:pPr fontAlgn="auto">
              <a:spcBef>
                <a:spcPts val="400"/>
              </a:spcBef>
              <a:spcAft>
                <a:spcPts val="400"/>
              </a:spcAft>
              <a:defRPr/>
            </a:pPr>
            <a:r>
              <a:rPr lang="en-US" sz="2000" b="1">
                <a:latin typeface="Arial" panose="020B0604020202020204" pitchFamily="34" charset="0"/>
                <a:cs typeface="Arial" panose="020B0604020202020204" pitchFamily="34" charset="0"/>
              </a:rPr>
              <a:t>Application of </a:t>
            </a:r>
            <a:r>
              <a:rPr lang="en-US" sz="2000" b="1">
                <a:latin typeface="Arial" panose="020B0604020202020204" pitchFamily="34" charset="0"/>
                <a:cs typeface="Arial" panose="020B0604020202020204" pitchFamily="34" charset="0"/>
              </a:rPr>
              <a:t>administrative </a:t>
            </a:r>
            <a:r>
              <a:rPr lang="en-US" sz="2000" b="1" smtClean="0">
                <a:latin typeface="Arial" panose="020B0604020202020204" pitchFamily="34" charset="0"/>
                <a:cs typeface="Arial" panose="020B0604020202020204" pitchFamily="34" charset="0"/>
              </a:rPr>
              <a:t>data</a:t>
            </a:r>
          </a:p>
          <a:p>
            <a:pPr fontAlgn="auto">
              <a:spcBef>
                <a:spcPts val="400"/>
              </a:spcBef>
              <a:spcAft>
                <a:spcPts val="400"/>
              </a:spcAft>
              <a:defRPr/>
            </a:pPr>
            <a:r>
              <a:rPr lang="en-US" sz="2000" b="1" spc="100">
                <a:latin typeface="Arial" panose="020B0604020202020204" pitchFamily="34" charset="0"/>
                <a:cs typeface="Arial" panose="020B0604020202020204" pitchFamily="34" charset="0"/>
              </a:rPr>
              <a:t>Advantages of using administrative </a:t>
            </a:r>
            <a:r>
              <a:rPr lang="en-US" sz="2000" b="1" spc="100">
                <a:latin typeface="Arial" panose="020B0604020202020204" pitchFamily="34" charset="0"/>
                <a:cs typeface="Arial" panose="020B0604020202020204" pitchFamily="34" charset="0"/>
              </a:rPr>
              <a:t>data </a:t>
            </a:r>
            <a:endParaRPr lang="en-US" sz="2000" b="1" spc="100" smtClean="0">
              <a:latin typeface="Arial" panose="020B0604020202020204" pitchFamily="34" charset="0"/>
              <a:cs typeface="Arial" panose="020B0604020202020204" pitchFamily="34" charset="0"/>
            </a:endParaRPr>
          </a:p>
          <a:p>
            <a:pPr fontAlgn="auto">
              <a:spcBef>
                <a:spcPts val="400"/>
              </a:spcBef>
              <a:spcAft>
                <a:spcPts val="400"/>
              </a:spcAft>
              <a:defRPr/>
            </a:pPr>
            <a:r>
              <a:rPr lang="en-US" sz="2000" b="1">
                <a:latin typeface="Arial" panose="020B0604020202020204" pitchFamily="34" charset="0"/>
                <a:cs typeface="Arial" panose="020B0604020202020204" pitchFamily="34" charset="0"/>
              </a:rPr>
              <a:t>Problems related to administrative sources</a:t>
            </a:r>
          </a:p>
          <a:p>
            <a:pPr fontAlgn="auto">
              <a:spcBef>
                <a:spcPts val="400"/>
              </a:spcBef>
              <a:spcAft>
                <a:spcPts val="400"/>
              </a:spcAft>
              <a:defRPr/>
            </a:pPr>
            <a:r>
              <a:rPr lang="en-US" sz="2000" b="1" spc="100" smtClean="0">
                <a:latin typeface="Arial" panose="020B0604020202020204" pitchFamily="34" charset="0"/>
                <a:cs typeface="Arial" panose="020B0604020202020204" pitchFamily="34" charset="0"/>
              </a:rPr>
              <a:t>Problems</a:t>
            </a:r>
          </a:p>
          <a:p>
            <a:pPr fontAlgn="auto">
              <a:spcBef>
                <a:spcPts val="400"/>
              </a:spcBef>
              <a:spcAft>
                <a:spcPts val="400"/>
              </a:spcAft>
              <a:defRPr/>
            </a:pPr>
            <a:r>
              <a:rPr lang="en-US" sz="2000" b="1">
                <a:latin typeface="Arial" panose="020B0604020202020204" pitchFamily="34" charset="0"/>
                <a:cs typeface="Arial" panose="020B0604020202020204" pitchFamily="34" charset="0"/>
              </a:rPr>
              <a:t>Quality of administrative data</a:t>
            </a:r>
            <a:endParaRPr lang="en-US" altLang="en-US" sz="2000" b="1" spc="200">
              <a:latin typeface="Arial" panose="020B0604020202020204" pitchFamily="34" charset="0"/>
              <a:cs typeface="Arial" panose="020B0604020202020204" pitchFamily="34" charset="0"/>
            </a:endParaRPr>
          </a:p>
          <a:p>
            <a:pPr fontAlgn="auto">
              <a:spcBef>
                <a:spcPts val="400"/>
              </a:spcBef>
              <a:spcAft>
                <a:spcPts val="400"/>
              </a:spcAft>
              <a:defRPr/>
            </a:pPr>
            <a:r>
              <a:rPr lang="en-US" sz="2000" b="1" spc="100" smtClean="0">
                <a:latin typeface="Arial" panose="020B0604020202020204" pitchFamily="34" charset="0"/>
                <a:cs typeface="Arial" panose="020B0604020202020204" pitchFamily="34" charset="0"/>
              </a:rPr>
              <a:t>Future </a:t>
            </a:r>
            <a:r>
              <a:rPr lang="en-US" sz="2000" b="1" spc="100" dirty="0">
                <a:latin typeface="Arial" panose="020B0604020202020204" pitchFamily="34" charset="0"/>
                <a:cs typeface="Arial" panose="020B0604020202020204" pitchFamily="34" charset="0"/>
              </a:rPr>
              <a:t>plans</a:t>
            </a:r>
            <a:endParaRPr lang="en-US" sz="2000" b="1" dirty="0">
              <a:latin typeface="Arial" panose="020B0604020202020204" pitchFamily="34" charset="0"/>
              <a:cs typeface="Arial" panose="020B0604020202020204" pitchFamily="34" charset="0"/>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20483" name="Рисунок 39"/>
          <p:cNvPicPr>
            <a:picLocks noChangeAspect="1"/>
          </p:cNvPicPr>
          <p:nvPr/>
        </p:nvPicPr>
        <p:blipFill>
          <a:blip r:embed="rId2"/>
          <a:srcRect/>
          <a:stretch>
            <a:fillRect/>
          </a:stretch>
        </p:blipFill>
        <p:spPr bwMode="auto">
          <a:xfrm>
            <a:off x="0" y="0"/>
            <a:ext cx="17621250" cy="2198688"/>
          </a:xfrm>
          <a:prstGeom prst="rect">
            <a:avLst/>
          </a:prstGeom>
          <a:noFill/>
          <a:ln w="9525">
            <a:noFill/>
            <a:miter lim="800000"/>
            <a:headEnd/>
            <a:tailEnd/>
          </a:ln>
        </p:spPr>
      </p:pic>
      <p:sp>
        <p:nvSpPr>
          <p:cNvPr id="13" name="Прямоугольник 12">
            <a:extLst>
              <a:ext uri="{FF2B5EF4-FFF2-40B4-BE49-F238E27FC236}"/>
            </a:extLst>
          </p:cNvPr>
          <p:cNvSpPr/>
          <p:nvPr/>
        </p:nvSpPr>
        <p:spPr>
          <a:xfrm>
            <a:off x="2327275" y="447675"/>
            <a:ext cx="12901613" cy="769938"/>
          </a:xfrm>
          <a:prstGeom prst="rect">
            <a:avLst/>
          </a:prstGeom>
        </p:spPr>
        <p:txBody>
          <a:bodyPr>
            <a:spAutoFit/>
          </a:bodyPr>
          <a:lstStyle/>
          <a:p>
            <a:pPr algn="ctr" fontAlgn="auto">
              <a:spcBef>
                <a:spcPct val="50000"/>
              </a:spcBef>
              <a:spcAft>
                <a:spcPts val="0"/>
              </a:spcAft>
              <a:defRPr/>
            </a:pPr>
            <a:r>
              <a:rPr lang="en-US" sz="4400" b="1" dirty="0">
                <a:solidFill>
                  <a:schemeClr val="bg1"/>
                </a:solidFill>
                <a:latin typeface="+mj-lt"/>
              </a:rPr>
              <a:t>Quality of administrative data</a:t>
            </a:r>
            <a:endParaRPr lang="en-US" altLang="en-US" sz="4000" b="1" spc="200" dirty="0">
              <a:solidFill>
                <a:schemeClr val="bg1"/>
              </a:solidFill>
              <a:latin typeface="+mj-lt"/>
              <a:cs typeface="Times New Roman" panose="02020603050405020304" pitchFamily="18" charset="0"/>
            </a:endParaRPr>
          </a:p>
        </p:txBody>
      </p:sp>
      <p:grpSp>
        <p:nvGrpSpPr>
          <p:cNvPr id="20485" name="Группа 6"/>
          <p:cNvGrpSpPr>
            <a:grpSpLocks/>
          </p:cNvGrpSpPr>
          <p:nvPr/>
        </p:nvGrpSpPr>
        <p:grpSpPr bwMode="auto">
          <a:xfrm>
            <a:off x="0" y="1116013"/>
            <a:ext cx="17556163" cy="1584325"/>
            <a:chOff x="0" y="1118588"/>
            <a:chExt cx="17556163" cy="1585314"/>
          </a:xfrm>
        </p:grpSpPr>
        <p:pic>
          <p:nvPicPr>
            <p:cNvPr id="20487" name="Рисунок 40"/>
            <p:cNvPicPr>
              <a:picLocks noChangeAspect="1"/>
            </p:cNvPicPr>
            <p:nvPr/>
          </p:nvPicPr>
          <p:blipFill>
            <a:blip r:embed="rId3"/>
            <a:srcRect/>
            <a:stretch>
              <a:fillRect/>
            </a:stretch>
          </p:blipFill>
          <p:spPr bwMode="auto">
            <a:xfrm>
              <a:off x="0" y="1118588"/>
              <a:ext cx="17556163" cy="1435582"/>
            </a:xfrm>
            <a:prstGeom prst="rect">
              <a:avLst/>
            </a:prstGeom>
            <a:noFill/>
            <a:ln w="9525">
              <a:noFill/>
              <a:miter lim="800000"/>
              <a:headEnd/>
              <a:tailEnd/>
            </a:ln>
          </p:spPr>
        </p:pic>
        <p:grpSp>
          <p:nvGrpSpPr>
            <p:cNvPr id="20488" name="Группа 5"/>
            <p:cNvGrpSpPr>
              <a:grpSpLocks/>
            </p:cNvGrpSpPr>
            <p:nvPr/>
          </p:nvGrpSpPr>
          <p:grpSpPr bwMode="auto">
            <a:xfrm>
              <a:off x="8013700" y="1694252"/>
              <a:ext cx="1555750" cy="1009650"/>
              <a:chOff x="8013700" y="1694252"/>
              <a:chExt cx="1555750" cy="1009650"/>
            </a:xfrm>
          </p:grpSpPr>
          <p:sp>
            <p:nvSpPr>
              <p:cNvPr id="5" name="Прямоугольник 4">
                <a:extLst>
                  <a:ext uri="{FF2B5EF4-FFF2-40B4-BE49-F238E27FC236}"/>
                </a:extLst>
              </p:cNvPr>
              <p:cNvSpPr/>
              <p:nvPr/>
            </p:nvSpPr>
            <p:spPr>
              <a:xfrm>
                <a:off x="8013700" y="1693622"/>
                <a:ext cx="1555750" cy="101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20490" name="Рисунок 2"/>
              <p:cNvPicPr>
                <a:picLocks noChangeAspect="1"/>
              </p:cNvPicPr>
              <p:nvPr/>
            </p:nvPicPr>
            <p:blipFill>
              <a:blip r:embed="rId4"/>
              <a:srcRect/>
              <a:stretch>
                <a:fillRect/>
              </a:stretch>
            </p:blipFill>
            <p:spPr bwMode="auto">
              <a:xfrm>
                <a:off x="8163720" y="1733490"/>
                <a:ext cx="1221580" cy="787748"/>
              </a:xfrm>
              <a:prstGeom prst="rect">
                <a:avLst/>
              </a:prstGeom>
              <a:noFill/>
              <a:ln w="9525">
                <a:noFill/>
                <a:miter lim="800000"/>
                <a:headEnd/>
                <a:tailEnd/>
              </a:ln>
            </p:spPr>
          </p:pic>
        </p:grpSp>
      </p:grpSp>
      <p:sp>
        <p:nvSpPr>
          <p:cNvPr id="25" name="Прямоугольник 11">
            <a:extLst>
              <a:ext uri="{FF2B5EF4-FFF2-40B4-BE49-F238E27FC236}"/>
            </a:extLst>
          </p:cNvPr>
          <p:cNvSpPr/>
          <p:nvPr/>
        </p:nvSpPr>
        <p:spPr>
          <a:xfrm>
            <a:off x="1730376" y="4117673"/>
            <a:ext cx="15678150" cy="3231654"/>
          </a:xfrm>
          <a:prstGeom prst="rect">
            <a:avLst/>
          </a:prstGeom>
        </p:spPr>
        <p:txBody>
          <a:bodyPr>
            <a:spAutoFit/>
          </a:bodyPr>
          <a:lstStyle/>
          <a:p>
            <a:pPr fontAlgn="auto">
              <a:spcBef>
                <a:spcPts val="1200"/>
              </a:spcBef>
              <a:spcAft>
                <a:spcPts val="2400"/>
              </a:spcAft>
              <a:defRPr/>
            </a:pPr>
            <a:r>
              <a:rPr lang="en-US" sz="3600" dirty="0" smtClean="0">
                <a:latin typeface="Sylfaen" panose="010A0502050306030303" pitchFamily="18" charset="0"/>
              </a:rPr>
              <a:t>In order to understand the quality of administrative sources, it is necessary </a:t>
            </a:r>
            <a:br>
              <a:rPr lang="en-US" sz="3600" dirty="0" smtClean="0">
                <a:latin typeface="Sylfaen" panose="010A0502050306030303" pitchFamily="18" charset="0"/>
              </a:rPr>
            </a:br>
            <a:r>
              <a:rPr lang="en-US" sz="3600" dirty="0" smtClean="0">
                <a:latin typeface="Sylfaen" panose="010A0502050306030303" pitchFamily="18" charset="0"/>
              </a:rPr>
              <a:t>to review</a:t>
            </a:r>
            <a:r>
              <a:rPr lang="ka-GE" sz="3600" dirty="0" smtClean="0">
                <a:latin typeface="Sylfaen" panose="010A0502050306030303" pitchFamily="18" charset="0"/>
              </a:rPr>
              <a:t>:</a:t>
            </a:r>
            <a:endParaRPr lang="en-US" sz="3600" dirty="0">
              <a:latin typeface="Sylfaen" panose="010A0502050306030303" pitchFamily="18" charset="0"/>
            </a:endParaRPr>
          </a:p>
          <a:p>
            <a:pPr marL="2743200" lvl="5" indent="-457200" defTabSz="457200">
              <a:spcBef>
                <a:spcPts val="1200"/>
              </a:spcBef>
              <a:spcAft>
                <a:spcPts val="2400"/>
              </a:spcAft>
              <a:buFont typeface="Wingdings" panose="05000000000000000000" pitchFamily="2" charset="2"/>
              <a:buChar char="§"/>
              <a:defRPr/>
            </a:pPr>
            <a:r>
              <a:rPr lang="ka-GE" sz="3600" dirty="0">
                <a:latin typeface="Sylfaen" panose="010A0502050306030303" pitchFamily="18" charset="0"/>
              </a:rPr>
              <a:t> </a:t>
            </a:r>
            <a:r>
              <a:rPr lang="en-US" sz="3600" dirty="0" smtClean="0">
                <a:latin typeface="Sylfaen" panose="010A0502050306030303" pitchFamily="18" charset="0"/>
              </a:rPr>
              <a:t>The quality </a:t>
            </a:r>
            <a:r>
              <a:rPr lang="en-US" sz="3600" smtClean="0">
                <a:latin typeface="Sylfaen" panose="010A0502050306030303" pitchFamily="18" charset="0"/>
              </a:rPr>
              <a:t>of </a:t>
            </a:r>
            <a:r>
              <a:rPr lang="en-US" sz="3600" smtClean="0">
                <a:latin typeface="Sylfaen" panose="010A0502050306030303" pitchFamily="18" charset="0"/>
              </a:rPr>
              <a:t>incoming </a:t>
            </a:r>
            <a:r>
              <a:rPr lang="en-US" sz="3600" smtClean="0">
                <a:latin typeface="Sylfaen" panose="010A0502050306030303" pitchFamily="18" charset="0"/>
              </a:rPr>
              <a:t>data</a:t>
            </a:r>
          </a:p>
          <a:p>
            <a:pPr marL="2743200" lvl="5" indent="-457200" defTabSz="457200">
              <a:spcBef>
                <a:spcPts val="1200"/>
              </a:spcBef>
              <a:spcAft>
                <a:spcPts val="1200"/>
              </a:spcAft>
              <a:buFont typeface="Wingdings" panose="05000000000000000000" pitchFamily="2" charset="2"/>
              <a:buChar char="§"/>
              <a:defRPr/>
            </a:pPr>
            <a:r>
              <a:rPr lang="ka-GE" sz="3600" smtClean="0">
                <a:latin typeface="Sylfaen" panose="010A0502050306030303" pitchFamily="18" charset="0"/>
              </a:rPr>
              <a:t> </a:t>
            </a:r>
            <a:r>
              <a:rPr lang="en-US" sz="3600" dirty="0" smtClean="0">
                <a:latin typeface="Sylfaen" panose="010A0502050306030303" pitchFamily="18" charset="0"/>
              </a:rPr>
              <a:t>The quality of processing</a:t>
            </a:r>
            <a:endParaRPr lang="en-US" sz="3600" dirty="0">
              <a:latin typeface="Sylfaen" panose="010A0502050306030303" pitchFamily="18" charset="0"/>
            </a:endParaRPr>
          </a:p>
        </p:txBody>
      </p:sp>
    </p:spTree>
    <p:extLst>
      <p:ext uri="{BB962C8B-B14F-4D97-AF65-F5344CB8AC3E}">
        <p14:creationId xmlns:p14="http://schemas.microsoft.com/office/powerpoint/2010/main" val="3069907360"/>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23" presetClass="entr" presetSubtype="16" fill="hold"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21507" name="Рисунок 39"/>
          <p:cNvPicPr>
            <a:picLocks noChangeAspect="1"/>
          </p:cNvPicPr>
          <p:nvPr/>
        </p:nvPicPr>
        <p:blipFill>
          <a:blip r:embed="rId2"/>
          <a:srcRect/>
          <a:stretch>
            <a:fillRect/>
          </a:stretch>
        </p:blipFill>
        <p:spPr bwMode="auto">
          <a:xfrm>
            <a:off x="0" y="0"/>
            <a:ext cx="17621250" cy="2198688"/>
          </a:xfrm>
          <a:prstGeom prst="rect">
            <a:avLst/>
          </a:prstGeom>
          <a:noFill/>
          <a:ln w="9525">
            <a:noFill/>
            <a:miter lim="800000"/>
            <a:headEnd/>
            <a:tailEnd/>
          </a:ln>
        </p:spPr>
      </p:pic>
      <p:sp>
        <p:nvSpPr>
          <p:cNvPr id="13" name="Прямоугольник 12">
            <a:extLst>
              <a:ext uri="{FF2B5EF4-FFF2-40B4-BE49-F238E27FC236}"/>
            </a:extLst>
          </p:cNvPr>
          <p:cNvSpPr/>
          <p:nvPr/>
        </p:nvSpPr>
        <p:spPr>
          <a:xfrm>
            <a:off x="2327275" y="498391"/>
            <a:ext cx="12901613" cy="769938"/>
          </a:xfrm>
          <a:prstGeom prst="rect">
            <a:avLst/>
          </a:prstGeom>
        </p:spPr>
        <p:txBody>
          <a:bodyPr>
            <a:spAutoFit/>
          </a:bodyPr>
          <a:lstStyle/>
          <a:p>
            <a:pPr algn="ctr" fontAlgn="auto">
              <a:spcBef>
                <a:spcPct val="50000"/>
              </a:spcBef>
              <a:spcAft>
                <a:spcPts val="0"/>
              </a:spcAft>
              <a:defRPr/>
            </a:pPr>
            <a:r>
              <a:rPr lang="en-US" sz="4400" b="1" dirty="0">
                <a:solidFill>
                  <a:schemeClr val="bg1"/>
                </a:solidFill>
                <a:latin typeface="+mj-lt"/>
              </a:rPr>
              <a:t>Quality </a:t>
            </a:r>
            <a:r>
              <a:rPr lang="en-US" sz="4400" b="1">
                <a:solidFill>
                  <a:schemeClr val="bg1"/>
                </a:solidFill>
                <a:latin typeface="+mj-lt"/>
              </a:rPr>
              <a:t>of </a:t>
            </a:r>
            <a:r>
              <a:rPr lang="en-US" sz="4400" b="1" smtClean="0">
                <a:solidFill>
                  <a:schemeClr val="bg1"/>
                </a:solidFill>
                <a:latin typeface="+mj-lt"/>
              </a:rPr>
              <a:t>incoming </a:t>
            </a:r>
            <a:r>
              <a:rPr lang="en-US" sz="4400" smtClean="0">
                <a:solidFill>
                  <a:srgbClr val="FF0000"/>
                </a:solidFill>
                <a:latin typeface="Sylfaen" panose="010A0502050306030303" pitchFamily="18" charset="0"/>
              </a:rPr>
              <a:t> </a:t>
            </a:r>
            <a:r>
              <a:rPr lang="en-US" sz="4400" b="1" smtClean="0">
                <a:solidFill>
                  <a:schemeClr val="bg1"/>
                </a:solidFill>
                <a:latin typeface="+mj-lt"/>
              </a:rPr>
              <a:t>data</a:t>
            </a:r>
            <a:endParaRPr lang="en-US" altLang="en-US" sz="4400" b="1" spc="200" dirty="0">
              <a:solidFill>
                <a:schemeClr val="bg1"/>
              </a:solidFill>
              <a:latin typeface="BPG Nino Mtavruli" panose="02000506000000020004" pitchFamily="2" charset="0"/>
              <a:cs typeface="Times New Roman" panose="02020603050405020304" pitchFamily="18" charset="0"/>
            </a:endParaRPr>
          </a:p>
        </p:txBody>
      </p:sp>
      <p:sp>
        <p:nvSpPr>
          <p:cNvPr id="25" name="Прямоугольник 11"/>
          <p:cNvSpPr>
            <a:spLocks noChangeArrowheads="1"/>
          </p:cNvSpPr>
          <p:nvPr/>
        </p:nvSpPr>
        <p:spPr bwMode="auto">
          <a:xfrm>
            <a:off x="1319213" y="2346325"/>
            <a:ext cx="14916150" cy="7048083"/>
          </a:xfrm>
          <a:prstGeom prst="rect">
            <a:avLst/>
          </a:prstGeom>
          <a:noFill/>
          <a:ln w="9525">
            <a:noFill/>
            <a:miter lim="800000"/>
            <a:headEnd/>
            <a:tailEnd/>
          </a:ln>
        </p:spPr>
        <p:txBody>
          <a:bodyPr>
            <a:spAutoFit/>
          </a:bodyPr>
          <a:lstStyle/>
          <a:p>
            <a:pPr algn="ctr"/>
            <a:r>
              <a:rPr lang="en-US" sz="3200" b="1" smtClean="0">
                <a:latin typeface="Sylfaen" pitchFamily="18" charset="0"/>
              </a:rPr>
              <a:t>Incoming  </a:t>
            </a:r>
            <a:r>
              <a:rPr lang="en-US" sz="3200" b="1" dirty="0">
                <a:latin typeface="Sylfaen" pitchFamily="18" charset="0"/>
              </a:rPr>
              <a:t>data</a:t>
            </a:r>
            <a:r>
              <a:rPr lang="ka-GE" sz="3200" b="1" dirty="0">
                <a:latin typeface="Sylfaen" pitchFamily="18" charset="0"/>
              </a:rPr>
              <a:t> </a:t>
            </a:r>
            <a:r>
              <a:rPr lang="en-US" sz="3200" dirty="0">
                <a:latin typeface="Sylfaen" pitchFamily="18" charset="0"/>
              </a:rPr>
              <a:t>are assessed according to the following parameters</a:t>
            </a:r>
            <a:endParaRPr lang="ru-RU" sz="3200" dirty="0">
              <a:latin typeface="Sylfaen" pitchFamily="18" charset="0"/>
            </a:endParaRPr>
          </a:p>
          <a:p>
            <a:pPr algn="ctr"/>
            <a:endParaRPr lang="ru-RU" sz="3200" dirty="0">
              <a:latin typeface="Sylfaen" pitchFamily="18" charset="0"/>
            </a:endParaRPr>
          </a:p>
          <a:p>
            <a:pPr marL="914400" lvl="1" indent="-457200">
              <a:buFont typeface="Wingdings" pitchFamily="2" charset="2"/>
              <a:buChar char="§"/>
            </a:pPr>
            <a:r>
              <a:rPr lang="en-US" sz="3200" dirty="0">
                <a:latin typeface="Sylfaen" pitchFamily="18" charset="0"/>
              </a:rPr>
              <a:t> </a:t>
            </a:r>
            <a:r>
              <a:rPr lang="en-US" sz="3200" b="1" dirty="0">
                <a:latin typeface="Sylfaen" pitchFamily="18" charset="0"/>
              </a:rPr>
              <a:t>Accuracy</a:t>
            </a:r>
            <a:endParaRPr lang="en-US" sz="3200" dirty="0">
              <a:latin typeface="Sylfaen" pitchFamily="18" charset="0"/>
            </a:endParaRPr>
          </a:p>
          <a:p>
            <a:r>
              <a:rPr lang="en-US" sz="2800" dirty="0">
                <a:latin typeface="Sylfaen" pitchFamily="18" charset="0"/>
              </a:rPr>
              <a:t>The proximity of statistical estimates to the true values</a:t>
            </a:r>
          </a:p>
          <a:p>
            <a:r>
              <a:rPr lang="en-US" sz="2800" dirty="0">
                <a:latin typeface="Sylfaen" pitchFamily="18" charset="0"/>
              </a:rPr>
              <a:t>Administrative sources can help improve the accuracy by </a:t>
            </a:r>
            <a:r>
              <a:rPr lang="ka-GE" sz="2800" dirty="0">
                <a:latin typeface="Sylfaen" pitchFamily="18" charset="0"/>
              </a:rPr>
              <a:t> </a:t>
            </a:r>
            <a:r>
              <a:rPr lang="en-US" sz="2800" dirty="0">
                <a:latin typeface="Sylfaen" pitchFamily="18" charset="0"/>
              </a:rPr>
              <a:t>rectifying survey errors</a:t>
            </a:r>
          </a:p>
          <a:p>
            <a:r>
              <a:rPr lang="ka-GE" sz="3200" dirty="0">
                <a:latin typeface="Sylfaen" pitchFamily="18" charset="0"/>
              </a:rPr>
              <a:t> </a:t>
            </a:r>
            <a:endParaRPr lang="en-US" sz="3200" dirty="0">
              <a:latin typeface="Sylfaen" pitchFamily="18" charset="0"/>
            </a:endParaRPr>
          </a:p>
          <a:p>
            <a:pPr marL="914400" lvl="1" indent="-457200">
              <a:buFont typeface="Wingdings" pitchFamily="2" charset="2"/>
              <a:buChar char="§"/>
            </a:pPr>
            <a:r>
              <a:rPr lang="en-US" sz="3200" b="1" dirty="0">
                <a:latin typeface="Sylfaen" pitchFamily="18" charset="0"/>
              </a:rPr>
              <a:t>Clarity</a:t>
            </a:r>
            <a:endParaRPr lang="en-US" sz="3200" dirty="0">
              <a:latin typeface="Sylfaen" pitchFamily="18" charset="0"/>
            </a:endParaRPr>
          </a:p>
          <a:p>
            <a:r>
              <a:rPr lang="en-US" sz="2800" dirty="0">
                <a:latin typeface="Sylfaen" pitchFamily="18" charset="0"/>
              </a:rPr>
              <a:t>Availability of additional materials</a:t>
            </a:r>
            <a:r>
              <a:rPr lang="ka-GE" sz="2800" dirty="0">
                <a:latin typeface="Sylfaen" pitchFamily="18" charset="0"/>
              </a:rPr>
              <a:t> (</a:t>
            </a:r>
            <a:r>
              <a:rPr lang="en-US" sz="2800" dirty="0">
                <a:latin typeface="Sylfaen" pitchFamily="18" charset="0"/>
              </a:rPr>
              <a:t>e.g.</a:t>
            </a:r>
            <a:r>
              <a:rPr lang="ka-GE" sz="2800" dirty="0">
                <a:latin typeface="Sylfaen" pitchFamily="18" charset="0"/>
              </a:rPr>
              <a:t> </a:t>
            </a:r>
            <a:r>
              <a:rPr lang="en-US" sz="2800" dirty="0">
                <a:latin typeface="Sylfaen" pitchFamily="18" charset="0"/>
              </a:rPr>
              <a:t>metadata, diagrams, </a:t>
            </a:r>
            <a:r>
              <a:rPr lang="en-US" sz="2800" dirty="0" err="1">
                <a:latin typeface="Sylfaen" pitchFamily="18" charset="0"/>
              </a:rPr>
              <a:t>etc</a:t>
            </a:r>
            <a:r>
              <a:rPr lang="ka-GE" sz="2800" dirty="0">
                <a:latin typeface="Sylfaen" pitchFamily="18" charset="0"/>
              </a:rPr>
              <a:t>.), </a:t>
            </a:r>
            <a:r>
              <a:rPr lang="en-US" sz="2800" dirty="0">
                <a:latin typeface="Sylfaen" pitchFamily="18" charset="0"/>
              </a:rPr>
              <a:t>so that users could better understand the results</a:t>
            </a:r>
            <a:endParaRPr lang="ru-RU" sz="2800" dirty="0">
              <a:latin typeface="Sylfaen" pitchFamily="18" charset="0"/>
            </a:endParaRPr>
          </a:p>
          <a:p>
            <a:endParaRPr lang="en-US" sz="2800" dirty="0">
              <a:latin typeface="Sylfaen" pitchFamily="18" charset="0"/>
            </a:endParaRPr>
          </a:p>
          <a:p>
            <a:pPr marL="914400" lvl="1" indent="-457200">
              <a:buFont typeface="Wingdings" pitchFamily="2" charset="2"/>
              <a:buChar char="§"/>
            </a:pPr>
            <a:r>
              <a:rPr lang="en-US" sz="3200" b="1" dirty="0">
                <a:latin typeface="Sylfaen" pitchFamily="18" charset="0"/>
              </a:rPr>
              <a:t>Timeliness</a:t>
            </a:r>
            <a:endParaRPr lang="en-US" sz="3200" dirty="0">
              <a:latin typeface="Sylfaen" pitchFamily="18" charset="0"/>
            </a:endParaRPr>
          </a:p>
          <a:p>
            <a:r>
              <a:rPr lang="en-US" sz="2800" dirty="0">
                <a:latin typeface="Sylfaen" pitchFamily="18" charset="0"/>
              </a:rPr>
              <a:t>Time lag between the provided data and events or phenomena described by them</a:t>
            </a:r>
            <a:endParaRPr lang="ru-RU" sz="2800" dirty="0">
              <a:latin typeface="Sylfaen" pitchFamily="18" charset="0"/>
            </a:endParaRPr>
          </a:p>
          <a:p>
            <a:endParaRPr lang="ru-RU" sz="2800" dirty="0">
              <a:latin typeface="Sylfaen" pitchFamily="18" charset="0"/>
            </a:endParaRPr>
          </a:p>
          <a:p>
            <a:pPr marL="914400" lvl="1" indent="-457200">
              <a:buFont typeface="Wingdings" pitchFamily="2" charset="2"/>
              <a:buChar char="§"/>
            </a:pPr>
            <a:r>
              <a:rPr lang="en-US" sz="3200" b="1" dirty="0">
                <a:latin typeface="Sylfaen" pitchFamily="18" charset="0"/>
              </a:rPr>
              <a:t>Completeness</a:t>
            </a:r>
            <a:r>
              <a:rPr lang="ka-GE" sz="3200" b="1" dirty="0">
                <a:latin typeface="Sylfaen" pitchFamily="18" charset="0"/>
              </a:rPr>
              <a:t> </a:t>
            </a:r>
            <a:r>
              <a:rPr lang="ka-GE" sz="2800" b="1" dirty="0">
                <a:latin typeface="Sylfaen" pitchFamily="18" charset="0"/>
              </a:rPr>
              <a:t>– </a:t>
            </a:r>
            <a:r>
              <a:rPr lang="en-US" sz="2800" dirty="0">
                <a:latin typeface="Sylfaen" pitchFamily="18" charset="0"/>
              </a:rPr>
              <a:t>are there any missing values or variables</a:t>
            </a:r>
            <a:r>
              <a:rPr lang="ka-GE" sz="2800" dirty="0">
                <a:latin typeface="Sylfaen" pitchFamily="18" charset="0"/>
              </a:rPr>
              <a:t>?</a:t>
            </a:r>
            <a:endParaRPr lang="en-US" sz="2800" dirty="0">
              <a:latin typeface="Sylfaen" pitchFamily="18" charset="0"/>
            </a:endParaRPr>
          </a:p>
          <a:p>
            <a:endParaRPr lang="en-US" sz="2800" dirty="0">
              <a:latin typeface="Sylfaen" pitchFamily="18" charset="0"/>
            </a:endParaRPr>
          </a:p>
        </p:txBody>
      </p:sp>
      <p:pic>
        <p:nvPicPr>
          <p:cNvPr id="21510" name="Рисунок 2"/>
          <p:cNvPicPr>
            <a:picLocks noChangeAspect="1"/>
          </p:cNvPicPr>
          <p:nvPr/>
        </p:nvPicPr>
        <p:blipFill>
          <a:blip r:embed="rId3"/>
          <a:srcRect/>
          <a:stretch>
            <a:fillRect/>
          </a:stretch>
        </p:blipFill>
        <p:spPr bwMode="auto">
          <a:xfrm>
            <a:off x="8166100" y="1558925"/>
            <a:ext cx="1222375" cy="787400"/>
          </a:xfrm>
          <a:prstGeom prst="rect">
            <a:avLst/>
          </a:prstGeom>
          <a:noFill/>
          <a:ln w="9525">
            <a:noFill/>
            <a:miter lim="800000"/>
            <a:headEnd/>
            <a:tailEnd/>
          </a:ln>
        </p:spPr>
      </p:pic>
    </p:spTree>
    <p:extLst>
      <p:ext uri="{BB962C8B-B14F-4D97-AF65-F5344CB8AC3E}">
        <p14:creationId xmlns:p14="http://schemas.microsoft.com/office/powerpoint/2010/main" val="1027924032"/>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23" presetClass="entr" presetSubtype="16"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22531" name="Рисунок 39"/>
          <p:cNvPicPr>
            <a:picLocks noChangeAspect="1"/>
          </p:cNvPicPr>
          <p:nvPr/>
        </p:nvPicPr>
        <p:blipFill>
          <a:blip r:embed="rId2"/>
          <a:srcRect/>
          <a:stretch>
            <a:fillRect/>
          </a:stretch>
        </p:blipFill>
        <p:spPr bwMode="auto">
          <a:xfrm>
            <a:off x="0" y="0"/>
            <a:ext cx="17621250" cy="2198688"/>
          </a:xfrm>
          <a:prstGeom prst="rect">
            <a:avLst/>
          </a:prstGeom>
          <a:noFill/>
          <a:ln w="9525">
            <a:noFill/>
            <a:miter lim="800000"/>
            <a:headEnd/>
            <a:tailEnd/>
          </a:ln>
        </p:spPr>
      </p:pic>
      <p:sp>
        <p:nvSpPr>
          <p:cNvPr id="13" name="Прямоугольник 12">
            <a:extLst>
              <a:ext uri="{FF2B5EF4-FFF2-40B4-BE49-F238E27FC236}"/>
            </a:extLst>
          </p:cNvPr>
          <p:cNvSpPr/>
          <p:nvPr/>
        </p:nvSpPr>
        <p:spPr>
          <a:xfrm>
            <a:off x="2327275" y="447675"/>
            <a:ext cx="12901613" cy="769938"/>
          </a:xfrm>
          <a:prstGeom prst="rect">
            <a:avLst/>
          </a:prstGeom>
        </p:spPr>
        <p:txBody>
          <a:bodyPr>
            <a:spAutoFit/>
          </a:bodyPr>
          <a:lstStyle/>
          <a:p>
            <a:pPr algn="ctr" fontAlgn="auto">
              <a:spcBef>
                <a:spcPct val="50000"/>
              </a:spcBef>
              <a:spcAft>
                <a:spcPts val="0"/>
              </a:spcAft>
              <a:defRPr/>
            </a:pPr>
            <a:r>
              <a:rPr lang="en-US" sz="4400" b="1" dirty="0">
                <a:solidFill>
                  <a:schemeClr val="bg1"/>
                </a:solidFill>
                <a:latin typeface="+mj-lt"/>
              </a:rPr>
              <a:t>Quality </a:t>
            </a:r>
            <a:r>
              <a:rPr lang="en-US" sz="4400" b="1">
                <a:solidFill>
                  <a:schemeClr val="bg1"/>
                </a:solidFill>
                <a:latin typeface="+mj-lt"/>
              </a:rPr>
              <a:t>of </a:t>
            </a:r>
            <a:r>
              <a:rPr lang="en-US" sz="4400" b="1" smtClean="0">
                <a:solidFill>
                  <a:schemeClr val="bg1"/>
                </a:solidFill>
              </a:rPr>
              <a:t>incoming</a:t>
            </a:r>
            <a:r>
              <a:rPr lang="en-US" sz="4400" b="1" smtClean="0">
                <a:solidFill>
                  <a:schemeClr val="bg1"/>
                </a:solidFill>
                <a:latin typeface="+mj-lt"/>
              </a:rPr>
              <a:t> </a:t>
            </a:r>
            <a:r>
              <a:rPr lang="en-US" sz="4400" b="1" dirty="0">
                <a:solidFill>
                  <a:schemeClr val="bg1"/>
                </a:solidFill>
                <a:latin typeface="+mj-lt"/>
              </a:rPr>
              <a:t>data</a:t>
            </a:r>
            <a:endParaRPr lang="en-US" altLang="en-US" sz="4000" b="1" spc="200" dirty="0">
              <a:solidFill>
                <a:schemeClr val="bg1"/>
              </a:solidFill>
              <a:latin typeface="BPG Nino Mtavruli" panose="02000506000000020004" pitchFamily="2" charset="0"/>
              <a:cs typeface="Times New Roman" panose="02020603050405020304" pitchFamily="18" charset="0"/>
            </a:endParaRPr>
          </a:p>
        </p:txBody>
      </p:sp>
      <p:sp>
        <p:nvSpPr>
          <p:cNvPr id="25" name="Прямоугольник 11"/>
          <p:cNvSpPr>
            <a:spLocks noChangeArrowheads="1"/>
          </p:cNvSpPr>
          <p:nvPr/>
        </p:nvSpPr>
        <p:spPr bwMode="auto">
          <a:xfrm>
            <a:off x="933450" y="2276475"/>
            <a:ext cx="16459200" cy="7171194"/>
          </a:xfrm>
          <a:prstGeom prst="rect">
            <a:avLst/>
          </a:prstGeom>
          <a:noFill/>
          <a:ln w="9525">
            <a:noFill/>
            <a:miter lim="800000"/>
            <a:headEnd/>
            <a:tailEnd/>
          </a:ln>
        </p:spPr>
        <p:txBody>
          <a:bodyPr>
            <a:spAutoFit/>
          </a:bodyPr>
          <a:lstStyle/>
          <a:p>
            <a:pPr marL="457200" indent="-457200">
              <a:spcAft>
                <a:spcPts val="600"/>
              </a:spcAft>
              <a:buFont typeface="Wingdings" pitchFamily="2" charset="2"/>
              <a:buChar char="§"/>
            </a:pPr>
            <a:r>
              <a:rPr lang="en-US" sz="3200" b="1" dirty="0">
                <a:latin typeface="Sylfaen" pitchFamily="18" charset="0"/>
              </a:rPr>
              <a:t>Relevance</a:t>
            </a:r>
          </a:p>
          <a:p>
            <a:pPr marL="1371600" lvl="2" indent="-457200">
              <a:buFont typeface="Wingdings" pitchFamily="2" charset="2"/>
              <a:buChar char="Ø"/>
            </a:pPr>
            <a:r>
              <a:rPr lang="en-US" sz="2800" dirty="0">
                <a:latin typeface="Sylfaen" pitchFamily="18" charset="0"/>
              </a:rPr>
              <a:t>Are the produced statistical data required</a:t>
            </a:r>
            <a:r>
              <a:rPr lang="ru-RU" sz="2800" dirty="0">
                <a:latin typeface="Sylfaen" pitchFamily="18" charset="0"/>
              </a:rPr>
              <a:t>?</a:t>
            </a:r>
            <a:endParaRPr lang="en-US" sz="2800" dirty="0">
              <a:latin typeface="Sylfaen" pitchFamily="18" charset="0"/>
            </a:endParaRPr>
          </a:p>
          <a:p>
            <a:pPr marL="1371600" lvl="2" indent="-457200">
              <a:buFont typeface="Wingdings" pitchFamily="2" charset="2"/>
              <a:buChar char="Ø"/>
            </a:pPr>
            <a:r>
              <a:rPr lang="en-US" sz="2800" dirty="0">
                <a:latin typeface="Sylfaen" pitchFamily="18" charset="0"/>
              </a:rPr>
              <a:t>Are the required statistical data produced</a:t>
            </a:r>
            <a:r>
              <a:rPr lang="ka-GE" sz="2800" dirty="0">
                <a:latin typeface="Sylfaen" pitchFamily="18" charset="0"/>
              </a:rPr>
              <a:t>?</a:t>
            </a:r>
            <a:endParaRPr lang="en-US" sz="2800" dirty="0">
              <a:latin typeface="Sylfaen" pitchFamily="18" charset="0"/>
            </a:endParaRPr>
          </a:p>
          <a:p>
            <a:pPr marL="1371600" lvl="2" indent="-457200">
              <a:buFont typeface="Wingdings" pitchFamily="2" charset="2"/>
              <a:buChar char="Ø"/>
            </a:pPr>
            <a:r>
              <a:rPr lang="en-US" sz="2800" dirty="0">
                <a:latin typeface="Sylfaen" pitchFamily="18" charset="0"/>
              </a:rPr>
              <a:t>Do the concepts, definitions and classifications meet user requirements</a:t>
            </a:r>
            <a:r>
              <a:rPr lang="ka-GE" sz="2800" dirty="0">
                <a:latin typeface="Sylfaen" pitchFamily="18" charset="0"/>
              </a:rPr>
              <a:t>?</a:t>
            </a:r>
            <a:endParaRPr lang="ru-RU" sz="2800" dirty="0">
              <a:latin typeface="Sylfaen" pitchFamily="18" charset="0"/>
            </a:endParaRPr>
          </a:p>
          <a:p>
            <a:pPr marL="1371600" lvl="2" indent="-457200">
              <a:buFont typeface="Wingdings" pitchFamily="2" charset="2"/>
              <a:buChar char="Ø"/>
            </a:pPr>
            <a:endParaRPr lang="en-US" sz="2800" dirty="0">
              <a:latin typeface="Sylfaen" pitchFamily="18" charset="0"/>
            </a:endParaRPr>
          </a:p>
          <a:p>
            <a:pPr marL="457200" indent="-457200">
              <a:spcAft>
                <a:spcPts val="600"/>
              </a:spcAft>
              <a:buFont typeface="Wingdings" pitchFamily="2" charset="2"/>
              <a:buChar char="§"/>
            </a:pPr>
            <a:r>
              <a:rPr lang="ka-GE" sz="3200" b="1" dirty="0">
                <a:latin typeface="Sylfaen" pitchFamily="18" charset="0"/>
              </a:rPr>
              <a:t> </a:t>
            </a:r>
            <a:r>
              <a:rPr lang="en-US" sz="3200" b="1" dirty="0">
                <a:latin typeface="Sylfaen" pitchFamily="18" charset="0"/>
              </a:rPr>
              <a:t>Accessibility</a:t>
            </a:r>
          </a:p>
          <a:p>
            <a:pPr lvl="1"/>
            <a:r>
              <a:rPr lang="ru-RU" sz="3200" b="1" dirty="0">
                <a:latin typeface="Sylfaen" pitchFamily="18" charset="0"/>
              </a:rPr>
              <a:t>         </a:t>
            </a:r>
            <a:r>
              <a:rPr lang="en-US" sz="2800" dirty="0">
                <a:latin typeface="Sylfaen" pitchFamily="18" charset="0"/>
              </a:rPr>
              <a:t>Prices</a:t>
            </a:r>
            <a:r>
              <a:rPr lang="ka-GE" sz="2800" dirty="0">
                <a:latin typeface="Sylfaen" pitchFamily="18" charset="0"/>
              </a:rPr>
              <a:t>, </a:t>
            </a:r>
            <a:r>
              <a:rPr lang="en-US" sz="2800" dirty="0">
                <a:latin typeface="Sylfaen" pitchFamily="18" charset="0"/>
              </a:rPr>
              <a:t>format</a:t>
            </a:r>
            <a:r>
              <a:rPr lang="ka-GE" sz="2800" dirty="0">
                <a:latin typeface="Sylfaen" pitchFamily="18" charset="0"/>
              </a:rPr>
              <a:t>, </a:t>
            </a:r>
            <a:r>
              <a:rPr lang="en-US" sz="2800" dirty="0">
                <a:latin typeface="Sylfaen" pitchFamily="18" charset="0"/>
              </a:rPr>
              <a:t>location</a:t>
            </a:r>
            <a:r>
              <a:rPr lang="ka-GE" sz="2800" dirty="0">
                <a:latin typeface="Sylfaen" pitchFamily="18" charset="0"/>
              </a:rPr>
              <a:t>, </a:t>
            </a:r>
            <a:r>
              <a:rPr lang="en-US" sz="2800" dirty="0">
                <a:latin typeface="Sylfaen" pitchFamily="18" charset="0"/>
              </a:rPr>
              <a:t>language, etc</a:t>
            </a:r>
            <a:r>
              <a:rPr lang="en-US" sz="2800">
                <a:latin typeface="Sylfaen" pitchFamily="18" charset="0"/>
              </a:rPr>
              <a:t>.</a:t>
            </a:r>
            <a:r>
              <a:rPr lang="ka-GE" sz="2800" smtClean="0">
                <a:latin typeface="Sylfaen" pitchFamily="18" charset="0"/>
              </a:rPr>
              <a:t>; </a:t>
            </a:r>
            <a:endParaRPr lang="ru-RU" sz="2800" dirty="0">
              <a:latin typeface="Sylfaen" pitchFamily="18" charset="0"/>
            </a:endParaRPr>
          </a:p>
          <a:p>
            <a:pPr marL="457200" indent="-457200"/>
            <a:endParaRPr lang="ru-RU" sz="2800" dirty="0">
              <a:latin typeface="Sylfaen" pitchFamily="18" charset="0"/>
            </a:endParaRPr>
          </a:p>
          <a:p>
            <a:pPr marL="457200" indent="-457200">
              <a:spcAft>
                <a:spcPts val="600"/>
              </a:spcAft>
              <a:buFont typeface="Wingdings" pitchFamily="2" charset="2"/>
              <a:buChar char="§"/>
            </a:pPr>
            <a:r>
              <a:rPr lang="en-US" sz="2800" b="1" dirty="0">
                <a:latin typeface="Sylfaen" pitchFamily="18" charset="0"/>
              </a:rPr>
              <a:t>Comparability with other sources</a:t>
            </a:r>
          </a:p>
          <a:p>
            <a:pPr marL="1371600" lvl="2" indent="-457200">
              <a:buFont typeface="Wingdings" pitchFamily="2" charset="2"/>
              <a:buChar char="Ø"/>
            </a:pPr>
            <a:r>
              <a:rPr lang="en-US" sz="2800" dirty="0">
                <a:latin typeface="Sylfaen" pitchFamily="18" charset="0"/>
              </a:rPr>
              <a:t>Comparability over time</a:t>
            </a:r>
          </a:p>
          <a:p>
            <a:pPr marL="1371600" lvl="2" indent="-457200">
              <a:buFont typeface="Wingdings" pitchFamily="2" charset="2"/>
              <a:buChar char="Ø"/>
            </a:pPr>
            <a:r>
              <a:rPr lang="en-US" sz="2800" dirty="0">
                <a:latin typeface="Sylfaen" pitchFamily="18" charset="0"/>
              </a:rPr>
              <a:t>Spatial comparability</a:t>
            </a:r>
            <a:r>
              <a:rPr lang="ka-GE" sz="2800" dirty="0">
                <a:latin typeface="Sylfaen" pitchFamily="18" charset="0"/>
              </a:rPr>
              <a:t> (</a:t>
            </a:r>
            <a:r>
              <a:rPr lang="en-US" sz="2800" dirty="0">
                <a:latin typeface="Sylfaen" pitchFamily="18" charset="0"/>
              </a:rPr>
              <a:t>e.g.</a:t>
            </a:r>
            <a:r>
              <a:rPr lang="ka-GE" sz="2800" dirty="0">
                <a:latin typeface="Sylfaen" pitchFamily="18" charset="0"/>
              </a:rPr>
              <a:t>, </a:t>
            </a:r>
            <a:r>
              <a:rPr lang="en-US" sz="2800" dirty="0">
                <a:latin typeface="Sylfaen" pitchFamily="18" charset="0"/>
              </a:rPr>
              <a:t>across countries</a:t>
            </a:r>
            <a:r>
              <a:rPr lang="ka-GE" sz="2800" dirty="0">
                <a:latin typeface="Sylfaen" pitchFamily="18" charset="0"/>
              </a:rPr>
              <a:t> / </a:t>
            </a:r>
            <a:r>
              <a:rPr lang="en-US" sz="2800" dirty="0">
                <a:latin typeface="Sylfaen" pitchFamily="18" charset="0"/>
              </a:rPr>
              <a:t>regions</a:t>
            </a:r>
            <a:r>
              <a:rPr lang="ka-GE" sz="2800" dirty="0">
                <a:latin typeface="Sylfaen" pitchFamily="18" charset="0"/>
              </a:rPr>
              <a:t>)</a:t>
            </a:r>
            <a:endParaRPr lang="en-US" sz="2800" dirty="0">
              <a:latin typeface="Sylfaen" pitchFamily="18" charset="0"/>
            </a:endParaRPr>
          </a:p>
          <a:p>
            <a:pPr lvl="2"/>
            <a:endParaRPr lang="ru-RU" sz="2800" dirty="0">
              <a:latin typeface="Sylfaen" pitchFamily="18" charset="0"/>
            </a:endParaRPr>
          </a:p>
          <a:p>
            <a:pPr marL="457200" indent="-457200">
              <a:spcAft>
                <a:spcPts val="600"/>
              </a:spcAft>
              <a:buFont typeface="Wingdings" pitchFamily="2" charset="2"/>
              <a:buChar char="§"/>
            </a:pPr>
            <a:r>
              <a:rPr lang="en-US" sz="3200" b="1" dirty="0">
                <a:latin typeface="Sylfaen" pitchFamily="18" charset="0"/>
              </a:rPr>
              <a:t>Punctuality</a:t>
            </a:r>
          </a:p>
          <a:p>
            <a:pPr lvl="3"/>
            <a:r>
              <a:rPr lang="en-US" sz="2800" dirty="0">
                <a:latin typeface="Sylfaen" pitchFamily="18" charset="0"/>
              </a:rPr>
              <a:t>Difference between the actual date of supply and the</a:t>
            </a:r>
            <a:r>
              <a:rPr lang="ka-GE" sz="2800" dirty="0">
                <a:latin typeface="Sylfaen" pitchFamily="18" charset="0"/>
              </a:rPr>
              <a:t> </a:t>
            </a:r>
            <a:r>
              <a:rPr lang="en-US" sz="2800" dirty="0">
                <a:latin typeface="Sylfaen" pitchFamily="18" charset="0"/>
              </a:rPr>
              <a:t>promised date of supply</a:t>
            </a:r>
          </a:p>
          <a:p>
            <a:pPr marL="1371600" lvl="2" indent="-457200">
              <a:buFont typeface="Wingdings" pitchFamily="2" charset="2"/>
              <a:buChar char="Ø"/>
            </a:pPr>
            <a:endParaRPr lang="en-US" sz="3200" b="1" dirty="0">
              <a:latin typeface="Sylfaen" pitchFamily="18" charset="0"/>
            </a:endParaRPr>
          </a:p>
        </p:txBody>
      </p:sp>
      <p:pic>
        <p:nvPicPr>
          <p:cNvPr id="22534" name="Рисунок 2"/>
          <p:cNvPicPr>
            <a:picLocks noChangeAspect="1"/>
          </p:cNvPicPr>
          <p:nvPr/>
        </p:nvPicPr>
        <p:blipFill>
          <a:blip r:embed="rId3"/>
          <a:srcRect/>
          <a:stretch>
            <a:fillRect/>
          </a:stretch>
        </p:blipFill>
        <p:spPr bwMode="auto">
          <a:xfrm>
            <a:off x="7861300" y="1558925"/>
            <a:ext cx="1458913" cy="939800"/>
          </a:xfrm>
          <a:prstGeom prst="rect">
            <a:avLst/>
          </a:prstGeom>
          <a:noFill/>
          <a:ln w="9525">
            <a:noFill/>
            <a:miter lim="800000"/>
            <a:headEnd/>
            <a:tailEnd/>
          </a:ln>
        </p:spPr>
      </p:pic>
      <p:grpSp>
        <p:nvGrpSpPr>
          <p:cNvPr id="2" name="Group 1"/>
          <p:cNvGrpSpPr/>
          <p:nvPr/>
        </p:nvGrpSpPr>
        <p:grpSpPr>
          <a:xfrm>
            <a:off x="10829945" y="4146754"/>
            <a:ext cx="5934885" cy="3761596"/>
            <a:chOff x="9387757" y="5128651"/>
            <a:chExt cx="7500878" cy="4386045"/>
          </a:xfrm>
        </p:grpSpPr>
        <p:grpSp>
          <p:nvGrpSpPr>
            <p:cNvPr id="9" name="Группа 38">
              <a:extLst>
                <a:ext uri="{FF2B5EF4-FFF2-40B4-BE49-F238E27FC236}">
                  <a16:creationId xmlns:a16="http://schemas.microsoft.com/office/drawing/2014/main" xmlns="" id="{CF9C61E1-E6AA-467B-B588-B0587049F5BE}"/>
                </a:ext>
              </a:extLst>
            </p:cNvPr>
            <p:cNvGrpSpPr/>
            <p:nvPr/>
          </p:nvGrpSpPr>
          <p:grpSpPr>
            <a:xfrm>
              <a:off x="14854929" y="6283864"/>
              <a:ext cx="1993236" cy="549910"/>
              <a:chOff x="14898965" y="4979882"/>
              <a:chExt cx="1993236" cy="549910"/>
            </a:xfrm>
          </p:grpSpPr>
          <p:sp>
            <p:nvSpPr>
              <p:cNvPr id="50" name="Прямоугольник: скругленные углы 31">
                <a:extLst>
                  <a:ext uri="{FF2B5EF4-FFF2-40B4-BE49-F238E27FC236}">
                    <a16:creationId xmlns:a16="http://schemas.microsoft.com/office/drawing/2014/main" xmlns="" id="{B4534237-8FE3-4516-AF55-D51DBBF54FBD}"/>
                  </a:ext>
                </a:extLst>
              </p:cNvPr>
              <p:cNvSpPr/>
              <p:nvPr/>
            </p:nvSpPr>
            <p:spPr>
              <a:xfrm>
                <a:off x="14898965" y="4979882"/>
                <a:ext cx="1993236" cy="54991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Times New Roman" panose="02020603050405020304" pitchFamily="18" charset="0"/>
                  <a:cs typeface="Times New Roman" panose="02020603050405020304" pitchFamily="18" charset="0"/>
                </a:endParaRPr>
              </a:p>
            </p:txBody>
          </p:sp>
          <p:sp>
            <p:nvSpPr>
              <p:cNvPr id="51" name="Прямоугольник 10">
                <a:extLst>
                  <a:ext uri="{FF2B5EF4-FFF2-40B4-BE49-F238E27FC236}">
                    <a16:creationId xmlns:a16="http://schemas.microsoft.com/office/drawing/2014/main" xmlns="" id="{5B983388-CA73-40BD-88DE-9DAE4AD3A247}"/>
                  </a:ext>
                </a:extLst>
              </p:cNvPr>
              <p:cNvSpPr/>
              <p:nvPr/>
            </p:nvSpPr>
            <p:spPr>
              <a:xfrm>
                <a:off x="14953675" y="5070171"/>
                <a:ext cx="1642502" cy="369332"/>
              </a:xfrm>
              <a:prstGeom prst="rect">
                <a:avLst/>
              </a:prstGeom>
            </p:spPr>
            <p:txBody>
              <a:bodyPr wrap="none">
                <a:spAutoFit/>
              </a:bodyPr>
              <a:lstStyle/>
              <a:p>
                <a:r>
                  <a:rPr lang="en-US" spc="100" dirty="0">
                    <a:solidFill>
                      <a:srgbClr val="0080BD"/>
                    </a:solidFill>
                    <a:latin typeface="Times New Roman" panose="02020603050405020304" pitchFamily="18" charset="0"/>
                    <a:cs typeface="Times New Roman" panose="02020603050405020304" pitchFamily="18" charset="0"/>
                  </a:rPr>
                  <a:t>RELEVANCE</a:t>
                </a:r>
                <a:endParaRPr lang="ru-RU" dirty="0">
                  <a:latin typeface="Times New Roman" panose="02020603050405020304" pitchFamily="18" charset="0"/>
                  <a:cs typeface="Times New Roman" panose="02020603050405020304" pitchFamily="18" charset="0"/>
                </a:endParaRPr>
              </a:p>
            </p:txBody>
          </p:sp>
        </p:grpSp>
        <p:grpSp>
          <p:nvGrpSpPr>
            <p:cNvPr id="10" name="Группа 37">
              <a:extLst>
                <a:ext uri="{FF2B5EF4-FFF2-40B4-BE49-F238E27FC236}">
                  <a16:creationId xmlns:a16="http://schemas.microsoft.com/office/drawing/2014/main" xmlns="" id="{B2749FDA-E23A-470D-AE90-0DB3B99961E0}"/>
                </a:ext>
              </a:extLst>
            </p:cNvPr>
            <p:cNvGrpSpPr/>
            <p:nvPr/>
          </p:nvGrpSpPr>
          <p:grpSpPr>
            <a:xfrm>
              <a:off x="14062950" y="6490585"/>
              <a:ext cx="791979" cy="301201"/>
              <a:chOff x="14106986" y="5186603"/>
              <a:chExt cx="791979" cy="301201"/>
            </a:xfrm>
          </p:grpSpPr>
          <p:cxnSp>
            <p:nvCxnSpPr>
              <p:cNvPr id="47" name="Прямая соединительная линия 32">
                <a:extLst>
                  <a:ext uri="{FF2B5EF4-FFF2-40B4-BE49-F238E27FC236}">
                    <a16:creationId xmlns:a16="http://schemas.microsoft.com/office/drawing/2014/main" xmlns="" id="{2032400E-7542-4001-B832-F8801E702878}"/>
                  </a:ext>
                </a:extLst>
              </p:cNvPr>
              <p:cNvCxnSpPr>
                <a:cxnSpLocks/>
              </p:cNvCxnSpPr>
              <p:nvPr/>
            </p:nvCxnSpPr>
            <p:spPr>
              <a:xfrm flipH="1">
                <a:off x="14106986" y="5234940"/>
                <a:ext cx="417203" cy="25286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8" name="Прямая соединительная линия 36">
                <a:extLst>
                  <a:ext uri="{FF2B5EF4-FFF2-40B4-BE49-F238E27FC236}">
                    <a16:creationId xmlns:a16="http://schemas.microsoft.com/office/drawing/2014/main" xmlns="" id="{BCC23D51-D4D4-45E2-AFC2-42E10D6A3C6A}"/>
                  </a:ext>
                </a:extLst>
              </p:cNvPr>
              <p:cNvCxnSpPr>
                <a:cxnSpLocks/>
              </p:cNvCxnSpPr>
              <p:nvPr/>
            </p:nvCxnSpPr>
            <p:spPr>
              <a:xfrm flipH="1">
                <a:off x="14510339" y="5239702"/>
                <a:ext cx="38862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9" name="Овал 34">
                <a:extLst>
                  <a:ext uri="{FF2B5EF4-FFF2-40B4-BE49-F238E27FC236}">
                    <a16:creationId xmlns:a16="http://schemas.microsoft.com/office/drawing/2014/main" xmlns="" id="{F147805B-D83F-4312-84EB-A83EAE81C9C0}"/>
                  </a:ext>
                </a:extLst>
              </p:cNvPr>
              <p:cNvSpPr/>
              <p:nvPr/>
            </p:nvSpPr>
            <p:spPr>
              <a:xfrm>
                <a:off x="14435796" y="5186603"/>
                <a:ext cx="145518" cy="14551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Times New Roman" panose="02020603050405020304" pitchFamily="18" charset="0"/>
                  <a:cs typeface="Times New Roman" panose="02020603050405020304" pitchFamily="18" charset="0"/>
                </a:endParaRPr>
              </a:p>
            </p:txBody>
          </p:sp>
        </p:grpSp>
        <p:grpSp>
          <p:nvGrpSpPr>
            <p:cNvPr id="11" name="Группа 41">
              <a:extLst>
                <a:ext uri="{FF2B5EF4-FFF2-40B4-BE49-F238E27FC236}">
                  <a16:creationId xmlns:a16="http://schemas.microsoft.com/office/drawing/2014/main" xmlns="" id="{04FEA4D2-E400-41EF-9568-109DA02BCB8C}"/>
                </a:ext>
              </a:extLst>
            </p:cNvPr>
            <p:cNvGrpSpPr/>
            <p:nvPr/>
          </p:nvGrpSpPr>
          <p:grpSpPr>
            <a:xfrm flipV="1">
              <a:off x="14034630" y="7887371"/>
              <a:ext cx="791979" cy="322948"/>
              <a:chOff x="14106986" y="5186603"/>
              <a:chExt cx="791979" cy="301201"/>
            </a:xfrm>
          </p:grpSpPr>
          <p:cxnSp>
            <p:nvCxnSpPr>
              <p:cNvPr id="44" name="Прямая соединительная линия 42">
                <a:extLst>
                  <a:ext uri="{FF2B5EF4-FFF2-40B4-BE49-F238E27FC236}">
                    <a16:creationId xmlns:a16="http://schemas.microsoft.com/office/drawing/2014/main" xmlns="" id="{2A7CA6C3-9747-41E4-8D3A-73A4AA753184}"/>
                  </a:ext>
                </a:extLst>
              </p:cNvPr>
              <p:cNvCxnSpPr>
                <a:cxnSpLocks/>
              </p:cNvCxnSpPr>
              <p:nvPr/>
            </p:nvCxnSpPr>
            <p:spPr>
              <a:xfrm flipH="1">
                <a:off x="14106986" y="5234940"/>
                <a:ext cx="417203" cy="25286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5" name="Прямая соединительная линия 43">
                <a:extLst>
                  <a:ext uri="{FF2B5EF4-FFF2-40B4-BE49-F238E27FC236}">
                    <a16:creationId xmlns:a16="http://schemas.microsoft.com/office/drawing/2014/main" xmlns="" id="{A17536B2-A10C-4460-A5B2-E1A52C853B9A}"/>
                  </a:ext>
                </a:extLst>
              </p:cNvPr>
              <p:cNvCxnSpPr>
                <a:cxnSpLocks/>
              </p:cNvCxnSpPr>
              <p:nvPr/>
            </p:nvCxnSpPr>
            <p:spPr>
              <a:xfrm flipH="1">
                <a:off x="14510339" y="5239702"/>
                <a:ext cx="38862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6" name="Овал 44">
                <a:extLst>
                  <a:ext uri="{FF2B5EF4-FFF2-40B4-BE49-F238E27FC236}">
                    <a16:creationId xmlns:a16="http://schemas.microsoft.com/office/drawing/2014/main" xmlns="" id="{DE83344A-0A37-4377-A3BE-F00BCBD9F89D}"/>
                  </a:ext>
                </a:extLst>
              </p:cNvPr>
              <p:cNvSpPr/>
              <p:nvPr/>
            </p:nvSpPr>
            <p:spPr>
              <a:xfrm>
                <a:off x="14435796" y="5186603"/>
                <a:ext cx="145518" cy="14551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Times New Roman" panose="02020603050405020304" pitchFamily="18" charset="0"/>
                  <a:cs typeface="Times New Roman" panose="02020603050405020304" pitchFamily="18" charset="0"/>
                </a:endParaRPr>
              </a:p>
            </p:txBody>
          </p:sp>
        </p:grpSp>
        <p:sp>
          <p:nvSpPr>
            <p:cNvPr id="12" name="Прямоугольник: скругленные углы 47">
              <a:extLst>
                <a:ext uri="{FF2B5EF4-FFF2-40B4-BE49-F238E27FC236}">
                  <a16:creationId xmlns:a16="http://schemas.microsoft.com/office/drawing/2014/main" xmlns="" id="{5C54FCE8-DEAF-42C0-9464-BDDFA37521CD}"/>
                </a:ext>
              </a:extLst>
            </p:cNvPr>
            <p:cNvSpPr/>
            <p:nvPr/>
          </p:nvSpPr>
          <p:spPr>
            <a:xfrm>
              <a:off x="14831470" y="7876403"/>
              <a:ext cx="1993236" cy="54991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Times New Roman" panose="02020603050405020304" pitchFamily="18" charset="0"/>
                <a:cs typeface="Times New Roman" panose="02020603050405020304" pitchFamily="18" charset="0"/>
              </a:endParaRPr>
            </a:p>
          </p:txBody>
        </p:sp>
        <p:sp>
          <p:nvSpPr>
            <p:cNvPr id="14" name="Прямоугольник 48">
              <a:extLst>
                <a:ext uri="{FF2B5EF4-FFF2-40B4-BE49-F238E27FC236}">
                  <a16:creationId xmlns:a16="http://schemas.microsoft.com/office/drawing/2014/main" xmlns="" id="{C8685C48-47AC-4467-B36D-F9D0B69E3D5F}"/>
                </a:ext>
              </a:extLst>
            </p:cNvPr>
            <p:cNvSpPr/>
            <p:nvPr/>
          </p:nvSpPr>
          <p:spPr>
            <a:xfrm>
              <a:off x="14767542" y="7966692"/>
              <a:ext cx="2121093" cy="369332"/>
            </a:xfrm>
            <a:prstGeom prst="rect">
              <a:avLst/>
            </a:prstGeom>
          </p:spPr>
          <p:txBody>
            <a:bodyPr wrap="none">
              <a:spAutoFit/>
            </a:bodyPr>
            <a:lstStyle/>
            <a:p>
              <a:pPr algn="ctr"/>
              <a:r>
                <a:rPr lang="en-US" spc="100" dirty="0">
                  <a:solidFill>
                    <a:srgbClr val="0080BD"/>
                  </a:solidFill>
                  <a:latin typeface="Times New Roman" panose="02020603050405020304" pitchFamily="18" charset="0"/>
                  <a:cs typeface="Times New Roman" panose="02020603050405020304" pitchFamily="18" charset="0"/>
                </a:rPr>
                <a:t>ACCESSEBILITY</a:t>
              </a:r>
              <a:endParaRPr lang="ru-RU" dirty="0">
                <a:latin typeface="Times New Roman" panose="02020603050405020304" pitchFamily="18" charset="0"/>
                <a:cs typeface="Times New Roman" panose="02020603050405020304" pitchFamily="18" charset="0"/>
              </a:endParaRPr>
            </a:p>
          </p:txBody>
        </p:sp>
        <p:grpSp>
          <p:nvGrpSpPr>
            <p:cNvPr id="15" name="Группа 49">
              <a:extLst>
                <a:ext uri="{FF2B5EF4-FFF2-40B4-BE49-F238E27FC236}">
                  <a16:creationId xmlns:a16="http://schemas.microsoft.com/office/drawing/2014/main" xmlns="" id="{814E79C5-3FB0-43D0-9C3A-D8E7E1018480}"/>
                </a:ext>
              </a:extLst>
            </p:cNvPr>
            <p:cNvGrpSpPr/>
            <p:nvPr/>
          </p:nvGrpSpPr>
          <p:grpSpPr>
            <a:xfrm flipH="1">
              <a:off x="11383087" y="6490585"/>
              <a:ext cx="791979" cy="301201"/>
              <a:chOff x="14106986" y="5186603"/>
              <a:chExt cx="791979" cy="301201"/>
            </a:xfrm>
          </p:grpSpPr>
          <p:cxnSp>
            <p:nvCxnSpPr>
              <p:cNvPr id="41" name="Прямая соединительная линия 50">
                <a:extLst>
                  <a:ext uri="{FF2B5EF4-FFF2-40B4-BE49-F238E27FC236}">
                    <a16:creationId xmlns:a16="http://schemas.microsoft.com/office/drawing/2014/main" xmlns="" id="{8244F8DE-3F38-4C0D-874B-0B06362B2FDE}"/>
                  </a:ext>
                </a:extLst>
              </p:cNvPr>
              <p:cNvCxnSpPr>
                <a:cxnSpLocks/>
              </p:cNvCxnSpPr>
              <p:nvPr/>
            </p:nvCxnSpPr>
            <p:spPr>
              <a:xfrm flipH="1">
                <a:off x="14106986" y="5234940"/>
                <a:ext cx="417203" cy="25286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2" name="Прямая соединительная линия 51">
                <a:extLst>
                  <a:ext uri="{FF2B5EF4-FFF2-40B4-BE49-F238E27FC236}">
                    <a16:creationId xmlns:a16="http://schemas.microsoft.com/office/drawing/2014/main" xmlns="" id="{BEF8605B-B7C2-4B4B-BA5E-040BB5B47ACC}"/>
                  </a:ext>
                </a:extLst>
              </p:cNvPr>
              <p:cNvCxnSpPr>
                <a:cxnSpLocks/>
              </p:cNvCxnSpPr>
              <p:nvPr/>
            </p:nvCxnSpPr>
            <p:spPr>
              <a:xfrm flipH="1">
                <a:off x="14510339" y="5239702"/>
                <a:ext cx="38862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3" name="Овал 52">
                <a:extLst>
                  <a:ext uri="{FF2B5EF4-FFF2-40B4-BE49-F238E27FC236}">
                    <a16:creationId xmlns:a16="http://schemas.microsoft.com/office/drawing/2014/main" xmlns="" id="{DD36137B-BBDC-44D1-8E21-224AA6654A8B}"/>
                  </a:ext>
                </a:extLst>
              </p:cNvPr>
              <p:cNvSpPr/>
              <p:nvPr/>
            </p:nvSpPr>
            <p:spPr>
              <a:xfrm>
                <a:off x="14435796" y="5186603"/>
                <a:ext cx="145518" cy="14551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Times New Roman" panose="02020603050405020304" pitchFamily="18" charset="0"/>
                  <a:cs typeface="Times New Roman" panose="02020603050405020304" pitchFamily="18" charset="0"/>
                </a:endParaRPr>
              </a:p>
            </p:txBody>
          </p:sp>
        </p:grpSp>
        <p:grpSp>
          <p:nvGrpSpPr>
            <p:cNvPr id="16" name="Группа 53">
              <a:extLst>
                <a:ext uri="{FF2B5EF4-FFF2-40B4-BE49-F238E27FC236}">
                  <a16:creationId xmlns:a16="http://schemas.microsoft.com/office/drawing/2014/main" xmlns="" id="{327DA74C-C10A-4C95-82C9-2A13AE604D27}"/>
                </a:ext>
              </a:extLst>
            </p:cNvPr>
            <p:cNvGrpSpPr/>
            <p:nvPr/>
          </p:nvGrpSpPr>
          <p:grpSpPr>
            <a:xfrm flipH="1" flipV="1">
              <a:off x="11390451" y="7887371"/>
              <a:ext cx="791979" cy="322948"/>
              <a:chOff x="14106986" y="5186603"/>
              <a:chExt cx="791979" cy="301201"/>
            </a:xfrm>
          </p:grpSpPr>
          <p:cxnSp>
            <p:nvCxnSpPr>
              <p:cNvPr id="38" name="Прямая соединительная линия 54">
                <a:extLst>
                  <a:ext uri="{FF2B5EF4-FFF2-40B4-BE49-F238E27FC236}">
                    <a16:creationId xmlns:a16="http://schemas.microsoft.com/office/drawing/2014/main" xmlns="" id="{50D0CC48-08C4-4ADA-B3BD-52295539A548}"/>
                  </a:ext>
                </a:extLst>
              </p:cNvPr>
              <p:cNvCxnSpPr>
                <a:cxnSpLocks/>
              </p:cNvCxnSpPr>
              <p:nvPr/>
            </p:nvCxnSpPr>
            <p:spPr>
              <a:xfrm flipH="1">
                <a:off x="14106986" y="5234940"/>
                <a:ext cx="417203" cy="25286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9" name="Прямая соединительная линия 55">
                <a:extLst>
                  <a:ext uri="{FF2B5EF4-FFF2-40B4-BE49-F238E27FC236}">
                    <a16:creationId xmlns:a16="http://schemas.microsoft.com/office/drawing/2014/main" xmlns="" id="{59567AA4-9D79-4187-A6A6-6EE82BA6F1CA}"/>
                  </a:ext>
                </a:extLst>
              </p:cNvPr>
              <p:cNvCxnSpPr>
                <a:cxnSpLocks/>
              </p:cNvCxnSpPr>
              <p:nvPr/>
            </p:nvCxnSpPr>
            <p:spPr>
              <a:xfrm flipH="1">
                <a:off x="14510339" y="5239702"/>
                <a:ext cx="38862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0" name="Овал 56">
                <a:extLst>
                  <a:ext uri="{FF2B5EF4-FFF2-40B4-BE49-F238E27FC236}">
                    <a16:creationId xmlns:a16="http://schemas.microsoft.com/office/drawing/2014/main" xmlns="" id="{79937F76-D62B-4F94-80B2-186BB22C9DF9}"/>
                  </a:ext>
                </a:extLst>
              </p:cNvPr>
              <p:cNvSpPr/>
              <p:nvPr/>
            </p:nvSpPr>
            <p:spPr>
              <a:xfrm>
                <a:off x="14435796" y="5186603"/>
                <a:ext cx="145518" cy="14551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Times New Roman" panose="02020603050405020304" pitchFamily="18" charset="0"/>
                  <a:cs typeface="Times New Roman" panose="02020603050405020304" pitchFamily="18" charset="0"/>
                </a:endParaRPr>
              </a:p>
            </p:txBody>
          </p:sp>
        </p:grpSp>
        <p:grpSp>
          <p:nvGrpSpPr>
            <p:cNvPr id="17" name="Группа 57">
              <a:extLst>
                <a:ext uri="{FF2B5EF4-FFF2-40B4-BE49-F238E27FC236}">
                  <a16:creationId xmlns:a16="http://schemas.microsoft.com/office/drawing/2014/main" xmlns="" id="{BEF9229A-E3A3-4335-B35B-F2E4AA36E202}"/>
                </a:ext>
              </a:extLst>
            </p:cNvPr>
            <p:cNvGrpSpPr/>
            <p:nvPr/>
          </p:nvGrpSpPr>
          <p:grpSpPr>
            <a:xfrm>
              <a:off x="9387757" y="6283864"/>
              <a:ext cx="1993236" cy="549910"/>
              <a:chOff x="14898965" y="4979882"/>
              <a:chExt cx="1993236" cy="549910"/>
            </a:xfrm>
          </p:grpSpPr>
          <p:sp>
            <p:nvSpPr>
              <p:cNvPr id="35" name="Прямоугольник: скругленные углы 58">
                <a:extLst>
                  <a:ext uri="{FF2B5EF4-FFF2-40B4-BE49-F238E27FC236}">
                    <a16:creationId xmlns:a16="http://schemas.microsoft.com/office/drawing/2014/main" xmlns="" id="{5B09B29B-B8B4-4D03-8D8A-575F3EF70A5C}"/>
                  </a:ext>
                </a:extLst>
              </p:cNvPr>
              <p:cNvSpPr/>
              <p:nvPr/>
            </p:nvSpPr>
            <p:spPr>
              <a:xfrm>
                <a:off x="14898965" y="4979882"/>
                <a:ext cx="1993236" cy="54991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Times New Roman" panose="02020603050405020304" pitchFamily="18" charset="0"/>
                  <a:cs typeface="Times New Roman" panose="02020603050405020304" pitchFamily="18" charset="0"/>
                </a:endParaRPr>
              </a:p>
            </p:txBody>
          </p:sp>
          <p:sp>
            <p:nvSpPr>
              <p:cNvPr id="37" name="Прямоугольник 59">
                <a:extLst>
                  <a:ext uri="{FF2B5EF4-FFF2-40B4-BE49-F238E27FC236}">
                    <a16:creationId xmlns:a16="http://schemas.microsoft.com/office/drawing/2014/main" xmlns="" id="{6B81800D-5E7C-4596-B121-049BA4462966}"/>
                  </a:ext>
                </a:extLst>
              </p:cNvPr>
              <p:cNvSpPr/>
              <p:nvPr/>
            </p:nvSpPr>
            <p:spPr>
              <a:xfrm>
                <a:off x="15136404" y="5070171"/>
                <a:ext cx="1518364" cy="369332"/>
              </a:xfrm>
              <a:prstGeom prst="rect">
                <a:avLst/>
              </a:prstGeom>
            </p:spPr>
            <p:txBody>
              <a:bodyPr wrap="none">
                <a:spAutoFit/>
              </a:bodyPr>
              <a:lstStyle/>
              <a:p>
                <a:pPr algn="ctr"/>
                <a:r>
                  <a:rPr lang="en-US" spc="100" dirty="0">
                    <a:solidFill>
                      <a:srgbClr val="0080BD"/>
                    </a:solidFill>
                    <a:latin typeface="Times New Roman" panose="02020603050405020304" pitchFamily="18" charset="0"/>
                    <a:cs typeface="Times New Roman" panose="02020603050405020304" pitchFamily="18" charset="0"/>
                  </a:rPr>
                  <a:t>TIMELINES</a:t>
                </a:r>
                <a:endParaRPr lang="ru-RU" dirty="0">
                  <a:latin typeface="Times New Roman" panose="02020603050405020304" pitchFamily="18" charset="0"/>
                  <a:cs typeface="Times New Roman" panose="02020603050405020304" pitchFamily="18" charset="0"/>
                </a:endParaRPr>
              </a:p>
            </p:txBody>
          </p:sp>
        </p:grpSp>
        <p:grpSp>
          <p:nvGrpSpPr>
            <p:cNvPr id="18" name="Группа 60">
              <a:extLst>
                <a:ext uri="{FF2B5EF4-FFF2-40B4-BE49-F238E27FC236}">
                  <a16:creationId xmlns:a16="http://schemas.microsoft.com/office/drawing/2014/main" xmlns="" id="{DEC3A218-F12F-4837-ACE2-4A84CDB75F60}"/>
                </a:ext>
              </a:extLst>
            </p:cNvPr>
            <p:cNvGrpSpPr/>
            <p:nvPr/>
          </p:nvGrpSpPr>
          <p:grpSpPr>
            <a:xfrm>
              <a:off x="9387757" y="7857351"/>
              <a:ext cx="1993236" cy="549910"/>
              <a:chOff x="14898965" y="4979882"/>
              <a:chExt cx="1993236" cy="549910"/>
            </a:xfrm>
          </p:grpSpPr>
          <p:sp>
            <p:nvSpPr>
              <p:cNvPr id="32" name="Прямоугольник: скругленные углы 61">
                <a:extLst>
                  <a:ext uri="{FF2B5EF4-FFF2-40B4-BE49-F238E27FC236}">
                    <a16:creationId xmlns:a16="http://schemas.microsoft.com/office/drawing/2014/main" xmlns="" id="{7A82D1CD-EAA9-4031-BA9D-D2C94A7897E0}"/>
                  </a:ext>
                </a:extLst>
              </p:cNvPr>
              <p:cNvSpPr/>
              <p:nvPr/>
            </p:nvSpPr>
            <p:spPr>
              <a:xfrm>
                <a:off x="14898965" y="4979882"/>
                <a:ext cx="1993236" cy="54991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Times New Roman" panose="02020603050405020304" pitchFamily="18" charset="0"/>
                  <a:cs typeface="Times New Roman" panose="02020603050405020304" pitchFamily="18" charset="0"/>
                </a:endParaRPr>
              </a:p>
            </p:txBody>
          </p:sp>
          <p:sp>
            <p:nvSpPr>
              <p:cNvPr id="33" name="Прямоугольник 62">
                <a:extLst>
                  <a:ext uri="{FF2B5EF4-FFF2-40B4-BE49-F238E27FC236}">
                    <a16:creationId xmlns:a16="http://schemas.microsoft.com/office/drawing/2014/main" xmlns="" id="{2CE8A7D8-6CCB-454B-9F91-84640C5D5B2F}"/>
                  </a:ext>
                </a:extLst>
              </p:cNvPr>
              <p:cNvSpPr/>
              <p:nvPr/>
            </p:nvSpPr>
            <p:spPr>
              <a:xfrm>
                <a:off x="15258229" y="5070171"/>
                <a:ext cx="1274709" cy="369332"/>
              </a:xfrm>
              <a:prstGeom prst="rect">
                <a:avLst/>
              </a:prstGeom>
            </p:spPr>
            <p:txBody>
              <a:bodyPr wrap="none">
                <a:spAutoFit/>
              </a:bodyPr>
              <a:lstStyle/>
              <a:p>
                <a:pPr algn="ctr"/>
                <a:r>
                  <a:rPr lang="en-US" spc="100" dirty="0">
                    <a:solidFill>
                      <a:srgbClr val="0080BD"/>
                    </a:solidFill>
                    <a:latin typeface="Times New Roman" panose="02020603050405020304" pitchFamily="18" charset="0"/>
                    <a:cs typeface="Times New Roman" panose="02020603050405020304" pitchFamily="18" charset="0"/>
                  </a:rPr>
                  <a:t>CLARITY</a:t>
                </a:r>
                <a:endParaRPr lang="ru-RU" dirty="0">
                  <a:latin typeface="Times New Roman" panose="02020603050405020304" pitchFamily="18" charset="0"/>
                  <a:cs typeface="Times New Roman" panose="02020603050405020304" pitchFamily="18" charset="0"/>
                </a:endParaRPr>
              </a:p>
            </p:txBody>
          </p:sp>
        </p:grpSp>
        <p:grpSp>
          <p:nvGrpSpPr>
            <p:cNvPr id="19" name="Группа 70">
              <a:extLst>
                <a:ext uri="{FF2B5EF4-FFF2-40B4-BE49-F238E27FC236}">
                  <a16:creationId xmlns:a16="http://schemas.microsoft.com/office/drawing/2014/main" xmlns="" id="{7BA6916C-CCC4-4F89-908D-08EA6FBB935E}"/>
                </a:ext>
              </a:extLst>
            </p:cNvPr>
            <p:cNvGrpSpPr/>
            <p:nvPr/>
          </p:nvGrpSpPr>
          <p:grpSpPr>
            <a:xfrm>
              <a:off x="13029725" y="5606299"/>
              <a:ext cx="145518" cy="644333"/>
              <a:chOff x="13073761" y="4302317"/>
              <a:chExt cx="145518" cy="644333"/>
            </a:xfrm>
          </p:grpSpPr>
          <p:cxnSp>
            <p:nvCxnSpPr>
              <p:cNvPr id="30" name="Прямая соединительная линия 63">
                <a:extLst>
                  <a:ext uri="{FF2B5EF4-FFF2-40B4-BE49-F238E27FC236}">
                    <a16:creationId xmlns:a16="http://schemas.microsoft.com/office/drawing/2014/main" xmlns="" id="{25B447F4-62AE-4DFE-942B-53D5995FDE01}"/>
                  </a:ext>
                </a:extLst>
              </p:cNvPr>
              <p:cNvCxnSpPr>
                <a:cxnSpLocks/>
              </p:cNvCxnSpPr>
              <p:nvPr/>
            </p:nvCxnSpPr>
            <p:spPr>
              <a:xfrm>
                <a:off x="13146520" y="4426406"/>
                <a:ext cx="0" cy="520244"/>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1" name="Овал 65">
                <a:extLst>
                  <a:ext uri="{FF2B5EF4-FFF2-40B4-BE49-F238E27FC236}">
                    <a16:creationId xmlns:a16="http://schemas.microsoft.com/office/drawing/2014/main" xmlns="" id="{530ECCDF-C73A-46A6-86B8-4707CE1806C6}"/>
                  </a:ext>
                </a:extLst>
              </p:cNvPr>
              <p:cNvSpPr/>
              <p:nvPr/>
            </p:nvSpPr>
            <p:spPr>
              <a:xfrm flipH="1">
                <a:off x="13073761" y="4302317"/>
                <a:ext cx="145518" cy="14551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Times New Roman" panose="02020603050405020304" pitchFamily="18" charset="0"/>
                  <a:cs typeface="Times New Roman" panose="02020603050405020304" pitchFamily="18" charset="0"/>
                </a:endParaRPr>
              </a:p>
            </p:txBody>
          </p:sp>
        </p:grpSp>
        <p:grpSp>
          <p:nvGrpSpPr>
            <p:cNvPr id="20" name="Группа 67">
              <a:extLst>
                <a:ext uri="{FF2B5EF4-FFF2-40B4-BE49-F238E27FC236}">
                  <a16:creationId xmlns:a16="http://schemas.microsoft.com/office/drawing/2014/main" xmlns="" id="{0D970119-F6F4-4C95-8590-7298EEC8B233}"/>
                </a:ext>
              </a:extLst>
            </p:cNvPr>
            <p:cNvGrpSpPr/>
            <p:nvPr/>
          </p:nvGrpSpPr>
          <p:grpSpPr>
            <a:xfrm>
              <a:off x="12105866" y="5128651"/>
              <a:ext cx="1993236" cy="549910"/>
              <a:chOff x="14898965" y="4979882"/>
              <a:chExt cx="1993236" cy="549910"/>
            </a:xfrm>
          </p:grpSpPr>
          <p:sp>
            <p:nvSpPr>
              <p:cNvPr id="28" name="Прямоугольник: скругленные углы 68">
                <a:extLst>
                  <a:ext uri="{FF2B5EF4-FFF2-40B4-BE49-F238E27FC236}">
                    <a16:creationId xmlns:a16="http://schemas.microsoft.com/office/drawing/2014/main" xmlns="" id="{2D9D6996-F13A-49B3-88E1-65D04F9ADE98}"/>
                  </a:ext>
                </a:extLst>
              </p:cNvPr>
              <p:cNvSpPr/>
              <p:nvPr/>
            </p:nvSpPr>
            <p:spPr>
              <a:xfrm>
                <a:off x="14898965" y="4979882"/>
                <a:ext cx="1993236" cy="54991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Times New Roman" panose="02020603050405020304" pitchFamily="18" charset="0"/>
                  <a:cs typeface="Times New Roman" panose="02020603050405020304" pitchFamily="18" charset="0"/>
                </a:endParaRPr>
              </a:p>
            </p:txBody>
          </p:sp>
          <p:sp>
            <p:nvSpPr>
              <p:cNvPr id="29" name="Прямоугольник 69">
                <a:extLst>
                  <a:ext uri="{FF2B5EF4-FFF2-40B4-BE49-F238E27FC236}">
                    <a16:creationId xmlns:a16="http://schemas.microsoft.com/office/drawing/2014/main" xmlns="" id="{C9720903-3A51-43E8-8D33-85A29AE3F512}"/>
                  </a:ext>
                </a:extLst>
              </p:cNvPr>
              <p:cNvSpPr/>
              <p:nvPr/>
            </p:nvSpPr>
            <p:spPr>
              <a:xfrm>
                <a:off x="15110753" y="5070171"/>
                <a:ext cx="1569661" cy="369332"/>
              </a:xfrm>
              <a:prstGeom prst="rect">
                <a:avLst/>
              </a:prstGeom>
            </p:spPr>
            <p:txBody>
              <a:bodyPr wrap="none">
                <a:spAutoFit/>
              </a:bodyPr>
              <a:lstStyle/>
              <a:p>
                <a:pPr algn="ctr"/>
                <a:r>
                  <a:rPr lang="en-US" spc="100" dirty="0">
                    <a:solidFill>
                      <a:srgbClr val="0080BD"/>
                    </a:solidFill>
                    <a:latin typeface="Times New Roman" panose="02020603050405020304" pitchFamily="18" charset="0"/>
                    <a:cs typeface="Times New Roman" panose="02020603050405020304" pitchFamily="18" charset="0"/>
                  </a:rPr>
                  <a:t>ACCURACY</a:t>
                </a:r>
                <a:endParaRPr lang="ru-RU" dirty="0">
                  <a:latin typeface="Times New Roman" panose="02020603050405020304" pitchFamily="18" charset="0"/>
                  <a:cs typeface="Times New Roman" panose="02020603050405020304" pitchFamily="18" charset="0"/>
                </a:endParaRPr>
              </a:p>
            </p:txBody>
          </p:sp>
        </p:grpSp>
        <p:grpSp>
          <p:nvGrpSpPr>
            <p:cNvPr id="21" name="Группа 71">
              <a:extLst>
                <a:ext uri="{FF2B5EF4-FFF2-40B4-BE49-F238E27FC236}">
                  <a16:creationId xmlns:a16="http://schemas.microsoft.com/office/drawing/2014/main" xmlns="" id="{03051529-9F57-4458-AB12-7D3249BFA584}"/>
                </a:ext>
              </a:extLst>
            </p:cNvPr>
            <p:cNvGrpSpPr/>
            <p:nvPr/>
          </p:nvGrpSpPr>
          <p:grpSpPr>
            <a:xfrm flipV="1">
              <a:off x="13029725" y="8393593"/>
              <a:ext cx="145518" cy="644333"/>
              <a:chOff x="13073761" y="4302317"/>
              <a:chExt cx="145518" cy="644333"/>
            </a:xfrm>
          </p:grpSpPr>
          <p:cxnSp>
            <p:nvCxnSpPr>
              <p:cNvPr id="26" name="Прямая соединительная линия 72">
                <a:extLst>
                  <a:ext uri="{FF2B5EF4-FFF2-40B4-BE49-F238E27FC236}">
                    <a16:creationId xmlns:a16="http://schemas.microsoft.com/office/drawing/2014/main" xmlns="" id="{FEB395C9-3929-4CBF-AB16-8CEF66067C8D}"/>
                  </a:ext>
                </a:extLst>
              </p:cNvPr>
              <p:cNvCxnSpPr>
                <a:cxnSpLocks/>
              </p:cNvCxnSpPr>
              <p:nvPr/>
            </p:nvCxnSpPr>
            <p:spPr>
              <a:xfrm>
                <a:off x="13146520" y="4426406"/>
                <a:ext cx="0" cy="520244"/>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Овал 73">
                <a:extLst>
                  <a:ext uri="{FF2B5EF4-FFF2-40B4-BE49-F238E27FC236}">
                    <a16:creationId xmlns:a16="http://schemas.microsoft.com/office/drawing/2014/main" xmlns="" id="{42C2D133-3B63-4D32-89C1-138AC19E9FEE}"/>
                  </a:ext>
                </a:extLst>
              </p:cNvPr>
              <p:cNvSpPr/>
              <p:nvPr/>
            </p:nvSpPr>
            <p:spPr>
              <a:xfrm flipH="1">
                <a:off x="13073761" y="4302317"/>
                <a:ext cx="145518" cy="14551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Times New Roman" panose="02020603050405020304" pitchFamily="18" charset="0"/>
                  <a:cs typeface="Times New Roman" panose="02020603050405020304" pitchFamily="18" charset="0"/>
                </a:endParaRPr>
              </a:p>
            </p:txBody>
          </p:sp>
        </p:grpSp>
        <p:grpSp>
          <p:nvGrpSpPr>
            <p:cNvPr id="22" name="Группа 74">
              <a:extLst>
                <a:ext uri="{FF2B5EF4-FFF2-40B4-BE49-F238E27FC236}">
                  <a16:creationId xmlns:a16="http://schemas.microsoft.com/office/drawing/2014/main" xmlns="" id="{7B55D48E-214B-4602-B687-8BEC1C42A084}"/>
                </a:ext>
              </a:extLst>
            </p:cNvPr>
            <p:cNvGrpSpPr/>
            <p:nvPr/>
          </p:nvGrpSpPr>
          <p:grpSpPr>
            <a:xfrm>
              <a:off x="12041941" y="8964786"/>
              <a:ext cx="2121093" cy="549910"/>
              <a:chOff x="14835040" y="4979882"/>
              <a:chExt cx="2121093" cy="549910"/>
            </a:xfrm>
          </p:grpSpPr>
          <p:sp>
            <p:nvSpPr>
              <p:cNvPr id="23" name="Прямоугольник: скругленные углы 75">
                <a:extLst>
                  <a:ext uri="{FF2B5EF4-FFF2-40B4-BE49-F238E27FC236}">
                    <a16:creationId xmlns:a16="http://schemas.microsoft.com/office/drawing/2014/main" xmlns="" id="{DA1926E5-31E2-48FF-8F69-C07BF8E0935E}"/>
                  </a:ext>
                </a:extLst>
              </p:cNvPr>
              <p:cNvSpPr/>
              <p:nvPr/>
            </p:nvSpPr>
            <p:spPr>
              <a:xfrm>
                <a:off x="14898965" y="4979882"/>
                <a:ext cx="1993236" cy="54991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Times New Roman" panose="02020603050405020304" pitchFamily="18" charset="0"/>
                  <a:cs typeface="Times New Roman" panose="02020603050405020304" pitchFamily="18" charset="0"/>
                </a:endParaRPr>
              </a:p>
            </p:txBody>
          </p:sp>
          <p:sp>
            <p:nvSpPr>
              <p:cNvPr id="24" name="Прямоугольник 76">
                <a:extLst>
                  <a:ext uri="{FF2B5EF4-FFF2-40B4-BE49-F238E27FC236}">
                    <a16:creationId xmlns:a16="http://schemas.microsoft.com/office/drawing/2014/main" xmlns="" id="{AEB753B8-FC98-4430-810D-0EE0D911EA5F}"/>
                  </a:ext>
                </a:extLst>
              </p:cNvPr>
              <p:cNvSpPr/>
              <p:nvPr/>
            </p:nvSpPr>
            <p:spPr>
              <a:xfrm>
                <a:off x="14835040" y="5070171"/>
                <a:ext cx="2121093" cy="369332"/>
              </a:xfrm>
              <a:prstGeom prst="rect">
                <a:avLst/>
              </a:prstGeom>
            </p:spPr>
            <p:txBody>
              <a:bodyPr wrap="none">
                <a:spAutoFit/>
              </a:bodyPr>
              <a:lstStyle/>
              <a:p>
                <a:pPr algn="ctr"/>
                <a:r>
                  <a:rPr lang="en-US" spc="100" dirty="0">
                    <a:solidFill>
                      <a:srgbClr val="0080BD"/>
                    </a:solidFill>
                    <a:latin typeface="Times New Roman" panose="02020603050405020304" pitchFamily="18" charset="0"/>
                    <a:cs typeface="Times New Roman" panose="02020603050405020304" pitchFamily="18" charset="0"/>
                  </a:rPr>
                  <a:t>COMPLETENESS</a:t>
                </a:r>
                <a:endParaRPr lang="ru-RU" dirty="0">
                  <a:latin typeface="Times New Roman" panose="02020603050405020304" pitchFamily="18" charset="0"/>
                  <a:cs typeface="Times New Roman" panose="02020603050405020304" pitchFamily="18" charset="0"/>
                </a:endParaRPr>
              </a:p>
            </p:txBody>
          </p:sp>
        </p:grpSp>
      </p:grpSp>
      <p:grpSp>
        <p:nvGrpSpPr>
          <p:cNvPr id="3" name="Group 2"/>
          <p:cNvGrpSpPr/>
          <p:nvPr/>
        </p:nvGrpSpPr>
        <p:grpSpPr>
          <a:xfrm>
            <a:off x="12813064" y="5284212"/>
            <a:ext cx="2027271" cy="1522387"/>
            <a:chOff x="13612779" y="2979376"/>
            <a:chExt cx="2027271" cy="1522387"/>
          </a:xfrm>
        </p:grpSpPr>
        <p:grpSp>
          <p:nvGrpSpPr>
            <p:cNvPr id="53" name="Группа 22">
              <a:extLst>
                <a:ext uri="{FF2B5EF4-FFF2-40B4-BE49-F238E27FC236}">
                  <a16:creationId xmlns:a16="http://schemas.microsoft.com/office/drawing/2014/main" xmlns="" id="{ED04BCC1-A15B-4982-A91B-CDE632B9BE4E}"/>
                </a:ext>
              </a:extLst>
            </p:cNvPr>
            <p:cNvGrpSpPr/>
            <p:nvPr/>
          </p:nvGrpSpPr>
          <p:grpSpPr>
            <a:xfrm>
              <a:off x="13612779" y="2979376"/>
              <a:ext cx="2027271" cy="1522387"/>
              <a:chOff x="11428419" y="1888994"/>
              <a:chExt cx="2027271" cy="1522387"/>
            </a:xfrm>
          </p:grpSpPr>
          <p:sp>
            <p:nvSpPr>
              <p:cNvPr id="55" name="Freeform 7">
                <a:extLst>
                  <a:ext uri="{FF2B5EF4-FFF2-40B4-BE49-F238E27FC236}">
                    <a16:creationId xmlns:a16="http://schemas.microsoft.com/office/drawing/2014/main" xmlns="" id="{D82BEEB1-B157-4C1F-8224-A392B1DFA8CC}"/>
                  </a:ext>
                </a:extLst>
              </p:cNvPr>
              <p:cNvSpPr>
                <a:spLocks/>
              </p:cNvSpPr>
              <p:nvPr/>
            </p:nvSpPr>
            <p:spPr bwMode="auto">
              <a:xfrm>
                <a:off x="11428419" y="1888994"/>
                <a:ext cx="2027271" cy="1522387"/>
              </a:xfrm>
              <a:custGeom>
                <a:avLst/>
                <a:gdLst>
                  <a:gd name="T0" fmla="*/ 1282 w 1711"/>
                  <a:gd name="T1" fmla="*/ 0 h 1441"/>
                  <a:gd name="T2" fmla="*/ 427 w 1711"/>
                  <a:gd name="T3" fmla="*/ 0 h 1441"/>
                  <a:gd name="T4" fmla="*/ 0 w 1711"/>
                  <a:gd name="T5" fmla="*/ 720 h 1441"/>
                  <a:gd name="T6" fmla="*/ 427 w 1711"/>
                  <a:gd name="T7" fmla="*/ 1441 h 1441"/>
                  <a:gd name="T8" fmla="*/ 1282 w 1711"/>
                  <a:gd name="T9" fmla="*/ 1441 h 1441"/>
                  <a:gd name="T10" fmla="*/ 1711 w 1711"/>
                  <a:gd name="T11" fmla="*/ 720 h 1441"/>
                  <a:gd name="T12" fmla="*/ 1282 w 1711"/>
                  <a:gd name="T13" fmla="*/ 0 h 1441"/>
                </a:gdLst>
                <a:ahLst/>
                <a:cxnLst>
                  <a:cxn ang="0">
                    <a:pos x="T0" y="T1"/>
                  </a:cxn>
                  <a:cxn ang="0">
                    <a:pos x="T2" y="T3"/>
                  </a:cxn>
                  <a:cxn ang="0">
                    <a:pos x="T4" y="T5"/>
                  </a:cxn>
                  <a:cxn ang="0">
                    <a:pos x="T6" y="T7"/>
                  </a:cxn>
                  <a:cxn ang="0">
                    <a:pos x="T8" y="T9"/>
                  </a:cxn>
                  <a:cxn ang="0">
                    <a:pos x="T10" y="T11"/>
                  </a:cxn>
                  <a:cxn ang="0">
                    <a:pos x="T12" y="T13"/>
                  </a:cxn>
                </a:cxnLst>
                <a:rect l="0" t="0" r="r" b="b"/>
                <a:pathLst>
                  <a:path w="1711" h="1441">
                    <a:moveTo>
                      <a:pt x="1282" y="0"/>
                    </a:moveTo>
                    <a:lnTo>
                      <a:pt x="427" y="0"/>
                    </a:lnTo>
                    <a:lnTo>
                      <a:pt x="0" y="720"/>
                    </a:lnTo>
                    <a:lnTo>
                      <a:pt x="427" y="1441"/>
                    </a:lnTo>
                    <a:lnTo>
                      <a:pt x="1282" y="1441"/>
                    </a:lnTo>
                    <a:lnTo>
                      <a:pt x="1711" y="720"/>
                    </a:lnTo>
                    <a:lnTo>
                      <a:pt x="1282" y="0"/>
                    </a:lnTo>
                    <a:close/>
                  </a:path>
                </a:pathLst>
              </a:custGeom>
              <a:solidFill>
                <a:srgbClr val="0080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Times New Roman" panose="02020603050405020304" pitchFamily="18" charset="0"/>
                  <a:cs typeface="Times New Roman" panose="02020603050405020304" pitchFamily="18" charset="0"/>
                </a:endParaRPr>
              </a:p>
            </p:txBody>
          </p:sp>
          <p:sp>
            <p:nvSpPr>
              <p:cNvPr id="56" name="Freeform 8">
                <a:extLst>
                  <a:ext uri="{FF2B5EF4-FFF2-40B4-BE49-F238E27FC236}">
                    <a16:creationId xmlns:a16="http://schemas.microsoft.com/office/drawing/2014/main" xmlns="" id="{2E865754-1BD3-48DA-9791-EED5E6866D64}"/>
                  </a:ext>
                </a:extLst>
              </p:cNvPr>
              <p:cNvSpPr>
                <a:spLocks/>
              </p:cNvSpPr>
              <p:nvPr/>
            </p:nvSpPr>
            <p:spPr bwMode="auto">
              <a:xfrm>
                <a:off x="11613028" y="2047911"/>
                <a:ext cx="1658052" cy="1210014"/>
              </a:xfrm>
              <a:custGeom>
                <a:avLst/>
                <a:gdLst>
                  <a:gd name="T0" fmla="*/ 994 w 1325"/>
                  <a:gd name="T1" fmla="*/ 0 h 1119"/>
                  <a:gd name="T2" fmla="*/ 331 w 1325"/>
                  <a:gd name="T3" fmla="*/ 0 h 1119"/>
                  <a:gd name="T4" fmla="*/ 0 w 1325"/>
                  <a:gd name="T5" fmla="*/ 559 h 1119"/>
                  <a:gd name="T6" fmla="*/ 331 w 1325"/>
                  <a:gd name="T7" fmla="*/ 1119 h 1119"/>
                  <a:gd name="T8" fmla="*/ 994 w 1325"/>
                  <a:gd name="T9" fmla="*/ 1119 h 1119"/>
                  <a:gd name="T10" fmla="*/ 1325 w 1325"/>
                  <a:gd name="T11" fmla="*/ 559 h 1119"/>
                  <a:gd name="T12" fmla="*/ 994 w 1325"/>
                  <a:gd name="T13" fmla="*/ 0 h 1119"/>
                </a:gdLst>
                <a:ahLst/>
                <a:cxnLst>
                  <a:cxn ang="0">
                    <a:pos x="T0" y="T1"/>
                  </a:cxn>
                  <a:cxn ang="0">
                    <a:pos x="T2" y="T3"/>
                  </a:cxn>
                  <a:cxn ang="0">
                    <a:pos x="T4" y="T5"/>
                  </a:cxn>
                  <a:cxn ang="0">
                    <a:pos x="T6" y="T7"/>
                  </a:cxn>
                  <a:cxn ang="0">
                    <a:pos x="T8" y="T9"/>
                  </a:cxn>
                  <a:cxn ang="0">
                    <a:pos x="T10" y="T11"/>
                  </a:cxn>
                  <a:cxn ang="0">
                    <a:pos x="T12" y="T13"/>
                  </a:cxn>
                </a:cxnLst>
                <a:rect l="0" t="0" r="r" b="b"/>
                <a:pathLst>
                  <a:path w="1325" h="1119">
                    <a:moveTo>
                      <a:pt x="994" y="0"/>
                    </a:moveTo>
                    <a:lnTo>
                      <a:pt x="331" y="0"/>
                    </a:lnTo>
                    <a:lnTo>
                      <a:pt x="0" y="559"/>
                    </a:lnTo>
                    <a:lnTo>
                      <a:pt x="331" y="1119"/>
                    </a:lnTo>
                    <a:lnTo>
                      <a:pt x="994" y="1119"/>
                    </a:lnTo>
                    <a:lnTo>
                      <a:pt x="1325" y="559"/>
                    </a:lnTo>
                    <a:lnTo>
                      <a:pt x="994" y="0"/>
                    </a:lnTo>
                    <a:close/>
                  </a:path>
                </a:pathLst>
              </a:custGeom>
              <a:solidFill>
                <a:srgbClr val="FFFFFF"/>
              </a:solidFill>
              <a:ln>
                <a:noFill/>
              </a:ln>
              <a:effectLst>
                <a:outerShdw blurRad="101600" dist="127000" dir="3420000" sx="101000" sy="101000" algn="ctr" rotWithShape="0">
                  <a:srgbClr val="000000">
                    <a:alpha val="1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latin typeface="Times New Roman" panose="02020603050405020304" pitchFamily="18" charset="0"/>
                  <a:cs typeface="Times New Roman" panose="02020603050405020304" pitchFamily="18" charset="0"/>
                </a:endParaRPr>
              </a:p>
            </p:txBody>
          </p:sp>
        </p:grpSp>
        <p:sp>
          <p:nvSpPr>
            <p:cNvPr id="54" name="Прямоугольник 5">
              <a:extLst>
                <a:ext uri="{FF2B5EF4-FFF2-40B4-BE49-F238E27FC236}">
                  <a16:creationId xmlns:a16="http://schemas.microsoft.com/office/drawing/2014/main" xmlns="" id="{730EF4FC-7F8E-480A-ADFA-E03F172439F9}"/>
                </a:ext>
              </a:extLst>
            </p:cNvPr>
            <p:cNvSpPr/>
            <p:nvPr/>
          </p:nvSpPr>
          <p:spPr>
            <a:xfrm>
              <a:off x="13823028" y="3227025"/>
              <a:ext cx="1643400" cy="830997"/>
            </a:xfrm>
            <a:prstGeom prst="rect">
              <a:avLst/>
            </a:prstGeom>
          </p:spPr>
          <p:txBody>
            <a:bodyPr wrap="none">
              <a:spAutoFit/>
            </a:bodyPr>
            <a:lstStyle/>
            <a:p>
              <a:pPr algn="ctr"/>
              <a:r>
                <a:rPr lang="en-US" sz="2400" spc="100" dirty="0">
                  <a:solidFill>
                    <a:srgbClr val="0080BD"/>
                  </a:solidFill>
                  <a:latin typeface="Times New Roman" panose="02020603050405020304" pitchFamily="18" charset="0"/>
                  <a:cs typeface="Times New Roman" panose="02020603050405020304" pitchFamily="18" charset="0"/>
                </a:rPr>
                <a:t>DATA </a:t>
              </a:r>
            </a:p>
            <a:p>
              <a:pPr algn="ctr"/>
              <a:r>
                <a:rPr lang="en-US" sz="2400" spc="100" dirty="0">
                  <a:solidFill>
                    <a:srgbClr val="0080BD"/>
                  </a:solidFill>
                  <a:latin typeface="Times New Roman" panose="02020603050405020304" pitchFamily="18" charset="0"/>
                  <a:cs typeface="Times New Roman" panose="02020603050405020304" pitchFamily="18" charset="0"/>
                </a:rPr>
                <a:t>QUALITY</a:t>
              </a:r>
              <a:endParaRPr lang="ru-RU" sz="2400" spc="100" dirty="0">
                <a:solidFill>
                  <a:srgbClr val="0080BD"/>
                </a:solidFill>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956004177"/>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23" presetClass="entr" presetSubtype="16"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23555" name="Рисунок 39"/>
          <p:cNvPicPr>
            <a:picLocks noChangeAspect="1"/>
          </p:cNvPicPr>
          <p:nvPr/>
        </p:nvPicPr>
        <p:blipFill>
          <a:blip r:embed="rId2"/>
          <a:srcRect/>
          <a:stretch>
            <a:fillRect/>
          </a:stretch>
        </p:blipFill>
        <p:spPr bwMode="auto">
          <a:xfrm>
            <a:off x="0" y="-57150"/>
            <a:ext cx="17621250" cy="2198688"/>
          </a:xfrm>
          <a:prstGeom prst="rect">
            <a:avLst/>
          </a:prstGeom>
          <a:noFill/>
          <a:ln w="9525">
            <a:noFill/>
            <a:miter lim="800000"/>
            <a:headEnd/>
            <a:tailEnd/>
          </a:ln>
        </p:spPr>
      </p:pic>
      <p:sp>
        <p:nvSpPr>
          <p:cNvPr id="13" name="Прямоугольник 12">
            <a:extLst>
              <a:ext uri="{FF2B5EF4-FFF2-40B4-BE49-F238E27FC236}"/>
            </a:extLst>
          </p:cNvPr>
          <p:cNvSpPr/>
          <p:nvPr/>
        </p:nvSpPr>
        <p:spPr>
          <a:xfrm>
            <a:off x="2327275" y="447675"/>
            <a:ext cx="12901613" cy="769938"/>
          </a:xfrm>
          <a:prstGeom prst="rect">
            <a:avLst/>
          </a:prstGeom>
        </p:spPr>
        <p:txBody>
          <a:bodyPr>
            <a:spAutoFit/>
          </a:bodyPr>
          <a:lstStyle/>
          <a:p>
            <a:pPr algn="ctr" fontAlgn="auto">
              <a:spcBef>
                <a:spcPct val="50000"/>
              </a:spcBef>
              <a:spcAft>
                <a:spcPts val="0"/>
              </a:spcAft>
              <a:defRPr/>
            </a:pPr>
            <a:r>
              <a:rPr lang="en-US" sz="4400" b="1" dirty="0">
                <a:solidFill>
                  <a:schemeClr val="bg1"/>
                </a:solidFill>
                <a:latin typeface="+mj-lt"/>
              </a:rPr>
              <a:t>Quality of processing</a:t>
            </a:r>
            <a:endParaRPr lang="en-US" altLang="en-US" sz="4400" b="1" spc="200" dirty="0">
              <a:solidFill>
                <a:schemeClr val="bg1"/>
              </a:solidFill>
              <a:latin typeface="+mj-lt"/>
              <a:cs typeface="Times New Roman" panose="02020603050405020304" pitchFamily="18" charset="0"/>
            </a:endParaRPr>
          </a:p>
        </p:txBody>
      </p:sp>
      <p:grpSp>
        <p:nvGrpSpPr>
          <p:cNvPr id="23557" name="Группа 6"/>
          <p:cNvGrpSpPr>
            <a:grpSpLocks/>
          </p:cNvGrpSpPr>
          <p:nvPr/>
        </p:nvGrpSpPr>
        <p:grpSpPr bwMode="auto">
          <a:xfrm>
            <a:off x="0" y="1119188"/>
            <a:ext cx="17556163" cy="1785937"/>
            <a:chOff x="0" y="1118588"/>
            <a:chExt cx="17556163" cy="1786492"/>
          </a:xfrm>
        </p:grpSpPr>
        <p:pic>
          <p:nvPicPr>
            <p:cNvPr id="23559" name="Рисунок 40"/>
            <p:cNvPicPr>
              <a:picLocks noChangeAspect="1"/>
            </p:cNvPicPr>
            <p:nvPr/>
          </p:nvPicPr>
          <p:blipFill>
            <a:blip r:embed="rId3"/>
            <a:srcRect/>
            <a:stretch>
              <a:fillRect/>
            </a:stretch>
          </p:blipFill>
          <p:spPr bwMode="auto">
            <a:xfrm>
              <a:off x="0" y="1118588"/>
              <a:ext cx="17556163" cy="1435582"/>
            </a:xfrm>
            <a:prstGeom prst="rect">
              <a:avLst/>
            </a:prstGeom>
            <a:noFill/>
            <a:ln w="9525">
              <a:noFill/>
              <a:miter lim="800000"/>
              <a:headEnd/>
              <a:tailEnd/>
            </a:ln>
          </p:spPr>
        </p:pic>
        <p:grpSp>
          <p:nvGrpSpPr>
            <p:cNvPr id="23560" name="Группа 5"/>
            <p:cNvGrpSpPr>
              <a:grpSpLocks/>
            </p:cNvGrpSpPr>
            <p:nvPr/>
          </p:nvGrpSpPr>
          <p:grpSpPr bwMode="auto">
            <a:xfrm>
              <a:off x="7954171" y="1694252"/>
              <a:ext cx="1615279" cy="1210828"/>
              <a:chOff x="7954171" y="1694252"/>
              <a:chExt cx="1615279" cy="1210828"/>
            </a:xfrm>
          </p:grpSpPr>
          <p:sp>
            <p:nvSpPr>
              <p:cNvPr id="5" name="Прямоугольник 4">
                <a:extLst>
                  <a:ext uri="{FF2B5EF4-FFF2-40B4-BE49-F238E27FC236}"/>
                </a:extLst>
              </p:cNvPr>
              <p:cNvSpPr/>
              <p:nvPr/>
            </p:nvSpPr>
            <p:spPr>
              <a:xfrm>
                <a:off x="8013700" y="1695029"/>
                <a:ext cx="1555750" cy="10083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23562" name="Рисунок 2"/>
              <p:cNvPicPr>
                <a:picLocks noChangeAspect="1"/>
              </p:cNvPicPr>
              <p:nvPr/>
            </p:nvPicPr>
            <p:blipFill>
              <a:blip r:embed="rId4"/>
              <a:srcRect/>
              <a:stretch>
                <a:fillRect/>
              </a:stretch>
            </p:blipFill>
            <p:spPr bwMode="auto">
              <a:xfrm>
                <a:off x="7954171" y="1863451"/>
                <a:ext cx="1615279" cy="1041629"/>
              </a:xfrm>
              <a:prstGeom prst="rect">
                <a:avLst/>
              </a:prstGeom>
              <a:noFill/>
              <a:ln w="9525">
                <a:noFill/>
                <a:miter lim="800000"/>
                <a:headEnd/>
                <a:tailEnd/>
              </a:ln>
            </p:spPr>
          </p:pic>
        </p:grpSp>
      </p:grpSp>
      <p:sp>
        <p:nvSpPr>
          <p:cNvPr id="25" name="Прямоугольник 11"/>
          <p:cNvSpPr>
            <a:spLocks noChangeArrowheads="1"/>
          </p:cNvSpPr>
          <p:nvPr/>
        </p:nvSpPr>
        <p:spPr bwMode="auto">
          <a:xfrm>
            <a:off x="2111375" y="4222750"/>
            <a:ext cx="14916150" cy="2185214"/>
          </a:xfrm>
          <a:prstGeom prst="rect">
            <a:avLst/>
          </a:prstGeom>
          <a:noFill/>
          <a:ln w="9525">
            <a:noFill/>
            <a:miter lim="800000"/>
            <a:headEnd/>
            <a:tailEnd/>
          </a:ln>
        </p:spPr>
        <p:txBody>
          <a:bodyPr>
            <a:spAutoFit/>
          </a:bodyPr>
          <a:lstStyle/>
          <a:p>
            <a:pPr marL="457200" indent="-457200">
              <a:spcBef>
                <a:spcPts val="1200"/>
              </a:spcBef>
              <a:spcAft>
                <a:spcPts val="1200"/>
              </a:spcAft>
              <a:buFont typeface="Wingdings" pitchFamily="2" charset="2"/>
              <a:buChar char="§"/>
            </a:pPr>
            <a:r>
              <a:rPr lang="en-US" sz="3200" b="1" smtClean="0">
                <a:latin typeface="Sylfaen" pitchFamily="18" charset="0"/>
              </a:rPr>
              <a:t>Quality </a:t>
            </a:r>
            <a:r>
              <a:rPr lang="en-US" sz="3200" b="1">
                <a:latin typeface="Sylfaen" pitchFamily="18" charset="0"/>
              </a:rPr>
              <a:t>of</a:t>
            </a:r>
            <a:r>
              <a:rPr lang="ka-GE" sz="3200" b="1">
                <a:latin typeface="Sylfaen" pitchFamily="18" charset="0"/>
              </a:rPr>
              <a:t> </a:t>
            </a:r>
            <a:r>
              <a:rPr lang="en-US" sz="3200" b="1">
                <a:latin typeface="Sylfaen" pitchFamily="18" charset="0"/>
              </a:rPr>
              <a:t>matching</a:t>
            </a:r>
            <a:r>
              <a:rPr lang="ka-GE" sz="3200" b="1">
                <a:latin typeface="Sylfaen" pitchFamily="18" charset="0"/>
              </a:rPr>
              <a:t> / </a:t>
            </a:r>
            <a:r>
              <a:rPr lang="en-US" sz="3200" b="1">
                <a:latin typeface="Sylfaen" pitchFamily="18" charset="0"/>
              </a:rPr>
              <a:t>linking</a:t>
            </a:r>
            <a:endParaRPr lang="ru-RU" sz="3200" b="1">
              <a:latin typeface="Sylfaen" pitchFamily="18" charset="0"/>
            </a:endParaRPr>
          </a:p>
          <a:p>
            <a:pPr marL="457200" indent="-457200">
              <a:spcBef>
                <a:spcPts val="1200"/>
              </a:spcBef>
              <a:spcAft>
                <a:spcPts val="1200"/>
              </a:spcAft>
              <a:buFont typeface="Wingdings" pitchFamily="2" charset="2"/>
              <a:buChar char="§"/>
            </a:pPr>
            <a:r>
              <a:rPr lang="en-US" sz="3200" b="1">
                <a:latin typeface="Sylfaen" pitchFamily="18" charset="0"/>
              </a:rPr>
              <a:t>Quality of data editing</a:t>
            </a:r>
            <a:endParaRPr lang="en-US" sz="3200">
              <a:latin typeface="Sylfaen" pitchFamily="18" charset="0"/>
            </a:endParaRPr>
          </a:p>
          <a:p>
            <a:pPr marL="457200" indent="-457200">
              <a:spcBef>
                <a:spcPts val="1200"/>
              </a:spcBef>
              <a:spcAft>
                <a:spcPts val="1200"/>
              </a:spcAft>
              <a:buFont typeface="Wingdings" pitchFamily="2" charset="2"/>
              <a:buChar char="§"/>
            </a:pPr>
            <a:r>
              <a:rPr lang="en-US" sz="3200" b="1" smtClean="0">
                <a:latin typeface="Sylfaen" pitchFamily="18" charset="0"/>
              </a:rPr>
              <a:t>Quality </a:t>
            </a:r>
            <a:r>
              <a:rPr lang="en-US" sz="3200" b="1">
                <a:latin typeface="Sylfaen" pitchFamily="18" charset="0"/>
              </a:rPr>
              <a:t>of automated data transfer </a:t>
            </a:r>
            <a:r>
              <a:rPr lang="en-US" sz="3200" b="1" smtClean="0">
                <a:latin typeface="Sylfaen" pitchFamily="18" charset="0"/>
              </a:rPr>
              <a:t>procedures</a:t>
            </a:r>
            <a:endParaRPr lang="en-US" sz="3200">
              <a:latin typeface="BPG Nino Mtavruli"/>
            </a:endParaRPr>
          </a:p>
        </p:txBody>
      </p:sp>
    </p:spTree>
    <p:extLst>
      <p:ext uri="{BB962C8B-B14F-4D97-AF65-F5344CB8AC3E}">
        <p14:creationId xmlns:p14="http://schemas.microsoft.com/office/powerpoint/2010/main" val="3406149005"/>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23" presetClass="entr" presetSubtype="16"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41987" name="Рисунок 39"/>
          <p:cNvPicPr>
            <a:picLocks noChangeAspect="1"/>
          </p:cNvPicPr>
          <p:nvPr/>
        </p:nvPicPr>
        <p:blipFill>
          <a:blip r:embed="rId2"/>
          <a:srcRect/>
          <a:stretch>
            <a:fillRect/>
          </a:stretch>
        </p:blipFill>
        <p:spPr bwMode="auto">
          <a:xfrm>
            <a:off x="-28575" y="0"/>
            <a:ext cx="17621250" cy="2198688"/>
          </a:xfrm>
          <a:prstGeom prst="rect">
            <a:avLst/>
          </a:prstGeom>
          <a:noFill/>
          <a:ln w="9525">
            <a:noFill/>
            <a:miter lim="800000"/>
            <a:headEnd/>
            <a:tailEnd/>
          </a:ln>
        </p:spPr>
      </p:pic>
      <p:sp>
        <p:nvSpPr>
          <p:cNvPr id="41988" name="Прямоугольник 12"/>
          <p:cNvSpPr>
            <a:spLocks noChangeArrowheads="1"/>
          </p:cNvSpPr>
          <p:nvPr/>
        </p:nvSpPr>
        <p:spPr bwMode="auto">
          <a:xfrm>
            <a:off x="2324100" y="225425"/>
            <a:ext cx="12900025" cy="707886"/>
          </a:xfrm>
          <a:prstGeom prst="rect">
            <a:avLst/>
          </a:prstGeom>
          <a:noFill/>
          <a:ln w="9525">
            <a:noFill/>
            <a:miter lim="800000"/>
            <a:headEnd/>
            <a:tailEnd/>
          </a:ln>
        </p:spPr>
        <p:txBody>
          <a:bodyPr>
            <a:spAutoFit/>
          </a:bodyPr>
          <a:lstStyle/>
          <a:p>
            <a:pPr algn="ctr"/>
            <a:r>
              <a:rPr lang="en-US" sz="4000" b="1" smtClean="0">
                <a:solidFill>
                  <a:schemeClr val="bg1"/>
                </a:solidFill>
                <a:latin typeface="BPG Nino Mtavruli"/>
              </a:rPr>
              <a:t>Problems</a:t>
            </a:r>
            <a:endParaRPr lang="en-US" sz="4000">
              <a:solidFill>
                <a:schemeClr val="bg1"/>
              </a:solidFill>
              <a:latin typeface="BPG Nino Mtavruli"/>
            </a:endParaRPr>
          </a:p>
        </p:txBody>
      </p:sp>
      <p:grpSp>
        <p:nvGrpSpPr>
          <p:cNvPr id="41989" name="Группа 6"/>
          <p:cNvGrpSpPr>
            <a:grpSpLocks/>
          </p:cNvGrpSpPr>
          <p:nvPr/>
        </p:nvGrpSpPr>
        <p:grpSpPr bwMode="auto">
          <a:xfrm>
            <a:off x="65088" y="914400"/>
            <a:ext cx="17556162" cy="1584325"/>
            <a:chOff x="0" y="1118588"/>
            <a:chExt cx="17556163" cy="1585314"/>
          </a:xfrm>
        </p:grpSpPr>
        <p:pic>
          <p:nvPicPr>
            <p:cNvPr id="41991" name="Рисунок 40"/>
            <p:cNvPicPr>
              <a:picLocks noChangeAspect="1"/>
            </p:cNvPicPr>
            <p:nvPr/>
          </p:nvPicPr>
          <p:blipFill>
            <a:blip r:embed="rId3"/>
            <a:srcRect/>
            <a:stretch>
              <a:fillRect/>
            </a:stretch>
          </p:blipFill>
          <p:spPr bwMode="auto">
            <a:xfrm>
              <a:off x="0" y="1118588"/>
              <a:ext cx="17556163" cy="1435582"/>
            </a:xfrm>
            <a:prstGeom prst="rect">
              <a:avLst/>
            </a:prstGeom>
            <a:noFill/>
            <a:ln w="9525">
              <a:noFill/>
              <a:miter lim="800000"/>
              <a:headEnd/>
              <a:tailEnd/>
            </a:ln>
          </p:spPr>
        </p:pic>
        <p:grpSp>
          <p:nvGrpSpPr>
            <p:cNvPr id="41992" name="Группа 5"/>
            <p:cNvGrpSpPr>
              <a:grpSpLocks/>
            </p:cNvGrpSpPr>
            <p:nvPr/>
          </p:nvGrpSpPr>
          <p:grpSpPr bwMode="auto">
            <a:xfrm>
              <a:off x="8013700" y="1694252"/>
              <a:ext cx="1555750" cy="1009650"/>
              <a:chOff x="8013700" y="1694252"/>
              <a:chExt cx="1555750" cy="1009650"/>
            </a:xfrm>
          </p:grpSpPr>
          <p:sp>
            <p:nvSpPr>
              <p:cNvPr id="5" name="Прямоугольник 4">
                <a:extLst>
                  <a:ext uri="{FF2B5EF4-FFF2-40B4-BE49-F238E27FC236}"/>
                </a:extLst>
              </p:cNvPr>
              <p:cNvSpPr/>
              <p:nvPr/>
            </p:nvSpPr>
            <p:spPr>
              <a:xfrm>
                <a:off x="8013700" y="1693622"/>
                <a:ext cx="1555750" cy="101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41994" name="Рисунок 2"/>
              <p:cNvPicPr>
                <a:picLocks noChangeAspect="1"/>
              </p:cNvPicPr>
              <p:nvPr/>
            </p:nvPicPr>
            <p:blipFill>
              <a:blip r:embed="rId4"/>
              <a:srcRect/>
              <a:stretch>
                <a:fillRect/>
              </a:stretch>
            </p:blipFill>
            <p:spPr bwMode="auto">
              <a:xfrm>
                <a:off x="8163720" y="1733490"/>
                <a:ext cx="1221580" cy="787748"/>
              </a:xfrm>
              <a:prstGeom prst="rect">
                <a:avLst/>
              </a:prstGeom>
              <a:noFill/>
              <a:ln w="9525">
                <a:noFill/>
                <a:miter lim="800000"/>
                <a:headEnd/>
                <a:tailEnd/>
              </a:ln>
            </p:spPr>
          </p:pic>
        </p:grpSp>
      </p:grpSp>
      <p:sp>
        <p:nvSpPr>
          <p:cNvPr id="41990" name="Прямоугольник 11"/>
          <p:cNvSpPr>
            <a:spLocks noChangeArrowheads="1"/>
          </p:cNvSpPr>
          <p:nvPr/>
        </p:nvSpPr>
        <p:spPr bwMode="auto">
          <a:xfrm>
            <a:off x="992187" y="2790825"/>
            <a:ext cx="15563850" cy="6340197"/>
          </a:xfrm>
          <a:prstGeom prst="rect">
            <a:avLst/>
          </a:prstGeom>
          <a:noFill/>
          <a:ln w="9525">
            <a:noFill/>
            <a:miter lim="800000"/>
            <a:headEnd/>
            <a:tailEnd/>
          </a:ln>
        </p:spPr>
        <p:txBody>
          <a:bodyPr>
            <a:spAutoFit/>
          </a:bodyPr>
          <a:lstStyle/>
          <a:p>
            <a:pPr algn="ctr"/>
            <a:r>
              <a:rPr lang="en-US" sz="3200" b="1" smtClean="0">
                <a:latin typeface="BPG Nino Mtavruli"/>
              </a:rPr>
              <a:t>Informational </a:t>
            </a:r>
            <a:r>
              <a:rPr lang="en-US" sz="3200" b="1">
                <a:latin typeface="BPG Nino Mtavruli"/>
              </a:rPr>
              <a:t>Problems</a:t>
            </a:r>
            <a:endParaRPr lang="en-US" sz="3200">
              <a:latin typeface="BPG Nino Mtavruli"/>
            </a:endParaRPr>
          </a:p>
          <a:p>
            <a:endParaRPr lang="en-US" sz="3000" b="1" smtClean="0">
              <a:latin typeface="Sylfaen" pitchFamily="18" charset="0"/>
            </a:endParaRPr>
          </a:p>
          <a:p>
            <a:r>
              <a:rPr lang="en-US" sz="3000" b="1" smtClean="0">
                <a:latin typeface="Sylfaen" pitchFamily="18" charset="0"/>
              </a:rPr>
              <a:t>Due </a:t>
            </a:r>
            <a:r>
              <a:rPr lang="en-US" sz="3000" b="1">
                <a:latin typeface="Sylfaen" pitchFamily="18" charset="0"/>
              </a:rPr>
              <a:t>to the lack of administrative information, the following problems still </a:t>
            </a:r>
            <a:r>
              <a:rPr lang="en-US" sz="3000" b="1">
                <a:latin typeface="Sylfaen" pitchFamily="18" charset="0"/>
              </a:rPr>
              <a:t>remain</a:t>
            </a:r>
            <a:r>
              <a:rPr lang="en-US" sz="3000" b="1" smtClean="0">
                <a:latin typeface="Sylfaen" pitchFamily="18" charset="0"/>
              </a:rPr>
              <a:t>:</a:t>
            </a:r>
          </a:p>
          <a:p>
            <a:endParaRPr lang="ka-GE" sz="3000" b="1" smtClean="0">
              <a:latin typeface="Sylfaen" pitchFamily="18" charset="0"/>
            </a:endParaRPr>
          </a:p>
          <a:p>
            <a:endParaRPr lang="en-US" sz="3000" b="1" smtClean="0">
              <a:latin typeface="Sylfaen" pitchFamily="18" charset="0"/>
            </a:endParaRPr>
          </a:p>
          <a:p>
            <a:pPr marL="342900" indent="-342900">
              <a:spcAft>
                <a:spcPts val="1200"/>
              </a:spcAft>
              <a:buFont typeface="Wingdings" panose="05000000000000000000" pitchFamily="2" charset="2"/>
              <a:buChar char="§"/>
            </a:pPr>
            <a:r>
              <a:rPr lang="en-US" sz="2400" b="1" smtClean="0"/>
              <a:t>Outward </a:t>
            </a:r>
            <a:r>
              <a:rPr lang="en-US" sz="2400" b="1" smtClean="0"/>
              <a:t>FATS</a:t>
            </a:r>
            <a:r>
              <a:rPr lang="ka-GE" sz="2400" b="1" smtClean="0"/>
              <a:t> </a:t>
            </a:r>
            <a:r>
              <a:rPr lang="en-US" sz="2400" smtClean="0"/>
              <a:t>               </a:t>
            </a:r>
            <a:r>
              <a:rPr lang="en-US" sz="2400" smtClean="0"/>
              <a:t>(It </a:t>
            </a:r>
            <a:r>
              <a:rPr lang="en-US" sz="2400"/>
              <a:t>is necessary  to document information on the existence of foreign affiliates </a:t>
            </a:r>
            <a:r>
              <a:rPr lang="en-US" sz="2400" smtClean="0"/>
              <a:t>of</a:t>
            </a:r>
          </a:p>
          <a:p>
            <a:pPr lvl="2"/>
            <a:r>
              <a:rPr lang="en-US" sz="2400"/>
              <a:t> </a:t>
            </a:r>
            <a:r>
              <a:rPr lang="en-US" sz="2400" smtClean="0"/>
              <a:t>                                 </a:t>
            </a:r>
            <a:r>
              <a:rPr lang="en-US" sz="2400"/>
              <a:t>Georgian legal units in </a:t>
            </a:r>
            <a:r>
              <a:rPr lang="en-US" sz="2400" smtClean="0"/>
              <a:t>the business register)</a:t>
            </a:r>
          </a:p>
          <a:p>
            <a:endParaRPr lang="en-US" sz="2400" smtClean="0"/>
          </a:p>
          <a:p>
            <a:pPr marL="457200" lvl="3" indent="-457200">
              <a:buFont typeface="Wingdings" panose="05000000000000000000" pitchFamily="2" charset="2"/>
              <a:buChar char="§"/>
            </a:pPr>
            <a:r>
              <a:rPr lang="en-US" sz="2400" b="1" smtClean="0"/>
              <a:t>Joint </a:t>
            </a:r>
            <a:r>
              <a:rPr lang="en-US" sz="2400" b="1"/>
              <a:t>stock companies  </a:t>
            </a:r>
            <a:r>
              <a:rPr lang="en-US" sz="2400"/>
              <a:t>(We cannot determine </a:t>
            </a:r>
            <a:r>
              <a:rPr lang="en-US" sz="2400" smtClean="0"/>
              <a:t>ownership</a:t>
            </a:r>
            <a:r>
              <a:rPr lang="ka-GE" sz="2400" smtClean="0"/>
              <a:t> - </a:t>
            </a:r>
            <a:r>
              <a:rPr lang="en-US" sz="2400" smtClean="0"/>
              <a:t>Lack </a:t>
            </a:r>
            <a:r>
              <a:rPr lang="en-US" sz="2400"/>
              <a:t>of information about shares</a:t>
            </a:r>
            <a:r>
              <a:rPr lang="en-US" sz="2400" smtClean="0"/>
              <a:t>)</a:t>
            </a:r>
            <a:endParaRPr lang="ka-GE" sz="2400" smtClean="0"/>
          </a:p>
          <a:p>
            <a:pPr marL="457200" lvl="3" indent="-457200">
              <a:buFont typeface="Wingdings" panose="05000000000000000000" pitchFamily="2" charset="2"/>
              <a:buChar char="§"/>
            </a:pPr>
            <a:endParaRPr lang="ka-GE" sz="2400" smtClean="0"/>
          </a:p>
          <a:p>
            <a:pPr marL="457200" lvl="3" indent="-457200">
              <a:buFont typeface="Wingdings" panose="05000000000000000000" pitchFamily="2" charset="2"/>
              <a:buChar char="§"/>
            </a:pPr>
            <a:r>
              <a:rPr lang="en-US" sz="2400" b="1"/>
              <a:t>Enterprise </a:t>
            </a:r>
            <a:r>
              <a:rPr lang="en-US" sz="2400" b="1"/>
              <a:t>group</a:t>
            </a:r>
            <a:r>
              <a:rPr lang="ka-GE" sz="2400" b="1"/>
              <a:t> </a:t>
            </a:r>
            <a:r>
              <a:rPr lang="ka-GE" sz="2400" b="1" smtClean="0"/>
              <a:t>           </a:t>
            </a:r>
            <a:r>
              <a:rPr lang="ka-GE" sz="2400" smtClean="0"/>
              <a:t>(</a:t>
            </a:r>
            <a:r>
              <a:rPr lang="en-US" sz="2400"/>
              <a:t>Since we do not know the owners of the shares, we can neither correctly </a:t>
            </a:r>
            <a:r>
              <a:rPr lang="en-US" sz="2400"/>
              <a:t>identify </a:t>
            </a:r>
            <a:r>
              <a:rPr lang="en-US" sz="2400" smtClean="0"/>
              <a:t>the</a:t>
            </a:r>
            <a:endParaRPr lang="ka-GE" sz="2400" smtClean="0"/>
          </a:p>
          <a:p>
            <a:pPr marL="0" lvl="3"/>
            <a:r>
              <a:rPr lang="ka-GE" sz="2400"/>
              <a:t> </a:t>
            </a:r>
            <a:r>
              <a:rPr lang="ka-GE" sz="2400" smtClean="0"/>
              <a:t>                                              </a:t>
            </a:r>
            <a:r>
              <a:rPr lang="en-US" sz="2400" smtClean="0"/>
              <a:t> </a:t>
            </a:r>
            <a:r>
              <a:rPr lang="en-US" sz="2400"/>
              <a:t>group of enterprises, nor the group </a:t>
            </a:r>
            <a:r>
              <a:rPr lang="en-US" sz="2400"/>
              <a:t>controller</a:t>
            </a:r>
            <a:r>
              <a:rPr lang="en-US" sz="2400" smtClean="0"/>
              <a:t>.</a:t>
            </a:r>
            <a:r>
              <a:rPr lang="ka-GE" sz="2400" smtClean="0"/>
              <a:t>)</a:t>
            </a:r>
            <a:endParaRPr lang="en-US" sz="2400"/>
          </a:p>
          <a:p>
            <a:pPr marL="457200" lvl="3" indent="-457200">
              <a:buFont typeface="Wingdings" panose="05000000000000000000" pitchFamily="2" charset="2"/>
              <a:buChar char="§"/>
            </a:pPr>
            <a:endParaRPr lang="en-US" sz="2400"/>
          </a:p>
          <a:p>
            <a:pPr marL="457200" indent="-457200">
              <a:buFont typeface="Wingdings" panose="05000000000000000000" pitchFamily="2" charset="2"/>
              <a:buChar char="§"/>
            </a:pPr>
            <a:endParaRPr lang="en-US" sz="2400"/>
          </a:p>
          <a:p>
            <a:endParaRPr lang="en-US" sz="2800" dirty="0">
              <a:latin typeface="Sylfaen" pitchFamily="18" charset="0"/>
            </a:endParaRPr>
          </a:p>
        </p:txBody>
      </p:sp>
    </p:spTree>
    <p:extLst>
      <p:ext uri="{BB962C8B-B14F-4D97-AF65-F5344CB8AC3E}">
        <p14:creationId xmlns:p14="http://schemas.microsoft.com/office/powerpoint/2010/main" val="3763584528"/>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41987" name="Рисунок 39"/>
          <p:cNvPicPr>
            <a:picLocks noChangeAspect="1"/>
          </p:cNvPicPr>
          <p:nvPr/>
        </p:nvPicPr>
        <p:blipFill>
          <a:blip r:embed="rId2"/>
          <a:srcRect/>
          <a:stretch>
            <a:fillRect/>
          </a:stretch>
        </p:blipFill>
        <p:spPr bwMode="auto">
          <a:xfrm>
            <a:off x="-28575" y="0"/>
            <a:ext cx="17621250" cy="2198688"/>
          </a:xfrm>
          <a:prstGeom prst="rect">
            <a:avLst/>
          </a:prstGeom>
          <a:noFill/>
          <a:ln w="9525">
            <a:noFill/>
            <a:miter lim="800000"/>
            <a:headEnd/>
            <a:tailEnd/>
          </a:ln>
        </p:spPr>
      </p:pic>
      <p:sp>
        <p:nvSpPr>
          <p:cNvPr id="41988" name="Прямоугольник 12"/>
          <p:cNvSpPr>
            <a:spLocks noChangeArrowheads="1"/>
          </p:cNvSpPr>
          <p:nvPr/>
        </p:nvSpPr>
        <p:spPr bwMode="auto">
          <a:xfrm>
            <a:off x="2324100" y="225425"/>
            <a:ext cx="12900025" cy="708025"/>
          </a:xfrm>
          <a:prstGeom prst="rect">
            <a:avLst/>
          </a:prstGeom>
          <a:noFill/>
          <a:ln w="9525">
            <a:noFill/>
            <a:miter lim="800000"/>
            <a:headEnd/>
            <a:tailEnd/>
          </a:ln>
        </p:spPr>
        <p:txBody>
          <a:bodyPr>
            <a:spAutoFit/>
          </a:bodyPr>
          <a:lstStyle/>
          <a:p>
            <a:pPr algn="ctr"/>
            <a:r>
              <a:rPr lang="en-US" sz="4000" b="1" smtClean="0">
                <a:solidFill>
                  <a:schemeClr val="bg1"/>
                </a:solidFill>
                <a:latin typeface="BPG Nino Mtavruli"/>
              </a:rPr>
              <a:t>Metodological Problems</a:t>
            </a:r>
            <a:endParaRPr lang="en-US" sz="4000">
              <a:solidFill>
                <a:schemeClr val="bg1"/>
              </a:solidFill>
              <a:latin typeface="BPG Nino Mtavruli"/>
            </a:endParaRPr>
          </a:p>
        </p:txBody>
      </p:sp>
      <p:grpSp>
        <p:nvGrpSpPr>
          <p:cNvPr id="41989" name="Группа 6"/>
          <p:cNvGrpSpPr>
            <a:grpSpLocks/>
          </p:cNvGrpSpPr>
          <p:nvPr/>
        </p:nvGrpSpPr>
        <p:grpSpPr bwMode="auto">
          <a:xfrm>
            <a:off x="65088" y="914400"/>
            <a:ext cx="17556162" cy="1584325"/>
            <a:chOff x="0" y="1118588"/>
            <a:chExt cx="17556163" cy="1585314"/>
          </a:xfrm>
        </p:grpSpPr>
        <p:pic>
          <p:nvPicPr>
            <p:cNvPr id="41991" name="Рисунок 40"/>
            <p:cNvPicPr>
              <a:picLocks noChangeAspect="1"/>
            </p:cNvPicPr>
            <p:nvPr/>
          </p:nvPicPr>
          <p:blipFill>
            <a:blip r:embed="rId3"/>
            <a:srcRect/>
            <a:stretch>
              <a:fillRect/>
            </a:stretch>
          </p:blipFill>
          <p:spPr bwMode="auto">
            <a:xfrm>
              <a:off x="0" y="1118588"/>
              <a:ext cx="17556163" cy="1435582"/>
            </a:xfrm>
            <a:prstGeom prst="rect">
              <a:avLst/>
            </a:prstGeom>
            <a:noFill/>
            <a:ln w="9525">
              <a:noFill/>
              <a:miter lim="800000"/>
              <a:headEnd/>
              <a:tailEnd/>
            </a:ln>
          </p:spPr>
        </p:pic>
        <p:grpSp>
          <p:nvGrpSpPr>
            <p:cNvPr id="41992" name="Группа 5"/>
            <p:cNvGrpSpPr>
              <a:grpSpLocks/>
            </p:cNvGrpSpPr>
            <p:nvPr/>
          </p:nvGrpSpPr>
          <p:grpSpPr bwMode="auto">
            <a:xfrm>
              <a:off x="8013700" y="1694252"/>
              <a:ext cx="1555750" cy="1009650"/>
              <a:chOff x="8013700" y="1694252"/>
              <a:chExt cx="1555750" cy="1009650"/>
            </a:xfrm>
          </p:grpSpPr>
          <p:sp>
            <p:nvSpPr>
              <p:cNvPr id="5" name="Прямоугольник 4">
                <a:extLst>
                  <a:ext uri="{FF2B5EF4-FFF2-40B4-BE49-F238E27FC236}"/>
                </a:extLst>
              </p:cNvPr>
              <p:cNvSpPr/>
              <p:nvPr/>
            </p:nvSpPr>
            <p:spPr>
              <a:xfrm>
                <a:off x="8013700" y="1693622"/>
                <a:ext cx="1555750" cy="101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41994" name="Рисунок 2"/>
              <p:cNvPicPr>
                <a:picLocks noChangeAspect="1"/>
              </p:cNvPicPr>
              <p:nvPr/>
            </p:nvPicPr>
            <p:blipFill>
              <a:blip r:embed="rId4"/>
              <a:srcRect/>
              <a:stretch>
                <a:fillRect/>
              </a:stretch>
            </p:blipFill>
            <p:spPr bwMode="auto">
              <a:xfrm>
                <a:off x="8163720" y="1733490"/>
                <a:ext cx="1221580" cy="787748"/>
              </a:xfrm>
              <a:prstGeom prst="rect">
                <a:avLst/>
              </a:prstGeom>
              <a:noFill/>
              <a:ln w="9525">
                <a:noFill/>
                <a:miter lim="800000"/>
                <a:headEnd/>
                <a:tailEnd/>
              </a:ln>
            </p:spPr>
          </p:pic>
        </p:grpSp>
      </p:grpSp>
      <p:sp>
        <p:nvSpPr>
          <p:cNvPr id="41990" name="Прямоугольник 11"/>
          <p:cNvSpPr>
            <a:spLocks noChangeArrowheads="1"/>
          </p:cNvSpPr>
          <p:nvPr/>
        </p:nvSpPr>
        <p:spPr bwMode="auto">
          <a:xfrm>
            <a:off x="1000125" y="2498725"/>
            <a:ext cx="15563850" cy="1015663"/>
          </a:xfrm>
          <a:prstGeom prst="rect">
            <a:avLst/>
          </a:prstGeom>
          <a:noFill/>
          <a:ln w="9525">
            <a:noFill/>
            <a:miter lim="800000"/>
            <a:headEnd/>
            <a:tailEnd/>
          </a:ln>
        </p:spPr>
        <p:txBody>
          <a:bodyPr>
            <a:spAutoFit/>
          </a:bodyPr>
          <a:lstStyle/>
          <a:p>
            <a:endParaRPr lang="ru-RU" sz="3000" b="1" dirty="0">
              <a:latin typeface="Sylfaen" pitchFamily="18" charset="0"/>
            </a:endParaRPr>
          </a:p>
          <a:p>
            <a:pPr marL="914400" lvl="1" indent="-457200">
              <a:buFont typeface="Wingdings" panose="05000000000000000000" pitchFamily="2" charset="2"/>
              <a:buChar char="§"/>
            </a:pPr>
            <a:endParaRPr lang="en-US" sz="3000" b="1" smtClean="0">
              <a:solidFill>
                <a:srgbClr val="FF0000"/>
              </a:solidFill>
              <a:latin typeface="Sylfaen" pitchFamily="18" charset="0"/>
            </a:endParaRPr>
          </a:p>
        </p:txBody>
      </p:sp>
      <p:sp>
        <p:nvSpPr>
          <p:cNvPr id="2" name="Rectangle 1"/>
          <p:cNvSpPr/>
          <p:nvPr/>
        </p:nvSpPr>
        <p:spPr>
          <a:xfrm>
            <a:off x="517208" y="2790825"/>
            <a:ext cx="16046767" cy="7348165"/>
          </a:xfrm>
          <a:prstGeom prst="rect">
            <a:avLst/>
          </a:prstGeom>
        </p:spPr>
        <p:txBody>
          <a:bodyPr wrap="square">
            <a:spAutoFit/>
          </a:bodyPr>
          <a:lstStyle/>
          <a:p>
            <a:pPr marL="342900" indent="-342900">
              <a:spcBef>
                <a:spcPts val="1200"/>
              </a:spcBef>
              <a:spcAft>
                <a:spcPts val="1200"/>
              </a:spcAft>
              <a:buFont typeface="Wingdings" panose="05000000000000000000" pitchFamily="2" charset="2"/>
              <a:buChar char="§"/>
            </a:pPr>
            <a:r>
              <a:rPr lang="en-US" sz="2400" b="1">
                <a:solidFill>
                  <a:schemeClr val="bg1"/>
                </a:solidFill>
                <a:latin typeface="BPG Nino Mtavruli"/>
              </a:rPr>
              <a:t>Metodological </a:t>
            </a:r>
            <a:r>
              <a:rPr lang="en-US" sz="2400" b="1" smtClean="0">
                <a:solidFill>
                  <a:schemeClr val="bg1"/>
                </a:solidFill>
                <a:latin typeface="BPG Nino Mtavruli"/>
              </a:rPr>
              <a:t>Problems                           </a:t>
            </a:r>
            <a:r>
              <a:rPr lang="en-US" sz="3200" b="1" smtClean="0">
                <a:latin typeface="BPG Nino Mtavruli"/>
              </a:rPr>
              <a:t>Metodological Problems</a:t>
            </a:r>
          </a:p>
          <a:p>
            <a:pPr marL="342900" lvl="0" indent="-342900">
              <a:spcBef>
                <a:spcPts val="1200"/>
              </a:spcBef>
              <a:spcAft>
                <a:spcPts val="1200"/>
              </a:spcAft>
              <a:buFont typeface="Wingdings" panose="05000000000000000000" pitchFamily="2" charset="2"/>
              <a:buChar char="§"/>
            </a:pPr>
            <a:r>
              <a:rPr lang="en-US" sz="2400" b="1" smtClean="0"/>
              <a:t>T</a:t>
            </a:r>
            <a:r>
              <a:rPr lang="en-US" sz="2400" b="1" smtClean="0"/>
              <a:t>he </a:t>
            </a:r>
            <a:r>
              <a:rPr lang="en-US" sz="2400" b="1"/>
              <a:t>method of assigning a NACE code </a:t>
            </a:r>
            <a:r>
              <a:rPr lang="en-US" sz="2400"/>
              <a:t>according to its principal economic activity has to be refined; </a:t>
            </a:r>
            <a:endParaRPr lang="en-US" sz="2400" smtClean="0"/>
          </a:p>
          <a:p>
            <a:pPr lvl="0">
              <a:spcBef>
                <a:spcPts val="1200"/>
              </a:spcBef>
              <a:spcAft>
                <a:spcPts val="3000"/>
              </a:spcAft>
            </a:pPr>
            <a:r>
              <a:rPr lang="en-US" sz="2400" smtClean="0"/>
              <a:t>          Additional </a:t>
            </a:r>
            <a:r>
              <a:rPr lang="en-US" sz="2400"/>
              <a:t>substitute criteria </a:t>
            </a:r>
            <a:r>
              <a:rPr lang="en-US" sz="2400" smtClean="0"/>
              <a:t>other </a:t>
            </a:r>
            <a:r>
              <a:rPr lang="en-US" sz="2400" b="1"/>
              <a:t>(value added)</a:t>
            </a:r>
            <a:r>
              <a:rPr lang="en-US" sz="2400" smtClean="0"/>
              <a:t> </a:t>
            </a:r>
            <a:r>
              <a:rPr lang="en-US" sz="2400"/>
              <a:t>than  </a:t>
            </a:r>
            <a:r>
              <a:rPr lang="en-US" sz="2400" b="1"/>
              <a:t>turnover </a:t>
            </a:r>
            <a:r>
              <a:rPr lang="en-US" sz="2400" smtClean="0"/>
              <a:t>should </a:t>
            </a:r>
            <a:r>
              <a:rPr lang="en-US" sz="2400"/>
              <a:t>be used as </a:t>
            </a:r>
            <a:r>
              <a:rPr lang="en-US" sz="2400" smtClean="0"/>
              <a:t>proxie.</a:t>
            </a:r>
            <a:endParaRPr lang="en-US" sz="2400" smtClean="0"/>
          </a:p>
          <a:p>
            <a:pPr marL="342900" lvl="0" indent="-342900">
              <a:spcBef>
                <a:spcPts val="1200"/>
              </a:spcBef>
              <a:spcAft>
                <a:spcPts val="1200"/>
              </a:spcAft>
              <a:buFont typeface="Wingdings" panose="05000000000000000000" pitchFamily="2" charset="2"/>
              <a:buChar char="§"/>
            </a:pPr>
            <a:r>
              <a:rPr lang="en-US" sz="2400" b="1" smtClean="0"/>
              <a:t>Reflect </a:t>
            </a:r>
            <a:r>
              <a:rPr lang="en-US" sz="2400" b="1"/>
              <a:t>the data from NAPR  (about activity) in the </a:t>
            </a:r>
            <a:r>
              <a:rPr lang="en-US" sz="2400" b="1" smtClean="0"/>
              <a:t>database</a:t>
            </a:r>
          </a:p>
          <a:p>
            <a:pPr>
              <a:spcBef>
                <a:spcPts val="1200"/>
              </a:spcBef>
              <a:spcAft>
                <a:spcPts val="1200"/>
              </a:spcAft>
            </a:pPr>
            <a:r>
              <a:rPr lang="en-US" altLang="en-US" sz="2400" b="1" spc="200">
                <a:latin typeface="Times New Roman" panose="02020603050405020304" pitchFamily="18" charset="0"/>
                <a:cs typeface="Times New Roman" panose="02020603050405020304" pitchFamily="18" charset="0"/>
              </a:rPr>
              <a:t>                                                                        </a:t>
            </a:r>
            <a:r>
              <a:rPr lang="en-US" altLang="en-US" sz="3200" b="1">
                <a:latin typeface="BPG Nino Mtavruli"/>
              </a:rPr>
              <a:t>Other problems</a:t>
            </a:r>
          </a:p>
          <a:p>
            <a:pPr marL="342900" indent="-342900">
              <a:spcBef>
                <a:spcPts val="1800"/>
              </a:spcBef>
              <a:spcAft>
                <a:spcPts val="1800"/>
              </a:spcAft>
              <a:buFont typeface="Wingdings" panose="05000000000000000000" pitchFamily="2" charset="2"/>
              <a:buChar char="§"/>
            </a:pPr>
            <a:r>
              <a:rPr lang="en-US" sz="2400" smtClean="0"/>
              <a:t>Not sufficient financial recourses (Economic census has never been carried out in Georgia, because of not sufficient financial recourses)</a:t>
            </a:r>
          </a:p>
          <a:p>
            <a:pPr marL="342900" indent="-342900">
              <a:spcBef>
                <a:spcPts val="1800"/>
              </a:spcBef>
              <a:spcAft>
                <a:spcPts val="1800"/>
              </a:spcAft>
              <a:buFont typeface="Wingdings" panose="05000000000000000000" pitchFamily="2" charset="2"/>
              <a:buChar char="§"/>
            </a:pPr>
            <a:r>
              <a:rPr lang="en-US" sz="2400" smtClean="0"/>
              <a:t>There </a:t>
            </a:r>
            <a:r>
              <a:rPr lang="en-US" sz="2400"/>
              <a:t>is no standardized addressing system in the country</a:t>
            </a:r>
            <a:endParaRPr lang="ka-GE" sz="2400" b="1" smtClean="0"/>
          </a:p>
          <a:p>
            <a:pPr marL="342900" lvl="0" indent="-342900">
              <a:spcBef>
                <a:spcPts val="1200"/>
              </a:spcBef>
              <a:spcAft>
                <a:spcPts val="1200"/>
              </a:spcAft>
              <a:buFont typeface="Wingdings" panose="05000000000000000000" pitchFamily="2" charset="2"/>
              <a:buChar char="§"/>
            </a:pPr>
            <a:endParaRPr lang="en-US" sz="2400"/>
          </a:p>
          <a:p>
            <a:endParaRPr lang="en-US" sz="2400"/>
          </a:p>
          <a:p>
            <a:pPr lvl="1">
              <a:spcBef>
                <a:spcPts val="300"/>
              </a:spcBef>
              <a:spcAft>
                <a:spcPts val="300"/>
              </a:spcAft>
            </a:pPr>
            <a:endParaRPr lang="en-US" sz="2800" dirty="0">
              <a:latin typeface="Sylfaen" pitchFamily="18" charset="0"/>
            </a:endParaRPr>
          </a:p>
        </p:txBody>
      </p:sp>
    </p:spTree>
    <p:extLst>
      <p:ext uri="{BB962C8B-B14F-4D97-AF65-F5344CB8AC3E}">
        <p14:creationId xmlns:p14="http://schemas.microsoft.com/office/powerpoint/2010/main" val="2130566829"/>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a:extLst>
              <a:ext uri="{FF2B5EF4-FFF2-40B4-BE49-F238E27FC236}">
                <a16:creationId xmlns:a16="http://schemas.microsoft.com/office/drawing/2014/main" xmlns="" id="{BC70352C-8995-4CE3-B9C3-5CF36E202550}"/>
              </a:ext>
            </a:extLst>
          </p:cNvPr>
          <p:cNvSpPr>
            <a:spLocks/>
          </p:cNvSpPr>
          <p:nvPr/>
        </p:nvSpPr>
        <p:spPr bwMode="auto">
          <a:xfrm>
            <a:off x="1" y="1247776"/>
            <a:ext cx="17554575" cy="927100"/>
          </a:xfrm>
          <a:custGeom>
            <a:avLst/>
            <a:gdLst>
              <a:gd name="T0" fmla="*/ 7680 w 7680"/>
              <a:gd name="T1" fmla="*/ 295 h 404"/>
              <a:gd name="T2" fmla="*/ 7680 w 7680"/>
              <a:gd name="T3" fmla="*/ 0 h 404"/>
              <a:gd name="T4" fmla="*/ 0 w 7680"/>
              <a:gd name="T5" fmla="*/ 0 h 404"/>
              <a:gd name="T6" fmla="*/ 0 w 7680"/>
              <a:gd name="T7" fmla="*/ 295 h 404"/>
              <a:gd name="T8" fmla="*/ 3708 w 7680"/>
              <a:gd name="T9" fmla="*/ 404 h 404"/>
              <a:gd name="T10" fmla="*/ 3756 w 7680"/>
              <a:gd name="T11" fmla="*/ 255 h 404"/>
              <a:gd name="T12" fmla="*/ 3972 w 7680"/>
              <a:gd name="T13" fmla="*/ 404 h 404"/>
              <a:gd name="T14" fmla="*/ 7680 w 7680"/>
              <a:gd name="T15" fmla="*/ 295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6" name="Freeform 22">
            <a:extLst>
              <a:ext uri="{FF2B5EF4-FFF2-40B4-BE49-F238E27FC236}">
                <a16:creationId xmlns:a16="http://schemas.microsoft.com/office/drawing/2014/main" xmlns="" id="{58535D2D-A068-47A4-8A8E-C8B5975B6825}"/>
              </a:ext>
            </a:extLst>
          </p:cNvPr>
          <p:cNvSpPr>
            <a:spLocks/>
          </p:cNvSpPr>
          <p:nvPr/>
        </p:nvSpPr>
        <p:spPr bwMode="auto">
          <a:xfrm>
            <a:off x="1" y="300038"/>
            <a:ext cx="17554575" cy="1876425"/>
          </a:xfrm>
          <a:custGeom>
            <a:avLst/>
            <a:gdLst>
              <a:gd name="T0" fmla="*/ 7680 w 7680"/>
              <a:gd name="T1" fmla="*/ 522 h 818"/>
              <a:gd name="T2" fmla="*/ 7680 w 7680"/>
              <a:gd name="T3" fmla="*/ 0 h 818"/>
              <a:gd name="T4" fmla="*/ 0 w 7680"/>
              <a:gd name="T5" fmla="*/ 0 h 818"/>
              <a:gd name="T6" fmla="*/ 0 w 7680"/>
              <a:gd name="T7" fmla="*/ 522 h 818"/>
              <a:gd name="T8" fmla="*/ 3708 w 7680"/>
              <a:gd name="T9" fmla="*/ 818 h 818"/>
              <a:gd name="T10" fmla="*/ 3832 w 7680"/>
              <a:gd name="T11" fmla="*/ 564 h 818"/>
              <a:gd name="T12" fmla="*/ 3977 w 7680"/>
              <a:gd name="T13" fmla="*/ 818 h 818"/>
              <a:gd name="T14" fmla="*/ 7680 w 7680"/>
              <a:gd name="T15" fmla="*/ 522 h 8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pic>
        <p:nvPicPr>
          <p:cNvPr id="40" name="Рисунок 39">
            <a:extLst>
              <a:ext uri="{FF2B5EF4-FFF2-40B4-BE49-F238E27FC236}">
                <a16:creationId xmlns:a16="http://schemas.microsoft.com/office/drawing/2014/main" xmlns="" id="{2E02C2F6-25B2-442F-9500-1E2738FF4589}"/>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41274" y="0"/>
            <a:ext cx="17621249" cy="2199077"/>
          </a:xfrm>
          <a:prstGeom prst="rect">
            <a:avLst/>
          </a:prstGeom>
        </p:spPr>
      </p:pic>
      <p:sp>
        <p:nvSpPr>
          <p:cNvPr id="13" name="Прямоугольник 12">
            <a:extLst>
              <a:ext uri="{FF2B5EF4-FFF2-40B4-BE49-F238E27FC236}">
                <a16:creationId xmlns:a16="http://schemas.microsoft.com/office/drawing/2014/main" xmlns="" id="{7EDF2B9F-7D72-4826-BCE8-C292EC1A2434}"/>
              </a:ext>
            </a:extLst>
          </p:cNvPr>
          <p:cNvSpPr/>
          <p:nvPr/>
        </p:nvSpPr>
        <p:spPr>
          <a:xfrm>
            <a:off x="2327924" y="432250"/>
            <a:ext cx="12900313" cy="707886"/>
          </a:xfrm>
          <a:prstGeom prst="rect">
            <a:avLst/>
          </a:prstGeom>
        </p:spPr>
        <p:txBody>
          <a:bodyPr wrap="square">
            <a:spAutoFit/>
          </a:bodyPr>
          <a:lstStyle/>
          <a:p>
            <a:pPr algn="ctr">
              <a:spcBef>
                <a:spcPct val="50000"/>
              </a:spcBef>
              <a:defRPr/>
            </a:pPr>
            <a:r>
              <a:rPr lang="en-US" altLang="en-US" sz="4000" b="1" spc="200" dirty="0">
                <a:solidFill>
                  <a:schemeClr val="bg1"/>
                </a:solidFill>
                <a:latin typeface="Times New Roman" panose="02020603050405020304" pitchFamily="18" charset="0"/>
                <a:cs typeface="Times New Roman" panose="02020603050405020304" pitchFamily="18" charset="0"/>
              </a:rPr>
              <a:t>FUTURE PLANS</a:t>
            </a:r>
          </a:p>
        </p:txBody>
      </p:sp>
      <p:grpSp>
        <p:nvGrpSpPr>
          <p:cNvPr id="2" name="Группа 6">
            <a:extLst>
              <a:ext uri="{FF2B5EF4-FFF2-40B4-BE49-F238E27FC236}">
                <a16:creationId xmlns:a16="http://schemas.microsoft.com/office/drawing/2014/main" xmlns="" id="{399F3F94-2ECF-428C-8CAE-B74CF7386FBD}"/>
              </a:ext>
            </a:extLst>
          </p:cNvPr>
          <p:cNvGrpSpPr/>
          <p:nvPr/>
        </p:nvGrpSpPr>
        <p:grpSpPr>
          <a:xfrm>
            <a:off x="0" y="1118588"/>
            <a:ext cx="17556163" cy="1585314"/>
            <a:chOff x="0" y="1118588"/>
            <a:chExt cx="17556163" cy="1585314"/>
          </a:xfrm>
        </p:grpSpPr>
        <p:pic>
          <p:nvPicPr>
            <p:cNvPr id="41" name="Рисунок 40">
              <a:extLst>
                <a:ext uri="{FF2B5EF4-FFF2-40B4-BE49-F238E27FC236}">
                  <a16:creationId xmlns:a16="http://schemas.microsoft.com/office/drawing/2014/main" xmlns="" id="{9D7F3FD3-50DA-4EDE-8A34-5CDC5371236A}"/>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0" y="1118588"/>
              <a:ext cx="17556163" cy="1435582"/>
            </a:xfrm>
            <a:prstGeom prst="rect">
              <a:avLst/>
            </a:prstGeom>
          </p:spPr>
        </p:pic>
        <p:grpSp>
          <p:nvGrpSpPr>
            <p:cNvPr id="4" name="Группа 5">
              <a:extLst>
                <a:ext uri="{FF2B5EF4-FFF2-40B4-BE49-F238E27FC236}">
                  <a16:creationId xmlns:a16="http://schemas.microsoft.com/office/drawing/2014/main" xmlns="" id="{0DC75D09-3664-4B0F-96EF-C093D7E11A51}"/>
                </a:ext>
              </a:extLst>
            </p:cNvPr>
            <p:cNvGrpSpPr/>
            <p:nvPr/>
          </p:nvGrpSpPr>
          <p:grpSpPr>
            <a:xfrm>
              <a:off x="8013700" y="1694252"/>
              <a:ext cx="1555750" cy="1009650"/>
              <a:chOff x="8013700" y="1694252"/>
              <a:chExt cx="1555750" cy="1009650"/>
            </a:xfrm>
          </p:grpSpPr>
          <p:sp>
            <p:nvSpPr>
              <p:cNvPr id="5" name="Прямоугольник 4">
                <a:extLst>
                  <a:ext uri="{FF2B5EF4-FFF2-40B4-BE49-F238E27FC236}">
                    <a16:creationId xmlns:a16="http://schemas.microsoft.com/office/drawing/2014/main" xmlns="" id="{251D49A6-2B0D-4594-B56D-FD0704634947}"/>
                  </a:ext>
                </a:extLst>
              </p:cNvPr>
              <p:cNvSpPr/>
              <p:nvPr/>
            </p:nvSpPr>
            <p:spPr>
              <a:xfrm>
                <a:off x="8013700" y="1694252"/>
                <a:ext cx="1555750" cy="1009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a:extLst>
                  <a:ext uri="{FF2B5EF4-FFF2-40B4-BE49-F238E27FC236}">
                    <a16:creationId xmlns:a16="http://schemas.microsoft.com/office/drawing/2014/main" xmlns="" id="{3DF3E48A-B68B-4DB7-A5BF-4F50A4558A83}"/>
                  </a:ext>
                </a:extLst>
              </p:cNvPr>
              <p:cNvPicPr>
                <a:picLocks noChangeAspect="1"/>
              </p:cNvPicPr>
              <p:nvPr/>
            </p:nvPicPr>
            <p:blipFill>
              <a:blip r:embed="rId7" cstate="print">
                <a:extLst>
                  <a:ext uri="{96DAC541-7B7A-43D3-8B79-37D633B846F1}">
                    <asvg:svgBlip xmlns:asvg="http://schemas.microsoft.com/office/drawing/2016/SVG/main" xmlns="" r:embed="rId8"/>
                  </a:ext>
                </a:extLst>
              </a:blip>
              <a:stretch>
                <a:fillRect/>
              </a:stretch>
            </p:blipFill>
            <p:spPr>
              <a:xfrm>
                <a:off x="8163720" y="1733490"/>
                <a:ext cx="1221580" cy="787748"/>
              </a:xfrm>
              <a:prstGeom prst="rect">
                <a:avLst/>
              </a:prstGeom>
            </p:spPr>
          </p:pic>
        </p:grpSp>
      </p:grpSp>
      <p:sp>
        <p:nvSpPr>
          <p:cNvPr id="14" name="Прямоугольник 13">
            <a:extLst>
              <a:ext uri="{FF2B5EF4-FFF2-40B4-BE49-F238E27FC236}">
                <a16:creationId xmlns:a16="http://schemas.microsoft.com/office/drawing/2014/main" xmlns="" id="{7A7C1E92-004F-442D-90C5-BFE8971E4B3B}"/>
              </a:ext>
            </a:extLst>
          </p:cNvPr>
          <p:cNvSpPr/>
          <p:nvPr/>
        </p:nvSpPr>
        <p:spPr>
          <a:xfrm>
            <a:off x="927704" y="2511903"/>
            <a:ext cx="17176677" cy="5155257"/>
          </a:xfrm>
          <a:prstGeom prst="rect">
            <a:avLst/>
          </a:prstGeom>
        </p:spPr>
        <p:txBody>
          <a:bodyPr wrap="square">
            <a:spAutoFit/>
          </a:bodyPr>
          <a:lstStyle/>
          <a:p>
            <a:pPr lvl="2"/>
            <a:r>
              <a:rPr lang="ka-GE" sz="2800" b="1"/>
              <a:t> </a:t>
            </a:r>
            <a:r>
              <a:rPr lang="ka-GE" sz="2800" b="1" smtClean="0"/>
              <a:t>                   </a:t>
            </a:r>
            <a:r>
              <a:rPr lang="en-US" sz="2800" b="1" smtClean="0"/>
              <a:t>Oure </a:t>
            </a:r>
            <a:r>
              <a:rPr lang="en-US" sz="2800" b="1"/>
              <a:t>future plans are to solve above mentioned problems</a:t>
            </a:r>
            <a:r>
              <a:rPr lang="ka-GE" sz="2800" b="1"/>
              <a:t>!</a:t>
            </a:r>
          </a:p>
          <a:p>
            <a:pPr lvl="2"/>
            <a:endParaRPr lang="ru-RU" sz="2800">
              <a:latin typeface="BPG Nino Mtavruli"/>
            </a:endParaRPr>
          </a:p>
          <a:p>
            <a:pPr marL="914400" lvl="1" indent="-457200">
              <a:spcBef>
                <a:spcPts val="1200"/>
              </a:spcBef>
              <a:spcAft>
                <a:spcPts val="1200"/>
              </a:spcAft>
              <a:buFont typeface="Wingdings" pitchFamily="2" charset="2"/>
              <a:buChar char="§"/>
            </a:pPr>
            <a:r>
              <a:rPr lang="en-US" sz="2800">
                <a:latin typeface="Sylfaen" pitchFamily="18" charset="0"/>
              </a:rPr>
              <a:t>Continue active cooperation with administrative institutions</a:t>
            </a:r>
            <a:r>
              <a:rPr lang="ka-GE" sz="2800">
                <a:latin typeface="Sylfaen" pitchFamily="18" charset="0"/>
              </a:rPr>
              <a:t> </a:t>
            </a:r>
            <a:endParaRPr lang="en-US" sz="2800">
              <a:latin typeface="Sylfaen" pitchFamily="18" charset="0"/>
            </a:endParaRPr>
          </a:p>
          <a:p>
            <a:pPr marL="914400" lvl="1" indent="-457200">
              <a:spcBef>
                <a:spcPts val="1200"/>
              </a:spcBef>
              <a:spcAft>
                <a:spcPts val="1200"/>
              </a:spcAft>
              <a:buFont typeface="Wingdings" pitchFamily="2" charset="2"/>
              <a:buChar char="§"/>
            </a:pPr>
            <a:r>
              <a:rPr lang="en-US" sz="2800">
                <a:latin typeface="Sylfaen" pitchFamily="18" charset="0"/>
              </a:rPr>
              <a:t>Search for other alternative administrative sources</a:t>
            </a:r>
            <a:endParaRPr lang="ka-GE" sz="2800">
              <a:latin typeface="Sylfaen" pitchFamily="18" charset="0"/>
            </a:endParaRPr>
          </a:p>
          <a:p>
            <a:pPr marL="914400" lvl="1" indent="-457200">
              <a:spcBef>
                <a:spcPts val="1200"/>
              </a:spcBef>
              <a:spcAft>
                <a:spcPts val="1200"/>
              </a:spcAft>
              <a:buFont typeface="Wingdings" pitchFamily="2" charset="2"/>
              <a:buChar char="§"/>
            </a:pPr>
            <a:r>
              <a:rPr lang="en-US" altLang="ka-GE" sz="2800" spc="100">
                <a:latin typeface="Times New Roman" panose="02020603050405020304" pitchFamily="18" charset="0"/>
                <a:cs typeface="Times New Roman" panose="02020603050405020304" pitchFamily="18" charset="0"/>
              </a:rPr>
              <a:t>Review and discuss data gaps</a:t>
            </a:r>
            <a:endParaRPr lang="ka-GE" altLang="ka-GE" sz="2800" spc="100">
              <a:latin typeface="Times New Roman" panose="02020603050405020304" pitchFamily="18" charset="0"/>
              <a:cs typeface="Times New Roman" panose="02020603050405020304" pitchFamily="18" charset="0"/>
            </a:endParaRPr>
          </a:p>
          <a:p>
            <a:pPr marL="914400" lvl="1" indent="-457200">
              <a:spcBef>
                <a:spcPts val="1200"/>
              </a:spcBef>
              <a:spcAft>
                <a:spcPts val="1200"/>
              </a:spcAft>
              <a:buFont typeface="Wingdings" pitchFamily="2" charset="2"/>
              <a:buChar char="§"/>
            </a:pPr>
            <a:r>
              <a:rPr lang="en-US" altLang="tr-TR" sz="2800" spc="100">
                <a:latin typeface="Times New Roman" panose="02020603050405020304" pitchFamily="18" charset="0"/>
                <a:cs typeface="Times New Roman" panose="02020603050405020304" pitchFamily="18" charset="0"/>
              </a:rPr>
              <a:t>Prioritize n</a:t>
            </a:r>
            <a:r>
              <a:rPr lang="tr-TR" altLang="tr-TR" sz="2800" spc="100">
                <a:latin typeface="Times New Roman" panose="02020603050405020304" pitchFamily="18" charset="0"/>
                <a:cs typeface="Times New Roman" panose="02020603050405020304" pitchFamily="18" charset="0"/>
              </a:rPr>
              <a:t>on</a:t>
            </a:r>
            <a:r>
              <a:rPr lang="en-US" altLang="tr-TR" sz="2800" spc="100">
                <a:latin typeface="Times New Roman" panose="02020603050405020304" pitchFamily="18" charset="0"/>
                <a:cs typeface="Times New Roman" panose="02020603050405020304" pitchFamily="18" charset="0"/>
              </a:rPr>
              <a:t>-</a:t>
            </a:r>
            <a:r>
              <a:rPr lang="tr-TR" altLang="tr-TR" sz="2800" spc="100">
                <a:latin typeface="Times New Roman" panose="02020603050405020304" pitchFamily="18" charset="0"/>
                <a:cs typeface="Times New Roman" panose="02020603050405020304" pitchFamily="18" charset="0"/>
              </a:rPr>
              <a:t>produced indicators</a:t>
            </a:r>
            <a:endParaRPr lang="ka-GE" altLang="tr-TR" sz="2800" spc="100">
              <a:latin typeface="Times New Roman" panose="02020603050405020304" pitchFamily="18" charset="0"/>
              <a:cs typeface="Times New Roman" panose="02020603050405020304" pitchFamily="18" charset="0"/>
            </a:endParaRPr>
          </a:p>
          <a:p>
            <a:pPr marL="914400" lvl="1" indent="-457200">
              <a:spcBef>
                <a:spcPts val="1200"/>
              </a:spcBef>
              <a:spcAft>
                <a:spcPts val="600"/>
              </a:spcAft>
              <a:buFont typeface="Wingdings" pitchFamily="2" charset="2"/>
              <a:buChar char="§"/>
            </a:pPr>
            <a:r>
              <a:rPr lang="en-US" sz="2800">
                <a:latin typeface="Sylfaen" pitchFamily="18" charset="0"/>
              </a:rPr>
              <a:t>Use more administrative data for the production of statistics</a:t>
            </a:r>
          </a:p>
          <a:p>
            <a:pPr lvl="3">
              <a:spcBef>
                <a:spcPts val="1200"/>
              </a:spcBef>
              <a:spcAft>
                <a:spcPts val="600"/>
              </a:spcAft>
            </a:pPr>
            <a:r>
              <a:rPr lang="ru-RU" sz="2800">
                <a:latin typeface="Sylfaen" pitchFamily="18" charset="0"/>
              </a:rPr>
              <a:t>      </a:t>
            </a:r>
            <a:r>
              <a:rPr lang="en-US" sz="2800">
                <a:latin typeface="Sylfaen" pitchFamily="18" charset="0"/>
              </a:rPr>
              <a:t>   </a:t>
            </a:r>
            <a:r>
              <a:rPr lang="ru-RU" sz="2400">
                <a:latin typeface="Sylfaen" pitchFamily="18" charset="0"/>
              </a:rPr>
              <a:t>(</a:t>
            </a:r>
            <a:r>
              <a:rPr lang="en-US" sz="2400">
                <a:latin typeface="Sylfaen" pitchFamily="18" charset="0"/>
              </a:rPr>
              <a:t>to offer wider range of data to users</a:t>
            </a:r>
            <a:r>
              <a:rPr lang="ru-RU" sz="2400">
                <a:latin typeface="Sylfaen" pitchFamily="18" charset="0"/>
              </a:rPr>
              <a:t>)</a:t>
            </a:r>
            <a:endParaRPr lang="en-US" altLang="ka-GE" sz="2600" spc="100" dirty="0">
              <a:solidFill>
                <a:srgbClr val="0080BD"/>
              </a:solidFill>
              <a:latin typeface="Times New Roman" panose="02020603050405020304" pitchFamily="18" charset="0"/>
              <a:cs typeface="Times New Roman" panose="02020603050405020304" pitchFamily="18" charset="0"/>
            </a:endParaRPr>
          </a:p>
        </p:txBody>
      </p:sp>
      <p:pic>
        <p:nvPicPr>
          <p:cNvPr id="15" name="Picture 3">
            <a:extLst>
              <a:ext uri="{FF2B5EF4-FFF2-40B4-BE49-F238E27FC236}">
                <a16:creationId xmlns:a16="http://schemas.microsoft.com/office/drawing/2014/main" xmlns="" id="{5C60AFDD-13F1-4BBE-9DE5-C10C6FA0114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78633" y="7989152"/>
            <a:ext cx="3374571" cy="167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a:extLst>
              <a:ext uri="{FF2B5EF4-FFF2-40B4-BE49-F238E27FC236}">
                <a16:creationId xmlns:a16="http://schemas.microsoft.com/office/drawing/2014/main" xmlns="" id="{73F31155-FE1C-45F8-8F29-F314DDA0999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036719" y="7989152"/>
            <a:ext cx="2426945" cy="156017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7" name="Picture 4" descr="áááááá¨áá ááá£áá á¡á£á ááá">
            <a:extLst>
              <a:ext uri="{FF2B5EF4-FFF2-40B4-BE49-F238E27FC236}">
                <a16:creationId xmlns:a16="http://schemas.microsoft.com/office/drawing/2014/main" xmlns="" id="{12B87A3B-0DFE-4F82-9793-EF59FE1FDEEB}"/>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4022625" y="7933836"/>
            <a:ext cx="2411223" cy="152487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7571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50" presetClass="entr" presetSubtype="0" decel="100000" fill="hold" grpId="0" nodeType="afterEffect">
                                  <p:stCondLst>
                                    <p:cond delay="500"/>
                                  </p:stCondLst>
                                  <p:childTnLst>
                                    <p:set>
                                      <p:cBhvr>
                                        <p:cTn id="13" dur="1" fill="hold">
                                          <p:stCondLst>
                                            <p:cond delay="0"/>
                                          </p:stCondLst>
                                        </p:cTn>
                                        <p:tgtEl>
                                          <p:spTgt spid="14"/>
                                        </p:tgtEl>
                                        <p:attrNameLst>
                                          <p:attrName>style.visibility</p:attrName>
                                        </p:attrNameLst>
                                      </p:cBhvr>
                                      <p:to>
                                        <p:strVal val="visible"/>
                                      </p:to>
                                    </p:set>
                                    <p:anim calcmode="lin" valueType="num">
                                      <p:cBhvr>
                                        <p:cTn id="14" dur="1750" fill="hold"/>
                                        <p:tgtEl>
                                          <p:spTgt spid="14"/>
                                        </p:tgtEl>
                                        <p:attrNameLst>
                                          <p:attrName>ppt_w</p:attrName>
                                        </p:attrNameLst>
                                      </p:cBhvr>
                                      <p:tavLst>
                                        <p:tav tm="0">
                                          <p:val>
                                            <p:strVal val="#ppt_w+.3"/>
                                          </p:val>
                                        </p:tav>
                                        <p:tav tm="100000">
                                          <p:val>
                                            <p:strVal val="#ppt_w"/>
                                          </p:val>
                                        </p:tav>
                                      </p:tavLst>
                                    </p:anim>
                                    <p:anim calcmode="lin" valueType="num">
                                      <p:cBhvr>
                                        <p:cTn id="15" dur="1750" fill="hold"/>
                                        <p:tgtEl>
                                          <p:spTgt spid="14"/>
                                        </p:tgtEl>
                                        <p:attrNameLst>
                                          <p:attrName>ppt_h</p:attrName>
                                        </p:attrNameLst>
                                      </p:cBhvr>
                                      <p:tavLst>
                                        <p:tav tm="0">
                                          <p:val>
                                            <p:strVal val="#ppt_h"/>
                                          </p:val>
                                        </p:tav>
                                        <p:tav tm="100000">
                                          <p:val>
                                            <p:strVal val="#ppt_h"/>
                                          </p:val>
                                        </p:tav>
                                      </p:tavLst>
                                    </p:anim>
                                    <p:animEffect transition="in" filter="fade">
                                      <p:cBhvr>
                                        <p:cTn id="16" dur="1750"/>
                                        <p:tgtEl>
                                          <p:spTgt spid="14"/>
                                        </p:tgtEl>
                                      </p:cBhvr>
                                    </p:animEffect>
                                  </p:childTnLst>
                                </p:cTn>
                              </p:par>
                            </p:childTnLst>
                          </p:cTn>
                        </p:par>
                        <p:par>
                          <p:cTn id="17" fill="hold">
                            <p:stCondLst>
                              <p:cond delay="3500"/>
                            </p:stCondLst>
                            <p:childTnLst>
                              <p:par>
                                <p:cTn id="18" presetID="49" presetClass="entr" presetSubtype="0" decel="100000"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1000" fill="hold"/>
                                        <p:tgtEl>
                                          <p:spTgt spid="16"/>
                                        </p:tgtEl>
                                        <p:attrNameLst>
                                          <p:attrName>ppt_w</p:attrName>
                                        </p:attrNameLst>
                                      </p:cBhvr>
                                      <p:tavLst>
                                        <p:tav tm="0">
                                          <p:val>
                                            <p:fltVal val="0"/>
                                          </p:val>
                                        </p:tav>
                                        <p:tav tm="100000">
                                          <p:val>
                                            <p:strVal val="#ppt_w"/>
                                          </p:val>
                                        </p:tav>
                                      </p:tavLst>
                                    </p:anim>
                                    <p:anim calcmode="lin" valueType="num">
                                      <p:cBhvr>
                                        <p:cTn id="21" dur="1000" fill="hold"/>
                                        <p:tgtEl>
                                          <p:spTgt spid="16"/>
                                        </p:tgtEl>
                                        <p:attrNameLst>
                                          <p:attrName>ppt_h</p:attrName>
                                        </p:attrNameLst>
                                      </p:cBhvr>
                                      <p:tavLst>
                                        <p:tav tm="0">
                                          <p:val>
                                            <p:fltVal val="0"/>
                                          </p:val>
                                        </p:tav>
                                        <p:tav tm="100000">
                                          <p:val>
                                            <p:strVal val="#ppt_h"/>
                                          </p:val>
                                        </p:tav>
                                      </p:tavLst>
                                    </p:anim>
                                    <p:anim calcmode="lin" valueType="num">
                                      <p:cBhvr>
                                        <p:cTn id="22" dur="1000" fill="hold"/>
                                        <p:tgtEl>
                                          <p:spTgt spid="16"/>
                                        </p:tgtEl>
                                        <p:attrNameLst>
                                          <p:attrName>style.rotation</p:attrName>
                                        </p:attrNameLst>
                                      </p:cBhvr>
                                      <p:tavLst>
                                        <p:tav tm="0">
                                          <p:val>
                                            <p:fltVal val="360"/>
                                          </p:val>
                                        </p:tav>
                                        <p:tav tm="100000">
                                          <p:val>
                                            <p:fltVal val="0"/>
                                          </p:val>
                                        </p:tav>
                                      </p:tavLst>
                                    </p:anim>
                                    <p:animEffect transition="in" filter="fade">
                                      <p:cBhvr>
                                        <p:cTn id="23" dur="1000"/>
                                        <p:tgtEl>
                                          <p:spTgt spid="16"/>
                                        </p:tgtEl>
                                      </p:cBhvr>
                                    </p:animEffect>
                                  </p:childTnLst>
                                </p:cTn>
                              </p:par>
                              <p:par>
                                <p:cTn id="24" presetID="2" presetClass="entr" presetSubtype="4"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ppt_x"/>
                                          </p:val>
                                        </p:tav>
                                        <p:tav tm="100000">
                                          <p:val>
                                            <p:strVal val="#ppt_x"/>
                                          </p:val>
                                        </p:tav>
                                      </p:tavLst>
                                    </p:anim>
                                    <p:anim calcmode="lin" valueType="num">
                                      <p:cBhvr additive="base">
                                        <p:cTn id="2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a:extLst>
              <a:ext uri="{FF2B5EF4-FFF2-40B4-BE49-F238E27FC236}">
                <a16:creationId xmlns:a16="http://schemas.microsoft.com/office/drawing/2014/main" xmlns="" id="{BC70352C-8995-4CE3-B9C3-5CF36E202550}"/>
              </a:ext>
            </a:extLst>
          </p:cNvPr>
          <p:cNvSpPr>
            <a:spLocks/>
          </p:cNvSpPr>
          <p:nvPr/>
        </p:nvSpPr>
        <p:spPr bwMode="auto">
          <a:xfrm>
            <a:off x="1" y="1247776"/>
            <a:ext cx="17554575" cy="927100"/>
          </a:xfrm>
          <a:custGeom>
            <a:avLst/>
            <a:gdLst>
              <a:gd name="T0" fmla="*/ 7680 w 7680"/>
              <a:gd name="T1" fmla="*/ 295 h 404"/>
              <a:gd name="T2" fmla="*/ 7680 w 7680"/>
              <a:gd name="T3" fmla="*/ 0 h 404"/>
              <a:gd name="T4" fmla="*/ 0 w 7680"/>
              <a:gd name="T5" fmla="*/ 0 h 404"/>
              <a:gd name="T6" fmla="*/ 0 w 7680"/>
              <a:gd name="T7" fmla="*/ 295 h 404"/>
              <a:gd name="T8" fmla="*/ 3708 w 7680"/>
              <a:gd name="T9" fmla="*/ 404 h 404"/>
              <a:gd name="T10" fmla="*/ 3756 w 7680"/>
              <a:gd name="T11" fmla="*/ 255 h 404"/>
              <a:gd name="T12" fmla="*/ 3972 w 7680"/>
              <a:gd name="T13" fmla="*/ 404 h 404"/>
              <a:gd name="T14" fmla="*/ 7680 w 7680"/>
              <a:gd name="T15" fmla="*/ 295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6" name="Freeform 22">
            <a:extLst>
              <a:ext uri="{FF2B5EF4-FFF2-40B4-BE49-F238E27FC236}">
                <a16:creationId xmlns:a16="http://schemas.microsoft.com/office/drawing/2014/main" xmlns="" id="{58535D2D-A068-47A4-8A8E-C8B5975B6825}"/>
              </a:ext>
            </a:extLst>
          </p:cNvPr>
          <p:cNvSpPr>
            <a:spLocks/>
          </p:cNvSpPr>
          <p:nvPr/>
        </p:nvSpPr>
        <p:spPr bwMode="auto">
          <a:xfrm>
            <a:off x="1" y="300038"/>
            <a:ext cx="17554575" cy="1876425"/>
          </a:xfrm>
          <a:custGeom>
            <a:avLst/>
            <a:gdLst>
              <a:gd name="T0" fmla="*/ 7680 w 7680"/>
              <a:gd name="T1" fmla="*/ 522 h 818"/>
              <a:gd name="T2" fmla="*/ 7680 w 7680"/>
              <a:gd name="T3" fmla="*/ 0 h 818"/>
              <a:gd name="T4" fmla="*/ 0 w 7680"/>
              <a:gd name="T5" fmla="*/ 0 h 818"/>
              <a:gd name="T6" fmla="*/ 0 w 7680"/>
              <a:gd name="T7" fmla="*/ 522 h 818"/>
              <a:gd name="T8" fmla="*/ 3708 w 7680"/>
              <a:gd name="T9" fmla="*/ 818 h 818"/>
              <a:gd name="T10" fmla="*/ 3832 w 7680"/>
              <a:gd name="T11" fmla="*/ 564 h 818"/>
              <a:gd name="T12" fmla="*/ 3977 w 7680"/>
              <a:gd name="T13" fmla="*/ 818 h 818"/>
              <a:gd name="T14" fmla="*/ 7680 w 7680"/>
              <a:gd name="T15" fmla="*/ 522 h 8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pic>
        <p:nvPicPr>
          <p:cNvPr id="40" name="Рисунок 39">
            <a:extLst>
              <a:ext uri="{FF2B5EF4-FFF2-40B4-BE49-F238E27FC236}">
                <a16:creationId xmlns:a16="http://schemas.microsoft.com/office/drawing/2014/main" xmlns="" id="{2E02C2F6-25B2-442F-9500-1E2738FF4589}"/>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41274" y="0"/>
            <a:ext cx="17621249" cy="2199077"/>
          </a:xfrm>
          <a:prstGeom prst="rect">
            <a:avLst/>
          </a:prstGeom>
        </p:spPr>
      </p:pic>
      <p:sp>
        <p:nvSpPr>
          <p:cNvPr id="13" name="Прямоугольник 12">
            <a:extLst>
              <a:ext uri="{FF2B5EF4-FFF2-40B4-BE49-F238E27FC236}">
                <a16:creationId xmlns:a16="http://schemas.microsoft.com/office/drawing/2014/main" xmlns="" id="{7EDF2B9F-7D72-4826-BCE8-C292EC1A2434}"/>
              </a:ext>
            </a:extLst>
          </p:cNvPr>
          <p:cNvSpPr/>
          <p:nvPr/>
        </p:nvSpPr>
        <p:spPr>
          <a:xfrm>
            <a:off x="2327924" y="432250"/>
            <a:ext cx="12900313" cy="707886"/>
          </a:xfrm>
          <a:prstGeom prst="rect">
            <a:avLst/>
          </a:prstGeom>
        </p:spPr>
        <p:txBody>
          <a:bodyPr wrap="square">
            <a:spAutoFit/>
          </a:bodyPr>
          <a:lstStyle/>
          <a:p>
            <a:pPr algn="ctr">
              <a:spcBef>
                <a:spcPct val="50000"/>
              </a:spcBef>
              <a:defRPr/>
            </a:pPr>
            <a:r>
              <a:rPr lang="en-US" altLang="en-US" sz="4000" b="1" spc="200" dirty="0">
                <a:solidFill>
                  <a:schemeClr val="bg1"/>
                </a:solidFill>
                <a:latin typeface="Times New Roman" panose="02020603050405020304" pitchFamily="18" charset="0"/>
                <a:cs typeface="Times New Roman" panose="02020603050405020304" pitchFamily="18" charset="0"/>
              </a:rPr>
              <a:t>FUTURE PLANS</a:t>
            </a:r>
          </a:p>
        </p:txBody>
      </p:sp>
      <p:grpSp>
        <p:nvGrpSpPr>
          <p:cNvPr id="2" name="Группа 6">
            <a:extLst>
              <a:ext uri="{FF2B5EF4-FFF2-40B4-BE49-F238E27FC236}">
                <a16:creationId xmlns:a16="http://schemas.microsoft.com/office/drawing/2014/main" xmlns="" id="{399F3F94-2ECF-428C-8CAE-B74CF7386FBD}"/>
              </a:ext>
            </a:extLst>
          </p:cNvPr>
          <p:cNvGrpSpPr/>
          <p:nvPr/>
        </p:nvGrpSpPr>
        <p:grpSpPr>
          <a:xfrm>
            <a:off x="0" y="1118588"/>
            <a:ext cx="17556163" cy="1585314"/>
            <a:chOff x="0" y="1118588"/>
            <a:chExt cx="17556163" cy="1585314"/>
          </a:xfrm>
        </p:grpSpPr>
        <p:pic>
          <p:nvPicPr>
            <p:cNvPr id="41" name="Рисунок 40">
              <a:extLst>
                <a:ext uri="{FF2B5EF4-FFF2-40B4-BE49-F238E27FC236}">
                  <a16:creationId xmlns:a16="http://schemas.microsoft.com/office/drawing/2014/main" xmlns="" id="{9D7F3FD3-50DA-4EDE-8A34-5CDC5371236A}"/>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0" y="1118588"/>
              <a:ext cx="17556163" cy="1435582"/>
            </a:xfrm>
            <a:prstGeom prst="rect">
              <a:avLst/>
            </a:prstGeom>
          </p:spPr>
        </p:pic>
        <p:grpSp>
          <p:nvGrpSpPr>
            <p:cNvPr id="4" name="Группа 5">
              <a:extLst>
                <a:ext uri="{FF2B5EF4-FFF2-40B4-BE49-F238E27FC236}">
                  <a16:creationId xmlns:a16="http://schemas.microsoft.com/office/drawing/2014/main" xmlns="" id="{0DC75D09-3664-4B0F-96EF-C093D7E11A51}"/>
                </a:ext>
              </a:extLst>
            </p:cNvPr>
            <p:cNvGrpSpPr/>
            <p:nvPr/>
          </p:nvGrpSpPr>
          <p:grpSpPr>
            <a:xfrm>
              <a:off x="8013700" y="1694252"/>
              <a:ext cx="1555750" cy="1009650"/>
              <a:chOff x="8013700" y="1694252"/>
              <a:chExt cx="1555750" cy="1009650"/>
            </a:xfrm>
          </p:grpSpPr>
          <p:sp>
            <p:nvSpPr>
              <p:cNvPr id="5" name="Прямоугольник 4">
                <a:extLst>
                  <a:ext uri="{FF2B5EF4-FFF2-40B4-BE49-F238E27FC236}">
                    <a16:creationId xmlns:a16="http://schemas.microsoft.com/office/drawing/2014/main" xmlns="" id="{251D49A6-2B0D-4594-B56D-FD0704634947}"/>
                  </a:ext>
                </a:extLst>
              </p:cNvPr>
              <p:cNvSpPr/>
              <p:nvPr/>
            </p:nvSpPr>
            <p:spPr>
              <a:xfrm>
                <a:off x="8013700" y="1694252"/>
                <a:ext cx="1555750" cy="1009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a:extLst>
                  <a:ext uri="{FF2B5EF4-FFF2-40B4-BE49-F238E27FC236}">
                    <a16:creationId xmlns:a16="http://schemas.microsoft.com/office/drawing/2014/main" xmlns="" id="{3DF3E48A-B68B-4DB7-A5BF-4F50A4558A83}"/>
                  </a:ext>
                </a:extLst>
              </p:cNvPr>
              <p:cNvPicPr>
                <a:picLocks noChangeAspect="1"/>
              </p:cNvPicPr>
              <p:nvPr/>
            </p:nvPicPr>
            <p:blipFill>
              <a:blip r:embed="rId7" cstate="print">
                <a:extLst>
                  <a:ext uri="{96DAC541-7B7A-43D3-8B79-37D633B846F1}">
                    <asvg:svgBlip xmlns:asvg="http://schemas.microsoft.com/office/drawing/2016/SVG/main" xmlns="" r:embed="rId8"/>
                  </a:ext>
                </a:extLst>
              </a:blip>
              <a:stretch>
                <a:fillRect/>
              </a:stretch>
            </p:blipFill>
            <p:spPr>
              <a:xfrm>
                <a:off x="8163720" y="1733490"/>
                <a:ext cx="1221580" cy="787748"/>
              </a:xfrm>
              <a:prstGeom prst="rect">
                <a:avLst/>
              </a:prstGeom>
            </p:spPr>
          </p:pic>
        </p:grpSp>
      </p:grpSp>
      <p:sp>
        <p:nvSpPr>
          <p:cNvPr id="14" name="Прямоугольник 13">
            <a:extLst>
              <a:ext uri="{FF2B5EF4-FFF2-40B4-BE49-F238E27FC236}">
                <a16:creationId xmlns:a16="http://schemas.microsoft.com/office/drawing/2014/main" xmlns="" id="{7A7C1E92-004F-442D-90C5-BFE8971E4B3B}"/>
              </a:ext>
            </a:extLst>
          </p:cNvPr>
          <p:cNvSpPr/>
          <p:nvPr/>
        </p:nvSpPr>
        <p:spPr>
          <a:xfrm>
            <a:off x="927704" y="2511903"/>
            <a:ext cx="17176677" cy="4590937"/>
          </a:xfrm>
          <a:prstGeom prst="rect">
            <a:avLst/>
          </a:prstGeom>
        </p:spPr>
        <p:txBody>
          <a:bodyPr wrap="square">
            <a:spAutoFit/>
          </a:bodyPr>
          <a:lstStyle/>
          <a:p>
            <a:pPr marL="914400" lvl="1" indent="-457200">
              <a:spcBef>
                <a:spcPts val="1200"/>
              </a:spcBef>
              <a:spcAft>
                <a:spcPts val="1200"/>
              </a:spcAft>
              <a:buFont typeface="Wingdings" pitchFamily="2" charset="2"/>
              <a:buChar char="§"/>
            </a:pPr>
            <a:r>
              <a:rPr lang="en-US" sz="2800">
                <a:latin typeface="Sylfaen" pitchFamily="18" charset="0"/>
              </a:rPr>
              <a:t>Revise and improve the procedures of automatic presentation of the information received from administrative bodies in the BR database</a:t>
            </a:r>
            <a:endParaRPr lang="ka-GE" sz="2800">
              <a:latin typeface="Sylfaen" pitchFamily="18" charset="0"/>
            </a:endParaRPr>
          </a:p>
          <a:p>
            <a:pPr marL="914400" lvl="1" indent="-457200">
              <a:spcBef>
                <a:spcPts val="1200"/>
              </a:spcBef>
              <a:spcAft>
                <a:spcPts val="1200"/>
              </a:spcAft>
              <a:buFont typeface="Wingdings" pitchFamily="2" charset="2"/>
              <a:buChar char="§"/>
            </a:pPr>
            <a:r>
              <a:rPr lang="en-US" altLang="en-US" sz="2800" spc="100">
                <a:latin typeface="Times New Roman" panose="02020603050405020304" pitchFamily="18" charset="0"/>
                <a:cs typeface="Times New Roman" panose="02020603050405020304" pitchFamily="18" charset="0"/>
              </a:rPr>
              <a:t>working with data quality</a:t>
            </a:r>
            <a:endParaRPr lang="ka-GE" altLang="en-US" sz="2800" spc="100">
              <a:latin typeface="Times New Roman" panose="02020603050405020304" pitchFamily="18" charset="0"/>
              <a:cs typeface="Times New Roman" panose="02020603050405020304" pitchFamily="18" charset="0"/>
            </a:endParaRPr>
          </a:p>
          <a:p>
            <a:pPr marL="914400" lvl="1" indent="-457200">
              <a:spcBef>
                <a:spcPts val="1200"/>
              </a:spcBef>
              <a:spcAft>
                <a:spcPts val="1200"/>
              </a:spcAft>
              <a:buFont typeface="Wingdings" pitchFamily="2" charset="2"/>
              <a:buChar char="§"/>
            </a:pPr>
            <a:r>
              <a:rPr lang="en-US" altLang="ka-GE" sz="2800" spc="100">
                <a:latin typeface="Times New Roman" panose="02020603050405020304" pitchFamily="18" charset="0"/>
                <a:cs typeface="Times New Roman" panose="02020603050405020304" pitchFamily="18" charset="0"/>
              </a:rPr>
              <a:t>Strengthen national statistical capacities and data collection system</a:t>
            </a:r>
            <a:endParaRPr lang="ka-GE" altLang="ka-GE" sz="2800" spc="100">
              <a:latin typeface="Times New Roman" panose="02020603050405020304" pitchFamily="18" charset="0"/>
              <a:cs typeface="Times New Roman" panose="02020603050405020304" pitchFamily="18" charset="0"/>
            </a:endParaRPr>
          </a:p>
          <a:p>
            <a:pPr marL="914400" lvl="1" indent="-457200">
              <a:spcBef>
                <a:spcPts val="1200"/>
              </a:spcBef>
              <a:spcAft>
                <a:spcPts val="1200"/>
              </a:spcAft>
              <a:buFont typeface="Wingdings" pitchFamily="2" charset="2"/>
              <a:buChar char="§"/>
            </a:pPr>
            <a:r>
              <a:rPr lang="en-US" sz="2800" spc="100">
                <a:latin typeface="Times New Roman" panose="02020603050405020304" pitchFamily="18" charset="0"/>
                <a:cs typeface="Times New Roman" panose="02020603050405020304" pitchFamily="18" charset="0"/>
              </a:rPr>
              <a:t>Implementation of international standards and requirements</a:t>
            </a:r>
            <a:endParaRPr lang="ka-GE" sz="2800" spc="100">
              <a:latin typeface="Times New Roman" panose="02020603050405020304" pitchFamily="18" charset="0"/>
              <a:cs typeface="Times New Roman" panose="02020603050405020304" pitchFamily="18" charset="0"/>
            </a:endParaRPr>
          </a:p>
          <a:p>
            <a:pPr marL="914400" lvl="1" indent="-457200">
              <a:spcBef>
                <a:spcPts val="1200"/>
              </a:spcBef>
              <a:spcAft>
                <a:spcPts val="1200"/>
              </a:spcAft>
              <a:buFont typeface="Wingdings" pitchFamily="2" charset="2"/>
              <a:buChar char="§"/>
            </a:pPr>
            <a:r>
              <a:rPr lang="en-US" altLang="en-US" sz="2800" spc="100">
                <a:latin typeface="Times New Roman" panose="02020603050405020304" pitchFamily="18" charset="0"/>
                <a:cs typeface="Times New Roman" panose="02020603050405020304" pitchFamily="18" charset="0"/>
              </a:rPr>
              <a:t>Active cooperation with international organizations and experts</a:t>
            </a:r>
            <a:endParaRPr lang="ka-GE" altLang="en-US" sz="2800" spc="100">
              <a:latin typeface="Times New Roman" panose="02020603050405020304" pitchFamily="18" charset="0"/>
              <a:cs typeface="Times New Roman" panose="02020603050405020304" pitchFamily="18" charset="0"/>
            </a:endParaRPr>
          </a:p>
          <a:p>
            <a:pPr>
              <a:lnSpc>
                <a:spcPct val="150000"/>
              </a:lnSpc>
            </a:pPr>
            <a:endParaRPr lang="en-US" altLang="ka-GE" sz="2600" spc="100" dirty="0">
              <a:solidFill>
                <a:srgbClr val="0080BD"/>
              </a:solidFill>
              <a:latin typeface="Times New Roman" panose="02020603050405020304" pitchFamily="18" charset="0"/>
              <a:cs typeface="Times New Roman" panose="02020603050405020304" pitchFamily="18" charset="0"/>
            </a:endParaRPr>
          </a:p>
        </p:txBody>
      </p:sp>
      <p:pic>
        <p:nvPicPr>
          <p:cNvPr id="24" name="Picture 3">
            <a:extLst>
              <a:ext uri="{FF2B5EF4-FFF2-40B4-BE49-F238E27FC236}">
                <a16:creationId xmlns:a16="http://schemas.microsoft.com/office/drawing/2014/main" xmlns="" id="{D880B38B-6E01-4950-8C9B-6AFAA90C237E}"/>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1705143" y="6943006"/>
            <a:ext cx="5849073" cy="2924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3">
            <a:extLst>
              <a:ext uri="{FF2B5EF4-FFF2-40B4-BE49-F238E27FC236}">
                <a16:creationId xmlns:a16="http://schemas.microsoft.com/office/drawing/2014/main" xmlns="" id="{5C60AFDD-13F1-4BBE-9DE5-C10C6FA0114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17429" y="8076174"/>
            <a:ext cx="3374571" cy="167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a:extLst>
              <a:ext uri="{FF2B5EF4-FFF2-40B4-BE49-F238E27FC236}">
                <a16:creationId xmlns:a16="http://schemas.microsoft.com/office/drawing/2014/main" xmlns="" id="{73F31155-FE1C-45F8-8F29-F314DDA0999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102951" y="8133477"/>
            <a:ext cx="2426945" cy="156017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7" name="Picture 4" descr="áááááá¨áá ááá£áá á¡á£á ááá">
            <a:extLst>
              <a:ext uri="{FF2B5EF4-FFF2-40B4-BE49-F238E27FC236}">
                <a16:creationId xmlns:a16="http://schemas.microsoft.com/office/drawing/2014/main" xmlns="" id="{12B87A3B-0DFE-4F82-9793-EF59FE1FDEEB}"/>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411908" y="8133477"/>
            <a:ext cx="2411223" cy="152487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266786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50" presetClass="entr" presetSubtype="0" decel="100000" fill="hold" grpId="0" nodeType="afterEffect">
                                  <p:stCondLst>
                                    <p:cond delay="500"/>
                                  </p:stCondLst>
                                  <p:childTnLst>
                                    <p:set>
                                      <p:cBhvr>
                                        <p:cTn id="13" dur="1" fill="hold">
                                          <p:stCondLst>
                                            <p:cond delay="0"/>
                                          </p:stCondLst>
                                        </p:cTn>
                                        <p:tgtEl>
                                          <p:spTgt spid="14"/>
                                        </p:tgtEl>
                                        <p:attrNameLst>
                                          <p:attrName>style.visibility</p:attrName>
                                        </p:attrNameLst>
                                      </p:cBhvr>
                                      <p:to>
                                        <p:strVal val="visible"/>
                                      </p:to>
                                    </p:set>
                                    <p:anim calcmode="lin" valueType="num">
                                      <p:cBhvr>
                                        <p:cTn id="14" dur="1750" fill="hold"/>
                                        <p:tgtEl>
                                          <p:spTgt spid="14"/>
                                        </p:tgtEl>
                                        <p:attrNameLst>
                                          <p:attrName>ppt_w</p:attrName>
                                        </p:attrNameLst>
                                      </p:cBhvr>
                                      <p:tavLst>
                                        <p:tav tm="0">
                                          <p:val>
                                            <p:strVal val="#ppt_w+.3"/>
                                          </p:val>
                                        </p:tav>
                                        <p:tav tm="100000">
                                          <p:val>
                                            <p:strVal val="#ppt_w"/>
                                          </p:val>
                                        </p:tav>
                                      </p:tavLst>
                                    </p:anim>
                                    <p:anim calcmode="lin" valueType="num">
                                      <p:cBhvr>
                                        <p:cTn id="15" dur="1750" fill="hold"/>
                                        <p:tgtEl>
                                          <p:spTgt spid="14"/>
                                        </p:tgtEl>
                                        <p:attrNameLst>
                                          <p:attrName>ppt_h</p:attrName>
                                        </p:attrNameLst>
                                      </p:cBhvr>
                                      <p:tavLst>
                                        <p:tav tm="0">
                                          <p:val>
                                            <p:strVal val="#ppt_h"/>
                                          </p:val>
                                        </p:tav>
                                        <p:tav tm="100000">
                                          <p:val>
                                            <p:strVal val="#ppt_h"/>
                                          </p:val>
                                        </p:tav>
                                      </p:tavLst>
                                    </p:anim>
                                    <p:animEffect transition="in" filter="fade">
                                      <p:cBhvr>
                                        <p:cTn id="16" dur="1750"/>
                                        <p:tgtEl>
                                          <p:spTgt spid="14"/>
                                        </p:tgtEl>
                                      </p:cBhvr>
                                    </p:animEffect>
                                  </p:childTnLst>
                                </p:cTn>
                              </p:par>
                            </p:childTnLst>
                          </p:cTn>
                        </p:par>
                        <p:par>
                          <p:cTn id="17" fill="hold">
                            <p:stCondLst>
                              <p:cond delay="3500"/>
                            </p:stCondLst>
                            <p:childTnLst>
                              <p:par>
                                <p:cTn id="18" presetID="49" presetClass="entr" presetSubtype="0" decel="100000"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1000" fill="hold"/>
                                        <p:tgtEl>
                                          <p:spTgt spid="16"/>
                                        </p:tgtEl>
                                        <p:attrNameLst>
                                          <p:attrName>ppt_w</p:attrName>
                                        </p:attrNameLst>
                                      </p:cBhvr>
                                      <p:tavLst>
                                        <p:tav tm="0">
                                          <p:val>
                                            <p:fltVal val="0"/>
                                          </p:val>
                                        </p:tav>
                                        <p:tav tm="100000">
                                          <p:val>
                                            <p:strVal val="#ppt_w"/>
                                          </p:val>
                                        </p:tav>
                                      </p:tavLst>
                                    </p:anim>
                                    <p:anim calcmode="lin" valueType="num">
                                      <p:cBhvr>
                                        <p:cTn id="21" dur="1000" fill="hold"/>
                                        <p:tgtEl>
                                          <p:spTgt spid="16"/>
                                        </p:tgtEl>
                                        <p:attrNameLst>
                                          <p:attrName>ppt_h</p:attrName>
                                        </p:attrNameLst>
                                      </p:cBhvr>
                                      <p:tavLst>
                                        <p:tav tm="0">
                                          <p:val>
                                            <p:fltVal val="0"/>
                                          </p:val>
                                        </p:tav>
                                        <p:tav tm="100000">
                                          <p:val>
                                            <p:strVal val="#ppt_h"/>
                                          </p:val>
                                        </p:tav>
                                      </p:tavLst>
                                    </p:anim>
                                    <p:anim calcmode="lin" valueType="num">
                                      <p:cBhvr>
                                        <p:cTn id="22" dur="1000" fill="hold"/>
                                        <p:tgtEl>
                                          <p:spTgt spid="16"/>
                                        </p:tgtEl>
                                        <p:attrNameLst>
                                          <p:attrName>style.rotation</p:attrName>
                                        </p:attrNameLst>
                                      </p:cBhvr>
                                      <p:tavLst>
                                        <p:tav tm="0">
                                          <p:val>
                                            <p:fltVal val="360"/>
                                          </p:val>
                                        </p:tav>
                                        <p:tav tm="100000">
                                          <p:val>
                                            <p:fltVal val="0"/>
                                          </p:val>
                                        </p:tav>
                                      </p:tavLst>
                                    </p:anim>
                                    <p:animEffect transition="in" filter="fade">
                                      <p:cBhvr>
                                        <p:cTn id="23" dur="1000"/>
                                        <p:tgtEl>
                                          <p:spTgt spid="16"/>
                                        </p:tgtEl>
                                      </p:cBhvr>
                                    </p:animEffect>
                                  </p:childTnLst>
                                </p:cTn>
                              </p:par>
                              <p:par>
                                <p:cTn id="24" presetID="2" presetClass="entr" presetSubtype="4"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ppt_x"/>
                                          </p:val>
                                        </p:tav>
                                        <p:tav tm="100000">
                                          <p:val>
                                            <p:strVal val="#ppt_x"/>
                                          </p:val>
                                        </p:tav>
                                      </p:tavLst>
                                    </p:anim>
                                    <p:anim calcmode="lin" valueType="num">
                                      <p:cBhvr additive="base">
                                        <p:cTn id="2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43011" name="Рисунок 39"/>
          <p:cNvPicPr>
            <a:picLocks noChangeAspect="1"/>
          </p:cNvPicPr>
          <p:nvPr/>
        </p:nvPicPr>
        <p:blipFill>
          <a:blip r:embed="rId2"/>
          <a:srcRect/>
          <a:stretch>
            <a:fillRect/>
          </a:stretch>
        </p:blipFill>
        <p:spPr bwMode="auto">
          <a:xfrm>
            <a:off x="0" y="-23813"/>
            <a:ext cx="17621250" cy="2198688"/>
          </a:xfrm>
          <a:prstGeom prst="rect">
            <a:avLst/>
          </a:prstGeom>
          <a:noFill/>
          <a:ln w="9525">
            <a:noFill/>
            <a:miter lim="800000"/>
            <a:headEnd/>
            <a:tailEnd/>
          </a:ln>
        </p:spPr>
      </p:pic>
      <p:sp>
        <p:nvSpPr>
          <p:cNvPr id="43012" name="Прямоугольник 12"/>
          <p:cNvSpPr>
            <a:spLocks noChangeArrowheads="1"/>
          </p:cNvSpPr>
          <p:nvPr/>
        </p:nvSpPr>
        <p:spPr bwMode="auto">
          <a:xfrm>
            <a:off x="2324100" y="225425"/>
            <a:ext cx="12900025" cy="1323439"/>
          </a:xfrm>
          <a:prstGeom prst="rect">
            <a:avLst/>
          </a:prstGeom>
          <a:noFill/>
          <a:ln w="9525">
            <a:noFill/>
            <a:miter lim="800000"/>
            <a:headEnd/>
            <a:tailEnd/>
          </a:ln>
        </p:spPr>
        <p:txBody>
          <a:bodyPr>
            <a:spAutoFit/>
          </a:bodyPr>
          <a:lstStyle/>
          <a:p>
            <a:pPr algn="ctr">
              <a:spcBef>
                <a:spcPct val="50000"/>
              </a:spcBef>
              <a:defRPr/>
            </a:pPr>
            <a:r>
              <a:rPr lang="en-US" sz="4000" b="1">
                <a:solidFill>
                  <a:schemeClr val="bg1"/>
                </a:solidFill>
                <a:cs typeface="Arial" charset="0"/>
              </a:rPr>
              <a:t>Website - Access to information</a:t>
            </a:r>
            <a:endParaRPr lang="en-US" sz="4000">
              <a:solidFill>
                <a:schemeClr val="bg1"/>
              </a:solidFill>
              <a:latin typeface="BPG Nino Mtavruli"/>
            </a:endParaRPr>
          </a:p>
          <a:p>
            <a:pPr algn="ctr"/>
            <a:endParaRPr lang="en-US" sz="4000">
              <a:solidFill>
                <a:schemeClr val="bg1"/>
              </a:solidFill>
              <a:latin typeface="BPG Nino Mtavruli"/>
            </a:endParaRPr>
          </a:p>
        </p:txBody>
      </p:sp>
      <p:grpSp>
        <p:nvGrpSpPr>
          <p:cNvPr id="43013" name="Группа 6"/>
          <p:cNvGrpSpPr>
            <a:grpSpLocks/>
          </p:cNvGrpSpPr>
          <p:nvPr/>
        </p:nvGrpSpPr>
        <p:grpSpPr bwMode="auto">
          <a:xfrm>
            <a:off x="65088" y="914400"/>
            <a:ext cx="17556162" cy="1584325"/>
            <a:chOff x="0" y="1118588"/>
            <a:chExt cx="17556163" cy="1585314"/>
          </a:xfrm>
        </p:grpSpPr>
        <p:pic>
          <p:nvPicPr>
            <p:cNvPr id="43015" name="Рисунок 40"/>
            <p:cNvPicPr>
              <a:picLocks noChangeAspect="1"/>
            </p:cNvPicPr>
            <p:nvPr/>
          </p:nvPicPr>
          <p:blipFill>
            <a:blip r:embed="rId3"/>
            <a:srcRect/>
            <a:stretch>
              <a:fillRect/>
            </a:stretch>
          </p:blipFill>
          <p:spPr bwMode="auto">
            <a:xfrm>
              <a:off x="0" y="1118588"/>
              <a:ext cx="17556163" cy="1435582"/>
            </a:xfrm>
            <a:prstGeom prst="rect">
              <a:avLst/>
            </a:prstGeom>
            <a:noFill/>
            <a:ln w="9525">
              <a:noFill/>
              <a:miter lim="800000"/>
              <a:headEnd/>
              <a:tailEnd/>
            </a:ln>
          </p:spPr>
        </p:pic>
        <p:grpSp>
          <p:nvGrpSpPr>
            <p:cNvPr id="43016" name="Группа 5"/>
            <p:cNvGrpSpPr>
              <a:grpSpLocks/>
            </p:cNvGrpSpPr>
            <p:nvPr/>
          </p:nvGrpSpPr>
          <p:grpSpPr bwMode="auto">
            <a:xfrm>
              <a:off x="8013700" y="1694252"/>
              <a:ext cx="1555750" cy="1009650"/>
              <a:chOff x="8013700" y="1694252"/>
              <a:chExt cx="1555750" cy="1009650"/>
            </a:xfrm>
          </p:grpSpPr>
          <p:sp>
            <p:nvSpPr>
              <p:cNvPr id="5" name="Прямоугольник 4">
                <a:extLst>
                  <a:ext uri="{FF2B5EF4-FFF2-40B4-BE49-F238E27FC236}"/>
                </a:extLst>
              </p:cNvPr>
              <p:cNvSpPr/>
              <p:nvPr/>
            </p:nvSpPr>
            <p:spPr>
              <a:xfrm>
                <a:off x="8013700" y="1693622"/>
                <a:ext cx="1555750" cy="101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43018" name="Рисунок 2"/>
              <p:cNvPicPr>
                <a:picLocks noChangeAspect="1"/>
              </p:cNvPicPr>
              <p:nvPr/>
            </p:nvPicPr>
            <p:blipFill>
              <a:blip r:embed="rId4"/>
              <a:srcRect/>
              <a:stretch>
                <a:fillRect/>
              </a:stretch>
            </p:blipFill>
            <p:spPr bwMode="auto">
              <a:xfrm>
                <a:off x="8163720" y="1733490"/>
                <a:ext cx="1221580" cy="787748"/>
              </a:xfrm>
              <a:prstGeom prst="rect">
                <a:avLst/>
              </a:prstGeom>
              <a:noFill/>
              <a:ln w="9525">
                <a:noFill/>
                <a:miter lim="800000"/>
                <a:headEnd/>
                <a:tailEnd/>
              </a:ln>
            </p:spPr>
          </p:pic>
        </p:grpSp>
      </p:grpSp>
      <p:pic>
        <p:nvPicPr>
          <p:cNvPr id="2" name="Picture 1"/>
          <p:cNvPicPr>
            <a:picLocks noChangeAspect="1"/>
          </p:cNvPicPr>
          <p:nvPr/>
        </p:nvPicPr>
        <p:blipFill>
          <a:blip r:embed="rId5"/>
          <a:stretch>
            <a:fillRect/>
          </a:stretch>
        </p:blipFill>
        <p:spPr>
          <a:xfrm>
            <a:off x="4021138" y="2521741"/>
            <a:ext cx="8782050" cy="7743825"/>
          </a:xfrm>
          <a:prstGeom prst="rect">
            <a:avLst/>
          </a:prstGeom>
        </p:spPr>
      </p:pic>
    </p:spTree>
    <p:extLst>
      <p:ext uri="{BB962C8B-B14F-4D97-AF65-F5344CB8AC3E}">
        <p14:creationId xmlns:p14="http://schemas.microsoft.com/office/powerpoint/2010/main" val="4096211061"/>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44035" name="Рисунок 39"/>
          <p:cNvPicPr>
            <a:picLocks noChangeAspect="1"/>
          </p:cNvPicPr>
          <p:nvPr/>
        </p:nvPicPr>
        <p:blipFill>
          <a:blip r:embed="rId2"/>
          <a:srcRect/>
          <a:stretch>
            <a:fillRect/>
          </a:stretch>
        </p:blipFill>
        <p:spPr bwMode="auto">
          <a:xfrm>
            <a:off x="-28575" y="0"/>
            <a:ext cx="17621250" cy="2198688"/>
          </a:xfrm>
          <a:prstGeom prst="rect">
            <a:avLst/>
          </a:prstGeom>
          <a:noFill/>
          <a:ln w="9525">
            <a:noFill/>
            <a:miter lim="800000"/>
            <a:headEnd/>
            <a:tailEnd/>
          </a:ln>
        </p:spPr>
      </p:pic>
      <p:grpSp>
        <p:nvGrpSpPr>
          <p:cNvPr id="44036" name="Группа 6"/>
          <p:cNvGrpSpPr>
            <a:grpSpLocks/>
          </p:cNvGrpSpPr>
          <p:nvPr/>
        </p:nvGrpSpPr>
        <p:grpSpPr bwMode="auto">
          <a:xfrm>
            <a:off x="0" y="1119188"/>
            <a:ext cx="17556163" cy="1584325"/>
            <a:chOff x="0" y="1118588"/>
            <a:chExt cx="17556163" cy="1585314"/>
          </a:xfrm>
        </p:grpSpPr>
        <p:pic>
          <p:nvPicPr>
            <p:cNvPr id="44043" name="Рисунок 40"/>
            <p:cNvPicPr>
              <a:picLocks noChangeAspect="1"/>
            </p:cNvPicPr>
            <p:nvPr/>
          </p:nvPicPr>
          <p:blipFill>
            <a:blip r:embed="rId3"/>
            <a:srcRect/>
            <a:stretch>
              <a:fillRect/>
            </a:stretch>
          </p:blipFill>
          <p:spPr bwMode="auto">
            <a:xfrm>
              <a:off x="0" y="1118588"/>
              <a:ext cx="17556163" cy="1435582"/>
            </a:xfrm>
            <a:prstGeom prst="rect">
              <a:avLst/>
            </a:prstGeom>
            <a:noFill/>
            <a:ln w="9525">
              <a:noFill/>
              <a:miter lim="800000"/>
              <a:headEnd/>
              <a:tailEnd/>
            </a:ln>
          </p:spPr>
        </p:pic>
        <p:grpSp>
          <p:nvGrpSpPr>
            <p:cNvPr id="44044" name="Группа 5"/>
            <p:cNvGrpSpPr>
              <a:grpSpLocks/>
            </p:cNvGrpSpPr>
            <p:nvPr/>
          </p:nvGrpSpPr>
          <p:grpSpPr bwMode="auto">
            <a:xfrm>
              <a:off x="8013700" y="1694252"/>
              <a:ext cx="1555750" cy="1009650"/>
              <a:chOff x="8013700" y="1694252"/>
              <a:chExt cx="1555750" cy="1009650"/>
            </a:xfrm>
          </p:grpSpPr>
          <p:sp>
            <p:nvSpPr>
              <p:cNvPr id="5" name="Прямоугольник 4">
                <a:extLst>
                  <a:ext uri="{FF2B5EF4-FFF2-40B4-BE49-F238E27FC236}"/>
                </a:extLst>
              </p:cNvPr>
              <p:cNvSpPr/>
              <p:nvPr/>
            </p:nvSpPr>
            <p:spPr>
              <a:xfrm>
                <a:off x="8013700" y="1693622"/>
                <a:ext cx="1555750" cy="101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44046" name="Рисунок 2"/>
              <p:cNvPicPr>
                <a:picLocks noChangeAspect="1"/>
              </p:cNvPicPr>
              <p:nvPr/>
            </p:nvPicPr>
            <p:blipFill>
              <a:blip r:embed="rId4"/>
              <a:srcRect/>
              <a:stretch>
                <a:fillRect/>
              </a:stretch>
            </p:blipFill>
            <p:spPr bwMode="auto">
              <a:xfrm>
                <a:off x="8163720" y="1733490"/>
                <a:ext cx="1221580" cy="787748"/>
              </a:xfrm>
              <a:prstGeom prst="rect">
                <a:avLst/>
              </a:prstGeom>
              <a:noFill/>
              <a:ln w="9525">
                <a:noFill/>
                <a:miter lim="800000"/>
                <a:headEnd/>
                <a:tailEnd/>
              </a:ln>
            </p:spPr>
          </p:pic>
        </p:grpSp>
      </p:grpSp>
      <p:pic>
        <p:nvPicPr>
          <p:cNvPr id="44037" name="Picture 8"/>
          <p:cNvPicPr>
            <a:picLocks noChangeAspect="1"/>
          </p:cNvPicPr>
          <p:nvPr/>
        </p:nvPicPr>
        <p:blipFill>
          <a:blip r:embed="rId5"/>
          <a:srcRect/>
          <a:stretch>
            <a:fillRect/>
          </a:stretch>
        </p:blipFill>
        <p:spPr bwMode="auto">
          <a:xfrm>
            <a:off x="3057525" y="2751138"/>
            <a:ext cx="10944225" cy="6991350"/>
          </a:xfrm>
          <a:prstGeom prst="rect">
            <a:avLst/>
          </a:prstGeom>
          <a:noFill/>
          <a:ln w="9525">
            <a:noFill/>
            <a:miter lim="800000"/>
            <a:headEnd/>
            <a:tailEnd/>
          </a:ln>
        </p:spPr>
      </p:pic>
      <p:grpSp>
        <p:nvGrpSpPr>
          <p:cNvPr id="44038" name="Группа 6"/>
          <p:cNvGrpSpPr>
            <a:grpSpLocks/>
          </p:cNvGrpSpPr>
          <p:nvPr/>
        </p:nvGrpSpPr>
        <p:grpSpPr bwMode="auto">
          <a:xfrm>
            <a:off x="65088" y="1271588"/>
            <a:ext cx="17556162" cy="1584325"/>
            <a:chOff x="0" y="1118588"/>
            <a:chExt cx="17556163" cy="1585314"/>
          </a:xfrm>
        </p:grpSpPr>
        <p:pic>
          <p:nvPicPr>
            <p:cNvPr id="44039" name="Рисунок 40"/>
            <p:cNvPicPr>
              <a:picLocks noChangeAspect="1"/>
            </p:cNvPicPr>
            <p:nvPr/>
          </p:nvPicPr>
          <p:blipFill>
            <a:blip r:embed="rId3"/>
            <a:srcRect/>
            <a:stretch>
              <a:fillRect/>
            </a:stretch>
          </p:blipFill>
          <p:spPr bwMode="auto">
            <a:xfrm>
              <a:off x="0" y="1118588"/>
              <a:ext cx="17556163" cy="1435582"/>
            </a:xfrm>
            <a:prstGeom prst="rect">
              <a:avLst/>
            </a:prstGeom>
            <a:noFill/>
            <a:ln w="9525">
              <a:noFill/>
              <a:miter lim="800000"/>
              <a:headEnd/>
              <a:tailEnd/>
            </a:ln>
          </p:spPr>
        </p:pic>
        <p:grpSp>
          <p:nvGrpSpPr>
            <p:cNvPr id="44040" name="Группа 5"/>
            <p:cNvGrpSpPr>
              <a:grpSpLocks/>
            </p:cNvGrpSpPr>
            <p:nvPr/>
          </p:nvGrpSpPr>
          <p:grpSpPr bwMode="auto">
            <a:xfrm>
              <a:off x="8013700" y="1694252"/>
              <a:ext cx="1555750" cy="1009650"/>
              <a:chOff x="8013700" y="1694252"/>
              <a:chExt cx="1555750" cy="1009650"/>
            </a:xfrm>
          </p:grpSpPr>
          <p:sp>
            <p:nvSpPr>
              <p:cNvPr id="27" name="Прямоугольник 4">
                <a:extLst>
                  <a:ext uri="{FF2B5EF4-FFF2-40B4-BE49-F238E27FC236}"/>
                </a:extLst>
              </p:cNvPr>
              <p:cNvSpPr/>
              <p:nvPr/>
            </p:nvSpPr>
            <p:spPr>
              <a:xfrm>
                <a:off x="8013700" y="1693622"/>
                <a:ext cx="1555750" cy="101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44042" name="Рисунок 2"/>
              <p:cNvPicPr>
                <a:picLocks noChangeAspect="1"/>
              </p:cNvPicPr>
              <p:nvPr/>
            </p:nvPicPr>
            <p:blipFill>
              <a:blip r:embed="rId4"/>
              <a:srcRect/>
              <a:stretch>
                <a:fillRect/>
              </a:stretch>
            </p:blipFill>
            <p:spPr bwMode="auto">
              <a:xfrm>
                <a:off x="8163720" y="1733490"/>
                <a:ext cx="1221580" cy="787748"/>
              </a:xfrm>
              <a:prstGeom prst="rect">
                <a:avLst/>
              </a:prstGeom>
              <a:noFill/>
              <a:ln w="9525">
                <a:noFill/>
                <a:miter lim="800000"/>
                <a:headEnd/>
                <a:tailEnd/>
              </a:ln>
            </p:spPr>
          </p:pic>
        </p:grpSp>
      </p:gr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34819" name="Рисунок 39"/>
          <p:cNvPicPr>
            <a:picLocks noChangeAspect="1"/>
          </p:cNvPicPr>
          <p:nvPr/>
        </p:nvPicPr>
        <p:blipFill>
          <a:blip r:embed="rId2"/>
          <a:srcRect/>
          <a:stretch>
            <a:fillRect/>
          </a:stretch>
        </p:blipFill>
        <p:spPr bwMode="auto">
          <a:xfrm>
            <a:off x="0" y="0"/>
            <a:ext cx="17621250" cy="2198688"/>
          </a:xfrm>
          <a:prstGeom prst="rect">
            <a:avLst/>
          </a:prstGeom>
          <a:noFill/>
          <a:ln w="9525">
            <a:noFill/>
            <a:miter lim="800000"/>
            <a:headEnd/>
            <a:tailEnd/>
          </a:ln>
        </p:spPr>
      </p:pic>
      <p:sp>
        <p:nvSpPr>
          <p:cNvPr id="13" name="Прямоугольник 12">
            <a:extLst>
              <a:ext uri="{FF2B5EF4-FFF2-40B4-BE49-F238E27FC236}"/>
            </a:extLst>
          </p:cNvPr>
          <p:cNvSpPr/>
          <p:nvPr/>
        </p:nvSpPr>
        <p:spPr>
          <a:xfrm>
            <a:off x="2327275" y="447675"/>
            <a:ext cx="12901613" cy="1938992"/>
          </a:xfrm>
          <a:prstGeom prst="rect">
            <a:avLst/>
          </a:prstGeom>
        </p:spPr>
        <p:txBody>
          <a:bodyPr>
            <a:spAutoFit/>
          </a:bodyPr>
          <a:lstStyle/>
          <a:p>
            <a:pPr algn="ctr" fontAlgn="auto">
              <a:spcBef>
                <a:spcPts val="0"/>
              </a:spcBef>
              <a:spcAft>
                <a:spcPts val="0"/>
              </a:spcAft>
              <a:defRPr/>
            </a:pPr>
            <a:r>
              <a:rPr lang="en-US" sz="4000" b="1" dirty="0">
                <a:solidFill>
                  <a:schemeClr val="bg1"/>
                </a:solidFill>
                <a:latin typeface="+mn-lt"/>
              </a:rPr>
              <a:t>Statistical </a:t>
            </a:r>
            <a:r>
              <a:rPr lang="en-US" sz="4000" b="1">
                <a:solidFill>
                  <a:schemeClr val="bg1"/>
                </a:solidFill>
                <a:latin typeface="+mn-lt"/>
              </a:rPr>
              <a:t>Business </a:t>
            </a:r>
            <a:r>
              <a:rPr lang="en-US" sz="4000" b="1" smtClean="0">
                <a:solidFill>
                  <a:schemeClr val="bg1"/>
                </a:solidFill>
                <a:latin typeface="+mn-lt"/>
              </a:rPr>
              <a:t>Register</a:t>
            </a:r>
            <a:endParaRPr lang="ru-RU" sz="4000" b="1" smtClean="0">
              <a:solidFill>
                <a:schemeClr val="bg1"/>
              </a:solidFill>
              <a:latin typeface="+mn-lt"/>
            </a:endParaRPr>
          </a:p>
          <a:p>
            <a:pPr algn="ctr" fontAlgn="auto">
              <a:spcBef>
                <a:spcPts val="0"/>
              </a:spcBef>
              <a:spcAft>
                <a:spcPts val="0"/>
              </a:spcAft>
              <a:defRPr/>
            </a:pPr>
            <a:r>
              <a:rPr lang="en-US" sz="4000" b="1" spc="100">
                <a:solidFill>
                  <a:schemeClr val="bg1"/>
                </a:solidFill>
                <a:latin typeface="Sylfaen" panose="010A0502050306030303" pitchFamily="18" charset="0"/>
              </a:rPr>
              <a:t>Introduction</a:t>
            </a:r>
          </a:p>
          <a:p>
            <a:pPr algn="ctr" fontAlgn="auto">
              <a:spcBef>
                <a:spcPts val="0"/>
              </a:spcBef>
              <a:spcAft>
                <a:spcPts val="0"/>
              </a:spcAft>
              <a:defRPr/>
            </a:pPr>
            <a:endParaRPr lang="en-US" altLang="en-US" sz="4000" b="1" spc="200" dirty="0">
              <a:solidFill>
                <a:schemeClr val="bg1"/>
              </a:solidFill>
              <a:latin typeface="BPG Nino Mtavruli" panose="02000506000000020004" pitchFamily="2" charset="0"/>
              <a:cs typeface="Times New Roman" panose="02020603050405020304" pitchFamily="18" charset="0"/>
            </a:endParaRPr>
          </a:p>
        </p:txBody>
      </p:sp>
      <p:grpSp>
        <p:nvGrpSpPr>
          <p:cNvPr id="34821" name="Группа 6"/>
          <p:cNvGrpSpPr>
            <a:grpSpLocks/>
          </p:cNvGrpSpPr>
          <p:nvPr/>
        </p:nvGrpSpPr>
        <p:grpSpPr bwMode="auto">
          <a:xfrm>
            <a:off x="-1588" y="1223309"/>
            <a:ext cx="17556163" cy="1584325"/>
            <a:chOff x="0" y="1118588"/>
            <a:chExt cx="17556163" cy="1585314"/>
          </a:xfrm>
        </p:grpSpPr>
        <p:pic>
          <p:nvPicPr>
            <p:cNvPr id="34823" name="Рисунок 40"/>
            <p:cNvPicPr>
              <a:picLocks noChangeAspect="1"/>
            </p:cNvPicPr>
            <p:nvPr/>
          </p:nvPicPr>
          <p:blipFill>
            <a:blip r:embed="rId3"/>
            <a:srcRect/>
            <a:stretch>
              <a:fillRect/>
            </a:stretch>
          </p:blipFill>
          <p:spPr bwMode="auto">
            <a:xfrm>
              <a:off x="0" y="1118588"/>
              <a:ext cx="17556163" cy="1435582"/>
            </a:xfrm>
            <a:prstGeom prst="rect">
              <a:avLst/>
            </a:prstGeom>
            <a:noFill/>
            <a:ln w="9525">
              <a:noFill/>
              <a:miter lim="800000"/>
              <a:headEnd/>
              <a:tailEnd/>
            </a:ln>
          </p:spPr>
        </p:pic>
        <p:grpSp>
          <p:nvGrpSpPr>
            <p:cNvPr id="34824" name="Группа 5"/>
            <p:cNvGrpSpPr>
              <a:grpSpLocks/>
            </p:cNvGrpSpPr>
            <p:nvPr/>
          </p:nvGrpSpPr>
          <p:grpSpPr bwMode="auto">
            <a:xfrm>
              <a:off x="8013700" y="1694252"/>
              <a:ext cx="1555750" cy="1009650"/>
              <a:chOff x="8013700" y="1694252"/>
              <a:chExt cx="1555750" cy="1009650"/>
            </a:xfrm>
          </p:grpSpPr>
          <p:sp>
            <p:nvSpPr>
              <p:cNvPr id="5" name="Прямоугольник 4">
                <a:extLst>
                  <a:ext uri="{FF2B5EF4-FFF2-40B4-BE49-F238E27FC236}"/>
                </a:extLst>
              </p:cNvPr>
              <p:cNvSpPr/>
              <p:nvPr/>
            </p:nvSpPr>
            <p:spPr>
              <a:xfrm>
                <a:off x="8013700" y="1693622"/>
                <a:ext cx="1555750" cy="101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34826" name="Рисунок 2"/>
              <p:cNvPicPr>
                <a:picLocks noChangeAspect="1"/>
              </p:cNvPicPr>
              <p:nvPr/>
            </p:nvPicPr>
            <p:blipFill>
              <a:blip r:embed="rId4"/>
              <a:srcRect/>
              <a:stretch>
                <a:fillRect/>
              </a:stretch>
            </p:blipFill>
            <p:spPr bwMode="auto">
              <a:xfrm>
                <a:off x="8163720" y="1733490"/>
                <a:ext cx="1221580" cy="787748"/>
              </a:xfrm>
              <a:prstGeom prst="rect">
                <a:avLst/>
              </a:prstGeom>
              <a:noFill/>
              <a:ln w="9525">
                <a:noFill/>
                <a:miter lim="800000"/>
                <a:headEnd/>
                <a:tailEnd/>
              </a:ln>
            </p:spPr>
          </p:pic>
        </p:grpSp>
      </p:grpSp>
      <p:sp>
        <p:nvSpPr>
          <p:cNvPr id="25" name="Прямоугольник 11"/>
          <p:cNvSpPr>
            <a:spLocks noChangeArrowheads="1"/>
          </p:cNvSpPr>
          <p:nvPr/>
        </p:nvSpPr>
        <p:spPr bwMode="auto">
          <a:xfrm>
            <a:off x="942975" y="2995613"/>
            <a:ext cx="14860588" cy="5770811"/>
          </a:xfrm>
          <a:prstGeom prst="rect">
            <a:avLst/>
          </a:prstGeom>
          <a:noFill/>
          <a:ln w="9525">
            <a:noFill/>
            <a:miter lim="800000"/>
            <a:headEnd/>
            <a:tailEnd/>
          </a:ln>
        </p:spPr>
        <p:txBody>
          <a:bodyPr>
            <a:spAutoFit/>
          </a:bodyPr>
          <a:lstStyle/>
          <a:p>
            <a:pPr algn="just">
              <a:spcBef>
                <a:spcPts val="300"/>
              </a:spcBef>
              <a:spcAft>
                <a:spcPts val="300"/>
              </a:spcAft>
            </a:pPr>
            <a:r>
              <a:rPr lang="en-US" sz="2400" smtClean="0"/>
              <a:t>	The </a:t>
            </a:r>
            <a:r>
              <a:rPr lang="en-US" sz="2400"/>
              <a:t>main aim of BR is to contribute to the development of a sustainable statistical system in Georgia</a:t>
            </a:r>
            <a:r>
              <a:rPr lang="en-US" sz="2400" smtClean="0"/>
              <a:t>.</a:t>
            </a:r>
            <a:endParaRPr lang="ka-GE" sz="2400" smtClean="0"/>
          </a:p>
          <a:p>
            <a:pPr algn="just">
              <a:spcBef>
                <a:spcPts val="300"/>
              </a:spcBef>
              <a:spcAft>
                <a:spcPts val="300"/>
              </a:spcAft>
            </a:pPr>
            <a:r>
              <a:rPr lang="ka-GE" sz="2400" smtClean="0"/>
              <a:t>	</a:t>
            </a:r>
            <a:r>
              <a:rPr lang="ru-RU" sz="2400" smtClean="0"/>
              <a:t>In </a:t>
            </a:r>
            <a:r>
              <a:rPr lang="ru-RU" sz="2400"/>
              <a:t>order to implement state statistics, statistical reporting with modern methods and sample surveys, the maintenance of a statistical business register has started since 1995.</a:t>
            </a:r>
            <a:endParaRPr lang="en-US" sz="2400"/>
          </a:p>
          <a:p>
            <a:pPr algn="just">
              <a:spcBef>
                <a:spcPts val="300"/>
              </a:spcBef>
              <a:spcAft>
                <a:spcPts val="300"/>
              </a:spcAft>
            </a:pPr>
            <a:r>
              <a:rPr lang="en-US" sz="2400" smtClean="0"/>
              <a:t> </a:t>
            </a:r>
            <a:r>
              <a:rPr lang="ka-GE" sz="2400" smtClean="0"/>
              <a:t>	</a:t>
            </a:r>
            <a:r>
              <a:rPr lang="en-US" sz="2400" smtClean="0"/>
              <a:t>The </a:t>
            </a:r>
            <a:r>
              <a:rPr lang="en-US" sz="2400"/>
              <a:t>overall goal of our division is to produce such statistics that will be able to meet national requirements, international regulations, established standards and enhance the possibilities to respond to new demands</a:t>
            </a:r>
            <a:r>
              <a:rPr lang="ka-GE" sz="2400"/>
              <a:t>.</a:t>
            </a:r>
            <a:endParaRPr lang="en-US" sz="2400"/>
          </a:p>
          <a:p>
            <a:pPr algn="just">
              <a:spcBef>
                <a:spcPts val="300"/>
              </a:spcBef>
              <a:spcAft>
                <a:spcPts val="300"/>
              </a:spcAft>
            </a:pPr>
            <a:r>
              <a:rPr lang="ru-RU" sz="3200" dirty="0">
                <a:latin typeface="Sylfaen" pitchFamily="18" charset="0"/>
              </a:rPr>
              <a:t>	</a:t>
            </a:r>
            <a:r>
              <a:rPr lang="ru-RU" sz="2400" dirty="0" err="1"/>
              <a:t>The</a:t>
            </a:r>
            <a:r>
              <a:rPr lang="ru-RU" sz="2400" dirty="0"/>
              <a:t> </a:t>
            </a:r>
            <a:r>
              <a:rPr lang="ru-RU" sz="2400" dirty="0" err="1"/>
              <a:t>register</a:t>
            </a:r>
            <a:r>
              <a:rPr lang="ru-RU" sz="2400" dirty="0"/>
              <a:t> </a:t>
            </a:r>
            <a:r>
              <a:rPr lang="ru-RU" sz="2400" dirty="0" err="1"/>
              <a:t>is</a:t>
            </a:r>
            <a:r>
              <a:rPr lang="ru-RU" sz="2400" dirty="0"/>
              <a:t> </a:t>
            </a:r>
            <a:r>
              <a:rPr lang="ru-RU" sz="2400" dirty="0" err="1"/>
              <a:t>the</a:t>
            </a:r>
            <a:r>
              <a:rPr lang="ru-RU" sz="2400" dirty="0"/>
              <a:t> </a:t>
            </a:r>
            <a:r>
              <a:rPr lang="ru-RU" sz="2400" dirty="0" err="1"/>
              <a:t>basis</a:t>
            </a:r>
            <a:r>
              <a:rPr lang="ru-RU" sz="2400" dirty="0"/>
              <a:t> </a:t>
            </a:r>
            <a:r>
              <a:rPr lang="ru-RU" sz="2400" dirty="0" err="1"/>
              <a:t>for</a:t>
            </a:r>
            <a:r>
              <a:rPr lang="ru-RU" sz="2400" dirty="0"/>
              <a:t> </a:t>
            </a:r>
            <a:r>
              <a:rPr lang="ru-RU" sz="2400" dirty="0" err="1"/>
              <a:t>organizing</a:t>
            </a:r>
            <a:r>
              <a:rPr lang="ru-RU" sz="2400" dirty="0"/>
              <a:t> </a:t>
            </a:r>
            <a:r>
              <a:rPr lang="ru-RU" sz="2400" dirty="0" err="1"/>
              <a:t>single</a:t>
            </a:r>
            <a:r>
              <a:rPr lang="ru-RU" sz="2400" dirty="0"/>
              <a:t> </a:t>
            </a:r>
            <a:r>
              <a:rPr lang="ru-RU" sz="2400" dirty="0" err="1"/>
              <a:t>statistical</a:t>
            </a:r>
            <a:r>
              <a:rPr lang="ru-RU" sz="2400" dirty="0"/>
              <a:t> </a:t>
            </a:r>
            <a:r>
              <a:rPr lang="ru-RU" sz="2400" dirty="0" err="1"/>
              <a:t>recording</a:t>
            </a:r>
            <a:r>
              <a:rPr lang="ru-RU" sz="2400" dirty="0"/>
              <a:t>; </a:t>
            </a:r>
            <a:r>
              <a:rPr lang="ru-RU" sz="2400" dirty="0" err="1"/>
              <a:t>at</a:t>
            </a:r>
            <a:r>
              <a:rPr lang="ru-RU" sz="2400" dirty="0"/>
              <a:t> </a:t>
            </a:r>
            <a:r>
              <a:rPr lang="ru-RU" sz="2400" dirty="0" err="1"/>
              <a:t>the</a:t>
            </a:r>
            <a:r>
              <a:rPr lang="ru-RU" sz="2400" dirty="0"/>
              <a:t> </a:t>
            </a:r>
            <a:r>
              <a:rPr lang="ru-RU" sz="2400" dirty="0" err="1"/>
              <a:t>same</a:t>
            </a:r>
            <a:r>
              <a:rPr lang="ru-RU" sz="2400" dirty="0"/>
              <a:t> </a:t>
            </a:r>
            <a:r>
              <a:rPr lang="ru-RU" sz="2400" dirty="0" err="1"/>
              <a:t>time</a:t>
            </a:r>
            <a:r>
              <a:rPr lang="ru-RU" sz="2400" dirty="0"/>
              <a:t>, </a:t>
            </a:r>
            <a:r>
              <a:rPr lang="ru-RU" sz="2400" dirty="0" err="1"/>
              <a:t>it</a:t>
            </a:r>
            <a:r>
              <a:rPr lang="ru-RU" sz="2400" dirty="0"/>
              <a:t> </a:t>
            </a:r>
            <a:r>
              <a:rPr lang="ru-RU" sz="2400" dirty="0" err="1"/>
              <a:t>provides</a:t>
            </a:r>
            <a:r>
              <a:rPr lang="ru-RU" sz="2400" dirty="0"/>
              <a:t> </a:t>
            </a:r>
            <a:r>
              <a:rPr lang="ru-RU" sz="2400" dirty="0" err="1"/>
              <a:t>an</a:t>
            </a:r>
            <a:r>
              <a:rPr lang="ru-RU" sz="2400" dirty="0"/>
              <a:t> </a:t>
            </a:r>
            <a:r>
              <a:rPr lang="ru-RU" sz="2400" dirty="0" err="1"/>
              <a:t>opportunity</a:t>
            </a:r>
            <a:r>
              <a:rPr lang="ru-RU" sz="2400" dirty="0"/>
              <a:t> </a:t>
            </a:r>
            <a:r>
              <a:rPr lang="ru-RU" sz="2400" dirty="0" err="1"/>
              <a:t>to</a:t>
            </a:r>
            <a:r>
              <a:rPr lang="ru-RU" sz="2400" dirty="0"/>
              <a:t> </a:t>
            </a:r>
            <a:r>
              <a:rPr lang="ru-RU" sz="2400" dirty="0" err="1"/>
              <a:t>observe</a:t>
            </a:r>
            <a:r>
              <a:rPr lang="ru-RU" sz="2400" dirty="0"/>
              <a:t> </a:t>
            </a:r>
            <a:r>
              <a:rPr lang="ru-RU" sz="2400" dirty="0" err="1"/>
              <a:t>the</a:t>
            </a:r>
            <a:r>
              <a:rPr lang="ru-RU" sz="2400" dirty="0"/>
              <a:t> </a:t>
            </a:r>
            <a:r>
              <a:rPr lang="ru-RU" sz="2400" dirty="0" err="1"/>
              <a:t>process</a:t>
            </a:r>
            <a:r>
              <a:rPr lang="ru-RU" sz="2400" dirty="0"/>
              <a:t> </a:t>
            </a:r>
            <a:r>
              <a:rPr lang="ru-RU" sz="2400" dirty="0" err="1"/>
              <a:t>of</a:t>
            </a:r>
            <a:r>
              <a:rPr lang="ru-RU" sz="2400" dirty="0"/>
              <a:t> </a:t>
            </a:r>
            <a:r>
              <a:rPr lang="ru-RU" sz="2400" dirty="0" err="1"/>
              <a:t>creation</a:t>
            </a:r>
            <a:r>
              <a:rPr lang="ru-RU" sz="2400" dirty="0"/>
              <a:t> </a:t>
            </a:r>
            <a:r>
              <a:rPr lang="ru-RU" sz="2400" dirty="0" err="1"/>
              <a:t>of</a:t>
            </a:r>
            <a:r>
              <a:rPr lang="ru-RU" sz="2400" dirty="0"/>
              <a:t> </a:t>
            </a:r>
            <a:r>
              <a:rPr lang="ru-RU" sz="2400" dirty="0" err="1"/>
              <a:t>new</a:t>
            </a:r>
            <a:r>
              <a:rPr lang="ru-RU" sz="2400" dirty="0"/>
              <a:t> </a:t>
            </a:r>
            <a:r>
              <a:rPr lang="ru-RU" sz="2400" dirty="0" err="1"/>
              <a:t>enterprises</a:t>
            </a:r>
            <a:r>
              <a:rPr lang="ru-RU" sz="2400" dirty="0"/>
              <a:t> </a:t>
            </a:r>
            <a:r>
              <a:rPr lang="ru-RU" sz="2400" dirty="0" err="1"/>
              <a:t>and</a:t>
            </a:r>
            <a:r>
              <a:rPr lang="ru-RU" sz="2400" dirty="0"/>
              <a:t> </a:t>
            </a:r>
            <a:r>
              <a:rPr lang="ru-RU" sz="2400" dirty="0" err="1"/>
              <a:t>jobs</a:t>
            </a:r>
            <a:r>
              <a:rPr lang="ru-RU" sz="2400" dirty="0"/>
              <a:t> </a:t>
            </a:r>
            <a:r>
              <a:rPr lang="ru-RU" sz="2400" dirty="0" err="1"/>
              <a:t>in</a:t>
            </a:r>
            <a:r>
              <a:rPr lang="ru-RU" sz="2400" dirty="0"/>
              <a:t> </a:t>
            </a:r>
            <a:r>
              <a:rPr lang="ru-RU" sz="2400" dirty="0" err="1"/>
              <a:t>the</a:t>
            </a:r>
            <a:r>
              <a:rPr lang="ru-RU" sz="2400" dirty="0"/>
              <a:t> </a:t>
            </a:r>
            <a:r>
              <a:rPr lang="ru-RU" sz="2400" dirty="0" err="1"/>
              <a:t>country</a:t>
            </a:r>
            <a:r>
              <a:rPr lang="ru-RU" sz="2400" dirty="0"/>
              <a:t>, </a:t>
            </a:r>
            <a:r>
              <a:rPr lang="ru-RU" sz="2400" dirty="0" err="1"/>
              <a:t>to</a:t>
            </a:r>
            <a:r>
              <a:rPr lang="ru-RU" sz="2400" dirty="0"/>
              <a:t> </a:t>
            </a:r>
            <a:r>
              <a:rPr lang="ru-RU" sz="2400" dirty="0" err="1"/>
              <a:t>group</a:t>
            </a:r>
            <a:r>
              <a:rPr lang="ru-RU" sz="2400" dirty="0"/>
              <a:t> </a:t>
            </a:r>
            <a:r>
              <a:rPr lang="ru-RU" sz="2400" dirty="0" err="1"/>
              <a:t>existing</a:t>
            </a:r>
            <a:r>
              <a:rPr lang="ru-RU" sz="2400" dirty="0"/>
              <a:t> </a:t>
            </a:r>
            <a:r>
              <a:rPr lang="ru-RU" sz="2400" dirty="0" err="1"/>
              <a:t>economic</a:t>
            </a:r>
            <a:r>
              <a:rPr lang="ru-RU" sz="2400" dirty="0"/>
              <a:t> </a:t>
            </a:r>
            <a:r>
              <a:rPr lang="ru-RU" sz="2400" dirty="0" err="1"/>
              <a:t>entities</a:t>
            </a:r>
            <a:r>
              <a:rPr lang="ru-RU" sz="2400" dirty="0"/>
              <a:t> </a:t>
            </a:r>
            <a:r>
              <a:rPr lang="ru-RU" sz="2400" dirty="0" err="1"/>
              <a:t>by</a:t>
            </a:r>
            <a:r>
              <a:rPr lang="ru-RU" sz="2400" dirty="0"/>
              <a:t> </a:t>
            </a:r>
            <a:r>
              <a:rPr lang="ru-RU" sz="2400" dirty="0" err="1"/>
              <a:t>economic</a:t>
            </a:r>
            <a:r>
              <a:rPr lang="ru-RU" sz="2400" dirty="0"/>
              <a:t> </a:t>
            </a:r>
            <a:r>
              <a:rPr lang="ru-RU" sz="2400" dirty="0" err="1"/>
              <a:t>activity</a:t>
            </a:r>
            <a:r>
              <a:rPr lang="ru-RU" sz="2400" dirty="0"/>
              <a:t>, </a:t>
            </a:r>
            <a:r>
              <a:rPr lang="ru-RU" sz="2400" dirty="0" err="1"/>
              <a:t>by</a:t>
            </a:r>
            <a:r>
              <a:rPr lang="ru-RU" sz="2400" dirty="0"/>
              <a:t> </a:t>
            </a:r>
            <a:r>
              <a:rPr lang="ru-RU" sz="2400" dirty="0" err="1"/>
              <a:t>owner</a:t>
            </a:r>
            <a:r>
              <a:rPr lang="ru-RU" sz="2400" dirty="0"/>
              <a:t>, </a:t>
            </a:r>
            <a:r>
              <a:rPr lang="ru-RU" sz="2400" dirty="0" err="1"/>
              <a:t>legal</a:t>
            </a:r>
            <a:r>
              <a:rPr lang="ru-RU" sz="2400" dirty="0"/>
              <a:t> </a:t>
            </a:r>
            <a:r>
              <a:rPr lang="ru-RU" sz="2400" dirty="0" err="1"/>
              <a:t>form</a:t>
            </a:r>
            <a:r>
              <a:rPr lang="ru-RU" sz="2400" dirty="0"/>
              <a:t>, </a:t>
            </a:r>
            <a:r>
              <a:rPr lang="ru-RU" sz="2400" dirty="0" err="1"/>
              <a:t>region</a:t>
            </a:r>
            <a:r>
              <a:rPr lang="ru-RU" sz="2400" dirty="0"/>
              <a:t>, </a:t>
            </a:r>
            <a:r>
              <a:rPr lang="ru-RU" sz="2400" dirty="0" err="1"/>
              <a:t>size</a:t>
            </a:r>
            <a:r>
              <a:rPr lang="ru-RU" sz="2400" dirty="0"/>
              <a:t> </a:t>
            </a:r>
            <a:r>
              <a:rPr lang="ru-RU" sz="2400" dirty="0" err="1"/>
              <a:t>of</a:t>
            </a:r>
            <a:r>
              <a:rPr lang="ru-RU" sz="2400" dirty="0"/>
              <a:t> </a:t>
            </a:r>
            <a:r>
              <a:rPr lang="ru-RU" sz="2400" dirty="0" err="1"/>
              <a:t>enterprises</a:t>
            </a:r>
            <a:r>
              <a:rPr lang="ru-RU" sz="2400" dirty="0"/>
              <a:t> </a:t>
            </a:r>
            <a:r>
              <a:rPr lang="ru-RU" sz="2400" dirty="0" err="1"/>
              <a:t>and</a:t>
            </a:r>
            <a:r>
              <a:rPr lang="ru-RU" sz="2400" dirty="0"/>
              <a:t> </a:t>
            </a:r>
            <a:r>
              <a:rPr lang="ru-RU" sz="2400" dirty="0" err="1"/>
              <a:t>by</a:t>
            </a:r>
            <a:r>
              <a:rPr lang="ru-RU" sz="2400" dirty="0"/>
              <a:t> </a:t>
            </a:r>
            <a:r>
              <a:rPr lang="ru-RU" sz="2400" dirty="0" err="1"/>
              <a:t>many</a:t>
            </a:r>
            <a:r>
              <a:rPr lang="ru-RU" sz="2400" dirty="0"/>
              <a:t> </a:t>
            </a:r>
            <a:r>
              <a:rPr lang="ru-RU" sz="2400" dirty="0" err="1"/>
              <a:t>other</a:t>
            </a:r>
            <a:r>
              <a:rPr lang="ru-RU" sz="2400" dirty="0"/>
              <a:t> </a:t>
            </a:r>
            <a:r>
              <a:rPr lang="ru-RU" sz="2400" err="1"/>
              <a:t>attributes</a:t>
            </a:r>
            <a:r>
              <a:rPr lang="ru-RU" sz="2400" smtClean="0"/>
              <a:t>.</a:t>
            </a:r>
            <a:endParaRPr lang="en-US" sz="2400" smtClean="0"/>
          </a:p>
          <a:p>
            <a:pPr algn="just">
              <a:spcBef>
                <a:spcPts val="300"/>
              </a:spcBef>
              <a:spcAft>
                <a:spcPts val="300"/>
              </a:spcAft>
            </a:pPr>
            <a:r>
              <a:rPr lang="en-US" sz="2400" smtClean="0"/>
              <a:t>	For </a:t>
            </a:r>
            <a:r>
              <a:rPr lang="en-US" sz="2400"/>
              <a:t>all of this Business Register should include all statistical units as well as all the  possible  (needed) characteristics of them</a:t>
            </a:r>
            <a:r>
              <a:rPr lang="ka-GE" sz="2400"/>
              <a:t>, </a:t>
            </a:r>
            <a:r>
              <a:rPr lang="en-US" sz="2400"/>
              <a:t>as it is required by international methodology</a:t>
            </a:r>
            <a:r>
              <a:rPr lang="ka-GE" sz="2400"/>
              <a:t>.</a:t>
            </a:r>
            <a:r>
              <a:rPr lang="en-US" sz="2400"/>
              <a:t>  This information should be as accurate as possible, and it should be updated in a timely manner</a:t>
            </a:r>
            <a:r>
              <a:rPr lang="en-US" sz="2400" smtClean="0"/>
              <a:t>.</a:t>
            </a:r>
          </a:p>
          <a:p>
            <a:pPr algn="just">
              <a:spcBef>
                <a:spcPts val="300"/>
              </a:spcBef>
              <a:spcAft>
                <a:spcPts val="300"/>
              </a:spcAft>
            </a:pPr>
            <a:r>
              <a:rPr lang="en-US" sz="2400"/>
              <a:t>	</a:t>
            </a:r>
            <a:r>
              <a:rPr lang="en-US" sz="2400" smtClean="0"/>
              <a:t>We </a:t>
            </a:r>
            <a:r>
              <a:rPr lang="en-US" sz="2400"/>
              <a:t>can safely say, that today the Geostat’s Business Register </a:t>
            </a:r>
            <a:r>
              <a:rPr lang="en-US" sz="2400" smtClean="0"/>
              <a:t>meets </a:t>
            </a:r>
            <a:r>
              <a:rPr lang="en-US" sz="2400"/>
              <a:t>all these requirements.</a:t>
            </a:r>
            <a:endParaRPr lang="en-US" sz="2400" dirty="0"/>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23" presetClass="entr" presetSubtype="16"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2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45059" name="Рисунок 39"/>
          <p:cNvPicPr>
            <a:picLocks noChangeAspect="1"/>
          </p:cNvPicPr>
          <p:nvPr/>
        </p:nvPicPr>
        <p:blipFill>
          <a:blip r:embed="rId2"/>
          <a:srcRect/>
          <a:stretch>
            <a:fillRect/>
          </a:stretch>
        </p:blipFill>
        <p:spPr bwMode="auto">
          <a:xfrm>
            <a:off x="-28575" y="0"/>
            <a:ext cx="17621250" cy="2198688"/>
          </a:xfrm>
          <a:prstGeom prst="rect">
            <a:avLst/>
          </a:prstGeom>
          <a:noFill/>
          <a:ln w="9525">
            <a:noFill/>
            <a:miter lim="800000"/>
            <a:headEnd/>
            <a:tailEnd/>
          </a:ln>
        </p:spPr>
      </p:pic>
      <p:grpSp>
        <p:nvGrpSpPr>
          <p:cNvPr id="45060" name="Группа 6"/>
          <p:cNvGrpSpPr>
            <a:grpSpLocks/>
          </p:cNvGrpSpPr>
          <p:nvPr/>
        </p:nvGrpSpPr>
        <p:grpSpPr bwMode="auto">
          <a:xfrm>
            <a:off x="0" y="1119188"/>
            <a:ext cx="17556163" cy="1584325"/>
            <a:chOff x="0" y="1118588"/>
            <a:chExt cx="17556163" cy="1585314"/>
          </a:xfrm>
        </p:grpSpPr>
        <p:pic>
          <p:nvPicPr>
            <p:cNvPr id="45072" name="Рисунок 40"/>
            <p:cNvPicPr>
              <a:picLocks noChangeAspect="1"/>
            </p:cNvPicPr>
            <p:nvPr/>
          </p:nvPicPr>
          <p:blipFill>
            <a:blip r:embed="rId3"/>
            <a:srcRect/>
            <a:stretch>
              <a:fillRect/>
            </a:stretch>
          </p:blipFill>
          <p:spPr bwMode="auto">
            <a:xfrm>
              <a:off x="0" y="1118588"/>
              <a:ext cx="17556163" cy="1435582"/>
            </a:xfrm>
            <a:prstGeom prst="rect">
              <a:avLst/>
            </a:prstGeom>
            <a:noFill/>
            <a:ln w="9525">
              <a:noFill/>
              <a:miter lim="800000"/>
              <a:headEnd/>
              <a:tailEnd/>
            </a:ln>
          </p:spPr>
        </p:pic>
        <p:grpSp>
          <p:nvGrpSpPr>
            <p:cNvPr id="45073" name="Группа 5"/>
            <p:cNvGrpSpPr>
              <a:grpSpLocks/>
            </p:cNvGrpSpPr>
            <p:nvPr/>
          </p:nvGrpSpPr>
          <p:grpSpPr bwMode="auto">
            <a:xfrm>
              <a:off x="8013700" y="1694252"/>
              <a:ext cx="1555750" cy="1009650"/>
              <a:chOff x="8013700" y="1694252"/>
              <a:chExt cx="1555750" cy="1009650"/>
            </a:xfrm>
          </p:grpSpPr>
          <p:sp>
            <p:nvSpPr>
              <p:cNvPr id="5" name="Прямоугольник 4">
                <a:extLst>
                  <a:ext uri="{FF2B5EF4-FFF2-40B4-BE49-F238E27FC236}"/>
                </a:extLst>
              </p:cNvPr>
              <p:cNvSpPr/>
              <p:nvPr/>
            </p:nvSpPr>
            <p:spPr>
              <a:xfrm>
                <a:off x="8013700" y="1693622"/>
                <a:ext cx="1555750" cy="101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45075" name="Рисунок 2"/>
              <p:cNvPicPr>
                <a:picLocks noChangeAspect="1"/>
              </p:cNvPicPr>
              <p:nvPr/>
            </p:nvPicPr>
            <p:blipFill>
              <a:blip r:embed="rId4"/>
              <a:srcRect/>
              <a:stretch>
                <a:fillRect/>
              </a:stretch>
            </p:blipFill>
            <p:spPr bwMode="auto">
              <a:xfrm>
                <a:off x="8163720" y="1733490"/>
                <a:ext cx="1221580" cy="787748"/>
              </a:xfrm>
              <a:prstGeom prst="rect">
                <a:avLst/>
              </a:prstGeom>
              <a:noFill/>
              <a:ln w="9525">
                <a:noFill/>
                <a:miter lim="800000"/>
                <a:headEnd/>
                <a:tailEnd/>
              </a:ln>
            </p:spPr>
          </p:pic>
        </p:grpSp>
      </p:grpSp>
      <p:cxnSp>
        <p:nvCxnSpPr>
          <p:cNvPr id="16" name="Прямая соединительная линия 15">
            <a:extLst>
              <a:ext uri="{FF2B5EF4-FFF2-40B4-BE49-F238E27FC236}"/>
            </a:extLst>
          </p:cNvPr>
          <p:cNvCxnSpPr/>
          <p:nvPr/>
        </p:nvCxnSpPr>
        <p:spPr>
          <a:xfrm>
            <a:off x="6705600" y="4922838"/>
            <a:ext cx="4133850"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17" name="Прямоугольник 16"/>
          <p:cNvSpPr>
            <a:spLocks noChangeArrowheads="1"/>
          </p:cNvSpPr>
          <p:nvPr/>
        </p:nvSpPr>
        <p:spPr bwMode="auto">
          <a:xfrm>
            <a:off x="3373438" y="3357563"/>
            <a:ext cx="10950575" cy="769441"/>
          </a:xfrm>
          <a:prstGeom prst="rect">
            <a:avLst/>
          </a:prstGeom>
          <a:noFill/>
          <a:ln w="9525">
            <a:noFill/>
            <a:miter lim="800000"/>
            <a:headEnd/>
            <a:tailEnd/>
          </a:ln>
        </p:spPr>
        <p:txBody>
          <a:bodyPr>
            <a:spAutoFit/>
          </a:bodyPr>
          <a:lstStyle/>
          <a:p>
            <a:pPr algn="ctr">
              <a:spcBef>
                <a:spcPct val="20000"/>
              </a:spcBef>
              <a:buFont typeface="Wingdings" pitchFamily="2" charset="2"/>
              <a:buNone/>
            </a:pPr>
            <a:r>
              <a:rPr lang="en-US" altLang="ru-RU" sz="4400" smtClean="0">
                <a:solidFill>
                  <a:srgbClr val="0080BD"/>
                </a:solidFill>
                <a:latin typeface="BPG Nino Mtavruli"/>
              </a:rPr>
              <a:t>Thank </a:t>
            </a:r>
            <a:r>
              <a:rPr lang="en-US" altLang="ru-RU" sz="4400">
                <a:solidFill>
                  <a:srgbClr val="0080BD"/>
                </a:solidFill>
                <a:latin typeface="BPG Nino Mtavruli"/>
              </a:rPr>
              <a:t>you for your attention!</a:t>
            </a:r>
            <a:endParaRPr lang="ru-RU" altLang="ru-RU" sz="4400">
              <a:solidFill>
                <a:srgbClr val="0080BD"/>
              </a:solidFill>
              <a:latin typeface="BPG Nino Mtavruli"/>
            </a:endParaRPr>
          </a:p>
        </p:txBody>
      </p:sp>
      <p:sp>
        <p:nvSpPr>
          <p:cNvPr id="21" name="Прямоугольник 11">
            <a:extLst>
              <a:ext uri="{FF2B5EF4-FFF2-40B4-BE49-F238E27FC236}"/>
            </a:extLst>
          </p:cNvPr>
          <p:cNvSpPr/>
          <p:nvPr/>
        </p:nvSpPr>
        <p:spPr>
          <a:xfrm>
            <a:off x="5711825" y="5449888"/>
            <a:ext cx="5922963" cy="646112"/>
          </a:xfrm>
          <a:prstGeom prst="rect">
            <a:avLst/>
          </a:prstGeom>
        </p:spPr>
        <p:txBody>
          <a:bodyPr>
            <a:spAutoFit/>
          </a:bodyPr>
          <a:lstStyle/>
          <a:p>
            <a:pPr algn="ctr" fontAlgn="auto">
              <a:spcBef>
                <a:spcPct val="20000"/>
              </a:spcBef>
              <a:spcAft>
                <a:spcPts val="0"/>
              </a:spcAft>
              <a:defRPr/>
            </a:pPr>
            <a:r>
              <a:rPr lang="en-US" altLang="ru-RU" sz="3600" b="1" spc="100" dirty="0" err="1">
                <a:solidFill>
                  <a:srgbClr val="0080BD"/>
                </a:solidFill>
                <a:latin typeface="BPG Nino Mtavruli" panose="02000506000000020004" pitchFamily="2" charset="0"/>
              </a:rPr>
              <a:t>Manana</a:t>
            </a:r>
            <a:r>
              <a:rPr lang="en-US" altLang="ru-RU" sz="3600" b="1" spc="100" dirty="0">
                <a:solidFill>
                  <a:srgbClr val="0080BD"/>
                </a:solidFill>
                <a:latin typeface="BPG Nino Mtavruli" panose="02000506000000020004" pitchFamily="2" charset="0"/>
              </a:rPr>
              <a:t> </a:t>
            </a:r>
            <a:r>
              <a:rPr lang="en-US" altLang="ru-RU" sz="3600" b="1" spc="100" dirty="0" err="1">
                <a:solidFill>
                  <a:srgbClr val="0080BD"/>
                </a:solidFill>
                <a:latin typeface="BPG Nino Mtavruli" panose="02000506000000020004" pitchFamily="2" charset="0"/>
              </a:rPr>
              <a:t>Telia</a:t>
            </a:r>
            <a:endParaRPr lang="en-US" altLang="ru-RU" sz="3600" b="1" spc="100" dirty="0">
              <a:solidFill>
                <a:srgbClr val="0080BD"/>
              </a:solidFill>
              <a:latin typeface="BPG Nino Mtavruli" panose="02000506000000020004" pitchFamily="2" charset="0"/>
            </a:endParaRPr>
          </a:p>
        </p:txBody>
      </p:sp>
      <p:sp>
        <p:nvSpPr>
          <p:cNvPr id="22" name="Прямоугольник 13">
            <a:extLst>
              <a:ext uri="{FF2B5EF4-FFF2-40B4-BE49-F238E27FC236}"/>
            </a:extLst>
          </p:cNvPr>
          <p:cNvSpPr/>
          <p:nvPr/>
        </p:nvSpPr>
        <p:spPr>
          <a:xfrm>
            <a:off x="5795963" y="6100763"/>
            <a:ext cx="5922962" cy="1447800"/>
          </a:xfrm>
          <a:prstGeom prst="rect">
            <a:avLst/>
          </a:prstGeom>
        </p:spPr>
        <p:txBody>
          <a:bodyPr>
            <a:spAutoFit/>
          </a:bodyPr>
          <a:lstStyle/>
          <a:p>
            <a:pPr algn="ctr" fontAlgn="auto">
              <a:spcBef>
                <a:spcPct val="20000"/>
              </a:spcBef>
              <a:spcAft>
                <a:spcPts val="0"/>
              </a:spcAft>
              <a:defRPr/>
            </a:pPr>
            <a:r>
              <a:rPr lang="en-US" sz="2500" spc="100">
                <a:solidFill>
                  <a:srgbClr val="0080BD"/>
                </a:solidFill>
                <a:latin typeface="BPG Nino Mtavruli" panose="02000506000000020004" pitchFamily="2" charset="0"/>
              </a:rPr>
              <a:t>Head of Business Register Division </a:t>
            </a:r>
            <a:endParaRPr lang="en-US" altLang="ru-RU" sz="2500" spc="100" dirty="0">
              <a:solidFill>
                <a:srgbClr val="0080BD"/>
              </a:solidFill>
              <a:latin typeface="BPG Nino Mtavruli" panose="02000506000000020004" pitchFamily="2" charset="0"/>
            </a:endParaRPr>
          </a:p>
          <a:p>
            <a:pPr algn="ctr" fontAlgn="auto">
              <a:spcBef>
                <a:spcPct val="20000"/>
              </a:spcBef>
              <a:spcAft>
                <a:spcPts val="0"/>
              </a:spcAft>
              <a:defRPr/>
            </a:pPr>
            <a:r>
              <a:rPr lang="en-US" altLang="ru-RU" sz="2500" spc="100" dirty="0">
                <a:solidFill>
                  <a:srgbClr val="0080BD"/>
                </a:solidFill>
                <a:latin typeface="BPG Nino Mtavruli" panose="02000506000000020004" pitchFamily="2" charset="0"/>
              </a:rPr>
              <a:t>Business Statistics Department</a:t>
            </a:r>
          </a:p>
          <a:p>
            <a:pPr algn="ctr" fontAlgn="auto">
              <a:spcBef>
                <a:spcPct val="20000"/>
              </a:spcBef>
              <a:spcAft>
                <a:spcPts val="0"/>
              </a:spcAft>
              <a:defRPr/>
            </a:pPr>
            <a:r>
              <a:rPr lang="en-US" altLang="ru-RU" sz="2500" spc="100" dirty="0">
                <a:solidFill>
                  <a:srgbClr val="0080BD"/>
                </a:solidFill>
                <a:latin typeface="BPG Nino Mtavruli" panose="02000506000000020004" pitchFamily="2" charset="0"/>
              </a:rPr>
              <a:t>National Statistics Office of Georgia</a:t>
            </a:r>
          </a:p>
        </p:txBody>
      </p:sp>
      <p:sp>
        <p:nvSpPr>
          <p:cNvPr id="23" name="Прямоугольник 14">
            <a:extLst>
              <a:ext uri="{FF2B5EF4-FFF2-40B4-BE49-F238E27FC236}"/>
            </a:extLst>
          </p:cNvPr>
          <p:cNvSpPr/>
          <p:nvPr/>
        </p:nvSpPr>
        <p:spPr>
          <a:xfrm>
            <a:off x="5692775" y="7702550"/>
            <a:ext cx="5922963" cy="977900"/>
          </a:xfrm>
          <a:prstGeom prst="rect">
            <a:avLst/>
          </a:prstGeom>
        </p:spPr>
        <p:txBody>
          <a:bodyPr>
            <a:spAutoFit/>
          </a:bodyPr>
          <a:lstStyle/>
          <a:p>
            <a:pPr algn="ctr" fontAlgn="auto">
              <a:spcBef>
                <a:spcPct val="20000"/>
              </a:spcBef>
              <a:spcAft>
                <a:spcPts val="0"/>
              </a:spcAft>
              <a:buFont typeface="Wingdings" panose="05000000000000000000" pitchFamily="2" charset="2"/>
              <a:buNone/>
              <a:defRPr/>
            </a:pPr>
            <a:r>
              <a:rPr lang="en-US" altLang="ru-RU" sz="2400">
                <a:solidFill>
                  <a:srgbClr val="C2151C"/>
                </a:solidFill>
                <a:latin typeface="BPG Nino Mtavruli" panose="02000506000000020004" pitchFamily="2" charset="0"/>
                <a:cs typeface="Times New Roman" panose="02020603050405020304" pitchFamily="18" charset="0"/>
                <a:hlinkClick r:id="rId5"/>
              </a:rPr>
              <a:t>mtelia@geostat.ge</a:t>
            </a:r>
            <a:endParaRPr lang="en-US" altLang="ru-RU" sz="2400" dirty="0">
              <a:solidFill>
                <a:srgbClr val="C2151C"/>
              </a:solidFill>
              <a:latin typeface="BPG Nino Mtavruli" panose="02000506000000020004" pitchFamily="2" charset="0"/>
              <a:cs typeface="Times New Roman" panose="02020603050405020304" pitchFamily="18" charset="0"/>
            </a:endParaRPr>
          </a:p>
          <a:p>
            <a:pPr algn="ctr" fontAlgn="auto">
              <a:spcBef>
                <a:spcPct val="20000"/>
              </a:spcBef>
              <a:spcAft>
                <a:spcPts val="0"/>
              </a:spcAft>
              <a:buFont typeface="Wingdings" panose="05000000000000000000" pitchFamily="2" charset="2"/>
              <a:buNone/>
              <a:defRPr/>
            </a:pPr>
            <a:r>
              <a:rPr lang="en-US" altLang="ru-RU" sz="2800" spc="100" dirty="0">
                <a:solidFill>
                  <a:srgbClr val="0080BD"/>
                </a:solidFill>
                <a:latin typeface="BPG Nino Mtavruli" panose="02000506000000020004" pitchFamily="2" charset="0"/>
              </a:rPr>
              <a:t>www.geostat.ge</a:t>
            </a:r>
            <a:endParaRPr lang="ru-RU" altLang="ru-RU" sz="2800" spc="100" dirty="0">
              <a:solidFill>
                <a:srgbClr val="0080BD"/>
              </a:solidFill>
              <a:latin typeface="BPG Nino Mtavruli" panose="02000506000000020004" pitchFamily="2" charset="0"/>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17"/>
                                        </p:tgtEl>
                                        <p:attrNameLst>
                                          <p:attrName>style.visibility</p:attrName>
                                        </p:attrNameLst>
                                      </p:cBhvr>
                                      <p:to>
                                        <p:strVal val="visible"/>
                                      </p:to>
                                    </p:set>
                                    <p:anim by="(-#ppt_w*2)" calcmode="lin" valueType="num">
                                      <p:cBhvr rctx="PPT">
                                        <p:cTn id="14" dur="375" autoRev="1" fill="hold">
                                          <p:stCondLst>
                                            <p:cond delay="0"/>
                                          </p:stCondLst>
                                        </p:cTn>
                                        <p:tgtEl>
                                          <p:spTgt spid="17"/>
                                        </p:tgtEl>
                                        <p:attrNameLst>
                                          <p:attrName>ppt_w</p:attrName>
                                        </p:attrNameLst>
                                      </p:cBhvr>
                                    </p:anim>
                                    <p:anim by="(#ppt_w*0.50)" calcmode="lin" valueType="num">
                                      <p:cBhvr>
                                        <p:cTn id="15" dur="375" decel="50000" autoRev="1" fill="hold">
                                          <p:stCondLst>
                                            <p:cond delay="0"/>
                                          </p:stCondLst>
                                        </p:cTn>
                                        <p:tgtEl>
                                          <p:spTgt spid="17"/>
                                        </p:tgtEl>
                                        <p:attrNameLst>
                                          <p:attrName>ppt_x</p:attrName>
                                        </p:attrNameLst>
                                      </p:cBhvr>
                                    </p:anim>
                                    <p:anim from="(-#ppt_h/2)" to="(#ppt_y)" calcmode="lin" valueType="num">
                                      <p:cBhvr>
                                        <p:cTn id="16" dur="750" fill="hold">
                                          <p:stCondLst>
                                            <p:cond delay="0"/>
                                          </p:stCondLst>
                                        </p:cTn>
                                        <p:tgtEl>
                                          <p:spTgt spid="17"/>
                                        </p:tgtEl>
                                        <p:attrNameLst>
                                          <p:attrName>ppt_y</p:attrName>
                                        </p:attrNameLst>
                                      </p:cBhvr>
                                    </p:anim>
                                    <p:animRot by="21600000">
                                      <p:cBhvr>
                                        <p:cTn id="17" dur="750" fill="hold">
                                          <p:stCondLst>
                                            <p:cond delay="0"/>
                                          </p:stCondLst>
                                        </p:cTn>
                                        <p:tgtEl>
                                          <p:spTgt spid="17"/>
                                        </p:tgtEl>
                                        <p:attrNameLst>
                                          <p:attrName>r</p:attrName>
                                        </p:attrNameLst>
                                      </p:cBhvr>
                                    </p:animRot>
                                  </p:childTnLst>
                                </p:cTn>
                              </p:par>
                            </p:childTnLst>
                          </p:cTn>
                        </p:par>
                        <p:par>
                          <p:cTn id="18" fill="hold">
                            <p:stCondLst>
                              <p:cond delay="3800"/>
                            </p:stCondLst>
                            <p:childTnLst>
                              <p:par>
                                <p:cTn id="19" presetID="10" presetClass="entr" presetSubtype="0" fill="hold" nodeType="afterEffect">
                                  <p:stCondLst>
                                    <p:cond delay="25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4550"/>
                            </p:stCondLst>
                            <p:childTnLst>
                              <p:par>
                                <p:cTn id="23" presetID="42" presetClass="entr" presetSubtype="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1000"/>
                                        <p:tgtEl>
                                          <p:spTgt spid="21"/>
                                        </p:tgtEl>
                                      </p:cBhvr>
                                    </p:animEffect>
                                    <p:anim calcmode="lin" valueType="num">
                                      <p:cBhvr>
                                        <p:cTn id="26" dur="1000" fill="hold"/>
                                        <p:tgtEl>
                                          <p:spTgt spid="21"/>
                                        </p:tgtEl>
                                        <p:attrNameLst>
                                          <p:attrName>ppt_x</p:attrName>
                                        </p:attrNameLst>
                                      </p:cBhvr>
                                      <p:tavLst>
                                        <p:tav tm="0">
                                          <p:val>
                                            <p:strVal val="#ppt_x"/>
                                          </p:val>
                                        </p:tav>
                                        <p:tav tm="100000">
                                          <p:val>
                                            <p:strVal val="#ppt_x"/>
                                          </p:val>
                                        </p:tav>
                                      </p:tavLst>
                                    </p:anim>
                                    <p:anim calcmode="lin" valueType="num">
                                      <p:cBhvr>
                                        <p:cTn id="27" dur="1000" fill="hold"/>
                                        <p:tgtEl>
                                          <p:spTgt spid="21"/>
                                        </p:tgtEl>
                                        <p:attrNameLst>
                                          <p:attrName>ppt_y</p:attrName>
                                        </p:attrNameLst>
                                      </p:cBhvr>
                                      <p:tavLst>
                                        <p:tav tm="0">
                                          <p:val>
                                            <p:strVal val="#ppt_y+.1"/>
                                          </p:val>
                                        </p:tav>
                                        <p:tav tm="100000">
                                          <p:val>
                                            <p:strVal val="#ppt_y"/>
                                          </p:val>
                                        </p:tav>
                                      </p:tavLst>
                                    </p:anim>
                                  </p:childTnLst>
                                </p:cTn>
                              </p:par>
                            </p:childTnLst>
                          </p:cTn>
                        </p:par>
                        <p:par>
                          <p:cTn id="28" fill="hold">
                            <p:stCondLst>
                              <p:cond delay="5550"/>
                            </p:stCondLst>
                            <p:childTnLst>
                              <p:par>
                                <p:cTn id="29" presetID="53" presetClass="entr" presetSubtype="16"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1500" fill="hold"/>
                                        <p:tgtEl>
                                          <p:spTgt spid="22"/>
                                        </p:tgtEl>
                                        <p:attrNameLst>
                                          <p:attrName>ppt_w</p:attrName>
                                        </p:attrNameLst>
                                      </p:cBhvr>
                                      <p:tavLst>
                                        <p:tav tm="0">
                                          <p:val>
                                            <p:fltVal val="0"/>
                                          </p:val>
                                        </p:tav>
                                        <p:tav tm="100000">
                                          <p:val>
                                            <p:strVal val="#ppt_w"/>
                                          </p:val>
                                        </p:tav>
                                      </p:tavLst>
                                    </p:anim>
                                    <p:anim calcmode="lin" valueType="num">
                                      <p:cBhvr>
                                        <p:cTn id="32" dur="1500" fill="hold"/>
                                        <p:tgtEl>
                                          <p:spTgt spid="22"/>
                                        </p:tgtEl>
                                        <p:attrNameLst>
                                          <p:attrName>ppt_h</p:attrName>
                                        </p:attrNameLst>
                                      </p:cBhvr>
                                      <p:tavLst>
                                        <p:tav tm="0">
                                          <p:val>
                                            <p:fltVal val="0"/>
                                          </p:val>
                                        </p:tav>
                                        <p:tav tm="100000">
                                          <p:val>
                                            <p:strVal val="#ppt_h"/>
                                          </p:val>
                                        </p:tav>
                                      </p:tavLst>
                                    </p:anim>
                                    <p:animEffect transition="in" filter="fade">
                                      <p:cBhvr>
                                        <p:cTn id="33" dur="1500"/>
                                        <p:tgtEl>
                                          <p:spTgt spid="22"/>
                                        </p:tgtEl>
                                      </p:cBhvr>
                                    </p:animEffect>
                                  </p:childTnLst>
                                </p:cTn>
                              </p:par>
                            </p:childTnLst>
                          </p:cTn>
                        </p:par>
                        <p:par>
                          <p:cTn id="34" fill="hold">
                            <p:stCondLst>
                              <p:cond delay="7050"/>
                            </p:stCondLst>
                            <p:childTnLst>
                              <p:par>
                                <p:cTn id="35" presetID="55" presetClass="entr" presetSubtype="0"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1000" fill="hold"/>
                                        <p:tgtEl>
                                          <p:spTgt spid="23"/>
                                        </p:tgtEl>
                                        <p:attrNameLst>
                                          <p:attrName>ppt_w</p:attrName>
                                        </p:attrNameLst>
                                      </p:cBhvr>
                                      <p:tavLst>
                                        <p:tav tm="0">
                                          <p:val>
                                            <p:strVal val="#ppt_w*0.70"/>
                                          </p:val>
                                        </p:tav>
                                        <p:tav tm="100000">
                                          <p:val>
                                            <p:strVal val="#ppt_w"/>
                                          </p:val>
                                        </p:tav>
                                      </p:tavLst>
                                    </p:anim>
                                    <p:anim calcmode="lin" valueType="num">
                                      <p:cBhvr>
                                        <p:cTn id="38" dur="1000" fill="hold"/>
                                        <p:tgtEl>
                                          <p:spTgt spid="23"/>
                                        </p:tgtEl>
                                        <p:attrNameLst>
                                          <p:attrName>ppt_h</p:attrName>
                                        </p:attrNameLst>
                                      </p:cBhvr>
                                      <p:tavLst>
                                        <p:tav tm="0">
                                          <p:val>
                                            <p:strVal val="#ppt_h"/>
                                          </p:val>
                                        </p:tav>
                                        <p:tav tm="100000">
                                          <p:val>
                                            <p:strVal val="#ppt_h"/>
                                          </p:val>
                                        </p:tav>
                                      </p:tavLst>
                                    </p:anim>
                                    <p:animEffect transition="in" filter="fade">
                                      <p:cBhvr>
                                        <p:cTn id="39"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17" grpId="0"/>
      <p:bldP spid="21" grpId="0"/>
      <p:bldP spid="22"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15935" y="1254489"/>
            <a:ext cx="17522709" cy="925417"/>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sz="1797">
              <a:latin typeface="BPG Nino Mtavruli"/>
            </a:endParaRPr>
          </a:p>
        </p:txBody>
      </p:sp>
      <p:sp>
        <p:nvSpPr>
          <p:cNvPr id="36" name="Freeform 22"/>
          <p:cNvSpPr>
            <a:spLocks/>
          </p:cNvSpPr>
          <p:nvPr/>
        </p:nvSpPr>
        <p:spPr bwMode="auto">
          <a:xfrm>
            <a:off x="15935" y="308474"/>
            <a:ext cx="17522709" cy="1873019"/>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sz="1797">
              <a:latin typeface="BPG Nino Mtavruli"/>
            </a:endParaRPr>
          </a:p>
        </p:txBody>
      </p:sp>
      <p:pic>
        <p:nvPicPr>
          <p:cNvPr id="40963" name="Рисунок 39"/>
          <p:cNvPicPr>
            <a:picLocks noChangeAspect="1"/>
          </p:cNvPicPr>
          <p:nvPr/>
        </p:nvPicPr>
        <p:blipFill>
          <a:blip r:embed="rId2"/>
          <a:srcRect/>
          <a:stretch>
            <a:fillRect/>
          </a:stretch>
        </p:blipFill>
        <p:spPr bwMode="auto">
          <a:xfrm>
            <a:off x="-17342" y="-1883"/>
            <a:ext cx="17589263" cy="2194697"/>
          </a:xfrm>
          <a:prstGeom prst="rect">
            <a:avLst/>
          </a:prstGeom>
          <a:noFill/>
          <a:ln w="9525">
            <a:noFill/>
            <a:miter lim="800000"/>
            <a:headEnd/>
            <a:tailEnd/>
          </a:ln>
        </p:spPr>
      </p:pic>
      <p:grpSp>
        <p:nvGrpSpPr>
          <p:cNvPr id="40965" name="Группа 6"/>
          <p:cNvGrpSpPr>
            <a:grpSpLocks/>
          </p:cNvGrpSpPr>
          <p:nvPr/>
        </p:nvGrpSpPr>
        <p:grpSpPr bwMode="auto">
          <a:xfrm>
            <a:off x="-17342" y="1188832"/>
            <a:ext cx="17524294" cy="1583034"/>
            <a:chOff x="0" y="1118588"/>
            <a:chExt cx="17556163" cy="1585314"/>
          </a:xfrm>
        </p:grpSpPr>
        <p:pic>
          <p:nvPicPr>
            <p:cNvPr id="40967" name="Рисунок 40"/>
            <p:cNvPicPr>
              <a:picLocks noChangeAspect="1"/>
            </p:cNvPicPr>
            <p:nvPr/>
          </p:nvPicPr>
          <p:blipFill>
            <a:blip r:embed="rId3"/>
            <a:srcRect/>
            <a:stretch>
              <a:fillRect/>
            </a:stretch>
          </p:blipFill>
          <p:spPr bwMode="auto">
            <a:xfrm>
              <a:off x="0" y="1118588"/>
              <a:ext cx="17556163" cy="1435582"/>
            </a:xfrm>
            <a:prstGeom prst="rect">
              <a:avLst/>
            </a:prstGeom>
            <a:noFill/>
            <a:ln w="9525">
              <a:noFill/>
              <a:miter lim="800000"/>
              <a:headEnd/>
              <a:tailEnd/>
            </a:ln>
          </p:spPr>
        </p:pic>
        <p:grpSp>
          <p:nvGrpSpPr>
            <p:cNvPr id="40968" name="Группа 5"/>
            <p:cNvGrpSpPr>
              <a:grpSpLocks/>
            </p:cNvGrpSpPr>
            <p:nvPr/>
          </p:nvGrpSpPr>
          <p:grpSpPr bwMode="auto">
            <a:xfrm>
              <a:off x="8013700" y="1694252"/>
              <a:ext cx="1555750" cy="1009650"/>
              <a:chOff x="8013700" y="1694252"/>
              <a:chExt cx="1555750" cy="1009650"/>
            </a:xfrm>
          </p:grpSpPr>
          <p:sp>
            <p:nvSpPr>
              <p:cNvPr id="5" name="Прямоугольник 4">
                <a:extLst>
                  <a:ext uri="{FF2B5EF4-FFF2-40B4-BE49-F238E27FC236}"/>
                </a:extLst>
              </p:cNvPr>
              <p:cNvSpPr/>
              <p:nvPr/>
            </p:nvSpPr>
            <p:spPr>
              <a:xfrm>
                <a:off x="8013700" y="1694633"/>
                <a:ext cx="1555750" cy="10092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sz="1797"/>
              </a:p>
            </p:txBody>
          </p:sp>
          <p:pic>
            <p:nvPicPr>
              <p:cNvPr id="40970" name="Рисунок 2"/>
              <p:cNvPicPr>
                <a:picLocks noChangeAspect="1"/>
              </p:cNvPicPr>
              <p:nvPr/>
            </p:nvPicPr>
            <p:blipFill>
              <a:blip r:embed="rId4"/>
              <a:srcRect/>
              <a:stretch>
                <a:fillRect/>
              </a:stretch>
            </p:blipFill>
            <p:spPr bwMode="auto">
              <a:xfrm>
                <a:off x="8163720" y="1733490"/>
                <a:ext cx="1221580" cy="787748"/>
              </a:xfrm>
              <a:prstGeom prst="rect">
                <a:avLst/>
              </a:prstGeom>
              <a:noFill/>
              <a:ln w="9525">
                <a:noFill/>
                <a:miter lim="800000"/>
                <a:headEnd/>
                <a:tailEnd/>
              </a:ln>
            </p:spPr>
          </p:pic>
        </p:grpSp>
      </p:grpSp>
      <p:sp>
        <p:nvSpPr>
          <p:cNvPr id="40966" name="Прямоугольник 11"/>
          <p:cNvSpPr>
            <a:spLocks noChangeArrowheads="1"/>
          </p:cNvSpPr>
          <p:nvPr/>
        </p:nvSpPr>
        <p:spPr bwMode="auto">
          <a:xfrm>
            <a:off x="798750" y="2661151"/>
            <a:ext cx="15957078" cy="4832092"/>
          </a:xfrm>
          <a:prstGeom prst="rect">
            <a:avLst/>
          </a:prstGeom>
          <a:noFill/>
          <a:ln w="9525">
            <a:noFill/>
            <a:miter lim="800000"/>
            <a:headEnd/>
            <a:tailEnd/>
          </a:ln>
        </p:spPr>
        <p:txBody>
          <a:bodyPr wrap="square">
            <a:spAutoFit/>
          </a:bodyPr>
          <a:lstStyle/>
          <a:p>
            <a:pPr marL="456381" indent="-456381">
              <a:spcBef>
                <a:spcPts val="1200"/>
              </a:spcBef>
              <a:spcAft>
                <a:spcPts val="1200"/>
              </a:spcAft>
              <a:buFont typeface="Wingdings" panose="05000000000000000000" pitchFamily="2" charset="2"/>
              <a:buChar char="§"/>
            </a:pPr>
            <a:r>
              <a:rPr lang="en-US" sz="2600" smtClean="0"/>
              <a:t>Transition </a:t>
            </a:r>
            <a:r>
              <a:rPr lang="en-US" sz="2600"/>
              <a:t>from the File-Server System </a:t>
            </a:r>
            <a:r>
              <a:rPr lang="en-US" sz="2600"/>
              <a:t>to </a:t>
            </a:r>
            <a:r>
              <a:rPr lang="en-US" sz="2600" smtClean="0"/>
              <a:t>the Client-Server </a:t>
            </a:r>
            <a:r>
              <a:rPr lang="en-US" sz="2600"/>
              <a:t>System </a:t>
            </a:r>
            <a:endParaRPr lang="en-US" sz="2600" smtClean="0"/>
          </a:p>
          <a:p>
            <a:pPr marL="456381" indent="-456381">
              <a:spcBef>
                <a:spcPts val="1200"/>
              </a:spcBef>
              <a:spcAft>
                <a:spcPts val="1200"/>
              </a:spcAft>
              <a:buFont typeface="Wingdings" panose="05000000000000000000" pitchFamily="2" charset="2"/>
              <a:buChar char="§"/>
            </a:pPr>
            <a:r>
              <a:rPr lang="en-US" sz="2600" smtClean="0"/>
              <a:t>New </a:t>
            </a:r>
            <a:r>
              <a:rPr lang="en-US" sz="2600"/>
              <a:t>structure of the business register and a new model of database based on EU standards</a:t>
            </a:r>
          </a:p>
          <a:p>
            <a:pPr marL="456381" indent="-456381">
              <a:spcBef>
                <a:spcPts val="1200"/>
              </a:spcBef>
              <a:spcAft>
                <a:spcPts val="1200"/>
              </a:spcAft>
              <a:buFont typeface="Wingdings" panose="05000000000000000000" pitchFamily="2" charset="2"/>
              <a:buChar char="§"/>
            </a:pPr>
            <a:r>
              <a:rPr lang="en-US" sz="2600"/>
              <a:t>Software    (New software created)</a:t>
            </a:r>
          </a:p>
          <a:p>
            <a:pPr marL="456381" indent="-456381">
              <a:spcBef>
                <a:spcPts val="1200"/>
              </a:spcBef>
              <a:spcAft>
                <a:spcPts val="1200"/>
              </a:spcAft>
              <a:buFont typeface="Wingdings" panose="05000000000000000000" pitchFamily="2" charset="2"/>
              <a:buChar char="§"/>
            </a:pPr>
            <a:r>
              <a:rPr lang="en-US" sz="2600" smtClean="0"/>
              <a:t>Preparation of BR Documentation </a:t>
            </a:r>
          </a:p>
          <a:p>
            <a:pPr marL="456381" indent="-456381">
              <a:spcBef>
                <a:spcPts val="1200"/>
              </a:spcBef>
              <a:spcAft>
                <a:spcPts val="1200"/>
              </a:spcAft>
              <a:buFont typeface="Wingdings" panose="05000000000000000000" pitchFamily="2" charset="2"/>
              <a:buChar char="§"/>
            </a:pPr>
            <a:r>
              <a:rPr lang="en-US" sz="2600" smtClean="0"/>
              <a:t>Improved </a:t>
            </a:r>
            <a:r>
              <a:rPr lang="en-US" sz="2600"/>
              <a:t>procedures for updating and maintenance of BR  (Priority system</a:t>
            </a:r>
            <a:r>
              <a:rPr lang="ka-GE" sz="2600"/>
              <a:t> - </a:t>
            </a:r>
            <a:r>
              <a:rPr lang="en-US" sz="2600"/>
              <a:t>rules for updating variables from different sources established)</a:t>
            </a:r>
          </a:p>
          <a:p>
            <a:pPr marL="456381" indent="-456381">
              <a:spcBef>
                <a:spcPts val="1200"/>
              </a:spcBef>
              <a:spcAft>
                <a:spcPts val="1200"/>
              </a:spcAft>
              <a:buFont typeface="Wingdings" panose="05000000000000000000" pitchFamily="2" charset="2"/>
              <a:buChar char="§"/>
            </a:pPr>
            <a:r>
              <a:rPr lang="en-US" sz="2600" smtClean="0"/>
              <a:t>Very </a:t>
            </a:r>
            <a:r>
              <a:rPr lang="en-US" sz="2600"/>
              <a:t>successful intensification of co-operation with administrative organs (e.g. MoF’s revenue service) to obtain additional sources of </a:t>
            </a:r>
            <a:r>
              <a:rPr lang="en-US" sz="2600" smtClean="0"/>
              <a:t>information  (</a:t>
            </a:r>
            <a:r>
              <a:rPr lang="en-US" sz="2000" smtClean="0"/>
              <a:t>Sources </a:t>
            </a:r>
            <a:r>
              <a:rPr lang="en-US" sz="2000"/>
              <a:t>of Business Register </a:t>
            </a:r>
            <a:r>
              <a:rPr lang="en-US" sz="2000" smtClean="0"/>
              <a:t>increased</a:t>
            </a:r>
            <a:r>
              <a:rPr lang="en-US" sz="2600" smtClean="0"/>
              <a:t>)</a:t>
            </a:r>
            <a:endParaRPr lang="en-US" sz="2600"/>
          </a:p>
        </p:txBody>
      </p:sp>
      <p:sp>
        <p:nvSpPr>
          <p:cNvPr id="2" name="TextBox 1"/>
          <p:cNvSpPr txBox="1"/>
          <p:nvPr/>
        </p:nvSpPr>
        <p:spPr>
          <a:xfrm>
            <a:off x="3626169" y="209544"/>
            <a:ext cx="10181271" cy="1196655"/>
          </a:xfrm>
          <a:prstGeom prst="rect">
            <a:avLst/>
          </a:prstGeom>
          <a:noFill/>
        </p:spPr>
        <p:txBody>
          <a:bodyPr wrap="square" rtlCol="0">
            <a:spAutoFit/>
          </a:bodyPr>
          <a:lstStyle/>
          <a:p>
            <a:pPr algn="ctr" fontAlgn="auto">
              <a:spcBef>
                <a:spcPts val="0"/>
              </a:spcBef>
              <a:spcAft>
                <a:spcPts val="0"/>
              </a:spcAft>
              <a:defRPr/>
            </a:pPr>
            <a:r>
              <a:rPr lang="en-US" sz="3600">
                <a:solidFill>
                  <a:schemeClr val="bg1"/>
                </a:solidFill>
              </a:rPr>
              <a:t>Significant changes in the business register in </a:t>
            </a:r>
            <a:r>
              <a:rPr lang="en-US" sz="3600">
                <a:solidFill>
                  <a:schemeClr val="bg1"/>
                </a:solidFill>
              </a:rPr>
              <a:t>recent </a:t>
            </a:r>
            <a:r>
              <a:rPr lang="en-US" sz="3600" smtClean="0">
                <a:solidFill>
                  <a:schemeClr val="bg1"/>
                </a:solidFill>
              </a:rPr>
              <a:t>year</a:t>
            </a:r>
            <a:r>
              <a:rPr lang="en-US" sz="3600">
                <a:solidFill>
                  <a:schemeClr val="bg1"/>
                </a:solidFill>
              </a:rPr>
              <a:t>s</a:t>
            </a:r>
            <a:endParaRPr lang="en-US" sz="1797">
              <a:solidFill>
                <a:schemeClr val="bg1"/>
              </a:solidFill>
            </a:endParaRPr>
          </a:p>
        </p:txBody>
      </p:sp>
    </p:spTree>
    <p:extLst>
      <p:ext uri="{BB962C8B-B14F-4D97-AF65-F5344CB8AC3E}">
        <p14:creationId xmlns:p14="http://schemas.microsoft.com/office/powerpoint/2010/main" val="3534710129"/>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35843" name="Рисунок 39"/>
          <p:cNvPicPr>
            <a:picLocks noChangeAspect="1"/>
          </p:cNvPicPr>
          <p:nvPr/>
        </p:nvPicPr>
        <p:blipFill>
          <a:blip r:embed="rId2"/>
          <a:srcRect/>
          <a:stretch>
            <a:fillRect/>
          </a:stretch>
        </p:blipFill>
        <p:spPr bwMode="auto">
          <a:xfrm>
            <a:off x="0" y="0"/>
            <a:ext cx="17621250" cy="2198688"/>
          </a:xfrm>
          <a:prstGeom prst="rect">
            <a:avLst/>
          </a:prstGeom>
          <a:noFill/>
          <a:ln w="9525">
            <a:noFill/>
            <a:miter lim="800000"/>
            <a:headEnd/>
            <a:tailEnd/>
          </a:ln>
        </p:spPr>
      </p:pic>
      <p:sp>
        <p:nvSpPr>
          <p:cNvPr id="13" name="Прямоугольник 12">
            <a:extLst>
              <a:ext uri="{FF2B5EF4-FFF2-40B4-BE49-F238E27FC236}"/>
            </a:extLst>
          </p:cNvPr>
          <p:cNvSpPr/>
          <p:nvPr/>
        </p:nvSpPr>
        <p:spPr>
          <a:xfrm>
            <a:off x="2327275" y="447675"/>
            <a:ext cx="12901613" cy="1631950"/>
          </a:xfrm>
          <a:prstGeom prst="rect">
            <a:avLst/>
          </a:prstGeom>
        </p:spPr>
        <p:txBody>
          <a:bodyPr>
            <a:spAutoFit/>
          </a:bodyPr>
          <a:lstStyle/>
          <a:p>
            <a:pPr algn="ctr" fontAlgn="auto">
              <a:spcBef>
                <a:spcPts val="0"/>
              </a:spcBef>
              <a:spcAft>
                <a:spcPts val="0"/>
              </a:spcAft>
              <a:defRPr/>
            </a:pPr>
            <a:r>
              <a:rPr lang="en-US" sz="4000" b="1" dirty="0">
                <a:solidFill>
                  <a:schemeClr val="bg1"/>
                </a:solidFill>
                <a:latin typeface="+mn-lt"/>
              </a:rPr>
              <a:t>Statistical Business Register</a:t>
            </a:r>
          </a:p>
          <a:p>
            <a:pPr algn="ctr" fontAlgn="auto">
              <a:spcBef>
                <a:spcPct val="50000"/>
              </a:spcBef>
              <a:spcAft>
                <a:spcPts val="0"/>
              </a:spcAft>
              <a:defRPr/>
            </a:pPr>
            <a:endParaRPr lang="en-US" altLang="en-US" sz="4000" b="1" spc="200" dirty="0">
              <a:solidFill>
                <a:schemeClr val="bg1"/>
              </a:solidFill>
              <a:latin typeface="BPG Nino Mtavruli" panose="02000506000000020004" pitchFamily="2" charset="0"/>
              <a:cs typeface="Times New Roman" panose="02020603050405020304" pitchFamily="18" charset="0"/>
            </a:endParaRPr>
          </a:p>
        </p:txBody>
      </p:sp>
      <p:grpSp>
        <p:nvGrpSpPr>
          <p:cNvPr id="35845" name="Группа 6"/>
          <p:cNvGrpSpPr>
            <a:grpSpLocks/>
          </p:cNvGrpSpPr>
          <p:nvPr/>
        </p:nvGrpSpPr>
        <p:grpSpPr bwMode="auto">
          <a:xfrm>
            <a:off x="0" y="1119188"/>
            <a:ext cx="17556163" cy="1584325"/>
            <a:chOff x="0" y="1118588"/>
            <a:chExt cx="17556163" cy="1585314"/>
          </a:xfrm>
        </p:grpSpPr>
        <p:pic>
          <p:nvPicPr>
            <p:cNvPr id="35847" name="Рисунок 40"/>
            <p:cNvPicPr>
              <a:picLocks noChangeAspect="1"/>
            </p:cNvPicPr>
            <p:nvPr/>
          </p:nvPicPr>
          <p:blipFill>
            <a:blip r:embed="rId3"/>
            <a:srcRect/>
            <a:stretch>
              <a:fillRect/>
            </a:stretch>
          </p:blipFill>
          <p:spPr bwMode="auto">
            <a:xfrm>
              <a:off x="0" y="1118588"/>
              <a:ext cx="17556163" cy="1435582"/>
            </a:xfrm>
            <a:prstGeom prst="rect">
              <a:avLst/>
            </a:prstGeom>
            <a:noFill/>
            <a:ln w="9525">
              <a:noFill/>
              <a:miter lim="800000"/>
              <a:headEnd/>
              <a:tailEnd/>
            </a:ln>
          </p:spPr>
        </p:pic>
        <p:grpSp>
          <p:nvGrpSpPr>
            <p:cNvPr id="35848" name="Группа 5"/>
            <p:cNvGrpSpPr>
              <a:grpSpLocks/>
            </p:cNvGrpSpPr>
            <p:nvPr/>
          </p:nvGrpSpPr>
          <p:grpSpPr bwMode="auto">
            <a:xfrm>
              <a:off x="8013700" y="1694252"/>
              <a:ext cx="1555750" cy="1009650"/>
              <a:chOff x="8013700" y="1694252"/>
              <a:chExt cx="1555750" cy="1009650"/>
            </a:xfrm>
          </p:grpSpPr>
          <p:sp>
            <p:nvSpPr>
              <p:cNvPr id="5" name="Прямоугольник 4">
                <a:extLst>
                  <a:ext uri="{FF2B5EF4-FFF2-40B4-BE49-F238E27FC236}"/>
                </a:extLst>
              </p:cNvPr>
              <p:cNvSpPr/>
              <p:nvPr/>
            </p:nvSpPr>
            <p:spPr>
              <a:xfrm>
                <a:off x="8013700" y="1693622"/>
                <a:ext cx="1555750" cy="101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35850" name="Рисунок 2"/>
              <p:cNvPicPr>
                <a:picLocks noChangeAspect="1"/>
              </p:cNvPicPr>
              <p:nvPr/>
            </p:nvPicPr>
            <p:blipFill>
              <a:blip r:embed="rId4"/>
              <a:srcRect/>
              <a:stretch>
                <a:fillRect/>
              </a:stretch>
            </p:blipFill>
            <p:spPr bwMode="auto">
              <a:xfrm>
                <a:off x="8163720" y="1733490"/>
                <a:ext cx="1221580" cy="787748"/>
              </a:xfrm>
              <a:prstGeom prst="rect">
                <a:avLst/>
              </a:prstGeom>
              <a:noFill/>
              <a:ln w="9525">
                <a:noFill/>
                <a:miter lim="800000"/>
                <a:headEnd/>
                <a:tailEnd/>
              </a:ln>
            </p:spPr>
          </p:pic>
        </p:grpSp>
      </p:grpSp>
      <p:sp>
        <p:nvSpPr>
          <p:cNvPr id="25" name="Прямоугольник 11"/>
          <p:cNvSpPr>
            <a:spLocks noChangeArrowheads="1"/>
          </p:cNvSpPr>
          <p:nvPr/>
        </p:nvSpPr>
        <p:spPr bwMode="auto">
          <a:xfrm>
            <a:off x="733425" y="2803525"/>
            <a:ext cx="14860588" cy="6494085"/>
          </a:xfrm>
          <a:prstGeom prst="rect">
            <a:avLst/>
          </a:prstGeom>
          <a:noFill/>
          <a:ln w="9525">
            <a:noFill/>
            <a:miter lim="800000"/>
            <a:headEnd/>
            <a:tailEnd/>
          </a:ln>
        </p:spPr>
        <p:txBody>
          <a:bodyPr>
            <a:spAutoFit/>
          </a:bodyPr>
          <a:lstStyle/>
          <a:p>
            <a:pPr algn="just"/>
            <a:r>
              <a:rPr lang="ru-RU" sz="3200" dirty="0">
                <a:latin typeface="Sylfaen" pitchFamily="18" charset="0"/>
              </a:rPr>
              <a:t>	</a:t>
            </a:r>
            <a:r>
              <a:rPr lang="ru-RU" sz="3200" dirty="0" err="1">
                <a:latin typeface="Sylfaen" pitchFamily="18" charset="0"/>
              </a:rPr>
              <a:t>The</a:t>
            </a:r>
            <a:r>
              <a:rPr lang="ru-RU" sz="3200" dirty="0">
                <a:latin typeface="Sylfaen" pitchFamily="18" charset="0"/>
              </a:rPr>
              <a:t> </a:t>
            </a:r>
            <a:r>
              <a:rPr lang="ru-RU" sz="3200" dirty="0" err="1">
                <a:latin typeface="Sylfaen" pitchFamily="18" charset="0"/>
              </a:rPr>
              <a:t>Business</a:t>
            </a:r>
            <a:r>
              <a:rPr lang="ru-RU" sz="3200" dirty="0">
                <a:latin typeface="Sylfaen" pitchFamily="18" charset="0"/>
              </a:rPr>
              <a:t> </a:t>
            </a:r>
            <a:r>
              <a:rPr lang="ru-RU" sz="3200" dirty="0" err="1">
                <a:latin typeface="Sylfaen" pitchFamily="18" charset="0"/>
              </a:rPr>
              <a:t>Register</a:t>
            </a:r>
            <a:r>
              <a:rPr lang="ru-RU" sz="3200" dirty="0">
                <a:latin typeface="Sylfaen" pitchFamily="18" charset="0"/>
              </a:rPr>
              <a:t> (</a:t>
            </a:r>
            <a:r>
              <a:rPr lang="ru-RU" sz="3200" dirty="0" err="1">
                <a:latin typeface="Sylfaen" pitchFamily="18" charset="0"/>
              </a:rPr>
              <a:t>BR</a:t>
            </a:r>
            <a:r>
              <a:rPr lang="ru-RU" sz="3200" dirty="0">
                <a:latin typeface="Sylfaen" pitchFamily="18" charset="0"/>
              </a:rPr>
              <a:t>) </a:t>
            </a:r>
            <a:r>
              <a:rPr lang="ru-RU" sz="3200" dirty="0" err="1">
                <a:latin typeface="Sylfaen" pitchFamily="18" charset="0"/>
              </a:rPr>
              <a:t>covers</a:t>
            </a:r>
            <a:r>
              <a:rPr lang="ru-RU" sz="3200" dirty="0">
                <a:latin typeface="Sylfaen" pitchFamily="18" charset="0"/>
              </a:rPr>
              <a:t> </a:t>
            </a:r>
            <a:r>
              <a:rPr lang="ru-RU" sz="3200" dirty="0" err="1">
                <a:latin typeface="Sylfaen" pitchFamily="18" charset="0"/>
              </a:rPr>
              <a:t>any</a:t>
            </a:r>
            <a:r>
              <a:rPr lang="ru-RU" sz="3200" dirty="0">
                <a:latin typeface="Sylfaen" pitchFamily="18" charset="0"/>
              </a:rPr>
              <a:t> </a:t>
            </a:r>
            <a:r>
              <a:rPr lang="ru-RU" sz="3200" dirty="0" err="1">
                <a:latin typeface="Sylfaen" pitchFamily="18" charset="0"/>
              </a:rPr>
              <a:t>type</a:t>
            </a:r>
            <a:r>
              <a:rPr lang="ru-RU" sz="3200" dirty="0">
                <a:latin typeface="Sylfaen" pitchFamily="18" charset="0"/>
              </a:rPr>
              <a:t> </a:t>
            </a:r>
            <a:r>
              <a:rPr lang="ru-RU" sz="3200" dirty="0" err="1">
                <a:latin typeface="Sylfaen" pitchFamily="18" charset="0"/>
              </a:rPr>
              <a:t>of</a:t>
            </a:r>
            <a:r>
              <a:rPr lang="ru-RU" sz="3200" dirty="0">
                <a:latin typeface="Sylfaen" pitchFamily="18" charset="0"/>
              </a:rPr>
              <a:t> </a:t>
            </a:r>
            <a:r>
              <a:rPr lang="ru-RU" sz="3200" dirty="0" err="1">
                <a:latin typeface="Sylfaen" pitchFamily="18" charset="0"/>
              </a:rPr>
              <a:t>economic</a:t>
            </a:r>
            <a:r>
              <a:rPr lang="ru-RU" sz="3200" dirty="0">
                <a:latin typeface="Sylfaen" pitchFamily="18" charset="0"/>
              </a:rPr>
              <a:t> </a:t>
            </a:r>
            <a:r>
              <a:rPr lang="ru-RU" sz="3200" dirty="0" err="1">
                <a:latin typeface="Sylfaen" pitchFamily="18" charset="0"/>
              </a:rPr>
              <a:t>entity</a:t>
            </a:r>
            <a:r>
              <a:rPr lang="ru-RU" sz="3200" dirty="0">
                <a:latin typeface="Sylfaen" pitchFamily="18" charset="0"/>
              </a:rPr>
              <a:t> (</a:t>
            </a:r>
            <a:r>
              <a:rPr lang="ru-RU" sz="3200" dirty="0" err="1">
                <a:latin typeface="Sylfaen" pitchFamily="18" charset="0"/>
              </a:rPr>
              <a:t>legal</a:t>
            </a:r>
            <a:r>
              <a:rPr lang="ru-RU" sz="3200" dirty="0">
                <a:latin typeface="Sylfaen" pitchFamily="18" charset="0"/>
              </a:rPr>
              <a:t> </a:t>
            </a:r>
            <a:r>
              <a:rPr lang="ru-RU" sz="3200" dirty="0" err="1">
                <a:latin typeface="Sylfaen" pitchFamily="18" charset="0"/>
              </a:rPr>
              <a:t>entities</a:t>
            </a:r>
            <a:r>
              <a:rPr lang="ru-RU" sz="3200" dirty="0">
                <a:latin typeface="Sylfaen" pitchFamily="18" charset="0"/>
              </a:rPr>
              <a:t> </a:t>
            </a:r>
            <a:r>
              <a:rPr lang="ru-RU" sz="3200" dirty="0" err="1">
                <a:latin typeface="Sylfaen" pitchFamily="18" charset="0"/>
              </a:rPr>
              <a:t>of</a:t>
            </a:r>
            <a:r>
              <a:rPr lang="ru-RU" sz="3200" dirty="0">
                <a:latin typeface="Sylfaen" pitchFamily="18" charset="0"/>
              </a:rPr>
              <a:t> </a:t>
            </a:r>
            <a:r>
              <a:rPr lang="ru-RU" sz="3200" dirty="0" err="1">
                <a:latin typeface="Sylfaen" pitchFamily="18" charset="0"/>
              </a:rPr>
              <a:t>private</a:t>
            </a:r>
            <a:r>
              <a:rPr lang="ru-RU" sz="3200" dirty="0">
                <a:latin typeface="Sylfaen" pitchFamily="18" charset="0"/>
              </a:rPr>
              <a:t> </a:t>
            </a:r>
            <a:r>
              <a:rPr lang="ru-RU" sz="3200" dirty="0" err="1">
                <a:latin typeface="Sylfaen" pitchFamily="18" charset="0"/>
              </a:rPr>
              <a:t>and</a:t>
            </a:r>
            <a:r>
              <a:rPr lang="ru-RU" sz="3200" dirty="0">
                <a:latin typeface="Sylfaen" pitchFamily="18" charset="0"/>
              </a:rPr>
              <a:t> </a:t>
            </a:r>
            <a:r>
              <a:rPr lang="ru-RU" sz="3200" err="1">
                <a:latin typeface="Sylfaen" pitchFamily="18" charset="0"/>
              </a:rPr>
              <a:t>public</a:t>
            </a:r>
            <a:r>
              <a:rPr lang="ru-RU" sz="3200">
                <a:latin typeface="Sylfaen" pitchFamily="18" charset="0"/>
              </a:rPr>
              <a:t> </a:t>
            </a:r>
            <a:r>
              <a:rPr lang="ru-RU" sz="3200" smtClean="0">
                <a:latin typeface="Sylfaen" pitchFamily="18" charset="0"/>
              </a:rPr>
              <a:t>law</a:t>
            </a:r>
            <a:r>
              <a:rPr lang="en-US" sz="3200" smtClean="0">
                <a:latin typeface="Sylfaen" pitchFamily="18" charset="0"/>
              </a:rPr>
              <a:t> and</a:t>
            </a:r>
            <a:r>
              <a:rPr lang="ru-RU" sz="3200" smtClean="0">
                <a:latin typeface="Sylfaen" pitchFamily="18" charset="0"/>
              </a:rPr>
              <a:t> </a:t>
            </a:r>
            <a:r>
              <a:rPr lang="ru-RU" sz="3200" err="1">
                <a:latin typeface="Sylfaen" pitchFamily="18" charset="0"/>
              </a:rPr>
              <a:t>individual</a:t>
            </a:r>
            <a:r>
              <a:rPr lang="ru-RU" sz="3200">
                <a:latin typeface="Sylfaen" pitchFamily="18" charset="0"/>
              </a:rPr>
              <a:t> </a:t>
            </a:r>
            <a:r>
              <a:rPr lang="ru-RU" sz="3200" smtClean="0">
                <a:latin typeface="Sylfaen" pitchFamily="18" charset="0"/>
              </a:rPr>
              <a:t>enterprises)</a:t>
            </a:r>
            <a:r>
              <a:rPr lang="en-US" sz="3200" smtClean="0">
                <a:latin typeface="Sylfaen" pitchFamily="18" charset="0"/>
              </a:rPr>
              <a:t>.</a:t>
            </a:r>
          </a:p>
          <a:p>
            <a:pPr algn="just"/>
            <a:endParaRPr lang="en-US" sz="3200" smtClean="0">
              <a:latin typeface="Sylfaen" pitchFamily="18" charset="0"/>
            </a:endParaRPr>
          </a:p>
          <a:p>
            <a:pPr marL="914400" lvl="1" indent="-457200" algn="just">
              <a:buFont typeface="Wingdings" panose="05000000000000000000" pitchFamily="2" charset="2"/>
              <a:buChar char="§"/>
            </a:pPr>
            <a:r>
              <a:rPr lang="en-US" sz="3200">
                <a:latin typeface="Sylfaen" pitchFamily="18" charset="0"/>
              </a:rPr>
              <a:t>Commercial legal </a:t>
            </a:r>
            <a:r>
              <a:rPr lang="en-US" sz="3200" smtClean="0">
                <a:latin typeface="Sylfaen" pitchFamily="18" charset="0"/>
              </a:rPr>
              <a:t>persons</a:t>
            </a:r>
          </a:p>
          <a:p>
            <a:pPr marL="1828800" lvl="3" indent="-457200" algn="just">
              <a:buFont typeface="Arial" panose="020B0604020202020204" pitchFamily="34" charset="0"/>
              <a:buChar char="•"/>
            </a:pPr>
            <a:r>
              <a:rPr lang="en-US" sz="3200">
                <a:latin typeface="Sylfaen" pitchFamily="18" charset="0"/>
              </a:rPr>
              <a:t>Joint liability </a:t>
            </a:r>
            <a:r>
              <a:rPr lang="en-US" sz="3200" smtClean="0">
                <a:latin typeface="Sylfaen" pitchFamily="18" charset="0"/>
              </a:rPr>
              <a:t>companies</a:t>
            </a:r>
          </a:p>
          <a:p>
            <a:pPr marL="1828800" lvl="3" indent="-457200" algn="just">
              <a:buFont typeface="Arial" panose="020B0604020202020204" pitchFamily="34" charset="0"/>
              <a:buChar char="•"/>
            </a:pPr>
            <a:r>
              <a:rPr lang="en-US" sz="3200">
                <a:latin typeface="Sylfaen" pitchFamily="18" charset="0"/>
              </a:rPr>
              <a:t>Limited </a:t>
            </a:r>
            <a:r>
              <a:rPr lang="en-US" sz="3200" smtClean="0">
                <a:latin typeface="Sylfaen" pitchFamily="18" charset="0"/>
              </a:rPr>
              <a:t>partnerships</a:t>
            </a:r>
          </a:p>
          <a:p>
            <a:pPr marL="1828800" lvl="3" indent="-457200" algn="just">
              <a:buFont typeface="Arial" panose="020B0604020202020204" pitchFamily="34" charset="0"/>
              <a:buChar char="•"/>
            </a:pPr>
            <a:r>
              <a:rPr lang="en-US" sz="3200">
                <a:latin typeface="Sylfaen" pitchFamily="18" charset="0"/>
              </a:rPr>
              <a:t>Limited liability </a:t>
            </a:r>
            <a:r>
              <a:rPr lang="en-US" sz="3200" smtClean="0">
                <a:latin typeface="Sylfaen" pitchFamily="18" charset="0"/>
              </a:rPr>
              <a:t>companies</a:t>
            </a:r>
          </a:p>
          <a:p>
            <a:pPr marL="1828800" lvl="3" indent="-457200" algn="just">
              <a:buFont typeface="Arial" panose="020B0604020202020204" pitchFamily="34" charset="0"/>
              <a:buChar char="•"/>
            </a:pPr>
            <a:r>
              <a:rPr lang="en-US" sz="3200">
                <a:latin typeface="Sylfaen" pitchFamily="18" charset="0"/>
              </a:rPr>
              <a:t>Joint stock </a:t>
            </a:r>
            <a:r>
              <a:rPr lang="en-US" sz="3200" smtClean="0">
                <a:latin typeface="Sylfaen" pitchFamily="18" charset="0"/>
              </a:rPr>
              <a:t>companies</a:t>
            </a:r>
          </a:p>
          <a:p>
            <a:pPr marL="1828800" lvl="3" indent="-457200" algn="just">
              <a:buFont typeface="Arial" panose="020B0604020202020204" pitchFamily="34" charset="0"/>
              <a:buChar char="•"/>
            </a:pPr>
            <a:r>
              <a:rPr lang="en-US" sz="3200">
                <a:latin typeface="Sylfaen" pitchFamily="18" charset="0"/>
              </a:rPr>
              <a:t>Cooperatives</a:t>
            </a:r>
          </a:p>
          <a:p>
            <a:pPr marL="914400" lvl="1" indent="-457200" algn="just">
              <a:buFont typeface="Wingdings" panose="05000000000000000000" pitchFamily="2" charset="2"/>
              <a:buChar char="§"/>
            </a:pPr>
            <a:r>
              <a:rPr lang="en-US" sz="3200" smtClean="0">
                <a:latin typeface="Sylfaen" pitchFamily="18" charset="0"/>
              </a:rPr>
              <a:t>Non-commercial </a:t>
            </a:r>
            <a:r>
              <a:rPr lang="en-US" sz="3200">
                <a:latin typeface="Sylfaen" pitchFamily="18" charset="0"/>
              </a:rPr>
              <a:t>legal </a:t>
            </a:r>
            <a:r>
              <a:rPr lang="en-US" sz="3200" smtClean="0">
                <a:latin typeface="Sylfaen" pitchFamily="18" charset="0"/>
              </a:rPr>
              <a:t>persons</a:t>
            </a:r>
          </a:p>
          <a:p>
            <a:pPr marL="914400" lvl="1" indent="-457200" algn="just">
              <a:buFont typeface="Wingdings" panose="05000000000000000000" pitchFamily="2" charset="2"/>
              <a:buChar char="§"/>
            </a:pPr>
            <a:r>
              <a:rPr lang="en-US" sz="3200">
                <a:latin typeface="Sylfaen" pitchFamily="18" charset="0"/>
              </a:rPr>
              <a:t>Entities of public </a:t>
            </a:r>
            <a:r>
              <a:rPr lang="en-US" sz="3200" smtClean="0">
                <a:latin typeface="Sylfaen" pitchFamily="18" charset="0"/>
              </a:rPr>
              <a:t>law</a:t>
            </a:r>
          </a:p>
          <a:p>
            <a:pPr marL="914400" lvl="1" indent="-457200" algn="just">
              <a:buFont typeface="Wingdings" panose="05000000000000000000" pitchFamily="2" charset="2"/>
              <a:buChar char="§"/>
            </a:pPr>
            <a:r>
              <a:rPr lang="en-US" sz="3200">
                <a:latin typeface="Sylfaen" pitchFamily="18" charset="0"/>
              </a:rPr>
              <a:t>Individual </a:t>
            </a:r>
            <a:r>
              <a:rPr lang="en-US" sz="3200" smtClean="0">
                <a:latin typeface="Sylfaen" pitchFamily="18" charset="0"/>
              </a:rPr>
              <a:t>entrepreneur</a:t>
            </a:r>
          </a:p>
          <a:p>
            <a:pPr marL="914400" lvl="1" indent="-457200" algn="just">
              <a:buFont typeface="Wingdings" panose="05000000000000000000" pitchFamily="2" charset="2"/>
              <a:buChar char="§"/>
            </a:pPr>
            <a:r>
              <a:rPr lang="en-US" sz="3200" smtClean="0">
                <a:latin typeface="Sylfaen" pitchFamily="18" charset="0"/>
              </a:rPr>
              <a:t>Other</a:t>
            </a:r>
            <a:endParaRPr lang="en-US" sz="3200" dirty="0">
              <a:latin typeface="BPG Nino Mtavruli"/>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23" presetClass="entr" presetSubtype="16"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36867" name="Рисунок 39"/>
          <p:cNvPicPr>
            <a:picLocks noChangeAspect="1"/>
          </p:cNvPicPr>
          <p:nvPr/>
        </p:nvPicPr>
        <p:blipFill>
          <a:blip r:embed="rId2"/>
          <a:srcRect/>
          <a:stretch>
            <a:fillRect/>
          </a:stretch>
        </p:blipFill>
        <p:spPr bwMode="auto">
          <a:xfrm>
            <a:off x="0" y="0"/>
            <a:ext cx="17621250" cy="2198688"/>
          </a:xfrm>
          <a:prstGeom prst="rect">
            <a:avLst/>
          </a:prstGeom>
          <a:noFill/>
          <a:ln w="9525">
            <a:noFill/>
            <a:miter lim="800000"/>
            <a:headEnd/>
            <a:tailEnd/>
          </a:ln>
        </p:spPr>
      </p:pic>
      <p:sp>
        <p:nvSpPr>
          <p:cNvPr id="13" name="Прямоугольник 12">
            <a:extLst>
              <a:ext uri="{FF2B5EF4-FFF2-40B4-BE49-F238E27FC236}"/>
            </a:extLst>
          </p:cNvPr>
          <p:cNvSpPr/>
          <p:nvPr/>
        </p:nvSpPr>
        <p:spPr>
          <a:xfrm>
            <a:off x="2327275" y="447675"/>
            <a:ext cx="12901613" cy="769938"/>
          </a:xfrm>
          <a:prstGeom prst="rect">
            <a:avLst/>
          </a:prstGeom>
        </p:spPr>
        <p:txBody>
          <a:bodyPr>
            <a:spAutoFit/>
          </a:bodyPr>
          <a:lstStyle/>
          <a:p>
            <a:pPr algn="ctr" fontAlgn="auto">
              <a:spcBef>
                <a:spcPts val="0"/>
              </a:spcBef>
              <a:spcAft>
                <a:spcPts val="0"/>
              </a:spcAft>
              <a:defRPr/>
            </a:pPr>
            <a:r>
              <a:rPr lang="en-US" sz="4400" b="1" dirty="0">
                <a:solidFill>
                  <a:schemeClr val="bg1"/>
                </a:solidFill>
                <a:latin typeface="+mn-lt"/>
              </a:rPr>
              <a:t>Data groups in the Business Register</a:t>
            </a:r>
            <a:endParaRPr lang="en-US" altLang="en-US" sz="4000" b="1" spc="200" dirty="0">
              <a:solidFill>
                <a:schemeClr val="bg1"/>
              </a:solidFill>
              <a:latin typeface="BPG Nino Mtavruli" panose="02000506000000020004" pitchFamily="2" charset="0"/>
              <a:cs typeface="Times New Roman" panose="02020603050405020304" pitchFamily="18" charset="0"/>
            </a:endParaRPr>
          </a:p>
        </p:txBody>
      </p:sp>
      <p:grpSp>
        <p:nvGrpSpPr>
          <p:cNvPr id="36869" name="Группа 6"/>
          <p:cNvGrpSpPr>
            <a:grpSpLocks/>
          </p:cNvGrpSpPr>
          <p:nvPr/>
        </p:nvGrpSpPr>
        <p:grpSpPr bwMode="auto">
          <a:xfrm>
            <a:off x="0" y="1119188"/>
            <a:ext cx="17556163" cy="1584325"/>
            <a:chOff x="0" y="1118588"/>
            <a:chExt cx="17556163" cy="1585314"/>
          </a:xfrm>
        </p:grpSpPr>
        <p:pic>
          <p:nvPicPr>
            <p:cNvPr id="36871" name="Рисунок 40"/>
            <p:cNvPicPr>
              <a:picLocks noChangeAspect="1"/>
            </p:cNvPicPr>
            <p:nvPr/>
          </p:nvPicPr>
          <p:blipFill>
            <a:blip r:embed="rId3"/>
            <a:srcRect/>
            <a:stretch>
              <a:fillRect/>
            </a:stretch>
          </p:blipFill>
          <p:spPr bwMode="auto">
            <a:xfrm>
              <a:off x="0" y="1118588"/>
              <a:ext cx="17556163" cy="1435582"/>
            </a:xfrm>
            <a:prstGeom prst="rect">
              <a:avLst/>
            </a:prstGeom>
            <a:noFill/>
            <a:ln w="9525">
              <a:noFill/>
              <a:miter lim="800000"/>
              <a:headEnd/>
              <a:tailEnd/>
            </a:ln>
          </p:spPr>
        </p:pic>
        <p:grpSp>
          <p:nvGrpSpPr>
            <p:cNvPr id="36872" name="Группа 5"/>
            <p:cNvGrpSpPr>
              <a:grpSpLocks/>
            </p:cNvGrpSpPr>
            <p:nvPr/>
          </p:nvGrpSpPr>
          <p:grpSpPr bwMode="auto">
            <a:xfrm>
              <a:off x="8013700" y="1694252"/>
              <a:ext cx="1555750" cy="1009650"/>
              <a:chOff x="8013700" y="1694252"/>
              <a:chExt cx="1555750" cy="1009650"/>
            </a:xfrm>
          </p:grpSpPr>
          <p:sp>
            <p:nvSpPr>
              <p:cNvPr id="5" name="Прямоугольник 4">
                <a:extLst>
                  <a:ext uri="{FF2B5EF4-FFF2-40B4-BE49-F238E27FC236}"/>
                </a:extLst>
              </p:cNvPr>
              <p:cNvSpPr/>
              <p:nvPr/>
            </p:nvSpPr>
            <p:spPr>
              <a:xfrm>
                <a:off x="8013700" y="1693622"/>
                <a:ext cx="1555750" cy="101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36874" name="Рисунок 2"/>
              <p:cNvPicPr>
                <a:picLocks noChangeAspect="1"/>
              </p:cNvPicPr>
              <p:nvPr/>
            </p:nvPicPr>
            <p:blipFill>
              <a:blip r:embed="rId4"/>
              <a:srcRect/>
              <a:stretch>
                <a:fillRect/>
              </a:stretch>
            </p:blipFill>
            <p:spPr bwMode="auto">
              <a:xfrm>
                <a:off x="8163720" y="1733490"/>
                <a:ext cx="1221580" cy="787748"/>
              </a:xfrm>
              <a:prstGeom prst="rect">
                <a:avLst/>
              </a:prstGeom>
              <a:noFill/>
              <a:ln w="9525">
                <a:noFill/>
                <a:miter lim="800000"/>
                <a:headEnd/>
                <a:tailEnd/>
              </a:ln>
            </p:spPr>
          </p:pic>
        </p:grpSp>
      </p:grpSp>
      <p:sp>
        <p:nvSpPr>
          <p:cNvPr id="25" name="Прямоугольник 11"/>
          <p:cNvSpPr>
            <a:spLocks noChangeArrowheads="1"/>
          </p:cNvSpPr>
          <p:nvPr/>
        </p:nvSpPr>
        <p:spPr bwMode="auto">
          <a:xfrm>
            <a:off x="1053548" y="2995613"/>
            <a:ext cx="16101391" cy="7602081"/>
          </a:xfrm>
          <a:prstGeom prst="rect">
            <a:avLst/>
          </a:prstGeom>
          <a:noFill/>
          <a:ln w="9525">
            <a:noFill/>
            <a:miter lim="800000"/>
            <a:headEnd/>
            <a:tailEnd/>
          </a:ln>
        </p:spPr>
        <p:txBody>
          <a:bodyPr wrap="square">
            <a:spAutoFit/>
          </a:bodyPr>
          <a:lstStyle/>
          <a:p>
            <a:pPr algn="just"/>
            <a:r>
              <a:rPr lang="ru-RU" sz="3200">
                <a:solidFill>
                  <a:schemeClr val="accent6">
                    <a:lumMod val="50000"/>
                  </a:schemeClr>
                </a:solidFill>
                <a:latin typeface="Sylfaen" pitchFamily="18" charset="0"/>
              </a:rPr>
              <a:t>	</a:t>
            </a:r>
            <a:r>
              <a:rPr lang="en-US" sz="3200" smtClean="0">
                <a:latin typeface="Sylfaen" pitchFamily="18" charset="0"/>
              </a:rPr>
              <a:t>The </a:t>
            </a:r>
            <a:r>
              <a:rPr lang="en-US" sz="3200" dirty="0">
                <a:latin typeface="Sylfaen" pitchFamily="18" charset="0"/>
              </a:rPr>
              <a:t>BR contains the following groups of data</a:t>
            </a:r>
            <a:r>
              <a:rPr lang="ru-RU" sz="3200" dirty="0">
                <a:latin typeface="Sylfaen" pitchFamily="18" charset="0"/>
              </a:rPr>
              <a:t>: </a:t>
            </a:r>
          </a:p>
          <a:p>
            <a:endParaRPr lang="ru-RU" sz="3200" dirty="0">
              <a:latin typeface="Sylfaen" pitchFamily="18" charset="0"/>
            </a:endParaRPr>
          </a:p>
          <a:p>
            <a:pPr>
              <a:buFont typeface="Wingdings" pitchFamily="2" charset="2"/>
              <a:buChar char="§"/>
            </a:pPr>
            <a:r>
              <a:rPr lang="en-US" sz="3200" b="1" dirty="0">
                <a:latin typeface="Sylfaen" pitchFamily="18" charset="0"/>
              </a:rPr>
              <a:t>Identification</a:t>
            </a:r>
            <a:endParaRPr lang="en-US" sz="3200" dirty="0">
              <a:latin typeface="Sylfaen" pitchFamily="18" charset="0"/>
            </a:endParaRPr>
          </a:p>
          <a:p>
            <a:pPr lvl="3"/>
            <a:r>
              <a:rPr lang="ru-RU" sz="3200" dirty="0">
                <a:latin typeface="Sylfaen" pitchFamily="18" charset="0"/>
              </a:rPr>
              <a:t>(</a:t>
            </a:r>
            <a:r>
              <a:rPr lang="en-US" sz="3200" dirty="0">
                <a:latin typeface="Sylfaen" pitchFamily="18" charset="0"/>
              </a:rPr>
              <a:t>identification number</a:t>
            </a:r>
            <a:r>
              <a:rPr lang="ru-RU" sz="3200" dirty="0">
                <a:latin typeface="Sylfaen" pitchFamily="18" charset="0"/>
              </a:rPr>
              <a:t>, </a:t>
            </a:r>
            <a:r>
              <a:rPr lang="en-US" sz="3200" dirty="0">
                <a:latin typeface="Sylfaen" pitchFamily="18" charset="0"/>
              </a:rPr>
              <a:t>name</a:t>
            </a:r>
            <a:r>
              <a:rPr lang="ru-RU" sz="3200" dirty="0">
                <a:latin typeface="Sylfaen" pitchFamily="18" charset="0"/>
              </a:rPr>
              <a:t>, </a:t>
            </a:r>
            <a:r>
              <a:rPr lang="en-US" sz="3200" dirty="0">
                <a:latin typeface="Sylfaen" pitchFamily="18" charset="0"/>
              </a:rPr>
              <a:t>legal status</a:t>
            </a:r>
            <a:r>
              <a:rPr lang="ru-RU" sz="3200" dirty="0">
                <a:latin typeface="Sylfaen" pitchFamily="18" charset="0"/>
              </a:rPr>
              <a:t>)</a:t>
            </a:r>
            <a:endParaRPr lang="en-US" sz="3200" dirty="0">
              <a:latin typeface="Sylfaen" pitchFamily="18" charset="0"/>
            </a:endParaRPr>
          </a:p>
          <a:p>
            <a:pPr>
              <a:buFont typeface="Wingdings" pitchFamily="2" charset="2"/>
              <a:buChar char="§"/>
            </a:pPr>
            <a:r>
              <a:rPr lang="en-US" sz="3200" b="1" dirty="0">
                <a:latin typeface="Sylfaen" pitchFamily="18" charset="0"/>
              </a:rPr>
              <a:t>Classification</a:t>
            </a:r>
            <a:r>
              <a:rPr lang="ru-RU" sz="3200" b="1" dirty="0">
                <a:latin typeface="Sylfaen" pitchFamily="18" charset="0"/>
              </a:rPr>
              <a:t> </a:t>
            </a:r>
            <a:endParaRPr lang="en-US" sz="3200" dirty="0">
              <a:latin typeface="Sylfaen" pitchFamily="18" charset="0"/>
            </a:endParaRPr>
          </a:p>
          <a:p>
            <a:pPr lvl="3"/>
            <a:r>
              <a:rPr lang="ru-RU" sz="3200" smtClean="0">
                <a:latin typeface="Sylfaen" pitchFamily="18" charset="0"/>
              </a:rPr>
              <a:t>(</a:t>
            </a:r>
            <a:r>
              <a:rPr lang="en-US" sz="3200" smtClean="0">
                <a:latin typeface="Sylfaen" pitchFamily="18" charset="0"/>
              </a:rPr>
              <a:t>organisational</a:t>
            </a:r>
            <a:r>
              <a:rPr lang="ka-GE" sz="3200" smtClean="0">
                <a:latin typeface="Sylfaen" pitchFamily="18" charset="0"/>
              </a:rPr>
              <a:t> </a:t>
            </a:r>
            <a:r>
              <a:rPr lang="en-US" sz="3200">
                <a:latin typeface="Sylfaen" pitchFamily="18" charset="0"/>
              </a:rPr>
              <a:t>legal </a:t>
            </a:r>
            <a:r>
              <a:rPr lang="en-US" sz="3200" dirty="0">
                <a:latin typeface="Sylfaen" pitchFamily="18" charset="0"/>
              </a:rPr>
              <a:t>form,</a:t>
            </a:r>
            <a:r>
              <a:rPr lang="ru-RU" sz="3200" dirty="0">
                <a:latin typeface="Sylfaen" pitchFamily="18" charset="0"/>
              </a:rPr>
              <a:t> </a:t>
            </a:r>
            <a:r>
              <a:rPr lang="en-US" sz="3200" dirty="0">
                <a:latin typeface="Sylfaen" pitchFamily="18" charset="0"/>
              </a:rPr>
              <a:t>ownership type</a:t>
            </a:r>
            <a:r>
              <a:rPr lang="ru-RU" sz="3200" dirty="0">
                <a:latin typeface="Sylfaen" pitchFamily="18" charset="0"/>
              </a:rPr>
              <a:t>, </a:t>
            </a:r>
            <a:r>
              <a:rPr lang="en-US" sz="3200" dirty="0">
                <a:latin typeface="Sylfaen" pitchFamily="18" charset="0"/>
              </a:rPr>
              <a:t>data on territorial belonging</a:t>
            </a:r>
            <a:r>
              <a:rPr lang="ru-RU" sz="3200" dirty="0">
                <a:latin typeface="Sylfaen" pitchFamily="18" charset="0"/>
              </a:rPr>
              <a:t>, </a:t>
            </a:r>
            <a:r>
              <a:rPr lang="en-US" sz="3200" dirty="0">
                <a:latin typeface="Sylfaen" pitchFamily="18" charset="0"/>
              </a:rPr>
              <a:t/>
            </a:r>
            <a:br>
              <a:rPr lang="en-US" sz="3200" dirty="0">
                <a:latin typeface="Sylfaen" pitchFamily="18" charset="0"/>
              </a:rPr>
            </a:br>
            <a:r>
              <a:rPr lang="en-US" sz="3200" dirty="0">
                <a:latin typeface="Sylfaen" pitchFamily="18" charset="0"/>
              </a:rPr>
              <a:t>on economic activities</a:t>
            </a:r>
            <a:r>
              <a:rPr lang="ru-RU" sz="3200" dirty="0">
                <a:latin typeface="Sylfaen" pitchFamily="18" charset="0"/>
              </a:rPr>
              <a:t>)</a:t>
            </a:r>
            <a:endParaRPr lang="en-US" sz="3200" dirty="0">
              <a:latin typeface="Sylfaen" pitchFamily="18" charset="0"/>
            </a:endParaRPr>
          </a:p>
          <a:p>
            <a:pPr>
              <a:buFont typeface="Wingdings" pitchFamily="2" charset="2"/>
              <a:buChar char="§"/>
            </a:pPr>
            <a:r>
              <a:rPr lang="en-US" sz="3200" b="1">
                <a:latin typeface="Sylfaen" pitchFamily="18" charset="0"/>
              </a:rPr>
              <a:t>Reference </a:t>
            </a:r>
            <a:endParaRPr lang="en-US" sz="3200" dirty="0">
              <a:latin typeface="Sylfaen" pitchFamily="18" charset="0"/>
            </a:endParaRPr>
          </a:p>
          <a:p>
            <a:pPr lvl="3"/>
            <a:r>
              <a:rPr lang="ru-RU" sz="3200" dirty="0">
                <a:latin typeface="Sylfaen" pitchFamily="18" charset="0"/>
              </a:rPr>
              <a:t>(</a:t>
            </a:r>
            <a:r>
              <a:rPr lang="en-US" sz="3200" dirty="0">
                <a:latin typeface="Sylfaen" pitchFamily="18" charset="0"/>
              </a:rPr>
              <a:t>address</a:t>
            </a:r>
            <a:r>
              <a:rPr lang="ru-RU" sz="3200" dirty="0">
                <a:latin typeface="Sylfaen" pitchFamily="18" charset="0"/>
              </a:rPr>
              <a:t>, </a:t>
            </a:r>
            <a:r>
              <a:rPr lang="en-US" sz="3200" dirty="0">
                <a:latin typeface="Sylfaen" pitchFamily="18" charset="0"/>
              </a:rPr>
              <a:t>telephone</a:t>
            </a:r>
            <a:r>
              <a:rPr lang="ru-RU" sz="3200" dirty="0">
                <a:latin typeface="Sylfaen" pitchFamily="18" charset="0"/>
              </a:rPr>
              <a:t>, </a:t>
            </a:r>
            <a:r>
              <a:rPr lang="en-US" sz="3200" dirty="0">
                <a:latin typeface="Sylfaen" pitchFamily="18" charset="0"/>
              </a:rPr>
              <a:t>fax</a:t>
            </a:r>
            <a:r>
              <a:rPr lang="ru-RU" sz="3200" dirty="0" smtClean="0">
                <a:latin typeface="Sylfaen" pitchFamily="18" charset="0"/>
              </a:rPr>
              <a:t>, </a:t>
            </a:r>
            <a:r>
              <a:rPr lang="en-US" sz="3200" dirty="0">
                <a:latin typeface="Sylfaen" pitchFamily="18" charset="0"/>
              </a:rPr>
              <a:t>director </a:t>
            </a:r>
            <a:r>
              <a:rPr lang="en-US" sz="3200" dirty="0" smtClean="0">
                <a:latin typeface="Sylfaen" pitchFamily="18" charset="0"/>
              </a:rPr>
              <a:t>‘s full name</a:t>
            </a:r>
            <a:r>
              <a:rPr lang="ru-RU" sz="3200" dirty="0" smtClean="0">
                <a:latin typeface="Sylfaen" pitchFamily="18" charset="0"/>
              </a:rPr>
              <a:t>, </a:t>
            </a:r>
            <a:r>
              <a:rPr lang="en-US" sz="3200" dirty="0">
                <a:latin typeface="Sylfaen" pitchFamily="18" charset="0"/>
              </a:rPr>
              <a:t>founders of </a:t>
            </a:r>
            <a:r>
              <a:rPr lang="en-US" sz="3200" dirty="0" smtClean="0">
                <a:latin typeface="Sylfaen" pitchFamily="18" charset="0"/>
              </a:rPr>
              <a:t>enterprise</a:t>
            </a:r>
            <a:r>
              <a:rPr lang="ru-RU" sz="3200" dirty="0">
                <a:latin typeface="Sylfaen" pitchFamily="18" charset="0"/>
              </a:rPr>
              <a:t>)</a:t>
            </a:r>
            <a:endParaRPr lang="en-US" sz="3200" dirty="0">
              <a:latin typeface="Sylfaen" pitchFamily="18" charset="0"/>
            </a:endParaRPr>
          </a:p>
          <a:p>
            <a:pPr>
              <a:buFont typeface="Wingdings" pitchFamily="2" charset="2"/>
              <a:buChar char="§"/>
            </a:pPr>
            <a:r>
              <a:rPr lang="en-US" sz="3200" b="1" dirty="0">
                <a:latin typeface="Sylfaen" pitchFamily="18" charset="0"/>
              </a:rPr>
              <a:t>Economic indicators</a:t>
            </a:r>
            <a:endParaRPr lang="en-US" sz="3200" dirty="0">
              <a:latin typeface="Sylfaen" pitchFamily="18" charset="0"/>
            </a:endParaRPr>
          </a:p>
          <a:p>
            <a:pPr lvl="3"/>
            <a:r>
              <a:rPr lang="ru-RU" sz="3200" b="1" dirty="0">
                <a:latin typeface="Sylfaen" pitchFamily="18" charset="0"/>
              </a:rPr>
              <a:t>(</a:t>
            </a:r>
            <a:r>
              <a:rPr lang="ru-RU" sz="3200" dirty="0">
                <a:latin typeface="Sylfaen" pitchFamily="18" charset="0"/>
              </a:rPr>
              <a:t>“</a:t>
            </a:r>
            <a:r>
              <a:rPr lang="en-US" sz="3200" dirty="0">
                <a:latin typeface="Sylfaen" pitchFamily="18" charset="0"/>
              </a:rPr>
              <a:t>size</a:t>
            </a:r>
            <a:r>
              <a:rPr lang="ru-RU" sz="3200" dirty="0">
                <a:latin typeface="Sylfaen" pitchFamily="18" charset="0"/>
              </a:rPr>
              <a:t>" </a:t>
            </a:r>
            <a:r>
              <a:rPr lang="en-US" sz="3200" dirty="0">
                <a:latin typeface="Sylfaen" pitchFamily="18" charset="0"/>
              </a:rPr>
              <a:t>of </a:t>
            </a:r>
            <a:r>
              <a:rPr lang="en-US" sz="3200" dirty="0" smtClean="0">
                <a:latin typeface="Sylfaen" pitchFamily="18" charset="0"/>
              </a:rPr>
              <a:t>entity</a:t>
            </a:r>
            <a:r>
              <a:rPr lang="ru-RU" sz="3200" dirty="0">
                <a:latin typeface="Sylfaen" pitchFamily="18" charset="0"/>
              </a:rPr>
              <a:t>, </a:t>
            </a:r>
            <a:r>
              <a:rPr lang="en-US" sz="3200" dirty="0">
                <a:latin typeface="Sylfaen" pitchFamily="18" charset="0"/>
              </a:rPr>
              <a:t>data on </a:t>
            </a:r>
            <a:r>
              <a:rPr lang="en-US" sz="3200">
                <a:latin typeface="Sylfaen" pitchFamily="18" charset="0"/>
              </a:rPr>
              <a:t>entity’s </a:t>
            </a:r>
            <a:r>
              <a:rPr lang="en-US" sz="3200" smtClean="0">
                <a:latin typeface="Sylfaen" pitchFamily="18" charset="0"/>
              </a:rPr>
              <a:t>performance, kind of activity</a:t>
            </a:r>
            <a:r>
              <a:rPr lang="ru-RU" sz="3200" smtClean="0">
                <a:latin typeface="Sylfaen" pitchFamily="18" charset="0"/>
              </a:rPr>
              <a:t>)</a:t>
            </a:r>
            <a:endParaRPr lang="ka-GE" sz="3200" smtClean="0">
              <a:latin typeface="Sylfaen" pitchFamily="18" charset="0"/>
            </a:endParaRPr>
          </a:p>
          <a:p>
            <a:pPr lvl="3"/>
            <a:r>
              <a:rPr lang="ru-RU" sz="2400" smtClean="0">
                <a:solidFill>
                  <a:srgbClr val="FF0000"/>
                </a:solidFill>
                <a:latin typeface="Sylfaen" pitchFamily="18" charset="0"/>
              </a:rPr>
              <a:t>The </a:t>
            </a:r>
            <a:r>
              <a:rPr lang="ru-RU" sz="2400">
                <a:solidFill>
                  <a:srgbClr val="FF0000"/>
                </a:solidFill>
                <a:latin typeface="Sylfaen" pitchFamily="18" charset="0"/>
              </a:rPr>
              <a:t>Business Register, like other registers used for statistical purposes, is usually compiled using administrative data. Statistical data are obtained by combining data from registers of various administrative sources and direct studies</a:t>
            </a:r>
            <a:endParaRPr lang="ka-GE" sz="2400">
              <a:solidFill>
                <a:srgbClr val="FF0000"/>
              </a:solidFill>
              <a:latin typeface="Sylfaen" pitchFamily="18" charset="0"/>
            </a:endParaRPr>
          </a:p>
          <a:p>
            <a:pPr lvl="3"/>
            <a:endParaRPr lang="en-US" sz="3200" dirty="0">
              <a:latin typeface="Sylfaen" pitchFamily="18" charset="0"/>
            </a:endParaRPr>
          </a:p>
          <a:p>
            <a:r>
              <a:rPr lang="ru-RU" sz="3200" dirty="0">
                <a:latin typeface="Sylfaen" pitchFamily="18" charset="0"/>
              </a:rPr>
              <a:t> </a:t>
            </a:r>
            <a:endParaRPr lang="en-US" sz="3200" dirty="0">
              <a:latin typeface="Sylfaen" pitchFamily="18" charset="0"/>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23" presetClass="entr" presetSubtype="16"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37891" name="Рисунок 39"/>
          <p:cNvPicPr>
            <a:picLocks noChangeAspect="1"/>
          </p:cNvPicPr>
          <p:nvPr/>
        </p:nvPicPr>
        <p:blipFill>
          <a:blip r:embed="rId2"/>
          <a:srcRect/>
          <a:stretch>
            <a:fillRect/>
          </a:stretch>
        </p:blipFill>
        <p:spPr bwMode="auto">
          <a:xfrm>
            <a:off x="0" y="0"/>
            <a:ext cx="17621250" cy="2198688"/>
          </a:xfrm>
          <a:prstGeom prst="rect">
            <a:avLst/>
          </a:prstGeom>
          <a:noFill/>
          <a:ln w="9525">
            <a:noFill/>
            <a:miter lim="800000"/>
            <a:headEnd/>
            <a:tailEnd/>
          </a:ln>
        </p:spPr>
      </p:pic>
      <p:sp>
        <p:nvSpPr>
          <p:cNvPr id="13" name="Прямоугольник 12">
            <a:extLst>
              <a:ext uri="{FF2B5EF4-FFF2-40B4-BE49-F238E27FC236}"/>
            </a:extLst>
          </p:cNvPr>
          <p:cNvSpPr/>
          <p:nvPr/>
        </p:nvSpPr>
        <p:spPr>
          <a:xfrm>
            <a:off x="2327275" y="447675"/>
            <a:ext cx="12901613" cy="1631950"/>
          </a:xfrm>
          <a:prstGeom prst="rect">
            <a:avLst/>
          </a:prstGeom>
        </p:spPr>
        <p:txBody>
          <a:bodyPr>
            <a:spAutoFit/>
          </a:bodyPr>
          <a:lstStyle/>
          <a:p>
            <a:pPr algn="ctr" fontAlgn="auto">
              <a:spcBef>
                <a:spcPts val="0"/>
              </a:spcBef>
              <a:spcAft>
                <a:spcPts val="0"/>
              </a:spcAft>
              <a:defRPr/>
            </a:pPr>
            <a:r>
              <a:rPr lang="en-US" sz="4000" b="1" dirty="0">
                <a:solidFill>
                  <a:schemeClr val="bg1"/>
                </a:solidFill>
                <a:latin typeface="+mn-lt"/>
              </a:rPr>
              <a:t>Main administrative sources</a:t>
            </a:r>
            <a:endParaRPr lang="en-US" sz="4000" dirty="0">
              <a:solidFill>
                <a:schemeClr val="bg1"/>
              </a:solidFill>
              <a:latin typeface="+mn-lt"/>
            </a:endParaRPr>
          </a:p>
          <a:p>
            <a:pPr algn="ctr" fontAlgn="auto">
              <a:spcBef>
                <a:spcPct val="50000"/>
              </a:spcBef>
              <a:spcAft>
                <a:spcPts val="0"/>
              </a:spcAft>
              <a:defRPr/>
            </a:pPr>
            <a:endParaRPr lang="en-US" altLang="en-US" sz="4000" b="1" spc="200" dirty="0">
              <a:solidFill>
                <a:schemeClr val="bg1"/>
              </a:solidFill>
              <a:latin typeface="BPG Nino Mtavruli" panose="02000506000000020004" pitchFamily="2" charset="0"/>
              <a:cs typeface="Times New Roman" panose="02020603050405020304" pitchFamily="18" charset="0"/>
            </a:endParaRPr>
          </a:p>
        </p:txBody>
      </p:sp>
      <p:grpSp>
        <p:nvGrpSpPr>
          <p:cNvPr id="37893" name="Группа 6"/>
          <p:cNvGrpSpPr>
            <a:grpSpLocks/>
          </p:cNvGrpSpPr>
          <p:nvPr/>
        </p:nvGrpSpPr>
        <p:grpSpPr bwMode="auto">
          <a:xfrm>
            <a:off x="0" y="1119188"/>
            <a:ext cx="17556163" cy="1584325"/>
            <a:chOff x="0" y="1118588"/>
            <a:chExt cx="17556163" cy="1585314"/>
          </a:xfrm>
        </p:grpSpPr>
        <p:pic>
          <p:nvPicPr>
            <p:cNvPr id="37895" name="Рисунок 40"/>
            <p:cNvPicPr>
              <a:picLocks noChangeAspect="1"/>
            </p:cNvPicPr>
            <p:nvPr/>
          </p:nvPicPr>
          <p:blipFill>
            <a:blip r:embed="rId3"/>
            <a:srcRect/>
            <a:stretch>
              <a:fillRect/>
            </a:stretch>
          </p:blipFill>
          <p:spPr bwMode="auto">
            <a:xfrm>
              <a:off x="0" y="1118588"/>
              <a:ext cx="17556163" cy="1435582"/>
            </a:xfrm>
            <a:prstGeom prst="rect">
              <a:avLst/>
            </a:prstGeom>
            <a:noFill/>
            <a:ln w="9525">
              <a:noFill/>
              <a:miter lim="800000"/>
              <a:headEnd/>
              <a:tailEnd/>
            </a:ln>
          </p:spPr>
        </p:pic>
        <p:grpSp>
          <p:nvGrpSpPr>
            <p:cNvPr id="37896" name="Группа 5"/>
            <p:cNvGrpSpPr>
              <a:grpSpLocks/>
            </p:cNvGrpSpPr>
            <p:nvPr/>
          </p:nvGrpSpPr>
          <p:grpSpPr bwMode="auto">
            <a:xfrm>
              <a:off x="8013700" y="1694252"/>
              <a:ext cx="1555750" cy="1009650"/>
              <a:chOff x="8013700" y="1694252"/>
              <a:chExt cx="1555750" cy="1009650"/>
            </a:xfrm>
          </p:grpSpPr>
          <p:sp>
            <p:nvSpPr>
              <p:cNvPr id="5" name="Прямоугольник 4">
                <a:extLst>
                  <a:ext uri="{FF2B5EF4-FFF2-40B4-BE49-F238E27FC236}"/>
                </a:extLst>
              </p:cNvPr>
              <p:cNvSpPr/>
              <p:nvPr/>
            </p:nvSpPr>
            <p:spPr>
              <a:xfrm>
                <a:off x="8013700" y="1693622"/>
                <a:ext cx="1555750" cy="101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37898" name="Рисунок 2"/>
              <p:cNvPicPr>
                <a:picLocks noChangeAspect="1"/>
              </p:cNvPicPr>
              <p:nvPr/>
            </p:nvPicPr>
            <p:blipFill>
              <a:blip r:embed="rId4"/>
              <a:srcRect/>
              <a:stretch>
                <a:fillRect/>
              </a:stretch>
            </p:blipFill>
            <p:spPr bwMode="auto">
              <a:xfrm>
                <a:off x="8163720" y="1733490"/>
                <a:ext cx="1221580" cy="787748"/>
              </a:xfrm>
              <a:prstGeom prst="rect">
                <a:avLst/>
              </a:prstGeom>
              <a:noFill/>
              <a:ln w="9525">
                <a:noFill/>
                <a:miter lim="800000"/>
                <a:headEnd/>
                <a:tailEnd/>
              </a:ln>
            </p:spPr>
          </p:pic>
        </p:grpSp>
      </p:grpSp>
      <p:sp>
        <p:nvSpPr>
          <p:cNvPr id="25" name="Прямоугольник 11">
            <a:extLst>
              <a:ext uri="{FF2B5EF4-FFF2-40B4-BE49-F238E27FC236}"/>
            </a:extLst>
          </p:cNvPr>
          <p:cNvSpPr/>
          <p:nvPr/>
        </p:nvSpPr>
        <p:spPr>
          <a:xfrm>
            <a:off x="1316038" y="3149600"/>
            <a:ext cx="14916150" cy="5740033"/>
          </a:xfrm>
          <a:prstGeom prst="rect">
            <a:avLst/>
          </a:prstGeom>
        </p:spPr>
        <p:txBody>
          <a:bodyPr>
            <a:spAutoFit/>
          </a:bodyPr>
          <a:lstStyle/>
          <a:p>
            <a:pPr>
              <a:spcAft>
                <a:spcPts val="2400"/>
              </a:spcAft>
            </a:pPr>
            <a:r>
              <a:rPr lang="en-US" sz="3200" dirty="0">
                <a:latin typeface="Sylfaen" pitchFamily="18" charset="0"/>
              </a:rPr>
              <a:t>In Georgia, the principal administrative sources for updating the BR are</a:t>
            </a:r>
            <a:r>
              <a:rPr lang="ru-RU" sz="3200" dirty="0">
                <a:latin typeface="Sylfaen" pitchFamily="18" charset="0"/>
              </a:rPr>
              <a:t> :</a:t>
            </a:r>
            <a:endParaRPr lang="en-US" sz="3200" dirty="0">
              <a:latin typeface="Sylfaen" pitchFamily="18" charset="0"/>
            </a:endParaRPr>
          </a:p>
          <a:p>
            <a:pPr marL="914400" lvl="1" indent="-457200">
              <a:buFont typeface="Wingdings" pitchFamily="2" charset="2"/>
              <a:buChar char="§"/>
            </a:pPr>
            <a:r>
              <a:rPr lang="en-US" sz="3200" b="1" dirty="0">
                <a:latin typeface="Sylfaen" pitchFamily="18" charset="0"/>
              </a:rPr>
              <a:t>National Agency of Public Registry</a:t>
            </a:r>
            <a:r>
              <a:rPr lang="ru-RU" sz="3200" b="1" dirty="0">
                <a:latin typeface="Sylfaen" pitchFamily="18" charset="0"/>
              </a:rPr>
              <a:t> (</a:t>
            </a:r>
            <a:r>
              <a:rPr lang="en-US" sz="3200" b="1" dirty="0" err="1">
                <a:latin typeface="Sylfaen" pitchFamily="18" charset="0"/>
              </a:rPr>
              <a:t>NAPR</a:t>
            </a:r>
            <a:r>
              <a:rPr lang="ru-RU" sz="3200" b="1" dirty="0">
                <a:latin typeface="Sylfaen" pitchFamily="18" charset="0"/>
              </a:rPr>
              <a:t>)</a:t>
            </a:r>
            <a:endParaRPr lang="en-US" sz="3200" dirty="0">
              <a:latin typeface="Sylfaen" pitchFamily="18" charset="0"/>
            </a:endParaRPr>
          </a:p>
          <a:p>
            <a:pPr marL="914400" lvl="1" indent="-457200">
              <a:spcAft>
                <a:spcPts val="1800"/>
              </a:spcAft>
              <a:buFont typeface="Wingdings" pitchFamily="2" charset="2"/>
              <a:buChar char="§"/>
            </a:pPr>
            <a:r>
              <a:rPr lang="en-US" sz="3200" b="1" dirty="0">
                <a:latin typeface="Sylfaen" pitchFamily="18" charset="0"/>
              </a:rPr>
              <a:t>Revenue Service</a:t>
            </a:r>
            <a:endParaRPr lang="en-US" sz="3200" dirty="0">
              <a:latin typeface="Sylfaen" pitchFamily="18" charset="0"/>
            </a:endParaRPr>
          </a:p>
          <a:p>
            <a:pPr lvl="3"/>
            <a:r>
              <a:rPr lang="en-US" sz="2800" dirty="0">
                <a:latin typeface="Sylfaen" pitchFamily="18" charset="0"/>
              </a:rPr>
              <a:t>Periodicity of receiving </a:t>
            </a:r>
            <a:r>
              <a:rPr lang="en-US" sz="2800" dirty="0" smtClean="0">
                <a:latin typeface="Sylfaen" pitchFamily="18" charset="0"/>
              </a:rPr>
              <a:t>information</a:t>
            </a:r>
            <a:r>
              <a:rPr lang="ru-RU" sz="2800" dirty="0">
                <a:latin typeface="Sylfaen" pitchFamily="18" charset="0"/>
              </a:rPr>
              <a:t>:  </a:t>
            </a:r>
            <a:r>
              <a:rPr lang="en-US" sz="2800" b="1" dirty="0">
                <a:latin typeface="Sylfaen" pitchFamily="18" charset="0"/>
              </a:rPr>
              <a:t>monthly</a:t>
            </a:r>
          </a:p>
          <a:p>
            <a:pPr lvl="3"/>
            <a:r>
              <a:rPr lang="en-US" sz="2800" dirty="0">
                <a:latin typeface="Sylfaen" pitchFamily="18" charset="0"/>
              </a:rPr>
              <a:t>Presentation procedure</a:t>
            </a:r>
            <a:r>
              <a:rPr lang="ru-RU" sz="2800" dirty="0">
                <a:latin typeface="Sylfaen" pitchFamily="18" charset="0"/>
              </a:rPr>
              <a:t>: </a:t>
            </a:r>
            <a:r>
              <a:rPr lang="en-US" sz="2800" b="1" dirty="0">
                <a:latin typeface="Sylfaen" pitchFamily="18" charset="0"/>
              </a:rPr>
              <a:t>automated</a:t>
            </a:r>
            <a:r>
              <a:rPr lang="ru-RU" sz="2800" dirty="0">
                <a:latin typeface="Sylfaen" pitchFamily="18" charset="0"/>
              </a:rPr>
              <a:t> </a:t>
            </a:r>
          </a:p>
          <a:p>
            <a:endParaRPr lang="ru-RU" sz="3200" dirty="0">
              <a:latin typeface="Sylfaen" pitchFamily="18" charset="0"/>
            </a:endParaRPr>
          </a:p>
          <a:p>
            <a:pPr>
              <a:spcAft>
                <a:spcPts val="2400"/>
              </a:spcAft>
            </a:pPr>
            <a:r>
              <a:rPr lang="en-US" sz="3200" b="1" dirty="0">
                <a:latin typeface="Sylfaen" pitchFamily="18" charset="0"/>
              </a:rPr>
              <a:t>The information provided by</a:t>
            </a:r>
            <a:r>
              <a:rPr lang="ru-RU" sz="3200" b="1" dirty="0">
                <a:latin typeface="Sylfaen" pitchFamily="18" charset="0"/>
              </a:rPr>
              <a:t> </a:t>
            </a:r>
            <a:r>
              <a:rPr lang="en-US" sz="3200" b="1" dirty="0" err="1">
                <a:latin typeface="Sylfaen" pitchFamily="18" charset="0"/>
              </a:rPr>
              <a:t>NAPR</a:t>
            </a:r>
            <a:r>
              <a:rPr lang="ru-RU" sz="3200" b="1" dirty="0">
                <a:latin typeface="Sylfaen" pitchFamily="18" charset="0"/>
              </a:rPr>
              <a:t> </a:t>
            </a:r>
            <a:r>
              <a:rPr lang="en-US" sz="3200" b="1" dirty="0">
                <a:latin typeface="Sylfaen" pitchFamily="18" charset="0"/>
              </a:rPr>
              <a:t>and the Revenue Service is used for</a:t>
            </a:r>
            <a:r>
              <a:rPr lang="ru-RU" sz="3200" b="1" dirty="0">
                <a:latin typeface="Sylfaen" pitchFamily="18" charset="0"/>
              </a:rPr>
              <a:t>: </a:t>
            </a:r>
            <a:endParaRPr lang="en-US" sz="3200" dirty="0">
              <a:latin typeface="Sylfaen" pitchFamily="18" charset="0"/>
            </a:endParaRPr>
          </a:p>
          <a:p>
            <a:pPr marL="914400" lvl="1" indent="-457200">
              <a:buFont typeface="Arial" charset="0"/>
              <a:buChar char="•"/>
            </a:pPr>
            <a:r>
              <a:rPr lang="en-US" sz="3200" dirty="0">
                <a:latin typeface="Sylfaen" pitchFamily="18" charset="0"/>
              </a:rPr>
              <a:t>Compiling the statistical business register</a:t>
            </a:r>
          </a:p>
          <a:p>
            <a:pPr marL="914400" lvl="1" indent="-457200">
              <a:buFont typeface="Arial" charset="0"/>
              <a:buChar char="•"/>
            </a:pPr>
            <a:r>
              <a:rPr lang="en-US" sz="3200" dirty="0">
                <a:latin typeface="Sylfaen" pitchFamily="18" charset="0"/>
              </a:rPr>
              <a:t>Compiling the statistical survey frame</a:t>
            </a:r>
          </a:p>
          <a:p>
            <a:pPr marL="914400" lvl="1" indent="-457200"/>
            <a:endParaRPr lang="en-US" sz="3200" dirty="0">
              <a:latin typeface="Sylfaen" pitchFamily="18" charset="0"/>
            </a:endParaRPr>
          </a:p>
        </p:txBody>
      </p:sp>
    </p:spTree>
    <p:extLst>
      <p:ext uri="{BB962C8B-B14F-4D97-AF65-F5344CB8AC3E}">
        <p14:creationId xmlns:p14="http://schemas.microsoft.com/office/powerpoint/2010/main" val="1696827138"/>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23" presetClass="entr" presetSubtype="16"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a:extLst>
              <a:ext uri="{FF2B5EF4-FFF2-40B4-BE49-F238E27FC236}">
                <a16:creationId xmlns:a16="http://schemas.microsoft.com/office/drawing/2014/main" xmlns="" id="{BC70352C-8995-4CE3-B9C3-5CF36E202550}"/>
              </a:ext>
            </a:extLst>
          </p:cNvPr>
          <p:cNvSpPr>
            <a:spLocks/>
          </p:cNvSpPr>
          <p:nvPr/>
        </p:nvSpPr>
        <p:spPr bwMode="auto">
          <a:xfrm>
            <a:off x="1" y="1247776"/>
            <a:ext cx="17554575" cy="927100"/>
          </a:xfrm>
          <a:custGeom>
            <a:avLst/>
            <a:gdLst>
              <a:gd name="T0" fmla="*/ 7680 w 7680"/>
              <a:gd name="T1" fmla="*/ 295 h 404"/>
              <a:gd name="T2" fmla="*/ 7680 w 7680"/>
              <a:gd name="T3" fmla="*/ 0 h 404"/>
              <a:gd name="T4" fmla="*/ 0 w 7680"/>
              <a:gd name="T5" fmla="*/ 0 h 404"/>
              <a:gd name="T6" fmla="*/ 0 w 7680"/>
              <a:gd name="T7" fmla="*/ 295 h 404"/>
              <a:gd name="T8" fmla="*/ 3708 w 7680"/>
              <a:gd name="T9" fmla="*/ 404 h 404"/>
              <a:gd name="T10" fmla="*/ 3756 w 7680"/>
              <a:gd name="T11" fmla="*/ 255 h 404"/>
              <a:gd name="T12" fmla="*/ 3972 w 7680"/>
              <a:gd name="T13" fmla="*/ 404 h 404"/>
              <a:gd name="T14" fmla="*/ 7680 w 7680"/>
              <a:gd name="T15" fmla="*/ 295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6" name="Freeform 22">
            <a:extLst>
              <a:ext uri="{FF2B5EF4-FFF2-40B4-BE49-F238E27FC236}">
                <a16:creationId xmlns:a16="http://schemas.microsoft.com/office/drawing/2014/main" xmlns="" id="{58535D2D-A068-47A4-8A8E-C8B5975B6825}"/>
              </a:ext>
            </a:extLst>
          </p:cNvPr>
          <p:cNvSpPr>
            <a:spLocks/>
          </p:cNvSpPr>
          <p:nvPr/>
        </p:nvSpPr>
        <p:spPr bwMode="auto">
          <a:xfrm>
            <a:off x="1" y="300038"/>
            <a:ext cx="17554575" cy="1876425"/>
          </a:xfrm>
          <a:custGeom>
            <a:avLst/>
            <a:gdLst>
              <a:gd name="T0" fmla="*/ 7680 w 7680"/>
              <a:gd name="T1" fmla="*/ 522 h 818"/>
              <a:gd name="T2" fmla="*/ 7680 w 7680"/>
              <a:gd name="T3" fmla="*/ 0 h 818"/>
              <a:gd name="T4" fmla="*/ 0 w 7680"/>
              <a:gd name="T5" fmla="*/ 0 h 818"/>
              <a:gd name="T6" fmla="*/ 0 w 7680"/>
              <a:gd name="T7" fmla="*/ 522 h 818"/>
              <a:gd name="T8" fmla="*/ 3708 w 7680"/>
              <a:gd name="T9" fmla="*/ 818 h 818"/>
              <a:gd name="T10" fmla="*/ 3832 w 7680"/>
              <a:gd name="T11" fmla="*/ 564 h 818"/>
              <a:gd name="T12" fmla="*/ 3977 w 7680"/>
              <a:gd name="T13" fmla="*/ 818 h 818"/>
              <a:gd name="T14" fmla="*/ 7680 w 7680"/>
              <a:gd name="T15" fmla="*/ 522 h 8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pic>
        <p:nvPicPr>
          <p:cNvPr id="40" name="Рисунок 39">
            <a:extLst>
              <a:ext uri="{FF2B5EF4-FFF2-40B4-BE49-F238E27FC236}">
                <a16:creationId xmlns:a16="http://schemas.microsoft.com/office/drawing/2014/main" xmlns="" id="{2E02C2F6-25B2-442F-9500-1E2738FF4589}"/>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28574" y="0"/>
            <a:ext cx="17621249" cy="2199077"/>
          </a:xfrm>
          <a:prstGeom prst="rect">
            <a:avLst/>
          </a:prstGeom>
        </p:spPr>
      </p:pic>
      <p:sp>
        <p:nvSpPr>
          <p:cNvPr id="13" name="Прямоугольник 12">
            <a:extLst>
              <a:ext uri="{FF2B5EF4-FFF2-40B4-BE49-F238E27FC236}">
                <a16:creationId xmlns:a16="http://schemas.microsoft.com/office/drawing/2014/main" xmlns="" id="{7EDF2B9F-7D72-4826-BCE8-C292EC1A2434}"/>
              </a:ext>
            </a:extLst>
          </p:cNvPr>
          <p:cNvSpPr/>
          <p:nvPr/>
        </p:nvSpPr>
        <p:spPr>
          <a:xfrm>
            <a:off x="5146153" y="174199"/>
            <a:ext cx="12900313" cy="1107996"/>
          </a:xfrm>
          <a:prstGeom prst="rect">
            <a:avLst/>
          </a:prstGeom>
        </p:spPr>
        <p:txBody>
          <a:bodyPr wrap="square">
            <a:spAutoFit/>
          </a:bodyPr>
          <a:lstStyle/>
          <a:p>
            <a:pPr>
              <a:defRPr/>
            </a:pPr>
            <a:r>
              <a:rPr lang="en-US" sz="6600" b="1" spc="99">
                <a:solidFill>
                  <a:schemeClr val="bg1"/>
                </a:solidFill>
                <a:latin typeface="BPG Nino Mtavruli" panose="02000506000000020004" pitchFamily="2" charset="0"/>
              </a:rPr>
              <a:t>Data</a:t>
            </a:r>
            <a:r>
              <a:rPr lang="en-US" sz="5400" b="1" spc="99">
                <a:solidFill>
                  <a:schemeClr val="bg1"/>
                </a:solidFill>
                <a:latin typeface="BPG Nino Mtavruli" panose="02000506000000020004" pitchFamily="2" charset="0"/>
              </a:rPr>
              <a:t> Sources of SBR:</a:t>
            </a:r>
            <a:endParaRPr lang="ka-GE" sz="5400" b="1" spc="99" dirty="0">
              <a:solidFill>
                <a:schemeClr val="bg1"/>
              </a:solidFill>
              <a:latin typeface="BPG Nino Mtavruli" panose="02000506000000020004" pitchFamily="2" charset="0"/>
            </a:endParaRPr>
          </a:p>
        </p:txBody>
      </p:sp>
      <p:grpSp>
        <p:nvGrpSpPr>
          <p:cNvPr id="2" name="Группа 6">
            <a:extLst>
              <a:ext uri="{FF2B5EF4-FFF2-40B4-BE49-F238E27FC236}">
                <a16:creationId xmlns:a16="http://schemas.microsoft.com/office/drawing/2014/main" xmlns="" id="{399F3F94-2ECF-428C-8CAE-B74CF7386FBD}"/>
              </a:ext>
            </a:extLst>
          </p:cNvPr>
          <p:cNvGrpSpPr/>
          <p:nvPr/>
        </p:nvGrpSpPr>
        <p:grpSpPr>
          <a:xfrm>
            <a:off x="0" y="1118588"/>
            <a:ext cx="17556163" cy="1585314"/>
            <a:chOff x="0" y="1118588"/>
            <a:chExt cx="17556163" cy="1585314"/>
          </a:xfrm>
        </p:grpSpPr>
        <p:pic>
          <p:nvPicPr>
            <p:cNvPr id="41" name="Рисунок 40">
              <a:extLst>
                <a:ext uri="{FF2B5EF4-FFF2-40B4-BE49-F238E27FC236}">
                  <a16:creationId xmlns:a16="http://schemas.microsoft.com/office/drawing/2014/main" xmlns="" id="{9D7F3FD3-50DA-4EDE-8A34-5CDC5371236A}"/>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0" y="1118588"/>
              <a:ext cx="17556163" cy="1435582"/>
            </a:xfrm>
            <a:prstGeom prst="rect">
              <a:avLst/>
            </a:prstGeom>
          </p:spPr>
        </p:pic>
        <p:grpSp>
          <p:nvGrpSpPr>
            <p:cNvPr id="4" name="Группа 5">
              <a:extLst>
                <a:ext uri="{FF2B5EF4-FFF2-40B4-BE49-F238E27FC236}">
                  <a16:creationId xmlns:a16="http://schemas.microsoft.com/office/drawing/2014/main" xmlns="" id="{0DC75D09-3664-4B0F-96EF-C093D7E11A51}"/>
                </a:ext>
              </a:extLst>
            </p:cNvPr>
            <p:cNvGrpSpPr/>
            <p:nvPr/>
          </p:nvGrpSpPr>
          <p:grpSpPr>
            <a:xfrm>
              <a:off x="8013700" y="1694252"/>
              <a:ext cx="1555750" cy="1009650"/>
              <a:chOff x="8013700" y="1694252"/>
              <a:chExt cx="1555750" cy="1009650"/>
            </a:xfrm>
          </p:grpSpPr>
          <p:sp>
            <p:nvSpPr>
              <p:cNvPr id="5" name="Прямоугольник 4">
                <a:extLst>
                  <a:ext uri="{FF2B5EF4-FFF2-40B4-BE49-F238E27FC236}">
                    <a16:creationId xmlns:a16="http://schemas.microsoft.com/office/drawing/2014/main" xmlns="" id="{251D49A6-2B0D-4594-B56D-FD0704634947}"/>
                  </a:ext>
                </a:extLst>
              </p:cNvPr>
              <p:cNvSpPr/>
              <p:nvPr/>
            </p:nvSpPr>
            <p:spPr>
              <a:xfrm>
                <a:off x="8013700" y="1694252"/>
                <a:ext cx="1555750" cy="1009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a:extLst>
                  <a:ext uri="{FF2B5EF4-FFF2-40B4-BE49-F238E27FC236}">
                    <a16:creationId xmlns:a16="http://schemas.microsoft.com/office/drawing/2014/main" xmlns="" id="{3DF3E48A-B68B-4DB7-A5BF-4F50A4558A83}"/>
                  </a:ext>
                </a:extLst>
              </p:cNvPr>
              <p:cNvPicPr>
                <a:picLocks noChangeAspect="1"/>
              </p:cNvPicPr>
              <p:nvPr/>
            </p:nvPicPr>
            <p:blipFill>
              <a:blip r:embed="rId7" cstate="print">
                <a:extLst>
                  <a:ext uri="{96DAC541-7B7A-43D3-8B79-37D633B846F1}">
                    <asvg:svgBlip xmlns:asvg="http://schemas.microsoft.com/office/drawing/2016/SVG/main" xmlns="" r:embed="rId8"/>
                  </a:ext>
                </a:extLst>
              </a:blip>
              <a:stretch>
                <a:fillRect/>
              </a:stretch>
            </p:blipFill>
            <p:spPr>
              <a:xfrm>
                <a:off x="8163720" y="1733490"/>
                <a:ext cx="1221580" cy="787748"/>
              </a:xfrm>
              <a:prstGeom prst="rect">
                <a:avLst/>
              </a:prstGeom>
            </p:spPr>
          </p:pic>
        </p:grpSp>
      </p:grpSp>
      <p:sp>
        <p:nvSpPr>
          <p:cNvPr id="12" name="Content Placeholder 2">
            <a:extLst>
              <a:ext uri="{FF2B5EF4-FFF2-40B4-BE49-F238E27FC236}">
                <a16:creationId xmlns:a16="http://schemas.microsoft.com/office/drawing/2014/main" xmlns="" id="{4363D535-420B-4A94-922E-E6FC95BD45EC}"/>
              </a:ext>
            </a:extLst>
          </p:cNvPr>
          <p:cNvSpPr>
            <a:spLocks/>
          </p:cNvSpPr>
          <p:nvPr/>
        </p:nvSpPr>
        <p:spPr bwMode="auto">
          <a:xfrm>
            <a:off x="4662058" y="5729800"/>
            <a:ext cx="76962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864" tIns="91440"/>
          <a:lstStyle>
            <a:lvl1pPr marL="438150" indent="-319088">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90000"/>
              </a:lnSpc>
              <a:spcBef>
                <a:spcPct val="20000"/>
              </a:spcBef>
              <a:buFont typeface="Wingdings" panose="05000000000000000000" pitchFamily="2" charset="2"/>
              <a:buNone/>
            </a:pPr>
            <a:endParaRPr lang="en-US" altLang="en-US" sz="2400">
              <a:solidFill>
                <a:srgbClr val="000099"/>
              </a:solidFill>
              <a:latin typeface="AcadNusx" pitchFamily="2" charset="0"/>
            </a:endParaRPr>
          </a:p>
        </p:txBody>
      </p:sp>
      <p:sp>
        <p:nvSpPr>
          <p:cNvPr id="14" name="AutoShape 2">
            <a:extLst>
              <a:ext uri="{FF2B5EF4-FFF2-40B4-BE49-F238E27FC236}">
                <a16:creationId xmlns:a16="http://schemas.microsoft.com/office/drawing/2014/main" xmlns="" id="{C29A47C7-2E3D-4C59-BC22-DEC269F3B658}"/>
              </a:ext>
            </a:extLst>
          </p:cNvPr>
          <p:cNvSpPr>
            <a:spLocks noChangeArrowheads="1"/>
          </p:cNvSpPr>
          <p:nvPr/>
        </p:nvSpPr>
        <p:spPr bwMode="auto">
          <a:xfrm flipH="1">
            <a:off x="7616164" y="4885261"/>
            <a:ext cx="2368553" cy="1295377"/>
          </a:xfrm>
          <a:prstGeom prst="roundRect">
            <a:avLst>
              <a:gd name="adj" fmla="val 20273"/>
            </a:avLst>
          </a:prstGeom>
          <a:solidFill>
            <a:schemeClr val="tx2">
              <a:lumMod val="60000"/>
              <a:lumOff val="40000"/>
            </a:schemeClr>
          </a:solidFill>
          <a:ln>
            <a:headEnd/>
            <a:tailEnd/>
          </a:ln>
        </p:spPr>
        <p:style>
          <a:lnRef idx="0">
            <a:schemeClr val="accent2"/>
          </a:lnRef>
          <a:fillRef idx="3">
            <a:schemeClr val="accent2"/>
          </a:fillRef>
          <a:effectRef idx="3">
            <a:schemeClr val="accent2"/>
          </a:effectRef>
          <a:fontRef idx="minor">
            <a:schemeClr val="lt1"/>
          </a:fontRef>
        </p:style>
        <p:txBody>
          <a:bodyPr/>
          <a:lstStyle/>
          <a:p>
            <a:pPr algn="ctr">
              <a:defRPr/>
            </a:pPr>
            <a:endParaRPr lang="fr-CH" sz="2200" dirty="0"/>
          </a:p>
        </p:txBody>
      </p:sp>
      <p:sp>
        <p:nvSpPr>
          <p:cNvPr id="15" name="Rectangle 3">
            <a:extLst>
              <a:ext uri="{FF2B5EF4-FFF2-40B4-BE49-F238E27FC236}">
                <a16:creationId xmlns:a16="http://schemas.microsoft.com/office/drawing/2014/main" xmlns="" id="{07A8A822-340F-4002-AFB8-DF80F3447315}"/>
              </a:ext>
            </a:extLst>
          </p:cNvPr>
          <p:cNvSpPr>
            <a:spLocks noChangeArrowheads="1"/>
          </p:cNvSpPr>
          <p:nvPr/>
        </p:nvSpPr>
        <p:spPr bwMode="auto">
          <a:xfrm flipH="1">
            <a:off x="7926427" y="5071712"/>
            <a:ext cx="1644649" cy="84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fr-CH" altLang="en-US" sz="5500" b="1" dirty="0">
                <a:latin typeface="Verdana" panose="020B0604030504040204" pitchFamily="34" charset="0"/>
              </a:rPr>
              <a:t>SBR</a:t>
            </a:r>
            <a:endParaRPr lang="fr-CH" altLang="en-US" sz="5500" dirty="0">
              <a:latin typeface="Verdana" panose="020B0604030504040204" pitchFamily="34" charset="0"/>
            </a:endParaRPr>
          </a:p>
        </p:txBody>
      </p:sp>
      <p:sp>
        <p:nvSpPr>
          <p:cNvPr id="16" name="Rectangle 26">
            <a:extLst>
              <a:ext uri="{FF2B5EF4-FFF2-40B4-BE49-F238E27FC236}">
                <a16:creationId xmlns:a16="http://schemas.microsoft.com/office/drawing/2014/main" xmlns="" id="{7E572753-4E37-404F-866A-4D650F64733F}"/>
              </a:ext>
            </a:extLst>
          </p:cNvPr>
          <p:cNvSpPr>
            <a:spLocks noChangeArrowheads="1"/>
          </p:cNvSpPr>
          <p:nvPr/>
        </p:nvSpPr>
        <p:spPr bwMode="auto">
          <a:xfrm>
            <a:off x="11040604" y="3857438"/>
            <a:ext cx="3601338" cy="3961721"/>
          </a:xfrm>
          <a:prstGeom prst="rect">
            <a:avLst/>
          </a:prstGeom>
          <a:noFill/>
          <a:ln w="508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17" name="Rectangle 27">
            <a:extLst>
              <a:ext uri="{FF2B5EF4-FFF2-40B4-BE49-F238E27FC236}">
                <a16:creationId xmlns:a16="http://schemas.microsoft.com/office/drawing/2014/main" xmlns="" id="{8585C49A-ABCE-4485-9DCD-96D7BBCC77E6}"/>
              </a:ext>
            </a:extLst>
          </p:cNvPr>
          <p:cNvSpPr>
            <a:spLocks noChangeArrowheads="1"/>
          </p:cNvSpPr>
          <p:nvPr/>
        </p:nvSpPr>
        <p:spPr bwMode="auto">
          <a:xfrm>
            <a:off x="11119798" y="3991792"/>
            <a:ext cx="344487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sz="2200" b="1" dirty="0">
                <a:latin typeface="Verdana" panose="020B0604030504040204" pitchFamily="34" charset="0"/>
              </a:rPr>
              <a:t>Statistical Sources</a:t>
            </a:r>
          </a:p>
        </p:txBody>
      </p:sp>
      <p:sp>
        <p:nvSpPr>
          <p:cNvPr id="18" name="Line 46">
            <a:extLst>
              <a:ext uri="{FF2B5EF4-FFF2-40B4-BE49-F238E27FC236}">
                <a16:creationId xmlns:a16="http://schemas.microsoft.com/office/drawing/2014/main" xmlns="" id="{2431C86E-D1F2-4A92-AD4F-EFFEF059E405}"/>
              </a:ext>
            </a:extLst>
          </p:cNvPr>
          <p:cNvSpPr>
            <a:spLocks noChangeShapeType="1"/>
          </p:cNvSpPr>
          <p:nvPr/>
        </p:nvSpPr>
        <p:spPr bwMode="auto">
          <a:xfrm flipH="1">
            <a:off x="6881549" y="5562107"/>
            <a:ext cx="576262" cy="0"/>
          </a:xfrm>
          <a:prstGeom prst="line">
            <a:avLst/>
          </a:prstGeom>
          <a:noFill/>
          <a:ln w="476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19" name="Line 48">
            <a:extLst>
              <a:ext uri="{FF2B5EF4-FFF2-40B4-BE49-F238E27FC236}">
                <a16:creationId xmlns:a16="http://schemas.microsoft.com/office/drawing/2014/main" xmlns="" id="{1CE98B9E-B167-4566-9A64-15065E92B248}"/>
              </a:ext>
            </a:extLst>
          </p:cNvPr>
          <p:cNvSpPr>
            <a:spLocks noChangeShapeType="1"/>
          </p:cNvSpPr>
          <p:nvPr/>
        </p:nvSpPr>
        <p:spPr bwMode="auto">
          <a:xfrm flipH="1" flipV="1">
            <a:off x="10117312" y="5520828"/>
            <a:ext cx="647700" cy="1587"/>
          </a:xfrm>
          <a:prstGeom prst="line">
            <a:avLst/>
          </a:prstGeom>
          <a:noFill/>
          <a:ln w="476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20" name="Text Box 63">
            <a:extLst>
              <a:ext uri="{FF2B5EF4-FFF2-40B4-BE49-F238E27FC236}">
                <a16:creationId xmlns:a16="http://schemas.microsoft.com/office/drawing/2014/main" xmlns="" id="{BD4DBA08-2F33-4BDB-806E-4D5C2BE4D21B}"/>
              </a:ext>
            </a:extLst>
          </p:cNvPr>
          <p:cNvSpPr txBox="1">
            <a:spLocks noChangeArrowheads="1"/>
          </p:cNvSpPr>
          <p:nvPr/>
        </p:nvSpPr>
        <p:spPr bwMode="auto">
          <a:xfrm>
            <a:off x="11256681" y="4531237"/>
            <a:ext cx="2603500" cy="576263"/>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anchor="ctr"/>
          <a:lstStyle/>
          <a:p>
            <a:pPr marL="0" lvl="2" algn="ctr">
              <a:spcBef>
                <a:spcPct val="50000"/>
              </a:spcBef>
              <a:defRPr/>
            </a:pPr>
            <a:endParaRPr lang="en-US" sz="1300" b="1" dirty="0">
              <a:latin typeface="Verdana" pitchFamily="34" charset="0"/>
            </a:endParaRPr>
          </a:p>
          <a:p>
            <a:pPr marL="0" lvl="2" algn="ctr">
              <a:spcBef>
                <a:spcPct val="50000"/>
              </a:spcBef>
              <a:defRPr/>
            </a:pPr>
            <a:r>
              <a:rPr lang="en-US" sz="1300" b="1" dirty="0">
                <a:latin typeface="Verdana" pitchFamily="34" charset="0"/>
              </a:rPr>
              <a:t>Quarterly business surveys </a:t>
            </a:r>
          </a:p>
          <a:p>
            <a:pPr algn="ctr">
              <a:spcBef>
                <a:spcPct val="50000"/>
              </a:spcBef>
              <a:defRPr/>
            </a:pPr>
            <a:endParaRPr lang="en-US" sz="1300" b="1" dirty="0">
              <a:latin typeface="Verdana" pitchFamily="34" charset="0"/>
            </a:endParaRPr>
          </a:p>
        </p:txBody>
      </p:sp>
      <p:sp>
        <p:nvSpPr>
          <p:cNvPr id="21" name="Text Box 64">
            <a:extLst>
              <a:ext uri="{FF2B5EF4-FFF2-40B4-BE49-F238E27FC236}">
                <a16:creationId xmlns:a16="http://schemas.microsoft.com/office/drawing/2014/main" xmlns="" id="{8CEA60AB-D5CE-4249-8D6B-5E71D46A90B9}"/>
              </a:ext>
            </a:extLst>
          </p:cNvPr>
          <p:cNvSpPr txBox="1">
            <a:spLocks noChangeArrowheads="1"/>
          </p:cNvSpPr>
          <p:nvPr/>
        </p:nvSpPr>
        <p:spPr bwMode="auto">
          <a:xfrm>
            <a:off x="11256681" y="5178937"/>
            <a:ext cx="2603500" cy="576263"/>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anchor="ctr"/>
          <a:lstStyle/>
          <a:p>
            <a:pPr marL="0" lvl="2" algn="ctr">
              <a:spcBef>
                <a:spcPct val="50000"/>
              </a:spcBef>
              <a:defRPr/>
            </a:pPr>
            <a:r>
              <a:rPr lang="en-US" sz="1300" b="1" dirty="0">
                <a:latin typeface="Verdana" pitchFamily="34" charset="0"/>
              </a:rPr>
              <a:t>Annual business    surveys </a:t>
            </a:r>
          </a:p>
        </p:txBody>
      </p:sp>
      <p:sp>
        <p:nvSpPr>
          <p:cNvPr id="23" name="Text Box 66">
            <a:extLst>
              <a:ext uri="{FF2B5EF4-FFF2-40B4-BE49-F238E27FC236}">
                <a16:creationId xmlns:a16="http://schemas.microsoft.com/office/drawing/2014/main" xmlns="" id="{6DF68AAB-350C-4195-AA23-F98E5685CA3F}"/>
              </a:ext>
            </a:extLst>
          </p:cNvPr>
          <p:cNvSpPr txBox="1">
            <a:spLocks noChangeArrowheads="1"/>
          </p:cNvSpPr>
          <p:nvPr/>
        </p:nvSpPr>
        <p:spPr bwMode="auto">
          <a:xfrm>
            <a:off x="11256680" y="6471853"/>
            <a:ext cx="3186683" cy="1261914"/>
          </a:xfrm>
          <a:prstGeom prst="rect">
            <a:avLst/>
          </a:prstGeom>
          <a:solidFill>
            <a:schemeClr val="tx2">
              <a:lumMod val="60000"/>
              <a:lumOff val="40000"/>
            </a:schemeClr>
          </a:solidFill>
          <a:ln>
            <a:headEnd/>
            <a:tailEnd/>
          </a:ln>
        </p:spPr>
        <p:style>
          <a:lnRef idx="3">
            <a:schemeClr val="lt1"/>
          </a:lnRef>
          <a:fillRef idx="1">
            <a:schemeClr val="accent2"/>
          </a:fillRef>
          <a:effectRef idx="1">
            <a:schemeClr val="accent2"/>
          </a:effectRef>
          <a:fontRef idx="minor">
            <a:schemeClr val="lt1"/>
          </a:fontRef>
        </p:style>
        <p:txBody>
          <a:bodyPr anchor="ctr"/>
          <a:lstStyle/>
          <a:p>
            <a:pPr algn="ctr">
              <a:lnSpc>
                <a:spcPts val="1100"/>
              </a:lnSpc>
              <a:defRPr/>
            </a:pPr>
            <a:endParaRPr lang="en-US" b="1" dirty="0">
              <a:latin typeface="Verdana" pitchFamily="34" charset="0"/>
            </a:endParaRPr>
          </a:p>
          <a:p>
            <a:pPr algn="ctr">
              <a:lnSpc>
                <a:spcPts val="1100"/>
              </a:lnSpc>
              <a:defRPr/>
            </a:pPr>
            <a:endParaRPr lang="en-US" b="1" dirty="0">
              <a:latin typeface="Verdana" pitchFamily="34" charset="0"/>
            </a:endParaRPr>
          </a:p>
          <a:p>
            <a:pPr algn="ctr">
              <a:lnSpc>
                <a:spcPts val="1100"/>
              </a:lnSpc>
              <a:defRPr/>
            </a:pPr>
            <a:endParaRPr lang="en-US" b="1" dirty="0">
              <a:latin typeface="Verdana" pitchFamily="34" charset="0"/>
            </a:endParaRPr>
          </a:p>
          <a:p>
            <a:pPr algn="ctr">
              <a:lnSpc>
                <a:spcPts val="1100"/>
              </a:lnSpc>
              <a:defRPr/>
            </a:pPr>
            <a:r>
              <a:rPr lang="en-US" b="1" dirty="0">
                <a:latin typeface="Verdana" pitchFamily="34" charset="0"/>
              </a:rPr>
              <a:t>Other business</a:t>
            </a:r>
          </a:p>
          <a:p>
            <a:pPr algn="ctr">
              <a:lnSpc>
                <a:spcPts val="1100"/>
              </a:lnSpc>
              <a:defRPr/>
            </a:pPr>
            <a:endParaRPr lang="en-US" b="1" dirty="0">
              <a:latin typeface="Verdana" pitchFamily="34" charset="0"/>
            </a:endParaRPr>
          </a:p>
          <a:p>
            <a:pPr algn="ctr">
              <a:lnSpc>
                <a:spcPts val="1100"/>
              </a:lnSpc>
              <a:defRPr/>
            </a:pPr>
            <a:r>
              <a:rPr lang="en-US" b="1" dirty="0">
                <a:latin typeface="Verdana" pitchFamily="34" charset="0"/>
              </a:rPr>
              <a:t> surveys</a:t>
            </a:r>
          </a:p>
        </p:txBody>
      </p:sp>
      <p:sp>
        <p:nvSpPr>
          <p:cNvPr id="24" name="Rectangle 27">
            <a:extLst>
              <a:ext uri="{FF2B5EF4-FFF2-40B4-BE49-F238E27FC236}">
                <a16:creationId xmlns:a16="http://schemas.microsoft.com/office/drawing/2014/main" xmlns="" id="{FBBDF4FB-A8EE-4C7D-90DA-6AF589C833FF}"/>
              </a:ext>
            </a:extLst>
          </p:cNvPr>
          <p:cNvSpPr>
            <a:spLocks noChangeArrowheads="1"/>
          </p:cNvSpPr>
          <p:nvPr/>
        </p:nvSpPr>
        <p:spPr bwMode="auto">
          <a:xfrm>
            <a:off x="3345484" y="4072312"/>
            <a:ext cx="36013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2000" b="1" dirty="0">
                <a:latin typeface="Verdana" panose="020B0604030504040204" pitchFamily="34" charset="0"/>
              </a:rPr>
              <a:t>Administrative Sources</a:t>
            </a:r>
          </a:p>
        </p:txBody>
      </p:sp>
      <p:sp>
        <p:nvSpPr>
          <p:cNvPr id="25" name="Text Box 63">
            <a:extLst>
              <a:ext uri="{FF2B5EF4-FFF2-40B4-BE49-F238E27FC236}">
                <a16:creationId xmlns:a16="http://schemas.microsoft.com/office/drawing/2014/main" xmlns="" id="{FF66467C-C6B3-4EC0-9337-4F915235529C}"/>
              </a:ext>
            </a:extLst>
          </p:cNvPr>
          <p:cNvSpPr txBox="1">
            <a:spLocks noChangeArrowheads="1"/>
          </p:cNvSpPr>
          <p:nvPr/>
        </p:nvSpPr>
        <p:spPr bwMode="auto">
          <a:xfrm>
            <a:off x="3345484" y="4476375"/>
            <a:ext cx="3276937" cy="702562"/>
          </a:xfrm>
          <a:prstGeom prst="rect">
            <a:avLst/>
          </a:prstGeom>
          <a:solidFill>
            <a:schemeClr val="tx2">
              <a:lumMod val="60000"/>
              <a:lumOff val="40000"/>
            </a:schemeClr>
          </a:solidFill>
          <a:ln>
            <a:headEnd/>
            <a:tailEnd/>
          </a:ln>
        </p:spPr>
        <p:style>
          <a:lnRef idx="3">
            <a:schemeClr val="lt1"/>
          </a:lnRef>
          <a:fillRef idx="1">
            <a:schemeClr val="accent2"/>
          </a:fillRef>
          <a:effectRef idx="1">
            <a:schemeClr val="accent2"/>
          </a:effectRef>
          <a:fontRef idx="minor">
            <a:schemeClr val="lt1"/>
          </a:fontRef>
        </p:style>
        <p:txBody>
          <a:bodyPr anchor="ctr"/>
          <a:lstStyle/>
          <a:p>
            <a:pPr>
              <a:spcBef>
                <a:spcPct val="50000"/>
              </a:spcBef>
              <a:defRPr/>
            </a:pPr>
            <a:r>
              <a:rPr lang="en-US" b="1" dirty="0">
                <a:latin typeface="Verdana" pitchFamily="34" charset="0"/>
              </a:rPr>
              <a:t>NAPR</a:t>
            </a:r>
          </a:p>
        </p:txBody>
      </p:sp>
      <p:sp>
        <p:nvSpPr>
          <p:cNvPr id="26" name="Text Box 64">
            <a:extLst>
              <a:ext uri="{FF2B5EF4-FFF2-40B4-BE49-F238E27FC236}">
                <a16:creationId xmlns:a16="http://schemas.microsoft.com/office/drawing/2014/main" xmlns="" id="{207127A5-9E7E-4600-A77D-80D777886503}"/>
              </a:ext>
            </a:extLst>
          </p:cNvPr>
          <p:cNvSpPr txBox="1">
            <a:spLocks noChangeArrowheads="1"/>
          </p:cNvSpPr>
          <p:nvPr/>
        </p:nvSpPr>
        <p:spPr bwMode="auto">
          <a:xfrm>
            <a:off x="3345484" y="5224628"/>
            <a:ext cx="2722069" cy="808983"/>
          </a:xfrm>
          <a:prstGeom prst="rect">
            <a:avLst/>
          </a:prstGeom>
          <a:solidFill>
            <a:schemeClr val="tx2">
              <a:lumMod val="60000"/>
              <a:lumOff val="40000"/>
            </a:schemeClr>
          </a:solidFill>
          <a:ln>
            <a:headEnd/>
            <a:tailEnd/>
          </a:ln>
        </p:spPr>
        <p:style>
          <a:lnRef idx="3">
            <a:schemeClr val="lt1"/>
          </a:lnRef>
          <a:fillRef idx="1">
            <a:schemeClr val="accent2"/>
          </a:fillRef>
          <a:effectRef idx="1">
            <a:schemeClr val="accent2"/>
          </a:effectRef>
          <a:fontRef idx="minor">
            <a:schemeClr val="lt1"/>
          </a:fontRef>
        </p:style>
        <p:txBody>
          <a:bodyPr anchor="ctr"/>
          <a:lstStyle/>
          <a:p>
            <a:pPr>
              <a:spcBef>
                <a:spcPct val="50000"/>
              </a:spcBef>
              <a:defRPr/>
            </a:pPr>
            <a:r>
              <a:rPr lang="fr-CH" b="1" dirty="0" err="1">
                <a:latin typeface="Verdana" pitchFamily="34" charset="0"/>
              </a:rPr>
              <a:t>Tax</a:t>
            </a:r>
            <a:r>
              <a:rPr lang="fr-CH" b="1" dirty="0">
                <a:latin typeface="Verdana" pitchFamily="34" charset="0"/>
              </a:rPr>
              <a:t> Office</a:t>
            </a:r>
            <a:endParaRPr lang="fr-FR" b="1" dirty="0">
              <a:latin typeface="Verdana" pitchFamily="34" charset="0"/>
            </a:endParaRPr>
          </a:p>
        </p:txBody>
      </p:sp>
      <p:sp>
        <p:nvSpPr>
          <p:cNvPr id="27" name="Rectangle 26">
            <a:extLst>
              <a:ext uri="{FF2B5EF4-FFF2-40B4-BE49-F238E27FC236}">
                <a16:creationId xmlns:a16="http://schemas.microsoft.com/office/drawing/2014/main" xmlns="" id="{6888A29E-32F4-4947-A4D9-B898D29C3F53}"/>
              </a:ext>
            </a:extLst>
          </p:cNvPr>
          <p:cNvSpPr>
            <a:spLocks noChangeArrowheads="1"/>
          </p:cNvSpPr>
          <p:nvPr/>
        </p:nvSpPr>
        <p:spPr bwMode="auto">
          <a:xfrm>
            <a:off x="3112801" y="3899884"/>
            <a:ext cx="3691474" cy="2569633"/>
          </a:xfrm>
          <a:prstGeom prst="rect">
            <a:avLst/>
          </a:prstGeom>
          <a:noFill/>
          <a:ln w="508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pic>
        <p:nvPicPr>
          <p:cNvPr id="29" name="Picture 16" descr="revenue service georgia-ის სურათის შედეგი">
            <a:extLst>
              <a:ext uri="{FF2B5EF4-FFF2-40B4-BE49-F238E27FC236}">
                <a16:creationId xmlns:a16="http://schemas.microsoft.com/office/drawing/2014/main" xmlns="" id="{0CBDFD61-763E-409E-B66F-BABA1CCAAB0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70174" y="5203003"/>
            <a:ext cx="1752246" cy="830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Rectangle 27">
            <a:extLst>
              <a:ext uri="{FF2B5EF4-FFF2-40B4-BE49-F238E27FC236}">
                <a16:creationId xmlns:a16="http://schemas.microsoft.com/office/drawing/2014/main" xmlns="" id="{A930506E-4A34-4B5F-95E2-D6E94E00B953}"/>
              </a:ext>
            </a:extLst>
          </p:cNvPr>
          <p:cNvSpPr>
            <a:spLocks noChangeArrowheads="1"/>
          </p:cNvSpPr>
          <p:nvPr/>
        </p:nvSpPr>
        <p:spPr bwMode="auto">
          <a:xfrm>
            <a:off x="10754803" y="2723580"/>
            <a:ext cx="4322102" cy="769441"/>
          </a:xfrm>
          <a:prstGeom prst="rect">
            <a:avLst/>
          </a:prstGeom>
          <a:noFill/>
          <a:ln w="9525">
            <a:noFill/>
            <a:miter lim="800000"/>
            <a:headEnd/>
            <a:tailEnd/>
          </a:ln>
        </p:spPr>
        <p:txBody>
          <a:bodyPr wrap="square" lIns="0" tIns="0" rIns="0" bIns="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5000" b="1" i="1" spc="50" dirty="0">
                <a:ln w="11430"/>
                <a:solidFill>
                  <a:srgbClr val="FF0000"/>
                </a:solidFill>
                <a:effectLst>
                  <a:outerShdw blurRad="76200" dist="50800" dir="5400000" algn="tl" rotWithShape="0">
                    <a:srgbClr val="000000">
                      <a:alpha val="65000"/>
                    </a:srgbClr>
                  </a:outerShdw>
                </a:effectLst>
                <a:latin typeface="Verdana" pitchFamily="34" charset="0"/>
                <a:cs typeface="Arial" charset="0"/>
              </a:rPr>
              <a:t>Internal</a:t>
            </a:r>
          </a:p>
        </p:txBody>
      </p:sp>
      <p:sp>
        <p:nvSpPr>
          <p:cNvPr id="31" name="Rectangle 27">
            <a:extLst>
              <a:ext uri="{FF2B5EF4-FFF2-40B4-BE49-F238E27FC236}">
                <a16:creationId xmlns:a16="http://schemas.microsoft.com/office/drawing/2014/main" xmlns="" id="{E531F133-4385-4A8F-B459-799A552DF2AE}"/>
              </a:ext>
            </a:extLst>
          </p:cNvPr>
          <p:cNvSpPr>
            <a:spLocks noChangeArrowheads="1"/>
          </p:cNvSpPr>
          <p:nvPr/>
        </p:nvSpPr>
        <p:spPr bwMode="auto">
          <a:xfrm>
            <a:off x="2726874" y="2646011"/>
            <a:ext cx="4322102" cy="769441"/>
          </a:xfrm>
          <a:prstGeom prst="rect">
            <a:avLst/>
          </a:prstGeom>
          <a:noFill/>
          <a:ln w="9525">
            <a:noFill/>
            <a:miter lim="800000"/>
            <a:headEnd/>
            <a:tailEnd/>
          </a:ln>
        </p:spPr>
        <p:txBody>
          <a:bodyPr wrap="square" lIns="0" tIns="0" rIns="0" bIns="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5000" b="1" i="1" spc="50" dirty="0">
                <a:ln w="11430"/>
                <a:solidFill>
                  <a:srgbClr val="FF0000"/>
                </a:solidFill>
                <a:effectLst>
                  <a:outerShdw blurRad="76200" dist="50800" dir="5400000" algn="tl" rotWithShape="0">
                    <a:srgbClr val="000000">
                      <a:alpha val="65000"/>
                    </a:srgbClr>
                  </a:outerShdw>
                </a:effectLst>
                <a:latin typeface="Verdana" pitchFamily="34" charset="0"/>
                <a:cs typeface="Arial" charset="0"/>
              </a:rPr>
              <a:t>External</a:t>
            </a:r>
          </a:p>
        </p:txBody>
      </p:sp>
      <p:sp>
        <p:nvSpPr>
          <p:cNvPr id="32" name="Text Box 63">
            <a:extLst>
              <a:ext uri="{FF2B5EF4-FFF2-40B4-BE49-F238E27FC236}">
                <a16:creationId xmlns:a16="http://schemas.microsoft.com/office/drawing/2014/main" xmlns="" id="{14CF7221-0A28-434C-AF64-0899EEBE7C22}"/>
              </a:ext>
            </a:extLst>
          </p:cNvPr>
          <p:cNvSpPr txBox="1">
            <a:spLocks noChangeArrowheads="1"/>
          </p:cNvSpPr>
          <p:nvPr/>
        </p:nvSpPr>
        <p:spPr bwMode="auto">
          <a:xfrm>
            <a:off x="11256680" y="4531099"/>
            <a:ext cx="3186683" cy="1030976"/>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anchor="ctr"/>
          <a:lstStyle/>
          <a:p>
            <a:pPr marL="0" lvl="2" algn="ctr">
              <a:spcBef>
                <a:spcPct val="50000"/>
              </a:spcBef>
              <a:defRPr/>
            </a:pPr>
            <a:r>
              <a:rPr lang="en-US" sz="1600" b="1" dirty="0">
                <a:latin typeface="Verdana" pitchFamily="34" charset="0"/>
              </a:rPr>
              <a:t>Quarterly business surveys </a:t>
            </a:r>
          </a:p>
        </p:txBody>
      </p:sp>
      <p:sp>
        <p:nvSpPr>
          <p:cNvPr id="33" name="Text Box 64">
            <a:extLst>
              <a:ext uri="{FF2B5EF4-FFF2-40B4-BE49-F238E27FC236}">
                <a16:creationId xmlns:a16="http://schemas.microsoft.com/office/drawing/2014/main" xmlns="" id="{4F6E3565-703B-436E-B5E0-CEBA2D6CC13C}"/>
              </a:ext>
            </a:extLst>
          </p:cNvPr>
          <p:cNvSpPr txBox="1">
            <a:spLocks noChangeArrowheads="1"/>
          </p:cNvSpPr>
          <p:nvPr/>
        </p:nvSpPr>
        <p:spPr bwMode="auto">
          <a:xfrm>
            <a:off x="11256680" y="5425150"/>
            <a:ext cx="3186683" cy="844082"/>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anchor="ctr"/>
          <a:lstStyle/>
          <a:p>
            <a:pPr marL="0" lvl="2" algn="ctr">
              <a:spcBef>
                <a:spcPct val="50000"/>
              </a:spcBef>
              <a:defRPr/>
            </a:pPr>
            <a:r>
              <a:rPr lang="en-US" sz="1400" b="1" dirty="0">
                <a:latin typeface="Verdana" pitchFamily="34" charset="0"/>
              </a:rPr>
              <a:t>Annual business                        surveys </a:t>
            </a:r>
          </a:p>
        </p:txBody>
      </p:sp>
      <p:sp>
        <p:nvSpPr>
          <p:cNvPr id="37" name="Text Box 63">
            <a:extLst>
              <a:ext uri="{FF2B5EF4-FFF2-40B4-BE49-F238E27FC236}">
                <a16:creationId xmlns:a16="http://schemas.microsoft.com/office/drawing/2014/main" xmlns="" id="{324BBBF4-C779-498F-A1F6-A4CAE16D55C7}"/>
              </a:ext>
            </a:extLst>
          </p:cNvPr>
          <p:cNvSpPr txBox="1">
            <a:spLocks noChangeArrowheads="1"/>
          </p:cNvSpPr>
          <p:nvPr/>
        </p:nvSpPr>
        <p:spPr bwMode="auto">
          <a:xfrm>
            <a:off x="11256680" y="4531836"/>
            <a:ext cx="3186683" cy="1030976"/>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anchor="ctr"/>
          <a:lstStyle/>
          <a:p>
            <a:pPr marL="0" lvl="2" algn="ctr">
              <a:spcBef>
                <a:spcPct val="50000"/>
              </a:spcBef>
              <a:defRPr/>
            </a:pPr>
            <a:r>
              <a:rPr lang="en-US" b="1" dirty="0">
                <a:latin typeface="Verdana" pitchFamily="34" charset="0"/>
              </a:rPr>
              <a:t>Quarterly business surveys </a:t>
            </a:r>
          </a:p>
        </p:txBody>
      </p:sp>
      <p:sp>
        <p:nvSpPr>
          <p:cNvPr id="38" name="Text Box 64">
            <a:extLst>
              <a:ext uri="{FF2B5EF4-FFF2-40B4-BE49-F238E27FC236}">
                <a16:creationId xmlns:a16="http://schemas.microsoft.com/office/drawing/2014/main" xmlns="" id="{99DFF0D3-F1B9-4AAD-9953-2F181A55A1AC}"/>
              </a:ext>
            </a:extLst>
          </p:cNvPr>
          <p:cNvSpPr txBox="1">
            <a:spLocks noChangeArrowheads="1"/>
          </p:cNvSpPr>
          <p:nvPr/>
        </p:nvSpPr>
        <p:spPr bwMode="auto">
          <a:xfrm>
            <a:off x="11256680" y="5425887"/>
            <a:ext cx="3186683" cy="844082"/>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anchor="ctr"/>
          <a:lstStyle/>
          <a:p>
            <a:pPr marL="0" lvl="2" algn="ctr">
              <a:spcBef>
                <a:spcPct val="50000"/>
              </a:spcBef>
              <a:defRPr/>
            </a:pPr>
            <a:r>
              <a:rPr lang="en-US" b="1" dirty="0">
                <a:latin typeface="Verdana" pitchFamily="34" charset="0"/>
              </a:rPr>
              <a:t>Annual business                        surveys </a:t>
            </a:r>
          </a:p>
        </p:txBody>
      </p:sp>
      <p:sp>
        <p:nvSpPr>
          <p:cNvPr id="42" name="Text Box 63">
            <a:extLst>
              <a:ext uri="{FF2B5EF4-FFF2-40B4-BE49-F238E27FC236}">
                <a16:creationId xmlns:a16="http://schemas.microsoft.com/office/drawing/2014/main" xmlns="" id="{A519CEEC-4BC3-44BC-9B50-6AD9B0C46D90}"/>
              </a:ext>
            </a:extLst>
          </p:cNvPr>
          <p:cNvSpPr txBox="1">
            <a:spLocks noChangeArrowheads="1"/>
          </p:cNvSpPr>
          <p:nvPr/>
        </p:nvSpPr>
        <p:spPr bwMode="auto">
          <a:xfrm>
            <a:off x="11256680" y="4531099"/>
            <a:ext cx="3186683" cy="1030976"/>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anchor="ctr"/>
          <a:lstStyle/>
          <a:p>
            <a:pPr marL="0" lvl="2" algn="ctr">
              <a:spcBef>
                <a:spcPct val="50000"/>
              </a:spcBef>
              <a:defRPr/>
            </a:pPr>
            <a:r>
              <a:rPr lang="en-US" b="1" dirty="0">
                <a:latin typeface="Verdana" pitchFamily="34" charset="0"/>
              </a:rPr>
              <a:t>Quarterly business surveys </a:t>
            </a:r>
          </a:p>
        </p:txBody>
      </p:sp>
      <p:sp>
        <p:nvSpPr>
          <p:cNvPr id="43" name="Text Box 64">
            <a:extLst>
              <a:ext uri="{FF2B5EF4-FFF2-40B4-BE49-F238E27FC236}">
                <a16:creationId xmlns:a16="http://schemas.microsoft.com/office/drawing/2014/main" xmlns="" id="{D126E17D-9487-4DB8-8CF0-68E576426C83}"/>
              </a:ext>
            </a:extLst>
          </p:cNvPr>
          <p:cNvSpPr txBox="1">
            <a:spLocks noChangeArrowheads="1"/>
          </p:cNvSpPr>
          <p:nvPr/>
        </p:nvSpPr>
        <p:spPr bwMode="auto">
          <a:xfrm>
            <a:off x="11256680" y="5425150"/>
            <a:ext cx="3186683" cy="844082"/>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anchor="ctr"/>
          <a:lstStyle/>
          <a:p>
            <a:pPr marL="0" lvl="2" algn="ctr">
              <a:spcBef>
                <a:spcPct val="50000"/>
              </a:spcBef>
              <a:defRPr/>
            </a:pPr>
            <a:r>
              <a:rPr lang="en-US" b="1" dirty="0">
                <a:latin typeface="Verdana" pitchFamily="34" charset="0"/>
              </a:rPr>
              <a:t>Annual business                        surveys </a:t>
            </a:r>
          </a:p>
        </p:txBody>
      </p:sp>
      <p:sp>
        <p:nvSpPr>
          <p:cNvPr id="44" name="Text Box 65">
            <a:extLst>
              <a:ext uri="{FF2B5EF4-FFF2-40B4-BE49-F238E27FC236}">
                <a16:creationId xmlns:a16="http://schemas.microsoft.com/office/drawing/2014/main" xmlns="" id="{4C6AE972-783E-4473-88D6-40FB75560715}"/>
              </a:ext>
            </a:extLst>
          </p:cNvPr>
          <p:cNvSpPr txBox="1">
            <a:spLocks noChangeArrowheads="1"/>
          </p:cNvSpPr>
          <p:nvPr/>
        </p:nvSpPr>
        <p:spPr bwMode="auto">
          <a:xfrm>
            <a:off x="11256680" y="6196510"/>
            <a:ext cx="3186683" cy="642839"/>
          </a:xfrm>
          <a:prstGeom prst="rect">
            <a:avLst/>
          </a:prstGeom>
          <a:solidFill>
            <a:schemeClr val="tx2">
              <a:lumMod val="60000"/>
              <a:lumOff val="40000"/>
            </a:schemeClr>
          </a:solidFill>
          <a:ln>
            <a:headEnd/>
            <a:tailEnd/>
          </a:ln>
        </p:spPr>
        <p:style>
          <a:lnRef idx="3">
            <a:schemeClr val="lt1"/>
          </a:lnRef>
          <a:fillRef idx="1">
            <a:schemeClr val="accent2"/>
          </a:fillRef>
          <a:effectRef idx="1">
            <a:schemeClr val="accent2"/>
          </a:effectRef>
          <a:fontRef idx="minor">
            <a:schemeClr val="lt1"/>
          </a:fontRef>
        </p:style>
        <p:txBody>
          <a:bodyPr anchor="ctr"/>
          <a:lstStyle/>
          <a:p>
            <a:pPr algn="ctr">
              <a:lnSpc>
                <a:spcPts val="1200"/>
              </a:lnSpc>
              <a:defRPr/>
            </a:pPr>
            <a:r>
              <a:rPr lang="en-US" b="1" dirty="0">
                <a:latin typeface="Verdana" pitchFamily="34" charset="0"/>
              </a:rPr>
              <a:t>CATI</a:t>
            </a:r>
            <a:endParaRPr lang="fr-FR" b="1" dirty="0">
              <a:latin typeface="Verdana" pitchFamily="34" charset="0"/>
            </a:endParaRPr>
          </a:p>
        </p:txBody>
      </p:sp>
      <p:sp>
        <p:nvSpPr>
          <p:cNvPr id="45" name="Text Box 63">
            <a:extLst>
              <a:ext uri="{FF2B5EF4-FFF2-40B4-BE49-F238E27FC236}">
                <a16:creationId xmlns:a16="http://schemas.microsoft.com/office/drawing/2014/main" xmlns="" id="{8DDD5E29-5AFA-4C80-A0A2-0DF29203B35C}"/>
              </a:ext>
            </a:extLst>
          </p:cNvPr>
          <p:cNvSpPr txBox="1">
            <a:spLocks noChangeArrowheads="1"/>
          </p:cNvSpPr>
          <p:nvPr/>
        </p:nvSpPr>
        <p:spPr bwMode="auto">
          <a:xfrm>
            <a:off x="11256680" y="4457849"/>
            <a:ext cx="3186683" cy="1030976"/>
          </a:xfrm>
          <a:prstGeom prst="rect">
            <a:avLst/>
          </a:prstGeom>
          <a:solidFill>
            <a:schemeClr val="tx2">
              <a:lumMod val="60000"/>
              <a:lumOff val="40000"/>
            </a:schemeClr>
          </a:solidFill>
          <a:ln>
            <a:headEnd/>
            <a:tailEnd/>
          </a:ln>
        </p:spPr>
        <p:style>
          <a:lnRef idx="3">
            <a:schemeClr val="lt1"/>
          </a:lnRef>
          <a:fillRef idx="1">
            <a:schemeClr val="accent2"/>
          </a:fillRef>
          <a:effectRef idx="1">
            <a:schemeClr val="accent2"/>
          </a:effectRef>
          <a:fontRef idx="minor">
            <a:schemeClr val="lt1"/>
          </a:fontRef>
        </p:style>
        <p:txBody>
          <a:bodyPr anchor="ctr"/>
          <a:lstStyle/>
          <a:p>
            <a:pPr marL="0" lvl="2" algn="ctr">
              <a:spcBef>
                <a:spcPct val="50000"/>
              </a:spcBef>
              <a:defRPr/>
            </a:pPr>
            <a:r>
              <a:rPr lang="en-US" b="1" dirty="0">
                <a:latin typeface="Verdana" pitchFamily="34" charset="0"/>
              </a:rPr>
              <a:t>Quarterly business surveys </a:t>
            </a:r>
          </a:p>
        </p:txBody>
      </p:sp>
      <p:sp>
        <p:nvSpPr>
          <p:cNvPr id="46" name="Text Box 64">
            <a:extLst>
              <a:ext uri="{FF2B5EF4-FFF2-40B4-BE49-F238E27FC236}">
                <a16:creationId xmlns:a16="http://schemas.microsoft.com/office/drawing/2014/main" xmlns="" id="{1221F8B0-0762-4F07-971B-DB10FE09521E}"/>
              </a:ext>
            </a:extLst>
          </p:cNvPr>
          <p:cNvSpPr txBox="1">
            <a:spLocks noChangeArrowheads="1"/>
          </p:cNvSpPr>
          <p:nvPr/>
        </p:nvSpPr>
        <p:spPr bwMode="auto">
          <a:xfrm>
            <a:off x="11256680" y="5364779"/>
            <a:ext cx="3186683" cy="844082"/>
          </a:xfrm>
          <a:prstGeom prst="rect">
            <a:avLst/>
          </a:prstGeom>
          <a:solidFill>
            <a:schemeClr val="tx2">
              <a:lumMod val="60000"/>
              <a:lumOff val="40000"/>
            </a:schemeClr>
          </a:solidFill>
          <a:ln>
            <a:headEnd/>
            <a:tailEnd/>
          </a:ln>
        </p:spPr>
        <p:style>
          <a:lnRef idx="3">
            <a:schemeClr val="lt1"/>
          </a:lnRef>
          <a:fillRef idx="1">
            <a:schemeClr val="accent2"/>
          </a:fillRef>
          <a:effectRef idx="1">
            <a:schemeClr val="accent2"/>
          </a:effectRef>
          <a:fontRef idx="minor">
            <a:schemeClr val="lt1"/>
          </a:fontRef>
        </p:style>
        <p:txBody>
          <a:bodyPr anchor="ctr"/>
          <a:lstStyle/>
          <a:p>
            <a:pPr marL="0" lvl="2" algn="ctr">
              <a:spcBef>
                <a:spcPct val="50000"/>
              </a:spcBef>
              <a:defRPr/>
            </a:pPr>
            <a:r>
              <a:rPr lang="en-US" b="1" dirty="0">
                <a:latin typeface="Verdana" pitchFamily="34" charset="0"/>
              </a:rPr>
              <a:t>Annual business                        surveys </a:t>
            </a:r>
          </a:p>
        </p:txBody>
      </p:sp>
      <p:pic>
        <p:nvPicPr>
          <p:cNvPr id="39" name="Picture 14">
            <a:extLst>
              <a:ext uri="{FF2B5EF4-FFF2-40B4-BE49-F238E27FC236}">
                <a16:creationId xmlns:a16="http://schemas.microsoft.com/office/drawing/2014/main" xmlns="" id="{9B816FBE-FBC4-4E07-BF25-70A603C12AA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70174" y="4482496"/>
            <a:ext cx="1793212" cy="69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 7"/>
          <p:cNvGrpSpPr/>
          <p:nvPr/>
        </p:nvGrpSpPr>
        <p:grpSpPr>
          <a:xfrm>
            <a:off x="450772" y="8435521"/>
            <a:ext cx="12992100" cy="1099567"/>
            <a:chOff x="609599" y="7548180"/>
            <a:chExt cx="12992100" cy="1099567"/>
          </a:xfrm>
        </p:grpSpPr>
        <p:sp>
          <p:nvSpPr>
            <p:cNvPr id="6" name="Rectangle 5">
              <a:extLst>
                <a:ext uri="{FF2B5EF4-FFF2-40B4-BE49-F238E27FC236}">
                  <a16:creationId xmlns:a16="http://schemas.microsoft.com/office/drawing/2014/main" xmlns="" id="{183F494B-3DFF-46D4-9BBB-181BAAEE2B85}"/>
                </a:ext>
              </a:extLst>
            </p:cNvPr>
            <p:cNvSpPr/>
            <p:nvPr/>
          </p:nvSpPr>
          <p:spPr>
            <a:xfrm>
              <a:off x="609599" y="7548180"/>
              <a:ext cx="10145203" cy="422936"/>
            </a:xfrm>
            <a:prstGeom prst="rect">
              <a:avLst/>
            </a:prstGeom>
          </p:spPr>
          <p:txBody>
            <a:bodyPr wrap="square">
              <a:spAutoFit/>
            </a:bodyPr>
            <a:lstStyle/>
            <a:p>
              <a:pPr lvl="1">
                <a:lnSpc>
                  <a:spcPts val="2500"/>
                </a:lnSpc>
                <a:spcBef>
                  <a:spcPts val="600"/>
                </a:spcBef>
                <a:buClr>
                  <a:schemeClr val="accent2"/>
                </a:buClr>
                <a:buFont typeface="Wingdings" panose="05000000000000000000" pitchFamily="2" charset="2"/>
                <a:buChar char="Ø"/>
              </a:pPr>
              <a:r>
                <a:rPr lang="en-US" altLang="en-US" sz="3000" i="1" dirty="0">
                  <a:solidFill>
                    <a:srgbClr val="002060"/>
                  </a:solidFill>
                  <a:latin typeface="Times New Roman" panose="02020603050405020304" pitchFamily="18" charset="0"/>
                  <a:cs typeface="Times New Roman" panose="02020603050405020304" pitchFamily="18" charset="0"/>
                </a:rPr>
                <a:t> All business surveys are based on SBR</a:t>
              </a:r>
            </a:p>
          </p:txBody>
        </p:sp>
        <p:sp>
          <p:nvSpPr>
            <p:cNvPr id="7" name="Rectangle 6">
              <a:extLst>
                <a:ext uri="{FF2B5EF4-FFF2-40B4-BE49-F238E27FC236}">
                  <a16:creationId xmlns:a16="http://schemas.microsoft.com/office/drawing/2014/main" xmlns="" id="{6122CA88-37B2-4BBA-8C33-FEC974ABC92A}"/>
                </a:ext>
              </a:extLst>
            </p:cNvPr>
            <p:cNvSpPr/>
            <p:nvPr/>
          </p:nvSpPr>
          <p:spPr>
            <a:xfrm>
              <a:off x="621160" y="8226130"/>
              <a:ext cx="12980539" cy="421617"/>
            </a:xfrm>
            <a:prstGeom prst="rect">
              <a:avLst/>
            </a:prstGeom>
          </p:spPr>
          <p:txBody>
            <a:bodyPr wrap="square">
              <a:spAutoFit/>
            </a:bodyPr>
            <a:lstStyle/>
            <a:p>
              <a:pPr lvl="1">
                <a:lnSpc>
                  <a:spcPts val="2500"/>
                </a:lnSpc>
                <a:spcBef>
                  <a:spcPts val="600"/>
                </a:spcBef>
                <a:buClr>
                  <a:schemeClr val="accent2"/>
                </a:buClr>
                <a:buFont typeface="Wingdings" panose="05000000000000000000" pitchFamily="2" charset="2"/>
                <a:buChar char="Ø"/>
              </a:pPr>
              <a:r>
                <a:rPr lang="en-US" altLang="en-US" sz="3000" i="1" dirty="0">
                  <a:solidFill>
                    <a:srgbClr val="002060"/>
                  </a:solidFill>
                  <a:latin typeface="Times New Roman" panose="02020603050405020304" pitchFamily="18" charset="0"/>
                  <a:cs typeface="Times New Roman" panose="02020603050405020304" pitchFamily="18" charset="0"/>
                </a:rPr>
                <a:t> GEOSTAT uses only one sampling frame for all business surveys</a:t>
              </a:r>
            </a:p>
          </p:txBody>
        </p:sp>
      </p:grpSp>
      <p:sp>
        <p:nvSpPr>
          <p:cNvPr id="48" name="TextBox 47"/>
          <p:cNvSpPr txBox="1"/>
          <p:nvPr/>
        </p:nvSpPr>
        <p:spPr>
          <a:xfrm>
            <a:off x="260840" y="6905081"/>
            <a:ext cx="8487911" cy="954107"/>
          </a:xfrm>
          <a:prstGeom prst="rect">
            <a:avLst/>
          </a:prstGeom>
          <a:noFill/>
        </p:spPr>
        <p:txBody>
          <a:bodyPr wrap="square" rtlCol="0">
            <a:spAutoFit/>
          </a:bodyPr>
          <a:lstStyle/>
          <a:p>
            <a:pPr lvl="3"/>
            <a:r>
              <a:rPr lang="en-US" sz="2800">
                <a:solidFill>
                  <a:schemeClr val="accent5">
                    <a:lumMod val="50000"/>
                  </a:schemeClr>
                </a:solidFill>
                <a:latin typeface="Sylfaen" pitchFamily="18" charset="0"/>
              </a:rPr>
              <a:t>Periodicity of receiving information</a:t>
            </a:r>
            <a:r>
              <a:rPr lang="ru-RU" sz="2800">
                <a:solidFill>
                  <a:schemeClr val="accent5">
                    <a:lumMod val="50000"/>
                  </a:schemeClr>
                </a:solidFill>
                <a:latin typeface="Sylfaen" pitchFamily="18" charset="0"/>
              </a:rPr>
              <a:t>:  </a:t>
            </a:r>
            <a:r>
              <a:rPr lang="en-US" sz="2800" b="1">
                <a:solidFill>
                  <a:schemeClr val="accent5">
                    <a:lumMod val="50000"/>
                  </a:schemeClr>
                </a:solidFill>
                <a:latin typeface="Sylfaen" pitchFamily="18" charset="0"/>
              </a:rPr>
              <a:t>monthly</a:t>
            </a:r>
          </a:p>
          <a:p>
            <a:pPr lvl="3"/>
            <a:r>
              <a:rPr lang="en-US" sz="2800">
                <a:solidFill>
                  <a:schemeClr val="accent5">
                    <a:lumMod val="50000"/>
                  </a:schemeClr>
                </a:solidFill>
                <a:latin typeface="Sylfaen" pitchFamily="18" charset="0"/>
              </a:rPr>
              <a:t>Presentation procedure</a:t>
            </a:r>
            <a:r>
              <a:rPr lang="ru-RU" sz="2800">
                <a:solidFill>
                  <a:schemeClr val="accent5">
                    <a:lumMod val="50000"/>
                  </a:schemeClr>
                </a:solidFill>
                <a:latin typeface="Sylfaen" pitchFamily="18" charset="0"/>
              </a:rPr>
              <a:t>: </a:t>
            </a:r>
            <a:r>
              <a:rPr lang="en-US" sz="2800" b="1">
                <a:solidFill>
                  <a:schemeClr val="accent5">
                    <a:lumMod val="50000"/>
                  </a:schemeClr>
                </a:solidFill>
                <a:latin typeface="Sylfaen" pitchFamily="18" charset="0"/>
              </a:rPr>
              <a:t>automated</a:t>
            </a:r>
            <a:r>
              <a:rPr lang="ru-RU" sz="2800">
                <a:solidFill>
                  <a:schemeClr val="accent5">
                    <a:lumMod val="50000"/>
                  </a:schemeClr>
                </a:solidFill>
                <a:latin typeface="Sylfaen" pitchFamily="18" charset="0"/>
              </a:rPr>
              <a:t> </a:t>
            </a:r>
            <a:endParaRPr lang="ru-RU" sz="2800" dirty="0">
              <a:solidFill>
                <a:schemeClr val="accent5">
                  <a:lumMod val="50000"/>
                </a:schemeClr>
              </a:solidFill>
              <a:latin typeface="Sylfaen" pitchFamily="18" charset="0"/>
            </a:endParaRPr>
          </a:p>
        </p:txBody>
      </p:sp>
    </p:spTree>
    <p:extLst>
      <p:ext uri="{BB962C8B-B14F-4D97-AF65-F5344CB8AC3E}">
        <p14:creationId xmlns:p14="http://schemas.microsoft.com/office/powerpoint/2010/main" val="38690544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p:cNvSpPr>
            <a:spLocks/>
          </p:cNvSpPr>
          <p:nvPr/>
        </p:nvSpPr>
        <p:spPr bwMode="auto">
          <a:xfrm>
            <a:off x="0" y="1247775"/>
            <a:ext cx="17554575" cy="927100"/>
          </a:xfrm>
          <a:custGeom>
            <a:avLst/>
            <a:gdLst>
              <a:gd name="T0" fmla="*/ 2147483647 w 7680"/>
              <a:gd name="T1" fmla="*/ 2147483647 h 404"/>
              <a:gd name="T2" fmla="*/ 2147483647 w 7680"/>
              <a:gd name="T3" fmla="*/ 0 h 404"/>
              <a:gd name="T4" fmla="*/ 0 w 7680"/>
              <a:gd name="T5" fmla="*/ 0 h 404"/>
              <a:gd name="T6" fmla="*/ 0 w 7680"/>
              <a:gd name="T7" fmla="*/ 2147483647 h 404"/>
              <a:gd name="T8" fmla="*/ 2147483647 w 7680"/>
              <a:gd name="T9" fmla="*/ 2147483647 h 404"/>
              <a:gd name="T10" fmla="*/ 2147483647 w 7680"/>
              <a:gd name="T11" fmla="*/ 2147483647 h 404"/>
              <a:gd name="T12" fmla="*/ 2147483647 w 7680"/>
              <a:gd name="T13" fmla="*/ 2147483647 h 404"/>
              <a:gd name="T14" fmla="*/ 2147483647 w 7680"/>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404"/>
              <a:gd name="T26" fmla="*/ 7680 w 7680"/>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w="9525">
            <a:noFill/>
            <a:miter lim="800000"/>
            <a:headEnd/>
            <a:tailEnd/>
          </a:ln>
        </p:spPr>
        <p:txBody>
          <a:bodyPr/>
          <a:lstStyle/>
          <a:p>
            <a:endParaRPr lang="ru-RU">
              <a:latin typeface="BPG Nino Mtavruli"/>
            </a:endParaRPr>
          </a:p>
        </p:txBody>
      </p:sp>
      <p:sp>
        <p:nvSpPr>
          <p:cNvPr id="36" name="Freeform 22"/>
          <p:cNvSpPr>
            <a:spLocks/>
          </p:cNvSpPr>
          <p:nvPr/>
        </p:nvSpPr>
        <p:spPr bwMode="auto">
          <a:xfrm>
            <a:off x="0" y="300038"/>
            <a:ext cx="17554575" cy="1876425"/>
          </a:xfrm>
          <a:custGeom>
            <a:avLst/>
            <a:gdLst>
              <a:gd name="T0" fmla="*/ 2147483647 w 7680"/>
              <a:gd name="T1" fmla="*/ 2147483647 h 818"/>
              <a:gd name="T2" fmla="*/ 2147483647 w 7680"/>
              <a:gd name="T3" fmla="*/ 0 h 818"/>
              <a:gd name="T4" fmla="*/ 0 w 7680"/>
              <a:gd name="T5" fmla="*/ 0 h 818"/>
              <a:gd name="T6" fmla="*/ 0 w 7680"/>
              <a:gd name="T7" fmla="*/ 2147483647 h 818"/>
              <a:gd name="T8" fmla="*/ 2147483647 w 7680"/>
              <a:gd name="T9" fmla="*/ 2147483647 h 818"/>
              <a:gd name="T10" fmla="*/ 2147483647 w 7680"/>
              <a:gd name="T11" fmla="*/ 2147483647 h 818"/>
              <a:gd name="T12" fmla="*/ 2147483647 w 7680"/>
              <a:gd name="T13" fmla="*/ 2147483647 h 818"/>
              <a:gd name="T14" fmla="*/ 2147483647 w 7680"/>
              <a:gd name="T15" fmla="*/ 2147483647 h 818"/>
              <a:gd name="T16" fmla="*/ 0 60000 65536"/>
              <a:gd name="T17" fmla="*/ 0 60000 65536"/>
              <a:gd name="T18" fmla="*/ 0 60000 65536"/>
              <a:gd name="T19" fmla="*/ 0 60000 65536"/>
              <a:gd name="T20" fmla="*/ 0 60000 65536"/>
              <a:gd name="T21" fmla="*/ 0 60000 65536"/>
              <a:gd name="T22" fmla="*/ 0 60000 65536"/>
              <a:gd name="T23" fmla="*/ 0 60000 65536"/>
              <a:gd name="T24" fmla="*/ 0 w 7680"/>
              <a:gd name="T25" fmla="*/ 0 h 818"/>
              <a:gd name="T26" fmla="*/ 7680 w 7680"/>
              <a:gd name="T27" fmla="*/ 818 h 8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w="9525">
            <a:noFill/>
            <a:miter lim="800000"/>
            <a:headEnd/>
            <a:tailEnd/>
          </a:ln>
        </p:spPr>
        <p:txBody>
          <a:bodyPr/>
          <a:lstStyle/>
          <a:p>
            <a:endParaRPr lang="ru-RU">
              <a:latin typeface="BPG Nino Mtavruli"/>
            </a:endParaRPr>
          </a:p>
        </p:txBody>
      </p:sp>
      <p:pic>
        <p:nvPicPr>
          <p:cNvPr id="38915" name="Рисунок 39"/>
          <p:cNvPicPr>
            <a:picLocks noChangeAspect="1"/>
          </p:cNvPicPr>
          <p:nvPr/>
        </p:nvPicPr>
        <p:blipFill>
          <a:blip r:embed="rId2"/>
          <a:srcRect/>
          <a:stretch>
            <a:fillRect/>
          </a:stretch>
        </p:blipFill>
        <p:spPr bwMode="auto">
          <a:xfrm>
            <a:off x="0" y="0"/>
            <a:ext cx="17621250" cy="2198688"/>
          </a:xfrm>
          <a:prstGeom prst="rect">
            <a:avLst/>
          </a:prstGeom>
          <a:noFill/>
          <a:ln w="9525">
            <a:noFill/>
            <a:miter lim="800000"/>
            <a:headEnd/>
            <a:tailEnd/>
          </a:ln>
        </p:spPr>
      </p:pic>
      <p:sp>
        <p:nvSpPr>
          <p:cNvPr id="13" name="Прямоугольник 12">
            <a:extLst>
              <a:ext uri="{FF2B5EF4-FFF2-40B4-BE49-F238E27FC236}"/>
            </a:extLst>
          </p:cNvPr>
          <p:cNvSpPr/>
          <p:nvPr/>
        </p:nvSpPr>
        <p:spPr>
          <a:xfrm>
            <a:off x="898525" y="336550"/>
            <a:ext cx="14325600" cy="701675"/>
          </a:xfrm>
          <a:prstGeom prst="rect">
            <a:avLst/>
          </a:prstGeom>
        </p:spPr>
        <p:txBody>
          <a:bodyPr>
            <a:spAutoFit/>
          </a:bodyPr>
          <a:lstStyle/>
          <a:p>
            <a:pPr algn="ctr">
              <a:spcBef>
                <a:spcPct val="50000"/>
              </a:spcBef>
            </a:pPr>
            <a:r>
              <a:rPr lang="en-US" sz="4000" b="1">
                <a:solidFill>
                  <a:schemeClr val="bg1"/>
                </a:solidFill>
                <a:latin typeface="BPG Nino Mtavruli"/>
              </a:rPr>
              <a:t>Data received from NAPR and the Revenue Service</a:t>
            </a:r>
            <a:r>
              <a:rPr lang="ru-RU" sz="4000" b="1">
                <a:solidFill>
                  <a:schemeClr val="bg1"/>
                </a:solidFill>
                <a:latin typeface="BPG Nino Mtavruli"/>
              </a:rPr>
              <a:t> </a:t>
            </a:r>
            <a:endParaRPr lang="en-US" altLang="en-US" sz="4000" b="1">
              <a:solidFill>
                <a:schemeClr val="bg1"/>
              </a:solidFill>
              <a:latin typeface="BPG Nino Mtavruli"/>
              <a:cs typeface="Times New Roman" pitchFamily="18" charset="0"/>
            </a:endParaRPr>
          </a:p>
        </p:txBody>
      </p:sp>
      <p:grpSp>
        <p:nvGrpSpPr>
          <p:cNvPr id="38917" name="Группа 6"/>
          <p:cNvGrpSpPr>
            <a:grpSpLocks/>
          </p:cNvGrpSpPr>
          <p:nvPr/>
        </p:nvGrpSpPr>
        <p:grpSpPr bwMode="auto">
          <a:xfrm>
            <a:off x="0" y="1119188"/>
            <a:ext cx="17556163" cy="1584325"/>
            <a:chOff x="0" y="1118588"/>
            <a:chExt cx="17556163" cy="1585314"/>
          </a:xfrm>
        </p:grpSpPr>
        <p:pic>
          <p:nvPicPr>
            <p:cNvPr id="38919" name="Рисунок 40"/>
            <p:cNvPicPr>
              <a:picLocks noChangeAspect="1"/>
            </p:cNvPicPr>
            <p:nvPr/>
          </p:nvPicPr>
          <p:blipFill>
            <a:blip r:embed="rId3"/>
            <a:srcRect/>
            <a:stretch>
              <a:fillRect/>
            </a:stretch>
          </p:blipFill>
          <p:spPr bwMode="auto">
            <a:xfrm>
              <a:off x="0" y="1118588"/>
              <a:ext cx="17556163" cy="1435582"/>
            </a:xfrm>
            <a:prstGeom prst="rect">
              <a:avLst/>
            </a:prstGeom>
            <a:noFill/>
            <a:ln w="9525">
              <a:noFill/>
              <a:miter lim="800000"/>
              <a:headEnd/>
              <a:tailEnd/>
            </a:ln>
          </p:spPr>
        </p:pic>
        <p:grpSp>
          <p:nvGrpSpPr>
            <p:cNvPr id="38920" name="Группа 5"/>
            <p:cNvGrpSpPr>
              <a:grpSpLocks/>
            </p:cNvGrpSpPr>
            <p:nvPr/>
          </p:nvGrpSpPr>
          <p:grpSpPr bwMode="auto">
            <a:xfrm>
              <a:off x="8013700" y="1694252"/>
              <a:ext cx="1555750" cy="1009650"/>
              <a:chOff x="8013700" y="1694252"/>
              <a:chExt cx="1555750" cy="1009650"/>
            </a:xfrm>
          </p:grpSpPr>
          <p:sp>
            <p:nvSpPr>
              <p:cNvPr id="5" name="Прямоугольник 4">
                <a:extLst>
                  <a:ext uri="{FF2B5EF4-FFF2-40B4-BE49-F238E27FC236}"/>
                </a:extLst>
              </p:cNvPr>
              <p:cNvSpPr/>
              <p:nvPr/>
            </p:nvSpPr>
            <p:spPr>
              <a:xfrm>
                <a:off x="8013700" y="1693622"/>
                <a:ext cx="1555750" cy="101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38922" name="Рисунок 2"/>
              <p:cNvPicPr>
                <a:picLocks noChangeAspect="1"/>
              </p:cNvPicPr>
              <p:nvPr/>
            </p:nvPicPr>
            <p:blipFill>
              <a:blip r:embed="rId4"/>
              <a:srcRect/>
              <a:stretch>
                <a:fillRect/>
              </a:stretch>
            </p:blipFill>
            <p:spPr bwMode="auto">
              <a:xfrm>
                <a:off x="8163720" y="1733490"/>
                <a:ext cx="1221580" cy="787748"/>
              </a:xfrm>
              <a:prstGeom prst="rect">
                <a:avLst/>
              </a:prstGeom>
              <a:noFill/>
              <a:ln w="9525">
                <a:noFill/>
                <a:miter lim="800000"/>
                <a:headEnd/>
                <a:tailEnd/>
              </a:ln>
            </p:spPr>
          </p:pic>
        </p:grpSp>
      </p:grpSp>
      <p:sp>
        <p:nvSpPr>
          <p:cNvPr id="25" name="Прямоугольник 11">
            <a:extLst>
              <a:ext uri="{FF2B5EF4-FFF2-40B4-BE49-F238E27FC236}"/>
            </a:extLst>
          </p:cNvPr>
          <p:cNvSpPr/>
          <p:nvPr/>
        </p:nvSpPr>
        <p:spPr>
          <a:xfrm>
            <a:off x="898525" y="3149600"/>
            <a:ext cx="15614650" cy="6463308"/>
          </a:xfrm>
          <a:prstGeom prst="rect">
            <a:avLst/>
          </a:prstGeom>
        </p:spPr>
        <p:txBody>
          <a:bodyPr>
            <a:spAutoFit/>
          </a:bodyPr>
          <a:lstStyle/>
          <a:p>
            <a:r>
              <a:rPr lang="en-US" sz="3200" b="1">
                <a:latin typeface="Sylfaen" pitchFamily="18" charset="0"/>
              </a:rPr>
              <a:t>The Business Register receives the following data from NAPR and the Revenue Service</a:t>
            </a:r>
            <a:r>
              <a:rPr lang="ka-GE" sz="3200" b="1">
                <a:latin typeface="Sylfaen" pitchFamily="18" charset="0"/>
              </a:rPr>
              <a:t>:</a:t>
            </a:r>
            <a:endParaRPr lang="ru-RU" sz="3200" b="1">
              <a:latin typeface="Sylfaen" pitchFamily="18" charset="0"/>
            </a:endParaRPr>
          </a:p>
          <a:p>
            <a:endParaRPr lang="ru-RU" sz="3200" b="1">
              <a:latin typeface="Sylfaen" pitchFamily="18" charset="0"/>
            </a:endParaRPr>
          </a:p>
          <a:p>
            <a:pPr marL="914400" lvl="1" indent="-457200">
              <a:buFont typeface="Wingdings" pitchFamily="2" charset="2"/>
              <a:buChar char="§"/>
            </a:pPr>
            <a:r>
              <a:rPr lang="en-US" sz="3200">
                <a:latin typeface="Sylfaen" pitchFamily="18" charset="0"/>
              </a:rPr>
              <a:t>Identification number</a:t>
            </a:r>
          </a:p>
          <a:p>
            <a:pPr marL="914400" lvl="1" indent="-457200">
              <a:buFont typeface="Wingdings" pitchFamily="2" charset="2"/>
              <a:buChar char="§"/>
            </a:pPr>
            <a:r>
              <a:rPr lang="en-US" sz="3200">
                <a:latin typeface="Sylfaen" pitchFamily="18" charset="0"/>
              </a:rPr>
              <a:t>Name of economic entity</a:t>
            </a:r>
          </a:p>
          <a:p>
            <a:pPr marL="914400" lvl="1" indent="-457200">
              <a:buFont typeface="Wingdings" pitchFamily="2" charset="2"/>
              <a:buChar char="§"/>
            </a:pPr>
            <a:r>
              <a:rPr lang="en-US" sz="3200">
                <a:latin typeface="Sylfaen" pitchFamily="18" charset="0"/>
              </a:rPr>
              <a:t>Registered address</a:t>
            </a:r>
          </a:p>
          <a:p>
            <a:pPr marL="914400" lvl="1" indent="-457200">
              <a:buFont typeface="Wingdings" pitchFamily="2" charset="2"/>
              <a:buChar char="§"/>
            </a:pPr>
            <a:r>
              <a:rPr lang="en-US" sz="3200" smtClean="0">
                <a:latin typeface="Sylfaen" pitchFamily="18" charset="0"/>
              </a:rPr>
              <a:t>Telephone</a:t>
            </a:r>
            <a:r>
              <a:rPr lang="ru-RU" sz="3200">
                <a:latin typeface="Sylfaen" pitchFamily="18" charset="0"/>
              </a:rPr>
              <a:t>, </a:t>
            </a:r>
            <a:r>
              <a:rPr lang="en-US" sz="3200">
                <a:latin typeface="Sylfaen" pitchFamily="18" charset="0"/>
              </a:rPr>
              <a:t>fax</a:t>
            </a:r>
            <a:r>
              <a:rPr lang="ru-RU" sz="3200">
                <a:latin typeface="Sylfaen" pitchFamily="18" charset="0"/>
              </a:rPr>
              <a:t>, </a:t>
            </a:r>
            <a:r>
              <a:rPr lang="en-US" sz="3200">
                <a:latin typeface="Sylfaen" pitchFamily="18" charset="0"/>
              </a:rPr>
              <a:t>e-mail</a:t>
            </a:r>
          </a:p>
          <a:p>
            <a:pPr marL="914400" lvl="1" indent="-457200">
              <a:buFont typeface="Wingdings" pitchFamily="2" charset="2"/>
              <a:buChar char="§"/>
            </a:pPr>
            <a:r>
              <a:rPr lang="en-US" sz="3200">
                <a:latin typeface="Sylfaen" pitchFamily="18" charset="0"/>
              </a:rPr>
              <a:t>Legal organisational form</a:t>
            </a:r>
          </a:p>
          <a:p>
            <a:pPr marL="914400" lvl="1" indent="-457200">
              <a:buFont typeface="Wingdings" pitchFamily="2" charset="2"/>
              <a:buChar char="§"/>
            </a:pPr>
            <a:r>
              <a:rPr lang="en-US" sz="3200">
                <a:latin typeface="Sylfaen" pitchFamily="18" charset="0"/>
              </a:rPr>
              <a:t>Ownership type</a:t>
            </a:r>
          </a:p>
          <a:p>
            <a:pPr marL="914400" lvl="1" indent="-457200">
              <a:buFont typeface="Wingdings" pitchFamily="2" charset="2"/>
              <a:buChar char="§"/>
            </a:pPr>
            <a:r>
              <a:rPr lang="en-US" sz="3200">
                <a:latin typeface="Sylfaen" pitchFamily="18" charset="0"/>
              </a:rPr>
              <a:t>First name and last name of the head</a:t>
            </a:r>
          </a:p>
          <a:p>
            <a:pPr marL="914400" lvl="1" indent="-457200">
              <a:buFont typeface="Wingdings" pitchFamily="2" charset="2"/>
              <a:buChar char="§"/>
            </a:pPr>
            <a:r>
              <a:rPr lang="en-US" sz="3200">
                <a:latin typeface="Sylfaen" pitchFamily="18" charset="0"/>
              </a:rPr>
              <a:t>Date of registration with the state registration authority</a:t>
            </a:r>
          </a:p>
          <a:p>
            <a:pPr marL="914400" lvl="1" indent="-457200">
              <a:buFont typeface="Wingdings" pitchFamily="2" charset="2"/>
              <a:buChar char="§"/>
            </a:pPr>
            <a:r>
              <a:rPr lang="en-US" sz="3200">
                <a:latin typeface="Sylfaen" pitchFamily="18" charset="0"/>
              </a:rPr>
              <a:t>Economic activities</a:t>
            </a:r>
            <a:r>
              <a:rPr lang="ru-RU" sz="3200">
                <a:latin typeface="Sylfaen" pitchFamily="18" charset="0"/>
              </a:rPr>
              <a:t> (</a:t>
            </a:r>
            <a:r>
              <a:rPr lang="en-US" sz="3200">
                <a:latin typeface="Sylfaen" pitchFamily="18" charset="0"/>
              </a:rPr>
              <a:t>principal and others</a:t>
            </a:r>
            <a:r>
              <a:rPr lang="ru-RU" sz="3200">
                <a:latin typeface="Sylfaen" pitchFamily="18" charset="0"/>
              </a:rPr>
              <a:t>)</a:t>
            </a:r>
            <a:endParaRPr lang="en-US" sz="3200">
              <a:latin typeface="Sylfaen" pitchFamily="18" charset="0"/>
            </a:endParaRPr>
          </a:p>
          <a:p>
            <a:pPr marL="914400" lvl="1" indent="-457200">
              <a:buFont typeface="Wingdings" pitchFamily="2" charset="2"/>
              <a:buChar char="§"/>
            </a:pPr>
            <a:r>
              <a:rPr lang="en-US" sz="3200">
                <a:latin typeface="Sylfaen" pitchFamily="18" charset="0"/>
              </a:rPr>
              <a:t>Last name and first name of partners, positions, addresses, shares of statutory capital</a:t>
            </a:r>
          </a:p>
          <a:p>
            <a:endParaRPr lang="en-US" sz="3000" b="1">
              <a:solidFill>
                <a:srgbClr val="0080BD"/>
              </a:solidFill>
              <a:latin typeface="BPG Nino Mtavruli"/>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23" presetClass="entr" presetSubtype="16"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25" grpId="0"/>
    </p:bldLst>
  </p:timing>
</p:sld>
</file>

<file path=ppt/theme/theme1.xml><?xml version="1.0" encoding="utf-8"?>
<a:theme xmlns:a="http://schemas.openxmlformats.org/drawingml/2006/main" name="Тема Office">
  <a:themeElements>
    <a:clrScheme name="dziritadi peri">
      <a:dk1>
        <a:sysClr val="windowText" lastClr="000000"/>
      </a:dk1>
      <a:lt1>
        <a:sysClr val="window" lastClr="FFFFFF"/>
      </a:lt1>
      <a:dk2>
        <a:srgbClr val="44546A"/>
      </a:dk2>
      <a:lt2>
        <a:srgbClr val="E7E6E6"/>
      </a:lt2>
      <a:accent1>
        <a:srgbClr val="0080BD"/>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ziritadi shripti">
      <a:majorFont>
        <a:latin typeface="BPG Nino Mtavruli"/>
        <a:ea typeface=""/>
        <a:cs typeface=""/>
      </a:majorFont>
      <a:minorFont>
        <a:latin typeface="BPG Nino Mtavruli"/>
        <a:ea typeface=""/>
        <a:cs typeface=""/>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9254</TotalTime>
  <Words>1410</Words>
  <Application>Microsoft Office PowerPoint</Application>
  <PresentationFormat>Custom</PresentationFormat>
  <Paragraphs>323</Paragraphs>
  <Slides>30</Slides>
  <Notes>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30</vt:i4>
      </vt:variant>
    </vt:vector>
  </HeadingPairs>
  <TitlesOfParts>
    <vt:vector size="41" baseType="lpstr">
      <vt:lpstr>AcadNusx</vt:lpstr>
      <vt:lpstr>Arial</vt:lpstr>
      <vt:lpstr>BPG Nino Mtavruli</vt:lpstr>
      <vt:lpstr>Calibri</vt:lpstr>
      <vt:lpstr>Calibri Bold</vt:lpstr>
      <vt:lpstr>Calibri Light</vt:lpstr>
      <vt:lpstr>Sylfaen</vt:lpstr>
      <vt:lpstr>Times New Roman</vt:lpstr>
      <vt:lpstr>Verdana</vt:lpstr>
      <vt:lpstr>Wingdings</vt:lpstr>
      <vt:lpstr>Тема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Ya Blondinko Edition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Perfectos</dc:creator>
  <cp:lastModifiedBy>manana telia</cp:lastModifiedBy>
  <cp:revision>850</cp:revision>
  <cp:lastPrinted>2019-09-26T13:34:06Z</cp:lastPrinted>
  <dcterms:created xsi:type="dcterms:W3CDTF">2018-07-08T14:40:02Z</dcterms:created>
  <dcterms:modified xsi:type="dcterms:W3CDTF">2019-09-26T13:55:25Z</dcterms:modified>
</cp:coreProperties>
</file>