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2">
  <p:sldMasterIdLst>
    <p:sldMasterId id="2147484500" r:id="rId1"/>
  </p:sldMasterIdLst>
  <p:notesMasterIdLst>
    <p:notesMasterId r:id="rId13"/>
  </p:notesMasterIdLst>
  <p:handoutMasterIdLst>
    <p:handoutMasterId r:id="rId14"/>
  </p:handoutMasterIdLst>
  <p:sldIdLst>
    <p:sldId id="342" r:id="rId2"/>
    <p:sldId id="387" r:id="rId3"/>
    <p:sldId id="388" r:id="rId4"/>
    <p:sldId id="386" r:id="rId5"/>
    <p:sldId id="392" r:id="rId6"/>
    <p:sldId id="393" r:id="rId7"/>
    <p:sldId id="390" r:id="rId8"/>
    <p:sldId id="394" r:id="rId9"/>
    <p:sldId id="391" r:id="rId10"/>
    <p:sldId id="395" r:id="rId11"/>
    <p:sldId id="384" r:id="rId12"/>
  </p:sldIdLst>
  <p:sldSz cx="9144000" cy="6858000" type="screen4x3"/>
  <p:notesSz cx="6805613" cy="9944100"/>
  <p:defaultTextStyle>
    <a:defPPr>
      <a:defRPr lang="nl-NL"/>
    </a:defPPr>
    <a:lvl1pPr algn="l" rtl="0" fontAlgn="base">
      <a:spcBef>
        <a:spcPct val="0"/>
      </a:spcBef>
      <a:spcAft>
        <a:spcPct val="0"/>
      </a:spcAft>
      <a:defRPr kern="1200">
        <a:solidFill>
          <a:schemeClr val="tx1"/>
        </a:solidFill>
        <a:latin typeface="Corbel" pitchFamily="34" charset="0"/>
        <a:ea typeface="+mn-ea"/>
        <a:cs typeface="Arial" charset="0"/>
      </a:defRPr>
    </a:lvl1pPr>
    <a:lvl2pPr marL="457200" algn="l" rtl="0" fontAlgn="base">
      <a:spcBef>
        <a:spcPct val="0"/>
      </a:spcBef>
      <a:spcAft>
        <a:spcPct val="0"/>
      </a:spcAft>
      <a:defRPr kern="1200">
        <a:solidFill>
          <a:schemeClr val="tx1"/>
        </a:solidFill>
        <a:latin typeface="Corbel" pitchFamily="34" charset="0"/>
        <a:ea typeface="+mn-ea"/>
        <a:cs typeface="Arial" charset="0"/>
      </a:defRPr>
    </a:lvl2pPr>
    <a:lvl3pPr marL="914400" algn="l" rtl="0" fontAlgn="base">
      <a:spcBef>
        <a:spcPct val="0"/>
      </a:spcBef>
      <a:spcAft>
        <a:spcPct val="0"/>
      </a:spcAft>
      <a:defRPr kern="1200">
        <a:solidFill>
          <a:schemeClr val="tx1"/>
        </a:solidFill>
        <a:latin typeface="Corbel" pitchFamily="34" charset="0"/>
        <a:ea typeface="+mn-ea"/>
        <a:cs typeface="Arial" charset="0"/>
      </a:defRPr>
    </a:lvl3pPr>
    <a:lvl4pPr marL="1371600" algn="l" rtl="0" fontAlgn="base">
      <a:spcBef>
        <a:spcPct val="0"/>
      </a:spcBef>
      <a:spcAft>
        <a:spcPct val="0"/>
      </a:spcAft>
      <a:defRPr kern="1200">
        <a:solidFill>
          <a:schemeClr val="tx1"/>
        </a:solidFill>
        <a:latin typeface="Corbel" pitchFamily="34" charset="0"/>
        <a:ea typeface="+mn-ea"/>
        <a:cs typeface="Arial" charset="0"/>
      </a:defRPr>
    </a:lvl4pPr>
    <a:lvl5pPr marL="1828800" algn="l" rtl="0" fontAlgn="base">
      <a:spcBef>
        <a:spcPct val="0"/>
      </a:spcBef>
      <a:spcAft>
        <a:spcPct val="0"/>
      </a:spcAft>
      <a:defRPr kern="1200">
        <a:solidFill>
          <a:schemeClr val="tx1"/>
        </a:solidFill>
        <a:latin typeface="Corbel" pitchFamily="34" charset="0"/>
        <a:ea typeface="+mn-ea"/>
        <a:cs typeface="Arial" charset="0"/>
      </a:defRPr>
    </a:lvl5pPr>
    <a:lvl6pPr marL="2286000" algn="l" defTabSz="914400" rtl="0" eaLnBrk="1" latinLnBrk="0" hangingPunct="1">
      <a:defRPr kern="1200">
        <a:solidFill>
          <a:schemeClr val="tx1"/>
        </a:solidFill>
        <a:latin typeface="Corbel" pitchFamily="34" charset="0"/>
        <a:ea typeface="+mn-ea"/>
        <a:cs typeface="Arial" charset="0"/>
      </a:defRPr>
    </a:lvl6pPr>
    <a:lvl7pPr marL="2743200" algn="l" defTabSz="914400" rtl="0" eaLnBrk="1" latinLnBrk="0" hangingPunct="1">
      <a:defRPr kern="1200">
        <a:solidFill>
          <a:schemeClr val="tx1"/>
        </a:solidFill>
        <a:latin typeface="Corbel" pitchFamily="34" charset="0"/>
        <a:ea typeface="+mn-ea"/>
        <a:cs typeface="Arial" charset="0"/>
      </a:defRPr>
    </a:lvl7pPr>
    <a:lvl8pPr marL="3200400" algn="l" defTabSz="914400" rtl="0" eaLnBrk="1" latinLnBrk="0" hangingPunct="1">
      <a:defRPr kern="1200">
        <a:solidFill>
          <a:schemeClr val="tx1"/>
        </a:solidFill>
        <a:latin typeface="Corbel" pitchFamily="34" charset="0"/>
        <a:ea typeface="+mn-ea"/>
        <a:cs typeface="Arial" charset="0"/>
      </a:defRPr>
    </a:lvl8pPr>
    <a:lvl9pPr marL="3657600" algn="l" defTabSz="914400" rtl="0" eaLnBrk="1" latinLnBrk="0" hangingPunct="1">
      <a:defRPr kern="1200">
        <a:solidFill>
          <a:schemeClr val="tx1"/>
        </a:solidFill>
        <a:latin typeface="Corbel" pitchFamily="34"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2D2D"/>
    <a:srgbClr val="AE0202"/>
    <a:srgbClr val="07387F"/>
    <a:srgbClr val="F1F1F3"/>
    <a:srgbClr val="FBE9E7"/>
    <a:srgbClr val="000000"/>
    <a:srgbClr val="488225"/>
    <a:srgbClr val="FF8481"/>
    <a:srgbClr val="FE2F2A"/>
    <a:srgbClr val="A3111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5987" autoAdjust="0"/>
    <p:restoredTop sz="85528" autoAdjust="0"/>
  </p:normalViewPr>
  <p:slideViewPr>
    <p:cSldViewPr>
      <p:cViewPr varScale="1">
        <p:scale>
          <a:sx n="112" d="100"/>
          <a:sy n="112" d="100"/>
        </p:scale>
        <p:origin x="354" y="108"/>
      </p:cViewPr>
      <p:guideLst>
        <p:guide orient="horz" pos="2160"/>
        <p:guide pos="2880"/>
      </p:guideLst>
    </p:cSldViewPr>
  </p:slideViewPr>
  <p:outlineViewPr>
    <p:cViewPr>
      <p:scale>
        <a:sx n="33" d="100"/>
        <a:sy n="33" d="100"/>
      </p:scale>
      <p:origin x="0" y="2478"/>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3" Type="http://schemas.openxmlformats.org/officeDocument/2006/relationships/oleObject" Target="Map1"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cap="all" spc="120" normalizeH="0" baseline="0">
                <a:solidFill>
                  <a:schemeClr val="accent1"/>
                </a:solidFill>
                <a:latin typeface="+mn-lt"/>
                <a:ea typeface="+mn-ea"/>
                <a:cs typeface="+mn-cs"/>
              </a:defRPr>
            </a:pPr>
            <a:r>
              <a:rPr lang="nl-NL" dirty="0" err="1">
                <a:solidFill>
                  <a:schemeClr val="accent1"/>
                </a:solidFill>
              </a:rPr>
              <a:t>SPEs</a:t>
            </a:r>
            <a:r>
              <a:rPr lang="nl-NL" dirty="0">
                <a:solidFill>
                  <a:schemeClr val="accent1"/>
                </a:solidFill>
              </a:rPr>
              <a:t> in </a:t>
            </a:r>
            <a:r>
              <a:rPr lang="nl-NL" dirty="0" err="1">
                <a:solidFill>
                  <a:schemeClr val="accent1"/>
                </a:solidFill>
              </a:rPr>
              <a:t>the</a:t>
            </a:r>
            <a:r>
              <a:rPr lang="nl-NL" dirty="0">
                <a:solidFill>
                  <a:schemeClr val="accent1"/>
                </a:solidFill>
              </a:rPr>
              <a:t> </a:t>
            </a:r>
            <a:r>
              <a:rPr lang="nl-NL" dirty="0" smtClean="0">
                <a:solidFill>
                  <a:schemeClr val="accent1"/>
                </a:solidFill>
              </a:rPr>
              <a:t>Netherlands, 2017</a:t>
            </a:r>
            <a:endParaRPr lang="nl-NL" dirty="0">
              <a:solidFill>
                <a:schemeClr val="accent1"/>
              </a:solidFill>
            </a:endParaRPr>
          </a:p>
        </c:rich>
      </c:tx>
      <c:layout>
        <c:manualLayout>
          <c:xMode val="edge"/>
          <c:yMode val="edge"/>
          <c:x val="5.2198266415265121E-4"/>
          <c:y val="0"/>
        </c:manualLayout>
      </c:layout>
      <c:overlay val="0"/>
      <c:spPr>
        <a:noFill/>
        <a:ln>
          <a:noFill/>
        </a:ln>
        <a:effectLst/>
      </c:spPr>
      <c:txPr>
        <a:bodyPr rot="0" spcFirstLastPara="1" vertOverflow="ellipsis" vert="horz" wrap="square" anchor="ctr" anchorCtr="1"/>
        <a:lstStyle/>
        <a:p>
          <a:pPr>
            <a:defRPr sz="1600" b="1" i="0" u="none" strike="noStrike" kern="1200" cap="all" spc="120" normalizeH="0" baseline="0">
              <a:solidFill>
                <a:schemeClr val="accent1"/>
              </a:solidFill>
              <a:latin typeface="+mn-lt"/>
              <a:ea typeface="+mn-ea"/>
              <a:cs typeface="+mn-cs"/>
            </a:defRPr>
          </a:pPr>
          <a:endParaRPr lang="nl-NL"/>
        </a:p>
      </c:txPr>
    </c:title>
    <c:autoTitleDeleted val="0"/>
    <c:plotArea>
      <c:layout/>
      <c:barChart>
        <c:barDir val="col"/>
        <c:grouping val="clustered"/>
        <c:varyColors val="0"/>
        <c:ser>
          <c:idx val="0"/>
          <c:order val="0"/>
          <c:spPr>
            <a:solidFill>
              <a:schemeClr val="accent6">
                <a:lumMod val="75000"/>
              </a:schemeClr>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800" b="0" i="0" u="none" strike="noStrike" kern="1200" baseline="0">
                    <a:solidFill>
                      <a:schemeClr val="tx2"/>
                    </a:solidFill>
                    <a:latin typeface="+mn-lt"/>
                    <a:ea typeface="+mn-ea"/>
                    <a:cs typeface="+mn-cs"/>
                  </a:defRPr>
                </a:pPr>
                <a:endParaRPr lang="nl-NL"/>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1">
                          <a:lumMod val="35000"/>
                          <a:lumOff val="65000"/>
                        </a:schemeClr>
                      </a:solidFill>
                    </a:ln>
                    <a:effectLst/>
                  </c:spPr>
                </c15:leaderLines>
              </c:ext>
            </c:extLst>
          </c:dLbls>
          <c:cat>
            <c:strRef>
              <c:f>Blad1!$A$4:$A$5</c:f>
              <c:strCache>
                <c:ptCount val="2"/>
                <c:pt idx="0">
                  <c:v>Balancesheet x billion €</c:v>
                </c:pt>
                <c:pt idx="1">
                  <c:v>GDP x billion €</c:v>
                </c:pt>
              </c:strCache>
            </c:strRef>
          </c:cat>
          <c:val>
            <c:numRef>
              <c:f>Blad1!$B$4:$B$5</c:f>
              <c:numCache>
                <c:formatCode>General</c:formatCode>
                <c:ptCount val="2"/>
                <c:pt idx="0" formatCode="#,##0">
                  <c:v>3609</c:v>
                </c:pt>
                <c:pt idx="1">
                  <c:v>725</c:v>
                </c:pt>
              </c:numCache>
            </c:numRef>
          </c:val>
          <c:extLst>
            <c:ext xmlns:c16="http://schemas.microsoft.com/office/drawing/2014/chart" uri="{C3380CC4-5D6E-409C-BE32-E72D297353CC}">
              <c16:uniqueId val="{00000000-56A3-4EAC-A9E7-3F507AE89DA9}"/>
            </c:ext>
          </c:extLst>
        </c:ser>
        <c:dLbls>
          <c:dLblPos val="outEnd"/>
          <c:showLegendKey val="0"/>
          <c:showVal val="1"/>
          <c:showCatName val="0"/>
          <c:showSerName val="0"/>
          <c:showPercent val="0"/>
          <c:showBubbleSize val="0"/>
        </c:dLbls>
        <c:gapWidth val="444"/>
        <c:overlap val="-90"/>
        <c:axId val="378436296"/>
        <c:axId val="378434000"/>
      </c:barChart>
      <c:catAx>
        <c:axId val="378436296"/>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cap="all" spc="120" normalizeH="0" baseline="0">
                <a:solidFill>
                  <a:schemeClr val="accent1"/>
                </a:solidFill>
                <a:latin typeface="+mn-lt"/>
                <a:ea typeface="+mn-ea"/>
                <a:cs typeface="+mn-cs"/>
              </a:defRPr>
            </a:pPr>
            <a:endParaRPr lang="nl-NL"/>
          </a:p>
        </c:txPr>
        <c:crossAx val="378434000"/>
        <c:crosses val="autoZero"/>
        <c:auto val="1"/>
        <c:lblAlgn val="ctr"/>
        <c:lblOffset val="100"/>
        <c:noMultiLvlLbl val="0"/>
      </c:catAx>
      <c:valAx>
        <c:axId val="378434000"/>
        <c:scaling>
          <c:orientation val="minMax"/>
        </c:scaling>
        <c:delete val="1"/>
        <c:axPos val="l"/>
        <c:numFmt formatCode="#,##0" sourceLinked="1"/>
        <c:majorTickMark val="none"/>
        <c:minorTickMark val="none"/>
        <c:tickLblPos val="nextTo"/>
        <c:crossAx val="378436296"/>
        <c:crosses val="autoZero"/>
        <c:crossBetween val="between"/>
      </c:valAx>
      <c:spPr>
        <a:noFill/>
        <a:ln>
          <a:noFill/>
        </a:ln>
        <a:effectLst/>
      </c:spPr>
    </c:plotArea>
    <c:plotVisOnly val="1"/>
    <c:dispBlanksAs val="gap"/>
    <c:showDLblsOverMax val="0"/>
  </c:chart>
  <c:spPr>
    <a:solidFill>
      <a:schemeClr val="bg2">
        <a:lumMod val="90000"/>
      </a:schemeClr>
    </a:solidFill>
    <a:ln>
      <a:noFill/>
    </a:ln>
    <a:effectLst/>
  </c:spPr>
  <c:txPr>
    <a:bodyPr/>
    <a:lstStyle/>
    <a:p>
      <a:pPr>
        <a:defRPr/>
      </a:pPr>
      <a:endParaRPr lang="nl-NL"/>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2">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800"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800" b="0" i="0" u="none" strike="noStrike" kern="1200" baseline="0"/>
    <cs:bodyPr rot="-5400000" spcFirstLastPara="1" vertOverflow="clip" horzOverflow="clip" vert="horz" wrap="square" lIns="38100" tIns="19050" rIns="38100" bIns="19050" anchor="ctr" anchorCtr="1">
      <a:spAutoFit/>
    </cs:bodyPr>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800"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900" kern="1200"/>
  </cs:valueAxis>
  <cs:wall>
    <cs:lnRef idx="0"/>
    <cs:fillRef idx="0"/>
    <cs:effectRef idx="0"/>
    <cs:fontRef idx="minor">
      <a:schemeClr val="dk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49099" cy="497205"/>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3854939" y="0"/>
            <a:ext cx="2949099" cy="497205"/>
          </a:xfrm>
          <a:prstGeom prst="rect">
            <a:avLst/>
          </a:prstGeom>
        </p:spPr>
        <p:txBody>
          <a:bodyPr vert="horz" lIns="91440" tIns="45720" rIns="91440" bIns="45720" rtlCol="0"/>
          <a:lstStyle>
            <a:lvl1pPr algn="r">
              <a:defRPr sz="1200"/>
            </a:lvl1pPr>
          </a:lstStyle>
          <a:p>
            <a:fld id="{E6C2BC78-A1F2-4786-B290-AD1858F8E9A2}" type="datetimeFigureOut">
              <a:rPr lang="nl-NL" smtClean="0"/>
              <a:t>24-9-2019</a:t>
            </a:fld>
            <a:endParaRPr lang="nl-NL"/>
          </a:p>
        </p:txBody>
      </p:sp>
      <p:sp>
        <p:nvSpPr>
          <p:cNvPr id="4" name="Tijdelijke aanduiding voor voettekst 3"/>
          <p:cNvSpPr>
            <a:spLocks noGrp="1"/>
          </p:cNvSpPr>
          <p:nvPr>
            <p:ph type="ftr" sz="quarter" idx="2"/>
          </p:nvPr>
        </p:nvSpPr>
        <p:spPr>
          <a:xfrm>
            <a:off x="0" y="9445169"/>
            <a:ext cx="2949099" cy="497205"/>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854939" y="9445169"/>
            <a:ext cx="2949099" cy="497205"/>
          </a:xfrm>
          <a:prstGeom prst="rect">
            <a:avLst/>
          </a:prstGeom>
        </p:spPr>
        <p:txBody>
          <a:bodyPr vert="horz" lIns="91440" tIns="45720" rIns="91440" bIns="45720" rtlCol="0" anchor="b"/>
          <a:lstStyle>
            <a:lvl1pPr algn="r">
              <a:defRPr sz="1200"/>
            </a:lvl1pPr>
          </a:lstStyle>
          <a:p>
            <a:fld id="{0A92525F-5BA6-4DDD-9A4B-6FA9D9BDD9A3}" type="slidenum">
              <a:rPr lang="nl-NL" smtClean="0"/>
              <a:t>‹nr.›</a:t>
            </a:fld>
            <a:endParaRPr lang="nl-NL"/>
          </a:p>
        </p:txBody>
      </p:sp>
    </p:spTree>
    <p:extLst>
      <p:ext uri="{BB962C8B-B14F-4D97-AF65-F5344CB8AC3E}">
        <p14:creationId xmlns:p14="http://schemas.microsoft.com/office/powerpoint/2010/main" val="7651058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49099" cy="497205"/>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nl-NL"/>
          </a:p>
        </p:txBody>
      </p:sp>
      <p:sp>
        <p:nvSpPr>
          <p:cNvPr id="3" name="Tijdelijke aanduiding voor datum 2"/>
          <p:cNvSpPr>
            <a:spLocks noGrp="1"/>
          </p:cNvSpPr>
          <p:nvPr>
            <p:ph type="dt" idx="1"/>
          </p:nvPr>
        </p:nvSpPr>
        <p:spPr>
          <a:xfrm>
            <a:off x="3854939" y="0"/>
            <a:ext cx="2949099" cy="497205"/>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B84735DD-2F99-4ABA-88A3-0E5FF8FECA62}" type="datetimeFigureOut">
              <a:rPr lang="nl-NL"/>
              <a:pPr>
                <a:defRPr/>
              </a:pPr>
              <a:t>24-9-2019</a:t>
            </a:fld>
            <a:endParaRPr lang="nl-NL"/>
          </a:p>
        </p:txBody>
      </p:sp>
      <p:sp>
        <p:nvSpPr>
          <p:cNvPr id="4" name="Tijdelijke aanduiding voor dia-afbeelding 3"/>
          <p:cNvSpPr>
            <a:spLocks noGrp="1" noRot="1" noChangeAspect="1"/>
          </p:cNvSpPr>
          <p:nvPr>
            <p:ph type="sldImg" idx="2"/>
          </p:nvPr>
        </p:nvSpPr>
        <p:spPr>
          <a:xfrm>
            <a:off x="917575" y="746125"/>
            <a:ext cx="4972050" cy="3729038"/>
          </a:xfrm>
          <a:prstGeom prst="rect">
            <a:avLst/>
          </a:prstGeom>
          <a:noFill/>
          <a:ln w="12700">
            <a:solidFill>
              <a:prstClr val="black"/>
            </a:solidFill>
          </a:ln>
        </p:spPr>
        <p:txBody>
          <a:bodyPr vert="horz" lIns="91440" tIns="45720" rIns="91440" bIns="45720" rtlCol="0" anchor="ctr"/>
          <a:lstStyle/>
          <a:p>
            <a:pPr lvl="0"/>
            <a:endParaRPr lang="nl-NL" noProof="0"/>
          </a:p>
        </p:txBody>
      </p:sp>
      <p:sp>
        <p:nvSpPr>
          <p:cNvPr id="5" name="Tijdelijke aanduiding voor notities 4"/>
          <p:cNvSpPr>
            <a:spLocks noGrp="1"/>
          </p:cNvSpPr>
          <p:nvPr>
            <p:ph type="body" sz="quarter" idx="3"/>
          </p:nvPr>
        </p:nvSpPr>
        <p:spPr>
          <a:xfrm>
            <a:off x="680562" y="4723448"/>
            <a:ext cx="5444490" cy="4474845"/>
          </a:xfrm>
          <a:prstGeom prst="rect">
            <a:avLst/>
          </a:prstGeom>
        </p:spPr>
        <p:txBody>
          <a:bodyPr vert="horz" lIns="91440" tIns="45720" rIns="91440" bIns="45720" rtlCol="0"/>
          <a:lstStyle/>
          <a:p>
            <a:pPr lvl="0"/>
            <a:r>
              <a:rPr lang="nl-NL" noProof="0" smtClean="0"/>
              <a:t>Klik om de modelstijlen te bewerken</a:t>
            </a:r>
          </a:p>
          <a:p>
            <a:pPr lvl="1"/>
            <a:r>
              <a:rPr lang="nl-NL" noProof="0" smtClean="0"/>
              <a:t>Tweede niveau</a:t>
            </a:r>
          </a:p>
          <a:p>
            <a:pPr lvl="2"/>
            <a:r>
              <a:rPr lang="nl-NL" noProof="0" smtClean="0"/>
              <a:t>Derde niveau</a:t>
            </a:r>
          </a:p>
          <a:p>
            <a:pPr lvl="3"/>
            <a:r>
              <a:rPr lang="nl-NL" noProof="0" smtClean="0"/>
              <a:t>Vierde niveau</a:t>
            </a:r>
          </a:p>
          <a:p>
            <a:pPr lvl="4"/>
            <a:r>
              <a:rPr lang="nl-NL" noProof="0" smtClean="0"/>
              <a:t>Vijfde niveau</a:t>
            </a:r>
            <a:endParaRPr lang="nl-NL" noProof="0"/>
          </a:p>
        </p:txBody>
      </p:sp>
      <p:sp>
        <p:nvSpPr>
          <p:cNvPr id="6" name="Tijdelijke aanduiding voor voettekst 5"/>
          <p:cNvSpPr>
            <a:spLocks noGrp="1"/>
          </p:cNvSpPr>
          <p:nvPr>
            <p:ph type="ftr" sz="quarter" idx="4"/>
          </p:nvPr>
        </p:nvSpPr>
        <p:spPr>
          <a:xfrm>
            <a:off x="0" y="9445169"/>
            <a:ext cx="2949099" cy="497205"/>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nl-NL"/>
          </a:p>
        </p:txBody>
      </p:sp>
      <p:sp>
        <p:nvSpPr>
          <p:cNvPr id="7" name="Tijdelijke aanduiding voor dianummer 6"/>
          <p:cNvSpPr>
            <a:spLocks noGrp="1"/>
          </p:cNvSpPr>
          <p:nvPr>
            <p:ph type="sldNum" sz="quarter" idx="5"/>
          </p:nvPr>
        </p:nvSpPr>
        <p:spPr>
          <a:xfrm>
            <a:off x="3854939" y="9445169"/>
            <a:ext cx="2949099" cy="497205"/>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D5D09376-78A0-484F-81EC-FF8EDF0D58F3}" type="slidenum">
              <a:rPr lang="nl-NL"/>
              <a:pPr>
                <a:defRPr/>
              </a:pPr>
              <a:t>‹nr.›</a:t>
            </a:fld>
            <a:endParaRPr lang="nl-NL"/>
          </a:p>
        </p:txBody>
      </p:sp>
    </p:spTree>
    <p:extLst>
      <p:ext uri="{BB962C8B-B14F-4D97-AF65-F5344CB8AC3E}">
        <p14:creationId xmlns:p14="http://schemas.microsoft.com/office/powerpoint/2010/main" val="4014172739"/>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jdelijke aanduiding voor dia-afbeelding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Tijdelijke aanduiding voor notiti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nl-NL" smtClean="0"/>
          </a:p>
        </p:txBody>
      </p:sp>
      <p:sp>
        <p:nvSpPr>
          <p:cNvPr id="16388" name="Tijdelijke aanduiding voor dianumm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orbel" pitchFamily="34" charset="0"/>
              </a:defRPr>
            </a:lvl1pPr>
            <a:lvl2pPr marL="742950" indent="-285750">
              <a:defRPr>
                <a:solidFill>
                  <a:schemeClr val="tx1"/>
                </a:solidFill>
                <a:latin typeface="Corbel" pitchFamily="34" charset="0"/>
              </a:defRPr>
            </a:lvl2pPr>
            <a:lvl3pPr marL="1143000" indent="-228600">
              <a:defRPr>
                <a:solidFill>
                  <a:schemeClr val="tx1"/>
                </a:solidFill>
                <a:latin typeface="Corbel" pitchFamily="34" charset="0"/>
              </a:defRPr>
            </a:lvl3pPr>
            <a:lvl4pPr marL="1600200" indent="-228600">
              <a:defRPr>
                <a:solidFill>
                  <a:schemeClr val="tx1"/>
                </a:solidFill>
                <a:latin typeface="Corbel" pitchFamily="34" charset="0"/>
              </a:defRPr>
            </a:lvl4pPr>
            <a:lvl5pPr marL="2057400" indent="-228600">
              <a:defRPr>
                <a:solidFill>
                  <a:schemeClr val="tx1"/>
                </a:solidFill>
                <a:latin typeface="Corbel" pitchFamily="34" charset="0"/>
              </a:defRPr>
            </a:lvl5pPr>
            <a:lvl6pPr marL="2514600" indent="-228600" fontAlgn="base">
              <a:spcBef>
                <a:spcPct val="0"/>
              </a:spcBef>
              <a:spcAft>
                <a:spcPct val="0"/>
              </a:spcAft>
              <a:defRPr>
                <a:solidFill>
                  <a:schemeClr val="tx1"/>
                </a:solidFill>
                <a:latin typeface="Corbel" pitchFamily="34" charset="0"/>
              </a:defRPr>
            </a:lvl6pPr>
            <a:lvl7pPr marL="2971800" indent="-228600" fontAlgn="base">
              <a:spcBef>
                <a:spcPct val="0"/>
              </a:spcBef>
              <a:spcAft>
                <a:spcPct val="0"/>
              </a:spcAft>
              <a:defRPr>
                <a:solidFill>
                  <a:schemeClr val="tx1"/>
                </a:solidFill>
                <a:latin typeface="Corbel" pitchFamily="34" charset="0"/>
              </a:defRPr>
            </a:lvl7pPr>
            <a:lvl8pPr marL="3429000" indent="-228600" fontAlgn="base">
              <a:spcBef>
                <a:spcPct val="0"/>
              </a:spcBef>
              <a:spcAft>
                <a:spcPct val="0"/>
              </a:spcAft>
              <a:defRPr>
                <a:solidFill>
                  <a:schemeClr val="tx1"/>
                </a:solidFill>
                <a:latin typeface="Corbel" pitchFamily="34" charset="0"/>
              </a:defRPr>
            </a:lvl8pPr>
            <a:lvl9pPr marL="3886200" indent="-228600" fontAlgn="base">
              <a:spcBef>
                <a:spcPct val="0"/>
              </a:spcBef>
              <a:spcAft>
                <a:spcPct val="0"/>
              </a:spcAft>
              <a:defRPr>
                <a:solidFill>
                  <a:schemeClr val="tx1"/>
                </a:solidFill>
                <a:latin typeface="Corbel" pitchFamily="34" charset="0"/>
              </a:defRPr>
            </a:lvl9pPr>
          </a:lstStyle>
          <a:p>
            <a:pPr fontAlgn="base">
              <a:spcBef>
                <a:spcPct val="0"/>
              </a:spcBef>
              <a:spcAft>
                <a:spcPct val="0"/>
              </a:spcAft>
            </a:pPr>
            <a:fld id="{B0EC1BFB-D743-4A1F-AF5B-7B494F14EA94}" type="slidenum">
              <a:rPr lang="nl-NL">
                <a:latin typeface="Calibri" pitchFamily="34" charset="0"/>
              </a:rPr>
              <a:pPr fontAlgn="base">
                <a:spcBef>
                  <a:spcPct val="0"/>
                </a:spcBef>
                <a:spcAft>
                  <a:spcPct val="0"/>
                </a:spcAft>
              </a:pPr>
              <a:t>1</a:t>
            </a:fld>
            <a:endParaRPr lang="nl-NL">
              <a:latin typeface="Calibri"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endParaRPr lang="nl-NL" dirty="0"/>
          </a:p>
        </p:txBody>
      </p:sp>
      <p:sp>
        <p:nvSpPr>
          <p:cNvPr id="4" name="Tijdelijke aanduiding voor dianummer 3"/>
          <p:cNvSpPr>
            <a:spLocks noGrp="1"/>
          </p:cNvSpPr>
          <p:nvPr>
            <p:ph type="sldNum" sz="quarter" idx="10"/>
          </p:nvPr>
        </p:nvSpPr>
        <p:spPr/>
        <p:txBody>
          <a:bodyPr/>
          <a:lstStyle/>
          <a:p>
            <a:pPr>
              <a:defRPr/>
            </a:pPr>
            <a:fld id="{D5D09376-78A0-484F-81EC-FF8EDF0D58F3}" type="slidenum">
              <a:rPr lang="nl-NL" smtClean="0"/>
              <a:pPr>
                <a:defRPr/>
              </a:pPr>
              <a:t>10</a:t>
            </a:fld>
            <a:endParaRPr lang="nl-NL"/>
          </a:p>
        </p:txBody>
      </p:sp>
    </p:spTree>
    <p:extLst>
      <p:ext uri="{BB962C8B-B14F-4D97-AF65-F5344CB8AC3E}">
        <p14:creationId xmlns:p14="http://schemas.microsoft.com/office/powerpoint/2010/main" val="27193467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pPr>
              <a:defRPr/>
            </a:pPr>
            <a:fld id="{D5D09376-78A0-484F-81EC-FF8EDF0D58F3}" type="slidenum">
              <a:rPr lang="nl-NL" smtClean="0"/>
              <a:pPr>
                <a:defRPr/>
              </a:pPr>
              <a:t>11</a:t>
            </a:fld>
            <a:endParaRPr lang="nl-NL"/>
          </a:p>
        </p:txBody>
      </p:sp>
    </p:spTree>
    <p:extLst>
      <p:ext uri="{BB962C8B-B14F-4D97-AF65-F5344CB8AC3E}">
        <p14:creationId xmlns:p14="http://schemas.microsoft.com/office/powerpoint/2010/main" val="25025014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US" dirty="0"/>
          </a:p>
        </p:txBody>
      </p:sp>
      <p:sp>
        <p:nvSpPr>
          <p:cNvPr id="4" name="Tijdelijke aanduiding voor dianummer 3"/>
          <p:cNvSpPr>
            <a:spLocks noGrp="1"/>
          </p:cNvSpPr>
          <p:nvPr>
            <p:ph type="sldNum" sz="quarter" idx="10"/>
          </p:nvPr>
        </p:nvSpPr>
        <p:spPr/>
        <p:txBody>
          <a:bodyPr/>
          <a:lstStyle/>
          <a:p>
            <a:pPr>
              <a:defRPr/>
            </a:pPr>
            <a:fld id="{D5D09376-78A0-484F-81EC-FF8EDF0D58F3}" type="slidenum">
              <a:rPr lang="nl-NL" smtClean="0"/>
              <a:pPr>
                <a:defRPr/>
              </a:pPr>
              <a:t>2</a:t>
            </a:fld>
            <a:endParaRPr lang="nl-NL"/>
          </a:p>
        </p:txBody>
      </p:sp>
    </p:spTree>
    <p:extLst>
      <p:ext uri="{BB962C8B-B14F-4D97-AF65-F5344CB8AC3E}">
        <p14:creationId xmlns:p14="http://schemas.microsoft.com/office/powerpoint/2010/main" val="4074213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indent="0">
              <a:buFontTx/>
              <a:buNone/>
            </a:pPr>
            <a:r>
              <a:rPr lang="en-US" sz="1200" i="1" dirty="0" smtClean="0">
                <a:solidFill>
                  <a:schemeClr val="tx2"/>
                </a:solidFill>
              </a:rPr>
              <a:t>A country's balance of payments tells you </a:t>
            </a:r>
          </a:p>
          <a:p>
            <a:pPr marL="171450" indent="-171450">
              <a:buFontTx/>
              <a:buChar char="-"/>
            </a:pPr>
            <a:r>
              <a:rPr lang="en-US" sz="1200" i="1" dirty="0" smtClean="0">
                <a:solidFill>
                  <a:schemeClr val="tx2"/>
                </a:solidFill>
              </a:rPr>
              <a:t>whether it saves enough to pay for its imports. </a:t>
            </a:r>
          </a:p>
          <a:p>
            <a:pPr marL="171450" indent="-171450">
              <a:buFontTx/>
              <a:buChar char="-"/>
            </a:pPr>
            <a:r>
              <a:rPr lang="en-US" sz="1200" i="1" dirty="0" smtClean="0">
                <a:solidFill>
                  <a:schemeClr val="tx2"/>
                </a:solidFill>
              </a:rPr>
              <a:t>It also reveals whether the country produces enough economic output to pay for its growth. </a:t>
            </a:r>
          </a:p>
          <a:p>
            <a:pPr marL="171450" indent="-171450">
              <a:buFontTx/>
              <a:buChar char="-"/>
            </a:pPr>
            <a:r>
              <a:rPr lang="en-US" sz="1200" i="1" dirty="0" smtClean="0">
                <a:solidFill>
                  <a:schemeClr val="tx2"/>
                </a:solidFill>
              </a:rPr>
              <a:t>The BOP is reported for a quarter or a year. </a:t>
            </a:r>
            <a:endParaRPr lang="nl-NL" sz="1200" i="1" dirty="0" smtClean="0">
              <a:solidFill>
                <a:schemeClr val="tx2"/>
              </a:solidFill>
            </a:endParaRPr>
          </a:p>
          <a:p>
            <a:endParaRPr lang="en-US" dirty="0" smtClean="0"/>
          </a:p>
        </p:txBody>
      </p:sp>
      <p:sp>
        <p:nvSpPr>
          <p:cNvPr id="4" name="Tijdelijke aanduiding voor dianummer 3"/>
          <p:cNvSpPr>
            <a:spLocks noGrp="1"/>
          </p:cNvSpPr>
          <p:nvPr>
            <p:ph type="sldNum" sz="quarter" idx="10"/>
          </p:nvPr>
        </p:nvSpPr>
        <p:spPr/>
        <p:txBody>
          <a:bodyPr/>
          <a:lstStyle/>
          <a:p>
            <a:pPr>
              <a:defRPr/>
            </a:pPr>
            <a:fld id="{D5D09376-78A0-484F-81EC-FF8EDF0D58F3}" type="slidenum">
              <a:rPr lang="nl-NL" smtClean="0"/>
              <a:pPr>
                <a:defRPr/>
              </a:pPr>
              <a:t>3</a:t>
            </a:fld>
            <a:endParaRPr lang="nl-NL"/>
          </a:p>
        </p:txBody>
      </p:sp>
    </p:spTree>
    <p:extLst>
      <p:ext uri="{BB962C8B-B14F-4D97-AF65-F5344CB8AC3E}">
        <p14:creationId xmlns:p14="http://schemas.microsoft.com/office/powerpoint/2010/main" val="32181775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endParaRPr lang="nl-NL" dirty="0"/>
          </a:p>
        </p:txBody>
      </p:sp>
      <p:sp>
        <p:nvSpPr>
          <p:cNvPr id="4" name="Tijdelijke aanduiding voor dianummer 3"/>
          <p:cNvSpPr>
            <a:spLocks noGrp="1"/>
          </p:cNvSpPr>
          <p:nvPr>
            <p:ph type="sldNum" sz="quarter" idx="10"/>
          </p:nvPr>
        </p:nvSpPr>
        <p:spPr/>
        <p:txBody>
          <a:bodyPr/>
          <a:lstStyle/>
          <a:p>
            <a:pPr>
              <a:defRPr/>
            </a:pPr>
            <a:fld id="{D5D09376-78A0-484F-81EC-FF8EDF0D58F3}" type="slidenum">
              <a:rPr lang="nl-NL" smtClean="0"/>
              <a:pPr>
                <a:defRPr/>
              </a:pPr>
              <a:t>4</a:t>
            </a:fld>
            <a:endParaRPr lang="nl-NL"/>
          </a:p>
        </p:txBody>
      </p:sp>
    </p:spTree>
    <p:extLst>
      <p:ext uri="{BB962C8B-B14F-4D97-AF65-F5344CB8AC3E}">
        <p14:creationId xmlns:p14="http://schemas.microsoft.com/office/powerpoint/2010/main" val="1865544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endParaRPr lang="nl-NL" dirty="0"/>
          </a:p>
        </p:txBody>
      </p:sp>
      <p:sp>
        <p:nvSpPr>
          <p:cNvPr id="4" name="Tijdelijke aanduiding voor dianummer 3"/>
          <p:cNvSpPr>
            <a:spLocks noGrp="1"/>
          </p:cNvSpPr>
          <p:nvPr>
            <p:ph type="sldNum" sz="quarter" idx="10"/>
          </p:nvPr>
        </p:nvSpPr>
        <p:spPr/>
        <p:txBody>
          <a:bodyPr/>
          <a:lstStyle/>
          <a:p>
            <a:pPr>
              <a:defRPr/>
            </a:pPr>
            <a:fld id="{D5D09376-78A0-484F-81EC-FF8EDF0D58F3}" type="slidenum">
              <a:rPr lang="nl-NL" smtClean="0"/>
              <a:pPr>
                <a:defRPr/>
              </a:pPr>
              <a:t>5</a:t>
            </a:fld>
            <a:endParaRPr lang="nl-NL"/>
          </a:p>
        </p:txBody>
      </p:sp>
    </p:spTree>
    <p:extLst>
      <p:ext uri="{BB962C8B-B14F-4D97-AF65-F5344CB8AC3E}">
        <p14:creationId xmlns:p14="http://schemas.microsoft.com/office/powerpoint/2010/main" val="39800089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endParaRPr lang="nl-NL" dirty="0"/>
          </a:p>
        </p:txBody>
      </p:sp>
      <p:sp>
        <p:nvSpPr>
          <p:cNvPr id="4" name="Tijdelijke aanduiding voor dianummer 3"/>
          <p:cNvSpPr>
            <a:spLocks noGrp="1"/>
          </p:cNvSpPr>
          <p:nvPr>
            <p:ph type="sldNum" sz="quarter" idx="10"/>
          </p:nvPr>
        </p:nvSpPr>
        <p:spPr/>
        <p:txBody>
          <a:bodyPr/>
          <a:lstStyle/>
          <a:p>
            <a:pPr>
              <a:defRPr/>
            </a:pPr>
            <a:fld id="{D5D09376-78A0-484F-81EC-FF8EDF0D58F3}" type="slidenum">
              <a:rPr lang="nl-NL" smtClean="0"/>
              <a:pPr>
                <a:defRPr/>
              </a:pPr>
              <a:t>6</a:t>
            </a:fld>
            <a:endParaRPr lang="nl-NL"/>
          </a:p>
        </p:txBody>
      </p:sp>
    </p:spTree>
    <p:extLst>
      <p:ext uri="{BB962C8B-B14F-4D97-AF65-F5344CB8AC3E}">
        <p14:creationId xmlns:p14="http://schemas.microsoft.com/office/powerpoint/2010/main" val="12580526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pPr>
              <a:defRPr/>
            </a:pPr>
            <a:fld id="{D5D09376-78A0-484F-81EC-FF8EDF0D58F3}" type="slidenum">
              <a:rPr lang="nl-NL" smtClean="0"/>
              <a:pPr>
                <a:defRPr/>
              </a:pPr>
              <a:t>7</a:t>
            </a:fld>
            <a:endParaRPr lang="nl-NL"/>
          </a:p>
        </p:txBody>
      </p:sp>
    </p:spTree>
    <p:extLst>
      <p:ext uri="{BB962C8B-B14F-4D97-AF65-F5344CB8AC3E}">
        <p14:creationId xmlns:p14="http://schemas.microsoft.com/office/powerpoint/2010/main" val="3491462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nl-NL" dirty="0" err="1" smtClean="0"/>
              <a:t>Discussion</a:t>
            </a:r>
            <a:r>
              <a:rPr lang="nl-NL" dirty="0" smtClean="0"/>
              <a:t> case: Balance sheet </a:t>
            </a:r>
            <a:r>
              <a:rPr lang="nl-NL" dirty="0" err="1" smtClean="0"/>
              <a:t>total</a:t>
            </a:r>
            <a:r>
              <a:rPr lang="nl-NL" dirty="0" smtClean="0"/>
              <a:t> of 500 </a:t>
            </a:r>
            <a:r>
              <a:rPr lang="nl-NL" dirty="0" err="1" smtClean="0"/>
              <a:t>million</a:t>
            </a:r>
            <a:endParaRPr lang="nl-NL" dirty="0"/>
          </a:p>
        </p:txBody>
      </p:sp>
      <p:sp>
        <p:nvSpPr>
          <p:cNvPr id="4" name="Tijdelijke aanduiding voor dianummer 3"/>
          <p:cNvSpPr>
            <a:spLocks noGrp="1"/>
          </p:cNvSpPr>
          <p:nvPr>
            <p:ph type="sldNum" sz="quarter" idx="10"/>
          </p:nvPr>
        </p:nvSpPr>
        <p:spPr/>
        <p:txBody>
          <a:bodyPr/>
          <a:lstStyle/>
          <a:p>
            <a:pPr>
              <a:defRPr/>
            </a:pPr>
            <a:fld id="{D5D09376-78A0-484F-81EC-FF8EDF0D58F3}" type="slidenum">
              <a:rPr lang="nl-NL" smtClean="0"/>
              <a:pPr>
                <a:defRPr/>
              </a:pPr>
              <a:t>8</a:t>
            </a:fld>
            <a:endParaRPr lang="nl-NL"/>
          </a:p>
        </p:txBody>
      </p:sp>
    </p:spTree>
    <p:extLst>
      <p:ext uri="{BB962C8B-B14F-4D97-AF65-F5344CB8AC3E}">
        <p14:creationId xmlns:p14="http://schemas.microsoft.com/office/powerpoint/2010/main" val="8903667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pPr>
              <a:defRPr/>
            </a:pPr>
            <a:fld id="{D5D09376-78A0-484F-81EC-FF8EDF0D58F3}" type="slidenum">
              <a:rPr lang="nl-NL" smtClean="0"/>
              <a:pPr>
                <a:defRPr/>
              </a:pPr>
              <a:t>9</a:t>
            </a:fld>
            <a:endParaRPr lang="nl-NL"/>
          </a:p>
        </p:txBody>
      </p:sp>
    </p:spTree>
    <p:extLst>
      <p:ext uri="{BB962C8B-B14F-4D97-AF65-F5344CB8AC3E}">
        <p14:creationId xmlns:p14="http://schemas.microsoft.com/office/powerpoint/2010/main" val="28943723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dia">
    <p:spTree>
      <p:nvGrpSpPr>
        <p:cNvPr id="1" name=""/>
        <p:cNvGrpSpPr/>
        <p:nvPr/>
      </p:nvGrpSpPr>
      <p:grpSpPr>
        <a:xfrm>
          <a:off x="0" y="0"/>
          <a:ext cx="0" cy="0"/>
          <a:chOff x="0" y="0"/>
          <a:chExt cx="0" cy="0"/>
        </a:xfrm>
      </p:grpSpPr>
      <p:sp>
        <p:nvSpPr>
          <p:cNvPr id="4" name="Rechthoek 3"/>
          <p:cNvSpPr/>
          <p:nvPr/>
        </p:nvSpPr>
        <p:spPr>
          <a:xfrm>
            <a:off x="0" y="0"/>
            <a:ext cx="8778875"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nl-NL">
              <a:solidFill>
                <a:schemeClr val="tx1"/>
              </a:solidFill>
            </a:endParaRPr>
          </a:p>
        </p:txBody>
      </p:sp>
      <p:grpSp>
        <p:nvGrpSpPr>
          <p:cNvPr id="5" name="Groep 20"/>
          <p:cNvGrpSpPr>
            <a:grpSpLocks/>
          </p:cNvGrpSpPr>
          <p:nvPr userDrawn="1"/>
        </p:nvGrpSpPr>
        <p:grpSpPr bwMode="auto">
          <a:xfrm>
            <a:off x="809625" y="3024188"/>
            <a:ext cx="7974013" cy="3384550"/>
            <a:chOff x="810000" y="3024000"/>
            <a:chExt cx="7974000" cy="3383999"/>
          </a:xfrm>
        </p:grpSpPr>
        <p:sp>
          <p:nvSpPr>
            <p:cNvPr id="6" name="Rond hoek zelfde zijde rechthoek 5"/>
            <p:cNvSpPr/>
            <p:nvPr userDrawn="1"/>
          </p:nvSpPr>
          <p:spPr>
            <a:xfrm rot="16200000">
              <a:off x="3966872" y="-132872"/>
              <a:ext cx="1655492" cy="7969237"/>
            </a:xfrm>
            <a:prstGeom prst="round2SameRect">
              <a:avLst>
                <a:gd name="adj1" fmla="val 4761"/>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Rond hoek zelfde zijde rechthoek 6"/>
            <p:cNvSpPr/>
            <p:nvPr userDrawn="1"/>
          </p:nvSpPr>
          <p:spPr>
            <a:xfrm rot="16200000">
              <a:off x="4769288" y="1529828"/>
              <a:ext cx="865047" cy="7164376"/>
            </a:xfrm>
            <a:prstGeom prst="round2SameRect">
              <a:avLst>
                <a:gd name="adj1" fmla="val 8674"/>
                <a:gd name="adj2" fmla="val 0"/>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8" name="Rond hoek zelfde zijde rechthoek 7"/>
            <p:cNvSpPr/>
            <p:nvPr userDrawn="1"/>
          </p:nvSpPr>
          <p:spPr>
            <a:xfrm rot="16200000">
              <a:off x="7429934" y="5058696"/>
              <a:ext cx="863459" cy="1835147"/>
            </a:xfrm>
            <a:prstGeom prst="round2SameRect">
              <a:avLst>
                <a:gd name="adj1" fmla="val 4761"/>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pic>
        <p:nvPicPr>
          <p:cNvPr id="9" name="Afbeelding 29"/>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121525" y="5634038"/>
            <a:ext cx="1433513" cy="58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ubtitle 2"/>
          <p:cNvSpPr>
            <a:spLocks noGrp="1"/>
          </p:cNvSpPr>
          <p:nvPr>
            <p:ph type="subTitle" idx="1"/>
          </p:nvPr>
        </p:nvSpPr>
        <p:spPr>
          <a:xfrm>
            <a:off x="1854000" y="4679999"/>
            <a:ext cx="6943344" cy="864001"/>
          </a:xfrm>
        </p:spPr>
        <p:txBody>
          <a:bodyPr tIns="18000" anchor="ctr">
            <a:noAutofit/>
          </a:bodyPr>
          <a:lstStyle>
            <a:lvl1pPr marL="0" indent="0" algn="l">
              <a:lnSpc>
                <a:spcPts val="3000"/>
              </a:lnSpc>
              <a:buNone/>
              <a:defRPr sz="3000" b="1">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25" name="Tijdelijke aanduiding voor tekst 24"/>
          <p:cNvSpPr>
            <a:spLocks noGrp="1"/>
          </p:cNvSpPr>
          <p:nvPr>
            <p:ph type="body" sz="quarter" idx="10"/>
          </p:nvPr>
        </p:nvSpPr>
        <p:spPr>
          <a:xfrm>
            <a:off x="1035050" y="3023999"/>
            <a:ext cx="7743990" cy="1475401"/>
          </a:xfrm>
        </p:spPr>
        <p:txBody>
          <a:bodyPr tIns="108000">
            <a:noAutofit/>
          </a:bodyPr>
          <a:lstStyle>
            <a:lvl1pPr marL="0" indent="0">
              <a:lnSpc>
                <a:spcPts val="5400"/>
              </a:lnSpc>
              <a:buFontTx/>
              <a:buNone/>
              <a:defRPr sz="4400" b="1">
                <a:solidFill>
                  <a:schemeClr val="accent1"/>
                </a:solidFill>
                <a:latin typeface="+mj-lt"/>
              </a:defRPr>
            </a:lvl1pPr>
            <a:lvl2pPr marL="320040" indent="0">
              <a:buFontTx/>
              <a:buNone/>
              <a:defRPr sz="4400" b="1">
                <a:solidFill>
                  <a:srgbClr val="00A1CD"/>
                </a:solidFill>
                <a:latin typeface="+mj-lt"/>
              </a:defRPr>
            </a:lvl2pPr>
            <a:lvl3pPr marL="640080" indent="0">
              <a:buFontTx/>
              <a:buNone/>
              <a:defRPr sz="4400" b="1">
                <a:solidFill>
                  <a:srgbClr val="00A1CD"/>
                </a:solidFill>
                <a:latin typeface="+mj-lt"/>
              </a:defRPr>
            </a:lvl3pPr>
            <a:lvl4pPr marL="914400" indent="0">
              <a:buFontTx/>
              <a:buNone/>
              <a:defRPr sz="4400" b="1">
                <a:solidFill>
                  <a:srgbClr val="00A1CD"/>
                </a:solidFill>
                <a:latin typeface="+mj-lt"/>
              </a:defRPr>
            </a:lvl4pPr>
            <a:lvl5pPr marL="1143000" indent="0">
              <a:buFontTx/>
              <a:buNone/>
              <a:defRPr sz="4400" b="1">
                <a:solidFill>
                  <a:srgbClr val="00A1CD"/>
                </a:solidFill>
                <a:latin typeface="+mj-lt"/>
              </a:defRPr>
            </a:lvl5pPr>
          </a:lstStyle>
          <a:p>
            <a:pPr lvl="0"/>
            <a:r>
              <a:rPr lang="nl-NL" smtClean="0"/>
              <a:t>Klik om de modelstijlen te bewerken</a:t>
            </a:r>
          </a:p>
        </p:txBody>
      </p:sp>
    </p:spTree>
    <p:extLst>
      <p:ext uri="{BB962C8B-B14F-4D97-AF65-F5344CB8AC3E}">
        <p14:creationId xmlns:p14="http://schemas.microsoft.com/office/powerpoint/2010/main" val="10328518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iteldia">
    <p:spTree>
      <p:nvGrpSpPr>
        <p:cNvPr id="1" name=""/>
        <p:cNvGrpSpPr/>
        <p:nvPr/>
      </p:nvGrpSpPr>
      <p:grpSpPr>
        <a:xfrm>
          <a:off x="0" y="0"/>
          <a:ext cx="0" cy="0"/>
          <a:chOff x="0" y="0"/>
          <a:chExt cx="0" cy="0"/>
        </a:xfrm>
      </p:grpSpPr>
      <p:grpSp>
        <p:nvGrpSpPr>
          <p:cNvPr id="4" name="Groep 15"/>
          <p:cNvGrpSpPr>
            <a:grpSpLocks/>
          </p:cNvGrpSpPr>
          <p:nvPr userDrawn="1"/>
        </p:nvGrpSpPr>
        <p:grpSpPr bwMode="auto">
          <a:xfrm>
            <a:off x="809625" y="3024188"/>
            <a:ext cx="7974013" cy="3384550"/>
            <a:chOff x="810000" y="3024000"/>
            <a:chExt cx="7974000" cy="3383999"/>
          </a:xfrm>
        </p:grpSpPr>
        <p:sp>
          <p:nvSpPr>
            <p:cNvPr id="5" name="Rond hoek zelfde zijde rechthoek 4"/>
            <p:cNvSpPr/>
            <p:nvPr userDrawn="1"/>
          </p:nvSpPr>
          <p:spPr>
            <a:xfrm rot="16200000">
              <a:off x="3966872" y="-132872"/>
              <a:ext cx="1655492" cy="7969237"/>
            </a:xfrm>
            <a:prstGeom prst="round2SameRect">
              <a:avLst>
                <a:gd name="adj1" fmla="val 4761"/>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Rond hoek zelfde zijde rechthoek 5"/>
            <p:cNvSpPr/>
            <p:nvPr userDrawn="1"/>
          </p:nvSpPr>
          <p:spPr>
            <a:xfrm rot="16200000">
              <a:off x="4769288" y="1529828"/>
              <a:ext cx="865047" cy="7164376"/>
            </a:xfrm>
            <a:prstGeom prst="round2SameRect">
              <a:avLst>
                <a:gd name="adj1" fmla="val 8674"/>
                <a:gd name="adj2" fmla="val 0"/>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Rond hoek zelfde zijde rechthoek 6"/>
            <p:cNvSpPr/>
            <p:nvPr userDrawn="1"/>
          </p:nvSpPr>
          <p:spPr>
            <a:xfrm rot="16200000">
              <a:off x="7429934" y="5058696"/>
              <a:ext cx="863459" cy="1835147"/>
            </a:xfrm>
            <a:prstGeom prst="round2SameRect">
              <a:avLst>
                <a:gd name="adj1" fmla="val 4761"/>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pic>
        <p:nvPicPr>
          <p:cNvPr id="8" name="Afbeelding 28"/>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121525" y="5634038"/>
            <a:ext cx="1433513" cy="58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Afbeelding 29"/>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1588"/>
            <a:ext cx="8774113" cy="685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ubtitle 2"/>
          <p:cNvSpPr>
            <a:spLocks noGrp="1"/>
          </p:cNvSpPr>
          <p:nvPr>
            <p:ph type="subTitle" idx="1"/>
          </p:nvPr>
        </p:nvSpPr>
        <p:spPr>
          <a:xfrm>
            <a:off x="1854000" y="4679999"/>
            <a:ext cx="6943344" cy="864001"/>
          </a:xfrm>
        </p:spPr>
        <p:txBody>
          <a:bodyPr tIns="18000" anchor="ctr">
            <a:noAutofit/>
          </a:bodyPr>
          <a:lstStyle>
            <a:lvl1pPr marL="0" indent="0" algn="l">
              <a:lnSpc>
                <a:spcPts val="3000"/>
              </a:lnSpc>
              <a:buNone/>
              <a:defRPr sz="3000" b="1">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25" name="Tijdelijke aanduiding voor tekst 24"/>
          <p:cNvSpPr>
            <a:spLocks noGrp="1"/>
          </p:cNvSpPr>
          <p:nvPr>
            <p:ph type="body" sz="quarter" idx="10"/>
          </p:nvPr>
        </p:nvSpPr>
        <p:spPr>
          <a:xfrm>
            <a:off x="1035050" y="3023999"/>
            <a:ext cx="7743990" cy="1475401"/>
          </a:xfrm>
        </p:spPr>
        <p:txBody>
          <a:bodyPr tIns="108000">
            <a:noAutofit/>
          </a:bodyPr>
          <a:lstStyle>
            <a:lvl1pPr marL="0" indent="0">
              <a:lnSpc>
                <a:spcPts val="5400"/>
              </a:lnSpc>
              <a:buFontTx/>
              <a:buNone/>
              <a:defRPr sz="4400" b="1">
                <a:solidFill>
                  <a:schemeClr val="accent1"/>
                </a:solidFill>
                <a:latin typeface="+mj-lt"/>
              </a:defRPr>
            </a:lvl1pPr>
            <a:lvl2pPr marL="320040" indent="0">
              <a:buFontTx/>
              <a:buNone/>
              <a:defRPr sz="4400" b="1">
                <a:solidFill>
                  <a:srgbClr val="00A1CD"/>
                </a:solidFill>
                <a:latin typeface="+mj-lt"/>
              </a:defRPr>
            </a:lvl2pPr>
            <a:lvl3pPr marL="640080" indent="0">
              <a:buFontTx/>
              <a:buNone/>
              <a:defRPr sz="4400" b="1">
                <a:solidFill>
                  <a:srgbClr val="00A1CD"/>
                </a:solidFill>
                <a:latin typeface="+mj-lt"/>
              </a:defRPr>
            </a:lvl3pPr>
            <a:lvl4pPr marL="914400" indent="0">
              <a:buFontTx/>
              <a:buNone/>
              <a:defRPr sz="4400" b="1">
                <a:solidFill>
                  <a:srgbClr val="00A1CD"/>
                </a:solidFill>
                <a:latin typeface="+mj-lt"/>
              </a:defRPr>
            </a:lvl4pPr>
            <a:lvl5pPr marL="1143000" indent="0">
              <a:buFontTx/>
              <a:buNone/>
              <a:defRPr sz="4400" b="1">
                <a:solidFill>
                  <a:srgbClr val="00A1CD"/>
                </a:solidFill>
                <a:latin typeface="+mj-lt"/>
              </a:defRPr>
            </a:lvl5pPr>
          </a:lstStyle>
          <a:p>
            <a:pPr lvl="0"/>
            <a:r>
              <a:rPr lang="nl-NL" smtClean="0"/>
              <a:t>Klik om de modelstijlen te bewerken</a:t>
            </a:r>
          </a:p>
        </p:txBody>
      </p:sp>
    </p:spTree>
    <p:extLst>
      <p:ext uri="{BB962C8B-B14F-4D97-AF65-F5344CB8AC3E}">
        <p14:creationId xmlns:p14="http://schemas.microsoft.com/office/powerpoint/2010/main" val="17879123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4" name="Afgeronde rechthoek 3"/>
          <p:cNvSpPr/>
          <p:nvPr/>
        </p:nvSpPr>
        <p:spPr>
          <a:xfrm>
            <a:off x="449263" y="449263"/>
            <a:ext cx="8586787" cy="757237"/>
          </a:xfrm>
          <a:prstGeom prst="roundRect">
            <a:avLst>
              <a:gd name="adj" fmla="val 7465"/>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nl-NL"/>
          </a:p>
        </p:txBody>
      </p:sp>
      <p:sp>
        <p:nvSpPr>
          <p:cNvPr id="5" name="Afgeronde rechthoek 4"/>
          <p:cNvSpPr/>
          <p:nvPr/>
        </p:nvSpPr>
        <p:spPr>
          <a:xfrm>
            <a:off x="449263" y="449263"/>
            <a:ext cx="8586787" cy="757237"/>
          </a:xfrm>
          <a:prstGeom prst="roundRect">
            <a:avLst>
              <a:gd name="adj" fmla="val 7465"/>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nl-NL"/>
          </a:p>
        </p:txBody>
      </p:sp>
      <p:sp>
        <p:nvSpPr>
          <p:cNvPr id="6" name="Afgeronde rechthoek 5"/>
          <p:cNvSpPr/>
          <p:nvPr/>
        </p:nvSpPr>
        <p:spPr>
          <a:xfrm>
            <a:off x="449263" y="449263"/>
            <a:ext cx="8586787" cy="757237"/>
          </a:xfrm>
          <a:prstGeom prst="roundRect">
            <a:avLst>
              <a:gd name="adj" fmla="val 7465"/>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nl-NL"/>
          </a:p>
        </p:txBody>
      </p:sp>
      <p:sp>
        <p:nvSpPr>
          <p:cNvPr id="7" name="Afgeronde rechthoek 6"/>
          <p:cNvSpPr/>
          <p:nvPr/>
        </p:nvSpPr>
        <p:spPr>
          <a:xfrm>
            <a:off x="449263" y="449263"/>
            <a:ext cx="8586787" cy="757237"/>
          </a:xfrm>
          <a:prstGeom prst="roundRect">
            <a:avLst>
              <a:gd name="adj" fmla="val 7465"/>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nl-NL"/>
          </a:p>
        </p:txBody>
      </p:sp>
      <p:sp>
        <p:nvSpPr>
          <p:cNvPr id="8" name="Afgeronde rechthoek 7"/>
          <p:cNvSpPr/>
          <p:nvPr/>
        </p:nvSpPr>
        <p:spPr>
          <a:xfrm>
            <a:off x="449263" y="449263"/>
            <a:ext cx="8586787" cy="757237"/>
          </a:xfrm>
          <a:prstGeom prst="roundRect">
            <a:avLst>
              <a:gd name="adj" fmla="val 7465"/>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nl-NL"/>
          </a:p>
        </p:txBody>
      </p:sp>
      <p:sp>
        <p:nvSpPr>
          <p:cNvPr id="9" name="Afgeronde rechthoek 8"/>
          <p:cNvSpPr/>
          <p:nvPr/>
        </p:nvSpPr>
        <p:spPr>
          <a:xfrm>
            <a:off x="449263" y="449263"/>
            <a:ext cx="8586787" cy="757237"/>
          </a:xfrm>
          <a:prstGeom prst="roundRect">
            <a:avLst>
              <a:gd name="adj" fmla="val 7465"/>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nl-NL"/>
          </a:p>
        </p:txBody>
      </p:sp>
      <p:sp>
        <p:nvSpPr>
          <p:cNvPr id="10" name="Afgeronde rechthoek 9"/>
          <p:cNvSpPr/>
          <p:nvPr userDrawn="1"/>
        </p:nvSpPr>
        <p:spPr>
          <a:xfrm>
            <a:off x="449263" y="449263"/>
            <a:ext cx="8586787" cy="757237"/>
          </a:xfrm>
          <a:prstGeom prst="roundRect">
            <a:avLst>
              <a:gd name="adj" fmla="val 7465"/>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nl-NL"/>
          </a:p>
        </p:txBody>
      </p:sp>
      <p:sp>
        <p:nvSpPr>
          <p:cNvPr id="2" name="Title 1"/>
          <p:cNvSpPr>
            <a:spLocks noGrp="1"/>
          </p:cNvSpPr>
          <p:nvPr>
            <p:ph type="title"/>
          </p:nvPr>
        </p:nvSpPr>
        <p:spPr/>
        <p:txBody>
          <a:bodyPr/>
          <a:lstStyle/>
          <a:p>
            <a:r>
              <a:rPr lang="nl-NL" smtClean="0"/>
              <a:t>Klik om de stijl te bewerken</a:t>
            </a:r>
            <a:endParaRPr lang="en-US"/>
          </a:p>
        </p:txBody>
      </p:sp>
      <p:sp>
        <p:nvSpPr>
          <p:cNvPr id="3" name="Content Placeholder 2"/>
          <p:cNvSpPr>
            <a:spLocks noGrp="1"/>
          </p:cNvSpPr>
          <p:nvPr>
            <p:ph idx="1"/>
          </p:nvPr>
        </p:nvSpPr>
        <p:spPr>
          <a:xfrm>
            <a:off x="918000" y="1566000"/>
            <a:ext cx="7596000" cy="4467600"/>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11" name="Date Placeholder 3"/>
          <p:cNvSpPr>
            <a:spLocks noGrp="1"/>
          </p:cNvSpPr>
          <p:nvPr>
            <p:ph type="dt" sz="half" idx="10"/>
          </p:nvPr>
        </p:nvSpPr>
        <p:spPr/>
        <p:txBody>
          <a:bodyPr/>
          <a:lstStyle>
            <a:lvl1pPr algn="r">
              <a:defRPr sz="2000" b="0" dirty="0">
                <a:solidFill>
                  <a:srgbClr val="B23D02"/>
                </a:solidFill>
                <a:latin typeface="Corbel" pitchFamily="34" charset="0"/>
              </a:defRPr>
            </a:lvl1pPr>
          </a:lstStyle>
          <a:p>
            <a:pPr>
              <a:defRPr/>
            </a:pPr>
            <a:endParaRPr lang="nl-NL"/>
          </a:p>
        </p:txBody>
      </p:sp>
      <p:sp>
        <p:nvSpPr>
          <p:cNvPr id="12" name="Footer Placeholder 4"/>
          <p:cNvSpPr>
            <a:spLocks noGrp="1"/>
          </p:cNvSpPr>
          <p:nvPr>
            <p:ph type="ftr" sz="quarter" idx="11"/>
          </p:nvPr>
        </p:nvSpPr>
        <p:spPr/>
        <p:txBody>
          <a:bodyPr/>
          <a:lstStyle>
            <a:lvl1pPr algn="l">
              <a:defRPr sz="2000" b="0" dirty="0">
                <a:solidFill>
                  <a:srgbClr val="B23D02"/>
                </a:solidFill>
                <a:latin typeface="Corbel" pitchFamily="34" charset="0"/>
              </a:defRPr>
            </a:lvl1pPr>
          </a:lstStyle>
          <a:p>
            <a:pPr>
              <a:defRPr/>
            </a:pPr>
            <a:endParaRPr lang="nl-NL"/>
          </a:p>
        </p:txBody>
      </p:sp>
      <p:sp>
        <p:nvSpPr>
          <p:cNvPr id="13" name="Slide Number Placeholder 5"/>
          <p:cNvSpPr>
            <a:spLocks noGrp="1"/>
          </p:cNvSpPr>
          <p:nvPr>
            <p:ph type="sldNum" sz="quarter" idx="12"/>
          </p:nvPr>
        </p:nvSpPr>
        <p:spPr/>
        <p:txBody>
          <a:bodyPr/>
          <a:lstStyle>
            <a:lvl1pPr algn="r">
              <a:defRPr sz="2000" b="1" smtClean="0">
                <a:solidFill>
                  <a:srgbClr val="B23D02"/>
                </a:solidFill>
                <a:latin typeface="Corbel" pitchFamily="34" charset="0"/>
              </a:defRPr>
            </a:lvl1pPr>
          </a:lstStyle>
          <a:p>
            <a:pPr>
              <a:defRPr/>
            </a:pPr>
            <a:fld id="{E63D360E-6F30-4ACD-88A6-7139D7D3DC91}" type="slidenum">
              <a:rPr lang="nl-NL"/>
              <a:pPr>
                <a:defRPr/>
              </a:pPr>
              <a:t>‹nr.›</a:t>
            </a:fld>
            <a:endParaRPr lang="nl-NL" dirty="0"/>
          </a:p>
        </p:txBody>
      </p:sp>
    </p:spTree>
    <p:extLst>
      <p:ext uri="{BB962C8B-B14F-4D97-AF65-F5344CB8AC3E}">
        <p14:creationId xmlns:p14="http://schemas.microsoft.com/office/powerpoint/2010/main" val="26140185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1_Titel en object">
    <p:spTree>
      <p:nvGrpSpPr>
        <p:cNvPr id="1" name=""/>
        <p:cNvGrpSpPr/>
        <p:nvPr/>
      </p:nvGrpSpPr>
      <p:grpSpPr>
        <a:xfrm>
          <a:off x="0" y="0"/>
          <a:ext cx="0" cy="0"/>
          <a:chOff x="0" y="0"/>
          <a:chExt cx="0" cy="0"/>
        </a:xfrm>
      </p:grpSpPr>
      <p:sp>
        <p:nvSpPr>
          <p:cNvPr id="4" name="Afgeronde rechthoek 3"/>
          <p:cNvSpPr/>
          <p:nvPr/>
        </p:nvSpPr>
        <p:spPr>
          <a:xfrm>
            <a:off x="449263" y="449263"/>
            <a:ext cx="8586787" cy="1260475"/>
          </a:xfrm>
          <a:prstGeom prst="roundRect">
            <a:avLst>
              <a:gd name="adj" fmla="val 7465"/>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nl-NL"/>
          </a:p>
        </p:txBody>
      </p:sp>
      <p:sp>
        <p:nvSpPr>
          <p:cNvPr id="5" name="Afgeronde rechthoek 4"/>
          <p:cNvSpPr/>
          <p:nvPr/>
        </p:nvSpPr>
        <p:spPr>
          <a:xfrm>
            <a:off x="449263" y="449263"/>
            <a:ext cx="8586787" cy="1260475"/>
          </a:xfrm>
          <a:prstGeom prst="roundRect">
            <a:avLst>
              <a:gd name="adj" fmla="val 7465"/>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nl-NL"/>
          </a:p>
        </p:txBody>
      </p:sp>
      <p:sp>
        <p:nvSpPr>
          <p:cNvPr id="6" name="Afgeronde rechthoek 5"/>
          <p:cNvSpPr/>
          <p:nvPr/>
        </p:nvSpPr>
        <p:spPr>
          <a:xfrm>
            <a:off x="449263" y="449263"/>
            <a:ext cx="8586787" cy="1260475"/>
          </a:xfrm>
          <a:prstGeom prst="roundRect">
            <a:avLst>
              <a:gd name="adj" fmla="val 7465"/>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nl-NL"/>
          </a:p>
        </p:txBody>
      </p:sp>
      <p:sp>
        <p:nvSpPr>
          <p:cNvPr id="7" name="Afgeronde rechthoek 6"/>
          <p:cNvSpPr/>
          <p:nvPr/>
        </p:nvSpPr>
        <p:spPr>
          <a:xfrm>
            <a:off x="449263" y="449263"/>
            <a:ext cx="8586787" cy="1260475"/>
          </a:xfrm>
          <a:prstGeom prst="roundRect">
            <a:avLst>
              <a:gd name="adj" fmla="val 7465"/>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nl-NL"/>
          </a:p>
        </p:txBody>
      </p:sp>
      <p:sp>
        <p:nvSpPr>
          <p:cNvPr id="8" name="Afgeronde rechthoek 7"/>
          <p:cNvSpPr/>
          <p:nvPr/>
        </p:nvSpPr>
        <p:spPr>
          <a:xfrm>
            <a:off x="449263" y="449263"/>
            <a:ext cx="8586787" cy="1260475"/>
          </a:xfrm>
          <a:prstGeom prst="roundRect">
            <a:avLst>
              <a:gd name="adj" fmla="val 7465"/>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nl-NL"/>
          </a:p>
        </p:txBody>
      </p:sp>
      <p:sp>
        <p:nvSpPr>
          <p:cNvPr id="9" name="Afgeronde rechthoek 8"/>
          <p:cNvSpPr/>
          <p:nvPr/>
        </p:nvSpPr>
        <p:spPr>
          <a:xfrm>
            <a:off x="449263" y="449263"/>
            <a:ext cx="8586787" cy="1260475"/>
          </a:xfrm>
          <a:prstGeom prst="roundRect">
            <a:avLst>
              <a:gd name="adj" fmla="val 7465"/>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nl-NL"/>
          </a:p>
        </p:txBody>
      </p:sp>
      <p:sp>
        <p:nvSpPr>
          <p:cNvPr id="10" name="Afgeronde rechthoek 9"/>
          <p:cNvSpPr/>
          <p:nvPr userDrawn="1"/>
        </p:nvSpPr>
        <p:spPr>
          <a:xfrm>
            <a:off x="449263" y="449263"/>
            <a:ext cx="8586787" cy="1260475"/>
          </a:xfrm>
          <a:prstGeom prst="roundRect">
            <a:avLst>
              <a:gd name="adj" fmla="val 7465"/>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nl-NL"/>
          </a:p>
        </p:txBody>
      </p:sp>
      <p:sp>
        <p:nvSpPr>
          <p:cNvPr id="2" name="Title 1"/>
          <p:cNvSpPr>
            <a:spLocks noGrp="1"/>
          </p:cNvSpPr>
          <p:nvPr>
            <p:ph type="title"/>
          </p:nvPr>
        </p:nvSpPr>
        <p:spPr>
          <a:xfrm>
            <a:off x="594000" y="450000"/>
            <a:ext cx="8298480" cy="1260000"/>
          </a:xfrm>
        </p:spPr>
        <p:txBody>
          <a:bodyPr/>
          <a:lstStyle/>
          <a:p>
            <a:r>
              <a:rPr lang="nl-NL" smtClean="0"/>
              <a:t>Klik om de stijl te bewerken</a:t>
            </a:r>
            <a:endParaRPr lang="en-US"/>
          </a:p>
        </p:txBody>
      </p:sp>
      <p:sp>
        <p:nvSpPr>
          <p:cNvPr id="3" name="Content Placeholder 2"/>
          <p:cNvSpPr>
            <a:spLocks noGrp="1"/>
          </p:cNvSpPr>
          <p:nvPr>
            <p:ph idx="1"/>
          </p:nvPr>
        </p:nvSpPr>
        <p:spPr>
          <a:xfrm>
            <a:off x="918000" y="2070000"/>
            <a:ext cx="7596000" cy="39512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11" name="Date Placeholder 3"/>
          <p:cNvSpPr>
            <a:spLocks noGrp="1"/>
          </p:cNvSpPr>
          <p:nvPr>
            <p:ph type="dt" sz="half" idx="10"/>
          </p:nvPr>
        </p:nvSpPr>
        <p:spPr/>
        <p:txBody>
          <a:bodyPr/>
          <a:lstStyle>
            <a:lvl1pPr algn="r">
              <a:defRPr sz="2000" b="0" dirty="0">
                <a:solidFill>
                  <a:srgbClr val="B23D02"/>
                </a:solidFill>
                <a:latin typeface="Corbel" pitchFamily="34" charset="0"/>
              </a:defRPr>
            </a:lvl1pPr>
          </a:lstStyle>
          <a:p>
            <a:pPr>
              <a:defRPr/>
            </a:pPr>
            <a:endParaRPr lang="nl-NL"/>
          </a:p>
        </p:txBody>
      </p:sp>
      <p:sp>
        <p:nvSpPr>
          <p:cNvPr id="12" name="Footer Placeholder 4"/>
          <p:cNvSpPr>
            <a:spLocks noGrp="1"/>
          </p:cNvSpPr>
          <p:nvPr>
            <p:ph type="ftr" sz="quarter" idx="11"/>
          </p:nvPr>
        </p:nvSpPr>
        <p:spPr/>
        <p:txBody>
          <a:bodyPr/>
          <a:lstStyle>
            <a:lvl1pPr algn="l">
              <a:defRPr sz="2000" b="0" dirty="0">
                <a:solidFill>
                  <a:srgbClr val="B23D02"/>
                </a:solidFill>
                <a:latin typeface="Corbel" pitchFamily="34" charset="0"/>
              </a:defRPr>
            </a:lvl1pPr>
          </a:lstStyle>
          <a:p>
            <a:pPr>
              <a:defRPr/>
            </a:pPr>
            <a:endParaRPr lang="nl-NL"/>
          </a:p>
        </p:txBody>
      </p:sp>
      <p:sp>
        <p:nvSpPr>
          <p:cNvPr id="13" name="Slide Number Placeholder 5"/>
          <p:cNvSpPr>
            <a:spLocks noGrp="1"/>
          </p:cNvSpPr>
          <p:nvPr>
            <p:ph type="sldNum" sz="quarter" idx="12"/>
          </p:nvPr>
        </p:nvSpPr>
        <p:spPr/>
        <p:txBody>
          <a:bodyPr/>
          <a:lstStyle>
            <a:lvl1pPr algn="r">
              <a:defRPr sz="2000" b="1" smtClean="0">
                <a:solidFill>
                  <a:srgbClr val="B23D02"/>
                </a:solidFill>
                <a:latin typeface="Corbel" pitchFamily="34" charset="0"/>
              </a:defRPr>
            </a:lvl1pPr>
          </a:lstStyle>
          <a:p>
            <a:pPr>
              <a:defRPr/>
            </a:pPr>
            <a:fld id="{A2BBECBB-B635-4CFD-84AD-E1FA20CC820F}" type="slidenum">
              <a:rPr lang="nl-NL"/>
              <a:pPr>
                <a:defRPr/>
              </a:pPr>
              <a:t>‹nr.›</a:t>
            </a:fld>
            <a:endParaRPr lang="nl-NL" dirty="0"/>
          </a:p>
        </p:txBody>
      </p:sp>
    </p:spTree>
    <p:extLst>
      <p:ext uri="{BB962C8B-B14F-4D97-AF65-F5344CB8AC3E}">
        <p14:creationId xmlns:p14="http://schemas.microsoft.com/office/powerpoint/2010/main" val="6465326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5" name="Afgeronde rechthoek 4"/>
          <p:cNvSpPr/>
          <p:nvPr/>
        </p:nvSpPr>
        <p:spPr>
          <a:xfrm>
            <a:off x="449263" y="449263"/>
            <a:ext cx="8586787" cy="757237"/>
          </a:xfrm>
          <a:prstGeom prst="roundRect">
            <a:avLst>
              <a:gd name="adj" fmla="val 7465"/>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nl-NL"/>
          </a:p>
        </p:txBody>
      </p:sp>
      <p:sp>
        <p:nvSpPr>
          <p:cNvPr id="6" name="Afgeronde rechthoek 5"/>
          <p:cNvSpPr/>
          <p:nvPr/>
        </p:nvSpPr>
        <p:spPr>
          <a:xfrm>
            <a:off x="449263" y="449263"/>
            <a:ext cx="8586787" cy="757237"/>
          </a:xfrm>
          <a:prstGeom prst="roundRect">
            <a:avLst>
              <a:gd name="adj" fmla="val 7465"/>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nl-NL"/>
          </a:p>
        </p:txBody>
      </p:sp>
      <p:sp>
        <p:nvSpPr>
          <p:cNvPr id="7" name="Afgeronde rechthoek 6"/>
          <p:cNvSpPr/>
          <p:nvPr/>
        </p:nvSpPr>
        <p:spPr>
          <a:xfrm>
            <a:off x="449263" y="449263"/>
            <a:ext cx="8586787" cy="757237"/>
          </a:xfrm>
          <a:prstGeom prst="roundRect">
            <a:avLst>
              <a:gd name="adj" fmla="val 7465"/>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nl-NL"/>
          </a:p>
        </p:txBody>
      </p:sp>
      <p:sp>
        <p:nvSpPr>
          <p:cNvPr id="8" name="Afgeronde rechthoek 7"/>
          <p:cNvSpPr/>
          <p:nvPr/>
        </p:nvSpPr>
        <p:spPr>
          <a:xfrm>
            <a:off x="449263" y="449263"/>
            <a:ext cx="8586787" cy="757237"/>
          </a:xfrm>
          <a:prstGeom prst="roundRect">
            <a:avLst>
              <a:gd name="adj" fmla="val 7465"/>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nl-NL"/>
          </a:p>
        </p:txBody>
      </p:sp>
      <p:sp>
        <p:nvSpPr>
          <p:cNvPr id="9" name="Afgeronde rechthoek 8"/>
          <p:cNvSpPr/>
          <p:nvPr/>
        </p:nvSpPr>
        <p:spPr>
          <a:xfrm>
            <a:off x="449263" y="449263"/>
            <a:ext cx="8586787" cy="757237"/>
          </a:xfrm>
          <a:prstGeom prst="roundRect">
            <a:avLst>
              <a:gd name="adj" fmla="val 7465"/>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nl-NL"/>
          </a:p>
        </p:txBody>
      </p:sp>
      <p:sp>
        <p:nvSpPr>
          <p:cNvPr id="10" name="Afgeronde rechthoek 9"/>
          <p:cNvSpPr/>
          <p:nvPr/>
        </p:nvSpPr>
        <p:spPr>
          <a:xfrm>
            <a:off x="449263" y="449263"/>
            <a:ext cx="8586787" cy="757237"/>
          </a:xfrm>
          <a:prstGeom prst="roundRect">
            <a:avLst>
              <a:gd name="adj" fmla="val 7465"/>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nl-NL"/>
          </a:p>
        </p:txBody>
      </p:sp>
      <p:sp>
        <p:nvSpPr>
          <p:cNvPr id="11" name="Afgeronde rechthoek 10"/>
          <p:cNvSpPr/>
          <p:nvPr userDrawn="1"/>
        </p:nvSpPr>
        <p:spPr>
          <a:xfrm>
            <a:off x="449263" y="449263"/>
            <a:ext cx="8586787" cy="757237"/>
          </a:xfrm>
          <a:prstGeom prst="roundRect">
            <a:avLst>
              <a:gd name="adj" fmla="val 7465"/>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nl-NL"/>
          </a:p>
        </p:txBody>
      </p:sp>
      <p:sp>
        <p:nvSpPr>
          <p:cNvPr id="2" name="Title 1"/>
          <p:cNvSpPr>
            <a:spLocks noGrp="1"/>
          </p:cNvSpPr>
          <p:nvPr>
            <p:ph type="title"/>
          </p:nvPr>
        </p:nvSpPr>
        <p:spPr/>
        <p:txBody>
          <a:bodyPr/>
          <a:lstStyle/>
          <a:p>
            <a:r>
              <a:rPr lang="nl-NL" smtClean="0"/>
              <a:t>Klik om de stijl te bewerken</a:t>
            </a:r>
            <a:endParaRPr lang="en-US"/>
          </a:p>
        </p:txBody>
      </p:sp>
      <p:sp>
        <p:nvSpPr>
          <p:cNvPr id="3" name="Content Placeholder 2"/>
          <p:cNvSpPr>
            <a:spLocks noGrp="1"/>
          </p:cNvSpPr>
          <p:nvPr>
            <p:ph sz="half" idx="1"/>
          </p:nvPr>
        </p:nvSpPr>
        <p:spPr>
          <a:xfrm>
            <a:off x="762000" y="1566000"/>
            <a:ext cx="3657600" cy="438328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4648200" y="1566000"/>
            <a:ext cx="3657600" cy="438328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12" name="Date Placeholder 3"/>
          <p:cNvSpPr>
            <a:spLocks noGrp="1"/>
          </p:cNvSpPr>
          <p:nvPr>
            <p:ph type="dt" sz="half" idx="10"/>
          </p:nvPr>
        </p:nvSpPr>
        <p:spPr/>
        <p:txBody>
          <a:bodyPr/>
          <a:lstStyle>
            <a:lvl1pPr algn="r">
              <a:defRPr sz="2000" b="0" dirty="0">
                <a:solidFill>
                  <a:srgbClr val="B23D02"/>
                </a:solidFill>
                <a:latin typeface="Corbel" pitchFamily="34" charset="0"/>
              </a:defRPr>
            </a:lvl1pPr>
          </a:lstStyle>
          <a:p>
            <a:pPr>
              <a:defRPr/>
            </a:pPr>
            <a:endParaRPr lang="nl-NL"/>
          </a:p>
        </p:txBody>
      </p:sp>
      <p:sp>
        <p:nvSpPr>
          <p:cNvPr id="13" name="Footer Placeholder 4"/>
          <p:cNvSpPr>
            <a:spLocks noGrp="1"/>
          </p:cNvSpPr>
          <p:nvPr>
            <p:ph type="ftr" sz="quarter" idx="11"/>
          </p:nvPr>
        </p:nvSpPr>
        <p:spPr/>
        <p:txBody>
          <a:bodyPr/>
          <a:lstStyle>
            <a:lvl1pPr algn="l">
              <a:defRPr sz="2000" b="0" dirty="0">
                <a:solidFill>
                  <a:srgbClr val="B23D02"/>
                </a:solidFill>
                <a:latin typeface="Corbel" pitchFamily="34" charset="0"/>
              </a:defRPr>
            </a:lvl1pPr>
          </a:lstStyle>
          <a:p>
            <a:pPr>
              <a:defRPr/>
            </a:pPr>
            <a:endParaRPr lang="nl-NL"/>
          </a:p>
        </p:txBody>
      </p:sp>
      <p:sp>
        <p:nvSpPr>
          <p:cNvPr id="14" name="Slide Number Placeholder 5"/>
          <p:cNvSpPr>
            <a:spLocks noGrp="1"/>
          </p:cNvSpPr>
          <p:nvPr>
            <p:ph type="sldNum" sz="quarter" idx="12"/>
          </p:nvPr>
        </p:nvSpPr>
        <p:spPr/>
        <p:txBody>
          <a:bodyPr/>
          <a:lstStyle>
            <a:lvl1pPr algn="r">
              <a:defRPr sz="2000" b="1" smtClean="0">
                <a:solidFill>
                  <a:srgbClr val="B23D02"/>
                </a:solidFill>
                <a:latin typeface="Corbel" pitchFamily="34" charset="0"/>
              </a:defRPr>
            </a:lvl1pPr>
          </a:lstStyle>
          <a:p>
            <a:pPr>
              <a:defRPr/>
            </a:pPr>
            <a:fld id="{3669CDC5-150A-4258-AA74-41630901F3D8}" type="slidenum">
              <a:rPr lang="nl-NL"/>
              <a:pPr>
                <a:defRPr/>
              </a:pPr>
              <a:t>‹nr.›</a:t>
            </a:fld>
            <a:endParaRPr lang="nl-NL" dirty="0"/>
          </a:p>
        </p:txBody>
      </p:sp>
    </p:spTree>
    <p:extLst>
      <p:ext uri="{BB962C8B-B14F-4D97-AF65-F5344CB8AC3E}">
        <p14:creationId xmlns:p14="http://schemas.microsoft.com/office/powerpoint/2010/main" val="28871942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7" name="Afgeronde rechthoek 6"/>
          <p:cNvSpPr/>
          <p:nvPr/>
        </p:nvSpPr>
        <p:spPr>
          <a:xfrm>
            <a:off x="449263" y="449263"/>
            <a:ext cx="8586787" cy="757237"/>
          </a:xfrm>
          <a:prstGeom prst="roundRect">
            <a:avLst>
              <a:gd name="adj" fmla="val 7465"/>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nl-NL"/>
          </a:p>
        </p:txBody>
      </p:sp>
      <p:cxnSp>
        <p:nvCxnSpPr>
          <p:cNvPr id="8" name="Straight Connector 10"/>
          <p:cNvCxnSpPr/>
          <p:nvPr/>
        </p:nvCxnSpPr>
        <p:spPr>
          <a:xfrm>
            <a:off x="758825" y="2205038"/>
            <a:ext cx="3657600" cy="1587"/>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12"/>
          <p:cNvCxnSpPr/>
          <p:nvPr/>
        </p:nvCxnSpPr>
        <p:spPr>
          <a:xfrm>
            <a:off x="4645025" y="2205038"/>
            <a:ext cx="3657600" cy="1587"/>
          </a:xfrm>
          <a:prstGeom prst="line">
            <a:avLst/>
          </a:prstGeom>
        </p:spPr>
        <p:style>
          <a:lnRef idx="1">
            <a:schemeClr val="accent1"/>
          </a:lnRef>
          <a:fillRef idx="0">
            <a:schemeClr val="accent1"/>
          </a:fillRef>
          <a:effectRef idx="0">
            <a:schemeClr val="accent1"/>
          </a:effectRef>
          <a:fontRef idx="minor">
            <a:schemeClr val="tx1"/>
          </a:fontRef>
        </p:style>
      </p:cxnSp>
      <p:sp>
        <p:nvSpPr>
          <p:cNvPr id="10" name="Afgeronde rechthoek 9"/>
          <p:cNvSpPr/>
          <p:nvPr/>
        </p:nvSpPr>
        <p:spPr>
          <a:xfrm>
            <a:off x="449263" y="449263"/>
            <a:ext cx="8586787" cy="757237"/>
          </a:xfrm>
          <a:prstGeom prst="roundRect">
            <a:avLst>
              <a:gd name="adj" fmla="val 7465"/>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nl-NL"/>
          </a:p>
        </p:txBody>
      </p:sp>
      <p:sp>
        <p:nvSpPr>
          <p:cNvPr id="11" name="Afgeronde rechthoek 10"/>
          <p:cNvSpPr/>
          <p:nvPr/>
        </p:nvSpPr>
        <p:spPr>
          <a:xfrm>
            <a:off x="449263" y="449263"/>
            <a:ext cx="8586787" cy="757237"/>
          </a:xfrm>
          <a:prstGeom prst="roundRect">
            <a:avLst>
              <a:gd name="adj" fmla="val 7465"/>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nl-NL"/>
          </a:p>
        </p:txBody>
      </p:sp>
      <p:sp>
        <p:nvSpPr>
          <p:cNvPr id="12" name="Afgeronde rechthoek 11"/>
          <p:cNvSpPr/>
          <p:nvPr/>
        </p:nvSpPr>
        <p:spPr>
          <a:xfrm>
            <a:off x="449263" y="449263"/>
            <a:ext cx="8586787" cy="757237"/>
          </a:xfrm>
          <a:prstGeom prst="roundRect">
            <a:avLst>
              <a:gd name="adj" fmla="val 7465"/>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nl-NL"/>
          </a:p>
        </p:txBody>
      </p:sp>
      <p:sp>
        <p:nvSpPr>
          <p:cNvPr id="13" name="Afgeronde rechthoek 12"/>
          <p:cNvSpPr/>
          <p:nvPr/>
        </p:nvSpPr>
        <p:spPr>
          <a:xfrm>
            <a:off x="449263" y="449263"/>
            <a:ext cx="8586787" cy="757237"/>
          </a:xfrm>
          <a:prstGeom prst="roundRect">
            <a:avLst>
              <a:gd name="adj" fmla="val 7465"/>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nl-NL"/>
          </a:p>
        </p:txBody>
      </p:sp>
      <p:sp>
        <p:nvSpPr>
          <p:cNvPr id="14" name="Afgeronde rechthoek 13"/>
          <p:cNvSpPr/>
          <p:nvPr/>
        </p:nvSpPr>
        <p:spPr>
          <a:xfrm>
            <a:off x="449263" y="449263"/>
            <a:ext cx="8586787" cy="757237"/>
          </a:xfrm>
          <a:prstGeom prst="roundRect">
            <a:avLst>
              <a:gd name="adj" fmla="val 7465"/>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nl-NL"/>
          </a:p>
        </p:txBody>
      </p:sp>
      <p:sp>
        <p:nvSpPr>
          <p:cNvPr id="15" name="Afgeronde rechthoek 14"/>
          <p:cNvSpPr/>
          <p:nvPr userDrawn="1"/>
        </p:nvSpPr>
        <p:spPr>
          <a:xfrm>
            <a:off x="449263" y="449263"/>
            <a:ext cx="8586787" cy="757237"/>
          </a:xfrm>
          <a:prstGeom prst="roundRect">
            <a:avLst>
              <a:gd name="adj" fmla="val 7465"/>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nl-NL"/>
          </a:p>
        </p:txBody>
      </p:sp>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758952" y="15660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758952" y="2276872"/>
            <a:ext cx="3657600" cy="3744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4645152" y="15660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4645152" y="2276872"/>
            <a:ext cx="3657600" cy="3744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16" name="Date Placeholder 3"/>
          <p:cNvSpPr>
            <a:spLocks noGrp="1"/>
          </p:cNvSpPr>
          <p:nvPr>
            <p:ph type="dt" sz="half" idx="10"/>
          </p:nvPr>
        </p:nvSpPr>
        <p:spPr/>
        <p:txBody>
          <a:bodyPr/>
          <a:lstStyle>
            <a:lvl1pPr algn="r">
              <a:defRPr sz="2000" b="0" dirty="0">
                <a:solidFill>
                  <a:srgbClr val="B23D02"/>
                </a:solidFill>
                <a:latin typeface="Corbel" pitchFamily="34" charset="0"/>
              </a:defRPr>
            </a:lvl1pPr>
          </a:lstStyle>
          <a:p>
            <a:pPr>
              <a:defRPr/>
            </a:pPr>
            <a:endParaRPr lang="nl-NL"/>
          </a:p>
        </p:txBody>
      </p:sp>
      <p:sp>
        <p:nvSpPr>
          <p:cNvPr id="17" name="Footer Placeholder 4"/>
          <p:cNvSpPr>
            <a:spLocks noGrp="1"/>
          </p:cNvSpPr>
          <p:nvPr>
            <p:ph type="ftr" sz="quarter" idx="11"/>
          </p:nvPr>
        </p:nvSpPr>
        <p:spPr/>
        <p:txBody>
          <a:bodyPr/>
          <a:lstStyle>
            <a:lvl1pPr algn="l">
              <a:defRPr sz="2000" b="0" dirty="0">
                <a:solidFill>
                  <a:srgbClr val="B23D02"/>
                </a:solidFill>
                <a:latin typeface="Corbel" pitchFamily="34" charset="0"/>
              </a:defRPr>
            </a:lvl1pPr>
          </a:lstStyle>
          <a:p>
            <a:pPr>
              <a:defRPr/>
            </a:pPr>
            <a:endParaRPr lang="nl-NL"/>
          </a:p>
        </p:txBody>
      </p:sp>
      <p:sp>
        <p:nvSpPr>
          <p:cNvPr id="18" name="Slide Number Placeholder 5"/>
          <p:cNvSpPr>
            <a:spLocks noGrp="1"/>
          </p:cNvSpPr>
          <p:nvPr>
            <p:ph type="sldNum" sz="quarter" idx="12"/>
          </p:nvPr>
        </p:nvSpPr>
        <p:spPr/>
        <p:txBody>
          <a:bodyPr/>
          <a:lstStyle>
            <a:lvl1pPr algn="r">
              <a:defRPr sz="2000" b="1" smtClean="0">
                <a:solidFill>
                  <a:srgbClr val="B23D02"/>
                </a:solidFill>
                <a:latin typeface="Corbel" pitchFamily="34" charset="0"/>
              </a:defRPr>
            </a:lvl1pPr>
          </a:lstStyle>
          <a:p>
            <a:pPr>
              <a:defRPr/>
            </a:pPr>
            <a:fld id="{5B292750-9B7A-4EAF-9B2E-38AEF78A63BE}" type="slidenum">
              <a:rPr lang="nl-NL"/>
              <a:pPr>
                <a:defRPr/>
              </a:pPr>
              <a:t>‹nr.›</a:t>
            </a:fld>
            <a:endParaRPr lang="nl-NL" dirty="0"/>
          </a:p>
        </p:txBody>
      </p:sp>
    </p:spTree>
    <p:extLst>
      <p:ext uri="{BB962C8B-B14F-4D97-AF65-F5344CB8AC3E}">
        <p14:creationId xmlns:p14="http://schemas.microsoft.com/office/powerpoint/2010/main" val="20739810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3" name="Afgeronde rechthoek 2"/>
          <p:cNvSpPr/>
          <p:nvPr/>
        </p:nvSpPr>
        <p:spPr>
          <a:xfrm>
            <a:off x="449263" y="449263"/>
            <a:ext cx="8586787" cy="757237"/>
          </a:xfrm>
          <a:prstGeom prst="roundRect">
            <a:avLst>
              <a:gd name="adj" fmla="val 7465"/>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nl-NL"/>
          </a:p>
        </p:txBody>
      </p:sp>
      <p:sp>
        <p:nvSpPr>
          <p:cNvPr id="4" name="Afgeronde rechthoek 3"/>
          <p:cNvSpPr/>
          <p:nvPr/>
        </p:nvSpPr>
        <p:spPr>
          <a:xfrm>
            <a:off x="449263" y="449263"/>
            <a:ext cx="8586787" cy="757237"/>
          </a:xfrm>
          <a:prstGeom prst="roundRect">
            <a:avLst>
              <a:gd name="adj" fmla="val 7465"/>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nl-NL"/>
          </a:p>
        </p:txBody>
      </p:sp>
      <p:sp>
        <p:nvSpPr>
          <p:cNvPr id="5" name="Afgeronde rechthoek 4"/>
          <p:cNvSpPr/>
          <p:nvPr/>
        </p:nvSpPr>
        <p:spPr>
          <a:xfrm>
            <a:off x="449263" y="449263"/>
            <a:ext cx="8586787" cy="757237"/>
          </a:xfrm>
          <a:prstGeom prst="roundRect">
            <a:avLst>
              <a:gd name="adj" fmla="val 7465"/>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nl-NL"/>
          </a:p>
        </p:txBody>
      </p:sp>
      <p:sp>
        <p:nvSpPr>
          <p:cNvPr id="6" name="Afgeronde rechthoek 5"/>
          <p:cNvSpPr/>
          <p:nvPr/>
        </p:nvSpPr>
        <p:spPr>
          <a:xfrm>
            <a:off x="449263" y="449263"/>
            <a:ext cx="8586787" cy="757237"/>
          </a:xfrm>
          <a:prstGeom prst="roundRect">
            <a:avLst>
              <a:gd name="adj" fmla="val 7465"/>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nl-NL"/>
          </a:p>
        </p:txBody>
      </p:sp>
      <p:sp>
        <p:nvSpPr>
          <p:cNvPr id="7" name="Afgeronde rechthoek 6"/>
          <p:cNvSpPr/>
          <p:nvPr/>
        </p:nvSpPr>
        <p:spPr>
          <a:xfrm>
            <a:off x="449263" y="449263"/>
            <a:ext cx="8586787" cy="757237"/>
          </a:xfrm>
          <a:prstGeom prst="roundRect">
            <a:avLst>
              <a:gd name="adj" fmla="val 7465"/>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nl-NL"/>
          </a:p>
        </p:txBody>
      </p:sp>
      <p:sp>
        <p:nvSpPr>
          <p:cNvPr id="8" name="Afgeronde rechthoek 7"/>
          <p:cNvSpPr/>
          <p:nvPr/>
        </p:nvSpPr>
        <p:spPr>
          <a:xfrm>
            <a:off x="449263" y="449263"/>
            <a:ext cx="8586787" cy="757237"/>
          </a:xfrm>
          <a:prstGeom prst="roundRect">
            <a:avLst>
              <a:gd name="adj" fmla="val 7465"/>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nl-NL"/>
          </a:p>
        </p:txBody>
      </p:sp>
      <p:sp>
        <p:nvSpPr>
          <p:cNvPr id="9" name="Afgeronde rechthoek 8"/>
          <p:cNvSpPr/>
          <p:nvPr userDrawn="1"/>
        </p:nvSpPr>
        <p:spPr>
          <a:xfrm>
            <a:off x="449263" y="449263"/>
            <a:ext cx="8586787" cy="757237"/>
          </a:xfrm>
          <a:prstGeom prst="roundRect">
            <a:avLst>
              <a:gd name="adj" fmla="val 7465"/>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nl-NL"/>
          </a:p>
        </p:txBody>
      </p:sp>
      <p:sp>
        <p:nvSpPr>
          <p:cNvPr id="2" name="Title 1"/>
          <p:cNvSpPr>
            <a:spLocks noGrp="1"/>
          </p:cNvSpPr>
          <p:nvPr>
            <p:ph type="title"/>
          </p:nvPr>
        </p:nvSpPr>
        <p:spPr/>
        <p:txBody>
          <a:bodyPr/>
          <a:lstStyle/>
          <a:p>
            <a:r>
              <a:rPr lang="nl-NL" smtClean="0"/>
              <a:t>Klik om de stijl te bewerken</a:t>
            </a:r>
            <a:endParaRPr lang="en-US" dirty="0"/>
          </a:p>
        </p:txBody>
      </p:sp>
      <p:sp>
        <p:nvSpPr>
          <p:cNvPr id="10" name="Date Placeholder 3"/>
          <p:cNvSpPr>
            <a:spLocks noGrp="1"/>
          </p:cNvSpPr>
          <p:nvPr>
            <p:ph type="dt" sz="half" idx="10"/>
          </p:nvPr>
        </p:nvSpPr>
        <p:spPr/>
        <p:txBody>
          <a:bodyPr/>
          <a:lstStyle>
            <a:lvl1pPr algn="r">
              <a:defRPr sz="2000" b="0" dirty="0">
                <a:solidFill>
                  <a:srgbClr val="B23D02"/>
                </a:solidFill>
                <a:latin typeface="Corbel" pitchFamily="34" charset="0"/>
              </a:defRPr>
            </a:lvl1pPr>
          </a:lstStyle>
          <a:p>
            <a:pPr>
              <a:defRPr/>
            </a:pPr>
            <a:endParaRPr lang="nl-NL"/>
          </a:p>
        </p:txBody>
      </p:sp>
      <p:sp>
        <p:nvSpPr>
          <p:cNvPr id="11" name="Footer Placeholder 4"/>
          <p:cNvSpPr>
            <a:spLocks noGrp="1"/>
          </p:cNvSpPr>
          <p:nvPr>
            <p:ph type="ftr" sz="quarter" idx="11"/>
          </p:nvPr>
        </p:nvSpPr>
        <p:spPr/>
        <p:txBody>
          <a:bodyPr/>
          <a:lstStyle>
            <a:lvl1pPr algn="l">
              <a:defRPr sz="2000" b="0" dirty="0">
                <a:solidFill>
                  <a:srgbClr val="B23D02"/>
                </a:solidFill>
                <a:latin typeface="Corbel" pitchFamily="34" charset="0"/>
              </a:defRPr>
            </a:lvl1pPr>
          </a:lstStyle>
          <a:p>
            <a:pPr>
              <a:defRPr/>
            </a:pPr>
            <a:endParaRPr lang="nl-NL"/>
          </a:p>
        </p:txBody>
      </p:sp>
      <p:sp>
        <p:nvSpPr>
          <p:cNvPr id="12" name="Slide Number Placeholder 5"/>
          <p:cNvSpPr>
            <a:spLocks noGrp="1"/>
          </p:cNvSpPr>
          <p:nvPr>
            <p:ph type="sldNum" sz="quarter" idx="12"/>
          </p:nvPr>
        </p:nvSpPr>
        <p:spPr/>
        <p:txBody>
          <a:bodyPr/>
          <a:lstStyle>
            <a:lvl1pPr algn="r">
              <a:defRPr sz="2000" b="1" smtClean="0">
                <a:solidFill>
                  <a:srgbClr val="B23D02"/>
                </a:solidFill>
                <a:latin typeface="Corbel" pitchFamily="34" charset="0"/>
              </a:defRPr>
            </a:lvl1pPr>
          </a:lstStyle>
          <a:p>
            <a:pPr>
              <a:defRPr/>
            </a:pPr>
            <a:fld id="{38F229B6-B900-4352-897A-17B06F88CD63}" type="slidenum">
              <a:rPr lang="nl-NL"/>
              <a:pPr>
                <a:defRPr/>
              </a:pPr>
              <a:t>‹nr.›</a:t>
            </a:fld>
            <a:endParaRPr lang="nl-NL" dirty="0"/>
          </a:p>
        </p:txBody>
      </p:sp>
    </p:spTree>
    <p:extLst>
      <p:ext uri="{BB962C8B-B14F-4D97-AF65-F5344CB8AC3E}">
        <p14:creationId xmlns:p14="http://schemas.microsoft.com/office/powerpoint/2010/main" val="32358023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lgn="r">
              <a:defRPr sz="2000" b="0" dirty="0">
                <a:solidFill>
                  <a:srgbClr val="B23D02"/>
                </a:solidFill>
                <a:latin typeface="Corbel" pitchFamily="34" charset="0"/>
              </a:defRPr>
            </a:lvl1pPr>
          </a:lstStyle>
          <a:p>
            <a:pPr>
              <a:defRPr/>
            </a:pPr>
            <a:endParaRPr lang="nl-NL"/>
          </a:p>
        </p:txBody>
      </p:sp>
      <p:sp>
        <p:nvSpPr>
          <p:cNvPr id="3" name="Footer Placeholder 4"/>
          <p:cNvSpPr>
            <a:spLocks noGrp="1"/>
          </p:cNvSpPr>
          <p:nvPr>
            <p:ph type="ftr" sz="quarter" idx="11"/>
          </p:nvPr>
        </p:nvSpPr>
        <p:spPr/>
        <p:txBody>
          <a:bodyPr/>
          <a:lstStyle>
            <a:lvl1pPr algn="l">
              <a:defRPr sz="2000" b="0" dirty="0">
                <a:solidFill>
                  <a:srgbClr val="B23D02"/>
                </a:solidFill>
                <a:latin typeface="Corbel" pitchFamily="34" charset="0"/>
              </a:defRPr>
            </a:lvl1pPr>
          </a:lstStyle>
          <a:p>
            <a:pPr>
              <a:defRPr/>
            </a:pPr>
            <a:endParaRPr lang="nl-NL"/>
          </a:p>
        </p:txBody>
      </p:sp>
      <p:sp>
        <p:nvSpPr>
          <p:cNvPr id="4" name="Slide Number Placeholder 5"/>
          <p:cNvSpPr>
            <a:spLocks noGrp="1"/>
          </p:cNvSpPr>
          <p:nvPr>
            <p:ph type="sldNum" sz="quarter" idx="12"/>
          </p:nvPr>
        </p:nvSpPr>
        <p:spPr/>
        <p:txBody>
          <a:bodyPr/>
          <a:lstStyle>
            <a:lvl1pPr algn="r">
              <a:defRPr sz="2000" b="1" smtClean="0">
                <a:solidFill>
                  <a:srgbClr val="B23D02"/>
                </a:solidFill>
                <a:latin typeface="Corbel" pitchFamily="34" charset="0"/>
              </a:defRPr>
            </a:lvl1pPr>
          </a:lstStyle>
          <a:p>
            <a:pPr>
              <a:defRPr/>
            </a:pPr>
            <a:fld id="{24FBE90A-E650-4424-AC15-BAB174D720C2}" type="slidenum">
              <a:rPr lang="nl-NL"/>
              <a:pPr>
                <a:defRPr/>
              </a:pPr>
              <a:t>‹nr.›</a:t>
            </a:fld>
            <a:endParaRPr lang="nl-NL" dirty="0"/>
          </a:p>
        </p:txBody>
      </p:sp>
    </p:spTree>
    <p:extLst>
      <p:ext uri="{BB962C8B-B14F-4D97-AF65-F5344CB8AC3E}">
        <p14:creationId xmlns:p14="http://schemas.microsoft.com/office/powerpoint/2010/main" val="11521014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CECEC"/>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576263" y="449263"/>
            <a:ext cx="8297862" cy="757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000" tIns="72000" rIns="90000" bIns="45720" numCol="1" anchor="t" anchorCtr="0" compatLnSpc="1">
            <a:prstTxWarp prst="textNoShape">
              <a:avLst/>
            </a:prstTxWarp>
          </a:bodyPr>
          <a:lstStyle/>
          <a:p>
            <a:pPr lvl="0"/>
            <a:r>
              <a:rPr lang="en-US" smtClean="0"/>
              <a:t>Klik om de stijl te bewerken</a:t>
            </a:r>
          </a:p>
        </p:txBody>
      </p:sp>
      <p:sp>
        <p:nvSpPr>
          <p:cNvPr id="1027" name="Text Placeholder 2"/>
          <p:cNvSpPr>
            <a:spLocks noGrp="1"/>
          </p:cNvSpPr>
          <p:nvPr>
            <p:ph type="body" idx="1"/>
          </p:nvPr>
        </p:nvSpPr>
        <p:spPr bwMode="auto">
          <a:xfrm>
            <a:off x="917575" y="1565275"/>
            <a:ext cx="7543800" cy="446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Klik om de modelstijlen te bewerken</a:t>
            </a:r>
          </a:p>
          <a:p>
            <a:pPr lvl="1"/>
            <a:r>
              <a:rPr lang="en-US" smtClean="0"/>
              <a:t>Tweede niveau</a:t>
            </a:r>
          </a:p>
          <a:p>
            <a:pPr lvl="2"/>
            <a:r>
              <a:rPr lang="en-US" smtClean="0"/>
              <a:t>Derde niveau</a:t>
            </a:r>
          </a:p>
          <a:p>
            <a:pPr lvl="3"/>
            <a:r>
              <a:rPr lang="en-US" smtClean="0"/>
              <a:t>Vierde niveau</a:t>
            </a:r>
          </a:p>
          <a:p>
            <a:pPr lvl="4"/>
            <a:r>
              <a:rPr lang="en-US" smtClean="0"/>
              <a:t>Vijfde niveau</a:t>
            </a:r>
          </a:p>
          <a:p>
            <a:pPr lvl="4"/>
            <a:endParaRPr lang="en-US" smtClean="0"/>
          </a:p>
        </p:txBody>
      </p:sp>
      <p:sp>
        <p:nvSpPr>
          <p:cNvPr id="11" name="Rechthoek 10"/>
          <p:cNvSpPr/>
          <p:nvPr/>
        </p:nvSpPr>
        <p:spPr>
          <a:xfrm>
            <a:off x="8783638" y="0"/>
            <a:ext cx="36036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2" name="Rechthoek 11"/>
          <p:cNvSpPr/>
          <p:nvPr/>
        </p:nvSpPr>
        <p:spPr>
          <a:xfrm>
            <a:off x="8783638" y="0"/>
            <a:ext cx="36036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5" name="Rechthoek 14"/>
          <p:cNvSpPr/>
          <p:nvPr/>
        </p:nvSpPr>
        <p:spPr>
          <a:xfrm>
            <a:off x="8783638" y="0"/>
            <a:ext cx="36036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7" name="Rechthoek 16"/>
          <p:cNvSpPr/>
          <p:nvPr/>
        </p:nvSpPr>
        <p:spPr>
          <a:xfrm>
            <a:off x="8783638" y="0"/>
            <a:ext cx="36036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8" name="Rechthoek 17"/>
          <p:cNvSpPr/>
          <p:nvPr/>
        </p:nvSpPr>
        <p:spPr>
          <a:xfrm>
            <a:off x="8783638" y="0"/>
            <a:ext cx="36036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9" name="Rechthoek 18"/>
          <p:cNvSpPr/>
          <p:nvPr/>
        </p:nvSpPr>
        <p:spPr>
          <a:xfrm>
            <a:off x="8783638" y="0"/>
            <a:ext cx="36036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0" name="Rechthoek 19"/>
          <p:cNvSpPr/>
          <p:nvPr/>
        </p:nvSpPr>
        <p:spPr>
          <a:xfrm>
            <a:off x="8783638" y="0"/>
            <a:ext cx="36036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3" name="Rond hoek zelfde zijde rechthoek 22"/>
          <p:cNvSpPr/>
          <p:nvPr/>
        </p:nvSpPr>
        <p:spPr>
          <a:xfrm rot="16200000">
            <a:off x="8099426" y="5903912"/>
            <a:ext cx="684212" cy="684213"/>
          </a:xfrm>
          <a:prstGeom prst="round2SameRect">
            <a:avLst>
              <a:gd name="adj1" fmla="val 13580"/>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4" name="Date Placeholder 3"/>
          <p:cNvSpPr>
            <a:spLocks noGrp="1"/>
          </p:cNvSpPr>
          <p:nvPr>
            <p:ph type="dt" sz="half" idx="2"/>
          </p:nvPr>
        </p:nvSpPr>
        <p:spPr>
          <a:xfrm>
            <a:off x="6011863" y="6065838"/>
            <a:ext cx="1247775" cy="431800"/>
          </a:xfrm>
          <a:prstGeom prst="rect">
            <a:avLst/>
          </a:prstGeom>
        </p:spPr>
        <p:txBody>
          <a:bodyPr vert="horz" lIns="0" tIns="0" rIns="0" bIns="0" rtlCol="0" anchor="ctr"/>
          <a:lstStyle>
            <a:lvl1pPr algn="r" fontAlgn="auto">
              <a:spcBef>
                <a:spcPts val="0"/>
              </a:spcBef>
              <a:spcAft>
                <a:spcPts val="0"/>
              </a:spcAft>
              <a:defRPr sz="2000" b="0" dirty="0">
                <a:solidFill>
                  <a:srgbClr val="B23D02"/>
                </a:solidFill>
                <a:latin typeface="Corbel" pitchFamily="34" charset="0"/>
                <a:cs typeface="+mn-cs"/>
              </a:defRPr>
            </a:lvl1pPr>
          </a:lstStyle>
          <a:p>
            <a:pPr>
              <a:defRPr/>
            </a:pPr>
            <a:endParaRPr lang="en-US"/>
          </a:p>
        </p:txBody>
      </p:sp>
      <p:sp>
        <p:nvSpPr>
          <p:cNvPr id="25" name="Footer Placeholder 4"/>
          <p:cNvSpPr>
            <a:spLocks noGrp="1"/>
          </p:cNvSpPr>
          <p:nvPr>
            <p:ph type="ftr" sz="quarter" idx="3"/>
          </p:nvPr>
        </p:nvSpPr>
        <p:spPr>
          <a:xfrm>
            <a:off x="917575" y="6065838"/>
            <a:ext cx="6342063" cy="431800"/>
          </a:xfrm>
          <a:prstGeom prst="rect">
            <a:avLst/>
          </a:prstGeom>
        </p:spPr>
        <p:txBody>
          <a:bodyPr vert="horz" lIns="0" tIns="0" rIns="0" bIns="0" rtlCol="0" anchor="ctr"/>
          <a:lstStyle>
            <a:lvl1pPr algn="l" fontAlgn="auto">
              <a:spcBef>
                <a:spcPts val="0"/>
              </a:spcBef>
              <a:spcAft>
                <a:spcPts val="0"/>
              </a:spcAft>
              <a:defRPr sz="2000" b="0" dirty="0">
                <a:solidFill>
                  <a:srgbClr val="B23D02"/>
                </a:solidFill>
                <a:latin typeface="Corbel" pitchFamily="34" charset="0"/>
                <a:cs typeface="+mn-cs"/>
              </a:defRPr>
            </a:lvl1pPr>
          </a:lstStyle>
          <a:p>
            <a:pPr>
              <a:defRPr/>
            </a:pPr>
            <a:endParaRPr lang="en-US"/>
          </a:p>
        </p:txBody>
      </p:sp>
      <p:sp>
        <p:nvSpPr>
          <p:cNvPr id="26" name="Slide Number Placeholder 5"/>
          <p:cNvSpPr>
            <a:spLocks noGrp="1"/>
          </p:cNvSpPr>
          <p:nvPr>
            <p:ph type="sldNum" sz="quarter" idx="4"/>
          </p:nvPr>
        </p:nvSpPr>
        <p:spPr>
          <a:xfrm>
            <a:off x="7308850" y="6065838"/>
            <a:ext cx="568325" cy="431800"/>
          </a:xfrm>
          <a:prstGeom prst="rect">
            <a:avLst/>
          </a:prstGeom>
        </p:spPr>
        <p:txBody>
          <a:bodyPr vert="horz" lIns="0" tIns="0" rIns="0" bIns="0" rtlCol="0" anchor="ctr"/>
          <a:lstStyle>
            <a:lvl1pPr algn="r" fontAlgn="auto">
              <a:spcBef>
                <a:spcPts val="0"/>
              </a:spcBef>
              <a:spcAft>
                <a:spcPts val="0"/>
              </a:spcAft>
              <a:defRPr sz="2000" b="1" smtClean="0">
                <a:solidFill>
                  <a:srgbClr val="B23D02"/>
                </a:solidFill>
                <a:latin typeface="Corbel" pitchFamily="34" charset="0"/>
                <a:cs typeface="+mn-cs"/>
              </a:defRPr>
            </a:lvl1pPr>
          </a:lstStyle>
          <a:p>
            <a:pPr>
              <a:defRPr/>
            </a:pPr>
            <a:fld id="{B3862D8B-8261-499B-8EF4-1596B4767630}" type="slidenum">
              <a:rPr lang="en-US"/>
              <a:pPr>
                <a:defRPr/>
              </a:pPr>
              <a:t>‹nr.›</a:t>
            </a:fld>
            <a:endParaRPr lang="en-US" dirty="0"/>
          </a:p>
        </p:txBody>
      </p:sp>
      <p:pic>
        <p:nvPicPr>
          <p:cNvPr id="1039" name="Afbeelding 26"/>
          <p:cNvPicPr>
            <a:picLocks noChangeAspect="1"/>
          </p:cNvPicPr>
          <p:nvPr/>
        </p:nvPicPr>
        <p:blipFill>
          <a:blip r:embed="rId10">
            <a:extLst>
              <a:ext uri="{28A0092B-C50C-407E-A947-70E740481C1C}">
                <a14:useLocalDpi xmlns:a14="http://schemas.microsoft.com/office/drawing/2010/main" val="0"/>
              </a:ext>
            </a:extLst>
          </a:blip>
          <a:srcRect r="79185"/>
          <a:stretch>
            <a:fillRect/>
          </a:stretch>
        </p:blipFill>
        <p:spPr bwMode="auto">
          <a:xfrm>
            <a:off x="8243888" y="5983288"/>
            <a:ext cx="317500"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517" r:id="rId1"/>
    <p:sldLayoutId id="2147484518" r:id="rId2"/>
    <p:sldLayoutId id="2147484519" r:id="rId3"/>
    <p:sldLayoutId id="2147484520" r:id="rId4"/>
    <p:sldLayoutId id="2147484521" r:id="rId5"/>
    <p:sldLayoutId id="2147484522" r:id="rId6"/>
    <p:sldLayoutId id="2147484523" r:id="rId7"/>
    <p:sldLayoutId id="2147484524" r:id="rId8"/>
  </p:sldLayoutIdLst>
  <p:timing>
    <p:tnLst>
      <p:par>
        <p:cTn id="1" dur="indefinite" restart="never" nodeType="tmRoot"/>
      </p:par>
    </p:tnLst>
  </p:timing>
  <p:hf hdr="0" ftr="0" dt="0"/>
  <p:txStyles>
    <p:titleStyle>
      <a:lvl1pPr algn="l" rtl="0" fontAlgn="base">
        <a:spcBef>
          <a:spcPct val="0"/>
        </a:spcBef>
        <a:spcAft>
          <a:spcPct val="0"/>
        </a:spcAft>
        <a:defRPr sz="3400" b="1" kern="1200">
          <a:solidFill>
            <a:schemeClr val="bg1"/>
          </a:solidFill>
          <a:latin typeface="+mj-lt"/>
          <a:ea typeface="+mj-ea"/>
          <a:cs typeface="+mj-cs"/>
        </a:defRPr>
      </a:lvl1pPr>
      <a:lvl2pPr algn="l" rtl="0" fontAlgn="base">
        <a:spcBef>
          <a:spcPct val="0"/>
        </a:spcBef>
        <a:spcAft>
          <a:spcPct val="0"/>
        </a:spcAft>
        <a:defRPr sz="3400" b="1">
          <a:solidFill>
            <a:schemeClr val="bg1"/>
          </a:solidFill>
          <a:latin typeface="Cambria" pitchFamily="18" charset="0"/>
        </a:defRPr>
      </a:lvl2pPr>
      <a:lvl3pPr algn="l" rtl="0" fontAlgn="base">
        <a:spcBef>
          <a:spcPct val="0"/>
        </a:spcBef>
        <a:spcAft>
          <a:spcPct val="0"/>
        </a:spcAft>
        <a:defRPr sz="3400" b="1">
          <a:solidFill>
            <a:schemeClr val="bg1"/>
          </a:solidFill>
          <a:latin typeface="Cambria" pitchFamily="18" charset="0"/>
        </a:defRPr>
      </a:lvl3pPr>
      <a:lvl4pPr algn="l" rtl="0" fontAlgn="base">
        <a:spcBef>
          <a:spcPct val="0"/>
        </a:spcBef>
        <a:spcAft>
          <a:spcPct val="0"/>
        </a:spcAft>
        <a:defRPr sz="3400" b="1">
          <a:solidFill>
            <a:schemeClr val="bg1"/>
          </a:solidFill>
          <a:latin typeface="Cambria" pitchFamily="18" charset="0"/>
        </a:defRPr>
      </a:lvl4pPr>
      <a:lvl5pPr algn="l" rtl="0" fontAlgn="base">
        <a:spcBef>
          <a:spcPct val="0"/>
        </a:spcBef>
        <a:spcAft>
          <a:spcPct val="0"/>
        </a:spcAft>
        <a:defRPr sz="3400" b="1">
          <a:solidFill>
            <a:schemeClr val="bg1"/>
          </a:solidFill>
          <a:latin typeface="Cambria" pitchFamily="18"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3050" indent="-273050" algn="l" rtl="0" fontAlgn="base">
        <a:lnSpc>
          <a:spcPct val="115000"/>
        </a:lnSpc>
        <a:spcBef>
          <a:spcPct val="0"/>
        </a:spcBef>
        <a:spcAft>
          <a:spcPct val="0"/>
        </a:spcAft>
        <a:buFont typeface="Corbel" pitchFamily="34" charset="0"/>
        <a:buChar char="–"/>
        <a:defRPr sz="2400" kern="1200">
          <a:solidFill>
            <a:srgbClr val="000000"/>
          </a:solidFill>
          <a:latin typeface="Corbel" pitchFamily="34" charset="0"/>
          <a:ea typeface="+mn-ea"/>
          <a:cs typeface="+mn-cs"/>
        </a:defRPr>
      </a:lvl1pPr>
      <a:lvl2pPr marL="593725" indent="-273050" algn="l" rtl="0" fontAlgn="base">
        <a:lnSpc>
          <a:spcPct val="115000"/>
        </a:lnSpc>
        <a:spcBef>
          <a:spcPct val="0"/>
        </a:spcBef>
        <a:spcAft>
          <a:spcPct val="0"/>
        </a:spcAft>
        <a:buFont typeface="Corbel" pitchFamily="34" charset="0"/>
        <a:buChar char="‐"/>
        <a:defRPr sz="2400" kern="1200">
          <a:solidFill>
            <a:srgbClr val="000000"/>
          </a:solidFill>
          <a:latin typeface="Corbel" pitchFamily="34" charset="0"/>
          <a:ea typeface="+mn-ea"/>
          <a:cs typeface="+mn-cs"/>
        </a:defRPr>
      </a:lvl2pPr>
      <a:lvl3pPr marL="868363" indent="-228600" algn="l" rtl="0" fontAlgn="base">
        <a:lnSpc>
          <a:spcPct val="115000"/>
        </a:lnSpc>
        <a:spcBef>
          <a:spcPct val="0"/>
        </a:spcBef>
        <a:spcAft>
          <a:spcPct val="0"/>
        </a:spcAft>
        <a:buFont typeface="Arial" charset="0"/>
        <a:buChar char="•"/>
        <a:defRPr sz="2400" kern="1200">
          <a:solidFill>
            <a:srgbClr val="000000"/>
          </a:solidFill>
          <a:latin typeface="Corbel" pitchFamily="34" charset="0"/>
          <a:ea typeface="+mn-ea"/>
          <a:cs typeface="+mn-cs"/>
        </a:defRPr>
      </a:lvl3pPr>
      <a:lvl4pPr marL="1143000" indent="-228600" algn="l" rtl="0" fontAlgn="base">
        <a:lnSpc>
          <a:spcPct val="115000"/>
        </a:lnSpc>
        <a:spcBef>
          <a:spcPct val="0"/>
        </a:spcBef>
        <a:spcAft>
          <a:spcPct val="0"/>
        </a:spcAft>
        <a:buFont typeface="Arial" charset="0"/>
        <a:buChar char="•"/>
        <a:defRPr sz="2400" kern="1200">
          <a:solidFill>
            <a:srgbClr val="000000"/>
          </a:solidFill>
          <a:latin typeface="Corbel" pitchFamily="34" charset="0"/>
          <a:ea typeface="+mn-ea"/>
          <a:cs typeface="+mn-cs"/>
        </a:defRPr>
      </a:lvl4pPr>
      <a:lvl5pPr marL="1371600" indent="-228600" algn="l" rtl="0" fontAlgn="base">
        <a:lnSpc>
          <a:spcPct val="115000"/>
        </a:lnSpc>
        <a:spcBef>
          <a:spcPct val="0"/>
        </a:spcBef>
        <a:spcAft>
          <a:spcPct val="0"/>
        </a:spcAft>
        <a:buFont typeface="Arial" charset="0"/>
        <a:buChar char="•"/>
        <a:defRPr lang="nl-NL" sz="2400" kern="1200">
          <a:solidFill>
            <a:srgbClr val="000000"/>
          </a:solidFill>
          <a:latin typeface="Corbel" pitchFamily="34" charset="0"/>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hyperlink" Target="https://www.thebalance.com/what-is-balance-of-payments-components-and-deficit-3306278" TargetMode="External"/><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ndertitel 3"/>
          <p:cNvSpPr>
            <a:spLocks noGrp="1"/>
          </p:cNvSpPr>
          <p:nvPr>
            <p:ph type="subTitle" idx="1"/>
          </p:nvPr>
        </p:nvSpPr>
        <p:spPr>
          <a:xfrm>
            <a:off x="1683280" y="4679950"/>
            <a:ext cx="7044319" cy="863600"/>
          </a:xfrm>
        </p:spPr>
        <p:txBody>
          <a:bodyPr rtlCol="0"/>
          <a:lstStyle/>
          <a:p>
            <a:pPr fontAlgn="auto">
              <a:spcBef>
                <a:spcPts val="0"/>
              </a:spcBef>
              <a:spcAft>
                <a:spcPts val="0"/>
              </a:spcAft>
              <a:defRPr/>
            </a:pPr>
            <a:r>
              <a:rPr lang="en-US" dirty="0" smtClean="0"/>
              <a:t>Expert group 2019, Genève (CH)</a:t>
            </a:r>
            <a:endParaRPr lang="nl-NL" dirty="0"/>
          </a:p>
        </p:txBody>
      </p:sp>
      <p:sp>
        <p:nvSpPr>
          <p:cNvPr id="5" name="Tijdelijke aanduiding voor tekst 4"/>
          <p:cNvSpPr>
            <a:spLocks noGrp="1"/>
          </p:cNvSpPr>
          <p:nvPr>
            <p:ph type="body" sz="quarter" idx="10"/>
          </p:nvPr>
        </p:nvSpPr>
        <p:spPr>
          <a:xfrm>
            <a:off x="1035050" y="3024188"/>
            <a:ext cx="7743825" cy="1474787"/>
          </a:xfrm>
        </p:spPr>
        <p:txBody>
          <a:bodyPr rtlCol="0"/>
          <a:lstStyle/>
          <a:p>
            <a:pPr fontAlgn="auto">
              <a:spcBef>
                <a:spcPts val="0"/>
              </a:spcBef>
              <a:spcAft>
                <a:spcPts val="0"/>
              </a:spcAft>
              <a:defRPr/>
            </a:pPr>
            <a:r>
              <a:rPr lang="nl-NL" dirty="0" smtClean="0"/>
              <a:t>Statistical </a:t>
            </a:r>
            <a:r>
              <a:rPr lang="nl-NL" dirty="0"/>
              <a:t>Business </a:t>
            </a:r>
            <a:r>
              <a:rPr lang="nl-NL" dirty="0" smtClean="0"/>
              <a:t>Registers</a:t>
            </a:r>
            <a:br>
              <a:rPr lang="nl-NL" dirty="0" smtClean="0"/>
            </a:br>
            <a:r>
              <a:rPr lang="nl-NL" sz="3200" dirty="0" smtClean="0"/>
              <a:t>Rico Konen (NL)</a:t>
            </a:r>
            <a:endParaRPr lang="nl-NL" dirty="0"/>
          </a:p>
        </p:txBody>
      </p:sp>
    </p:spTree>
    <p:extLst>
      <p:ext uri="{BB962C8B-B14F-4D97-AF65-F5344CB8AC3E}">
        <p14:creationId xmlns:p14="http://schemas.microsoft.com/office/powerpoint/2010/main" val="185692471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dianummer 2"/>
          <p:cNvSpPr>
            <a:spLocks noGrp="1"/>
          </p:cNvSpPr>
          <p:nvPr>
            <p:ph type="sldNum" sz="quarter" idx="12"/>
          </p:nvPr>
        </p:nvSpPr>
        <p:spPr/>
        <p:txBody>
          <a:bodyPr/>
          <a:lstStyle/>
          <a:p>
            <a:pPr>
              <a:defRPr/>
            </a:pPr>
            <a:fld id="{38F229B6-B900-4352-897A-17B06F88CD63}" type="slidenum">
              <a:rPr lang="nl-NL" smtClean="0"/>
              <a:pPr>
                <a:defRPr/>
              </a:pPr>
              <a:t>10</a:t>
            </a:fld>
            <a:endParaRPr lang="nl-NL" dirty="0"/>
          </a:p>
        </p:txBody>
      </p:sp>
      <p:sp>
        <p:nvSpPr>
          <p:cNvPr id="8" name="Titel 1"/>
          <p:cNvSpPr>
            <a:spLocks noGrp="1"/>
          </p:cNvSpPr>
          <p:nvPr>
            <p:ph type="title"/>
          </p:nvPr>
        </p:nvSpPr>
        <p:spPr>
          <a:xfrm>
            <a:off x="576263" y="449263"/>
            <a:ext cx="8297862" cy="757237"/>
          </a:xfrm>
        </p:spPr>
        <p:txBody>
          <a:bodyPr/>
          <a:lstStyle/>
          <a:p>
            <a:r>
              <a:rPr lang="nl-NL" dirty="0" smtClean="0"/>
              <a:t>Special </a:t>
            </a:r>
            <a:r>
              <a:rPr lang="nl-NL" dirty="0" err="1" smtClean="0"/>
              <a:t>Purpose</a:t>
            </a:r>
            <a:r>
              <a:rPr lang="nl-NL" dirty="0" smtClean="0"/>
              <a:t> </a:t>
            </a:r>
            <a:r>
              <a:rPr lang="nl-NL" dirty="0" err="1" smtClean="0"/>
              <a:t>Entities</a:t>
            </a:r>
            <a:r>
              <a:rPr lang="nl-NL" dirty="0" smtClean="0"/>
              <a:t> (SPE)</a:t>
            </a:r>
            <a:endParaRPr lang="nl-NL" dirty="0"/>
          </a:p>
        </p:txBody>
      </p:sp>
      <p:sp>
        <p:nvSpPr>
          <p:cNvPr id="7" name="Rechthoek 6"/>
          <p:cNvSpPr/>
          <p:nvPr/>
        </p:nvSpPr>
        <p:spPr>
          <a:xfrm>
            <a:off x="395535" y="1321604"/>
            <a:ext cx="2376265" cy="707886"/>
          </a:xfrm>
          <a:prstGeom prst="rect">
            <a:avLst/>
          </a:prstGeom>
        </p:spPr>
        <p:txBody>
          <a:bodyPr wrap="square">
            <a:spAutoFit/>
          </a:bodyPr>
          <a:lstStyle/>
          <a:p>
            <a:r>
              <a:rPr lang="en-US" sz="2000" b="1" dirty="0" smtClean="0"/>
              <a:t>Decision Tree </a:t>
            </a:r>
          </a:p>
          <a:p>
            <a:r>
              <a:rPr lang="en-US" sz="2000" b="1" dirty="0" smtClean="0"/>
              <a:t>S127B</a:t>
            </a:r>
            <a:endParaRPr lang="en-US" sz="2000" b="1" dirty="0" smtClean="0"/>
          </a:p>
        </p:txBody>
      </p:sp>
      <p:pic>
        <p:nvPicPr>
          <p:cNvPr id="2050" name="Afbeelding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39752" y="1484784"/>
            <a:ext cx="4032448" cy="5024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1718589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dianummer 2"/>
          <p:cNvSpPr>
            <a:spLocks noGrp="1"/>
          </p:cNvSpPr>
          <p:nvPr>
            <p:ph type="sldNum" sz="quarter" idx="12"/>
          </p:nvPr>
        </p:nvSpPr>
        <p:spPr/>
        <p:txBody>
          <a:bodyPr/>
          <a:lstStyle/>
          <a:p>
            <a:pPr>
              <a:defRPr/>
            </a:pPr>
            <a:fld id="{38F229B6-B900-4352-897A-17B06F88CD63}" type="slidenum">
              <a:rPr lang="nl-NL" smtClean="0"/>
              <a:pPr>
                <a:defRPr/>
              </a:pPr>
              <a:t>11</a:t>
            </a:fld>
            <a:endParaRPr lang="nl-NL" dirty="0"/>
          </a:p>
        </p:txBody>
      </p:sp>
      <p:sp>
        <p:nvSpPr>
          <p:cNvPr id="8" name="Titel 1"/>
          <p:cNvSpPr>
            <a:spLocks noGrp="1"/>
          </p:cNvSpPr>
          <p:nvPr>
            <p:ph type="title"/>
          </p:nvPr>
        </p:nvSpPr>
        <p:spPr>
          <a:xfrm>
            <a:off x="576263" y="449263"/>
            <a:ext cx="8297862" cy="757237"/>
          </a:xfrm>
        </p:spPr>
        <p:txBody>
          <a:bodyPr/>
          <a:lstStyle/>
          <a:p>
            <a:r>
              <a:rPr lang="nl-NL" dirty="0" err="1" smtClean="0"/>
              <a:t>Future</a:t>
            </a:r>
            <a:r>
              <a:rPr lang="nl-NL" dirty="0" smtClean="0"/>
              <a:t> </a:t>
            </a:r>
            <a:r>
              <a:rPr lang="nl-NL" dirty="0" err="1" smtClean="0"/>
              <a:t>work</a:t>
            </a:r>
            <a:endParaRPr lang="nl-NL" dirty="0"/>
          </a:p>
        </p:txBody>
      </p:sp>
      <p:sp>
        <p:nvSpPr>
          <p:cNvPr id="9" name="Rechthoek 8"/>
          <p:cNvSpPr/>
          <p:nvPr/>
        </p:nvSpPr>
        <p:spPr>
          <a:xfrm>
            <a:off x="467543" y="2191504"/>
            <a:ext cx="7409631" cy="2677656"/>
          </a:xfrm>
          <a:prstGeom prst="rect">
            <a:avLst/>
          </a:prstGeom>
        </p:spPr>
        <p:txBody>
          <a:bodyPr wrap="square">
            <a:spAutoFit/>
          </a:bodyPr>
          <a:lstStyle/>
          <a:p>
            <a:pPr marL="285750" indent="-285750">
              <a:buFontTx/>
              <a:buChar char="-"/>
            </a:pPr>
            <a:r>
              <a:rPr lang="en-US" sz="2400" dirty="0" smtClean="0"/>
              <a:t>Extension of characteristics and algorithms in the SBR</a:t>
            </a:r>
            <a:br>
              <a:rPr lang="en-US" sz="2400" dirty="0" smtClean="0"/>
            </a:br>
            <a:endParaRPr lang="en-US" sz="2400" dirty="0" smtClean="0"/>
          </a:p>
          <a:p>
            <a:pPr marL="285750" indent="-285750">
              <a:buFontTx/>
              <a:buChar char="-"/>
            </a:pPr>
            <a:r>
              <a:rPr lang="en-US" sz="2400" dirty="0" smtClean="0"/>
              <a:t>Organization of the data collection</a:t>
            </a:r>
            <a:br>
              <a:rPr lang="en-US" sz="2400" dirty="0" smtClean="0"/>
            </a:br>
            <a:endParaRPr lang="en-US" sz="2400" dirty="0" smtClean="0"/>
          </a:p>
          <a:p>
            <a:pPr marL="285750" indent="-285750">
              <a:buFontTx/>
              <a:buChar char="-"/>
            </a:pPr>
            <a:r>
              <a:rPr lang="en-US" sz="2400" dirty="0" smtClean="0"/>
              <a:t>Sharing data between NCB and SN</a:t>
            </a:r>
            <a:br>
              <a:rPr lang="en-US" sz="2400" dirty="0" smtClean="0"/>
            </a:br>
            <a:endParaRPr lang="en-US" sz="2400" dirty="0" smtClean="0"/>
          </a:p>
          <a:p>
            <a:pPr marL="285750" indent="-285750">
              <a:buFontTx/>
              <a:buChar char="-"/>
            </a:pPr>
            <a:r>
              <a:rPr lang="en-US" sz="2400" dirty="0" smtClean="0"/>
              <a:t>Implementation of the IU </a:t>
            </a:r>
            <a:r>
              <a:rPr lang="en-US" sz="2400" dirty="0"/>
              <a:t>in the </a:t>
            </a:r>
            <a:r>
              <a:rPr lang="en-US" sz="2400" dirty="0" smtClean="0"/>
              <a:t>SBR</a:t>
            </a:r>
          </a:p>
        </p:txBody>
      </p:sp>
    </p:spTree>
    <p:extLst>
      <p:ext uri="{BB962C8B-B14F-4D97-AF65-F5344CB8AC3E}">
        <p14:creationId xmlns:p14="http://schemas.microsoft.com/office/powerpoint/2010/main" val="339216413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dianummer 2"/>
          <p:cNvSpPr>
            <a:spLocks noGrp="1"/>
          </p:cNvSpPr>
          <p:nvPr>
            <p:ph type="sldNum" sz="quarter" idx="12"/>
          </p:nvPr>
        </p:nvSpPr>
        <p:spPr/>
        <p:txBody>
          <a:bodyPr/>
          <a:lstStyle/>
          <a:p>
            <a:pPr>
              <a:defRPr/>
            </a:pPr>
            <a:fld id="{38F229B6-B900-4352-897A-17B06F88CD63}" type="slidenum">
              <a:rPr lang="nl-NL" smtClean="0"/>
              <a:pPr>
                <a:defRPr/>
              </a:pPr>
              <a:t>2</a:t>
            </a:fld>
            <a:endParaRPr lang="nl-NL" dirty="0"/>
          </a:p>
        </p:txBody>
      </p:sp>
      <p:sp>
        <p:nvSpPr>
          <p:cNvPr id="8" name="Titel 1"/>
          <p:cNvSpPr>
            <a:spLocks noGrp="1"/>
          </p:cNvSpPr>
          <p:nvPr>
            <p:ph type="title"/>
          </p:nvPr>
        </p:nvSpPr>
        <p:spPr>
          <a:xfrm>
            <a:off x="576263" y="449263"/>
            <a:ext cx="8297862" cy="757237"/>
          </a:xfrm>
        </p:spPr>
        <p:txBody>
          <a:bodyPr/>
          <a:lstStyle/>
          <a:p>
            <a:r>
              <a:rPr lang="nl-NL" dirty="0" err="1" smtClean="0"/>
              <a:t>Collaboration</a:t>
            </a:r>
            <a:endParaRPr lang="nl-NL" dirty="0"/>
          </a:p>
        </p:txBody>
      </p:sp>
      <p:pic>
        <p:nvPicPr>
          <p:cNvPr id="5" name="Afbeelding 4"/>
          <p:cNvPicPr/>
          <p:nvPr/>
        </p:nvPicPr>
        <p:blipFill>
          <a:blip r:embed="rId3">
            <a:extLst>
              <a:ext uri="{28A0092B-C50C-407E-A947-70E740481C1C}">
                <a14:useLocalDpi xmlns:a14="http://schemas.microsoft.com/office/drawing/2010/main" val="0"/>
              </a:ext>
            </a:extLst>
          </a:blip>
          <a:srcRect/>
          <a:stretch>
            <a:fillRect/>
          </a:stretch>
        </p:blipFill>
        <p:spPr bwMode="auto">
          <a:xfrm>
            <a:off x="1115616" y="1844824"/>
            <a:ext cx="5725343" cy="1794676"/>
          </a:xfrm>
          <a:prstGeom prst="rect">
            <a:avLst/>
          </a:prstGeom>
          <a:noFill/>
          <a:ln>
            <a:noFill/>
          </a:ln>
        </p:spPr>
      </p:pic>
      <p:sp>
        <p:nvSpPr>
          <p:cNvPr id="2" name="Rechthoek 1"/>
          <p:cNvSpPr/>
          <p:nvPr/>
        </p:nvSpPr>
        <p:spPr>
          <a:xfrm>
            <a:off x="594609" y="1449035"/>
            <a:ext cx="6857711" cy="369332"/>
          </a:xfrm>
          <a:prstGeom prst="rect">
            <a:avLst/>
          </a:prstGeom>
        </p:spPr>
        <p:txBody>
          <a:bodyPr wrap="none">
            <a:spAutoFit/>
          </a:bodyPr>
          <a:lstStyle/>
          <a:p>
            <a:r>
              <a:rPr lang="en-US" b="1" dirty="0" smtClean="0"/>
              <a:t>Collaboration Dutch NCB and Statistics Netherlands (Paper Coenen)</a:t>
            </a:r>
            <a:endParaRPr lang="en-US" b="1" dirty="0"/>
          </a:p>
        </p:txBody>
      </p:sp>
      <p:sp>
        <p:nvSpPr>
          <p:cNvPr id="9" name="Rechthoek 8"/>
          <p:cNvSpPr/>
          <p:nvPr/>
        </p:nvSpPr>
        <p:spPr>
          <a:xfrm>
            <a:off x="1521773" y="3615148"/>
            <a:ext cx="1580882" cy="276999"/>
          </a:xfrm>
          <a:prstGeom prst="rect">
            <a:avLst/>
          </a:prstGeom>
        </p:spPr>
        <p:txBody>
          <a:bodyPr wrap="none">
            <a:spAutoFit/>
          </a:bodyPr>
          <a:lstStyle/>
          <a:p>
            <a:r>
              <a:rPr lang="en-US" sz="1200" dirty="0" smtClean="0"/>
              <a:t>Statistics Netherlands</a:t>
            </a:r>
            <a:endParaRPr lang="en-US" sz="1200" dirty="0"/>
          </a:p>
        </p:txBody>
      </p:sp>
      <p:sp>
        <p:nvSpPr>
          <p:cNvPr id="4" name="Rechthoek 3"/>
          <p:cNvSpPr/>
          <p:nvPr/>
        </p:nvSpPr>
        <p:spPr>
          <a:xfrm>
            <a:off x="5148064" y="3605751"/>
            <a:ext cx="889987" cy="276999"/>
          </a:xfrm>
          <a:prstGeom prst="rect">
            <a:avLst/>
          </a:prstGeom>
        </p:spPr>
        <p:txBody>
          <a:bodyPr wrap="none">
            <a:spAutoFit/>
          </a:bodyPr>
          <a:lstStyle/>
          <a:p>
            <a:r>
              <a:rPr lang="en-US" sz="1200" dirty="0" smtClean="0"/>
              <a:t>Dutch NCB</a:t>
            </a:r>
            <a:endParaRPr lang="nl-NL" sz="1200" dirty="0"/>
          </a:p>
        </p:txBody>
      </p:sp>
      <p:pic>
        <p:nvPicPr>
          <p:cNvPr id="10" name="Afbeelding 9"/>
          <p:cNvPicPr/>
          <p:nvPr/>
        </p:nvPicPr>
        <p:blipFill>
          <a:blip r:embed="rId4">
            <a:extLst>
              <a:ext uri="{28A0092B-C50C-407E-A947-70E740481C1C}">
                <a14:useLocalDpi xmlns:a14="http://schemas.microsoft.com/office/drawing/2010/main" val="0"/>
              </a:ext>
            </a:extLst>
          </a:blip>
          <a:srcRect/>
          <a:stretch>
            <a:fillRect/>
          </a:stretch>
        </p:blipFill>
        <p:spPr bwMode="auto">
          <a:xfrm>
            <a:off x="1086635" y="4096298"/>
            <a:ext cx="5738495" cy="2501054"/>
          </a:xfrm>
          <a:prstGeom prst="rect">
            <a:avLst/>
          </a:prstGeom>
          <a:noFill/>
          <a:ln>
            <a:noFill/>
          </a:ln>
        </p:spPr>
      </p:pic>
    </p:spTree>
    <p:extLst>
      <p:ext uri="{BB962C8B-B14F-4D97-AF65-F5344CB8AC3E}">
        <p14:creationId xmlns:p14="http://schemas.microsoft.com/office/powerpoint/2010/main" val="30419664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dianummer 2"/>
          <p:cNvSpPr>
            <a:spLocks noGrp="1"/>
          </p:cNvSpPr>
          <p:nvPr>
            <p:ph type="sldNum" sz="quarter" idx="12"/>
          </p:nvPr>
        </p:nvSpPr>
        <p:spPr/>
        <p:txBody>
          <a:bodyPr/>
          <a:lstStyle/>
          <a:p>
            <a:pPr>
              <a:defRPr/>
            </a:pPr>
            <a:fld id="{38F229B6-B900-4352-897A-17B06F88CD63}" type="slidenum">
              <a:rPr lang="nl-NL" smtClean="0"/>
              <a:pPr>
                <a:defRPr/>
              </a:pPr>
              <a:t>3</a:t>
            </a:fld>
            <a:endParaRPr lang="nl-NL" dirty="0"/>
          </a:p>
        </p:txBody>
      </p:sp>
      <p:sp>
        <p:nvSpPr>
          <p:cNvPr id="8" name="Titel 1"/>
          <p:cNvSpPr>
            <a:spLocks noGrp="1"/>
          </p:cNvSpPr>
          <p:nvPr>
            <p:ph type="title"/>
          </p:nvPr>
        </p:nvSpPr>
        <p:spPr>
          <a:xfrm>
            <a:off x="576263" y="449263"/>
            <a:ext cx="8297862" cy="757237"/>
          </a:xfrm>
        </p:spPr>
        <p:txBody>
          <a:bodyPr/>
          <a:lstStyle/>
          <a:p>
            <a:r>
              <a:rPr lang="nl-NL" dirty="0" smtClean="0"/>
              <a:t>NA </a:t>
            </a:r>
            <a:r>
              <a:rPr lang="nl-NL" dirty="0" err="1" smtClean="0"/>
              <a:t>and</a:t>
            </a:r>
            <a:r>
              <a:rPr lang="nl-NL" dirty="0" smtClean="0"/>
              <a:t> </a:t>
            </a:r>
            <a:r>
              <a:rPr lang="nl-NL" dirty="0" err="1" smtClean="0"/>
              <a:t>BoP</a:t>
            </a:r>
            <a:endParaRPr lang="nl-NL" dirty="0"/>
          </a:p>
        </p:txBody>
      </p:sp>
      <p:sp>
        <p:nvSpPr>
          <p:cNvPr id="2" name="Rechthoek 1"/>
          <p:cNvSpPr/>
          <p:nvPr/>
        </p:nvSpPr>
        <p:spPr>
          <a:xfrm>
            <a:off x="3589526" y="1196752"/>
            <a:ext cx="1036167" cy="369332"/>
          </a:xfrm>
          <a:prstGeom prst="rect">
            <a:avLst/>
          </a:prstGeom>
        </p:spPr>
        <p:txBody>
          <a:bodyPr wrap="square">
            <a:spAutoFit/>
          </a:bodyPr>
          <a:lstStyle/>
          <a:p>
            <a:pPr algn="ctr"/>
            <a:r>
              <a:rPr lang="en-US" b="1" dirty="0" smtClean="0"/>
              <a:t>GDP</a:t>
            </a:r>
            <a:endParaRPr lang="en-US" b="1" dirty="0"/>
          </a:p>
        </p:txBody>
      </p:sp>
      <p:sp>
        <p:nvSpPr>
          <p:cNvPr id="7" name="Tekstvak 6"/>
          <p:cNvSpPr txBox="1"/>
          <p:nvPr/>
        </p:nvSpPr>
        <p:spPr>
          <a:xfrm>
            <a:off x="467544" y="1575492"/>
            <a:ext cx="7056784" cy="923330"/>
          </a:xfrm>
          <a:prstGeom prst="rect">
            <a:avLst/>
          </a:prstGeom>
          <a:solidFill>
            <a:schemeClr val="bg2">
              <a:lumMod val="90000"/>
            </a:schemeClr>
          </a:solidFill>
        </p:spPr>
        <p:txBody>
          <a:bodyPr wrap="square" rtlCol="0">
            <a:spAutoFit/>
          </a:bodyPr>
          <a:lstStyle/>
          <a:p>
            <a:pPr algn="ctr"/>
            <a:r>
              <a:rPr lang="nl-NL" dirty="0" smtClean="0">
                <a:solidFill>
                  <a:schemeClr val="tx2"/>
                </a:solidFill>
              </a:rPr>
              <a:t>(Supply=) </a:t>
            </a:r>
            <a:r>
              <a:rPr lang="nl-NL" dirty="0" err="1" smtClean="0">
                <a:solidFill>
                  <a:schemeClr val="tx2"/>
                </a:solidFill>
              </a:rPr>
              <a:t>Domestic</a:t>
            </a:r>
            <a:r>
              <a:rPr lang="nl-NL" dirty="0" smtClean="0">
                <a:solidFill>
                  <a:schemeClr val="tx2"/>
                </a:solidFill>
              </a:rPr>
              <a:t> </a:t>
            </a:r>
            <a:r>
              <a:rPr lang="nl-NL" dirty="0" err="1" smtClean="0">
                <a:solidFill>
                  <a:schemeClr val="tx2"/>
                </a:solidFill>
              </a:rPr>
              <a:t>Production</a:t>
            </a:r>
            <a:r>
              <a:rPr lang="nl-NL" dirty="0" smtClean="0">
                <a:solidFill>
                  <a:schemeClr val="tx2"/>
                </a:solidFill>
              </a:rPr>
              <a:t> + </a:t>
            </a:r>
            <a:r>
              <a:rPr lang="nl-NL" dirty="0" err="1" smtClean="0">
                <a:solidFill>
                  <a:schemeClr val="tx2"/>
                </a:solidFill>
              </a:rPr>
              <a:t>Imports</a:t>
            </a:r>
            <a:r>
              <a:rPr lang="nl-NL" dirty="0" smtClean="0">
                <a:solidFill>
                  <a:schemeClr val="tx2"/>
                </a:solidFill>
              </a:rPr>
              <a:t/>
            </a:r>
            <a:br>
              <a:rPr lang="nl-NL" dirty="0" smtClean="0">
                <a:solidFill>
                  <a:schemeClr val="tx2"/>
                </a:solidFill>
              </a:rPr>
            </a:br>
            <a:r>
              <a:rPr lang="nl-NL" dirty="0" smtClean="0">
                <a:solidFill>
                  <a:schemeClr val="tx2"/>
                </a:solidFill>
              </a:rPr>
              <a:t>=</a:t>
            </a:r>
            <a:br>
              <a:rPr lang="nl-NL" dirty="0" smtClean="0">
                <a:solidFill>
                  <a:schemeClr val="tx2"/>
                </a:solidFill>
              </a:rPr>
            </a:br>
            <a:r>
              <a:rPr lang="nl-NL" dirty="0" smtClean="0">
                <a:solidFill>
                  <a:schemeClr val="tx2"/>
                </a:solidFill>
              </a:rPr>
              <a:t>(</a:t>
            </a:r>
            <a:r>
              <a:rPr lang="nl-NL" dirty="0" err="1" smtClean="0">
                <a:solidFill>
                  <a:schemeClr val="tx2"/>
                </a:solidFill>
              </a:rPr>
              <a:t>Use</a:t>
            </a:r>
            <a:r>
              <a:rPr lang="nl-NL" dirty="0" smtClean="0">
                <a:solidFill>
                  <a:schemeClr val="tx2"/>
                </a:solidFill>
              </a:rPr>
              <a:t>=) </a:t>
            </a:r>
            <a:r>
              <a:rPr lang="nl-NL" dirty="0" err="1" smtClean="0">
                <a:solidFill>
                  <a:schemeClr val="tx2"/>
                </a:solidFill>
              </a:rPr>
              <a:t>Intermediate</a:t>
            </a:r>
            <a:r>
              <a:rPr lang="nl-NL" dirty="0" smtClean="0">
                <a:solidFill>
                  <a:schemeClr val="tx2"/>
                </a:solidFill>
              </a:rPr>
              <a:t> </a:t>
            </a:r>
            <a:r>
              <a:rPr lang="nl-NL" dirty="0" err="1" smtClean="0">
                <a:solidFill>
                  <a:schemeClr val="tx2"/>
                </a:solidFill>
              </a:rPr>
              <a:t>Use</a:t>
            </a:r>
            <a:r>
              <a:rPr lang="nl-NL" dirty="0" smtClean="0">
                <a:solidFill>
                  <a:schemeClr val="tx2"/>
                </a:solidFill>
              </a:rPr>
              <a:t> + </a:t>
            </a:r>
            <a:r>
              <a:rPr lang="nl-NL" dirty="0" err="1" smtClean="0">
                <a:solidFill>
                  <a:schemeClr val="tx2"/>
                </a:solidFill>
              </a:rPr>
              <a:t>Consumption</a:t>
            </a:r>
            <a:r>
              <a:rPr lang="nl-NL" dirty="0" smtClean="0">
                <a:solidFill>
                  <a:schemeClr val="tx2"/>
                </a:solidFill>
              </a:rPr>
              <a:t> + </a:t>
            </a:r>
            <a:r>
              <a:rPr lang="nl-NL" dirty="0" err="1" smtClean="0">
                <a:solidFill>
                  <a:schemeClr val="tx2"/>
                </a:solidFill>
              </a:rPr>
              <a:t>Investsments</a:t>
            </a:r>
            <a:r>
              <a:rPr lang="nl-NL" dirty="0" smtClean="0">
                <a:solidFill>
                  <a:schemeClr val="tx2"/>
                </a:solidFill>
              </a:rPr>
              <a:t> + Exports</a:t>
            </a:r>
            <a:endParaRPr lang="nl-NL" dirty="0">
              <a:solidFill>
                <a:schemeClr val="tx2"/>
              </a:solidFill>
            </a:endParaRPr>
          </a:p>
        </p:txBody>
      </p:sp>
      <p:sp>
        <p:nvSpPr>
          <p:cNvPr id="10" name="Rechthoek 9">
            <a:hlinkClick r:id="rId3"/>
          </p:cNvPr>
          <p:cNvSpPr/>
          <p:nvPr/>
        </p:nvSpPr>
        <p:spPr>
          <a:xfrm>
            <a:off x="3347864" y="3105804"/>
            <a:ext cx="2943782" cy="369332"/>
          </a:xfrm>
          <a:prstGeom prst="rect">
            <a:avLst/>
          </a:prstGeom>
        </p:spPr>
        <p:txBody>
          <a:bodyPr wrap="square">
            <a:spAutoFit/>
          </a:bodyPr>
          <a:lstStyle/>
          <a:p>
            <a:pPr algn="ctr"/>
            <a:r>
              <a:rPr lang="en-US" b="1" dirty="0" err="1" smtClean="0"/>
              <a:t>BoP</a:t>
            </a:r>
            <a:r>
              <a:rPr lang="en-US" b="1" dirty="0" smtClean="0"/>
              <a:t> </a:t>
            </a:r>
            <a:r>
              <a:rPr lang="en-US" sz="700" b="1" dirty="0" smtClean="0"/>
              <a:t>(</a:t>
            </a:r>
            <a:r>
              <a:rPr lang="en-US" sz="700" b="1" i="1" dirty="0" smtClean="0">
                <a:solidFill>
                  <a:schemeClr val="tx2"/>
                </a:solidFill>
              </a:rPr>
              <a:t>Click </a:t>
            </a:r>
            <a:r>
              <a:rPr lang="en-US" sz="700" b="1" i="1" dirty="0">
                <a:solidFill>
                  <a:schemeClr val="tx2"/>
                </a:solidFill>
              </a:rPr>
              <a:t>on </a:t>
            </a:r>
            <a:r>
              <a:rPr lang="en-US" sz="700" b="1" i="1" dirty="0" err="1"/>
              <a:t>BoP</a:t>
            </a:r>
            <a:r>
              <a:rPr lang="en-US" sz="700" b="1" i="1" dirty="0">
                <a:solidFill>
                  <a:schemeClr val="tx2"/>
                </a:solidFill>
              </a:rPr>
              <a:t> for more </a:t>
            </a:r>
            <a:r>
              <a:rPr lang="en-US" sz="700" b="1" i="1" dirty="0" smtClean="0">
                <a:solidFill>
                  <a:schemeClr val="tx2"/>
                </a:solidFill>
              </a:rPr>
              <a:t>information)</a:t>
            </a:r>
            <a:endParaRPr lang="en-US" b="1" dirty="0"/>
          </a:p>
        </p:txBody>
      </p:sp>
      <p:sp>
        <p:nvSpPr>
          <p:cNvPr id="11" name="Tekstvak 10"/>
          <p:cNvSpPr txBox="1"/>
          <p:nvPr/>
        </p:nvSpPr>
        <p:spPr>
          <a:xfrm>
            <a:off x="440594" y="3467452"/>
            <a:ext cx="7092280" cy="1200329"/>
          </a:xfrm>
          <a:prstGeom prst="rect">
            <a:avLst/>
          </a:prstGeom>
          <a:solidFill>
            <a:schemeClr val="bg2">
              <a:lumMod val="90000"/>
            </a:schemeClr>
          </a:solidFill>
        </p:spPr>
        <p:txBody>
          <a:bodyPr wrap="square" rtlCol="0">
            <a:spAutoFit/>
          </a:bodyPr>
          <a:lstStyle/>
          <a:p>
            <a:pPr algn="ctr"/>
            <a:r>
              <a:rPr lang="nl-NL" dirty="0" smtClean="0">
                <a:solidFill>
                  <a:schemeClr val="tx2"/>
                </a:solidFill>
              </a:rPr>
              <a:t>Balance of </a:t>
            </a:r>
            <a:r>
              <a:rPr lang="nl-NL" dirty="0" err="1" smtClean="0">
                <a:solidFill>
                  <a:schemeClr val="tx2"/>
                </a:solidFill>
              </a:rPr>
              <a:t>Payments</a:t>
            </a:r>
            <a:r>
              <a:rPr lang="nl-NL" dirty="0" smtClean="0">
                <a:solidFill>
                  <a:schemeClr val="tx2"/>
                </a:solidFill>
              </a:rPr>
              <a:t> </a:t>
            </a:r>
            <a:br>
              <a:rPr lang="nl-NL" dirty="0" smtClean="0">
                <a:solidFill>
                  <a:schemeClr val="tx2"/>
                </a:solidFill>
              </a:rPr>
            </a:br>
            <a:r>
              <a:rPr lang="nl-NL" dirty="0" smtClean="0">
                <a:solidFill>
                  <a:schemeClr val="tx2"/>
                </a:solidFill>
              </a:rPr>
              <a:t>= </a:t>
            </a:r>
            <a:br>
              <a:rPr lang="nl-NL" dirty="0" smtClean="0">
                <a:solidFill>
                  <a:schemeClr val="tx2"/>
                </a:solidFill>
              </a:rPr>
            </a:br>
            <a:r>
              <a:rPr lang="nl-NL" dirty="0" smtClean="0">
                <a:solidFill>
                  <a:schemeClr val="tx2"/>
                </a:solidFill>
              </a:rPr>
              <a:t>Balance of </a:t>
            </a:r>
            <a:r>
              <a:rPr lang="nl-NL" dirty="0" err="1" smtClean="0">
                <a:solidFill>
                  <a:schemeClr val="tx2"/>
                </a:solidFill>
              </a:rPr>
              <a:t>current</a:t>
            </a:r>
            <a:r>
              <a:rPr lang="nl-NL" dirty="0" smtClean="0">
                <a:solidFill>
                  <a:schemeClr val="tx2"/>
                </a:solidFill>
              </a:rPr>
              <a:t> account + Balance of </a:t>
            </a:r>
            <a:r>
              <a:rPr lang="nl-NL" dirty="0" err="1" smtClean="0">
                <a:solidFill>
                  <a:schemeClr val="tx2"/>
                </a:solidFill>
              </a:rPr>
              <a:t>capital</a:t>
            </a:r>
            <a:r>
              <a:rPr lang="nl-NL" dirty="0" smtClean="0">
                <a:solidFill>
                  <a:schemeClr val="tx2"/>
                </a:solidFill>
              </a:rPr>
              <a:t> account + </a:t>
            </a:r>
            <a:br>
              <a:rPr lang="nl-NL" dirty="0" smtClean="0">
                <a:solidFill>
                  <a:schemeClr val="tx2"/>
                </a:solidFill>
              </a:rPr>
            </a:br>
            <a:r>
              <a:rPr lang="nl-NL" dirty="0" smtClean="0">
                <a:solidFill>
                  <a:schemeClr val="tx2"/>
                </a:solidFill>
              </a:rPr>
              <a:t>Balance of financial account</a:t>
            </a:r>
            <a:endParaRPr lang="nl-NL" dirty="0">
              <a:solidFill>
                <a:schemeClr val="tx2"/>
              </a:solidFill>
            </a:endParaRPr>
          </a:p>
        </p:txBody>
      </p:sp>
      <p:sp>
        <p:nvSpPr>
          <p:cNvPr id="14" name="Rechthoek 13">
            <a:hlinkClick r:id="rId3"/>
          </p:cNvPr>
          <p:cNvSpPr/>
          <p:nvPr/>
        </p:nvSpPr>
        <p:spPr>
          <a:xfrm>
            <a:off x="418011" y="4757082"/>
            <a:ext cx="6034743" cy="400110"/>
          </a:xfrm>
          <a:prstGeom prst="rect">
            <a:avLst/>
          </a:prstGeom>
        </p:spPr>
        <p:txBody>
          <a:bodyPr wrap="square">
            <a:spAutoFit/>
          </a:bodyPr>
          <a:lstStyle/>
          <a:p>
            <a:r>
              <a:rPr lang="en-US" sz="1000" i="1" dirty="0">
                <a:solidFill>
                  <a:schemeClr val="tx2"/>
                </a:solidFill>
              </a:rPr>
              <a:t>The balance of payments has three components.</a:t>
            </a:r>
            <a:endParaRPr lang="en-US" sz="1000" i="1" dirty="0" smtClean="0">
              <a:solidFill>
                <a:schemeClr val="tx2"/>
              </a:solidFill>
            </a:endParaRPr>
          </a:p>
          <a:p>
            <a:pPr marL="171450" indent="-171450">
              <a:buFontTx/>
              <a:buChar char="-"/>
            </a:pPr>
            <a:r>
              <a:rPr lang="en-US" sz="1000" i="1" dirty="0" smtClean="0">
                <a:solidFill>
                  <a:schemeClr val="tx2"/>
                </a:solidFill>
              </a:rPr>
              <a:t>The </a:t>
            </a:r>
            <a:r>
              <a:rPr lang="en-US" sz="1000" i="1" dirty="0">
                <a:solidFill>
                  <a:schemeClr val="tx2"/>
                </a:solidFill>
              </a:rPr>
              <a:t>current account measures international trade, net income on investments, and direct payments. </a:t>
            </a:r>
          </a:p>
        </p:txBody>
      </p:sp>
      <p:sp>
        <p:nvSpPr>
          <p:cNvPr id="18" name="Rechthoek 17"/>
          <p:cNvSpPr/>
          <p:nvPr/>
        </p:nvSpPr>
        <p:spPr>
          <a:xfrm>
            <a:off x="409464" y="2539266"/>
            <a:ext cx="7762936" cy="553998"/>
          </a:xfrm>
          <a:prstGeom prst="rect">
            <a:avLst/>
          </a:prstGeom>
        </p:spPr>
        <p:txBody>
          <a:bodyPr wrap="square">
            <a:spAutoFit/>
          </a:bodyPr>
          <a:lstStyle/>
          <a:p>
            <a:pPr marL="171450" indent="-171450">
              <a:buFontTx/>
              <a:buChar char="-"/>
            </a:pPr>
            <a:r>
              <a:rPr lang="en-US" sz="1000" i="1" dirty="0">
                <a:solidFill>
                  <a:schemeClr val="tx2"/>
                </a:solidFill>
              </a:rPr>
              <a:t>GDP = Domestic Production - Intermediate Use  = Consumption + </a:t>
            </a:r>
            <a:r>
              <a:rPr lang="en-US" sz="1000" i="1" dirty="0" smtClean="0">
                <a:solidFill>
                  <a:schemeClr val="tx2"/>
                </a:solidFill>
              </a:rPr>
              <a:t>Investments </a:t>
            </a:r>
            <a:r>
              <a:rPr lang="en-US" sz="1000" i="1" dirty="0">
                <a:solidFill>
                  <a:schemeClr val="tx2"/>
                </a:solidFill>
              </a:rPr>
              <a:t>+ Exports - Imports </a:t>
            </a:r>
            <a:endParaRPr lang="en-US" sz="1000" i="1" dirty="0" smtClean="0">
              <a:solidFill>
                <a:schemeClr val="tx2"/>
              </a:solidFill>
            </a:endParaRPr>
          </a:p>
          <a:p>
            <a:pPr marL="171450" indent="-171450">
              <a:buFontTx/>
              <a:buChar char="-"/>
            </a:pPr>
            <a:r>
              <a:rPr lang="en-US" sz="1000" i="1" dirty="0" smtClean="0">
                <a:solidFill>
                  <a:schemeClr val="tx2"/>
                </a:solidFill>
              </a:rPr>
              <a:t>The </a:t>
            </a:r>
            <a:r>
              <a:rPr lang="en-US" sz="1000" i="1" dirty="0">
                <a:solidFill>
                  <a:schemeClr val="tx2"/>
                </a:solidFill>
              </a:rPr>
              <a:t>Gross Domestic Product (GDP) is </a:t>
            </a:r>
            <a:r>
              <a:rPr lang="en-US" sz="1000" i="1" dirty="0" smtClean="0">
                <a:solidFill>
                  <a:schemeClr val="tx2"/>
                </a:solidFill>
              </a:rPr>
              <a:t>a </a:t>
            </a:r>
            <a:r>
              <a:rPr lang="en-US" sz="1000" i="1" dirty="0">
                <a:solidFill>
                  <a:schemeClr val="tx2"/>
                </a:solidFill>
              </a:rPr>
              <a:t>monetary measure of the market value of all the final goods and services produced in a specific time </a:t>
            </a:r>
            <a:r>
              <a:rPr lang="en-US" sz="1000" i="1" dirty="0" smtClean="0">
                <a:solidFill>
                  <a:schemeClr val="tx2"/>
                </a:solidFill>
              </a:rPr>
              <a:t>period</a:t>
            </a:r>
          </a:p>
          <a:p>
            <a:pPr marL="171450" indent="-171450">
              <a:buFontTx/>
              <a:buChar char="-"/>
            </a:pPr>
            <a:r>
              <a:rPr lang="en-US" sz="1000" i="1" dirty="0" smtClean="0">
                <a:solidFill>
                  <a:schemeClr val="tx2"/>
                </a:solidFill>
              </a:rPr>
              <a:t>GDP </a:t>
            </a:r>
            <a:r>
              <a:rPr lang="en-US" sz="1000" i="1" dirty="0">
                <a:solidFill>
                  <a:schemeClr val="tx2"/>
                </a:solidFill>
              </a:rPr>
              <a:t>provides an economic snapshot of a country, used to estimate the size of an economy and growth rate. </a:t>
            </a:r>
            <a:endParaRPr lang="en-US" sz="1000" i="1" dirty="0" smtClean="0">
              <a:solidFill>
                <a:schemeClr val="tx2"/>
              </a:solidFill>
            </a:endParaRPr>
          </a:p>
        </p:txBody>
      </p:sp>
      <p:sp>
        <p:nvSpPr>
          <p:cNvPr id="19" name="Rechthoek 18">
            <a:hlinkClick r:id="rId3"/>
          </p:cNvPr>
          <p:cNvSpPr/>
          <p:nvPr/>
        </p:nvSpPr>
        <p:spPr>
          <a:xfrm>
            <a:off x="418009" y="5157192"/>
            <a:ext cx="7459165" cy="1015663"/>
          </a:xfrm>
          <a:prstGeom prst="rect">
            <a:avLst/>
          </a:prstGeom>
        </p:spPr>
        <p:txBody>
          <a:bodyPr wrap="square">
            <a:spAutoFit/>
          </a:bodyPr>
          <a:lstStyle/>
          <a:p>
            <a:pPr marL="171450" indent="-171450">
              <a:buFontTx/>
              <a:buChar char="-"/>
            </a:pPr>
            <a:r>
              <a:rPr lang="en-US" sz="1200" b="1" i="1" dirty="0">
                <a:solidFill>
                  <a:schemeClr val="tx2"/>
                </a:solidFill>
              </a:rPr>
              <a:t>The capital account includes any other financial transactions that don't affect the nation's economic output. </a:t>
            </a:r>
            <a:endParaRPr lang="en-US" sz="1200" b="1" i="1" dirty="0" smtClean="0">
              <a:solidFill>
                <a:schemeClr val="tx2"/>
              </a:solidFill>
            </a:endParaRPr>
          </a:p>
          <a:p>
            <a:pPr marL="171450" indent="-171450">
              <a:buFontTx/>
              <a:buChar char="-"/>
            </a:pPr>
            <a:r>
              <a:rPr lang="en-US" sz="1200" b="1" i="1" dirty="0" smtClean="0">
                <a:solidFill>
                  <a:schemeClr val="tx2"/>
                </a:solidFill>
              </a:rPr>
              <a:t>The </a:t>
            </a:r>
            <a:r>
              <a:rPr lang="en-US" sz="1200" b="1" i="1" dirty="0">
                <a:solidFill>
                  <a:schemeClr val="tx2"/>
                </a:solidFill>
              </a:rPr>
              <a:t>financial account describes the change in international ownership of assets. </a:t>
            </a:r>
            <a:r>
              <a:rPr lang="en-US" sz="1200" b="1" i="1" dirty="0" smtClean="0">
                <a:solidFill>
                  <a:schemeClr val="tx2"/>
                </a:solidFill>
              </a:rPr>
              <a:t/>
            </a:r>
            <a:br>
              <a:rPr lang="en-US" sz="1200" b="1" i="1" dirty="0" smtClean="0">
                <a:solidFill>
                  <a:schemeClr val="tx2"/>
                </a:solidFill>
              </a:rPr>
            </a:br>
            <a:r>
              <a:rPr lang="en-US" sz="1200" b="1" i="1" dirty="0">
                <a:solidFill>
                  <a:srgbClr val="07387F"/>
                </a:solidFill>
              </a:rPr>
              <a:t>The financial account has two main subaccounts: </a:t>
            </a:r>
            <a:br>
              <a:rPr lang="en-US" sz="1200" b="1" i="1" dirty="0">
                <a:solidFill>
                  <a:srgbClr val="07387F"/>
                </a:solidFill>
              </a:rPr>
            </a:br>
            <a:r>
              <a:rPr lang="en-US" sz="1200" b="1" i="1" dirty="0">
                <a:solidFill>
                  <a:srgbClr val="07387F"/>
                </a:solidFill>
              </a:rPr>
              <a:t>* </a:t>
            </a:r>
            <a:r>
              <a:rPr lang="en-US" sz="1200" b="1" i="1" dirty="0" smtClean="0">
                <a:solidFill>
                  <a:srgbClr val="07387F"/>
                </a:solidFill>
              </a:rPr>
              <a:t>Money which flows </a:t>
            </a:r>
            <a:r>
              <a:rPr lang="en-US" sz="1200" b="1" i="1" dirty="0">
                <a:solidFill>
                  <a:srgbClr val="07387F"/>
                </a:solidFill>
              </a:rPr>
              <a:t>out of the country to purchase </a:t>
            </a:r>
            <a:r>
              <a:rPr lang="en-US" sz="1200" b="1" i="1" dirty="0" smtClean="0">
                <a:solidFill>
                  <a:srgbClr val="07387F"/>
                </a:solidFill>
              </a:rPr>
              <a:t>an </a:t>
            </a:r>
            <a:r>
              <a:rPr lang="en-US" sz="1200" b="1" i="1" dirty="0">
                <a:solidFill>
                  <a:srgbClr val="07387F"/>
                </a:solidFill>
              </a:rPr>
              <a:t>asset. </a:t>
            </a:r>
            <a:br>
              <a:rPr lang="en-US" sz="1200" b="1" i="1" dirty="0">
                <a:solidFill>
                  <a:srgbClr val="07387F"/>
                </a:solidFill>
              </a:rPr>
            </a:br>
            <a:r>
              <a:rPr lang="en-US" sz="1200" b="1" i="1" dirty="0">
                <a:solidFill>
                  <a:srgbClr val="07387F"/>
                </a:solidFill>
              </a:rPr>
              <a:t>* </a:t>
            </a:r>
            <a:r>
              <a:rPr lang="en-US" sz="1200" b="1" i="1" dirty="0" smtClean="0">
                <a:solidFill>
                  <a:srgbClr val="07387F"/>
                </a:solidFill>
              </a:rPr>
              <a:t>Money which flows </a:t>
            </a:r>
            <a:r>
              <a:rPr lang="en-US" sz="1200" b="1" i="1" dirty="0">
                <a:solidFill>
                  <a:srgbClr val="07387F"/>
                </a:solidFill>
              </a:rPr>
              <a:t>into the country to pay for </a:t>
            </a:r>
            <a:r>
              <a:rPr lang="en-US" sz="1200" b="1" i="1" dirty="0" smtClean="0">
                <a:solidFill>
                  <a:srgbClr val="07387F"/>
                </a:solidFill>
              </a:rPr>
              <a:t>an asset.</a:t>
            </a:r>
          </a:p>
        </p:txBody>
      </p:sp>
    </p:spTree>
    <p:extLst>
      <p:ext uri="{BB962C8B-B14F-4D97-AF65-F5344CB8AC3E}">
        <p14:creationId xmlns:p14="http://schemas.microsoft.com/office/powerpoint/2010/main" val="30236812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dianummer 2"/>
          <p:cNvSpPr>
            <a:spLocks noGrp="1"/>
          </p:cNvSpPr>
          <p:nvPr>
            <p:ph type="sldNum" sz="quarter" idx="12"/>
          </p:nvPr>
        </p:nvSpPr>
        <p:spPr/>
        <p:txBody>
          <a:bodyPr/>
          <a:lstStyle/>
          <a:p>
            <a:pPr>
              <a:defRPr/>
            </a:pPr>
            <a:fld id="{38F229B6-B900-4352-897A-17B06F88CD63}" type="slidenum">
              <a:rPr lang="nl-NL" smtClean="0"/>
              <a:pPr>
                <a:defRPr/>
              </a:pPr>
              <a:t>4</a:t>
            </a:fld>
            <a:endParaRPr lang="nl-NL" dirty="0"/>
          </a:p>
        </p:txBody>
      </p:sp>
      <p:sp>
        <p:nvSpPr>
          <p:cNvPr id="8" name="Titel 1"/>
          <p:cNvSpPr>
            <a:spLocks noGrp="1"/>
          </p:cNvSpPr>
          <p:nvPr>
            <p:ph type="title"/>
          </p:nvPr>
        </p:nvSpPr>
        <p:spPr>
          <a:xfrm>
            <a:off x="576263" y="449263"/>
            <a:ext cx="8297862" cy="757237"/>
          </a:xfrm>
        </p:spPr>
        <p:txBody>
          <a:bodyPr/>
          <a:lstStyle/>
          <a:p>
            <a:r>
              <a:rPr lang="nl-NL" dirty="0" smtClean="0"/>
              <a:t>Special </a:t>
            </a:r>
            <a:r>
              <a:rPr lang="nl-NL" dirty="0" err="1" smtClean="0"/>
              <a:t>Purpose</a:t>
            </a:r>
            <a:r>
              <a:rPr lang="nl-NL" dirty="0" smtClean="0"/>
              <a:t> </a:t>
            </a:r>
            <a:r>
              <a:rPr lang="nl-NL" dirty="0" err="1" smtClean="0"/>
              <a:t>Entities</a:t>
            </a:r>
            <a:r>
              <a:rPr lang="nl-NL" dirty="0" smtClean="0"/>
              <a:t> (SPE)</a:t>
            </a:r>
            <a:endParaRPr lang="nl-NL" dirty="0"/>
          </a:p>
        </p:txBody>
      </p:sp>
      <p:sp>
        <p:nvSpPr>
          <p:cNvPr id="7" name="Rechthoek 6"/>
          <p:cNvSpPr/>
          <p:nvPr/>
        </p:nvSpPr>
        <p:spPr>
          <a:xfrm>
            <a:off x="395535" y="1268760"/>
            <a:ext cx="8478589" cy="5498941"/>
          </a:xfrm>
          <a:prstGeom prst="rect">
            <a:avLst/>
          </a:prstGeom>
        </p:spPr>
        <p:txBody>
          <a:bodyPr wrap="square">
            <a:spAutoFit/>
          </a:bodyPr>
          <a:lstStyle/>
          <a:p>
            <a:r>
              <a:rPr lang="en-US" sz="2800" b="1" dirty="0"/>
              <a:t>An SPE resident in an economy, </a:t>
            </a:r>
            <a:endParaRPr lang="en-US" sz="2800" b="1" dirty="0" smtClean="0"/>
          </a:p>
          <a:p>
            <a:pPr marL="285750" indent="-285750">
              <a:spcBef>
                <a:spcPts val="400"/>
              </a:spcBef>
              <a:spcAft>
                <a:spcPts val="400"/>
              </a:spcAft>
              <a:buFontTx/>
              <a:buChar char="-"/>
            </a:pPr>
            <a:r>
              <a:rPr lang="en-US" sz="2000" dirty="0" smtClean="0">
                <a:solidFill>
                  <a:schemeClr val="tx2"/>
                </a:solidFill>
              </a:rPr>
              <a:t>is </a:t>
            </a:r>
            <a:r>
              <a:rPr lang="en-US" sz="2000" dirty="0">
                <a:solidFill>
                  <a:schemeClr val="tx2"/>
                </a:solidFill>
              </a:rPr>
              <a:t>a formally registered and/or incorporated legal entity recognized as an </a:t>
            </a:r>
            <a:r>
              <a:rPr lang="en-US" sz="2000" dirty="0" smtClean="0">
                <a:solidFill>
                  <a:schemeClr val="tx2"/>
                </a:solidFill>
              </a:rPr>
              <a:t>IU, </a:t>
            </a:r>
          </a:p>
          <a:p>
            <a:pPr marL="285750" indent="-285750">
              <a:spcBef>
                <a:spcPts val="400"/>
              </a:spcBef>
              <a:spcAft>
                <a:spcPts val="400"/>
              </a:spcAft>
              <a:buFontTx/>
              <a:buChar char="-"/>
            </a:pPr>
            <a:r>
              <a:rPr lang="en-US" sz="2000" dirty="0" smtClean="0">
                <a:solidFill>
                  <a:schemeClr val="tx2"/>
                </a:solidFill>
              </a:rPr>
              <a:t>with </a:t>
            </a:r>
            <a:r>
              <a:rPr lang="en-US" sz="2000" dirty="0">
                <a:solidFill>
                  <a:schemeClr val="tx2"/>
                </a:solidFill>
              </a:rPr>
              <a:t>no or little employment up to maximum of five employees, </a:t>
            </a:r>
            <a:endParaRPr lang="en-US" sz="2000" dirty="0" smtClean="0">
              <a:solidFill>
                <a:schemeClr val="tx2"/>
              </a:solidFill>
            </a:endParaRPr>
          </a:p>
          <a:p>
            <a:pPr marL="285750" indent="-285750">
              <a:spcBef>
                <a:spcPts val="400"/>
              </a:spcBef>
              <a:spcAft>
                <a:spcPts val="400"/>
              </a:spcAft>
              <a:buFontTx/>
              <a:buChar char="-"/>
            </a:pPr>
            <a:r>
              <a:rPr lang="en-US" sz="2000" dirty="0" smtClean="0">
                <a:solidFill>
                  <a:schemeClr val="tx2"/>
                </a:solidFill>
              </a:rPr>
              <a:t>no </a:t>
            </a:r>
            <a:r>
              <a:rPr lang="en-US" sz="2000" dirty="0">
                <a:solidFill>
                  <a:schemeClr val="tx2"/>
                </a:solidFill>
              </a:rPr>
              <a:t>or little physical </a:t>
            </a:r>
            <a:r>
              <a:rPr lang="en-US" sz="2000" dirty="0" smtClean="0">
                <a:solidFill>
                  <a:schemeClr val="tx2"/>
                </a:solidFill>
              </a:rPr>
              <a:t>presence </a:t>
            </a:r>
            <a:r>
              <a:rPr lang="en-US" sz="2000" dirty="0">
                <a:solidFill>
                  <a:schemeClr val="tx2"/>
                </a:solidFill>
              </a:rPr>
              <a:t>and </a:t>
            </a:r>
            <a:r>
              <a:rPr lang="en-US" sz="2000" dirty="0" smtClean="0">
                <a:solidFill>
                  <a:schemeClr val="tx2"/>
                </a:solidFill>
              </a:rPr>
              <a:t>no </a:t>
            </a:r>
            <a:r>
              <a:rPr lang="en-US" sz="2000" dirty="0">
                <a:solidFill>
                  <a:schemeClr val="tx2"/>
                </a:solidFill>
              </a:rPr>
              <a:t>or little physical production in the host economy. </a:t>
            </a:r>
            <a:endParaRPr lang="en-US" sz="2000" dirty="0" smtClean="0">
              <a:solidFill>
                <a:schemeClr val="tx2"/>
              </a:solidFill>
            </a:endParaRPr>
          </a:p>
          <a:p>
            <a:pPr marL="285750" indent="-285750">
              <a:spcBef>
                <a:spcPts val="400"/>
              </a:spcBef>
              <a:spcAft>
                <a:spcPts val="400"/>
              </a:spcAft>
              <a:buFontTx/>
              <a:buChar char="-"/>
            </a:pPr>
            <a:r>
              <a:rPr lang="en-US" sz="2000" dirty="0" smtClean="0">
                <a:solidFill>
                  <a:schemeClr val="tx2"/>
                </a:solidFill>
              </a:rPr>
              <a:t>SPEs </a:t>
            </a:r>
            <a:r>
              <a:rPr lang="en-US" sz="2000" dirty="0">
                <a:solidFill>
                  <a:schemeClr val="tx2"/>
                </a:solidFill>
              </a:rPr>
              <a:t>are directly or indirectly controlled by nonresidents. </a:t>
            </a:r>
            <a:endParaRPr lang="en-US" sz="2000" dirty="0" smtClean="0">
              <a:solidFill>
                <a:schemeClr val="tx2"/>
              </a:solidFill>
            </a:endParaRPr>
          </a:p>
          <a:p>
            <a:pPr marL="285750" indent="-285750">
              <a:spcBef>
                <a:spcPts val="400"/>
              </a:spcBef>
              <a:spcAft>
                <a:spcPts val="400"/>
              </a:spcAft>
              <a:buFontTx/>
              <a:buChar char="-"/>
            </a:pPr>
            <a:r>
              <a:rPr lang="en-US" sz="2000" dirty="0" smtClean="0">
                <a:solidFill>
                  <a:schemeClr val="tx2"/>
                </a:solidFill>
              </a:rPr>
              <a:t>SPEs </a:t>
            </a:r>
            <a:r>
              <a:rPr lang="en-US" sz="2000" dirty="0">
                <a:solidFill>
                  <a:schemeClr val="tx2"/>
                </a:solidFill>
              </a:rPr>
              <a:t>are established to obtain specific advantages provided by the host jurisdiction with an objective to </a:t>
            </a:r>
            <a:r>
              <a:rPr lang="en-US" sz="2000" dirty="0" smtClean="0">
                <a:solidFill>
                  <a:schemeClr val="tx2"/>
                </a:solidFill>
              </a:rPr>
              <a:t/>
            </a:r>
            <a:br>
              <a:rPr lang="en-US" sz="2000" dirty="0" smtClean="0">
                <a:solidFill>
                  <a:schemeClr val="tx2"/>
                </a:solidFill>
              </a:rPr>
            </a:br>
            <a:r>
              <a:rPr lang="en-US" sz="2000" dirty="0" smtClean="0">
                <a:solidFill>
                  <a:schemeClr val="tx2"/>
                </a:solidFill>
              </a:rPr>
              <a:t>(</a:t>
            </a:r>
            <a:r>
              <a:rPr lang="en-US" sz="2000" dirty="0">
                <a:solidFill>
                  <a:schemeClr val="tx2"/>
                </a:solidFill>
              </a:rPr>
              <a:t>i) grant its owner(s) access to capital markets or </a:t>
            </a:r>
            <a:r>
              <a:rPr lang="en-US" sz="2000" dirty="0" smtClean="0">
                <a:solidFill>
                  <a:schemeClr val="tx2"/>
                </a:solidFill>
              </a:rPr>
              <a:t>financial </a:t>
            </a:r>
            <a:r>
              <a:rPr lang="en-US" sz="2000" dirty="0">
                <a:solidFill>
                  <a:schemeClr val="tx2"/>
                </a:solidFill>
              </a:rPr>
              <a:t>services; </a:t>
            </a:r>
            <a:r>
              <a:rPr lang="en-US" sz="2000" dirty="0" smtClean="0">
                <a:solidFill>
                  <a:schemeClr val="tx2"/>
                </a:solidFill>
              </a:rPr>
              <a:t/>
            </a:r>
            <a:br>
              <a:rPr lang="en-US" sz="2000" dirty="0" smtClean="0">
                <a:solidFill>
                  <a:schemeClr val="tx2"/>
                </a:solidFill>
              </a:rPr>
            </a:br>
            <a:r>
              <a:rPr lang="en-US" sz="2000" dirty="0" smtClean="0">
                <a:solidFill>
                  <a:schemeClr val="tx2"/>
                </a:solidFill>
              </a:rPr>
              <a:t>(</a:t>
            </a:r>
            <a:r>
              <a:rPr lang="en-US" sz="2000" dirty="0">
                <a:solidFill>
                  <a:schemeClr val="tx2"/>
                </a:solidFill>
              </a:rPr>
              <a:t>ii) isolate owner(s) from financial risks</a:t>
            </a:r>
            <a:r>
              <a:rPr lang="en-US" sz="2000" dirty="0" smtClean="0">
                <a:solidFill>
                  <a:schemeClr val="tx2"/>
                </a:solidFill>
              </a:rPr>
              <a:t>;</a:t>
            </a:r>
            <a:br>
              <a:rPr lang="en-US" sz="2000" dirty="0" smtClean="0">
                <a:solidFill>
                  <a:schemeClr val="tx2"/>
                </a:solidFill>
              </a:rPr>
            </a:br>
            <a:r>
              <a:rPr lang="en-US" sz="2000" dirty="0" smtClean="0">
                <a:solidFill>
                  <a:schemeClr val="tx2"/>
                </a:solidFill>
              </a:rPr>
              <a:t>(</a:t>
            </a:r>
            <a:r>
              <a:rPr lang="en-US" sz="2000" dirty="0">
                <a:solidFill>
                  <a:schemeClr val="tx2"/>
                </a:solidFill>
              </a:rPr>
              <a:t>iii) reduce regulatory and tax burden; </a:t>
            </a:r>
            <a:r>
              <a:rPr lang="en-US" sz="2000" dirty="0" smtClean="0">
                <a:solidFill>
                  <a:schemeClr val="tx2"/>
                </a:solidFill>
              </a:rPr>
              <a:t/>
            </a:r>
            <a:br>
              <a:rPr lang="en-US" sz="2000" dirty="0" smtClean="0">
                <a:solidFill>
                  <a:schemeClr val="tx2"/>
                </a:solidFill>
              </a:rPr>
            </a:br>
            <a:r>
              <a:rPr lang="en-US" sz="2000" dirty="0" smtClean="0">
                <a:solidFill>
                  <a:schemeClr val="tx2"/>
                </a:solidFill>
              </a:rPr>
              <a:t>(</a:t>
            </a:r>
            <a:r>
              <a:rPr lang="en-US" sz="2000" dirty="0">
                <a:solidFill>
                  <a:schemeClr val="tx2"/>
                </a:solidFill>
              </a:rPr>
              <a:t>iv) safeguard confidentiality of their transactions and owner(s</a:t>
            </a:r>
            <a:r>
              <a:rPr lang="en-US" sz="2000" dirty="0" smtClean="0">
                <a:solidFill>
                  <a:schemeClr val="tx2"/>
                </a:solidFill>
              </a:rPr>
              <a:t>) </a:t>
            </a:r>
          </a:p>
          <a:p>
            <a:pPr marL="285750" indent="-285750">
              <a:spcBef>
                <a:spcPts val="400"/>
              </a:spcBef>
              <a:spcAft>
                <a:spcPts val="400"/>
              </a:spcAft>
              <a:buFontTx/>
              <a:buChar char="-"/>
            </a:pPr>
            <a:r>
              <a:rPr lang="en-US" sz="2000" dirty="0" smtClean="0">
                <a:solidFill>
                  <a:schemeClr val="tx2"/>
                </a:solidFill>
              </a:rPr>
              <a:t>SPEs </a:t>
            </a:r>
            <a:r>
              <a:rPr lang="en-US" sz="2000" dirty="0">
                <a:solidFill>
                  <a:schemeClr val="tx2"/>
                </a:solidFill>
              </a:rPr>
              <a:t>transact almost entirely with nonresidents and a large part of </a:t>
            </a:r>
            <a:r>
              <a:rPr lang="en-US" sz="2000" dirty="0" smtClean="0">
                <a:solidFill>
                  <a:schemeClr val="tx2"/>
                </a:solidFill>
              </a:rPr>
              <a:t/>
            </a:r>
            <a:br>
              <a:rPr lang="en-US" sz="2000" dirty="0" smtClean="0">
                <a:solidFill>
                  <a:schemeClr val="tx2"/>
                </a:solidFill>
              </a:rPr>
            </a:br>
            <a:r>
              <a:rPr lang="en-US" sz="2000" dirty="0" smtClean="0">
                <a:solidFill>
                  <a:schemeClr val="tx2"/>
                </a:solidFill>
              </a:rPr>
              <a:t>their </a:t>
            </a:r>
            <a:r>
              <a:rPr lang="en-US" sz="2000" dirty="0">
                <a:solidFill>
                  <a:schemeClr val="tx2"/>
                </a:solidFill>
              </a:rPr>
              <a:t>financial </a:t>
            </a:r>
            <a:r>
              <a:rPr lang="en-US" sz="2000" dirty="0" smtClean="0">
                <a:solidFill>
                  <a:schemeClr val="tx2"/>
                </a:solidFill>
              </a:rPr>
              <a:t>balance </a:t>
            </a:r>
            <a:r>
              <a:rPr lang="en-US" sz="2000" dirty="0">
                <a:solidFill>
                  <a:schemeClr val="tx2"/>
                </a:solidFill>
              </a:rPr>
              <a:t>sheet typically consists of cross-border </a:t>
            </a:r>
            <a:r>
              <a:rPr lang="en-US" sz="2000" dirty="0" smtClean="0">
                <a:solidFill>
                  <a:schemeClr val="tx2"/>
                </a:solidFill>
              </a:rPr>
              <a:t/>
            </a:r>
            <a:br>
              <a:rPr lang="en-US" sz="2000" dirty="0" smtClean="0">
                <a:solidFill>
                  <a:schemeClr val="tx2"/>
                </a:solidFill>
              </a:rPr>
            </a:br>
            <a:r>
              <a:rPr lang="en-US" sz="2000" dirty="0" smtClean="0">
                <a:solidFill>
                  <a:schemeClr val="tx2"/>
                </a:solidFill>
              </a:rPr>
              <a:t>claims and </a:t>
            </a:r>
            <a:r>
              <a:rPr lang="en-US" sz="2000" dirty="0">
                <a:solidFill>
                  <a:schemeClr val="tx2"/>
                </a:solidFill>
              </a:rPr>
              <a:t>liabilities.</a:t>
            </a:r>
            <a:endParaRPr lang="nl-NL" sz="2000" dirty="0">
              <a:solidFill>
                <a:schemeClr val="tx2"/>
              </a:solidFill>
            </a:endParaRPr>
          </a:p>
        </p:txBody>
      </p:sp>
    </p:spTree>
    <p:extLst>
      <p:ext uri="{BB962C8B-B14F-4D97-AF65-F5344CB8AC3E}">
        <p14:creationId xmlns:p14="http://schemas.microsoft.com/office/powerpoint/2010/main" val="328319878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dianummer 2"/>
          <p:cNvSpPr>
            <a:spLocks noGrp="1"/>
          </p:cNvSpPr>
          <p:nvPr>
            <p:ph type="sldNum" sz="quarter" idx="12"/>
          </p:nvPr>
        </p:nvSpPr>
        <p:spPr/>
        <p:txBody>
          <a:bodyPr/>
          <a:lstStyle/>
          <a:p>
            <a:pPr>
              <a:defRPr/>
            </a:pPr>
            <a:fld id="{38F229B6-B900-4352-897A-17B06F88CD63}" type="slidenum">
              <a:rPr lang="nl-NL" smtClean="0"/>
              <a:pPr>
                <a:defRPr/>
              </a:pPr>
              <a:t>5</a:t>
            </a:fld>
            <a:endParaRPr lang="nl-NL" dirty="0"/>
          </a:p>
        </p:txBody>
      </p:sp>
      <p:sp>
        <p:nvSpPr>
          <p:cNvPr id="8" name="Titel 1"/>
          <p:cNvSpPr>
            <a:spLocks noGrp="1"/>
          </p:cNvSpPr>
          <p:nvPr>
            <p:ph type="title"/>
          </p:nvPr>
        </p:nvSpPr>
        <p:spPr>
          <a:xfrm>
            <a:off x="576263" y="449263"/>
            <a:ext cx="8297862" cy="757237"/>
          </a:xfrm>
        </p:spPr>
        <p:txBody>
          <a:bodyPr/>
          <a:lstStyle/>
          <a:p>
            <a:r>
              <a:rPr lang="nl-NL" dirty="0" smtClean="0"/>
              <a:t>Special </a:t>
            </a:r>
            <a:r>
              <a:rPr lang="nl-NL" dirty="0" err="1" smtClean="0"/>
              <a:t>Purpose</a:t>
            </a:r>
            <a:r>
              <a:rPr lang="nl-NL" dirty="0" smtClean="0"/>
              <a:t> </a:t>
            </a:r>
            <a:r>
              <a:rPr lang="nl-NL" dirty="0" err="1" smtClean="0"/>
              <a:t>Entities</a:t>
            </a:r>
            <a:r>
              <a:rPr lang="nl-NL" dirty="0" smtClean="0"/>
              <a:t> (SPE)</a:t>
            </a:r>
            <a:endParaRPr lang="nl-NL" dirty="0"/>
          </a:p>
        </p:txBody>
      </p:sp>
      <p:graphicFrame>
        <p:nvGraphicFramePr>
          <p:cNvPr id="5" name="Grafiek 4"/>
          <p:cNvGraphicFramePr>
            <a:graphicFrameLocks/>
          </p:cNvGraphicFramePr>
          <p:nvPr>
            <p:extLst>
              <p:ext uri="{D42A27DB-BD31-4B8C-83A1-F6EECF244321}">
                <p14:modId xmlns:p14="http://schemas.microsoft.com/office/powerpoint/2010/main" val="2520749896"/>
              </p:ext>
            </p:extLst>
          </p:nvPr>
        </p:nvGraphicFramePr>
        <p:xfrm>
          <a:off x="971600" y="1727956"/>
          <a:ext cx="6337250" cy="422132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82405628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dianummer 2"/>
          <p:cNvSpPr>
            <a:spLocks noGrp="1"/>
          </p:cNvSpPr>
          <p:nvPr>
            <p:ph type="sldNum" sz="quarter" idx="12"/>
          </p:nvPr>
        </p:nvSpPr>
        <p:spPr/>
        <p:txBody>
          <a:bodyPr/>
          <a:lstStyle/>
          <a:p>
            <a:pPr>
              <a:defRPr/>
            </a:pPr>
            <a:fld id="{38F229B6-B900-4352-897A-17B06F88CD63}" type="slidenum">
              <a:rPr lang="nl-NL" smtClean="0"/>
              <a:pPr>
                <a:defRPr/>
              </a:pPr>
              <a:t>6</a:t>
            </a:fld>
            <a:endParaRPr lang="nl-NL" dirty="0"/>
          </a:p>
        </p:txBody>
      </p:sp>
      <p:sp>
        <p:nvSpPr>
          <p:cNvPr id="8" name="Titel 1"/>
          <p:cNvSpPr>
            <a:spLocks noGrp="1"/>
          </p:cNvSpPr>
          <p:nvPr>
            <p:ph type="title"/>
          </p:nvPr>
        </p:nvSpPr>
        <p:spPr>
          <a:xfrm>
            <a:off x="576263" y="449263"/>
            <a:ext cx="8297862" cy="757237"/>
          </a:xfrm>
        </p:spPr>
        <p:txBody>
          <a:bodyPr/>
          <a:lstStyle/>
          <a:p>
            <a:r>
              <a:rPr lang="nl-NL" dirty="0" smtClean="0"/>
              <a:t>Special </a:t>
            </a:r>
            <a:r>
              <a:rPr lang="nl-NL" dirty="0" err="1" smtClean="0"/>
              <a:t>Purpose</a:t>
            </a:r>
            <a:r>
              <a:rPr lang="nl-NL" dirty="0" smtClean="0"/>
              <a:t> </a:t>
            </a:r>
            <a:r>
              <a:rPr lang="nl-NL" dirty="0" err="1" smtClean="0"/>
              <a:t>Entities</a:t>
            </a:r>
            <a:r>
              <a:rPr lang="nl-NL" dirty="0" smtClean="0"/>
              <a:t> (SPE)</a:t>
            </a:r>
            <a:endParaRPr lang="nl-NL" dirty="0"/>
          </a:p>
        </p:txBody>
      </p:sp>
      <p:sp>
        <p:nvSpPr>
          <p:cNvPr id="7" name="Rechthoek 6"/>
          <p:cNvSpPr/>
          <p:nvPr/>
        </p:nvSpPr>
        <p:spPr>
          <a:xfrm>
            <a:off x="395535" y="1321604"/>
            <a:ext cx="4680521" cy="523220"/>
          </a:xfrm>
          <a:prstGeom prst="rect">
            <a:avLst/>
          </a:prstGeom>
        </p:spPr>
        <p:txBody>
          <a:bodyPr wrap="square">
            <a:spAutoFit/>
          </a:bodyPr>
          <a:lstStyle/>
          <a:p>
            <a:r>
              <a:rPr lang="en-US" sz="2800" b="1" dirty="0" smtClean="0"/>
              <a:t>Why the Netherlands?</a:t>
            </a:r>
          </a:p>
        </p:txBody>
      </p:sp>
      <p:graphicFrame>
        <p:nvGraphicFramePr>
          <p:cNvPr id="2" name="Tabel 1"/>
          <p:cNvGraphicFramePr>
            <a:graphicFrameLocks noGrp="1"/>
          </p:cNvGraphicFramePr>
          <p:nvPr>
            <p:extLst>
              <p:ext uri="{D42A27DB-BD31-4B8C-83A1-F6EECF244321}">
                <p14:modId xmlns:p14="http://schemas.microsoft.com/office/powerpoint/2010/main" val="2175432860"/>
              </p:ext>
            </p:extLst>
          </p:nvPr>
        </p:nvGraphicFramePr>
        <p:xfrm>
          <a:off x="395536" y="2060848"/>
          <a:ext cx="7704856" cy="4004990"/>
        </p:xfrm>
        <a:graphic>
          <a:graphicData uri="http://schemas.openxmlformats.org/drawingml/2006/table">
            <a:tbl>
              <a:tblPr firstRow="1" firstCol="1" bandRow="1">
                <a:tableStyleId>{5C22544A-7EE6-4342-B048-85BDC9FD1C3A}</a:tableStyleId>
              </a:tblPr>
              <a:tblGrid>
                <a:gridCol w="1639814">
                  <a:extLst>
                    <a:ext uri="{9D8B030D-6E8A-4147-A177-3AD203B41FA5}">
                      <a16:colId xmlns:a16="http://schemas.microsoft.com/office/drawing/2014/main" val="3340785468"/>
                    </a:ext>
                  </a:extLst>
                </a:gridCol>
                <a:gridCol w="6065042">
                  <a:extLst>
                    <a:ext uri="{9D8B030D-6E8A-4147-A177-3AD203B41FA5}">
                      <a16:colId xmlns:a16="http://schemas.microsoft.com/office/drawing/2014/main" val="4217406202"/>
                    </a:ext>
                  </a:extLst>
                </a:gridCol>
              </a:tblGrid>
              <a:tr h="925289">
                <a:tc>
                  <a:txBody>
                    <a:bodyPr/>
                    <a:lstStyle/>
                    <a:p>
                      <a:pPr>
                        <a:lnSpc>
                          <a:spcPct val="115000"/>
                        </a:lnSpc>
                        <a:spcBef>
                          <a:spcPts val="600"/>
                        </a:spcBef>
                        <a:spcAft>
                          <a:spcPts val="600"/>
                        </a:spcAft>
                      </a:pPr>
                      <a:r>
                        <a:rPr lang="en-US" sz="1400" b="1" dirty="0">
                          <a:solidFill>
                            <a:schemeClr val="tx2"/>
                          </a:solidFill>
                          <a:effectLst/>
                        </a:rPr>
                        <a:t>Dividend Tax Exemption</a:t>
                      </a:r>
                      <a:endParaRPr lang="nl-NL" sz="1400" b="1" dirty="0">
                        <a:solidFill>
                          <a:schemeClr val="tx2"/>
                        </a:solidFill>
                        <a:effectLst/>
                        <a:latin typeface="Calibri" panose="020F0502020204030204" pitchFamily="34" charset="0"/>
                        <a:ea typeface="MS Mincho"/>
                        <a:cs typeface="Times New Roman" panose="02020603050405020304" pitchFamily="18" charset="0"/>
                      </a:endParaRPr>
                    </a:p>
                  </a:txBody>
                  <a:tcPr marL="68580" marR="68580" marT="0" marB="0">
                    <a:noFill/>
                  </a:tcPr>
                </a:tc>
                <a:tc>
                  <a:txBody>
                    <a:bodyPr/>
                    <a:lstStyle/>
                    <a:p>
                      <a:pPr algn="just">
                        <a:lnSpc>
                          <a:spcPct val="115000"/>
                        </a:lnSpc>
                        <a:spcBef>
                          <a:spcPts val="600"/>
                        </a:spcBef>
                        <a:spcAft>
                          <a:spcPts val="600"/>
                        </a:spcAft>
                      </a:pPr>
                      <a:r>
                        <a:rPr lang="en-US" sz="1200" b="0" dirty="0">
                          <a:solidFill>
                            <a:schemeClr val="tx2"/>
                          </a:solidFill>
                          <a:effectLst/>
                        </a:rPr>
                        <a:t>This tax arrangement exists since 1893. This roughly means that, under some conditions, a certain share of the profit from a resident or a non-resident subsidiary is exempted from the payment of corporate tax. Although the payment of dividends to the shareholders is taxed by 25%.</a:t>
                      </a:r>
                      <a:endParaRPr lang="nl-NL" sz="1600" b="0" dirty="0">
                        <a:solidFill>
                          <a:schemeClr val="tx2"/>
                        </a:solidFill>
                        <a:effectLst/>
                        <a:latin typeface="Calibri" panose="020F0502020204030204" pitchFamily="34" charset="0"/>
                        <a:ea typeface="MS Mincho"/>
                        <a:cs typeface="Times New Roman" panose="02020603050405020304" pitchFamily="18" charset="0"/>
                      </a:endParaRPr>
                    </a:p>
                  </a:txBody>
                  <a:tcPr marL="68580" marR="68580" marT="0" marB="0">
                    <a:noFill/>
                  </a:tcPr>
                </a:tc>
                <a:extLst>
                  <a:ext uri="{0D108BD9-81ED-4DB2-BD59-A6C34878D82A}">
                    <a16:rowId xmlns:a16="http://schemas.microsoft.com/office/drawing/2014/main" val="52092954"/>
                  </a:ext>
                </a:extLst>
              </a:tr>
              <a:tr h="690521">
                <a:tc>
                  <a:txBody>
                    <a:bodyPr/>
                    <a:lstStyle/>
                    <a:p>
                      <a:pPr>
                        <a:lnSpc>
                          <a:spcPct val="115000"/>
                        </a:lnSpc>
                        <a:spcBef>
                          <a:spcPts val="600"/>
                        </a:spcBef>
                        <a:spcAft>
                          <a:spcPts val="600"/>
                        </a:spcAft>
                      </a:pPr>
                      <a:r>
                        <a:rPr lang="en-US" sz="1400" b="1">
                          <a:solidFill>
                            <a:schemeClr val="tx2"/>
                          </a:solidFill>
                          <a:effectLst/>
                        </a:rPr>
                        <a:t>Withholding Tax</a:t>
                      </a:r>
                      <a:endParaRPr lang="nl-NL" sz="1400" b="1">
                        <a:solidFill>
                          <a:schemeClr val="tx2"/>
                        </a:solidFill>
                        <a:effectLst/>
                        <a:latin typeface="Calibri" panose="020F0502020204030204" pitchFamily="34" charset="0"/>
                        <a:ea typeface="MS Mincho"/>
                        <a:cs typeface="Times New Roman" panose="02020603050405020304" pitchFamily="18" charset="0"/>
                      </a:endParaRPr>
                    </a:p>
                  </a:txBody>
                  <a:tcPr marL="68580" marR="68580" marT="0" marB="0">
                    <a:noFill/>
                  </a:tcPr>
                </a:tc>
                <a:tc>
                  <a:txBody>
                    <a:bodyPr/>
                    <a:lstStyle/>
                    <a:p>
                      <a:pPr algn="just">
                        <a:lnSpc>
                          <a:spcPct val="115000"/>
                        </a:lnSpc>
                        <a:spcBef>
                          <a:spcPts val="600"/>
                        </a:spcBef>
                        <a:spcAft>
                          <a:spcPts val="600"/>
                        </a:spcAft>
                      </a:pPr>
                      <a:r>
                        <a:rPr lang="en-US" sz="1200" b="0" dirty="0">
                          <a:solidFill>
                            <a:schemeClr val="tx2"/>
                          </a:solidFill>
                          <a:effectLst/>
                        </a:rPr>
                        <a:t>The Dutch fiscal system does not tax certain interests and royalties. This makes the Netherlands a highly attractive country for investors to attract monetary value from and to non-resident companies.</a:t>
                      </a:r>
                      <a:endParaRPr lang="nl-NL" sz="1600" b="0" dirty="0">
                        <a:solidFill>
                          <a:schemeClr val="tx2"/>
                        </a:solidFill>
                        <a:effectLst/>
                        <a:latin typeface="Calibri" panose="020F0502020204030204" pitchFamily="34" charset="0"/>
                        <a:ea typeface="MS Mincho"/>
                        <a:cs typeface="Times New Roman" panose="02020603050405020304" pitchFamily="18" charset="0"/>
                      </a:endParaRPr>
                    </a:p>
                  </a:txBody>
                  <a:tcPr marL="68580" marR="68580" marT="0" marB="0">
                    <a:noFill/>
                  </a:tcPr>
                </a:tc>
                <a:extLst>
                  <a:ext uri="{0D108BD9-81ED-4DB2-BD59-A6C34878D82A}">
                    <a16:rowId xmlns:a16="http://schemas.microsoft.com/office/drawing/2014/main" val="261060109"/>
                  </a:ext>
                </a:extLst>
              </a:tr>
              <a:tr h="1629590">
                <a:tc>
                  <a:txBody>
                    <a:bodyPr/>
                    <a:lstStyle/>
                    <a:p>
                      <a:pPr>
                        <a:lnSpc>
                          <a:spcPct val="115000"/>
                        </a:lnSpc>
                        <a:spcBef>
                          <a:spcPts val="600"/>
                        </a:spcBef>
                        <a:spcAft>
                          <a:spcPts val="600"/>
                        </a:spcAft>
                      </a:pPr>
                      <a:r>
                        <a:rPr lang="en-US" sz="1400" b="1">
                          <a:solidFill>
                            <a:schemeClr val="tx2"/>
                          </a:solidFill>
                          <a:effectLst/>
                        </a:rPr>
                        <a:t>Tax agreements</a:t>
                      </a:r>
                      <a:endParaRPr lang="nl-NL" sz="1400" b="1">
                        <a:solidFill>
                          <a:schemeClr val="tx2"/>
                        </a:solidFill>
                        <a:effectLst/>
                        <a:latin typeface="Calibri" panose="020F0502020204030204" pitchFamily="34" charset="0"/>
                        <a:ea typeface="MS Mincho"/>
                        <a:cs typeface="Times New Roman" panose="02020603050405020304" pitchFamily="18" charset="0"/>
                      </a:endParaRPr>
                    </a:p>
                  </a:txBody>
                  <a:tcPr marL="68580" marR="68580" marT="0" marB="0">
                    <a:noFill/>
                  </a:tcPr>
                </a:tc>
                <a:tc>
                  <a:txBody>
                    <a:bodyPr/>
                    <a:lstStyle/>
                    <a:p>
                      <a:pPr algn="just">
                        <a:lnSpc>
                          <a:spcPct val="115000"/>
                        </a:lnSpc>
                        <a:spcBef>
                          <a:spcPts val="600"/>
                        </a:spcBef>
                        <a:spcAft>
                          <a:spcPts val="600"/>
                        </a:spcAft>
                      </a:pPr>
                      <a:r>
                        <a:rPr lang="en-US" sz="1200" b="0" dirty="0">
                          <a:solidFill>
                            <a:schemeClr val="tx2"/>
                          </a:solidFill>
                          <a:effectLst/>
                        </a:rPr>
                        <a:t>The Dutch government has an exhaustive system of tax agreements with other countries. Many of these contracts were established many years ago to arrange high mutual investments between countries. The aim of these contracts is mainly to </a:t>
                      </a:r>
                      <a:r>
                        <a:rPr lang="en-US" sz="1200" b="0" dirty="0" err="1">
                          <a:solidFill>
                            <a:schemeClr val="tx2"/>
                          </a:solidFill>
                          <a:effectLst/>
                        </a:rPr>
                        <a:t>deminish</a:t>
                      </a:r>
                      <a:r>
                        <a:rPr lang="en-US" sz="1200" b="0" dirty="0">
                          <a:solidFill>
                            <a:schemeClr val="tx2"/>
                          </a:solidFill>
                          <a:effectLst/>
                        </a:rPr>
                        <a:t> or to prevent paying double taxes on revenues. These contract also comprise arrangements that the Withholding Tax on dividends, royalties and interests which are due to the Dutch government,  is diminished or cancelled. After all, the Dutch government does not tax interests and royalties too.</a:t>
                      </a:r>
                      <a:endParaRPr lang="nl-NL" sz="1600" b="0" dirty="0">
                        <a:solidFill>
                          <a:schemeClr val="tx2"/>
                        </a:solidFill>
                        <a:effectLst/>
                        <a:latin typeface="Calibri" panose="020F0502020204030204" pitchFamily="34" charset="0"/>
                        <a:ea typeface="MS Mincho"/>
                        <a:cs typeface="Times New Roman" panose="02020603050405020304" pitchFamily="18" charset="0"/>
                      </a:endParaRPr>
                    </a:p>
                  </a:txBody>
                  <a:tcPr marL="68580" marR="68580" marT="0" marB="0">
                    <a:noFill/>
                  </a:tcPr>
                </a:tc>
                <a:extLst>
                  <a:ext uri="{0D108BD9-81ED-4DB2-BD59-A6C34878D82A}">
                    <a16:rowId xmlns:a16="http://schemas.microsoft.com/office/drawing/2014/main" val="3206206488"/>
                  </a:ext>
                </a:extLst>
              </a:tr>
              <a:tr h="759590">
                <a:tc>
                  <a:txBody>
                    <a:bodyPr/>
                    <a:lstStyle/>
                    <a:p>
                      <a:pPr>
                        <a:lnSpc>
                          <a:spcPct val="115000"/>
                        </a:lnSpc>
                        <a:spcBef>
                          <a:spcPts val="600"/>
                        </a:spcBef>
                        <a:spcAft>
                          <a:spcPts val="600"/>
                        </a:spcAft>
                      </a:pPr>
                      <a:r>
                        <a:rPr lang="en-US" sz="1400" b="1">
                          <a:solidFill>
                            <a:schemeClr val="tx2"/>
                          </a:solidFill>
                          <a:effectLst/>
                        </a:rPr>
                        <a:t>Accessibility and reliability of the Dutch Tax system</a:t>
                      </a:r>
                      <a:endParaRPr lang="nl-NL" sz="1400" b="1">
                        <a:solidFill>
                          <a:schemeClr val="tx2"/>
                        </a:solidFill>
                        <a:effectLst/>
                        <a:latin typeface="Calibri" panose="020F0502020204030204" pitchFamily="34" charset="0"/>
                        <a:ea typeface="MS Mincho"/>
                        <a:cs typeface="Times New Roman" panose="02020603050405020304" pitchFamily="18" charset="0"/>
                      </a:endParaRPr>
                    </a:p>
                  </a:txBody>
                  <a:tcPr marL="68580" marR="68580" marT="0" marB="0">
                    <a:noFill/>
                  </a:tcPr>
                </a:tc>
                <a:tc>
                  <a:txBody>
                    <a:bodyPr/>
                    <a:lstStyle/>
                    <a:p>
                      <a:pPr algn="just">
                        <a:lnSpc>
                          <a:spcPct val="115000"/>
                        </a:lnSpc>
                        <a:spcBef>
                          <a:spcPts val="600"/>
                        </a:spcBef>
                        <a:spcAft>
                          <a:spcPts val="600"/>
                        </a:spcAft>
                      </a:pPr>
                      <a:r>
                        <a:rPr lang="en-US" sz="1200" b="0" dirty="0">
                          <a:solidFill>
                            <a:schemeClr val="tx2"/>
                          </a:solidFill>
                          <a:effectLst/>
                        </a:rPr>
                        <a:t>Foreign investors have the </a:t>
                      </a:r>
                      <a:r>
                        <a:rPr lang="en-US" sz="1200" b="0" dirty="0" smtClean="0">
                          <a:solidFill>
                            <a:schemeClr val="tx2"/>
                          </a:solidFill>
                          <a:effectLst/>
                        </a:rPr>
                        <a:t>possibility </a:t>
                      </a:r>
                      <a:r>
                        <a:rPr lang="en-US" sz="1200" b="0" dirty="0">
                          <a:solidFill>
                            <a:schemeClr val="tx2"/>
                          </a:solidFill>
                          <a:effectLst/>
                        </a:rPr>
                        <a:t>to discuss the fiscal consequences of their transactions thru the Netherlands and stipulate the outcome in an agreement. </a:t>
                      </a:r>
                      <a:endParaRPr lang="nl-NL" sz="1600" b="0" dirty="0">
                        <a:solidFill>
                          <a:schemeClr val="tx2"/>
                        </a:solidFill>
                        <a:effectLst/>
                        <a:latin typeface="Calibri" panose="020F0502020204030204" pitchFamily="34" charset="0"/>
                        <a:ea typeface="MS Mincho"/>
                        <a:cs typeface="Times New Roman" panose="02020603050405020304" pitchFamily="18" charset="0"/>
                      </a:endParaRPr>
                    </a:p>
                  </a:txBody>
                  <a:tcPr marL="68580" marR="68580" marT="0" marB="0">
                    <a:noFill/>
                  </a:tcPr>
                </a:tc>
                <a:extLst>
                  <a:ext uri="{0D108BD9-81ED-4DB2-BD59-A6C34878D82A}">
                    <a16:rowId xmlns:a16="http://schemas.microsoft.com/office/drawing/2014/main" val="2148193085"/>
                  </a:ext>
                </a:extLst>
              </a:tr>
            </a:tbl>
          </a:graphicData>
        </a:graphic>
      </p:graphicFrame>
    </p:spTree>
    <p:extLst>
      <p:ext uri="{BB962C8B-B14F-4D97-AF65-F5344CB8AC3E}">
        <p14:creationId xmlns:p14="http://schemas.microsoft.com/office/powerpoint/2010/main" val="338656506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dianummer 2"/>
          <p:cNvSpPr>
            <a:spLocks noGrp="1"/>
          </p:cNvSpPr>
          <p:nvPr>
            <p:ph type="sldNum" sz="quarter" idx="12"/>
          </p:nvPr>
        </p:nvSpPr>
        <p:spPr/>
        <p:txBody>
          <a:bodyPr/>
          <a:lstStyle/>
          <a:p>
            <a:pPr>
              <a:defRPr/>
            </a:pPr>
            <a:fld id="{38F229B6-B900-4352-897A-17B06F88CD63}" type="slidenum">
              <a:rPr lang="nl-NL" smtClean="0"/>
              <a:pPr>
                <a:defRPr/>
              </a:pPr>
              <a:t>7</a:t>
            </a:fld>
            <a:endParaRPr lang="nl-NL" dirty="0"/>
          </a:p>
        </p:txBody>
      </p:sp>
      <p:sp>
        <p:nvSpPr>
          <p:cNvPr id="8" name="Titel 1"/>
          <p:cNvSpPr>
            <a:spLocks noGrp="1"/>
          </p:cNvSpPr>
          <p:nvPr>
            <p:ph type="title"/>
          </p:nvPr>
        </p:nvSpPr>
        <p:spPr>
          <a:xfrm>
            <a:off x="576263" y="449263"/>
            <a:ext cx="8297862" cy="757237"/>
          </a:xfrm>
        </p:spPr>
        <p:txBody>
          <a:bodyPr/>
          <a:lstStyle/>
          <a:p>
            <a:r>
              <a:rPr lang="nl-NL" dirty="0" smtClean="0"/>
              <a:t>Special </a:t>
            </a:r>
            <a:r>
              <a:rPr lang="nl-NL" dirty="0" err="1" smtClean="0"/>
              <a:t>Purpose</a:t>
            </a:r>
            <a:r>
              <a:rPr lang="nl-NL" dirty="0" smtClean="0"/>
              <a:t> </a:t>
            </a:r>
            <a:r>
              <a:rPr lang="nl-NL" dirty="0" err="1" smtClean="0"/>
              <a:t>Entities</a:t>
            </a:r>
            <a:r>
              <a:rPr lang="nl-NL" dirty="0" smtClean="0"/>
              <a:t> (SPE)</a:t>
            </a:r>
            <a:endParaRPr lang="nl-NL" dirty="0"/>
          </a:p>
        </p:txBody>
      </p:sp>
      <p:grpSp>
        <p:nvGrpSpPr>
          <p:cNvPr id="4" name="Papier 172"/>
          <p:cNvGrpSpPr>
            <a:grpSpLocks/>
          </p:cNvGrpSpPr>
          <p:nvPr/>
        </p:nvGrpSpPr>
        <p:grpSpPr bwMode="auto">
          <a:xfrm>
            <a:off x="611560" y="2060848"/>
            <a:ext cx="6840760" cy="2592288"/>
            <a:chOff x="1440" y="1440"/>
            <a:chExt cx="5136" cy="2032"/>
          </a:xfrm>
        </p:grpSpPr>
        <p:sp>
          <p:nvSpPr>
            <p:cNvPr id="5" name="AutoShape 25"/>
            <p:cNvSpPr>
              <a:spLocks noChangeAspect="1" noChangeArrowheads="1"/>
            </p:cNvSpPr>
            <p:nvPr/>
          </p:nvSpPr>
          <p:spPr bwMode="auto">
            <a:xfrm>
              <a:off x="1440" y="1440"/>
              <a:ext cx="5136" cy="2032"/>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NL" sz="4400"/>
            </a:p>
          </p:txBody>
        </p:sp>
        <p:sp>
          <p:nvSpPr>
            <p:cNvPr id="6" name="Text Box 24"/>
            <p:cNvSpPr txBox="1">
              <a:spLocks noChangeArrowheads="1"/>
            </p:cNvSpPr>
            <p:nvPr/>
          </p:nvSpPr>
          <p:spPr bwMode="auto">
            <a:xfrm>
              <a:off x="4117" y="1886"/>
              <a:ext cx="339" cy="377"/>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74295" tIns="8890" rIns="74295" bIns="889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l-NL" altLang="nl-NL" sz="2000" b="0" i="0" u="none" strike="noStrike" cap="none" normalizeH="0" baseline="0" smtClean="0">
                  <a:ln>
                    <a:noFill/>
                  </a:ln>
                  <a:solidFill>
                    <a:schemeClr val="tx1"/>
                  </a:solidFill>
                  <a:effectLst/>
                  <a:latin typeface="Calibri" panose="020F0502020204030204" pitchFamily="34" charset="0"/>
                  <a:ea typeface="MS Mincho"/>
                  <a:cs typeface="Calibri" panose="020F0502020204030204" pitchFamily="34" charset="0"/>
                </a:rPr>
                <a:t>€</a:t>
              </a:r>
              <a:endParaRPr kumimoji="0" lang="nl-NL" altLang="nl-NL" sz="4400" b="0" i="0" u="none" strike="noStrike" cap="none" normalizeH="0" baseline="0" smtClean="0">
                <a:ln>
                  <a:noFill/>
                </a:ln>
                <a:solidFill>
                  <a:schemeClr val="tx1"/>
                </a:solidFill>
                <a:effectLst/>
                <a:latin typeface="Arial" panose="020B0604020202020204" pitchFamily="34" charset="0"/>
              </a:endParaRPr>
            </a:p>
          </p:txBody>
        </p:sp>
        <p:sp>
          <p:nvSpPr>
            <p:cNvPr id="9" name="Text Box 23"/>
            <p:cNvSpPr txBox="1">
              <a:spLocks noChangeArrowheads="1"/>
            </p:cNvSpPr>
            <p:nvPr/>
          </p:nvSpPr>
          <p:spPr bwMode="auto">
            <a:xfrm>
              <a:off x="3015" y="1865"/>
              <a:ext cx="344" cy="33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74295" tIns="8890" rIns="74295" bIns="889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l-NL" altLang="nl-NL" sz="2000" b="0" i="0" u="none" strike="noStrike" cap="none" normalizeH="0" baseline="0" smtClean="0">
                  <a:ln>
                    <a:noFill/>
                  </a:ln>
                  <a:solidFill>
                    <a:schemeClr val="tx1"/>
                  </a:solidFill>
                  <a:effectLst/>
                  <a:latin typeface="Calibri" panose="020F0502020204030204" pitchFamily="34" charset="0"/>
                  <a:ea typeface="MS Mincho"/>
                  <a:cs typeface="Calibri" panose="020F0502020204030204" pitchFamily="34" charset="0"/>
                </a:rPr>
                <a:t>€</a:t>
              </a:r>
              <a:endParaRPr kumimoji="0" lang="nl-NL" altLang="nl-NL" sz="4400" b="0" i="0" u="none" strike="noStrike" cap="none" normalizeH="0" baseline="0" smtClean="0">
                <a:ln>
                  <a:noFill/>
                </a:ln>
                <a:solidFill>
                  <a:schemeClr val="tx1"/>
                </a:solidFill>
                <a:effectLst/>
                <a:latin typeface="Arial" panose="020B0604020202020204" pitchFamily="34" charset="0"/>
              </a:endParaRPr>
            </a:p>
          </p:txBody>
        </p:sp>
        <p:sp>
          <p:nvSpPr>
            <p:cNvPr id="10" name="Text Box 22"/>
            <p:cNvSpPr txBox="1">
              <a:spLocks noChangeArrowheads="1"/>
            </p:cNvSpPr>
            <p:nvPr/>
          </p:nvSpPr>
          <p:spPr bwMode="auto">
            <a:xfrm>
              <a:off x="3535" y="1963"/>
              <a:ext cx="495" cy="22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74295" tIns="8890" rIns="74295" bIns="889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l-NL" altLang="nl-NL" sz="1600" b="0" i="0" u="none" strike="noStrike" cap="none" normalizeH="0" baseline="0" smtClean="0">
                  <a:ln>
                    <a:noFill/>
                  </a:ln>
                  <a:solidFill>
                    <a:schemeClr val="tx1"/>
                  </a:solidFill>
                  <a:effectLst/>
                  <a:latin typeface="Calibri" panose="020F0502020204030204" pitchFamily="34" charset="0"/>
                  <a:ea typeface="MS Mincho"/>
                  <a:cs typeface="Calibri" panose="020F0502020204030204" pitchFamily="34" charset="0"/>
                </a:rPr>
                <a:t>SPE </a:t>
              </a:r>
              <a:endParaRPr kumimoji="0" lang="nl-NL" altLang="nl-NL" sz="4400" b="0" i="0" u="none" strike="noStrike" cap="none" normalizeH="0" baseline="0" smtClean="0">
                <a:ln>
                  <a:noFill/>
                </a:ln>
                <a:solidFill>
                  <a:schemeClr val="tx1"/>
                </a:solidFill>
                <a:effectLst/>
                <a:latin typeface="Arial" panose="020B0604020202020204" pitchFamily="34" charset="0"/>
              </a:endParaRPr>
            </a:p>
          </p:txBody>
        </p:sp>
        <p:sp>
          <p:nvSpPr>
            <p:cNvPr id="11" name="Oval 21"/>
            <p:cNvSpPr>
              <a:spLocks noChangeArrowheads="1"/>
            </p:cNvSpPr>
            <p:nvPr/>
          </p:nvSpPr>
          <p:spPr bwMode="auto">
            <a:xfrm>
              <a:off x="3436" y="1755"/>
              <a:ext cx="681" cy="696"/>
            </a:xfrm>
            <a:prstGeom prst="ellipse">
              <a:avLst/>
            </a:prstGeom>
            <a:gradFill rotWithShape="1">
              <a:gsLst>
                <a:gs pos="5000">
                  <a:srgbClr val="FF0000"/>
                </a:gs>
                <a:gs pos="86000">
                  <a:srgbClr val="2E74B5"/>
                </a:gs>
              </a:gsLst>
              <a:lin ang="5400000" scaled="1"/>
            </a:gradFill>
            <a:ln>
              <a:noFill/>
            </a:ln>
            <a:extLst>
              <a:ext uri="{91240B29-F687-4F45-9708-019B960494DF}">
                <a14:hiddenLine xmlns:a14="http://schemas.microsoft.com/office/drawing/2010/main" w="9525">
                  <a:solidFill>
                    <a:srgbClr val="FF0000"/>
                  </a:solidFill>
                  <a:round/>
                  <a:headEnd/>
                  <a:tailEnd/>
                </a14:hiddenLine>
              </a:ext>
            </a:extLst>
          </p:spPr>
          <p:txBody>
            <a:bodyPr vert="horz" wrap="square" lIns="74295" tIns="8890" rIns="74295" bIns="8890" numCol="1" anchor="t" anchorCtr="0" compatLnSpc="1">
              <a:prstTxWarp prst="textNoShape">
                <a:avLst/>
              </a:prstTxWarp>
            </a:bodyPr>
            <a:lstStyle/>
            <a:p>
              <a:endParaRPr lang="nl-NL" sz="4400"/>
            </a:p>
          </p:txBody>
        </p:sp>
        <p:sp>
          <p:nvSpPr>
            <p:cNvPr id="12" name="Tekstvak 227"/>
            <p:cNvSpPr txBox="1">
              <a:spLocks noChangeArrowheads="1"/>
            </p:cNvSpPr>
            <p:nvPr/>
          </p:nvSpPr>
          <p:spPr bwMode="auto">
            <a:xfrm>
              <a:off x="1718" y="1571"/>
              <a:ext cx="809" cy="327"/>
            </a:xfrm>
            <a:prstGeom prst="rect">
              <a:avLst/>
            </a:prstGeom>
            <a:solidFill>
              <a:schemeClr val="bg2"/>
            </a:solidFill>
            <a:ln w="6350">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l-NL" altLang="nl-NL" sz="1600" b="0" i="0" u="none" strike="noStrike" cap="none" normalizeH="0" baseline="0" dirty="0" smtClean="0">
                  <a:ln>
                    <a:noFill/>
                  </a:ln>
                  <a:solidFill>
                    <a:schemeClr val="tx1"/>
                  </a:solidFill>
                  <a:effectLst/>
                  <a:latin typeface="Calibri" panose="020F0502020204030204" pitchFamily="34" charset="0"/>
                  <a:ea typeface="MS Mincho"/>
                  <a:cs typeface="Calibri" panose="020F0502020204030204" pitchFamily="34" charset="0"/>
                </a:rPr>
                <a:t>Ry (US)</a:t>
              </a:r>
              <a:endParaRPr kumimoji="0" lang="nl-NL" altLang="nl-NL" sz="4400" b="0" i="0" u="none" strike="noStrike" cap="none" normalizeH="0" baseline="0" dirty="0" smtClean="0">
                <a:ln>
                  <a:noFill/>
                </a:ln>
                <a:solidFill>
                  <a:schemeClr val="tx1"/>
                </a:solidFill>
                <a:effectLst/>
                <a:latin typeface="Arial" panose="020B0604020202020204" pitchFamily="34" charset="0"/>
              </a:endParaRPr>
            </a:p>
          </p:txBody>
        </p:sp>
        <p:sp>
          <p:nvSpPr>
            <p:cNvPr id="13" name="Tekstvak 227"/>
            <p:cNvSpPr txBox="1">
              <a:spLocks noChangeArrowheads="1"/>
            </p:cNvSpPr>
            <p:nvPr/>
          </p:nvSpPr>
          <p:spPr bwMode="auto">
            <a:xfrm>
              <a:off x="1718" y="1970"/>
              <a:ext cx="809" cy="327"/>
            </a:xfrm>
            <a:prstGeom prst="rect">
              <a:avLst/>
            </a:prstGeom>
            <a:solidFill>
              <a:schemeClr val="bg2"/>
            </a:solidFill>
            <a:ln w="6350">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l-NL" altLang="nl-NL" sz="1600" b="0" i="0" u="none" strike="noStrike" cap="none" normalizeH="0" baseline="0" smtClean="0">
                  <a:ln>
                    <a:noFill/>
                  </a:ln>
                  <a:solidFill>
                    <a:schemeClr val="tx1"/>
                  </a:solidFill>
                  <a:effectLst/>
                  <a:latin typeface="Calibri" panose="020F0502020204030204" pitchFamily="34" charset="0"/>
                  <a:ea typeface="MS Mincho"/>
                  <a:cs typeface="Calibri" panose="020F0502020204030204" pitchFamily="34" charset="0"/>
                </a:rPr>
                <a:t>Ivs (UK)</a:t>
              </a:r>
              <a:endParaRPr kumimoji="0" lang="nl-NL" altLang="nl-NL" sz="4400" b="0" i="0" u="none" strike="noStrike" cap="none" normalizeH="0" baseline="0" smtClean="0">
                <a:ln>
                  <a:noFill/>
                </a:ln>
                <a:solidFill>
                  <a:schemeClr val="tx1"/>
                </a:solidFill>
                <a:effectLst/>
                <a:latin typeface="Arial" panose="020B0604020202020204" pitchFamily="34" charset="0"/>
              </a:endParaRPr>
            </a:p>
          </p:txBody>
        </p:sp>
        <p:sp>
          <p:nvSpPr>
            <p:cNvPr id="14" name="Tekstvak 227"/>
            <p:cNvSpPr txBox="1">
              <a:spLocks noChangeArrowheads="1"/>
            </p:cNvSpPr>
            <p:nvPr/>
          </p:nvSpPr>
          <p:spPr bwMode="auto">
            <a:xfrm>
              <a:off x="1718" y="2367"/>
              <a:ext cx="809" cy="327"/>
            </a:xfrm>
            <a:prstGeom prst="rect">
              <a:avLst/>
            </a:prstGeom>
            <a:solidFill>
              <a:schemeClr val="bg2"/>
            </a:solidFill>
            <a:ln w="6350">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l-NL" altLang="nl-NL" sz="1600" b="0" i="0" u="none" strike="noStrike" cap="none" normalizeH="0" baseline="0" smtClean="0">
                  <a:ln>
                    <a:noFill/>
                  </a:ln>
                  <a:solidFill>
                    <a:schemeClr val="tx1"/>
                  </a:solidFill>
                  <a:effectLst/>
                  <a:latin typeface="Calibri" panose="020F0502020204030204" pitchFamily="34" charset="0"/>
                  <a:ea typeface="MS Mincho"/>
                  <a:cs typeface="Calibri" panose="020F0502020204030204" pitchFamily="34" charset="0"/>
                </a:rPr>
                <a:t>Ivs (…)</a:t>
              </a:r>
              <a:endParaRPr kumimoji="0" lang="nl-NL" altLang="nl-NL" sz="4400" b="0" i="0" u="none" strike="noStrike" cap="none" normalizeH="0" baseline="0" smtClean="0">
                <a:ln>
                  <a:noFill/>
                </a:ln>
                <a:solidFill>
                  <a:schemeClr val="tx1"/>
                </a:solidFill>
                <a:effectLst/>
                <a:latin typeface="Arial" panose="020B0604020202020204" pitchFamily="34" charset="0"/>
              </a:endParaRPr>
            </a:p>
          </p:txBody>
        </p:sp>
        <p:sp>
          <p:nvSpPr>
            <p:cNvPr id="15" name="AutoShape 17"/>
            <p:cNvSpPr>
              <a:spLocks noChangeShapeType="1"/>
            </p:cNvSpPr>
            <p:nvPr/>
          </p:nvSpPr>
          <p:spPr bwMode="auto">
            <a:xfrm>
              <a:off x="2527" y="1735"/>
              <a:ext cx="462" cy="1"/>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nl-NL" sz="4400"/>
            </a:p>
          </p:txBody>
        </p:sp>
        <p:sp>
          <p:nvSpPr>
            <p:cNvPr id="16" name="AutoShape 16"/>
            <p:cNvSpPr>
              <a:spLocks noChangeShapeType="1"/>
            </p:cNvSpPr>
            <p:nvPr/>
          </p:nvSpPr>
          <p:spPr bwMode="auto">
            <a:xfrm>
              <a:off x="2527" y="2124"/>
              <a:ext cx="462" cy="1"/>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nl-NL" sz="4400"/>
            </a:p>
          </p:txBody>
        </p:sp>
        <p:sp>
          <p:nvSpPr>
            <p:cNvPr id="17" name="AutoShape 15"/>
            <p:cNvSpPr>
              <a:spLocks noChangeShapeType="1"/>
            </p:cNvSpPr>
            <p:nvPr/>
          </p:nvSpPr>
          <p:spPr bwMode="auto">
            <a:xfrm>
              <a:off x="2527" y="2504"/>
              <a:ext cx="462" cy="1"/>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nl-NL" sz="4400"/>
            </a:p>
          </p:txBody>
        </p:sp>
        <p:sp>
          <p:nvSpPr>
            <p:cNvPr id="18" name="AutoShape 14"/>
            <p:cNvSpPr>
              <a:spLocks noChangeShapeType="1"/>
            </p:cNvSpPr>
            <p:nvPr/>
          </p:nvSpPr>
          <p:spPr bwMode="auto">
            <a:xfrm>
              <a:off x="2989" y="1735"/>
              <a:ext cx="0" cy="770"/>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nl-NL" sz="4400"/>
            </a:p>
          </p:txBody>
        </p:sp>
        <p:sp>
          <p:nvSpPr>
            <p:cNvPr id="19" name="Oval 13"/>
            <p:cNvSpPr>
              <a:spLocks noChangeArrowheads="1"/>
            </p:cNvSpPr>
            <p:nvPr/>
          </p:nvSpPr>
          <p:spPr bwMode="auto">
            <a:xfrm>
              <a:off x="3434" y="1938"/>
              <a:ext cx="681" cy="336"/>
            </a:xfrm>
            <a:prstGeom prst="ellipse">
              <a:avLst/>
            </a:prstGeom>
            <a:solidFill>
              <a:schemeClr val="bg1"/>
            </a:solidFill>
            <a:ln>
              <a:noFill/>
            </a:ln>
            <a:extLst>
              <a:ext uri="{91240B29-F687-4F45-9708-019B960494DF}">
                <a14:hiddenLine xmlns:a14="http://schemas.microsoft.com/office/drawing/2010/main" w="9525">
                  <a:solidFill>
                    <a:srgbClr val="FF0000"/>
                  </a:solidFill>
                  <a:round/>
                  <a:headEnd/>
                  <a:tailEnd/>
                </a14:hiddenLine>
              </a:ext>
            </a:extLst>
          </p:spPr>
          <p:txBody>
            <a:bodyPr vert="horz" wrap="square" lIns="74295" tIns="8890" rIns="74295" bIns="8890" numCol="1" anchor="t" anchorCtr="0" compatLnSpc="1">
              <a:prstTxWarp prst="textNoShape">
                <a:avLst/>
              </a:prstTxWarp>
            </a:bodyPr>
            <a:lstStyle/>
            <a:p>
              <a:endParaRPr lang="nl-NL" sz="4400"/>
            </a:p>
          </p:txBody>
        </p:sp>
        <p:sp>
          <p:nvSpPr>
            <p:cNvPr id="20" name="Tekstvak 227"/>
            <p:cNvSpPr txBox="1">
              <a:spLocks noChangeArrowheads="1"/>
            </p:cNvSpPr>
            <p:nvPr/>
          </p:nvSpPr>
          <p:spPr bwMode="auto">
            <a:xfrm>
              <a:off x="5046" y="1580"/>
              <a:ext cx="809" cy="327"/>
            </a:xfrm>
            <a:prstGeom prst="rect">
              <a:avLst/>
            </a:prstGeom>
            <a:solidFill>
              <a:schemeClr val="bg2"/>
            </a:solidFill>
            <a:ln w="6350">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l-NL" altLang="nl-NL" sz="1600" b="0" i="0" u="none" strike="noStrike" cap="none" normalizeH="0" baseline="0" smtClean="0">
                  <a:ln>
                    <a:noFill/>
                  </a:ln>
                  <a:solidFill>
                    <a:schemeClr val="tx1"/>
                  </a:solidFill>
                  <a:effectLst/>
                  <a:latin typeface="Calibri" panose="020F0502020204030204" pitchFamily="34" charset="0"/>
                  <a:ea typeface="MS Mincho"/>
                  <a:cs typeface="Calibri" panose="020F0502020204030204" pitchFamily="34" charset="0"/>
                </a:rPr>
                <a:t>Div (KY)</a:t>
              </a:r>
              <a:endParaRPr kumimoji="0" lang="nl-NL" altLang="nl-NL" sz="4400" b="0" i="0" u="none" strike="noStrike" cap="none" normalizeH="0" baseline="0" smtClean="0">
                <a:ln>
                  <a:noFill/>
                </a:ln>
                <a:solidFill>
                  <a:schemeClr val="tx1"/>
                </a:solidFill>
                <a:effectLst/>
                <a:latin typeface="Arial" panose="020B0604020202020204" pitchFamily="34" charset="0"/>
              </a:endParaRPr>
            </a:p>
          </p:txBody>
        </p:sp>
        <p:sp>
          <p:nvSpPr>
            <p:cNvPr id="21" name="Tekstvak 227"/>
            <p:cNvSpPr txBox="1">
              <a:spLocks noChangeArrowheads="1"/>
            </p:cNvSpPr>
            <p:nvPr/>
          </p:nvSpPr>
          <p:spPr bwMode="auto">
            <a:xfrm>
              <a:off x="5046" y="1979"/>
              <a:ext cx="809" cy="327"/>
            </a:xfrm>
            <a:prstGeom prst="rect">
              <a:avLst/>
            </a:prstGeom>
            <a:solidFill>
              <a:schemeClr val="bg2"/>
            </a:solidFill>
            <a:ln w="6350">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l-NL" altLang="nl-NL" sz="1600" b="0" i="0" u="none" strike="noStrike" cap="none" normalizeH="0" baseline="0" smtClean="0">
                  <a:ln>
                    <a:noFill/>
                  </a:ln>
                  <a:solidFill>
                    <a:schemeClr val="tx1"/>
                  </a:solidFill>
                  <a:effectLst/>
                  <a:latin typeface="Calibri" panose="020F0502020204030204" pitchFamily="34" charset="0"/>
                  <a:ea typeface="MS Mincho"/>
                  <a:cs typeface="Calibri" panose="020F0502020204030204" pitchFamily="34" charset="0"/>
                </a:rPr>
                <a:t>Prj (US)</a:t>
              </a:r>
              <a:endParaRPr kumimoji="0" lang="nl-NL" altLang="nl-NL" sz="4400" b="0" i="0" u="none" strike="noStrike" cap="none" normalizeH="0" baseline="0" smtClean="0">
                <a:ln>
                  <a:noFill/>
                </a:ln>
                <a:solidFill>
                  <a:schemeClr val="tx1"/>
                </a:solidFill>
                <a:effectLst/>
                <a:latin typeface="Arial" panose="020B0604020202020204" pitchFamily="34" charset="0"/>
              </a:endParaRPr>
            </a:p>
          </p:txBody>
        </p:sp>
        <p:sp>
          <p:nvSpPr>
            <p:cNvPr id="22" name="Tekstvak 227"/>
            <p:cNvSpPr txBox="1">
              <a:spLocks noChangeArrowheads="1"/>
            </p:cNvSpPr>
            <p:nvPr/>
          </p:nvSpPr>
          <p:spPr bwMode="auto">
            <a:xfrm>
              <a:off x="5046" y="2376"/>
              <a:ext cx="809" cy="327"/>
            </a:xfrm>
            <a:prstGeom prst="rect">
              <a:avLst/>
            </a:prstGeom>
            <a:solidFill>
              <a:schemeClr val="bg2"/>
            </a:solidFill>
            <a:ln w="6350">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l-NL" altLang="nl-NL" sz="1600" b="0" i="0" u="none" strike="noStrike" cap="none" normalizeH="0" baseline="0" smtClean="0">
                  <a:ln>
                    <a:noFill/>
                  </a:ln>
                  <a:solidFill>
                    <a:schemeClr val="tx1"/>
                  </a:solidFill>
                  <a:effectLst/>
                  <a:latin typeface="Calibri" panose="020F0502020204030204" pitchFamily="34" charset="0"/>
                  <a:ea typeface="MS Mincho"/>
                  <a:cs typeface="Calibri" panose="020F0502020204030204" pitchFamily="34" charset="0"/>
                </a:rPr>
                <a:t>Inv (…)</a:t>
              </a:r>
              <a:endParaRPr kumimoji="0" lang="nl-NL" altLang="nl-NL" sz="4400" b="0" i="0" u="none" strike="noStrike" cap="none" normalizeH="0" baseline="0" smtClean="0">
                <a:ln>
                  <a:noFill/>
                </a:ln>
                <a:solidFill>
                  <a:schemeClr val="tx1"/>
                </a:solidFill>
                <a:effectLst/>
                <a:latin typeface="Arial" panose="020B0604020202020204" pitchFamily="34" charset="0"/>
              </a:endParaRPr>
            </a:p>
          </p:txBody>
        </p:sp>
        <p:sp>
          <p:nvSpPr>
            <p:cNvPr id="23" name="AutoShape 9"/>
            <p:cNvSpPr>
              <a:spLocks noChangeShapeType="1"/>
            </p:cNvSpPr>
            <p:nvPr/>
          </p:nvSpPr>
          <p:spPr bwMode="auto">
            <a:xfrm>
              <a:off x="4584" y="1745"/>
              <a:ext cx="462" cy="1"/>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nl-NL" sz="4400"/>
            </a:p>
          </p:txBody>
        </p:sp>
        <p:sp>
          <p:nvSpPr>
            <p:cNvPr id="24" name="AutoShape 8"/>
            <p:cNvSpPr>
              <a:spLocks noChangeShapeType="1"/>
            </p:cNvSpPr>
            <p:nvPr/>
          </p:nvSpPr>
          <p:spPr bwMode="auto">
            <a:xfrm>
              <a:off x="4584" y="2134"/>
              <a:ext cx="462" cy="1"/>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nl-NL" sz="4400"/>
            </a:p>
          </p:txBody>
        </p:sp>
        <p:sp>
          <p:nvSpPr>
            <p:cNvPr id="25" name="AutoShape 7"/>
            <p:cNvSpPr>
              <a:spLocks noChangeShapeType="1"/>
            </p:cNvSpPr>
            <p:nvPr/>
          </p:nvSpPr>
          <p:spPr bwMode="auto">
            <a:xfrm>
              <a:off x="4584" y="2514"/>
              <a:ext cx="462" cy="1"/>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nl-NL" sz="4400"/>
            </a:p>
          </p:txBody>
        </p:sp>
        <p:sp>
          <p:nvSpPr>
            <p:cNvPr id="26" name="AutoShape 6"/>
            <p:cNvSpPr>
              <a:spLocks noChangeShapeType="1"/>
            </p:cNvSpPr>
            <p:nvPr/>
          </p:nvSpPr>
          <p:spPr bwMode="auto">
            <a:xfrm>
              <a:off x="4584" y="1746"/>
              <a:ext cx="1" cy="770"/>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nl-NL" sz="4400"/>
            </a:p>
          </p:txBody>
        </p:sp>
        <p:sp>
          <p:nvSpPr>
            <p:cNvPr id="27" name="AutoShape 5"/>
            <p:cNvSpPr>
              <a:spLocks noChangeShapeType="1"/>
            </p:cNvSpPr>
            <p:nvPr/>
          </p:nvSpPr>
          <p:spPr bwMode="auto">
            <a:xfrm>
              <a:off x="4115" y="2139"/>
              <a:ext cx="462" cy="1"/>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nl-NL" sz="4400"/>
            </a:p>
          </p:txBody>
        </p:sp>
        <p:sp>
          <p:nvSpPr>
            <p:cNvPr id="28" name="AutoShape 4"/>
            <p:cNvSpPr>
              <a:spLocks noChangeShapeType="1"/>
            </p:cNvSpPr>
            <p:nvPr/>
          </p:nvSpPr>
          <p:spPr bwMode="auto">
            <a:xfrm>
              <a:off x="2989" y="2123"/>
              <a:ext cx="462" cy="1"/>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nl-NL" sz="4400"/>
            </a:p>
          </p:txBody>
        </p:sp>
        <p:sp>
          <p:nvSpPr>
            <p:cNvPr id="29" name="Text Box 3"/>
            <p:cNvSpPr txBox="1">
              <a:spLocks noChangeArrowheads="1"/>
            </p:cNvSpPr>
            <p:nvPr/>
          </p:nvSpPr>
          <p:spPr bwMode="auto">
            <a:xfrm>
              <a:off x="1711" y="2829"/>
              <a:ext cx="1297" cy="467"/>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74295" tIns="8890" rIns="74295" bIns="889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l-NL" altLang="nl-NL" sz="1400" b="0" i="0" u="none" strike="noStrike" cap="none" normalizeH="0" baseline="0" dirty="0" smtClean="0">
                  <a:ln>
                    <a:noFill/>
                  </a:ln>
                  <a:solidFill>
                    <a:schemeClr val="tx1"/>
                  </a:solidFill>
                  <a:effectLst/>
                  <a:latin typeface="Calibri" panose="020F0502020204030204" pitchFamily="34" charset="0"/>
                  <a:ea typeface="MS Mincho"/>
                  <a:cs typeface="Calibri" panose="020F0502020204030204" pitchFamily="34" charset="0"/>
                </a:rPr>
                <a:t>Ry = </a:t>
              </a:r>
              <a:r>
                <a:rPr kumimoji="0" lang="nl-NL" altLang="nl-NL" sz="1400" b="0" i="0" u="none" strike="noStrike" cap="none" normalizeH="0" baseline="0" dirty="0" err="1" smtClean="0">
                  <a:ln>
                    <a:noFill/>
                  </a:ln>
                  <a:solidFill>
                    <a:schemeClr val="tx1"/>
                  </a:solidFill>
                  <a:effectLst/>
                  <a:latin typeface="Calibri" panose="020F0502020204030204" pitchFamily="34" charset="0"/>
                  <a:ea typeface="MS Mincho"/>
                  <a:cs typeface="Calibri" panose="020F0502020204030204" pitchFamily="34" charset="0"/>
                </a:rPr>
                <a:t>Royalties</a:t>
              </a:r>
              <a:r>
                <a:rPr kumimoji="0" lang="nl-NL" altLang="nl-NL" sz="1400" b="0" i="0" u="none" strike="noStrike" cap="none" normalizeH="0" baseline="0" dirty="0" smtClean="0">
                  <a:ln>
                    <a:noFill/>
                  </a:ln>
                  <a:solidFill>
                    <a:schemeClr val="tx1"/>
                  </a:solidFill>
                  <a:effectLst/>
                  <a:latin typeface="Calibri" panose="020F0502020204030204" pitchFamily="34" charset="0"/>
                  <a:ea typeface="MS Mincho"/>
                  <a:cs typeface="Calibri" panose="020F0502020204030204" pitchFamily="34" charset="0"/>
                </a:rPr>
                <a:t/>
              </a:r>
              <a:br>
                <a:rPr kumimoji="0" lang="nl-NL" altLang="nl-NL" sz="1400" b="0" i="0" u="none" strike="noStrike" cap="none" normalizeH="0" baseline="0" dirty="0" smtClean="0">
                  <a:ln>
                    <a:noFill/>
                  </a:ln>
                  <a:solidFill>
                    <a:schemeClr val="tx1"/>
                  </a:solidFill>
                  <a:effectLst/>
                  <a:latin typeface="Calibri" panose="020F0502020204030204" pitchFamily="34" charset="0"/>
                  <a:ea typeface="MS Mincho"/>
                  <a:cs typeface="Calibri" panose="020F0502020204030204" pitchFamily="34" charset="0"/>
                </a:rPr>
              </a:br>
              <a:r>
                <a:rPr kumimoji="0" lang="nl-NL" altLang="nl-NL" sz="1400" b="0" i="0" u="none" strike="noStrike" cap="none" normalizeH="0" baseline="0" dirty="0" err="1" smtClean="0">
                  <a:ln>
                    <a:noFill/>
                  </a:ln>
                  <a:solidFill>
                    <a:schemeClr val="tx1"/>
                  </a:solidFill>
                  <a:effectLst/>
                  <a:latin typeface="Calibri" panose="020F0502020204030204" pitchFamily="34" charset="0"/>
                  <a:ea typeface="MS Mincho"/>
                  <a:cs typeface="Calibri" panose="020F0502020204030204" pitchFamily="34" charset="0"/>
                </a:rPr>
                <a:t>Ivs</a:t>
              </a:r>
              <a:r>
                <a:rPr kumimoji="0" lang="nl-NL" altLang="nl-NL" sz="1400" b="0" i="0" u="none" strike="noStrike" cap="none" normalizeH="0" baseline="0" dirty="0" smtClean="0">
                  <a:ln>
                    <a:noFill/>
                  </a:ln>
                  <a:solidFill>
                    <a:schemeClr val="tx1"/>
                  </a:solidFill>
                  <a:effectLst/>
                  <a:latin typeface="Calibri" panose="020F0502020204030204" pitchFamily="34" charset="0"/>
                  <a:ea typeface="MS Mincho"/>
                  <a:cs typeface="Calibri" panose="020F0502020204030204" pitchFamily="34" charset="0"/>
                </a:rPr>
                <a:t> = Investor</a:t>
              </a:r>
              <a:br>
                <a:rPr kumimoji="0" lang="nl-NL" altLang="nl-NL" sz="1400" b="0" i="0" u="none" strike="noStrike" cap="none" normalizeH="0" baseline="0" dirty="0" smtClean="0">
                  <a:ln>
                    <a:noFill/>
                  </a:ln>
                  <a:solidFill>
                    <a:schemeClr val="tx1"/>
                  </a:solidFill>
                  <a:effectLst/>
                  <a:latin typeface="Calibri" panose="020F0502020204030204" pitchFamily="34" charset="0"/>
                  <a:ea typeface="MS Mincho"/>
                  <a:cs typeface="Calibri" panose="020F0502020204030204" pitchFamily="34" charset="0"/>
                </a:rPr>
              </a:br>
              <a:r>
                <a:rPr kumimoji="0" lang="nl-NL" altLang="nl-NL" sz="1400" b="0" i="0" u="none" strike="noStrike" cap="none" normalizeH="0" baseline="0" dirty="0" smtClean="0">
                  <a:ln>
                    <a:noFill/>
                  </a:ln>
                  <a:solidFill>
                    <a:schemeClr val="tx1"/>
                  </a:solidFill>
                  <a:effectLst/>
                  <a:latin typeface="Calibri" panose="020F0502020204030204" pitchFamily="34" charset="0"/>
                  <a:ea typeface="MS Mincho"/>
                  <a:cs typeface="Calibri" panose="020F0502020204030204" pitchFamily="34" charset="0"/>
                </a:rPr>
                <a:t/>
              </a:r>
              <a:br>
                <a:rPr kumimoji="0" lang="nl-NL" altLang="nl-NL" sz="1400" b="0" i="0" u="none" strike="noStrike" cap="none" normalizeH="0" baseline="0" dirty="0" smtClean="0">
                  <a:ln>
                    <a:noFill/>
                  </a:ln>
                  <a:solidFill>
                    <a:schemeClr val="tx1"/>
                  </a:solidFill>
                  <a:effectLst/>
                  <a:latin typeface="Calibri" panose="020F0502020204030204" pitchFamily="34" charset="0"/>
                  <a:ea typeface="MS Mincho"/>
                  <a:cs typeface="Calibri" panose="020F0502020204030204" pitchFamily="34" charset="0"/>
                </a:rPr>
              </a:br>
              <a:endParaRPr kumimoji="0" lang="nl-NL" altLang="nl-NL" sz="4400" b="0" i="0" u="none" strike="noStrike" cap="none" normalizeH="0" baseline="0" dirty="0" smtClean="0">
                <a:ln>
                  <a:noFill/>
                </a:ln>
                <a:solidFill>
                  <a:schemeClr val="tx1"/>
                </a:solidFill>
                <a:effectLst/>
                <a:latin typeface="Arial" panose="020B0604020202020204" pitchFamily="34" charset="0"/>
              </a:endParaRPr>
            </a:p>
          </p:txBody>
        </p:sp>
        <p:sp>
          <p:nvSpPr>
            <p:cNvPr id="30" name="Text Box 2"/>
            <p:cNvSpPr txBox="1">
              <a:spLocks noChangeArrowheads="1"/>
            </p:cNvSpPr>
            <p:nvPr/>
          </p:nvSpPr>
          <p:spPr bwMode="auto">
            <a:xfrm>
              <a:off x="4846" y="2829"/>
              <a:ext cx="1382" cy="64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74295" tIns="8890" rIns="74295" bIns="889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nl-NL" sz="1400" b="0" i="0" u="none" strike="noStrike" cap="none" normalizeH="0" baseline="0" dirty="0" err="1" smtClean="0">
                  <a:ln>
                    <a:noFill/>
                  </a:ln>
                  <a:solidFill>
                    <a:schemeClr val="tx1"/>
                  </a:solidFill>
                  <a:effectLst/>
                  <a:latin typeface="Calibri" panose="020F0502020204030204" pitchFamily="34" charset="0"/>
                  <a:ea typeface="MS Mincho"/>
                  <a:cs typeface="Calibri" panose="020F0502020204030204" pitchFamily="34" charset="0"/>
                </a:rPr>
                <a:t>Div</a:t>
              </a:r>
              <a:r>
                <a:rPr kumimoji="0" lang="en-US" altLang="nl-NL" sz="1400" b="0" i="0" u="none" strike="noStrike" cap="none" normalizeH="0" baseline="0" dirty="0" smtClean="0">
                  <a:ln>
                    <a:noFill/>
                  </a:ln>
                  <a:solidFill>
                    <a:schemeClr val="tx1"/>
                  </a:solidFill>
                  <a:effectLst/>
                  <a:latin typeface="Calibri" panose="020F0502020204030204" pitchFamily="34" charset="0"/>
                  <a:ea typeface="MS Mincho"/>
                  <a:cs typeface="Calibri" panose="020F0502020204030204" pitchFamily="34" charset="0"/>
                </a:rPr>
                <a:t> = Dividend/Profits</a:t>
              </a:r>
              <a:br>
                <a:rPr kumimoji="0" lang="en-US" altLang="nl-NL" sz="1400" b="0" i="0" u="none" strike="noStrike" cap="none" normalizeH="0" baseline="0" dirty="0" smtClean="0">
                  <a:ln>
                    <a:noFill/>
                  </a:ln>
                  <a:solidFill>
                    <a:schemeClr val="tx1"/>
                  </a:solidFill>
                  <a:effectLst/>
                  <a:latin typeface="Calibri" panose="020F0502020204030204" pitchFamily="34" charset="0"/>
                  <a:ea typeface="MS Mincho"/>
                  <a:cs typeface="Calibri" panose="020F0502020204030204" pitchFamily="34" charset="0"/>
                </a:rPr>
              </a:br>
              <a:r>
                <a:rPr kumimoji="0" lang="en-US" altLang="nl-NL" sz="1400" b="0" i="0" u="none" strike="noStrike" cap="none" normalizeH="0" baseline="0" dirty="0" err="1" smtClean="0">
                  <a:ln>
                    <a:noFill/>
                  </a:ln>
                  <a:solidFill>
                    <a:schemeClr val="tx1"/>
                  </a:solidFill>
                  <a:effectLst/>
                  <a:latin typeface="Calibri" panose="020F0502020204030204" pitchFamily="34" charset="0"/>
                  <a:ea typeface="MS Mincho"/>
                  <a:cs typeface="Calibri" panose="020F0502020204030204" pitchFamily="34" charset="0"/>
                </a:rPr>
                <a:t>Prj</a:t>
              </a:r>
              <a:r>
                <a:rPr kumimoji="0" lang="en-US" altLang="nl-NL" sz="1400" b="0" i="0" u="none" strike="noStrike" cap="none" normalizeH="0" baseline="0" dirty="0" smtClean="0">
                  <a:ln>
                    <a:noFill/>
                  </a:ln>
                  <a:solidFill>
                    <a:schemeClr val="tx1"/>
                  </a:solidFill>
                  <a:effectLst/>
                  <a:latin typeface="Calibri" panose="020F0502020204030204" pitchFamily="34" charset="0"/>
                  <a:ea typeface="MS Mincho"/>
                  <a:cs typeface="Calibri" panose="020F0502020204030204" pitchFamily="34" charset="0"/>
                </a:rPr>
                <a:t> = Project</a:t>
              </a:r>
              <a:br>
                <a:rPr kumimoji="0" lang="en-US" altLang="nl-NL" sz="1400" b="0" i="0" u="none" strike="noStrike" cap="none" normalizeH="0" baseline="0" dirty="0" smtClean="0">
                  <a:ln>
                    <a:noFill/>
                  </a:ln>
                  <a:solidFill>
                    <a:schemeClr val="tx1"/>
                  </a:solidFill>
                  <a:effectLst/>
                  <a:latin typeface="Calibri" panose="020F0502020204030204" pitchFamily="34" charset="0"/>
                  <a:ea typeface="MS Mincho"/>
                  <a:cs typeface="Calibri" panose="020F0502020204030204" pitchFamily="34" charset="0"/>
                </a:rPr>
              </a:br>
              <a:r>
                <a:rPr kumimoji="0" lang="en-US" altLang="nl-NL" sz="1400" b="0" i="0" u="none" strike="noStrike" cap="none" normalizeH="0" baseline="0" dirty="0" err="1" smtClean="0">
                  <a:ln>
                    <a:noFill/>
                  </a:ln>
                  <a:solidFill>
                    <a:schemeClr val="tx1"/>
                  </a:solidFill>
                  <a:effectLst/>
                  <a:latin typeface="Calibri" panose="020F0502020204030204" pitchFamily="34" charset="0"/>
                  <a:ea typeface="MS Mincho"/>
                  <a:cs typeface="Calibri" panose="020F0502020204030204" pitchFamily="34" charset="0"/>
                </a:rPr>
                <a:t>Inv</a:t>
              </a:r>
              <a:r>
                <a:rPr kumimoji="0" lang="en-US" altLang="nl-NL" sz="1400" b="0" i="0" u="none" strike="noStrike" cap="none" normalizeH="0" baseline="0" dirty="0" smtClean="0">
                  <a:ln>
                    <a:noFill/>
                  </a:ln>
                  <a:solidFill>
                    <a:schemeClr val="tx1"/>
                  </a:solidFill>
                  <a:effectLst/>
                  <a:latin typeface="Calibri" panose="020F0502020204030204" pitchFamily="34" charset="0"/>
                  <a:ea typeface="MS Mincho"/>
                  <a:cs typeface="Calibri" panose="020F0502020204030204" pitchFamily="34" charset="0"/>
                </a:rPr>
                <a:t> = Investment</a:t>
              </a:r>
              <a:endParaRPr kumimoji="0" lang="en-US" altLang="nl-NL" sz="4400" b="0" i="0" u="none" strike="noStrike" cap="none" normalizeH="0" baseline="0" dirty="0" smtClean="0">
                <a:ln>
                  <a:noFill/>
                </a:ln>
                <a:solidFill>
                  <a:schemeClr val="tx1"/>
                </a:solidFill>
                <a:effectLst/>
                <a:latin typeface="Arial" panose="020B0604020202020204" pitchFamily="34" charset="0"/>
              </a:endParaRPr>
            </a:p>
          </p:txBody>
        </p:sp>
      </p:grpSp>
      <p:sp>
        <p:nvSpPr>
          <p:cNvPr id="31" name="Tekstvak 30"/>
          <p:cNvSpPr txBox="1"/>
          <p:nvPr/>
        </p:nvSpPr>
        <p:spPr>
          <a:xfrm>
            <a:off x="3384848" y="2699487"/>
            <a:ext cx="659302" cy="369332"/>
          </a:xfrm>
          <a:prstGeom prst="rect">
            <a:avLst/>
          </a:prstGeom>
          <a:noFill/>
        </p:spPr>
        <p:txBody>
          <a:bodyPr wrap="square" rtlCol="0">
            <a:spAutoFit/>
          </a:bodyPr>
          <a:lstStyle/>
          <a:p>
            <a:pPr algn="ctr"/>
            <a:r>
              <a:rPr lang="nl-NL" dirty="0" smtClean="0"/>
              <a:t>SPE</a:t>
            </a:r>
            <a:endParaRPr lang="nl-NL" dirty="0"/>
          </a:p>
        </p:txBody>
      </p:sp>
      <p:sp>
        <p:nvSpPr>
          <p:cNvPr id="32" name="Rechthoek 31"/>
          <p:cNvSpPr/>
          <p:nvPr/>
        </p:nvSpPr>
        <p:spPr>
          <a:xfrm>
            <a:off x="611560" y="4637454"/>
            <a:ext cx="7265615" cy="738664"/>
          </a:xfrm>
          <a:prstGeom prst="rect">
            <a:avLst/>
          </a:prstGeom>
        </p:spPr>
        <p:txBody>
          <a:bodyPr wrap="square">
            <a:spAutoFit/>
          </a:bodyPr>
          <a:lstStyle/>
          <a:p>
            <a:r>
              <a:rPr lang="nl-NL" sz="1400" i="1" dirty="0" smtClean="0">
                <a:solidFill>
                  <a:schemeClr val="tx2"/>
                </a:solidFill>
                <a:latin typeface="Calibri" panose="020F0502020204030204" pitchFamily="34" charset="0"/>
                <a:cs typeface="Calibri" panose="020F0502020204030204" pitchFamily="34" charset="0"/>
              </a:rPr>
              <a:t>Question:</a:t>
            </a:r>
          </a:p>
          <a:p>
            <a:r>
              <a:rPr lang="nl-NL" sz="1400" i="1" dirty="0" err="1" smtClean="0">
                <a:solidFill>
                  <a:schemeClr val="tx2"/>
                </a:solidFill>
                <a:latin typeface="Calibri" panose="020F0502020204030204" pitchFamily="34" charset="0"/>
                <a:cs typeface="Calibri" panose="020F0502020204030204" pitchFamily="34" charset="0"/>
              </a:rPr>
              <a:t>If</a:t>
            </a:r>
            <a:r>
              <a:rPr lang="nl-NL" sz="1400" i="1" dirty="0" smtClean="0">
                <a:solidFill>
                  <a:schemeClr val="tx2"/>
                </a:solidFill>
                <a:latin typeface="Calibri" panose="020F0502020204030204" pitchFamily="34" charset="0"/>
                <a:cs typeface="Calibri" panose="020F0502020204030204" pitchFamily="34" charset="0"/>
              </a:rPr>
              <a:t> a SPE has </a:t>
            </a:r>
            <a:r>
              <a:rPr lang="nl-NL" sz="1400" i="1" dirty="0">
                <a:solidFill>
                  <a:schemeClr val="tx2"/>
                </a:solidFill>
                <a:latin typeface="Calibri" panose="020F0502020204030204" pitchFamily="34" charset="0"/>
                <a:cs typeface="Calibri" panose="020F0502020204030204" pitchFamily="34" charset="0"/>
              </a:rPr>
              <a:t>no </a:t>
            </a:r>
            <a:r>
              <a:rPr lang="nl-NL" sz="1400" i="1" dirty="0" err="1">
                <a:solidFill>
                  <a:schemeClr val="tx2"/>
                </a:solidFill>
                <a:latin typeface="Calibri" panose="020F0502020204030204" pitchFamily="34" charset="0"/>
                <a:cs typeface="Calibri" panose="020F0502020204030204" pitchFamily="34" charset="0"/>
              </a:rPr>
              <a:t>employment</a:t>
            </a:r>
            <a:r>
              <a:rPr lang="nl-NL" sz="1400" i="1" dirty="0">
                <a:solidFill>
                  <a:schemeClr val="tx2"/>
                </a:solidFill>
                <a:latin typeface="Calibri" panose="020F0502020204030204" pitchFamily="34" charset="0"/>
                <a:cs typeface="Calibri" panose="020F0502020204030204" pitchFamily="34" charset="0"/>
              </a:rPr>
              <a:t>, </a:t>
            </a:r>
            <a:r>
              <a:rPr lang="nl-NL" sz="1400" i="1" dirty="0" smtClean="0">
                <a:solidFill>
                  <a:schemeClr val="tx2"/>
                </a:solidFill>
                <a:latin typeface="Calibri" panose="020F0502020204030204" pitchFamily="34" charset="0"/>
                <a:cs typeface="Calibri" panose="020F0502020204030204" pitchFamily="34" charset="0"/>
              </a:rPr>
              <a:t>no </a:t>
            </a:r>
            <a:r>
              <a:rPr lang="nl-NL" sz="1400" i="1" dirty="0" err="1" smtClean="0">
                <a:solidFill>
                  <a:schemeClr val="tx2"/>
                </a:solidFill>
                <a:latin typeface="Calibri" panose="020F0502020204030204" pitchFamily="34" charset="0"/>
                <a:cs typeface="Calibri" panose="020F0502020204030204" pitchFamily="34" charset="0"/>
              </a:rPr>
              <a:t>value</a:t>
            </a:r>
            <a:r>
              <a:rPr lang="nl-NL" sz="1400" i="1" dirty="0" smtClean="0">
                <a:solidFill>
                  <a:schemeClr val="tx2"/>
                </a:solidFill>
                <a:latin typeface="Calibri" panose="020F0502020204030204" pitchFamily="34" charset="0"/>
                <a:cs typeface="Calibri" panose="020F0502020204030204" pitchFamily="34" charset="0"/>
              </a:rPr>
              <a:t> </a:t>
            </a:r>
            <a:r>
              <a:rPr lang="nl-NL" sz="1400" i="1" dirty="0" err="1" smtClean="0">
                <a:solidFill>
                  <a:schemeClr val="tx2"/>
                </a:solidFill>
                <a:latin typeface="Calibri" panose="020F0502020204030204" pitchFamily="34" charset="0"/>
                <a:cs typeface="Calibri" panose="020F0502020204030204" pitchFamily="34" charset="0"/>
              </a:rPr>
              <a:t>added</a:t>
            </a:r>
            <a:r>
              <a:rPr lang="nl-NL" sz="1400" i="1" dirty="0" smtClean="0">
                <a:solidFill>
                  <a:schemeClr val="tx2"/>
                </a:solidFill>
                <a:latin typeface="Calibri" panose="020F0502020204030204" pitchFamily="34" charset="0"/>
                <a:cs typeface="Calibri" panose="020F0502020204030204" pitchFamily="34" charset="0"/>
              </a:rPr>
              <a:t> </a:t>
            </a:r>
            <a:r>
              <a:rPr lang="nl-NL" sz="1400" i="1" dirty="0">
                <a:solidFill>
                  <a:schemeClr val="tx2"/>
                </a:solidFill>
                <a:latin typeface="Calibri" panose="020F0502020204030204" pitchFamily="34" charset="0"/>
                <a:cs typeface="Calibri" panose="020F0502020204030204" pitchFamily="34" charset="0"/>
              </a:rPr>
              <a:t>=&gt; </a:t>
            </a:r>
            <a:r>
              <a:rPr lang="nl-NL" sz="1400" i="1" dirty="0" smtClean="0">
                <a:solidFill>
                  <a:schemeClr val="tx2"/>
                </a:solidFill>
                <a:latin typeface="Calibri" panose="020F0502020204030204" pitchFamily="34" charset="0"/>
                <a:cs typeface="Calibri" panose="020F0502020204030204" pitchFamily="34" charset="0"/>
              </a:rPr>
              <a:t>no </a:t>
            </a:r>
            <a:r>
              <a:rPr lang="nl-NL" sz="1400" i="1" dirty="0" err="1" smtClean="0">
                <a:solidFill>
                  <a:schemeClr val="tx2"/>
                </a:solidFill>
                <a:latin typeface="Calibri" panose="020F0502020204030204" pitchFamily="34" charset="0"/>
                <a:cs typeface="Calibri" panose="020F0502020204030204" pitchFamily="34" charset="0"/>
              </a:rPr>
              <a:t>contribution</a:t>
            </a:r>
            <a:r>
              <a:rPr lang="nl-NL" sz="1400" i="1" dirty="0" smtClean="0">
                <a:solidFill>
                  <a:schemeClr val="tx2"/>
                </a:solidFill>
                <a:latin typeface="Calibri" panose="020F0502020204030204" pitchFamily="34" charset="0"/>
                <a:cs typeface="Calibri" panose="020F0502020204030204" pitchFamily="34" charset="0"/>
              </a:rPr>
              <a:t> </a:t>
            </a:r>
            <a:r>
              <a:rPr lang="nl-NL" sz="1400" i="1" dirty="0" err="1">
                <a:solidFill>
                  <a:schemeClr val="tx2"/>
                </a:solidFill>
                <a:latin typeface="Calibri" panose="020F0502020204030204" pitchFamily="34" charset="0"/>
                <a:cs typeface="Calibri" panose="020F0502020204030204" pitchFamily="34" charset="0"/>
              </a:rPr>
              <a:t>to</a:t>
            </a:r>
            <a:r>
              <a:rPr lang="nl-NL" sz="1400" i="1" dirty="0">
                <a:solidFill>
                  <a:schemeClr val="tx2"/>
                </a:solidFill>
                <a:latin typeface="Calibri" panose="020F0502020204030204" pitchFamily="34" charset="0"/>
                <a:cs typeface="Calibri" panose="020F0502020204030204" pitchFamily="34" charset="0"/>
              </a:rPr>
              <a:t> </a:t>
            </a:r>
            <a:r>
              <a:rPr lang="nl-NL" sz="1400" i="1" dirty="0" smtClean="0">
                <a:solidFill>
                  <a:schemeClr val="tx2"/>
                </a:solidFill>
                <a:latin typeface="Calibri" panose="020F0502020204030204" pitchFamily="34" charset="0"/>
                <a:cs typeface="Calibri" panose="020F0502020204030204" pitchFamily="34" charset="0"/>
              </a:rPr>
              <a:t>GDP =&gt; Does </a:t>
            </a:r>
            <a:r>
              <a:rPr lang="nl-NL" sz="1400" i="1" dirty="0" err="1" smtClean="0">
                <a:solidFill>
                  <a:schemeClr val="tx2"/>
                </a:solidFill>
                <a:latin typeface="Calibri" panose="020F0502020204030204" pitchFamily="34" charset="0"/>
                <a:cs typeface="Calibri" panose="020F0502020204030204" pitchFamily="34" charset="0"/>
              </a:rPr>
              <a:t>it</a:t>
            </a:r>
            <a:r>
              <a:rPr lang="nl-NL" sz="1400" i="1" dirty="0" smtClean="0">
                <a:solidFill>
                  <a:schemeClr val="tx2"/>
                </a:solidFill>
                <a:latin typeface="Calibri" panose="020F0502020204030204" pitchFamily="34" charset="0"/>
                <a:cs typeface="Calibri" panose="020F0502020204030204" pitchFamily="34" charset="0"/>
              </a:rPr>
              <a:t> </a:t>
            </a:r>
            <a:r>
              <a:rPr lang="nl-NL" sz="1400" i="1" dirty="0" err="1" smtClean="0">
                <a:solidFill>
                  <a:schemeClr val="tx2"/>
                </a:solidFill>
                <a:latin typeface="Calibri" panose="020F0502020204030204" pitchFamily="34" charset="0"/>
                <a:cs typeface="Calibri" panose="020F0502020204030204" pitchFamily="34" charset="0"/>
              </a:rPr>
              <a:t>fulfil</a:t>
            </a:r>
            <a:r>
              <a:rPr lang="nl-NL" sz="1400" i="1" dirty="0" smtClean="0">
                <a:solidFill>
                  <a:schemeClr val="tx2"/>
                </a:solidFill>
                <a:latin typeface="Calibri" panose="020F0502020204030204" pitchFamily="34" charset="0"/>
                <a:cs typeface="Calibri" panose="020F0502020204030204" pitchFamily="34" charset="0"/>
              </a:rPr>
              <a:t> </a:t>
            </a:r>
            <a:r>
              <a:rPr lang="nl-NL" sz="1400" i="1" dirty="0" err="1" smtClean="0">
                <a:solidFill>
                  <a:schemeClr val="tx2"/>
                </a:solidFill>
                <a:latin typeface="Calibri" panose="020F0502020204030204" pitchFamily="34" charset="0"/>
                <a:cs typeface="Calibri" panose="020F0502020204030204" pitchFamily="34" charset="0"/>
              </a:rPr>
              <a:t>the</a:t>
            </a:r>
            <a:r>
              <a:rPr lang="nl-NL" sz="1400" i="1" dirty="0" smtClean="0">
                <a:solidFill>
                  <a:schemeClr val="tx2"/>
                </a:solidFill>
                <a:latin typeface="Calibri" panose="020F0502020204030204" pitchFamily="34" charset="0"/>
                <a:cs typeface="Calibri" panose="020F0502020204030204" pitchFamily="34" charset="0"/>
              </a:rPr>
              <a:t> </a:t>
            </a:r>
            <a:r>
              <a:rPr lang="nl-NL" sz="1400" i="1" dirty="0" err="1" smtClean="0">
                <a:solidFill>
                  <a:schemeClr val="tx2"/>
                </a:solidFill>
                <a:latin typeface="Calibri" panose="020F0502020204030204" pitchFamily="34" charset="0"/>
                <a:cs typeface="Calibri" panose="020F0502020204030204" pitchFamily="34" charset="0"/>
              </a:rPr>
              <a:t>conditions</a:t>
            </a:r>
            <a:r>
              <a:rPr lang="nl-NL" sz="1400" i="1" dirty="0" smtClean="0">
                <a:solidFill>
                  <a:schemeClr val="tx2"/>
                </a:solidFill>
                <a:latin typeface="Calibri" panose="020F0502020204030204" pitchFamily="34" charset="0"/>
                <a:cs typeface="Calibri" panose="020F0502020204030204" pitchFamily="34" charset="0"/>
              </a:rPr>
              <a:t> of </a:t>
            </a:r>
            <a:r>
              <a:rPr lang="nl-NL" sz="1400" i="1" dirty="0" err="1" smtClean="0">
                <a:solidFill>
                  <a:schemeClr val="tx2"/>
                </a:solidFill>
                <a:latin typeface="Calibri" panose="020F0502020204030204" pitchFamily="34" charset="0"/>
                <a:cs typeface="Calibri" panose="020F0502020204030204" pitchFamily="34" charset="0"/>
              </a:rPr>
              <a:t>an</a:t>
            </a:r>
            <a:r>
              <a:rPr lang="nl-NL" sz="1400" i="1" dirty="0" smtClean="0">
                <a:solidFill>
                  <a:schemeClr val="tx2"/>
                </a:solidFill>
                <a:latin typeface="Calibri" panose="020F0502020204030204" pitchFamily="34" charset="0"/>
                <a:cs typeface="Calibri" panose="020F0502020204030204" pitchFamily="34" charset="0"/>
              </a:rPr>
              <a:t> Enterprise as a </a:t>
            </a:r>
            <a:r>
              <a:rPr lang="nl-NL" sz="1400" i="1" dirty="0" err="1" smtClean="0">
                <a:solidFill>
                  <a:schemeClr val="tx2"/>
                </a:solidFill>
                <a:latin typeface="Calibri" panose="020F0502020204030204" pitchFamily="34" charset="0"/>
                <a:cs typeface="Calibri" panose="020F0502020204030204" pitchFamily="34" charset="0"/>
              </a:rPr>
              <a:t>statistical</a:t>
            </a:r>
            <a:r>
              <a:rPr lang="nl-NL" sz="1400" i="1" dirty="0" smtClean="0">
                <a:solidFill>
                  <a:schemeClr val="tx2"/>
                </a:solidFill>
                <a:latin typeface="Calibri" panose="020F0502020204030204" pitchFamily="34" charset="0"/>
                <a:cs typeface="Calibri" panose="020F0502020204030204" pitchFamily="34" charset="0"/>
              </a:rPr>
              <a:t> unit in </a:t>
            </a:r>
            <a:r>
              <a:rPr lang="nl-NL" sz="1400" i="1" dirty="0" err="1" smtClean="0">
                <a:solidFill>
                  <a:schemeClr val="tx2"/>
                </a:solidFill>
                <a:latin typeface="Calibri" panose="020F0502020204030204" pitchFamily="34" charset="0"/>
                <a:cs typeface="Calibri" panose="020F0502020204030204" pitchFamily="34" charset="0"/>
              </a:rPr>
              <a:t>the</a:t>
            </a:r>
            <a:r>
              <a:rPr lang="nl-NL" sz="1400" i="1" dirty="0" smtClean="0">
                <a:solidFill>
                  <a:schemeClr val="tx2"/>
                </a:solidFill>
                <a:latin typeface="Calibri" panose="020F0502020204030204" pitchFamily="34" charset="0"/>
                <a:cs typeface="Calibri" panose="020F0502020204030204" pitchFamily="34" charset="0"/>
              </a:rPr>
              <a:t> SBR =&gt; </a:t>
            </a:r>
            <a:r>
              <a:rPr lang="nl-NL" sz="1400" i="1" dirty="0" err="1" smtClean="0">
                <a:solidFill>
                  <a:schemeClr val="tx2"/>
                </a:solidFill>
                <a:latin typeface="Calibri" panose="020F0502020204030204" pitchFamily="34" charset="0"/>
                <a:cs typeface="Calibri" panose="020F0502020204030204" pitchFamily="34" charset="0"/>
              </a:rPr>
              <a:t>include</a:t>
            </a:r>
            <a:r>
              <a:rPr lang="nl-NL" sz="1400" i="1" dirty="0" smtClean="0">
                <a:solidFill>
                  <a:schemeClr val="tx2"/>
                </a:solidFill>
                <a:latin typeface="Calibri" panose="020F0502020204030204" pitchFamily="34" charset="0"/>
                <a:cs typeface="Calibri" panose="020F0502020204030204" pitchFamily="34" charset="0"/>
              </a:rPr>
              <a:t> as IU in </a:t>
            </a:r>
            <a:r>
              <a:rPr lang="nl-NL" sz="1400" i="1" dirty="0" err="1" smtClean="0">
                <a:solidFill>
                  <a:schemeClr val="tx2"/>
                </a:solidFill>
                <a:latin typeface="Calibri" panose="020F0502020204030204" pitchFamily="34" charset="0"/>
                <a:cs typeface="Calibri" panose="020F0502020204030204" pitchFamily="34" charset="0"/>
              </a:rPr>
              <a:t>the</a:t>
            </a:r>
            <a:r>
              <a:rPr lang="nl-NL" sz="1400" i="1" dirty="0" smtClean="0">
                <a:solidFill>
                  <a:schemeClr val="tx2"/>
                </a:solidFill>
                <a:latin typeface="Calibri" panose="020F0502020204030204" pitchFamily="34" charset="0"/>
                <a:cs typeface="Calibri" panose="020F0502020204030204" pitchFamily="34" charset="0"/>
              </a:rPr>
              <a:t> SBR?</a:t>
            </a:r>
            <a:endParaRPr lang="nl-NL" sz="1400" i="1" dirty="0">
              <a:solidFill>
                <a:schemeClr val="tx2"/>
              </a:solidFill>
              <a:latin typeface="Calibri" panose="020F0502020204030204" pitchFamily="34" charset="0"/>
              <a:cs typeface="Calibri" panose="020F0502020204030204" pitchFamily="34" charset="0"/>
            </a:endParaRPr>
          </a:p>
        </p:txBody>
      </p:sp>
      <p:sp>
        <p:nvSpPr>
          <p:cNvPr id="38" name="Rechthoek 37"/>
          <p:cNvSpPr/>
          <p:nvPr/>
        </p:nvSpPr>
        <p:spPr>
          <a:xfrm>
            <a:off x="618380" y="5805264"/>
            <a:ext cx="6977956" cy="338554"/>
          </a:xfrm>
          <a:prstGeom prst="rect">
            <a:avLst/>
          </a:prstGeom>
        </p:spPr>
        <p:txBody>
          <a:bodyPr wrap="square">
            <a:spAutoFit/>
          </a:bodyPr>
          <a:lstStyle/>
          <a:p>
            <a:r>
              <a:rPr lang="en-US" sz="1600" i="1" dirty="0">
                <a:solidFill>
                  <a:schemeClr val="tx2"/>
                </a:solidFill>
                <a:latin typeface="Calibri" panose="020F0502020204030204" pitchFamily="34" charset="0"/>
                <a:cs typeface="Times New Roman" panose="02020603050405020304" pitchFamily="18" charset="0"/>
              </a:rPr>
              <a:t>Which organization, CBS or NCB, should collect data on the financial </a:t>
            </a:r>
            <a:r>
              <a:rPr lang="en-US" sz="1600" i="1" dirty="0" smtClean="0">
                <a:solidFill>
                  <a:schemeClr val="tx2"/>
                </a:solidFill>
                <a:latin typeface="Calibri" panose="020F0502020204030204" pitchFamily="34" charset="0"/>
                <a:cs typeface="Times New Roman" panose="02020603050405020304" pitchFamily="18" charset="0"/>
              </a:rPr>
              <a:t>transactions?</a:t>
            </a:r>
            <a:endParaRPr lang="nl-NL" sz="1600" dirty="0"/>
          </a:p>
        </p:txBody>
      </p:sp>
    </p:spTree>
    <p:extLst>
      <p:ext uri="{BB962C8B-B14F-4D97-AF65-F5344CB8AC3E}">
        <p14:creationId xmlns:p14="http://schemas.microsoft.com/office/powerpoint/2010/main" val="329923335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dianummer 2"/>
          <p:cNvSpPr>
            <a:spLocks noGrp="1"/>
          </p:cNvSpPr>
          <p:nvPr>
            <p:ph type="sldNum" sz="quarter" idx="12"/>
          </p:nvPr>
        </p:nvSpPr>
        <p:spPr/>
        <p:txBody>
          <a:bodyPr/>
          <a:lstStyle/>
          <a:p>
            <a:pPr>
              <a:defRPr/>
            </a:pPr>
            <a:fld id="{38F229B6-B900-4352-897A-17B06F88CD63}" type="slidenum">
              <a:rPr lang="nl-NL" smtClean="0"/>
              <a:pPr>
                <a:defRPr/>
              </a:pPr>
              <a:t>8</a:t>
            </a:fld>
            <a:endParaRPr lang="nl-NL" dirty="0"/>
          </a:p>
        </p:txBody>
      </p:sp>
      <p:sp>
        <p:nvSpPr>
          <p:cNvPr id="8" name="Titel 1"/>
          <p:cNvSpPr>
            <a:spLocks noGrp="1"/>
          </p:cNvSpPr>
          <p:nvPr>
            <p:ph type="title"/>
          </p:nvPr>
        </p:nvSpPr>
        <p:spPr>
          <a:xfrm>
            <a:off x="576263" y="449263"/>
            <a:ext cx="8297862" cy="757237"/>
          </a:xfrm>
        </p:spPr>
        <p:txBody>
          <a:bodyPr/>
          <a:lstStyle/>
          <a:p>
            <a:r>
              <a:rPr lang="nl-NL" dirty="0" smtClean="0"/>
              <a:t>Special </a:t>
            </a:r>
            <a:r>
              <a:rPr lang="nl-NL" dirty="0" err="1" smtClean="0"/>
              <a:t>Purpose</a:t>
            </a:r>
            <a:r>
              <a:rPr lang="nl-NL" dirty="0" smtClean="0"/>
              <a:t> </a:t>
            </a:r>
            <a:r>
              <a:rPr lang="nl-NL" dirty="0" err="1" smtClean="0"/>
              <a:t>Entities</a:t>
            </a:r>
            <a:r>
              <a:rPr lang="nl-NL" dirty="0" smtClean="0"/>
              <a:t> (SPE)</a:t>
            </a:r>
            <a:endParaRPr lang="nl-NL" dirty="0"/>
          </a:p>
        </p:txBody>
      </p:sp>
      <p:sp>
        <p:nvSpPr>
          <p:cNvPr id="7" name="Rechthoek 6"/>
          <p:cNvSpPr/>
          <p:nvPr/>
        </p:nvSpPr>
        <p:spPr>
          <a:xfrm>
            <a:off x="395535" y="1321604"/>
            <a:ext cx="4680521" cy="523220"/>
          </a:xfrm>
          <a:prstGeom prst="rect">
            <a:avLst/>
          </a:prstGeom>
        </p:spPr>
        <p:txBody>
          <a:bodyPr wrap="square">
            <a:spAutoFit/>
          </a:bodyPr>
          <a:lstStyle/>
          <a:p>
            <a:r>
              <a:rPr lang="en-US" sz="2800" b="1" dirty="0" smtClean="0"/>
              <a:t>SPE Decision Tree S127A</a:t>
            </a:r>
            <a:endParaRPr lang="en-US" sz="2800" b="1" dirty="0" smtClean="0"/>
          </a:p>
        </p:txBody>
      </p:sp>
      <p:graphicFrame>
        <p:nvGraphicFramePr>
          <p:cNvPr id="4" name="Tabel 3"/>
          <p:cNvGraphicFramePr>
            <a:graphicFrameLocks noGrp="1"/>
          </p:cNvGraphicFramePr>
          <p:nvPr>
            <p:extLst>
              <p:ext uri="{D42A27DB-BD31-4B8C-83A1-F6EECF244321}">
                <p14:modId xmlns:p14="http://schemas.microsoft.com/office/powerpoint/2010/main" val="3635494475"/>
              </p:ext>
            </p:extLst>
          </p:nvPr>
        </p:nvGraphicFramePr>
        <p:xfrm>
          <a:off x="467544" y="1844821"/>
          <a:ext cx="7200800" cy="4652819"/>
        </p:xfrm>
        <a:graphic>
          <a:graphicData uri="http://schemas.openxmlformats.org/drawingml/2006/table">
            <a:tbl>
              <a:tblPr firstRow="1" firstCol="1" bandRow="1">
                <a:tableStyleId>{5C22544A-7EE6-4342-B048-85BDC9FD1C3A}</a:tableStyleId>
              </a:tblPr>
              <a:tblGrid>
                <a:gridCol w="402521">
                  <a:extLst>
                    <a:ext uri="{9D8B030D-6E8A-4147-A177-3AD203B41FA5}">
                      <a16:colId xmlns:a16="http://schemas.microsoft.com/office/drawing/2014/main" val="2196360694"/>
                    </a:ext>
                  </a:extLst>
                </a:gridCol>
                <a:gridCol w="4739102">
                  <a:extLst>
                    <a:ext uri="{9D8B030D-6E8A-4147-A177-3AD203B41FA5}">
                      <a16:colId xmlns:a16="http://schemas.microsoft.com/office/drawing/2014/main" val="1463502188"/>
                    </a:ext>
                  </a:extLst>
                </a:gridCol>
                <a:gridCol w="571919">
                  <a:extLst>
                    <a:ext uri="{9D8B030D-6E8A-4147-A177-3AD203B41FA5}">
                      <a16:colId xmlns:a16="http://schemas.microsoft.com/office/drawing/2014/main" val="2156275717"/>
                    </a:ext>
                  </a:extLst>
                </a:gridCol>
                <a:gridCol w="1487258">
                  <a:extLst>
                    <a:ext uri="{9D8B030D-6E8A-4147-A177-3AD203B41FA5}">
                      <a16:colId xmlns:a16="http://schemas.microsoft.com/office/drawing/2014/main" val="2022575487"/>
                    </a:ext>
                  </a:extLst>
                </a:gridCol>
              </a:tblGrid>
              <a:tr h="202297">
                <a:tc>
                  <a:txBody>
                    <a:bodyPr/>
                    <a:lstStyle/>
                    <a:p>
                      <a:pPr>
                        <a:lnSpc>
                          <a:spcPct val="107000"/>
                        </a:lnSpc>
                        <a:spcAft>
                          <a:spcPts val="0"/>
                        </a:spcAft>
                      </a:pPr>
                      <a:r>
                        <a:rPr lang="nl-NL" sz="1200" dirty="0">
                          <a:solidFill>
                            <a:schemeClr val="tx2"/>
                          </a:solidFill>
                          <a:effectLst/>
                        </a:rPr>
                        <a:t>No</a:t>
                      </a:r>
                      <a:endParaRPr lang="nl-NL" sz="1200"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tc>
                  <a:txBody>
                    <a:bodyPr/>
                    <a:lstStyle/>
                    <a:p>
                      <a:pPr>
                        <a:lnSpc>
                          <a:spcPct val="107000"/>
                        </a:lnSpc>
                        <a:spcAft>
                          <a:spcPts val="0"/>
                        </a:spcAft>
                      </a:pPr>
                      <a:r>
                        <a:rPr lang="nl-NL" sz="1200">
                          <a:solidFill>
                            <a:schemeClr val="tx2"/>
                          </a:solidFill>
                          <a:effectLst/>
                        </a:rPr>
                        <a:t>Question</a:t>
                      </a:r>
                      <a:endParaRPr lang="nl-NL" sz="120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tc>
                  <a:txBody>
                    <a:bodyPr/>
                    <a:lstStyle/>
                    <a:p>
                      <a:pPr>
                        <a:lnSpc>
                          <a:spcPct val="107000"/>
                        </a:lnSpc>
                        <a:spcAft>
                          <a:spcPts val="0"/>
                        </a:spcAft>
                      </a:pPr>
                      <a:r>
                        <a:rPr lang="nl-NL" sz="1200">
                          <a:solidFill>
                            <a:schemeClr val="tx2"/>
                          </a:solidFill>
                          <a:effectLst/>
                        </a:rPr>
                        <a:t>Y/N</a:t>
                      </a:r>
                      <a:endParaRPr lang="nl-NL" sz="120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tc>
                  <a:txBody>
                    <a:bodyPr/>
                    <a:lstStyle/>
                    <a:p>
                      <a:pPr>
                        <a:lnSpc>
                          <a:spcPct val="107000"/>
                        </a:lnSpc>
                        <a:spcAft>
                          <a:spcPts val="0"/>
                        </a:spcAft>
                      </a:pPr>
                      <a:r>
                        <a:rPr lang="nl-NL" sz="1200">
                          <a:solidFill>
                            <a:schemeClr val="tx2"/>
                          </a:solidFill>
                          <a:effectLst/>
                        </a:rPr>
                        <a:t>Action</a:t>
                      </a:r>
                      <a:endParaRPr lang="nl-NL" sz="120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extLst>
                  <a:ext uri="{0D108BD9-81ED-4DB2-BD59-A6C34878D82A}">
                    <a16:rowId xmlns:a16="http://schemas.microsoft.com/office/drawing/2014/main" val="1838789127"/>
                  </a:ext>
                </a:extLst>
              </a:tr>
              <a:tr h="202297">
                <a:tc>
                  <a:txBody>
                    <a:bodyPr/>
                    <a:lstStyle/>
                    <a:p>
                      <a:pPr>
                        <a:lnSpc>
                          <a:spcPct val="107000"/>
                        </a:lnSpc>
                        <a:spcAft>
                          <a:spcPts val="0"/>
                        </a:spcAft>
                      </a:pPr>
                      <a:r>
                        <a:rPr lang="nl-NL" sz="1200">
                          <a:solidFill>
                            <a:schemeClr val="tx2"/>
                          </a:solidFill>
                          <a:effectLst/>
                        </a:rPr>
                        <a:t> </a:t>
                      </a:r>
                      <a:endParaRPr lang="nl-NL" sz="120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tc>
                  <a:txBody>
                    <a:bodyPr/>
                    <a:lstStyle/>
                    <a:p>
                      <a:pPr>
                        <a:lnSpc>
                          <a:spcPct val="107000"/>
                        </a:lnSpc>
                        <a:spcAft>
                          <a:spcPts val="0"/>
                        </a:spcAft>
                      </a:pPr>
                      <a:r>
                        <a:rPr lang="nl-NL" sz="1200">
                          <a:solidFill>
                            <a:schemeClr val="tx2"/>
                          </a:solidFill>
                          <a:effectLst/>
                        </a:rPr>
                        <a:t> </a:t>
                      </a:r>
                      <a:endParaRPr lang="nl-NL" sz="120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tc>
                  <a:txBody>
                    <a:bodyPr/>
                    <a:lstStyle/>
                    <a:p>
                      <a:pPr>
                        <a:lnSpc>
                          <a:spcPct val="107000"/>
                        </a:lnSpc>
                        <a:spcAft>
                          <a:spcPts val="0"/>
                        </a:spcAft>
                      </a:pPr>
                      <a:r>
                        <a:rPr lang="nl-NL" sz="1200">
                          <a:solidFill>
                            <a:schemeClr val="tx2"/>
                          </a:solidFill>
                          <a:effectLst/>
                        </a:rPr>
                        <a:t> </a:t>
                      </a:r>
                      <a:endParaRPr lang="nl-NL" sz="120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tc>
                  <a:txBody>
                    <a:bodyPr/>
                    <a:lstStyle/>
                    <a:p>
                      <a:pPr>
                        <a:lnSpc>
                          <a:spcPct val="107000"/>
                        </a:lnSpc>
                        <a:spcAft>
                          <a:spcPts val="0"/>
                        </a:spcAft>
                      </a:pPr>
                      <a:r>
                        <a:rPr lang="nl-NL" sz="1200">
                          <a:solidFill>
                            <a:schemeClr val="tx2"/>
                          </a:solidFill>
                          <a:effectLst/>
                        </a:rPr>
                        <a:t> </a:t>
                      </a:r>
                      <a:endParaRPr lang="nl-NL" sz="120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extLst>
                  <a:ext uri="{0D108BD9-81ED-4DB2-BD59-A6C34878D82A}">
                    <a16:rowId xmlns:a16="http://schemas.microsoft.com/office/drawing/2014/main" val="2831914367"/>
                  </a:ext>
                </a:extLst>
              </a:tr>
              <a:tr h="202297">
                <a:tc>
                  <a:txBody>
                    <a:bodyPr/>
                    <a:lstStyle/>
                    <a:p>
                      <a:pPr>
                        <a:lnSpc>
                          <a:spcPct val="107000"/>
                        </a:lnSpc>
                        <a:spcAft>
                          <a:spcPts val="0"/>
                        </a:spcAft>
                      </a:pPr>
                      <a:r>
                        <a:rPr lang="nl-NL" sz="1200">
                          <a:solidFill>
                            <a:schemeClr val="tx2"/>
                          </a:solidFill>
                          <a:effectLst/>
                        </a:rPr>
                        <a:t>1.</a:t>
                      </a:r>
                      <a:endParaRPr lang="nl-NL" sz="120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tc>
                  <a:txBody>
                    <a:bodyPr/>
                    <a:lstStyle/>
                    <a:p>
                      <a:pPr>
                        <a:lnSpc>
                          <a:spcPct val="107000"/>
                        </a:lnSpc>
                        <a:spcAft>
                          <a:spcPts val="0"/>
                        </a:spcAft>
                      </a:pPr>
                      <a:r>
                        <a:rPr lang="en-US" sz="1200" dirty="0">
                          <a:solidFill>
                            <a:schemeClr val="tx2"/>
                          </a:solidFill>
                          <a:effectLst/>
                        </a:rPr>
                        <a:t>Is the legal entity (LE) resident in the Netherlands?</a:t>
                      </a:r>
                      <a:endParaRPr lang="nl-NL" sz="1200"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tc>
                  <a:txBody>
                    <a:bodyPr/>
                    <a:lstStyle/>
                    <a:p>
                      <a:pPr>
                        <a:lnSpc>
                          <a:spcPct val="107000"/>
                        </a:lnSpc>
                        <a:spcAft>
                          <a:spcPts val="0"/>
                        </a:spcAft>
                      </a:pPr>
                      <a:r>
                        <a:rPr lang="en-US" sz="1200">
                          <a:solidFill>
                            <a:schemeClr val="tx2"/>
                          </a:solidFill>
                          <a:effectLst/>
                        </a:rPr>
                        <a:t>N</a:t>
                      </a:r>
                      <a:endParaRPr lang="nl-NL" sz="120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tc>
                  <a:txBody>
                    <a:bodyPr/>
                    <a:lstStyle/>
                    <a:p>
                      <a:pPr>
                        <a:lnSpc>
                          <a:spcPct val="107000"/>
                        </a:lnSpc>
                        <a:spcAft>
                          <a:spcPts val="0"/>
                        </a:spcAft>
                      </a:pPr>
                      <a:r>
                        <a:rPr lang="en-US" sz="1200">
                          <a:solidFill>
                            <a:schemeClr val="tx2"/>
                          </a:solidFill>
                          <a:effectLst/>
                        </a:rPr>
                        <a:t>=&gt; Not in Statistics</a:t>
                      </a:r>
                      <a:endParaRPr lang="nl-NL" sz="120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extLst>
                  <a:ext uri="{0D108BD9-81ED-4DB2-BD59-A6C34878D82A}">
                    <a16:rowId xmlns:a16="http://schemas.microsoft.com/office/drawing/2014/main" val="3721962364"/>
                  </a:ext>
                </a:extLst>
              </a:tr>
              <a:tr h="202297">
                <a:tc>
                  <a:txBody>
                    <a:bodyPr/>
                    <a:lstStyle/>
                    <a:p>
                      <a:pPr>
                        <a:lnSpc>
                          <a:spcPct val="107000"/>
                        </a:lnSpc>
                        <a:spcAft>
                          <a:spcPts val="0"/>
                        </a:spcAft>
                      </a:pPr>
                      <a:r>
                        <a:rPr lang="nl-NL" sz="1200">
                          <a:solidFill>
                            <a:schemeClr val="tx2"/>
                          </a:solidFill>
                          <a:effectLst/>
                        </a:rPr>
                        <a:t> </a:t>
                      </a:r>
                      <a:endParaRPr lang="nl-NL" sz="120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tc>
                  <a:txBody>
                    <a:bodyPr/>
                    <a:lstStyle/>
                    <a:p>
                      <a:pPr>
                        <a:lnSpc>
                          <a:spcPct val="107000"/>
                        </a:lnSpc>
                        <a:spcAft>
                          <a:spcPts val="0"/>
                        </a:spcAft>
                      </a:pPr>
                      <a:r>
                        <a:rPr lang="en-US" sz="1200">
                          <a:solidFill>
                            <a:schemeClr val="tx2"/>
                          </a:solidFill>
                          <a:effectLst/>
                        </a:rPr>
                        <a:t> </a:t>
                      </a:r>
                      <a:endParaRPr lang="nl-NL" sz="120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tc>
                  <a:txBody>
                    <a:bodyPr/>
                    <a:lstStyle/>
                    <a:p>
                      <a:pPr>
                        <a:lnSpc>
                          <a:spcPct val="107000"/>
                        </a:lnSpc>
                        <a:spcAft>
                          <a:spcPts val="0"/>
                        </a:spcAft>
                      </a:pPr>
                      <a:r>
                        <a:rPr lang="en-US" sz="1200">
                          <a:solidFill>
                            <a:schemeClr val="tx2"/>
                          </a:solidFill>
                          <a:effectLst/>
                        </a:rPr>
                        <a:t>Y</a:t>
                      </a:r>
                      <a:endParaRPr lang="nl-NL" sz="120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tc>
                  <a:txBody>
                    <a:bodyPr/>
                    <a:lstStyle/>
                    <a:p>
                      <a:pPr>
                        <a:lnSpc>
                          <a:spcPct val="107000"/>
                        </a:lnSpc>
                        <a:spcAft>
                          <a:spcPts val="0"/>
                        </a:spcAft>
                      </a:pPr>
                      <a:r>
                        <a:rPr lang="en-US" sz="1200">
                          <a:solidFill>
                            <a:schemeClr val="tx2"/>
                          </a:solidFill>
                          <a:effectLst/>
                        </a:rPr>
                        <a:t>=&gt; 2.</a:t>
                      </a:r>
                      <a:endParaRPr lang="nl-NL" sz="120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extLst>
                  <a:ext uri="{0D108BD9-81ED-4DB2-BD59-A6C34878D82A}">
                    <a16:rowId xmlns:a16="http://schemas.microsoft.com/office/drawing/2014/main" val="4214024746"/>
                  </a:ext>
                </a:extLst>
              </a:tr>
              <a:tr h="606889">
                <a:tc>
                  <a:txBody>
                    <a:bodyPr/>
                    <a:lstStyle/>
                    <a:p>
                      <a:pPr>
                        <a:lnSpc>
                          <a:spcPct val="107000"/>
                        </a:lnSpc>
                        <a:spcAft>
                          <a:spcPts val="0"/>
                        </a:spcAft>
                      </a:pPr>
                      <a:r>
                        <a:rPr lang="nl-NL" sz="1200">
                          <a:solidFill>
                            <a:schemeClr val="tx2"/>
                          </a:solidFill>
                          <a:effectLst/>
                        </a:rPr>
                        <a:t>2.</a:t>
                      </a:r>
                      <a:endParaRPr lang="nl-NL" sz="120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tc>
                  <a:txBody>
                    <a:bodyPr/>
                    <a:lstStyle/>
                    <a:p>
                      <a:pPr>
                        <a:lnSpc>
                          <a:spcPct val="107000"/>
                        </a:lnSpc>
                        <a:spcAft>
                          <a:spcPts val="0"/>
                        </a:spcAft>
                      </a:pPr>
                      <a:r>
                        <a:rPr lang="en-US" sz="1200" dirty="0">
                          <a:solidFill>
                            <a:schemeClr val="tx2"/>
                          </a:solidFill>
                          <a:effectLst/>
                        </a:rPr>
                        <a:t>Does one or more (in case of joint venture) foreign entity own, directly or indirectly, more than 50% ordinary shares or has voting power over the legal entity?</a:t>
                      </a:r>
                      <a:endParaRPr lang="nl-NL" sz="1200"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tc>
                  <a:txBody>
                    <a:bodyPr/>
                    <a:lstStyle/>
                    <a:p>
                      <a:pPr>
                        <a:lnSpc>
                          <a:spcPct val="107000"/>
                        </a:lnSpc>
                        <a:spcAft>
                          <a:spcPts val="0"/>
                        </a:spcAft>
                      </a:pPr>
                      <a:r>
                        <a:rPr lang="en-US" sz="1200">
                          <a:solidFill>
                            <a:schemeClr val="tx2"/>
                          </a:solidFill>
                          <a:effectLst/>
                        </a:rPr>
                        <a:t>N</a:t>
                      </a:r>
                      <a:endParaRPr lang="nl-NL" sz="120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tc>
                  <a:txBody>
                    <a:bodyPr/>
                    <a:lstStyle/>
                    <a:p>
                      <a:pPr>
                        <a:lnSpc>
                          <a:spcPct val="107000"/>
                        </a:lnSpc>
                        <a:spcAft>
                          <a:spcPts val="0"/>
                        </a:spcAft>
                      </a:pPr>
                      <a:r>
                        <a:rPr lang="en-US" sz="1200">
                          <a:solidFill>
                            <a:schemeClr val="tx2"/>
                          </a:solidFill>
                          <a:effectLst/>
                        </a:rPr>
                        <a:t>=&gt; 5.</a:t>
                      </a:r>
                      <a:endParaRPr lang="nl-NL" sz="120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extLst>
                  <a:ext uri="{0D108BD9-81ED-4DB2-BD59-A6C34878D82A}">
                    <a16:rowId xmlns:a16="http://schemas.microsoft.com/office/drawing/2014/main" val="2256017463"/>
                  </a:ext>
                </a:extLst>
              </a:tr>
              <a:tr h="202297">
                <a:tc>
                  <a:txBody>
                    <a:bodyPr/>
                    <a:lstStyle/>
                    <a:p>
                      <a:pPr>
                        <a:lnSpc>
                          <a:spcPct val="107000"/>
                        </a:lnSpc>
                        <a:spcAft>
                          <a:spcPts val="0"/>
                        </a:spcAft>
                      </a:pPr>
                      <a:r>
                        <a:rPr lang="nl-NL" sz="1200">
                          <a:solidFill>
                            <a:schemeClr val="tx2"/>
                          </a:solidFill>
                          <a:effectLst/>
                        </a:rPr>
                        <a:t> </a:t>
                      </a:r>
                      <a:endParaRPr lang="nl-NL" sz="120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tc>
                  <a:txBody>
                    <a:bodyPr/>
                    <a:lstStyle/>
                    <a:p>
                      <a:pPr>
                        <a:lnSpc>
                          <a:spcPct val="107000"/>
                        </a:lnSpc>
                        <a:spcAft>
                          <a:spcPts val="0"/>
                        </a:spcAft>
                      </a:pPr>
                      <a:r>
                        <a:rPr lang="en-US" sz="1200">
                          <a:solidFill>
                            <a:schemeClr val="tx2"/>
                          </a:solidFill>
                          <a:effectLst/>
                        </a:rPr>
                        <a:t> </a:t>
                      </a:r>
                      <a:endParaRPr lang="nl-NL" sz="120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tc>
                  <a:txBody>
                    <a:bodyPr/>
                    <a:lstStyle/>
                    <a:p>
                      <a:pPr>
                        <a:lnSpc>
                          <a:spcPct val="107000"/>
                        </a:lnSpc>
                        <a:spcAft>
                          <a:spcPts val="0"/>
                        </a:spcAft>
                      </a:pPr>
                      <a:r>
                        <a:rPr lang="en-US" sz="1200">
                          <a:solidFill>
                            <a:schemeClr val="tx2"/>
                          </a:solidFill>
                          <a:effectLst/>
                        </a:rPr>
                        <a:t>Y</a:t>
                      </a:r>
                      <a:endParaRPr lang="nl-NL" sz="120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tc>
                  <a:txBody>
                    <a:bodyPr/>
                    <a:lstStyle/>
                    <a:p>
                      <a:pPr>
                        <a:lnSpc>
                          <a:spcPct val="107000"/>
                        </a:lnSpc>
                        <a:spcAft>
                          <a:spcPts val="0"/>
                        </a:spcAft>
                      </a:pPr>
                      <a:r>
                        <a:rPr lang="en-US" sz="1200">
                          <a:solidFill>
                            <a:schemeClr val="tx2"/>
                          </a:solidFill>
                          <a:effectLst/>
                        </a:rPr>
                        <a:t>=&gt; 3.</a:t>
                      </a:r>
                      <a:endParaRPr lang="nl-NL" sz="120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extLst>
                  <a:ext uri="{0D108BD9-81ED-4DB2-BD59-A6C34878D82A}">
                    <a16:rowId xmlns:a16="http://schemas.microsoft.com/office/drawing/2014/main" val="5951759"/>
                  </a:ext>
                </a:extLst>
              </a:tr>
              <a:tr h="404592">
                <a:tc>
                  <a:txBody>
                    <a:bodyPr/>
                    <a:lstStyle/>
                    <a:p>
                      <a:pPr>
                        <a:lnSpc>
                          <a:spcPct val="107000"/>
                        </a:lnSpc>
                        <a:spcAft>
                          <a:spcPts val="0"/>
                        </a:spcAft>
                      </a:pPr>
                      <a:r>
                        <a:rPr lang="nl-NL" sz="1200">
                          <a:solidFill>
                            <a:schemeClr val="tx2"/>
                          </a:solidFill>
                          <a:effectLst/>
                        </a:rPr>
                        <a:t>3.</a:t>
                      </a:r>
                      <a:endParaRPr lang="nl-NL" sz="120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tc>
                  <a:txBody>
                    <a:bodyPr/>
                    <a:lstStyle/>
                    <a:p>
                      <a:pPr>
                        <a:lnSpc>
                          <a:spcPct val="107000"/>
                        </a:lnSpc>
                        <a:spcAft>
                          <a:spcPts val="0"/>
                        </a:spcAft>
                      </a:pPr>
                      <a:r>
                        <a:rPr lang="en-US" sz="1200" dirty="0">
                          <a:solidFill>
                            <a:schemeClr val="tx2"/>
                          </a:solidFill>
                          <a:effectLst/>
                        </a:rPr>
                        <a:t>Does at least 90% of the turnover concern the export of</a:t>
                      </a:r>
                      <a:endParaRPr lang="nl-NL" sz="1200" dirty="0">
                        <a:solidFill>
                          <a:schemeClr val="tx2"/>
                        </a:solidFill>
                        <a:effectLst/>
                      </a:endParaRPr>
                    </a:p>
                    <a:p>
                      <a:pPr>
                        <a:lnSpc>
                          <a:spcPct val="107000"/>
                        </a:lnSpc>
                        <a:spcAft>
                          <a:spcPts val="0"/>
                        </a:spcAft>
                      </a:pPr>
                      <a:r>
                        <a:rPr lang="en-US" sz="1200" dirty="0">
                          <a:solidFill>
                            <a:schemeClr val="tx2"/>
                          </a:solidFill>
                          <a:effectLst/>
                        </a:rPr>
                        <a:t>services of royalties and licenses OR</a:t>
                      </a:r>
                      <a:endParaRPr lang="nl-NL" sz="1200"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tc>
                  <a:txBody>
                    <a:bodyPr/>
                    <a:lstStyle/>
                    <a:p>
                      <a:pPr>
                        <a:lnSpc>
                          <a:spcPct val="107000"/>
                        </a:lnSpc>
                        <a:spcAft>
                          <a:spcPts val="0"/>
                        </a:spcAft>
                      </a:pPr>
                      <a:r>
                        <a:rPr lang="en-US" sz="1200">
                          <a:solidFill>
                            <a:schemeClr val="tx2"/>
                          </a:solidFill>
                          <a:effectLst/>
                        </a:rPr>
                        <a:t> </a:t>
                      </a:r>
                      <a:endParaRPr lang="nl-NL" sz="120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tc>
                  <a:txBody>
                    <a:bodyPr/>
                    <a:lstStyle/>
                    <a:p>
                      <a:pPr>
                        <a:lnSpc>
                          <a:spcPct val="107000"/>
                        </a:lnSpc>
                        <a:spcAft>
                          <a:spcPts val="0"/>
                        </a:spcAft>
                      </a:pPr>
                      <a:r>
                        <a:rPr lang="en-US" sz="1200">
                          <a:solidFill>
                            <a:schemeClr val="tx2"/>
                          </a:solidFill>
                          <a:effectLst/>
                        </a:rPr>
                        <a:t> </a:t>
                      </a:r>
                      <a:endParaRPr lang="nl-NL" sz="120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extLst>
                  <a:ext uri="{0D108BD9-81ED-4DB2-BD59-A6C34878D82A}">
                    <a16:rowId xmlns:a16="http://schemas.microsoft.com/office/drawing/2014/main" val="571334227"/>
                  </a:ext>
                </a:extLst>
              </a:tr>
              <a:tr h="404592">
                <a:tc>
                  <a:txBody>
                    <a:bodyPr/>
                    <a:lstStyle/>
                    <a:p>
                      <a:pPr>
                        <a:lnSpc>
                          <a:spcPct val="107000"/>
                        </a:lnSpc>
                        <a:spcAft>
                          <a:spcPts val="0"/>
                        </a:spcAft>
                      </a:pPr>
                      <a:r>
                        <a:rPr lang="nl-NL" sz="1200">
                          <a:solidFill>
                            <a:schemeClr val="tx2"/>
                          </a:solidFill>
                          <a:effectLst/>
                        </a:rPr>
                        <a:t> </a:t>
                      </a:r>
                      <a:endParaRPr lang="nl-NL" sz="120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tc>
                  <a:txBody>
                    <a:bodyPr/>
                    <a:lstStyle/>
                    <a:p>
                      <a:pPr>
                        <a:lnSpc>
                          <a:spcPct val="107000"/>
                        </a:lnSpc>
                        <a:spcAft>
                          <a:spcPts val="0"/>
                        </a:spcAft>
                      </a:pPr>
                      <a:r>
                        <a:rPr lang="en-US" sz="1200">
                          <a:solidFill>
                            <a:schemeClr val="tx2"/>
                          </a:solidFill>
                          <a:effectLst/>
                        </a:rPr>
                        <a:t>Does at least 90% of the turnover and of the costs concern reinvoicing with foreign intra-group subsidiaries OR </a:t>
                      </a:r>
                      <a:endParaRPr lang="nl-NL" sz="120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tc>
                  <a:txBody>
                    <a:bodyPr/>
                    <a:lstStyle/>
                    <a:p>
                      <a:pPr>
                        <a:lnSpc>
                          <a:spcPct val="107000"/>
                        </a:lnSpc>
                        <a:spcAft>
                          <a:spcPts val="0"/>
                        </a:spcAft>
                      </a:pPr>
                      <a:r>
                        <a:rPr lang="en-US" sz="1200">
                          <a:solidFill>
                            <a:schemeClr val="tx2"/>
                          </a:solidFill>
                          <a:effectLst/>
                        </a:rPr>
                        <a:t> </a:t>
                      </a:r>
                      <a:endParaRPr lang="nl-NL" sz="120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tc>
                  <a:txBody>
                    <a:bodyPr/>
                    <a:lstStyle/>
                    <a:p>
                      <a:pPr>
                        <a:lnSpc>
                          <a:spcPct val="107000"/>
                        </a:lnSpc>
                        <a:spcAft>
                          <a:spcPts val="0"/>
                        </a:spcAft>
                      </a:pPr>
                      <a:r>
                        <a:rPr lang="en-US" sz="1200">
                          <a:solidFill>
                            <a:schemeClr val="tx2"/>
                          </a:solidFill>
                          <a:effectLst/>
                        </a:rPr>
                        <a:t> </a:t>
                      </a:r>
                      <a:endParaRPr lang="nl-NL" sz="120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extLst>
                  <a:ext uri="{0D108BD9-81ED-4DB2-BD59-A6C34878D82A}">
                    <a16:rowId xmlns:a16="http://schemas.microsoft.com/office/drawing/2014/main" val="3332752545"/>
                  </a:ext>
                </a:extLst>
              </a:tr>
              <a:tr h="404592">
                <a:tc>
                  <a:txBody>
                    <a:bodyPr/>
                    <a:lstStyle/>
                    <a:p>
                      <a:pPr>
                        <a:lnSpc>
                          <a:spcPct val="107000"/>
                        </a:lnSpc>
                        <a:spcAft>
                          <a:spcPts val="0"/>
                        </a:spcAft>
                      </a:pPr>
                      <a:r>
                        <a:rPr lang="en-US" sz="1200">
                          <a:solidFill>
                            <a:schemeClr val="tx2"/>
                          </a:solidFill>
                          <a:effectLst/>
                        </a:rPr>
                        <a:t> </a:t>
                      </a:r>
                      <a:endParaRPr lang="nl-NL" sz="120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tc>
                  <a:txBody>
                    <a:bodyPr/>
                    <a:lstStyle/>
                    <a:p>
                      <a:pPr>
                        <a:lnSpc>
                          <a:spcPct val="107000"/>
                        </a:lnSpc>
                        <a:spcAft>
                          <a:spcPts val="0"/>
                        </a:spcAft>
                      </a:pPr>
                      <a:r>
                        <a:rPr lang="en-US" sz="1200">
                          <a:solidFill>
                            <a:schemeClr val="tx2"/>
                          </a:solidFill>
                          <a:effectLst/>
                        </a:rPr>
                        <a:t>Does at least 90% of the turnover and of the liabilities</a:t>
                      </a:r>
                      <a:endParaRPr lang="nl-NL" sz="1200">
                        <a:solidFill>
                          <a:schemeClr val="tx2"/>
                        </a:solidFill>
                        <a:effectLst/>
                      </a:endParaRPr>
                    </a:p>
                    <a:p>
                      <a:pPr>
                        <a:lnSpc>
                          <a:spcPct val="107000"/>
                        </a:lnSpc>
                        <a:spcAft>
                          <a:spcPts val="0"/>
                        </a:spcAft>
                      </a:pPr>
                      <a:r>
                        <a:rPr lang="nl-NL" sz="1200">
                          <a:solidFill>
                            <a:schemeClr val="tx2"/>
                          </a:solidFill>
                          <a:effectLst/>
                        </a:rPr>
                        <a:t>concerns foreign countries OR</a:t>
                      </a:r>
                      <a:endParaRPr lang="nl-NL" sz="120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tc>
                  <a:txBody>
                    <a:bodyPr/>
                    <a:lstStyle/>
                    <a:p>
                      <a:pPr>
                        <a:lnSpc>
                          <a:spcPct val="107000"/>
                        </a:lnSpc>
                        <a:spcAft>
                          <a:spcPts val="0"/>
                        </a:spcAft>
                      </a:pPr>
                      <a:r>
                        <a:rPr lang="en-US" sz="1200">
                          <a:solidFill>
                            <a:schemeClr val="tx2"/>
                          </a:solidFill>
                          <a:effectLst/>
                        </a:rPr>
                        <a:t> </a:t>
                      </a:r>
                      <a:endParaRPr lang="nl-NL" sz="120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tc>
                  <a:txBody>
                    <a:bodyPr/>
                    <a:lstStyle/>
                    <a:p>
                      <a:pPr>
                        <a:lnSpc>
                          <a:spcPct val="107000"/>
                        </a:lnSpc>
                        <a:spcAft>
                          <a:spcPts val="0"/>
                        </a:spcAft>
                      </a:pPr>
                      <a:r>
                        <a:rPr lang="en-US" sz="1200">
                          <a:solidFill>
                            <a:schemeClr val="tx2"/>
                          </a:solidFill>
                          <a:effectLst/>
                        </a:rPr>
                        <a:t> </a:t>
                      </a:r>
                      <a:endParaRPr lang="nl-NL" sz="120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extLst>
                  <a:ext uri="{0D108BD9-81ED-4DB2-BD59-A6C34878D82A}">
                    <a16:rowId xmlns:a16="http://schemas.microsoft.com/office/drawing/2014/main" val="2778848485"/>
                  </a:ext>
                </a:extLst>
              </a:tr>
              <a:tr h="606889">
                <a:tc>
                  <a:txBody>
                    <a:bodyPr/>
                    <a:lstStyle/>
                    <a:p>
                      <a:pPr>
                        <a:lnSpc>
                          <a:spcPct val="107000"/>
                        </a:lnSpc>
                        <a:spcAft>
                          <a:spcPts val="0"/>
                        </a:spcAft>
                      </a:pPr>
                      <a:r>
                        <a:rPr lang="en-US" sz="1200">
                          <a:solidFill>
                            <a:schemeClr val="tx2"/>
                          </a:solidFill>
                          <a:effectLst/>
                        </a:rPr>
                        <a:t> </a:t>
                      </a:r>
                      <a:endParaRPr lang="nl-NL" sz="120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tc>
                  <a:txBody>
                    <a:bodyPr/>
                    <a:lstStyle/>
                    <a:p>
                      <a:pPr>
                        <a:lnSpc>
                          <a:spcPct val="107000"/>
                        </a:lnSpc>
                        <a:spcAft>
                          <a:spcPts val="0"/>
                        </a:spcAft>
                      </a:pPr>
                      <a:r>
                        <a:rPr lang="en-US" sz="1200">
                          <a:solidFill>
                            <a:schemeClr val="tx2"/>
                          </a:solidFill>
                          <a:effectLst/>
                        </a:rPr>
                        <a:t>Do the financial assets and financial liabilities of the LE</a:t>
                      </a:r>
                      <a:endParaRPr lang="nl-NL" sz="1200">
                        <a:solidFill>
                          <a:schemeClr val="tx2"/>
                        </a:solidFill>
                        <a:effectLst/>
                      </a:endParaRPr>
                    </a:p>
                    <a:p>
                      <a:pPr>
                        <a:lnSpc>
                          <a:spcPct val="107000"/>
                        </a:lnSpc>
                        <a:spcAft>
                          <a:spcPts val="0"/>
                        </a:spcAft>
                      </a:pPr>
                      <a:r>
                        <a:rPr lang="en-US" sz="1200">
                          <a:solidFill>
                            <a:schemeClr val="tx2"/>
                          </a:solidFill>
                          <a:effectLst/>
                        </a:rPr>
                        <a:t>(excl. trade credit/advances) consist of at least 90% (75%) of foreign assets/liabilities?</a:t>
                      </a:r>
                      <a:endParaRPr lang="nl-NL" sz="120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tc>
                  <a:txBody>
                    <a:bodyPr/>
                    <a:lstStyle/>
                    <a:p>
                      <a:pPr>
                        <a:lnSpc>
                          <a:spcPct val="107000"/>
                        </a:lnSpc>
                        <a:spcAft>
                          <a:spcPts val="0"/>
                        </a:spcAft>
                      </a:pPr>
                      <a:r>
                        <a:rPr lang="en-US" sz="1200">
                          <a:solidFill>
                            <a:schemeClr val="tx2"/>
                          </a:solidFill>
                          <a:effectLst/>
                        </a:rPr>
                        <a:t>N</a:t>
                      </a:r>
                      <a:endParaRPr lang="nl-NL" sz="120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tc>
                  <a:txBody>
                    <a:bodyPr/>
                    <a:lstStyle/>
                    <a:p>
                      <a:pPr>
                        <a:lnSpc>
                          <a:spcPct val="107000"/>
                        </a:lnSpc>
                        <a:spcAft>
                          <a:spcPts val="0"/>
                        </a:spcAft>
                      </a:pPr>
                      <a:r>
                        <a:rPr lang="en-US" sz="1200">
                          <a:solidFill>
                            <a:schemeClr val="tx2"/>
                          </a:solidFill>
                          <a:effectLst/>
                        </a:rPr>
                        <a:t>Not SPE</a:t>
                      </a:r>
                      <a:endParaRPr lang="nl-NL" sz="120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extLst>
                  <a:ext uri="{0D108BD9-81ED-4DB2-BD59-A6C34878D82A}">
                    <a16:rowId xmlns:a16="http://schemas.microsoft.com/office/drawing/2014/main" val="3462409304"/>
                  </a:ext>
                </a:extLst>
              </a:tr>
              <a:tr h="202297">
                <a:tc>
                  <a:txBody>
                    <a:bodyPr/>
                    <a:lstStyle/>
                    <a:p>
                      <a:pPr>
                        <a:lnSpc>
                          <a:spcPct val="107000"/>
                        </a:lnSpc>
                        <a:spcAft>
                          <a:spcPts val="0"/>
                        </a:spcAft>
                      </a:pPr>
                      <a:r>
                        <a:rPr lang="en-US" sz="1200">
                          <a:solidFill>
                            <a:schemeClr val="tx2"/>
                          </a:solidFill>
                          <a:effectLst/>
                        </a:rPr>
                        <a:t> </a:t>
                      </a:r>
                      <a:endParaRPr lang="nl-NL" sz="120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tc>
                  <a:txBody>
                    <a:bodyPr/>
                    <a:lstStyle/>
                    <a:p>
                      <a:pPr>
                        <a:lnSpc>
                          <a:spcPct val="107000"/>
                        </a:lnSpc>
                        <a:spcAft>
                          <a:spcPts val="0"/>
                        </a:spcAft>
                      </a:pPr>
                      <a:r>
                        <a:rPr lang="en-US" sz="1200">
                          <a:solidFill>
                            <a:schemeClr val="tx2"/>
                          </a:solidFill>
                          <a:effectLst/>
                        </a:rPr>
                        <a:t> </a:t>
                      </a:r>
                      <a:endParaRPr lang="nl-NL" sz="120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tc>
                  <a:txBody>
                    <a:bodyPr/>
                    <a:lstStyle/>
                    <a:p>
                      <a:pPr>
                        <a:lnSpc>
                          <a:spcPct val="107000"/>
                        </a:lnSpc>
                        <a:spcAft>
                          <a:spcPts val="0"/>
                        </a:spcAft>
                      </a:pPr>
                      <a:r>
                        <a:rPr lang="en-US" sz="1200">
                          <a:solidFill>
                            <a:schemeClr val="tx2"/>
                          </a:solidFill>
                          <a:effectLst/>
                        </a:rPr>
                        <a:t>Y</a:t>
                      </a:r>
                      <a:endParaRPr lang="nl-NL" sz="120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tc>
                  <a:txBody>
                    <a:bodyPr/>
                    <a:lstStyle/>
                    <a:p>
                      <a:pPr>
                        <a:lnSpc>
                          <a:spcPct val="107000"/>
                        </a:lnSpc>
                        <a:spcAft>
                          <a:spcPts val="0"/>
                        </a:spcAft>
                      </a:pPr>
                      <a:r>
                        <a:rPr lang="en-US" sz="1200">
                          <a:solidFill>
                            <a:schemeClr val="tx2"/>
                          </a:solidFill>
                          <a:effectLst/>
                        </a:rPr>
                        <a:t>=&gt; 4.</a:t>
                      </a:r>
                      <a:endParaRPr lang="nl-NL" sz="120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extLst>
                  <a:ext uri="{0D108BD9-81ED-4DB2-BD59-A6C34878D82A}">
                    <a16:rowId xmlns:a16="http://schemas.microsoft.com/office/drawing/2014/main" val="1141108287"/>
                  </a:ext>
                </a:extLst>
              </a:tr>
              <a:tr h="202297">
                <a:tc>
                  <a:txBody>
                    <a:bodyPr/>
                    <a:lstStyle/>
                    <a:p>
                      <a:pPr>
                        <a:lnSpc>
                          <a:spcPct val="107000"/>
                        </a:lnSpc>
                        <a:spcAft>
                          <a:spcPts val="0"/>
                        </a:spcAft>
                      </a:pPr>
                      <a:r>
                        <a:rPr lang="en-US" sz="1200">
                          <a:solidFill>
                            <a:schemeClr val="tx2"/>
                          </a:solidFill>
                          <a:effectLst/>
                        </a:rPr>
                        <a:t>4.</a:t>
                      </a:r>
                      <a:endParaRPr lang="nl-NL" sz="120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tc>
                  <a:txBody>
                    <a:bodyPr/>
                    <a:lstStyle/>
                    <a:p>
                      <a:pPr>
                        <a:lnSpc>
                          <a:spcPct val="107000"/>
                        </a:lnSpc>
                        <a:spcAft>
                          <a:spcPts val="0"/>
                        </a:spcAft>
                      </a:pPr>
                      <a:r>
                        <a:rPr lang="en-US" sz="1200">
                          <a:solidFill>
                            <a:schemeClr val="tx2"/>
                          </a:solidFill>
                          <a:effectLst/>
                        </a:rPr>
                        <a:t>Is the domestic annual turnover of the LE higher than 25 million euro?</a:t>
                      </a:r>
                      <a:endParaRPr lang="nl-NL" sz="120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tc>
                  <a:txBody>
                    <a:bodyPr/>
                    <a:lstStyle/>
                    <a:p>
                      <a:pPr>
                        <a:lnSpc>
                          <a:spcPct val="107000"/>
                        </a:lnSpc>
                        <a:spcAft>
                          <a:spcPts val="0"/>
                        </a:spcAft>
                      </a:pPr>
                      <a:r>
                        <a:rPr lang="en-US" sz="1200">
                          <a:solidFill>
                            <a:schemeClr val="tx2"/>
                          </a:solidFill>
                          <a:effectLst/>
                        </a:rPr>
                        <a:t>N</a:t>
                      </a:r>
                      <a:endParaRPr lang="nl-NL" sz="120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tc>
                  <a:txBody>
                    <a:bodyPr/>
                    <a:lstStyle/>
                    <a:p>
                      <a:pPr>
                        <a:lnSpc>
                          <a:spcPct val="107000"/>
                        </a:lnSpc>
                        <a:spcAft>
                          <a:spcPts val="0"/>
                        </a:spcAft>
                      </a:pPr>
                      <a:r>
                        <a:rPr lang="en-US" sz="1200">
                          <a:solidFill>
                            <a:schemeClr val="tx2"/>
                          </a:solidFill>
                          <a:effectLst/>
                        </a:rPr>
                        <a:t>=&gt; SPE</a:t>
                      </a:r>
                      <a:endParaRPr lang="nl-NL" sz="120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extLst>
                  <a:ext uri="{0D108BD9-81ED-4DB2-BD59-A6C34878D82A}">
                    <a16:rowId xmlns:a16="http://schemas.microsoft.com/office/drawing/2014/main" val="1564832833"/>
                  </a:ext>
                </a:extLst>
              </a:tr>
              <a:tr h="202297">
                <a:tc>
                  <a:txBody>
                    <a:bodyPr/>
                    <a:lstStyle/>
                    <a:p>
                      <a:pPr>
                        <a:lnSpc>
                          <a:spcPct val="107000"/>
                        </a:lnSpc>
                        <a:spcAft>
                          <a:spcPts val="0"/>
                        </a:spcAft>
                      </a:pPr>
                      <a:r>
                        <a:rPr lang="en-US" sz="1200">
                          <a:solidFill>
                            <a:schemeClr val="tx2"/>
                          </a:solidFill>
                          <a:effectLst/>
                        </a:rPr>
                        <a:t> </a:t>
                      </a:r>
                      <a:endParaRPr lang="nl-NL" sz="120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tc>
                  <a:txBody>
                    <a:bodyPr/>
                    <a:lstStyle/>
                    <a:p>
                      <a:pPr>
                        <a:lnSpc>
                          <a:spcPct val="107000"/>
                        </a:lnSpc>
                        <a:spcAft>
                          <a:spcPts val="0"/>
                        </a:spcAft>
                      </a:pPr>
                      <a:r>
                        <a:rPr lang="en-US" sz="1200">
                          <a:solidFill>
                            <a:schemeClr val="tx2"/>
                          </a:solidFill>
                          <a:effectLst/>
                        </a:rPr>
                        <a:t> </a:t>
                      </a:r>
                      <a:endParaRPr lang="nl-NL" sz="120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tc>
                  <a:txBody>
                    <a:bodyPr/>
                    <a:lstStyle/>
                    <a:p>
                      <a:pPr>
                        <a:lnSpc>
                          <a:spcPct val="107000"/>
                        </a:lnSpc>
                        <a:spcAft>
                          <a:spcPts val="0"/>
                        </a:spcAft>
                      </a:pPr>
                      <a:r>
                        <a:rPr lang="en-US" sz="1200">
                          <a:solidFill>
                            <a:schemeClr val="tx2"/>
                          </a:solidFill>
                          <a:effectLst/>
                        </a:rPr>
                        <a:t>Y</a:t>
                      </a:r>
                      <a:endParaRPr lang="nl-NL" sz="120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tc>
                  <a:txBody>
                    <a:bodyPr/>
                    <a:lstStyle/>
                    <a:p>
                      <a:pPr>
                        <a:lnSpc>
                          <a:spcPct val="107000"/>
                        </a:lnSpc>
                        <a:spcAft>
                          <a:spcPts val="0"/>
                        </a:spcAft>
                      </a:pPr>
                      <a:r>
                        <a:rPr lang="en-US" sz="1200" dirty="0">
                          <a:solidFill>
                            <a:schemeClr val="tx2"/>
                          </a:solidFill>
                          <a:effectLst/>
                        </a:rPr>
                        <a:t>=&gt; Discussion case</a:t>
                      </a:r>
                      <a:endParaRPr lang="nl-NL" sz="1200"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extLst>
                  <a:ext uri="{0D108BD9-81ED-4DB2-BD59-A6C34878D82A}">
                    <a16:rowId xmlns:a16="http://schemas.microsoft.com/office/drawing/2014/main" val="1014106657"/>
                  </a:ext>
                </a:extLst>
              </a:tr>
              <a:tr h="404592">
                <a:tc>
                  <a:txBody>
                    <a:bodyPr/>
                    <a:lstStyle/>
                    <a:p>
                      <a:pPr>
                        <a:lnSpc>
                          <a:spcPct val="107000"/>
                        </a:lnSpc>
                        <a:spcAft>
                          <a:spcPts val="0"/>
                        </a:spcAft>
                      </a:pPr>
                      <a:r>
                        <a:rPr lang="en-US" sz="1200">
                          <a:solidFill>
                            <a:schemeClr val="tx2"/>
                          </a:solidFill>
                          <a:effectLst/>
                        </a:rPr>
                        <a:t>5.</a:t>
                      </a:r>
                      <a:endParaRPr lang="nl-NL" sz="120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tc>
                  <a:txBody>
                    <a:bodyPr/>
                    <a:lstStyle/>
                    <a:p>
                      <a:pPr>
                        <a:lnSpc>
                          <a:spcPct val="107000"/>
                        </a:lnSpc>
                        <a:spcAft>
                          <a:spcPts val="0"/>
                        </a:spcAft>
                      </a:pPr>
                      <a:r>
                        <a:rPr lang="en-US" sz="1200">
                          <a:solidFill>
                            <a:schemeClr val="tx2"/>
                          </a:solidFill>
                          <a:effectLst/>
                        </a:rPr>
                        <a:t>Is the LE a SPV with foreign originator and does the LE</a:t>
                      </a:r>
                      <a:endParaRPr lang="nl-NL" sz="1200">
                        <a:solidFill>
                          <a:schemeClr val="tx2"/>
                        </a:solidFill>
                        <a:effectLst/>
                      </a:endParaRPr>
                    </a:p>
                    <a:p>
                      <a:pPr>
                        <a:lnSpc>
                          <a:spcPct val="107000"/>
                        </a:lnSpc>
                        <a:spcAft>
                          <a:spcPts val="0"/>
                        </a:spcAft>
                      </a:pPr>
                      <a:r>
                        <a:rPr lang="nl-NL" sz="1200">
                          <a:solidFill>
                            <a:schemeClr val="tx2"/>
                          </a:solidFill>
                          <a:effectLst/>
                        </a:rPr>
                        <a:t>satisfy the assets/liabilities criterion?</a:t>
                      </a:r>
                      <a:endParaRPr lang="nl-NL" sz="120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tc>
                  <a:txBody>
                    <a:bodyPr/>
                    <a:lstStyle/>
                    <a:p>
                      <a:pPr>
                        <a:lnSpc>
                          <a:spcPct val="107000"/>
                        </a:lnSpc>
                        <a:spcAft>
                          <a:spcPts val="0"/>
                        </a:spcAft>
                      </a:pPr>
                      <a:r>
                        <a:rPr lang="en-US" sz="1200">
                          <a:solidFill>
                            <a:schemeClr val="tx2"/>
                          </a:solidFill>
                          <a:effectLst/>
                        </a:rPr>
                        <a:t>N</a:t>
                      </a:r>
                      <a:endParaRPr lang="nl-NL" sz="120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tc>
                  <a:txBody>
                    <a:bodyPr/>
                    <a:lstStyle/>
                    <a:p>
                      <a:pPr>
                        <a:lnSpc>
                          <a:spcPct val="107000"/>
                        </a:lnSpc>
                        <a:spcAft>
                          <a:spcPts val="0"/>
                        </a:spcAft>
                      </a:pPr>
                      <a:r>
                        <a:rPr lang="en-US" sz="1200">
                          <a:solidFill>
                            <a:schemeClr val="tx2"/>
                          </a:solidFill>
                          <a:effectLst/>
                        </a:rPr>
                        <a:t>=&gt; Not SPE</a:t>
                      </a:r>
                      <a:endParaRPr lang="nl-NL" sz="120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extLst>
                  <a:ext uri="{0D108BD9-81ED-4DB2-BD59-A6C34878D82A}">
                    <a16:rowId xmlns:a16="http://schemas.microsoft.com/office/drawing/2014/main" val="3548801665"/>
                  </a:ext>
                </a:extLst>
              </a:tr>
              <a:tr h="202297">
                <a:tc>
                  <a:txBody>
                    <a:bodyPr/>
                    <a:lstStyle/>
                    <a:p>
                      <a:pPr>
                        <a:lnSpc>
                          <a:spcPct val="107000"/>
                        </a:lnSpc>
                        <a:spcAft>
                          <a:spcPts val="0"/>
                        </a:spcAft>
                      </a:pPr>
                      <a:r>
                        <a:rPr lang="en-US" sz="1200">
                          <a:solidFill>
                            <a:schemeClr val="tx2"/>
                          </a:solidFill>
                          <a:effectLst/>
                        </a:rPr>
                        <a:t> </a:t>
                      </a:r>
                      <a:endParaRPr lang="nl-NL" sz="120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tc>
                  <a:txBody>
                    <a:bodyPr/>
                    <a:lstStyle/>
                    <a:p>
                      <a:pPr>
                        <a:lnSpc>
                          <a:spcPct val="107000"/>
                        </a:lnSpc>
                        <a:spcAft>
                          <a:spcPts val="0"/>
                        </a:spcAft>
                      </a:pPr>
                      <a:r>
                        <a:rPr lang="en-US" sz="1200">
                          <a:solidFill>
                            <a:schemeClr val="tx2"/>
                          </a:solidFill>
                          <a:effectLst/>
                        </a:rPr>
                        <a:t> </a:t>
                      </a:r>
                      <a:endParaRPr lang="nl-NL" sz="120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tc>
                  <a:txBody>
                    <a:bodyPr/>
                    <a:lstStyle/>
                    <a:p>
                      <a:pPr>
                        <a:lnSpc>
                          <a:spcPct val="107000"/>
                        </a:lnSpc>
                        <a:spcAft>
                          <a:spcPts val="0"/>
                        </a:spcAft>
                      </a:pPr>
                      <a:r>
                        <a:rPr lang="en-US" sz="1200">
                          <a:solidFill>
                            <a:schemeClr val="tx2"/>
                          </a:solidFill>
                          <a:effectLst/>
                        </a:rPr>
                        <a:t>Y</a:t>
                      </a:r>
                      <a:endParaRPr lang="nl-NL" sz="120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tc>
                  <a:txBody>
                    <a:bodyPr/>
                    <a:lstStyle/>
                    <a:p>
                      <a:pPr>
                        <a:lnSpc>
                          <a:spcPct val="107000"/>
                        </a:lnSpc>
                        <a:spcAft>
                          <a:spcPts val="0"/>
                        </a:spcAft>
                      </a:pPr>
                      <a:r>
                        <a:rPr lang="en-US" sz="1200" dirty="0">
                          <a:solidFill>
                            <a:schemeClr val="tx2"/>
                          </a:solidFill>
                          <a:effectLst/>
                        </a:rPr>
                        <a:t>=&gt; SPE</a:t>
                      </a:r>
                      <a:endParaRPr lang="nl-NL" sz="1200"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extLst>
                  <a:ext uri="{0D108BD9-81ED-4DB2-BD59-A6C34878D82A}">
                    <a16:rowId xmlns:a16="http://schemas.microsoft.com/office/drawing/2014/main" val="324690094"/>
                  </a:ext>
                </a:extLst>
              </a:tr>
            </a:tbl>
          </a:graphicData>
        </a:graphic>
      </p:graphicFrame>
    </p:spTree>
    <p:extLst>
      <p:ext uri="{BB962C8B-B14F-4D97-AF65-F5344CB8AC3E}">
        <p14:creationId xmlns:p14="http://schemas.microsoft.com/office/powerpoint/2010/main" val="23854791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dianummer 2"/>
          <p:cNvSpPr>
            <a:spLocks noGrp="1"/>
          </p:cNvSpPr>
          <p:nvPr>
            <p:ph type="sldNum" sz="quarter" idx="12"/>
          </p:nvPr>
        </p:nvSpPr>
        <p:spPr/>
        <p:txBody>
          <a:bodyPr/>
          <a:lstStyle/>
          <a:p>
            <a:pPr>
              <a:defRPr/>
            </a:pPr>
            <a:fld id="{38F229B6-B900-4352-897A-17B06F88CD63}" type="slidenum">
              <a:rPr lang="nl-NL" smtClean="0"/>
              <a:pPr>
                <a:defRPr/>
              </a:pPr>
              <a:t>9</a:t>
            </a:fld>
            <a:endParaRPr lang="nl-NL" dirty="0"/>
          </a:p>
        </p:txBody>
      </p:sp>
      <p:sp>
        <p:nvSpPr>
          <p:cNvPr id="8" name="Titel 1"/>
          <p:cNvSpPr>
            <a:spLocks noGrp="1"/>
          </p:cNvSpPr>
          <p:nvPr>
            <p:ph type="title"/>
          </p:nvPr>
        </p:nvSpPr>
        <p:spPr>
          <a:xfrm>
            <a:off x="576263" y="449263"/>
            <a:ext cx="8297862" cy="757237"/>
          </a:xfrm>
        </p:spPr>
        <p:txBody>
          <a:bodyPr/>
          <a:lstStyle/>
          <a:p>
            <a:r>
              <a:rPr lang="nl-NL" dirty="0" smtClean="0"/>
              <a:t>Special </a:t>
            </a:r>
            <a:r>
              <a:rPr lang="nl-NL" dirty="0" err="1" smtClean="0"/>
              <a:t>Purpose</a:t>
            </a:r>
            <a:r>
              <a:rPr lang="nl-NL" dirty="0" smtClean="0"/>
              <a:t> </a:t>
            </a:r>
            <a:r>
              <a:rPr lang="nl-NL" dirty="0" err="1" smtClean="0"/>
              <a:t>Entities</a:t>
            </a:r>
            <a:r>
              <a:rPr lang="nl-NL" dirty="0" smtClean="0"/>
              <a:t> (SPE)</a:t>
            </a:r>
            <a:endParaRPr lang="nl-NL" dirty="0"/>
          </a:p>
        </p:txBody>
      </p:sp>
      <p:grpSp>
        <p:nvGrpSpPr>
          <p:cNvPr id="7" name="Papier 172"/>
          <p:cNvGrpSpPr>
            <a:grpSpLocks/>
          </p:cNvGrpSpPr>
          <p:nvPr/>
        </p:nvGrpSpPr>
        <p:grpSpPr bwMode="auto">
          <a:xfrm>
            <a:off x="576263" y="1288032"/>
            <a:ext cx="6372000" cy="4877272"/>
            <a:chOff x="2731" y="1440"/>
            <a:chExt cx="7675" cy="5861"/>
          </a:xfrm>
        </p:grpSpPr>
        <p:sp>
          <p:nvSpPr>
            <p:cNvPr id="32" name="AutoShape 50"/>
            <p:cNvSpPr>
              <a:spLocks noChangeAspect="1" noChangeArrowheads="1"/>
            </p:cNvSpPr>
            <p:nvPr/>
          </p:nvSpPr>
          <p:spPr bwMode="auto">
            <a:xfrm>
              <a:off x="2731" y="1440"/>
              <a:ext cx="7675" cy="586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NL"/>
            </a:p>
          </p:txBody>
        </p:sp>
        <p:sp>
          <p:nvSpPr>
            <p:cNvPr id="33" name="Text Box 49"/>
            <p:cNvSpPr txBox="1">
              <a:spLocks noChangeArrowheads="1"/>
            </p:cNvSpPr>
            <p:nvPr/>
          </p:nvSpPr>
          <p:spPr bwMode="auto">
            <a:xfrm>
              <a:off x="7668" y="1799"/>
              <a:ext cx="2701" cy="33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74295" tIns="8890" rIns="74295" bIns="889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nl-NL" sz="1050" b="0" i="0" u="none" strike="noStrike" cap="none" normalizeH="0" baseline="0" dirty="0" smtClean="0">
                  <a:ln>
                    <a:noFill/>
                  </a:ln>
                  <a:solidFill>
                    <a:schemeClr val="tx1"/>
                  </a:solidFill>
                  <a:effectLst/>
                  <a:latin typeface="Calibri" panose="020F0502020204030204" pitchFamily="34" charset="0"/>
                  <a:ea typeface="MS Mincho"/>
                  <a:cs typeface="Calibri" panose="020F0502020204030204" pitchFamily="34" charset="0"/>
                </a:rPr>
                <a:t>= Legal Unit (UCI&lt;&gt;NL) (</a:t>
              </a:r>
              <a:r>
                <a:rPr kumimoji="0" lang="en-US" altLang="nl-NL" sz="1050" b="0" i="0" u="none" strike="noStrike" cap="none" normalizeH="0" baseline="0" dirty="0" err="1" smtClean="0">
                  <a:ln>
                    <a:noFill/>
                  </a:ln>
                  <a:solidFill>
                    <a:schemeClr val="tx1"/>
                  </a:solidFill>
                  <a:effectLst/>
                  <a:latin typeface="Calibri" panose="020F0502020204030204" pitchFamily="34" charset="0"/>
                  <a:ea typeface="MS Mincho"/>
                  <a:cs typeface="Calibri" panose="020F0502020204030204" pitchFamily="34" charset="0"/>
                </a:rPr>
                <a:t>Nace</a:t>
              </a:r>
              <a:r>
                <a:rPr kumimoji="0" lang="en-US" altLang="nl-NL" sz="1050" b="0" i="0" u="none" strike="noStrike" cap="none" normalizeH="0" baseline="0" dirty="0" smtClean="0">
                  <a:ln>
                    <a:noFill/>
                  </a:ln>
                  <a:solidFill>
                    <a:schemeClr val="tx1"/>
                  </a:solidFill>
                  <a:effectLst/>
                  <a:latin typeface="Calibri" panose="020F0502020204030204" pitchFamily="34" charset="0"/>
                  <a:ea typeface="MS Mincho"/>
                  <a:cs typeface="Calibri" panose="020F0502020204030204" pitchFamily="34" charset="0"/>
                </a:rPr>
                <a:t>=6420)</a:t>
              </a:r>
              <a:endParaRPr kumimoji="0" lang="en-US" altLang="nl-NL" sz="2400" b="0" i="0" u="none" strike="noStrike" cap="none" normalizeH="0" baseline="0" dirty="0" smtClean="0">
                <a:ln>
                  <a:noFill/>
                </a:ln>
                <a:solidFill>
                  <a:schemeClr val="tx1"/>
                </a:solidFill>
                <a:effectLst/>
                <a:latin typeface="Arial" panose="020B0604020202020204" pitchFamily="34" charset="0"/>
              </a:endParaRPr>
            </a:p>
          </p:txBody>
        </p:sp>
        <p:sp>
          <p:nvSpPr>
            <p:cNvPr id="34" name="Oval 48"/>
            <p:cNvSpPr>
              <a:spLocks noChangeArrowheads="1"/>
            </p:cNvSpPr>
            <p:nvPr/>
          </p:nvSpPr>
          <p:spPr bwMode="auto">
            <a:xfrm>
              <a:off x="4983" y="1741"/>
              <a:ext cx="327" cy="330"/>
            </a:xfrm>
            <a:prstGeom prst="ellipse">
              <a:avLst/>
            </a:prstGeom>
            <a:gradFill rotWithShape="1">
              <a:gsLst>
                <a:gs pos="0">
                  <a:srgbClr val="2E74B5"/>
                </a:gs>
                <a:gs pos="100000">
                  <a:srgbClr val="2E74B5"/>
                </a:gs>
              </a:gsLst>
              <a:lin ang="5400000" scaled="1"/>
            </a:gradFill>
            <a:ln w="9525">
              <a:solidFill>
                <a:srgbClr val="2E74B5"/>
              </a:solidFill>
              <a:round/>
              <a:headEnd/>
              <a:tailEnd/>
            </a:ln>
          </p:spPr>
          <p:txBody>
            <a:bodyPr vert="horz" wrap="square" lIns="74295" tIns="8890" rIns="74295" bIns="8890" numCol="1" anchor="t" anchorCtr="0" compatLnSpc="1">
              <a:prstTxWarp prst="textNoShape">
                <a:avLst/>
              </a:prstTxWarp>
            </a:bodyPr>
            <a:lstStyle/>
            <a:p>
              <a:endParaRPr lang="nl-NL"/>
            </a:p>
          </p:txBody>
        </p:sp>
        <p:sp>
          <p:nvSpPr>
            <p:cNvPr id="35" name="Text Box 47"/>
            <p:cNvSpPr txBox="1">
              <a:spLocks noChangeArrowheads="1"/>
            </p:cNvSpPr>
            <p:nvPr/>
          </p:nvSpPr>
          <p:spPr bwMode="auto">
            <a:xfrm>
              <a:off x="7654" y="4354"/>
              <a:ext cx="2715" cy="33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74295" tIns="8890" rIns="74295" bIns="889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l-NL" altLang="nl-NL" sz="1050" b="0" i="0" u="none" strike="noStrike" cap="none" normalizeH="0" baseline="0" smtClean="0">
                  <a:ln>
                    <a:noFill/>
                  </a:ln>
                  <a:solidFill>
                    <a:schemeClr val="tx1"/>
                  </a:solidFill>
                  <a:effectLst/>
                  <a:latin typeface="Calibri" panose="020F0502020204030204" pitchFamily="34" charset="0"/>
                  <a:ea typeface="MS Mincho"/>
                  <a:cs typeface="Calibri" panose="020F0502020204030204" pitchFamily="34" charset="0"/>
                </a:rPr>
                <a:t>= Wholesale (Nace=46xx)</a:t>
              </a:r>
              <a:endParaRPr kumimoji="0" lang="nl-NL" altLang="nl-NL" sz="2400" b="0" i="0" u="none" strike="noStrike" cap="none" normalizeH="0" baseline="0" smtClean="0">
                <a:ln>
                  <a:noFill/>
                </a:ln>
                <a:solidFill>
                  <a:schemeClr val="tx1"/>
                </a:solidFill>
                <a:effectLst/>
                <a:latin typeface="Arial" panose="020B0604020202020204" pitchFamily="34" charset="0"/>
              </a:endParaRPr>
            </a:p>
          </p:txBody>
        </p:sp>
        <p:sp>
          <p:nvSpPr>
            <p:cNvPr id="36" name="Text Box 46"/>
            <p:cNvSpPr txBox="1">
              <a:spLocks noChangeArrowheads="1"/>
            </p:cNvSpPr>
            <p:nvPr/>
          </p:nvSpPr>
          <p:spPr bwMode="auto">
            <a:xfrm>
              <a:off x="7678" y="3032"/>
              <a:ext cx="2691" cy="33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74295" tIns="8890" rIns="74295" bIns="889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l-NL" altLang="nl-NL" sz="1050" b="0" i="0" u="none" strike="noStrike" cap="none" normalizeH="0" baseline="0" dirty="0" smtClean="0">
                  <a:ln>
                    <a:noFill/>
                  </a:ln>
                  <a:solidFill>
                    <a:schemeClr val="tx1"/>
                  </a:solidFill>
                  <a:effectLst/>
                  <a:latin typeface="Calibri" panose="020F0502020204030204" pitchFamily="34" charset="0"/>
                  <a:ea typeface="MS Mincho"/>
                  <a:cs typeface="Calibri" panose="020F0502020204030204" pitchFamily="34" charset="0"/>
                </a:rPr>
                <a:t>= Administration (</a:t>
              </a:r>
              <a:r>
                <a:rPr kumimoji="0" lang="nl-NL" altLang="nl-NL" sz="1050" b="0" i="0" u="none" strike="noStrike" cap="none" normalizeH="0" baseline="0" dirty="0" err="1" smtClean="0">
                  <a:ln>
                    <a:noFill/>
                  </a:ln>
                  <a:solidFill>
                    <a:schemeClr val="tx1"/>
                  </a:solidFill>
                  <a:effectLst/>
                  <a:latin typeface="Calibri" panose="020F0502020204030204" pitchFamily="34" charset="0"/>
                  <a:ea typeface="MS Mincho"/>
                  <a:cs typeface="Calibri" panose="020F0502020204030204" pitchFamily="34" charset="0"/>
                </a:rPr>
                <a:t>Nace</a:t>
              </a:r>
              <a:r>
                <a:rPr kumimoji="0" lang="nl-NL" altLang="nl-NL" sz="1050" b="0" i="0" u="none" strike="noStrike" cap="none" normalizeH="0" baseline="0" dirty="0" smtClean="0">
                  <a:ln>
                    <a:noFill/>
                  </a:ln>
                  <a:solidFill>
                    <a:schemeClr val="tx1"/>
                  </a:solidFill>
                  <a:effectLst/>
                  <a:latin typeface="Calibri" panose="020F0502020204030204" pitchFamily="34" charset="0"/>
                  <a:ea typeface="MS Mincho"/>
                  <a:cs typeface="Calibri" panose="020F0502020204030204" pitchFamily="34" charset="0"/>
                </a:rPr>
                <a:t>=8211)</a:t>
              </a:r>
              <a:endParaRPr kumimoji="0" lang="nl-NL" altLang="nl-NL" sz="2400" b="0" i="0" u="none" strike="noStrike" cap="none" normalizeH="0" baseline="0" dirty="0" smtClean="0">
                <a:ln>
                  <a:noFill/>
                </a:ln>
                <a:solidFill>
                  <a:schemeClr val="tx1"/>
                </a:solidFill>
                <a:effectLst/>
                <a:latin typeface="Arial" panose="020B0604020202020204" pitchFamily="34" charset="0"/>
              </a:endParaRPr>
            </a:p>
          </p:txBody>
        </p:sp>
        <p:sp>
          <p:nvSpPr>
            <p:cNvPr id="37" name="Text Box 45"/>
            <p:cNvSpPr txBox="1">
              <a:spLocks noChangeArrowheads="1"/>
            </p:cNvSpPr>
            <p:nvPr/>
          </p:nvSpPr>
          <p:spPr bwMode="auto">
            <a:xfrm>
              <a:off x="7694" y="3692"/>
              <a:ext cx="2672" cy="33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74295" tIns="8890" rIns="74295" bIns="889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l-NL" altLang="nl-NL" sz="1050" b="0" i="0" u="none" strike="noStrike" cap="none" normalizeH="0" baseline="0" smtClean="0">
                  <a:ln>
                    <a:noFill/>
                  </a:ln>
                  <a:solidFill>
                    <a:schemeClr val="tx1"/>
                  </a:solidFill>
                  <a:effectLst/>
                  <a:latin typeface="Calibri" panose="020F0502020204030204" pitchFamily="34" charset="0"/>
                  <a:ea typeface="MS Mincho"/>
                  <a:cs typeface="Calibri" panose="020F0502020204030204" pitchFamily="34" charset="0"/>
                </a:rPr>
                <a:t>= Head office (Nace=7010)</a:t>
              </a:r>
              <a:endParaRPr kumimoji="0" lang="nl-NL" altLang="nl-NL" sz="2400" b="0" i="0" u="none" strike="noStrike" cap="none" normalizeH="0" baseline="0" smtClean="0">
                <a:ln>
                  <a:noFill/>
                </a:ln>
                <a:solidFill>
                  <a:schemeClr val="tx1"/>
                </a:solidFill>
                <a:effectLst/>
                <a:latin typeface="Arial" panose="020B0604020202020204" pitchFamily="34" charset="0"/>
              </a:endParaRPr>
            </a:p>
          </p:txBody>
        </p:sp>
        <p:sp>
          <p:nvSpPr>
            <p:cNvPr id="38" name="Text Box 44"/>
            <p:cNvSpPr txBox="1">
              <a:spLocks noChangeArrowheads="1"/>
            </p:cNvSpPr>
            <p:nvPr/>
          </p:nvSpPr>
          <p:spPr bwMode="auto">
            <a:xfrm>
              <a:off x="7680" y="2385"/>
              <a:ext cx="2689" cy="33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74295" tIns="8890" rIns="74295" bIns="889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l-NL" altLang="nl-NL" sz="1050" b="0" i="0" u="none" strike="noStrike" cap="none" normalizeH="0" baseline="0" smtClean="0">
                  <a:ln>
                    <a:noFill/>
                  </a:ln>
                  <a:solidFill>
                    <a:schemeClr val="tx1"/>
                  </a:solidFill>
                  <a:effectLst/>
                  <a:latin typeface="Calibri" panose="020F0502020204030204" pitchFamily="34" charset="0"/>
                  <a:ea typeface="MS Mincho"/>
                  <a:cs typeface="Calibri" panose="020F0502020204030204" pitchFamily="34" charset="0"/>
                </a:rPr>
                <a:t>= Domestic holding (Nace=6420)</a:t>
              </a:r>
              <a:endParaRPr kumimoji="0" lang="nl-NL" altLang="nl-NL" sz="2400" b="0" i="0" u="none" strike="noStrike" cap="none" normalizeH="0" baseline="0" smtClean="0">
                <a:ln>
                  <a:noFill/>
                </a:ln>
                <a:solidFill>
                  <a:schemeClr val="tx1"/>
                </a:solidFill>
                <a:effectLst/>
                <a:latin typeface="Arial" panose="020B0604020202020204" pitchFamily="34" charset="0"/>
              </a:endParaRPr>
            </a:p>
          </p:txBody>
        </p:sp>
        <p:sp>
          <p:nvSpPr>
            <p:cNvPr id="39" name="Oval 43"/>
            <p:cNvSpPr>
              <a:spLocks noChangeArrowheads="1"/>
            </p:cNvSpPr>
            <p:nvPr/>
          </p:nvSpPr>
          <p:spPr bwMode="auto">
            <a:xfrm>
              <a:off x="4985" y="1741"/>
              <a:ext cx="327" cy="234"/>
            </a:xfrm>
            <a:prstGeom prst="ellipse">
              <a:avLst/>
            </a:prstGeom>
            <a:gradFill rotWithShape="1">
              <a:gsLst>
                <a:gs pos="0">
                  <a:srgbClr val="FF0000"/>
                </a:gs>
                <a:gs pos="100000">
                  <a:srgbClr val="FFFFFF"/>
                </a:gs>
              </a:gsLst>
              <a:lin ang="5400000" scaled="1"/>
            </a:gradFill>
            <a:ln w="9525">
              <a:solidFill>
                <a:srgbClr val="808080"/>
              </a:solidFill>
              <a:round/>
              <a:headEnd/>
              <a:tailEnd/>
            </a:ln>
          </p:spPr>
          <p:txBody>
            <a:bodyPr vert="horz" wrap="square" lIns="74295" tIns="8890" rIns="74295" bIns="8890" numCol="1" anchor="t" anchorCtr="0" compatLnSpc="1">
              <a:prstTxWarp prst="textNoShape">
                <a:avLst/>
              </a:prstTxWarp>
            </a:bodyPr>
            <a:lstStyle/>
            <a:p>
              <a:endParaRPr lang="nl-NL"/>
            </a:p>
          </p:txBody>
        </p:sp>
        <p:sp>
          <p:nvSpPr>
            <p:cNvPr id="40" name="Oval 42"/>
            <p:cNvSpPr>
              <a:spLocks noChangeArrowheads="1"/>
            </p:cNvSpPr>
            <p:nvPr/>
          </p:nvSpPr>
          <p:spPr bwMode="auto">
            <a:xfrm>
              <a:off x="3993" y="2318"/>
              <a:ext cx="327" cy="330"/>
            </a:xfrm>
            <a:prstGeom prst="ellipse">
              <a:avLst/>
            </a:prstGeom>
            <a:gradFill rotWithShape="1">
              <a:gsLst>
                <a:gs pos="0">
                  <a:srgbClr val="FFE599"/>
                </a:gs>
                <a:gs pos="100000">
                  <a:srgbClr val="BF8F00"/>
                </a:gs>
              </a:gsLst>
              <a:lin ang="5400000" scaled="1"/>
            </a:gradFill>
            <a:ln w="9525">
              <a:solidFill>
                <a:srgbClr val="808080"/>
              </a:solidFill>
              <a:round/>
              <a:headEnd/>
              <a:tailEnd/>
            </a:ln>
          </p:spPr>
          <p:txBody>
            <a:bodyPr vert="horz" wrap="square" lIns="74295" tIns="8890" rIns="74295" bIns="8890" numCol="1" anchor="t" anchorCtr="0" compatLnSpc="1">
              <a:prstTxWarp prst="textNoShape">
                <a:avLst/>
              </a:prstTxWarp>
            </a:bodyPr>
            <a:lstStyle/>
            <a:p>
              <a:endParaRPr lang="nl-NL"/>
            </a:p>
          </p:txBody>
        </p:sp>
        <p:sp>
          <p:nvSpPr>
            <p:cNvPr id="41" name="Oval 41"/>
            <p:cNvSpPr>
              <a:spLocks noChangeArrowheads="1"/>
            </p:cNvSpPr>
            <p:nvPr/>
          </p:nvSpPr>
          <p:spPr bwMode="auto">
            <a:xfrm>
              <a:off x="4985" y="2318"/>
              <a:ext cx="327" cy="330"/>
            </a:xfrm>
            <a:prstGeom prst="ellipse">
              <a:avLst/>
            </a:prstGeom>
            <a:gradFill rotWithShape="1">
              <a:gsLst>
                <a:gs pos="0">
                  <a:srgbClr val="FFE599"/>
                </a:gs>
                <a:gs pos="100000">
                  <a:srgbClr val="BF8F00"/>
                </a:gs>
              </a:gsLst>
              <a:lin ang="5400000" scaled="1"/>
            </a:gradFill>
            <a:ln w="9525">
              <a:solidFill>
                <a:srgbClr val="808080"/>
              </a:solidFill>
              <a:round/>
              <a:headEnd/>
              <a:tailEnd/>
            </a:ln>
          </p:spPr>
          <p:txBody>
            <a:bodyPr vert="horz" wrap="square" lIns="74295" tIns="8890" rIns="74295" bIns="8890" numCol="1" anchor="t" anchorCtr="0" compatLnSpc="1">
              <a:prstTxWarp prst="textNoShape">
                <a:avLst/>
              </a:prstTxWarp>
            </a:bodyPr>
            <a:lstStyle/>
            <a:p>
              <a:endParaRPr lang="nl-NL"/>
            </a:p>
          </p:txBody>
        </p:sp>
        <p:sp>
          <p:nvSpPr>
            <p:cNvPr id="42" name="Oval 40"/>
            <p:cNvSpPr>
              <a:spLocks noChangeArrowheads="1"/>
            </p:cNvSpPr>
            <p:nvPr/>
          </p:nvSpPr>
          <p:spPr bwMode="auto">
            <a:xfrm>
              <a:off x="3991" y="2856"/>
              <a:ext cx="327" cy="330"/>
            </a:xfrm>
            <a:prstGeom prst="ellipse">
              <a:avLst/>
            </a:prstGeom>
            <a:gradFill rotWithShape="1">
              <a:gsLst>
                <a:gs pos="0">
                  <a:srgbClr val="FFE599"/>
                </a:gs>
                <a:gs pos="100000">
                  <a:srgbClr val="BF8F00"/>
                </a:gs>
              </a:gsLst>
              <a:lin ang="5400000" scaled="1"/>
            </a:gradFill>
            <a:ln w="9525">
              <a:solidFill>
                <a:srgbClr val="808080"/>
              </a:solidFill>
              <a:round/>
              <a:headEnd/>
              <a:tailEnd/>
            </a:ln>
          </p:spPr>
          <p:txBody>
            <a:bodyPr vert="horz" wrap="square" lIns="74295" tIns="8890" rIns="74295" bIns="8890" numCol="1" anchor="t" anchorCtr="0" compatLnSpc="1">
              <a:prstTxWarp prst="textNoShape">
                <a:avLst/>
              </a:prstTxWarp>
            </a:bodyPr>
            <a:lstStyle/>
            <a:p>
              <a:endParaRPr lang="nl-NL"/>
            </a:p>
          </p:txBody>
        </p:sp>
        <p:sp>
          <p:nvSpPr>
            <p:cNvPr id="43" name="Oval 39"/>
            <p:cNvSpPr>
              <a:spLocks noChangeArrowheads="1"/>
            </p:cNvSpPr>
            <p:nvPr/>
          </p:nvSpPr>
          <p:spPr bwMode="auto">
            <a:xfrm>
              <a:off x="4985" y="2856"/>
              <a:ext cx="327" cy="330"/>
            </a:xfrm>
            <a:prstGeom prst="ellipse">
              <a:avLst/>
            </a:prstGeom>
            <a:gradFill rotWithShape="1">
              <a:gsLst>
                <a:gs pos="0">
                  <a:srgbClr val="FFE599"/>
                </a:gs>
                <a:gs pos="100000">
                  <a:srgbClr val="BF8F00"/>
                </a:gs>
              </a:gsLst>
              <a:lin ang="5400000" scaled="1"/>
            </a:gradFill>
            <a:ln w="9525">
              <a:solidFill>
                <a:srgbClr val="808080"/>
              </a:solidFill>
              <a:round/>
              <a:headEnd/>
              <a:tailEnd/>
            </a:ln>
          </p:spPr>
          <p:txBody>
            <a:bodyPr vert="horz" wrap="square" lIns="74295" tIns="8890" rIns="74295" bIns="8890" numCol="1" anchor="t" anchorCtr="0" compatLnSpc="1">
              <a:prstTxWarp prst="textNoShape">
                <a:avLst/>
              </a:prstTxWarp>
            </a:bodyPr>
            <a:lstStyle/>
            <a:p>
              <a:endParaRPr lang="nl-NL"/>
            </a:p>
          </p:txBody>
        </p:sp>
        <p:sp>
          <p:nvSpPr>
            <p:cNvPr id="44" name="Oval 38"/>
            <p:cNvSpPr>
              <a:spLocks noChangeArrowheads="1"/>
            </p:cNvSpPr>
            <p:nvPr/>
          </p:nvSpPr>
          <p:spPr bwMode="auto">
            <a:xfrm>
              <a:off x="4985" y="3414"/>
              <a:ext cx="327" cy="330"/>
            </a:xfrm>
            <a:prstGeom prst="ellipse">
              <a:avLst/>
            </a:prstGeom>
            <a:gradFill rotWithShape="1">
              <a:gsLst>
                <a:gs pos="0">
                  <a:srgbClr val="FFE599"/>
                </a:gs>
                <a:gs pos="100000">
                  <a:srgbClr val="BF8F00"/>
                </a:gs>
              </a:gsLst>
              <a:lin ang="5400000" scaled="1"/>
            </a:gradFill>
            <a:ln w="9525">
              <a:solidFill>
                <a:srgbClr val="808080"/>
              </a:solidFill>
              <a:round/>
              <a:headEnd/>
              <a:tailEnd/>
            </a:ln>
          </p:spPr>
          <p:txBody>
            <a:bodyPr vert="horz" wrap="square" lIns="74295" tIns="8890" rIns="74295" bIns="8890" numCol="1" anchor="t" anchorCtr="0" compatLnSpc="1">
              <a:prstTxWarp prst="textNoShape">
                <a:avLst/>
              </a:prstTxWarp>
            </a:bodyPr>
            <a:lstStyle/>
            <a:p>
              <a:endParaRPr lang="nl-NL"/>
            </a:p>
          </p:txBody>
        </p:sp>
        <p:sp>
          <p:nvSpPr>
            <p:cNvPr id="45" name="Oval 37"/>
            <p:cNvSpPr>
              <a:spLocks noChangeArrowheads="1"/>
            </p:cNvSpPr>
            <p:nvPr/>
          </p:nvSpPr>
          <p:spPr bwMode="auto">
            <a:xfrm>
              <a:off x="6019" y="3428"/>
              <a:ext cx="327" cy="330"/>
            </a:xfrm>
            <a:prstGeom prst="ellipse">
              <a:avLst/>
            </a:prstGeom>
            <a:gradFill rotWithShape="1">
              <a:gsLst>
                <a:gs pos="0">
                  <a:srgbClr val="FFE599"/>
                </a:gs>
                <a:gs pos="100000">
                  <a:srgbClr val="BF8F00"/>
                </a:gs>
              </a:gsLst>
              <a:lin ang="5400000" scaled="1"/>
            </a:gradFill>
            <a:ln w="9525">
              <a:solidFill>
                <a:srgbClr val="808080"/>
              </a:solidFill>
              <a:round/>
              <a:headEnd/>
              <a:tailEnd/>
            </a:ln>
          </p:spPr>
          <p:txBody>
            <a:bodyPr vert="horz" wrap="square" lIns="74295" tIns="8890" rIns="74295" bIns="8890" numCol="1" anchor="t" anchorCtr="0" compatLnSpc="1">
              <a:prstTxWarp prst="textNoShape">
                <a:avLst/>
              </a:prstTxWarp>
            </a:bodyPr>
            <a:lstStyle/>
            <a:p>
              <a:endParaRPr lang="nl-NL"/>
            </a:p>
          </p:txBody>
        </p:sp>
        <p:sp>
          <p:nvSpPr>
            <p:cNvPr id="46" name="Oval 36"/>
            <p:cNvSpPr>
              <a:spLocks noChangeArrowheads="1"/>
            </p:cNvSpPr>
            <p:nvPr/>
          </p:nvSpPr>
          <p:spPr bwMode="auto">
            <a:xfrm>
              <a:off x="4985" y="3998"/>
              <a:ext cx="327" cy="330"/>
            </a:xfrm>
            <a:prstGeom prst="ellipse">
              <a:avLst/>
            </a:prstGeom>
            <a:gradFill rotWithShape="1">
              <a:gsLst>
                <a:gs pos="0">
                  <a:srgbClr val="FFE599"/>
                </a:gs>
                <a:gs pos="100000">
                  <a:srgbClr val="BF8F00"/>
                </a:gs>
              </a:gsLst>
              <a:lin ang="5400000" scaled="1"/>
            </a:gradFill>
            <a:ln w="9525">
              <a:solidFill>
                <a:srgbClr val="808080"/>
              </a:solidFill>
              <a:round/>
              <a:headEnd/>
              <a:tailEnd/>
            </a:ln>
          </p:spPr>
          <p:txBody>
            <a:bodyPr vert="horz" wrap="square" lIns="74295" tIns="8890" rIns="74295" bIns="8890" numCol="1" anchor="t" anchorCtr="0" compatLnSpc="1">
              <a:prstTxWarp prst="textNoShape">
                <a:avLst/>
              </a:prstTxWarp>
            </a:bodyPr>
            <a:lstStyle/>
            <a:p>
              <a:endParaRPr lang="nl-NL"/>
            </a:p>
          </p:txBody>
        </p:sp>
        <p:sp>
          <p:nvSpPr>
            <p:cNvPr id="47" name="Oval 35"/>
            <p:cNvSpPr>
              <a:spLocks noChangeArrowheads="1"/>
            </p:cNvSpPr>
            <p:nvPr/>
          </p:nvSpPr>
          <p:spPr bwMode="auto">
            <a:xfrm>
              <a:off x="4985" y="4588"/>
              <a:ext cx="327" cy="330"/>
            </a:xfrm>
            <a:prstGeom prst="ellipse">
              <a:avLst/>
            </a:prstGeom>
            <a:gradFill rotWithShape="1">
              <a:gsLst>
                <a:gs pos="0">
                  <a:srgbClr val="FFE599"/>
                </a:gs>
                <a:gs pos="100000">
                  <a:srgbClr val="BF8F00"/>
                </a:gs>
              </a:gsLst>
              <a:lin ang="5400000" scaled="1"/>
            </a:gradFill>
            <a:ln w="9525">
              <a:solidFill>
                <a:srgbClr val="808080"/>
              </a:solidFill>
              <a:round/>
              <a:headEnd/>
              <a:tailEnd/>
            </a:ln>
          </p:spPr>
          <p:txBody>
            <a:bodyPr vert="horz" wrap="square" lIns="74295" tIns="8890" rIns="74295" bIns="8890" numCol="1" anchor="t" anchorCtr="0" compatLnSpc="1">
              <a:prstTxWarp prst="textNoShape">
                <a:avLst/>
              </a:prstTxWarp>
            </a:bodyPr>
            <a:lstStyle/>
            <a:p>
              <a:endParaRPr lang="nl-NL"/>
            </a:p>
          </p:txBody>
        </p:sp>
        <p:sp>
          <p:nvSpPr>
            <p:cNvPr id="48" name="Oval 34"/>
            <p:cNvSpPr>
              <a:spLocks noChangeArrowheads="1"/>
            </p:cNvSpPr>
            <p:nvPr/>
          </p:nvSpPr>
          <p:spPr bwMode="auto">
            <a:xfrm>
              <a:off x="6033" y="4588"/>
              <a:ext cx="327" cy="330"/>
            </a:xfrm>
            <a:prstGeom prst="ellipse">
              <a:avLst/>
            </a:prstGeom>
            <a:gradFill rotWithShape="1">
              <a:gsLst>
                <a:gs pos="0">
                  <a:srgbClr val="C5E0B3"/>
                </a:gs>
                <a:gs pos="100000">
                  <a:srgbClr val="538135"/>
                </a:gs>
              </a:gsLst>
              <a:lin ang="5400000" scaled="1"/>
            </a:gradFill>
            <a:ln w="12700">
              <a:solidFill>
                <a:srgbClr val="000000"/>
              </a:solidFill>
              <a:round/>
              <a:headEnd/>
              <a:tailEnd/>
            </a:ln>
          </p:spPr>
          <p:txBody>
            <a:bodyPr vert="horz" wrap="square" lIns="74295" tIns="8890" rIns="74295" bIns="8890" numCol="1" anchor="t" anchorCtr="0" compatLnSpc="1">
              <a:prstTxWarp prst="textNoShape">
                <a:avLst/>
              </a:prstTxWarp>
            </a:bodyPr>
            <a:lstStyle/>
            <a:p>
              <a:endParaRPr lang="nl-NL"/>
            </a:p>
          </p:txBody>
        </p:sp>
        <p:sp>
          <p:nvSpPr>
            <p:cNvPr id="49" name="AutoShape 33"/>
            <p:cNvSpPr>
              <a:spLocks noChangeShapeType="1"/>
            </p:cNvSpPr>
            <p:nvPr/>
          </p:nvSpPr>
          <p:spPr bwMode="auto">
            <a:xfrm flipH="1">
              <a:off x="4155" y="2648"/>
              <a:ext cx="2" cy="208"/>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nl-NL"/>
            </a:p>
          </p:txBody>
        </p:sp>
        <p:sp>
          <p:nvSpPr>
            <p:cNvPr id="50" name="AutoShape 32"/>
            <p:cNvSpPr>
              <a:spLocks noChangeShapeType="1"/>
            </p:cNvSpPr>
            <p:nvPr/>
          </p:nvSpPr>
          <p:spPr bwMode="auto">
            <a:xfrm>
              <a:off x="5147" y="2071"/>
              <a:ext cx="2" cy="247"/>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nl-NL"/>
            </a:p>
          </p:txBody>
        </p:sp>
        <p:sp>
          <p:nvSpPr>
            <p:cNvPr id="51" name="AutoShape 31"/>
            <p:cNvSpPr>
              <a:spLocks noChangeShapeType="1"/>
            </p:cNvSpPr>
            <p:nvPr/>
          </p:nvSpPr>
          <p:spPr bwMode="auto">
            <a:xfrm>
              <a:off x="5149" y="2648"/>
              <a:ext cx="1" cy="208"/>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nl-NL"/>
            </a:p>
          </p:txBody>
        </p:sp>
        <p:sp>
          <p:nvSpPr>
            <p:cNvPr id="52" name="AutoShape 30"/>
            <p:cNvSpPr>
              <a:spLocks noChangeShapeType="1"/>
            </p:cNvSpPr>
            <p:nvPr/>
          </p:nvSpPr>
          <p:spPr bwMode="auto">
            <a:xfrm flipH="1">
              <a:off x="4272" y="1906"/>
              <a:ext cx="711" cy="460"/>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nl-NL"/>
            </a:p>
          </p:txBody>
        </p:sp>
        <p:sp>
          <p:nvSpPr>
            <p:cNvPr id="53" name="AutoShape 29"/>
            <p:cNvSpPr>
              <a:spLocks noChangeShapeType="1"/>
            </p:cNvSpPr>
            <p:nvPr/>
          </p:nvSpPr>
          <p:spPr bwMode="auto">
            <a:xfrm flipH="1" flipV="1">
              <a:off x="5312" y="3021"/>
              <a:ext cx="755" cy="455"/>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nl-NL"/>
            </a:p>
          </p:txBody>
        </p:sp>
        <p:sp>
          <p:nvSpPr>
            <p:cNvPr id="54" name="AutoShape 28"/>
            <p:cNvSpPr>
              <a:spLocks noChangeShapeType="1"/>
            </p:cNvSpPr>
            <p:nvPr/>
          </p:nvSpPr>
          <p:spPr bwMode="auto">
            <a:xfrm>
              <a:off x="5149" y="3186"/>
              <a:ext cx="1" cy="228"/>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nl-NL"/>
            </a:p>
          </p:txBody>
        </p:sp>
        <p:sp>
          <p:nvSpPr>
            <p:cNvPr id="55" name="AutoShape 27"/>
            <p:cNvSpPr>
              <a:spLocks noChangeShapeType="1"/>
            </p:cNvSpPr>
            <p:nvPr/>
          </p:nvSpPr>
          <p:spPr bwMode="auto">
            <a:xfrm>
              <a:off x="5149" y="3744"/>
              <a:ext cx="1" cy="254"/>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nl-NL"/>
            </a:p>
          </p:txBody>
        </p:sp>
        <p:sp>
          <p:nvSpPr>
            <p:cNvPr id="56" name="AutoShape 26"/>
            <p:cNvSpPr>
              <a:spLocks noChangeShapeType="1"/>
            </p:cNvSpPr>
            <p:nvPr/>
          </p:nvSpPr>
          <p:spPr bwMode="auto">
            <a:xfrm>
              <a:off x="5149" y="4328"/>
              <a:ext cx="1" cy="260"/>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nl-NL"/>
            </a:p>
          </p:txBody>
        </p:sp>
        <p:sp>
          <p:nvSpPr>
            <p:cNvPr id="57" name="AutoShape 25"/>
            <p:cNvSpPr>
              <a:spLocks noChangeShapeType="1"/>
            </p:cNvSpPr>
            <p:nvPr/>
          </p:nvSpPr>
          <p:spPr bwMode="auto">
            <a:xfrm>
              <a:off x="5312" y="4163"/>
              <a:ext cx="769" cy="473"/>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nl-NL"/>
            </a:p>
          </p:txBody>
        </p:sp>
        <p:sp>
          <p:nvSpPr>
            <p:cNvPr id="58" name="Oval 24"/>
            <p:cNvSpPr>
              <a:spLocks noChangeArrowheads="1"/>
            </p:cNvSpPr>
            <p:nvPr/>
          </p:nvSpPr>
          <p:spPr bwMode="auto">
            <a:xfrm>
              <a:off x="4987" y="5188"/>
              <a:ext cx="327" cy="330"/>
            </a:xfrm>
            <a:prstGeom prst="ellipse">
              <a:avLst/>
            </a:prstGeom>
            <a:gradFill rotWithShape="1">
              <a:gsLst>
                <a:gs pos="0">
                  <a:srgbClr val="FFE599"/>
                </a:gs>
                <a:gs pos="100000">
                  <a:srgbClr val="BF8F00"/>
                </a:gs>
              </a:gsLst>
              <a:lin ang="5400000" scaled="1"/>
            </a:gradFill>
            <a:ln w="9525">
              <a:solidFill>
                <a:srgbClr val="808080"/>
              </a:solidFill>
              <a:round/>
              <a:headEnd/>
              <a:tailEnd/>
            </a:ln>
          </p:spPr>
          <p:txBody>
            <a:bodyPr vert="horz" wrap="square" lIns="74295" tIns="8890" rIns="74295" bIns="8890" numCol="1" anchor="t" anchorCtr="0" compatLnSpc="1">
              <a:prstTxWarp prst="textNoShape">
                <a:avLst/>
              </a:prstTxWarp>
            </a:bodyPr>
            <a:lstStyle/>
            <a:p>
              <a:endParaRPr lang="nl-NL"/>
            </a:p>
          </p:txBody>
        </p:sp>
        <p:sp>
          <p:nvSpPr>
            <p:cNvPr id="59" name="Oval 23"/>
            <p:cNvSpPr>
              <a:spLocks noChangeArrowheads="1"/>
            </p:cNvSpPr>
            <p:nvPr/>
          </p:nvSpPr>
          <p:spPr bwMode="auto">
            <a:xfrm>
              <a:off x="3993" y="5178"/>
              <a:ext cx="327" cy="330"/>
            </a:xfrm>
            <a:prstGeom prst="ellipse">
              <a:avLst/>
            </a:prstGeom>
            <a:gradFill rotWithShape="1">
              <a:gsLst>
                <a:gs pos="0">
                  <a:srgbClr val="FFE599"/>
                </a:gs>
                <a:gs pos="100000">
                  <a:srgbClr val="BF8F00"/>
                </a:gs>
              </a:gsLst>
              <a:lin ang="5400000" scaled="1"/>
            </a:gradFill>
            <a:ln w="9525">
              <a:solidFill>
                <a:srgbClr val="808080"/>
              </a:solidFill>
              <a:round/>
              <a:headEnd/>
              <a:tailEnd/>
            </a:ln>
          </p:spPr>
          <p:txBody>
            <a:bodyPr vert="horz" wrap="square" lIns="74295" tIns="8890" rIns="74295" bIns="8890" numCol="1" anchor="t" anchorCtr="0" compatLnSpc="1">
              <a:prstTxWarp prst="textNoShape">
                <a:avLst/>
              </a:prstTxWarp>
            </a:bodyPr>
            <a:lstStyle/>
            <a:p>
              <a:endParaRPr lang="nl-NL"/>
            </a:p>
          </p:txBody>
        </p:sp>
        <p:sp>
          <p:nvSpPr>
            <p:cNvPr id="60" name="AutoShape 22"/>
            <p:cNvSpPr>
              <a:spLocks noChangeShapeType="1"/>
            </p:cNvSpPr>
            <p:nvPr/>
          </p:nvSpPr>
          <p:spPr bwMode="auto">
            <a:xfrm>
              <a:off x="5149" y="4918"/>
              <a:ext cx="3" cy="288"/>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nl-NL"/>
            </a:p>
          </p:txBody>
        </p:sp>
        <p:sp>
          <p:nvSpPr>
            <p:cNvPr id="61" name="AutoShape 21"/>
            <p:cNvSpPr>
              <a:spLocks noChangeShapeType="1"/>
            </p:cNvSpPr>
            <p:nvPr/>
          </p:nvSpPr>
          <p:spPr bwMode="auto">
            <a:xfrm flipH="1">
              <a:off x="4272" y="4753"/>
              <a:ext cx="713" cy="473"/>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nl-NL"/>
            </a:p>
          </p:txBody>
        </p:sp>
        <p:sp>
          <p:nvSpPr>
            <p:cNvPr id="62" name="Oval 20"/>
            <p:cNvSpPr>
              <a:spLocks noChangeArrowheads="1"/>
            </p:cNvSpPr>
            <p:nvPr/>
          </p:nvSpPr>
          <p:spPr bwMode="auto">
            <a:xfrm>
              <a:off x="4985" y="5829"/>
              <a:ext cx="327" cy="330"/>
            </a:xfrm>
            <a:prstGeom prst="ellipse">
              <a:avLst/>
            </a:prstGeom>
            <a:gradFill rotWithShape="1">
              <a:gsLst>
                <a:gs pos="0">
                  <a:srgbClr val="B4C6E7"/>
                </a:gs>
                <a:gs pos="100000">
                  <a:srgbClr val="2F5496"/>
                </a:gs>
              </a:gsLst>
              <a:lin ang="5400000" scaled="1"/>
            </a:gradFill>
            <a:ln w="12700">
              <a:solidFill>
                <a:srgbClr val="000000"/>
              </a:solidFill>
              <a:round/>
              <a:headEnd/>
              <a:tailEnd/>
            </a:ln>
          </p:spPr>
          <p:txBody>
            <a:bodyPr vert="horz" wrap="square" lIns="74295" tIns="8890" rIns="74295" bIns="8890" numCol="1" anchor="t" anchorCtr="0" compatLnSpc="1">
              <a:prstTxWarp prst="textNoShape">
                <a:avLst/>
              </a:prstTxWarp>
            </a:bodyPr>
            <a:lstStyle/>
            <a:p>
              <a:endParaRPr lang="nl-NL"/>
            </a:p>
          </p:txBody>
        </p:sp>
        <p:sp>
          <p:nvSpPr>
            <p:cNvPr id="63" name="Oval 19"/>
            <p:cNvSpPr>
              <a:spLocks noChangeArrowheads="1"/>
            </p:cNvSpPr>
            <p:nvPr/>
          </p:nvSpPr>
          <p:spPr bwMode="auto">
            <a:xfrm>
              <a:off x="3991" y="5843"/>
              <a:ext cx="327" cy="330"/>
            </a:xfrm>
            <a:prstGeom prst="ellipse">
              <a:avLst/>
            </a:prstGeom>
            <a:gradFill rotWithShape="1">
              <a:gsLst>
                <a:gs pos="0">
                  <a:srgbClr val="F7CAAC"/>
                </a:gs>
                <a:gs pos="100000">
                  <a:srgbClr val="C45911"/>
                </a:gs>
              </a:gsLst>
              <a:lin ang="5400000" scaled="1"/>
            </a:gradFill>
            <a:ln w="15875">
              <a:solidFill>
                <a:srgbClr val="000000"/>
              </a:solidFill>
              <a:prstDash val="sysDot"/>
              <a:round/>
              <a:headEnd/>
              <a:tailEnd/>
            </a:ln>
          </p:spPr>
          <p:txBody>
            <a:bodyPr vert="horz" wrap="square" lIns="74295" tIns="8890" rIns="74295" bIns="8890" numCol="1" anchor="t" anchorCtr="0" compatLnSpc="1">
              <a:prstTxWarp prst="textNoShape">
                <a:avLst/>
              </a:prstTxWarp>
            </a:bodyPr>
            <a:lstStyle/>
            <a:p>
              <a:endParaRPr lang="nl-NL"/>
            </a:p>
          </p:txBody>
        </p:sp>
        <p:sp>
          <p:nvSpPr>
            <p:cNvPr id="64" name="AutoShape 18"/>
            <p:cNvSpPr>
              <a:spLocks noChangeShapeType="1"/>
            </p:cNvSpPr>
            <p:nvPr/>
          </p:nvSpPr>
          <p:spPr bwMode="auto">
            <a:xfrm>
              <a:off x="5147" y="5527"/>
              <a:ext cx="3" cy="288"/>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nl-NL"/>
            </a:p>
          </p:txBody>
        </p:sp>
        <p:sp>
          <p:nvSpPr>
            <p:cNvPr id="65" name="AutoShape 17"/>
            <p:cNvSpPr>
              <a:spLocks noChangeShapeType="1"/>
            </p:cNvSpPr>
            <p:nvPr/>
          </p:nvSpPr>
          <p:spPr bwMode="auto">
            <a:xfrm flipH="1">
              <a:off x="4270" y="5362"/>
              <a:ext cx="713" cy="501"/>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nl-NL"/>
            </a:p>
          </p:txBody>
        </p:sp>
        <p:sp>
          <p:nvSpPr>
            <p:cNvPr id="66" name="Oval 16"/>
            <p:cNvSpPr>
              <a:spLocks noChangeArrowheads="1"/>
            </p:cNvSpPr>
            <p:nvPr/>
          </p:nvSpPr>
          <p:spPr bwMode="auto">
            <a:xfrm>
              <a:off x="4983" y="6500"/>
              <a:ext cx="327" cy="330"/>
            </a:xfrm>
            <a:prstGeom prst="ellipse">
              <a:avLst/>
            </a:prstGeom>
            <a:gradFill rotWithShape="1">
              <a:gsLst>
                <a:gs pos="0">
                  <a:srgbClr val="F7CAAC"/>
                </a:gs>
                <a:gs pos="100000">
                  <a:srgbClr val="C45911"/>
                </a:gs>
              </a:gsLst>
              <a:lin ang="5400000" scaled="1"/>
            </a:gradFill>
            <a:ln w="15875">
              <a:solidFill>
                <a:srgbClr val="000000"/>
              </a:solidFill>
              <a:prstDash val="sysDot"/>
              <a:round/>
              <a:headEnd/>
              <a:tailEnd/>
            </a:ln>
          </p:spPr>
          <p:txBody>
            <a:bodyPr vert="horz" wrap="square" lIns="74295" tIns="8890" rIns="74295" bIns="8890" numCol="1" anchor="t" anchorCtr="0" compatLnSpc="1">
              <a:prstTxWarp prst="textNoShape">
                <a:avLst/>
              </a:prstTxWarp>
            </a:bodyPr>
            <a:lstStyle/>
            <a:p>
              <a:endParaRPr lang="nl-NL"/>
            </a:p>
          </p:txBody>
        </p:sp>
        <p:sp>
          <p:nvSpPr>
            <p:cNvPr id="67" name="Oval 15"/>
            <p:cNvSpPr>
              <a:spLocks noChangeArrowheads="1"/>
            </p:cNvSpPr>
            <p:nvPr/>
          </p:nvSpPr>
          <p:spPr bwMode="auto">
            <a:xfrm>
              <a:off x="4003" y="6500"/>
              <a:ext cx="327" cy="330"/>
            </a:xfrm>
            <a:prstGeom prst="ellipse">
              <a:avLst/>
            </a:prstGeom>
            <a:gradFill rotWithShape="1">
              <a:gsLst>
                <a:gs pos="0">
                  <a:srgbClr val="F7CAAC"/>
                </a:gs>
                <a:gs pos="100000">
                  <a:srgbClr val="C45911"/>
                </a:gs>
              </a:gsLst>
              <a:lin ang="5400000" scaled="1"/>
            </a:gradFill>
            <a:ln w="15875">
              <a:solidFill>
                <a:srgbClr val="000000"/>
              </a:solidFill>
              <a:prstDash val="sysDot"/>
              <a:round/>
              <a:headEnd/>
              <a:tailEnd/>
            </a:ln>
          </p:spPr>
          <p:txBody>
            <a:bodyPr vert="horz" wrap="square" lIns="74295" tIns="8890" rIns="74295" bIns="8890" numCol="1" anchor="t" anchorCtr="0" compatLnSpc="1">
              <a:prstTxWarp prst="textNoShape">
                <a:avLst/>
              </a:prstTxWarp>
            </a:bodyPr>
            <a:lstStyle/>
            <a:p>
              <a:endParaRPr lang="nl-NL"/>
            </a:p>
          </p:txBody>
        </p:sp>
        <p:sp>
          <p:nvSpPr>
            <p:cNvPr id="68" name="AutoShape 14"/>
            <p:cNvSpPr>
              <a:spLocks noChangeShapeType="1"/>
            </p:cNvSpPr>
            <p:nvPr/>
          </p:nvSpPr>
          <p:spPr bwMode="auto">
            <a:xfrm flipH="1">
              <a:off x="5147" y="6159"/>
              <a:ext cx="2" cy="329"/>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nl-NL"/>
            </a:p>
          </p:txBody>
        </p:sp>
        <p:sp>
          <p:nvSpPr>
            <p:cNvPr id="69" name="AutoShape 13"/>
            <p:cNvSpPr>
              <a:spLocks noChangeShapeType="1"/>
            </p:cNvSpPr>
            <p:nvPr/>
          </p:nvSpPr>
          <p:spPr bwMode="auto">
            <a:xfrm flipH="1">
              <a:off x="4282" y="6047"/>
              <a:ext cx="713" cy="501"/>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nl-NL"/>
            </a:p>
          </p:txBody>
        </p:sp>
        <p:sp>
          <p:nvSpPr>
            <p:cNvPr id="70" name="Oval 12"/>
            <p:cNvSpPr>
              <a:spLocks noChangeArrowheads="1"/>
            </p:cNvSpPr>
            <p:nvPr/>
          </p:nvSpPr>
          <p:spPr bwMode="auto">
            <a:xfrm>
              <a:off x="6035" y="6472"/>
              <a:ext cx="327" cy="330"/>
            </a:xfrm>
            <a:prstGeom prst="ellipse">
              <a:avLst/>
            </a:prstGeom>
            <a:gradFill rotWithShape="1">
              <a:gsLst>
                <a:gs pos="0">
                  <a:srgbClr val="F7CAAC"/>
                </a:gs>
                <a:gs pos="100000">
                  <a:srgbClr val="C45911"/>
                </a:gs>
              </a:gsLst>
              <a:lin ang="5400000" scaled="1"/>
            </a:gradFill>
            <a:ln w="15875">
              <a:solidFill>
                <a:srgbClr val="000000"/>
              </a:solidFill>
              <a:prstDash val="sysDot"/>
              <a:round/>
              <a:headEnd/>
              <a:tailEnd/>
            </a:ln>
          </p:spPr>
          <p:txBody>
            <a:bodyPr vert="horz" wrap="square" lIns="74295" tIns="8890" rIns="74295" bIns="8890" numCol="1" anchor="t" anchorCtr="0" compatLnSpc="1">
              <a:prstTxWarp prst="textNoShape">
                <a:avLst/>
              </a:prstTxWarp>
            </a:bodyPr>
            <a:lstStyle/>
            <a:p>
              <a:endParaRPr lang="nl-NL"/>
            </a:p>
          </p:txBody>
        </p:sp>
        <p:sp>
          <p:nvSpPr>
            <p:cNvPr id="71" name="AutoShape 11"/>
            <p:cNvSpPr>
              <a:spLocks noChangeShapeType="1"/>
            </p:cNvSpPr>
            <p:nvPr/>
          </p:nvSpPr>
          <p:spPr bwMode="auto">
            <a:xfrm>
              <a:off x="5312" y="5994"/>
              <a:ext cx="771" cy="526"/>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nl-NL"/>
            </a:p>
          </p:txBody>
        </p:sp>
        <p:sp>
          <p:nvSpPr>
            <p:cNvPr id="72" name="Oval 10"/>
            <p:cNvSpPr>
              <a:spLocks noChangeArrowheads="1"/>
            </p:cNvSpPr>
            <p:nvPr/>
          </p:nvSpPr>
          <p:spPr bwMode="auto">
            <a:xfrm>
              <a:off x="7321" y="2343"/>
              <a:ext cx="327" cy="330"/>
            </a:xfrm>
            <a:prstGeom prst="ellipse">
              <a:avLst/>
            </a:prstGeom>
            <a:gradFill rotWithShape="1">
              <a:gsLst>
                <a:gs pos="0">
                  <a:srgbClr val="FFE599"/>
                </a:gs>
                <a:gs pos="100000">
                  <a:srgbClr val="BF8F00"/>
                </a:gs>
              </a:gsLst>
              <a:lin ang="5400000" scaled="1"/>
            </a:gradFill>
            <a:ln w="9525">
              <a:solidFill>
                <a:srgbClr val="808080"/>
              </a:solidFill>
              <a:round/>
              <a:headEnd/>
              <a:tailEnd/>
            </a:ln>
          </p:spPr>
          <p:txBody>
            <a:bodyPr vert="horz" wrap="square" lIns="74295" tIns="8890" rIns="74295" bIns="8890" numCol="1" anchor="t" anchorCtr="0" compatLnSpc="1">
              <a:prstTxWarp prst="textNoShape">
                <a:avLst/>
              </a:prstTxWarp>
            </a:bodyPr>
            <a:lstStyle/>
            <a:p>
              <a:endParaRPr lang="nl-NL"/>
            </a:p>
          </p:txBody>
        </p:sp>
        <p:sp>
          <p:nvSpPr>
            <p:cNvPr id="73" name="Oval 9"/>
            <p:cNvSpPr>
              <a:spLocks noChangeArrowheads="1"/>
            </p:cNvSpPr>
            <p:nvPr/>
          </p:nvSpPr>
          <p:spPr bwMode="auto">
            <a:xfrm>
              <a:off x="7335" y="2976"/>
              <a:ext cx="327" cy="330"/>
            </a:xfrm>
            <a:prstGeom prst="ellipse">
              <a:avLst/>
            </a:prstGeom>
            <a:gradFill rotWithShape="1">
              <a:gsLst>
                <a:gs pos="0">
                  <a:srgbClr val="C5E0B3"/>
                </a:gs>
                <a:gs pos="100000">
                  <a:srgbClr val="538135"/>
                </a:gs>
              </a:gsLst>
              <a:lin ang="5400000" scaled="1"/>
            </a:gradFill>
            <a:ln w="12700">
              <a:solidFill>
                <a:srgbClr val="000000"/>
              </a:solidFill>
              <a:round/>
              <a:headEnd/>
              <a:tailEnd/>
            </a:ln>
          </p:spPr>
          <p:txBody>
            <a:bodyPr vert="horz" wrap="square" lIns="74295" tIns="8890" rIns="74295" bIns="8890" numCol="1" anchor="t" anchorCtr="0" compatLnSpc="1">
              <a:prstTxWarp prst="textNoShape">
                <a:avLst/>
              </a:prstTxWarp>
            </a:bodyPr>
            <a:lstStyle/>
            <a:p>
              <a:endParaRPr lang="nl-NL"/>
            </a:p>
          </p:txBody>
        </p:sp>
        <p:sp>
          <p:nvSpPr>
            <p:cNvPr id="74" name="Oval 8"/>
            <p:cNvSpPr>
              <a:spLocks noChangeArrowheads="1"/>
            </p:cNvSpPr>
            <p:nvPr/>
          </p:nvSpPr>
          <p:spPr bwMode="auto">
            <a:xfrm>
              <a:off x="7363" y="4312"/>
              <a:ext cx="327" cy="330"/>
            </a:xfrm>
            <a:prstGeom prst="ellipse">
              <a:avLst/>
            </a:prstGeom>
            <a:gradFill rotWithShape="1">
              <a:gsLst>
                <a:gs pos="0">
                  <a:srgbClr val="F7CAAC"/>
                </a:gs>
                <a:gs pos="100000">
                  <a:srgbClr val="C45911"/>
                </a:gs>
              </a:gsLst>
              <a:lin ang="5400000" scaled="1"/>
            </a:gradFill>
            <a:ln w="12700">
              <a:solidFill>
                <a:srgbClr val="000000"/>
              </a:solidFill>
              <a:prstDash val="sysDot"/>
              <a:round/>
              <a:headEnd/>
              <a:tailEnd/>
            </a:ln>
          </p:spPr>
          <p:txBody>
            <a:bodyPr vert="horz" wrap="square" lIns="74295" tIns="8890" rIns="74295" bIns="8890" numCol="1" anchor="t" anchorCtr="0" compatLnSpc="1">
              <a:prstTxWarp prst="textNoShape">
                <a:avLst/>
              </a:prstTxWarp>
            </a:bodyPr>
            <a:lstStyle/>
            <a:p>
              <a:endParaRPr lang="nl-NL"/>
            </a:p>
          </p:txBody>
        </p:sp>
        <p:sp>
          <p:nvSpPr>
            <p:cNvPr id="75" name="Oval 7"/>
            <p:cNvSpPr>
              <a:spLocks noChangeArrowheads="1"/>
            </p:cNvSpPr>
            <p:nvPr/>
          </p:nvSpPr>
          <p:spPr bwMode="auto">
            <a:xfrm>
              <a:off x="7349" y="3654"/>
              <a:ext cx="327" cy="330"/>
            </a:xfrm>
            <a:prstGeom prst="ellipse">
              <a:avLst/>
            </a:prstGeom>
            <a:gradFill rotWithShape="1">
              <a:gsLst>
                <a:gs pos="0">
                  <a:srgbClr val="B4C6E7"/>
                </a:gs>
                <a:gs pos="100000">
                  <a:srgbClr val="2F5496"/>
                </a:gs>
              </a:gsLst>
              <a:lin ang="5400000" scaled="1"/>
            </a:gradFill>
            <a:ln w="12700">
              <a:solidFill>
                <a:srgbClr val="000000"/>
              </a:solidFill>
              <a:round/>
              <a:headEnd/>
              <a:tailEnd/>
            </a:ln>
          </p:spPr>
          <p:txBody>
            <a:bodyPr vert="horz" wrap="square" lIns="74295" tIns="8890" rIns="74295" bIns="8890" numCol="1" anchor="t" anchorCtr="0" compatLnSpc="1">
              <a:prstTxWarp prst="textNoShape">
                <a:avLst/>
              </a:prstTxWarp>
            </a:bodyPr>
            <a:lstStyle/>
            <a:p>
              <a:endParaRPr lang="nl-NL"/>
            </a:p>
          </p:txBody>
        </p:sp>
        <p:sp>
          <p:nvSpPr>
            <p:cNvPr id="76" name="AutoShape 6"/>
            <p:cNvSpPr>
              <a:spLocks noChangeShapeType="1"/>
            </p:cNvSpPr>
            <p:nvPr/>
          </p:nvSpPr>
          <p:spPr bwMode="auto">
            <a:xfrm>
              <a:off x="7403" y="5133"/>
              <a:ext cx="260" cy="0"/>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nl-NL"/>
            </a:p>
          </p:txBody>
        </p:sp>
        <p:sp>
          <p:nvSpPr>
            <p:cNvPr id="77" name="Text Box 5"/>
            <p:cNvSpPr txBox="1">
              <a:spLocks noChangeArrowheads="1"/>
            </p:cNvSpPr>
            <p:nvPr/>
          </p:nvSpPr>
          <p:spPr bwMode="auto">
            <a:xfrm>
              <a:off x="7634" y="5000"/>
              <a:ext cx="2753" cy="33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74295" tIns="8890" rIns="74295" bIns="889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l-NL" altLang="nl-NL" sz="1050" b="0" i="0" u="none" strike="noStrike" cap="none" normalizeH="0" baseline="0" dirty="0" smtClean="0">
                  <a:ln>
                    <a:noFill/>
                  </a:ln>
                  <a:solidFill>
                    <a:schemeClr val="tx1"/>
                  </a:solidFill>
                  <a:effectLst/>
                  <a:latin typeface="Calibri" panose="020F0502020204030204" pitchFamily="34" charset="0"/>
                  <a:ea typeface="MS Mincho"/>
                  <a:cs typeface="Calibri" panose="020F0502020204030204" pitchFamily="34" charset="0"/>
                </a:rPr>
                <a:t>= Control </a:t>
              </a:r>
              <a:r>
                <a:rPr kumimoji="0" lang="nl-NL" altLang="nl-NL" sz="1050" b="0" i="0" u="none" strike="noStrike" cap="none" normalizeH="0" baseline="0" dirty="0" err="1" smtClean="0">
                  <a:ln>
                    <a:noFill/>
                  </a:ln>
                  <a:solidFill>
                    <a:schemeClr val="tx1"/>
                  </a:solidFill>
                  <a:effectLst/>
                  <a:latin typeface="Calibri" panose="020F0502020204030204" pitchFamily="34" charset="0"/>
                  <a:ea typeface="MS Mincho"/>
                  <a:cs typeface="Calibri" panose="020F0502020204030204" pitchFamily="34" charset="0"/>
                </a:rPr>
                <a:t>Relationship</a:t>
              </a:r>
              <a:r>
                <a:rPr kumimoji="0" lang="nl-NL" altLang="nl-NL" sz="1050" b="0" i="0" u="none" strike="noStrike" cap="none" normalizeH="0" baseline="0" dirty="0" smtClean="0">
                  <a:ln>
                    <a:noFill/>
                  </a:ln>
                  <a:solidFill>
                    <a:schemeClr val="tx1"/>
                  </a:solidFill>
                  <a:effectLst/>
                  <a:latin typeface="Calibri" panose="020F0502020204030204" pitchFamily="34" charset="0"/>
                  <a:ea typeface="MS Mincho"/>
                  <a:cs typeface="Calibri" panose="020F0502020204030204" pitchFamily="34" charset="0"/>
                </a:rPr>
                <a:t> (&gt;50%)</a:t>
              </a:r>
              <a:endParaRPr kumimoji="0" lang="nl-NL" altLang="nl-NL" sz="2400" b="0" i="0" u="none" strike="noStrike" cap="none" normalizeH="0" baseline="0" dirty="0" smtClean="0">
                <a:ln>
                  <a:noFill/>
                </a:ln>
                <a:solidFill>
                  <a:schemeClr val="tx1"/>
                </a:solidFill>
                <a:effectLst/>
                <a:latin typeface="Arial" panose="020B0604020202020204" pitchFamily="34" charset="0"/>
              </a:endParaRPr>
            </a:p>
          </p:txBody>
        </p:sp>
        <p:sp>
          <p:nvSpPr>
            <p:cNvPr id="78" name="Oval 4"/>
            <p:cNvSpPr>
              <a:spLocks noChangeArrowheads="1"/>
            </p:cNvSpPr>
            <p:nvPr/>
          </p:nvSpPr>
          <p:spPr bwMode="auto">
            <a:xfrm>
              <a:off x="7311" y="1755"/>
              <a:ext cx="327" cy="330"/>
            </a:xfrm>
            <a:prstGeom prst="ellipse">
              <a:avLst/>
            </a:prstGeom>
            <a:gradFill rotWithShape="1">
              <a:gsLst>
                <a:gs pos="0">
                  <a:srgbClr val="2E74B5"/>
                </a:gs>
                <a:gs pos="100000">
                  <a:srgbClr val="2E74B5"/>
                </a:gs>
              </a:gsLst>
              <a:lin ang="5400000" scaled="1"/>
            </a:gradFill>
            <a:ln w="9525">
              <a:solidFill>
                <a:srgbClr val="2E74B5"/>
              </a:solidFill>
              <a:round/>
              <a:headEnd/>
              <a:tailEnd/>
            </a:ln>
          </p:spPr>
          <p:txBody>
            <a:bodyPr vert="horz" wrap="square" lIns="74295" tIns="8890" rIns="74295" bIns="8890" numCol="1" anchor="t" anchorCtr="0" compatLnSpc="1">
              <a:prstTxWarp prst="textNoShape">
                <a:avLst/>
              </a:prstTxWarp>
            </a:bodyPr>
            <a:lstStyle/>
            <a:p>
              <a:endParaRPr lang="nl-NL"/>
            </a:p>
          </p:txBody>
        </p:sp>
        <p:sp>
          <p:nvSpPr>
            <p:cNvPr id="79" name="Oval 3"/>
            <p:cNvSpPr>
              <a:spLocks noChangeArrowheads="1"/>
            </p:cNvSpPr>
            <p:nvPr/>
          </p:nvSpPr>
          <p:spPr bwMode="auto">
            <a:xfrm>
              <a:off x="7313" y="1765"/>
              <a:ext cx="327" cy="234"/>
            </a:xfrm>
            <a:prstGeom prst="ellipse">
              <a:avLst/>
            </a:prstGeom>
            <a:gradFill rotWithShape="1">
              <a:gsLst>
                <a:gs pos="0">
                  <a:srgbClr val="FF0000"/>
                </a:gs>
                <a:gs pos="100000">
                  <a:srgbClr val="FFFFFF"/>
                </a:gs>
              </a:gsLst>
              <a:lin ang="5400000" scaled="1"/>
            </a:gradFill>
            <a:ln w="9525">
              <a:solidFill>
                <a:srgbClr val="808080"/>
              </a:solidFill>
              <a:round/>
              <a:headEnd/>
              <a:tailEnd/>
            </a:ln>
          </p:spPr>
          <p:txBody>
            <a:bodyPr vert="horz" wrap="square" lIns="74295" tIns="8890" rIns="74295" bIns="8890" numCol="1" anchor="t" anchorCtr="0" compatLnSpc="1">
              <a:prstTxWarp prst="textNoShape">
                <a:avLst/>
              </a:prstTxWarp>
            </a:bodyPr>
            <a:lstStyle/>
            <a:p>
              <a:endParaRPr lang="nl-NL"/>
            </a:p>
          </p:txBody>
        </p:sp>
        <p:sp>
          <p:nvSpPr>
            <p:cNvPr id="80" name="Text Box 2"/>
            <p:cNvSpPr txBox="1">
              <a:spLocks noChangeArrowheads="1"/>
            </p:cNvSpPr>
            <p:nvPr/>
          </p:nvSpPr>
          <p:spPr bwMode="auto">
            <a:xfrm>
              <a:off x="7321" y="6711"/>
              <a:ext cx="2587" cy="33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74295" tIns="8890" rIns="74295" bIns="889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l-NL" altLang="nl-NL" sz="600" b="0" i="0" u="none" strike="noStrike" cap="none" normalizeH="0" baseline="0" dirty="0" smtClean="0">
                  <a:ln>
                    <a:noFill/>
                  </a:ln>
                  <a:solidFill>
                    <a:srgbClr val="D0CECE"/>
                  </a:solidFill>
                  <a:effectLst/>
                  <a:latin typeface="Calibri" panose="020F0502020204030204" pitchFamily="34" charset="0"/>
                  <a:ea typeface="MS Mincho"/>
                  <a:cs typeface="Calibri" panose="020F0502020204030204" pitchFamily="34" charset="0"/>
                </a:rPr>
                <a:t>31558232 – Enterprise Group</a:t>
              </a:r>
              <a:r>
                <a:rPr kumimoji="0" lang="nl-NL" altLang="nl-NL" sz="700" b="0" i="0" u="none" strike="noStrike" cap="none" normalizeH="0" baseline="0" dirty="0" smtClean="0">
                  <a:ln>
                    <a:noFill/>
                  </a:ln>
                  <a:solidFill>
                    <a:srgbClr val="D0CECE"/>
                  </a:solidFill>
                  <a:effectLst/>
                  <a:latin typeface="Calibri" panose="020F0502020204030204" pitchFamily="34" charset="0"/>
                  <a:ea typeface="MS Mincho"/>
                  <a:cs typeface="Calibri" panose="020F0502020204030204" pitchFamily="34" charset="0"/>
                </a:rPr>
                <a:t> (2019-08)</a:t>
              </a:r>
              <a:endParaRPr kumimoji="0" lang="nl-NL" altLang="nl-NL" sz="1800" b="0" i="0" u="none" strike="noStrike" cap="none" normalizeH="0" baseline="0" dirty="0" smtClean="0">
                <a:ln>
                  <a:noFill/>
                </a:ln>
                <a:solidFill>
                  <a:schemeClr val="tx1"/>
                </a:solidFill>
                <a:effectLst/>
                <a:latin typeface="Arial" panose="020B0604020202020204" pitchFamily="34" charset="0"/>
              </a:endParaRPr>
            </a:p>
          </p:txBody>
        </p:sp>
      </p:grpSp>
      <p:sp>
        <p:nvSpPr>
          <p:cNvPr id="85" name="Afgeronde rechthoek 84"/>
          <p:cNvSpPr/>
          <p:nvPr/>
        </p:nvSpPr>
        <p:spPr>
          <a:xfrm>
            <a:off x="1331640" y="1364416"/>
            <a:ext cx="2520280" cy="3504743"/>
          </a:xfrm>
          <a:prstGeom prst="roundRect">
            <a:avLst/>
          </a:prstGeom>
          <a:solidFill>
            <a:schemeClr val="accent5">
              <a:lumMod val="75000"/>
              <a:alpha val="2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6" name="Text Box 5"/>
          <p:cNvSpPr txBox="1">
            <a:spLocks noChangeArrowheads="1"/>
          </p:cNvSpPr>
          <p:nvPr/>
        </p:nvSpPr>
        <p:spPr bwMode="auto">
          <a:xfrm>
            <a:off x="3105783" y="1549541"/>
            <a:ext cx="648492" cy="39362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74295" tIns="8890" rIns="74295" bIns="889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nl-NL" altLang="nl-NL" sz="2000" b="1" i="0" u="none" strike="noStrike" cap="none" normalizeH="0" baseline="0" dirty="0" smtClean="0">
                <a:ln>
                  <a:noFill/>
                </a:ln>
                <a:solidFill>
                  <a:schemeClr val="tx1"/>
                </a:solidFill>
                <a:effectLst/>
                <a:latin typeface="Calibri" panose="020F0502020204030204" pitchFamily="34" charset="0"/>
                <a:ea typeface="MS Mincho"/>
                <a:cs typeface="Calibri" panose="020F0502020204030204" pitchFamily="34" charset="0"/>
              </a:rPr>
              <a:t>SPE</a:t>
            </a:r>
            <a:endParaRPr kumimoji="0" lang="nl-NL" altLang="nl-NL" sz="4800" b="1" i="0" u="none" strike="noStrike" cap="none" normalizeH="0" baseline="0" dirty="0" smtClean="0">
              <a:ln>
                <a:noFill/>
              </a:ln>
              <a:solidFill>
                <a:schemeClr val="tx1"/>
              </a:solidFill>
              <a:effectLst/>
              <a:latin typeface="Arial" panose="020B0604020202020204" pitchFamily="34" charset="0"/>
            </a:endParaRPr>
          </a:p>
        </p:txBody>
      </p:sp>
      <p:sp>
        <p:nvSpPr>
          <p:cNvPr id="87" name="Rechthoek 86"/>
          <p:cNvSpPr/>
          <p:nvPr/>
        </p:nvSpPr>
        <p:spPr>
          <a:xfrm>
            <a:off x="4339521" y="4600438"/>
            <a:ext cx="2413801" cy="938719"/>
          </a:xfrm>
          <a:prstGeom prst="rect">
            <a:avLst/>
          </a:prstGeom>
        </p:spPr>
        <p:txBody>
          <a:bodyPr wrap="square">
            <a:spAutoFit/>
          </a:bodyPr>
          <a:lstStyle/>
          <a:p>
            <a:r>
              <a:rPr lang="en-US" sz="1100" i="1" dirty="0" smtClean="0">
                <a:solidFill>
                  <a:schemeClr val="tx2"/>
                </a:solidFill>
                <a:latin typeface="Calibri" panose="020F0502020204030204" pitchFamily="34" charset="0"/>
                <a:ea typeface="MS Mincho"/>
                <a:cs typeface="Times New Roman" panose="02020603050405020304" pitchFamily="18" charset="0"/>
              </a:rPr>
              <a:t>If </a:t>
            </a:r>
            <a:r>
              <a:rPr lang="en-US" sz="1100" i="1" dirty="0">
                <a:solidFill>
                  <a:schemeClr val="tx2"/>
                </a:solidFill>
                <a:latin typeface="Calibri" panose="020F0502020204030204" pitchFamily="34" charset="0"/>
                <a:ea typeface="MS Mincho"/>
                <a:cs typeface="Times New Roman" panose="02020603050405020304" pitchFamily="18" charset="0"/>
              </a:rPr>
              <a:t>a resident legal unit does not have sufficient decision making power, than the transactions performed </a:t>
            </a:r>
            <a:r>
              <a:rPr lang="en-US" sz="1100" i="1" dirty="0" smtClean="0">
                <a:solidFill>
                  <a:schemeClr val="tx2"/>
                </a:solidFill>
                <a:latin typeface="Calibri" panose="020F0502020204030204" pitchFamily="34" charset="0"/>
                <a:ea typeface="MS Mincho"/>
                <a:cs typeface="Times New Roman" panose="02020603050405020304" pitchFamily="18" charset="0"/>
              </a:rPr>
              <a:t/>
            </a:r>
            <a:br>
              <a:rPr lang="en-US" sz="1100" i="1" dirty="0" smtClean="0">
                <a:solidFill>
                  <a:schemeClr val="tx2"/>
                </a:solidFill>
                <a:latin typeface="Calibri" panose="020F0502020204030204" pitchFamily="34" charset="0"/>
                <a:ea typeface="MS Mincho"/>
                <a:cs typeface="Times New Roman" panose="02020603050405020304" pitchFamily="18" charset="0"/>
              </a:rPr>
            </a:br>
            <a:r>
              <a:rPr lang="en-US" sz="1100" i="1" dirty="0" smtClean="0">
                <a:solidFill>
                  <a:schemeClr val="tx2"/>
                </a:solidFill>
                <a:latin typeface="Calibri" panose="020F0502020204030204" pitchFamily="34" charset="0"/>
                <a:ea typeface="MS Mincho"/>
                <a:cs typeface="Times New Roman" panose="02020603050405020304" pitchFamily="18" charset="0"/>
              </a:rPr>
              <a:t>by </a:t>
            </a:r>
            <a:r>
              <a:rPr lang="en-US" sz="1100" i="1" dirty="0">
                <a:solidFill>
                  <a:schemeClr val="tx2"/>
                </a:solidFill>
                <a:latin typeface="Calibri" panose="020F0502020204030204" pitchFamily="34" charset="0"/>
                <a:ea typeface="MS Mincho"/>
                <a:cs typeface="Times New Roman" panose="02020603050405020304" pitchFamily="18" charset="0"/>
              </a:rPr>
              <a:t>this legal unit should be consolidated with its parent legal unit</a:t>
            </a:r>
            <a:r>
              <a:rPr lang="en-US" sz="1100" i="1" dirty="0" smtClean="0">
                <a:solidFill>
                  <a:schemeClr val="tx2"/>
                </a:solidFill>
                <a:latin typeface="Calibri" panose="020F0502020204030204" pitchFamily="34" charset="0"/>
                <a:ea typeface="MS Mincho"/>
                <a:cs typeface="Times New Roman" panose="02020603050405020304" pitchFamily="18" charset="0"/>
              </a:rPr>
              <a:t>.</a:t>
            </a:r>
          </a:p>
        </p:txBody>
      </p:sp>
      <p:sp>
        <p:nvSpPr>
          <p:cNvPr id="88" name="Rechthoek 87"/>
          <p:cNvSpPr/>
          <p:nvPr/>
        </p:nvSpPr>
        <p:spPr>
          <a:xfrm>
            <a:off x="414026" y="6186790"/>
            <a:ext cx="7038294" cy="338554"/>
          </a:xfrm>
          <a:prstGeom prst="rect">
            <a:avLst/>
          </a:prstGeom>
        </p:spPr>
        <p:txBody>
          <a:bodyPr wrap="square">
            <a:spAutoFit/>
          </a:bodyPr>
          <a:lstStyle/>
          <a:p>
            <a:pPr lvl="0">
              <a:spcBef>
                <a:spcPct val="30000"/>
              </a:spcBef>
              <a:defRPr/>
            </a:pPr>
            <a:r>
              <a:rPr lang="en-US" sz="1600" i="1" dirty="0">
                <a:solidFill>
                  <a:schemeClr val="tx2"/>
                </a:solidFill>
                <a:latin typeface="Calibri" panose="020F0502020204030204" pitchFamily="34" charset="0"/>
                <a:cs typeface="Times New Roman" panose="02020603050405020304" pitchFamily="18" charset="0"/>
              </a:rPr>
              <a:t>Which organization, CBS or NCB, should collect data on the financial transactions?</a:t>
            </a:r>
            <a:endParaRPr lang="nl-NL" sz="1600" i="1" dirty="0">
              <a:solidFill>
                <a:schemeClr val="tx2"/>
              </a:solidFill>
            </a:endParaRPr>
          </a:p>
        </p:txBody>
      </p:sp>
    </p:spTree>
    <p:extLst>
      <p:ext uri="{BB962C8B-B14F-4D97-AF65-F5344CB8AC3E}">
        <p14:creationId xmlns:p14="http://schemas.microsoft.com/office/powerpoint/2010/main" val="30736168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 grpId="0" animBg="1"/>
      <p:bldP spid="86" grpId="0"/>
      <p:bldP spid="87"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BS Oranje_EN">
  <a:themeElements>
    <a:clrScheme name="CBS_4">
      <a:dk1>
        <a:srgbClr val="B23D02"/>
      </a:dk1>
      <a:lt1>
        <a:srgbClr val="FFFFFF"/>
      </a:lt1>
      <a:dk2>
        <a:srgbClr val="000000"/>
      </a:dk2>
      <a:lt2>
        <a:srgbClr val="D8D8D8"/>
      </a:lt2>
      <a:accent1>
        <a:srgbClr val="E94C0A"/>
      </a:accent1>
      <a:accent2>
        <a:srgbClr val="00A1CD"/>
      </a:accent2>
      <a:accent3>
        <a:srgbClr val="0058B8"/>
      </a:accent3>
      <a:accent4>
        <a:srgbClr val="53A31D"/>
      </a:accent4>
      <a:accent5>
        <a:srgbClr val="AF0E80"/>
      </a:accent5>
      <a:accent6>
        <a:srgbClr val="FFCC00"/>
      </a:accent6>
      <a:hlink>
        <a:srgbClr val="B23D02"/>
      </a:hlink>
      <a:folHlink>
        <a:srgbClr val="B23D02"/>
      </a:folHlink>
    </a:clrScheme>
    <a:fontScheme name="CBS_1">
      <a:majorFont>
        <a:latin typeface="Cambria"/>
        <a:ea typeface=""/>
        <a:cs typeface=""/>
      </a:majorFont>
      <a:minorFont>
        <a:latin typeface="Corbel"/>
        <a:ea typeface=""/>
        <a:cs typeface=""/>
      </a:minorFont>
    </a:fontScheme>
    <a:fmtScheme name="Horizon">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extLst>
    <a:ext uri="{05A4C25C-085E-4340-85A3-A5531E510DB2}">
      <thm15:themeFamily xmlns:thm15="http://schemas.microsoft.com/office/thememl/2012/main" name="CBS Powerpoint oranje 130912 - EN.potx" id="{19162A15-907D-47E9-B2B5-0221FE1CC57A}" vid="{D64189DA-4FBF-411E-86A6-760F00C85A64}"/>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CBS Oranje_EN</Template>
  <TotalTime>0</TotalTime>
  <Words>971</Words>
  <Application>Microsoft Office PowerPoint</Application>
  <PresentationFormat>Diavoorstelling (4:3)</PresentationFormat>
  <Paragraphs>165</Paragraphs>
  <Slides>11</Slides>
  <Notes>11</Notes>
  <HiddenSlides>0</HiddenSlides>
  <MMClips>0</MMClips>
  <ScaleCrop>false</ScaleCrop>
  <HeadingPairs>
    <vt:vector size="6" baseType="variant">
      <vt:variant>
        <vt:lpstr>Gebruikte lettertypen</vt:lpstr>
      </vt:variant>
      <vt:variant>
        <vt:i4>6</vt:i4>
      </vt:variant>
      <vt:variant>
        <vt:lpstr>Thema</vt:lpstr>
      </vt:variant>
      <vt:variant>
        <vt:i4>1</vt:i4>
      </vt:variant>
      <vt:variant>
        <vt:lpstr>Diatitels</vt:lpstr>
      </vt:variant>
      <vt:variant>
        <vt:i4>11</vt:i4>
      </vt:variant>
    </vt:vector>
  </HeadingPairs>
  <TitlesOfParts>
    <vt:vector size="18" baseType="lpstr">
      <vt:lpstr>Arial</vt:lpstr>
      <vt:lpstr>Calibri</vt:lpstr>
      <vt:lpstr>Cambria</vt:lpstr>
      <vt:lpstr>Corbel</vt:lpstr>
      <vt:lpstr>MS Mincho</vt:lpstr>
      <vt:lpstr>Times New Roman</vt:lpstr>
      <vt:lpstr>CBS Oranje_EN</vt:lpstr>
      <vt:lpstr>PowerPoint-presentatie</vt:lpstr>
      <vt:lpstr>Collaboration</vt:lpstr>
      <vt:lpstr>NA and BoP</vt:lpstr>
      <vt:lpstr>Special Purpose Entities (SPE)</vt:lpstr>
      <vt:lpstr>Special Purpose Entities (SPE)</vt:lpstr>
      <vt:lpstr>Special Purpose Entities (SPE)</vt:lpstr>
      <vt:lpstr>Special Purpose Entities (SPE)</vt:lpstr>
      <vt:lpstr>Special Purpose Entities (SPE)</vt:lpstr>
      <vt:lpstr>Special Purpose Entities (SPE)</vt:lpstr>
      <vt:lpstr>Special Purpose Entities (SPE)</vt:lpstr>
      <vt:lpstr>Future work</vt:lpstr>
    </vt:vector>
  </TitlesOfParts>
  <Company>CBS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subject>CBS PowerPoint sjabloon</dc:subject>
  <dc:creator>Konen, Ir H.J.</dc:creator>
  <cp:lastModifiedBy>Konen, H.J. (Rico)</cp:lastModifiedBy>
  <cp:revision>403</cp:revision>
  <cp:lastPrinted>2015-10-13T11:21:10Z</cp:lastPrinted>
  <dcterms:created xsi:type="dcterms:W3CDTF">2014-01-27T14:36:20Z</dcterms:created>
  <dcterms:modified xsi:type="dcterms:W3CDTF">2019-09-24T07:40:00Z</dcterms:modified>
</cp:coreProperties>
</file>