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94" r:id="rId4"/>
    <p:sldId id="286" r:id="rId5"/>
    <p:sldId id="287" r:id="rId6"/>
    <p:sldId id="289" r:id="rId7"/>
    <p:sldId id="290" r:id="rId8"/>
    <p:sldId id="291" r:id="rId9"/>
    <p:sldId id="292" r:id="rId10"/>
    <p:sldId id="276" r:id="rId11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7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sa Ryan" initials="L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B2E3"/>
    <a:srgbClr val="009383"/>
    <a:srgbClr val="346195"/>
    <a:srgbClr val="F8EDEC"/>
    <a:srgbClr val="BBC8EB"/>
    <a:srgbClr val="718BD5"/>
    <a:srgbClr val="1827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82600" autoAdjust="0"/>
  </p:normalViewPr>
  <p:slideViewPr>
    <p:cSldViewPr>
      <p:cViewPr varScale="1">
        <p:scale>
          <a:sx n="82" d="100"/>
          <a:sy n="82" d="100"/>
        </p:scale>
        <p:origin x="1152" y="84"/>
      </p:cViewPr>
      <p:guideLst>
        <p:guide orient="horz" pos="3117"/>
        <p:guide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277DD-736F-4303-AD9B-076859C6F40D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6D8DDC-6AF0-4A66-88D0-3C8CB06686D9}">
      <dgm:prSet phldrT="[Text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7575DCBA-4B98-408F-BE77-D1D65A3F030A}" type="parTrans" cxnId="{CDC1F6E9-D722-417C-AB24-485281E3E8D9}">
      <dgm:prSet/>
      <dgm:spPr/>
      <dgm:t>
        <a:bodyPr/>
        <a:lstStyle/>
        <a:p>
          <a:endParaRPr lang="en-US"/>
        </a:p>
      </dgm:t>
    </dgm:pt>
    <dgm:pt modelId="{5DC8205B-029D-47E0-9DAB-C4D99B00F776}" type="sibTrans" cxnId="{CDC1F6E9-D722-417C-AB24-485281E3E8D9}">
      <dgm:prSet/>
      <dgm:spPr/>
      <dgm:t>
        <a:bodyPr/>
        <a:lstStyle/>
        <a:p>
          <a:endParaRPr lang="en-US"/>
        </a:p>
      </dgm:t>
    </dgm:pt>
    <dgm:pt modelId="{5151C51F-1232-4B03-B63E-3328DED7DA47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rgbClr val="A1B2E3"/>
          </a:solidFill>
        </a:ln>
      </dgm:spPr>
      <dgm:t>
        <a:bodyPr/>
        <a:lstStyle/>
        <a:p>
          <a:r>
            <a:rPr lang="en-AU" b="1" dirty="0">
              <a:solidFill>
                <a:schemeClr val="tx1"/>
              </a:solidFill>
            </a:rPr>
            <a:t>Memorandum of Understanding</a:t>
          </a:r>
          <a:endParaRPr lang="en-US" b="1" dirty="0"/>
        </a:p>
      </dgm:t>
    </dgm:pt>
    <dgm:pt modelId="{4724C56F-3DC6-40A0-815D-5E537CC426A8}" type="parTrans" cxnId="{2B485024-E04F-4889-A228-F6943F44E17D}">
      <dgm:prSet/>
      <dgm:spPr/>
      <dgm:t>
        <a:bodyPr/>
        <a:lstStyle/>
        <a:p>
          <a:endParaRPr lang="en-US"/>
        </a:p>
      </dgm:t>
    </dgm:pt>
    <dgm:pt modelId="{BAF3DAD9-3F7F-4A64-A093-7A26DBEAC8B0}" type="sibTrans" cxnId="{2B485024-E04F-4889-A228-F6943F44E17D}">
      <dgm:prSet/>
      <dgm:spPr/>
      <dgm:t>
        <a:bodyPr/>
        <a:lstStyle/>
        <a:p>
          <a:endParaRPr lang="en-US"/>
        </a:p>
      </dgm:t>
    </dgm:pt>
    <dgm:pt modelId="{C60AC61A-FCE8-49D2-89FE-72289495D318}">
      <dgm:prSet phldrT="[Text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AU" b="1" dirty="0">
              <a:solidFill>
                <a:schemeClr val="tx1"/>
              </a:solidFill>
            </a:rPr>
            <a:t>Senior Engagement / Member of ATO Boards</a:t>
          </a:r>
          <a:endParaRPr lang="en-US" b="1" dirty="0"/>
        </a:p>
      </dgm:t>
    </dgm:pt>
    <dgm:pt modelId="{10096C22-8CA2-42D6-88B7-B4C6FCAEAF4E}" type="parTrans" cxnId="{52EE8FF2-0ECD-4121-AA8D-AF2487EADDB3}">
      <dgm:prSet/>
      <dgm:spPr/>
      <dgm:t>
        <a:bodyPr/>
        <a:lstStyle/>
        <a:p>
          <a:endParaRPr lang="en-US"/>
        </a:p>
      </dgm:t>
    </dgm:pt>
    <dgm:pt modelId="{C3D59356-BDF3-4DCC-BDA1-72972BF937F7}" type="sibTrans" cxnId="{52EE8FF2-0ECD-4121-AA8D-AF2487EADDB3}">
      <dgm:prSet/>
      <dgm:spPr/>
      <dgm:t>
        <a:bodyPr/>
        <a:lstStyle/>
        <a:p>
          <a:endParaRPr lang="en-US"/>
        </a:p>
      </dgm:t>
    </dgm:pt>
    <dgm:pt modelId="{ABD81508-2774-4BF5-AF5B-315EA72E89CB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AU" b="1" dirty="0">
              <a:solidFill>
                <a:schemeClr val="tx1"/>
              </a:solidFill>
            </a:rPr>
            <a:t>Ongoing Relationship Manager </a:t>
          </a:r>
          <a:endParaRPr lang="en-US" b="1" dirty="0"/>
        </a:p>
      </dgm:t>
    </dgm:pt>
    <dgm:pt modelId="{52B743B2-E39C-4F59-B9BB-96E2611D520B}" type="parTrans" cxnId="{ED3390EC-4AE5-4601-800C-CC88D4C07806}">
      <dgm:prSet/>
      <dgm:spPr/>
      <dgm:t>
        <a:bodyPr/>
        <a:lstStyle/>
        <a:p>
          <a:endParaRPr lang="en-US"/>
        </a:p>
      </dgm:t>
    </dgm:pt>
    <dgm:pt modelId="{F5994143-293C-44B9-9A92-DE395DC017BF}" type="sibTrans" cxnId="{ED3390EC-4AE5-4601-800C-CC88D4C07806}">
      <dgm:prSet/>
      <dgm:spPr/>
      <dgm:t>
        <a:bodyPr/>
        <a:lstStyle/>
        <a:p>
          <a:endParaRPr lang="en-US"/>
        </a:p>
      </dgm:t>
    </dgm:pt>
    <dgm:pt modelId="{004EF8D3-1130-4C06-B9E8-F75F4C7FEEC4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AU" b="1" dirty="0">
              <a:solidFill>
                <a:schemeClr val="tx1"/>
              </a:solidFill>
            </a:rPr>
            <a:t>Specific</a:t>
          </a:r>
        </a:p>
        <a:p>
          <a:r>
            <a:rPr lang="en-AU" b="1" dirty="0" err="1">
              <a:solidFill>
                <a:schemeClr val="tx1"/>
              </a:solidFill>
            </a:rPr>
            <a:t>Outpostings</a:t>
          </a:r>
          <a:r>
            <a:rPr lang="en-AU" b="1" dirty="0">
              <a:solidFill>
                <a:schemeClr val="tx1"/>
              </a:solidFill>
            </a:rPr>
            <a:t> and hackathons </a:t>
          </a:r>
          <a:endParaRPr lang="en-US" b="1" dirty="0"/>
        </a:p>
      </dgm:t>
    </dgm:pt>
    <dgm:pt modelId="{AD591BFF-EFCD-4F72-9778-98D83B6F8ADE}" type="parTrans" cxnId="{F4C210E2-0A39-4943-9A11-C3A48C5CCD94}">
      <dgm:prSet/>
      <dgm:spPr/>
      <dgm:t>
        <a:bodyPr/>
        <a:lstStyle/>
        <a:p>
          <a:endParaRPr lang="en-US"/>
        </a:p>
      </dgm:t>
    </dgm:pt>
    <dgm:pt modelId="{FCE9F445-7FEC-4B64-965D-C23168BAF30F}" type="sibTrans" cxnId="{F4C210E2-0A39-4943-9A11-C3A48C5CCD94}">
      <dgm:prSet/>
      <dgm:spPr/>
      <dgm:t>
        <a:bodyPr/>
        <a:lstStyle/>
        <a:p>
          <a:endParaRPr lang="en-US"/>
        </a:p>
      </dgm:t>
    </dgm:pt>
    <dgm:pt modelId="{281FF616-AC3D-46D1-9E67-B106A2AA1655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Regular operational meetings and reporting</a:t>
          </a:r>
          <a:endParaRPr lang="en-US" b="1" dirty="0"/>
        </a:p>
      </dgm:t>
    </dgm:pt>
    <dgm:pt modelId="{25D655CF-927F-4C51-8A95-36E3139CEFF0}" type="parTrans" cxnId="{3152B369-6E62-4E41-A1C9-1A025E523FE1}">
      <dgm:prSet/>
      <dgm:spPr/>
      <dgm:t>
        <a:bodyPr/>
        <a:lstStyle/>
        <a:p>
          <a:endParaRPr lang="en-US"/>
        </a:p>
      </dgm:t>
    </dgm:pt>
    <dgm:pt modelId="{C34699D2-43F9-49E2-81D1-024F218F133B}" type="sibTrans" cxnId="{3152B369-6E62-4E41-A1C9-1A025E523FE1}">
      <dgm:prSet/>
      <dgm:spPr/>
      <dgm:t>
        <a:bodyPr/>
        <a:lstStyle/>
        <a:p>
          <a:endParaRPr lang="en-US"/>
        </a:p>
      </dgm:t>
    </dgm:pt>
    <dgm:pt modelId="{B69C41C4-45A8-4DED-91C7-6974B33FE5A5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ABS provide agreed quantum  of advisory work </a:t>
          </a:r>
        </a:p>
      </dgm:t>
    </dgm:pt>
    <dgm:pt modelId="{275DF482-56EB-4B15-BA05-A06B40F7F365}" type="parTrans" cxnId="{39D901E9-3561-45A8-A249-DE505C22B7B7}">
      <dgm:prSet/>
      <dgm:spPr/>
      <dgm:t>
        <a:bodyPr/>
        <a:lstStyle/>
        <a:p>
          <a:endParaRPr lang="en-US"/>
        </a:p>
      </dgm:t>
    </dgm:pt>
    <dgm:pt modelId="{49884844-8C77-4638-B467-0EAC92543D8C}" type="sibTrans" cxnId="{39D901E9-3561-45A8-A249-DE505C22B7B7}">
      <dgm:prSet/>
      <dgm:spPr/>
      <dgm:t>
        <a:bodyPr/>
        <a:lstStyle/>
        <a:p>
          <a:endParaRPr lang="en-US"/>
        </a:p>
      </dgm:t>
    </dgm:pt>
    <dgm:pt modelId="{1AA603B0-3EB2-48E2-BF51-79F83287AC2F}">
      <dgm:prSet phldrT="[Text]"/>
      <dgm:spPr/>
      <dgm:t>
        <a:bodyPr/>
        <a:lstStyle/>
        <a:p>
          <a:endParaRPr lang="en-US" dirty="0"/>
        </a:p>
      </dgm:t>
    </dgm:pt>
    <dgm:pt modelId="{C299EA7D-DF0F-45AF-89B5-2429A1A2A719}" type="parTrans" cxnId="{7319D957-587B-420F-A274-AEF20DDFA8F4}">
      <dgm:prSet/>
      <dgm:spPr/>
      <dgm:t>
        <a:bodyPr/>
        <a:lstStyle/>
        <a:p>
          <a:endParaRPr lang="en-US"/>
        </a:p>
      </dgm:t>
    </dgm:pt>
    <dgm:pt modelId="{7F1F303E-BF7C-4926-8DE0-3E8D2A778946}" type="sibTrans" cxnId="{7319D957-587B-420F-A274-AEF20DDFA8F4}">
      <dgm:prSet/>
      <dgm:spPr/>
      <dgm:t>
        <a:bodyPr/>
        <a:lstStyle/>
        <a:p>
          <a:endParaRPr lang="en-US"/>
        </a:p>
      </dgm:t>
    </dgm:pt>
    <dgm:pt modelId="{0BA0885A-B6B9-485C-825A-1D087E49198A}" type="pres">
      <dgm:prSet presAssocID="{48B277DD-736F-4303-AD9B-076859C6F40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70F5011-33B2-403F-ABD3-2865E13447B9}" type="pres">
      <dgm:prSet presAssocID="{C86D8DDC-6AF0-4A66-88D0-3C8CB06686D9}" presName="Parent" presStyleLbl="node0" presStyleIdx="0" presStyleCnt="1">
        <dgm:presLayoutVars>
          <dgm:chMax val="6"/>
          <dgm:chPref val="6"/>
        </dgm:presLayoutVars>
      </dgm:prSet>
      <dgm:spPr/>
    </dgm:pt>
    <dgm:pt modelId="{9B14346C-7F14-413F-8865-C472145C6B94}" type="pres">
      <dgm:prSet presAssocID="{5151C51F-1232-4B03-B63E-3328DED7DA47}" presName="Accent1" presStyleCnt="0"/>
      <dgm:spPr/>
    </dgm:pt>
    <dgm:pt modelId="{5AB23A81-89C5-436C-929A-7DD878D07401}" type="pres">
      <dgm:prSet presAssocID="{5151C51F-1232-4B03-B63E-3328DED7DA47}" presName="Accent" presStyleLbl="bgShp" presStyleIdx="0" presStyleCnt="6"/>
      <dgm:spPr/>
    </dgm:pt>
    <dgm:pt modelId="{307C445B-9322-43A1-8942-7C564787DD78}" type="pres">
      <dgm:prSet presAssocID="{5151C51F-1232-4B03-B63E-3328DED7DA47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3FA45223-BE71-4DFC-A1FA-942B785EF1CC}" type="pres">
      <dgm:prSet presAssocID="{C60AC61A-FCE8-49D2-89FE-72289495D318}" presName="Accent2" presStyleCnt="0"/>
      <dgm:spPr/>
    </dgm:pt>
    <dgm:pt modelId="{2F647C84-F953-4010-B439-03D1FDE73567}" type="pres">
      <dgm:prSet presAssocID="{C60AC61A-FCE8-49D2-89FE-72289495D318}" presName="Accent" presStyleLbl="bgShp" presStyleIdx="1" presStyleCnt="6"/>
      <dgm:spPr/>
    </dgm:pt>
    <dgm:pt modelId="{4127321D-5023-40D0-BB14-3A5E9992C4D9}" type="pres">
      <dgm:prSet presAssocID="{C60AC61A-FCE8-49D2-89FE-72289495D318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3A0DA33-8038-4CB0-A752-9EF2ECE85EF5}" type="pres">
      <dgm:prSet presAssocID="{ABD81508-2774-4BF5-AF5B-315EA72E89CB}" presName="Accent3" presStyleCnt="0"/>
      <dgm:spPr/>
    </dgm:pt>
    <dgm:pt modelId="{25852D0E-F467-489A-A154-573503437134}" type="pres">
      <dgm:prSet presAssocID="{ABD81508-2774-4BF5-AF5B-315EA72E89CB}" presName="Accent" presStyleLbl="bgShp" presStyleIdx="2" presStyleCnt="6"/>
      <dgm:spPr/>
    </dgm:pt>
    <dgm:pt modelId="{B21A6FC7-CE50-4DCC-A5F1-FDF624C4257E}" type="pres">
      <dgm:prSet presAssocID="{ABD81508-2774-4BF5-AF5B-315EA72E89CB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6D5C1EE6-288A-46BF-8DDC-2F86AB630D52}" type="pres">
      <dgm:prSet presAssocID="{004EF8D3-1130-4C06-B9E8-F75F4C7FEEC4}" presName="Accent4" presStyleCnt="0"/>
      <dgm:spPr/>
    </dgm:pt>
    <dgm:pt modelId="{171B13C4-D256-4C9A-AF6E-512B10CFD2F9}" type="pres">
      <dgm:prSet presAssocID="{004EF8D3-1130-4C06-B9E8-F75F4C7FEEC4}" presName="Accent" presStyleLbl="bgShp" presStyleIdx="3" presStyleCnt="6"/>
      <dgm:spPr/>
    </dgm:pt>
    <dgm:pt modelId="{C7EF6C4C-E17B-482E-9DE6-C481223CE46A}" type="pres">
      <dgm:prSet presAssocID="{004EF8D3-1130-4C06-B9E8-F75F4C7FEEC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22183FD2-0A76-4DD9-B021-ADFF98D43826}" type="pres">
      <dgm:prSet presAssocID="{281FF616-AC3D-46D1-9E67-B106A2AA1655}" presName="Accent5" presStyleCnt="0"/>
      <dgm:spPr/>
    </dgm:pt>
    <dgm:pt modelId="{AB49E380-B04A-4A7D-9F39-9641A40E4611}" type="pres">
      <dgm:prSet presAssocID="{281FF616-AC3D-46D1-9E67-B106A2AA1655}" presName="Accent" presStyleLbl="bgShp" presStyleIdx="4" presStyleCnt="6"/>
      <dgm:spPr/>
    </dgm:pt>
    <dgm:pt modelId="{89C8A382-9095-4987-8BFE-00A47ED1666E}" type="pres">
      <dgm:prSet presAssocID="{281FF616-AC3D-46D1-9E67-B106A2AA1655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1CC73BA7-9F8A-4645-9068-E903655514B6}" type="pres">
      <dgm:prSet presAssocID="{B69C41C4-45A8-4DED-91C7-6974B33FE5A5}" presName="Accent6" presStyleCnt="0"/>
      <dgm:spPr/>
    </dgm:pt>
    <dgm:pt modelId="{ABF02271-131C-4617-ACC5-9ABCBCC56F44}" type="pres">
      <dgm:prSet presAssocID="{B69C41C4-45A8-4DED-91C7-6974B33FE5A5}" presName="Accent" presStyleLbl="bgShp" presStyleIdx="5" presStyleCnt="6"/>
      <dgm:spPr/>
    </dgm:pt>
    <dgm:pt modelId="{6F631F5B-A79C-485D-816C-BD2E5C96AAB9}" type="pres">
      <dgm:prSet presAssocID="{B69C41C4-45A8-4DED-91C7-6974B33FE5A5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B485024-E04F-4889-A228-F6943F44E17D}" srcId="{C86D8DDC-6AF0-4A66-88D0-3C8CB06686D9}" destId="{5151C51F-1232-4B03-B63E-3328DED7DA47}" srcOrd="0" destOrd="0" parTransId="{4724C56F-3DC6-40A0-815D-5E537CC426A8}" sibTransId="{BAF3DAD9-3F7F-4A64-A093-7A26DBEAC8B0}"/>
    <dgm:cxn modelId="{718D2442-D59A-43D8-AE30-B33E6780D1F9}" type="presOf" srcId="{48B277DD-736F-4303-AD9B-076859C6F40D}" destId="{0BA0885A-B6B9-485C-825A-1D087E49198A}" srcOrd="0" destOrd="0" presId="urn:microsoft.com/office/officeart/2011/layout/HexagonRadial"/>
    <dgm:cxn modelId="{3152B369-6E62-4E41-A1C9-1A025E523FE1}" srcId="{C86D8DDC-6AF0-4A66-88D0-3C8CB06686D9}" destId="{281FF616-AC3D-46D1-9E67-B106A2AA1655}" srcOrd="4" destOrd="0" parTransId="{25D655CF-927F-4C51-8A95-36E3139CEFF0}" sibTransId="{C34699D2-43F9-49E2-81D1-024F218F133B}"/>
    <dgm:cxn modelId="{0F33926B-F6C1-4665-90F2-869254B6D84E}" type="presOf" srcId="{5151C51F-1232-4B03-B63E-3328DED7DA47}" destId="{307C445B-9322-43A1-8942-7C564787DD78}" srcOrd="0" destOrd="0" presId="urn:microsoft.com/office/officeart/2011/layout/HexagonRadial"/>
    <dgm:cxn modelId="{26EA186C-CD19-4F0D-9CD0-3044C1690571}" type="presOf" srcId="{004EF8D3-1130-4C06-B9E8-F75F4C7FEEC4}" destId="{C7EF6C4C-E17B-482E-9DE6-C481223CE46A}" srcOrd="0" destOrd="0" presId="urn:microsoft.com/office/officeart/2011/layout/HexagonRadial"/>
    <dgm:cxn modelId="{68B4D153-53BA-43CE-B687-FFF8A4D325D2}" type="presOf" srcId="{C86D8DDC-6AF0-4A66-88D0-3C8CB06686D9}" destId="{370F5011-33B2-403F-ABD3-2865E13447B9}" srcOrd="0" destOrd="0" presId="urn:microsoft.com/office/officeart/2011/layout/HexagonRadial"/>
    <dgm:cxn modelId="{7319D957-587B-420F-A274-AEF20DDFA8F4}" srcId="{C86D8DDC-6AF0-4A66-88D0-3C8CB06686D9}" destId="{1AA603B0-3EB2-48E2-BF51-79F83287AC2F}" srcOrd="6" destOrd="0" parTransId="{C299EA7D-DF0F-45AF-89B5-2429A1A2A719}" sibTransId="{7F1F303E-BF7C-4926-8DE0-3E8D2A778946}"/>
    <dgm:cxn modelId="{E8EAA459-2A4D-40BA-95B3-E10F995449E5}" type="presOf" srcId="{C60AC61A-FCE8-49D2-89FE-72289495D318}" destId="{4127321D-5023-40D0-BB14-3A5E9992C4D9}" srcOrd="0" destOrd="0" presId="urn:microsoft.com/office/officeart/2011/layout/HexagonRadial"/>
    <dgm:cxn modelId="{F99584CF-F26B-4D6B-82D3-D618BC9CCE19}" type="presOf" srcId="{281FF616-AC3D-46D1-9E67-B106A2AA1655}" destId="{89C8A382-9095-4987-8BFE-00A47ED1666E}" srcOrd="0" destOrd="0" presId="urn:microsoft.com/office/officeart/2011/layout/HexagonRadial"/>
    <dgm:cxn modelId="{7854F3E1-C8C4-447B-943F-E93F18F38B2B}" type="presOf" srcId="{ABD81508-2774-4BF5-AF5B-315EA72E89CB}" destId="{B21A6FC7-CE50-4DCC-A5F1-FDF624C4257E}" srcOrd="0" destOrd="0" presId="urn:microsoft.com/office/officeart/2011/layout/HexagonRadial"/>
    <dgm:cxn modelId="{F4C210E2-0A39-4943-9A11-C3A48C5CCD94}" srcId="{C86D8DDC-6AF0-4A66-88D0-3C8CB06686D9}" destId="{004EF8D3-1130-4C06-B9E8-F75F4C7FEEC4}" srcOrd="3" destOrd="0" parTransId="{AD591BFF-EFCD-4F72-9778-98D83B6F8ADE}" sibTransId="{FCE9F445-7FEC-4B64-965D-C23168BAF30F}"/>
    <dgm:cxn modelId="{01957CE5-744A-45F3-8F33-B20423E68BBC}" type="presOf" srcId="{B69C41C4-45A8-4DED-91C7-6974B33FE5A5}" destId="{6F631F5B-A79C-485D-816C-BD2E5C96AAB9}" srcOrd="0" destOrd="0" presId="urn:microsoft.com/office/officeart/2011/layout/HexagonRadial"/>
    <dgm:cxn modelId="{39D901E9-3561-45A8-A249-DE505C22B7B7}" srcId="{C86D8DDC-6AF0-4A66-88D0-3C8CB06686D9}" destId="{B69C41C4-45A8-4DED-91C7-6974B33FE5A5}" srcOrd="5" destOrd="0" parTransId="{275DF482-56EB-4B15-BA05-A06B40F7F365}" sibTransId="{49884844-8C77-4638-B467-0EAC92543D8C}"/>
    <dgm:cxn modelId="{CDC1F6E9-D722-417C-AB24-485281E3E8D9}" srcId="{48B277DD-736F-4303-AD9B-076859C6F40D}" destId="{C86D8DDC-6AF0-4A66-88D0-3C8CB06686D9}" srcOrd="0" destOrd="0" parTransId="{7575DCBA-4B98-408F-BE77-D1D65A3F030A}" sibTransId="{5DC8205B-029D-47E0-9DAB-C4D99B00F776}"/>
    <dgm:cxn modelId="{ED3390EC-4AE5-4601-800C-CC88D4C07806}" srcId="{C86D8DDC-6AF0-4A66-88D0-3C8CB06686D9}" destId="{ABD81508-2774-4BF5-AF5B-315EA72E89CB}" srcOrd="2" destOrd="0" parTransId="{52B743B2-E39C-4F59-B9BB-96E2611D520B}" sibTransId="{F5994143-293C-44B9-9A92-DE395DC017BF}"/>
    <dgm:cxn modelId="{52EE8FF2-0ECD-4121-AA8D-AF2487EADDB3}" srcId="{C86D8DDC-6AF0-4A66-88D0-3C8CB06686D9}" destId="{C60AC61A-FCE8-49D2-89FE-72289495D318}" srcOrd="1" destOrd="0" parTransId="{10096C22-8CA2-42D6-88B7-B4C6FCAEAF4E}" sibTransId="{C3D59356-BDF3-4DCC-BDA1-72972BF937F7}"/>
    <dgm:cxn modelId="{95F47954-1D5F-4F99-9E31-4EA26940623B}" type="presParOf" srcId="{0BA0885A-B6B9-485C-825A-1D087E49198A}" destId="{370F5011-33B2-403F-ABD3-2865E13447B9}" srcOrd="0" destOrd="0" presId="urn:microsoft.com/office/officeart/2011/layout/HexagonRadial"/>
    <dgm:cxn modelId="{B8B4109F-CAE0-45B9-BA40-6F09F4511FA5}" type="presParOf" srcId="{0BA0885A-B6B9-485C-825A-1D087E49198A}" destId="{9B14346C-7F14-413F-8865-C472145C6B94}" srcOrd="1" destOrd="0" presId="urn:microsoft.com/office/officeart/2011/layout/HexagonRadial"/>
    <dgm:cxn modelId="{6D9C8C44-32B1-4331-B44D-6E31E9630B1B}" type="presParOf" srcId="{9B14346C-7F14-413F-8865-C472145C6B94}" destId="{5AB23A81-89C5-436C-929A-7DD878D07401}" srcOrd="0" destOrd="0" presId="urn:microsoft.com/office/officeart/2011/layout/HexagonRadial"/>
    <dgm:cxn modelId="{3044476D-B985-4425-872B-847768005F67}" type="presParOf" srcId="{0BA0885A-B6B9-485C-825A-1D087E49198A}" destId="{307C445B-9322-43A1-8942-7C564787DD78}" srcOrd="2" destOrd="0" presId="urn:microsoft.com/office/officeart/2011/layout/HexagonRadial"/>
    <dgm:cxn modelId="{F785A1EE-0986-4605-A7CD-CD0185CE0269}" type="presParOf" srcId="{0BA0885A-B6B9-485C-825A-1D087E49198A}" destId="{3FA45223-BE71-4DFC-A1FA-942B785EF1CC}" srcOrd="3" destOrd="0" presId="urn:microsoft.com/office/officeart/2011/layout/HexagonRadial"/>
    <dgm:cxn modelId="{D53D8EB8-8C04-46FC-9CC3-6EC66801EEFA}" type="presParOf" srcId="{3FA45223-BE71-4DFC-A1FA-942B785EF1CC}" destId="{2F647C84-F953-4010-B439-03D1FDE73567}" srcOrd="0" destOrd="0" presId="urn:microsoft.com/office/officeart/2011/layout/HexagonRadial"/>
    <dgm:cxn modelId="{D31EF83E-9443-4787-90EC-0D34F5B50696}" type="presParOf" srcId="{0BA0885A-B6B9-485C-825A-1D087E49198A}" destId="{4127321D-5023-40D0-BB14-3A5E9992C4D9}" srcOrd="4" destOrd="0" presId="urn:microsoft.com/office/officeart/2011/layout/HexagonRadial"/>
    <dgm:cxn modelId="{9A1F29BC-6043-40E9-A4FC-36BAA82A517E}" type="presParOf" srcId="{0BA0885A-B6B9-485C-825A-1D087E49198A}" destId="{03A0DA33-8038-4CB0-A752-9EF2ECE85EF5}" srcOrd="5" destOrd="0" presId="urn:microsoft.com/office/officeart/2011/layout/HexagonRadial"/>
    <dgm:cxn modelId="{155DC4FF-5798-4D32-A156-5A0F2DCBEC39}" type="presParOf" srcId="{03A0DA33-8038-4CB0-A752-9EF2ECE85EF5}" destId="{25852D0E-F467-489A-A154-573503437134}" srcOrd="0" destOrd="0" presId="urn:microsoft.com/office/officeart/2011/layout/HexagonRadial"/>
    <dgm:cxn modelId="{92EAA949-9E40-45BE-B20E-1E767D0B76A4}" type="presParOf" srcId="{0BA0885A-B6B9-485C-825A-1D087E49198A}" destId="{B21A6FC7-CE50-4DCC-A5F1-FDF624C4257E}" srcOrd="6" destOrd="0" presId="urn:microsoft.com/office/officeart/2011/layout/HexagonRadial"/>
    <dgm:cxn modelId="{9EACDEE4-737D-4486-A028-881AD30DC411}" type="presParOf" srcId="{0BA0885A-B6B9-485C-825A-1D087E49198A}" destId="{6D5C1EE6-288A-46BF-8DDC-2F86AB630D52}" srcOrd="7" destOrd="0" presId="urn:microsoft.com/office/officeart/2011/layout/HexagonRadial"/>
    <dgm:cxn modelId="{0234EA56-F613-4245-997F-1E60517E787D}" type="presParOf" srcId="{6D5C1EE6-288A-46BF-8DDC-2F86AB630D52}" destId="{171B13C4-D256-4C9A-AF6E-512B10CFD2F9}" srcOrd="0" destOrd="0" presId="urn:microsoft.com/office/officeart/2011/layout/HexagonRadial"/>
    <dgm:cxn modelId="{9AAB2E88-1339-427E-A4E8-CD407346B3D2}" type="presParOf" srcId="{0BA0885A-B6B9-485C-825A-1D087E49198A}" destId="{C7EF6C4C-E17B-482E-9DE6-C481223CE46A}" srcOrd="8" destOrd="0" presId="urn:microsoft.com/office/officeart/2011/layout/HexagonRadial"/>
    <dgm:cxn modelId="{913D11BF-FF6B-4BCE-AC1E-D54DDAAEEF52}" type="presParOf" srcId="{0BA0885A-B6B9-485C-825A-1D087E49198A}" destId="{22183FD2-0A76-4DD9-B021-ADFF98D43826}" srcOrd="9" destOrd="0" presId="urn:microsoft.com/office/officeart/2011/layout/HexagonRadial"/>
    <dgm:cxn modelId="{680A744F-3C4D-47A3-B844-31B392375E44}" type="presParOf" srcId="{22183FD2-0A76-4DD9-B021-ADFF98D43826}" destId="{AB49E380-B04A-4A7D-9F39-9641A40E4611}" srcOrd="0" destOrd="0" presId="urn:microsoft.com/office/officeart/2011/layout/HexagonRadial"/>
    <dgm:cxn modelId="{F7706156-80A9-45C4-9C01-E1F0C0E0B859}" type="presParOf" srcId="{0BA0885A-B6B9-485C-825A-1D087E49198A}" destId="{89C8A382-9095-4987-8BFE-00A47ED1666E}" srcOrd="10" destOrd="0" presId="urn:microsoft.com/office/officeart/2011/layout/HexagonRadial"/>
    <dgm:cxn modelId="{7BF7D2E8-5670-4D1E-8AA8-802976ECEB33}" type="presParOf" srcId="{0BA0885A-B6B9-485C-825A-1D087E49198A}" destId="{1CC73BA7-9F8A-4645-9068-E903655514B6}" srcOrd="11" destOrd="0" presId="urn:microsoft.com/office/officeart/2011/layout/HexagonRadial"/>
    <dgm:cxn modelId="{9A1ECA50-D34A-40BA-98CC-878D1F606E49}" type="presParOf" srcId="{1CC73BA7-9F8A-4645-9068-E903655514B6}" destId="{ABF02271-131C-4617-ACC5-9ABCBCC56F44}" srcOrd="0" destOrd="0" presId="urn:microsoft.com/office/officeart/2011/layout/HexagonRadial"/>
    <dgm:cxn modelId="{ADB46EEB-BDFE-41DA-AB3A-8F4BE35D9B68}" type="presParOf" srcId="{0BA0885A-B6B9-485C-825A-1D087E49198A}" destId="{6F631F5B-A79C-485D-816C-BD2E5C96AAB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F5011-33B2-403F-ABD3-2865E13447B9}">
      <dsp:nvSpPr>
        <dsp:cNvPr id="0" name=""/>
        <dsp:cNvSpPr/>
      </dsp:nvSpPr>
      <dsp:spPr>
        <a:xfrm>
          <a:off x="3459378" y="1184718"/>
          <a:ext cx="1505829" cy="1302603"/>
        </a:xfrm>
        <a:prstGeom prst="hexagon">
          <a:avLst>
            <a:gd name="adj" fmla="val 2857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3708915" y="1400578"/>
        <a:ext cx="1006755" cy="870883"/>
      </dsp:txXfrm>
    </dsp:sp>
    <dsp:sp modelId="{2F647C84-F953-4010-B439-03D1FDE73567}">
      <dsp:nvSpPr>
        <dsp:cNvPr id="0" name=""/>
        <dsp:cNvSpPr/>
      </dsp:nvSpPr>
      <dsp:spPr>
        <a:xfrm>
          <a:off x="4402316" y="561511"/>
          <a:ext cx="568144" cy="489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7C445B-9322-43A1-8942-7C564787DD78}">
      <dsp:nvSpPr>
        <dsp:cNvPr id="0" name=""/>
        <dsp:cNvSpPr/>
      </dsp:nvSpPr>
      <dsp:spPr>
        <a:xfrm>
          <a:off x="3598086" y="0"/>
          <a:ext cx="1234016" cy="1067569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rgbClr val="A1B2E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b="1" kern="1200" dirty="0">
              <a:solidFill>
                <a:schemeClr val="tx1"/>
              </a:solidFill>
            </a:rPr>
            <a:t>Memorandum of Understanding</a:t>
          </a:r>
          <a:endParaRPr lang="en-US" sz="1000" b="1" kern="1200" dirty="0"/>
        </a:p>
      </dsp:txBody>
      <dsp:txXfrm>
        <a:off x="3802589" y="176919"/>
        <a:ext cx="825010" cy="713731"/>
      </dsp:txXfrm>
    </dsp:sp>
    <dsp:sp modelId="{25852D0E-F467-489A-A154-573503437134}">
      <dsp:nvSpPr>
        <dsp:cNvPr id="0" name=""/>
        <dsp:cNvSpPr/>
      </dsp:nvSpPr>
      <dsp:spPr>
        <a:xfrm>
          <a:off x="5065385" y="1476675"/>
          <a:ext cx="568144" cy="489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7321D-5023-40D0-BB14-3A5E9992C4D9}">
      <dsp:nvSpPr>
        <dsp:cNvPr id="0" name=""/>
        <dsp:cNvSpPr/>
      </dsp:nvSpPr>
      <dsp:spPr>
        <a:xfrm>
          <a:off x="4729823" y="656626"/>
          <a:ext cx="1234016" cy="1067569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b="1" kern="1200" dirty="0">
              <a:solidFill>
                <a:schemeClr val="tx1"/>
              </a:solidFill>
            </a:rPr>
            <a:t>Senior Engagement / Member of ATO Boards</a:t>
          </a:r>
          <a:endParaRPr lang="en-US" sz="1000" b="1" kern="1200" dirty="0"/>
        </a:p>
      </dsp:txBody>
      <dsp:txXfrm>
        <a:off x="4934326" y="833545"/>
        <a:ext cx="825010" cy="713731"/>
      </dsp:txXfrm>
    </dsp:sp>
    <dsp:sp modelId="{171B13C4-D256-4C9A-AF6E-512B10CFD2F9}">
      <dsp:nvSpPr>
        <dsp:cNvPr id="0" name=""/>
        <dsp:cNvSpPr/>
      </dsp:nvSpPr>
      <dsp:spPr>
        <a:xfrm>
          <a:off x="4604775" y="2509723"/>
          <a:ext cx="568144" cy="489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1A6FC7-CE50-4DCC-A5F1-FDF624C4257E}">
      <dsp:nvSpPr>
        <dsp:cNvPr id="0" name=""/>
        <dsp:cNvSpPr/>
      </dsp:nvSpPr>
      <dsp:spPr>
        <a:xfrm>
          <a:off x="4729823" y="1947477"/>
          <a:ext cx="1234016" cy="1067569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b="1" kern="1200" dirty="0">
              <a:solidFill>
                <a:schemeClr val="tx1"/>
              </a:solidFill>
            </a:rPr>
            <a:t>Ongoing Relationship Manager </a:t>
          </a:r>
          <a:endParaRPr lang="en-US" sz="1000" b="1" kern="1200" dirty="0"/>
        </a:p>
      </dsp:txBody>
      <dsp:txXfrm>
        <a:off x="4934326" y="2124396"/>
        <a:ext cx="825010" cy="713731"/>
      </dsp:txXfrm>
    </dsp:sp>
    <dsp:sp modelId="{AB49E380-B04A-4A7D-9F39-9641A40E4611}">
      <dsp:nvSpPr>
        <dsp:cNvPr id="0" name=""/>
        <dsp:cNvSpPr/>
      </dsp:nvSpPr>
      <dsp:spPr>
        <a:xfrm>
          <a:off x="3462180" y="2616957"/>
          <a:ext cx="568144" cy="489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EF6C4C-E17B-482E-9DE6-C481223CE46A}">
      <dsp:nvSpPr>
        <dsp:cNvPr id="0" name=""/>
        <dsp:cNvSpPr/>
      </dsp:nvSpPr>
      <dsp:spPr>
        <a:xfrm>
          <a:off x="3598086" y="2604838"/>
          <a:ext cx="1234016" cy="1067569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b="1" kern="1200" dirty="0">
              <a:solidFill>
                <a:schemeClr val="tx1"/>
              </a:solidFill>
            </a:rPr>
            <a:t>Specific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b="1" kern="1200" dirty="0" err="1">
              <a:solidFill>
                <a:schemeClr val="tx1"/>
              </a:solidFill>
            </a:rPr>
            <a:t>Outpostings</a:t>
          </a:r>
          <a:r>
            <a:rPr lang="en-AU" sz="1000" b="1" kern="1200" dirty="0">
              <a:solidFill>
                <a:schemeClr val="tx1"/>
              </a:solidFill>
            </a:rPr>
            <a:t> and hackathons </a:t>
          </a:r>
          <a:endParaRPr lang="en-US" sz="1000" b="1" kern="1200" dirty="0"/>
        </a:p>
      </dsp:txBody>
      <dsp:txXfrm>
        <a:off x="3802589" y="2781757"/>
        <a:ext cx="825010" cy="713731"/>
      </dsp:txXfrm>
    </dsp:sp>
    <dsp:sp modelId="{ABF02271-131C-4617-ACC5-9ABCBCC56F44}">
      <dsp:nvSpPr>
        <dsp:cNvPr id="0" name=""/>
        <dsp:cNvSpPr/>
      </dsp:nvSpPr>
      <dsp:spPr>
        <a:xfrm>
          <a:off x="2788252" y="1702161"/>
          <a:ext cx="568144" cy="489531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C8A382-9095-4987-8BFE-00A47ED1666E}">
      <dsp:nvSpPr>
        <dsp:cNvPr id="0" name=""/>
        <dsp:cNvSpPr/>
      </dsp:nvSpPr>
      <dsp:spPr>
        <a:xfrm>
          <a:off x="2461096" y="1948212"/>
          <a:ext cx="1234016" cy="1067569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tx1"/>
              </a:solidFill>
            </a:rPr>
            <a:t>Regular operational meetings and reporting</a:t>
          </a:r>
          <a:endParaRPr lang="en-US" sz="1000" b="1" kern="1200" dirty="0"/>
        </a:p>
      </dsp:txBody>
      <dsp:txXfrm>
        <a:off x="2665599" y="2125131"/>
        <a:ext cx="825010" cy="713731"/>
      </dsp:txXfrm>
    </dsp:sp>
    <dsp:sp modelId="{6F631F5B-A79C-485D-816C-BD2E5C96AAB9}">
      <dsp:nvSpPr>
        <dsp:cNvPr id="0" name=""/>
        <dsp:cNvSpPr/>
      </dsp:nvSpPr>
      <dsp:spPr>
        <a:xfrm>
          <a:off x="2461096" y="655157"/>
          <a:ext cx="1234016" cy="1067569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tx1"/>
              </a:solidFill>
            </a:rPr>
            <a:t>ABS provide agreed quantum  of advisory work </a:t>
          </a:r>
        </a:p>
      </dsp:txBody>
      <dsp:txXfrm>
        <a:off x="2665599" y="832076"/>
        <a:ext cx="825010" cy="7137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C61C4-6F7C-4D2D-9C29-B67160ECBECD}" type="datetimeFigureOut">
              <a:rPr lang="en-AU" smtClean="0"/>
              <a:t>27/09/2019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0E5E7-2A20-4F4D-9725-A80833D8DDE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5857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0E5E7-2A20-4F4D-9725-A80833D8DDE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2402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AU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E85AA-F1AE-4E43-AFD1-EDC4D9E89A59}" type="slidenum">
              <a:rPr lang="en-AU" smtClean="0">
                <a:solidFill>
                  <a:prstClr val="black"/>
                </a:solidFill>
              </a:rPr>
              <a:pPr/>
              <a:t>2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28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Still</a:t>
            </a:r>
            <a:r>
              <a:rPr lang="en-AU" baseline="0" dirty="0"/>
              <a:t> a work in progress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0E5E7-2A20-4F4D-9725-A80833D8DDE2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3565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0E5E7-2A20-4F4D-9725-A80833D8DDE2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073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0725" y="678667"/>
            <a:ext cx="7772400" cy="648071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34619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0725" y="1275606"/>
            <a:ext cx="6400800" cy="43204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813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e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1794004"/>
            <a:ext cx="5651216" cy="648072"/>
          </a:xfrm>
        </p:spPr>
        <p:txBody>
          <a:bodyPr anchor="t">
            <a:normAutofit/>
          </a:bodyPr>
          <a:lstStyle>
            <a:lvl1pPr algn="r">
              <a:defRPr sz="320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965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764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45CB-59E4-41DD-964F-197DC58285C4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7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00151"/>
            <a:ext cx="7715200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056784" cy="915566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0735D40-38A0-4D80-8846-DA3173A6B487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919823AD-95EC-44A3-9EE2-07FA7B06177D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7826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056784" cy="915566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1203598"/>
            <a:ext cx="3744416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32240" y="4796855"/>
            <a:ext cx="2133600" cy="273844"/>
          </a:xfrm>
        </p:spPr>
        <p:txBody>
          <a:bodyPr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D9E3DACE-F6F7-40D6-A560-8B1A0257F8F8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1520" y="4788692"/>
            <a:ext cx="2133600" cy="273844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919823AD-95EC-44A3-9EE2-07FA7B06177D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860032" y="1203598"/>
            <a:ext cx="3744416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4947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no footer_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00151"/>
            <a:ext cx="7715200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056784" cy="915566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7740352" y="4796854"/>
            <a:ext cx="1125488" cy="295175"/>
          </a:xfrm>
        </p:spPr>
        <p:txBody>
          <a:bodyPr/>
          <a:lstStyle>
            <a:lvl1pPr algn="r">
              <a:defRPr sz="1100" baseline="0">
                <a:solidFill>
                  <a:srgbClr val="A1B2E3"/>
                </a:solidFill>
              </a:defRPr>
            </a:lvl1pPr>
          </a:lstStyle>
          <a:p>
            <a:fld id="{0AF71939-FE81-4F91-8C2C-178F5234D943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1520" y="4788692"/>
            <a:ext cx="2133600" cy="273844"/>
          </a:xfrm>
        </p:spPr>
        <p:txBody>
          <a:bodyPr/>
          <a:lstStyle>
            <a:lvl1pPr algn="l">
              <a:defRPr sz="1100">
                <a:solidFill>
                  <a:srgbClr val="A1B2E3"/>
                </a:solidFill>
              </a:defRPr>
            </a:lvl1pPr>
          </a:lstStyle>
          <a:p>
            <a:fld id="{919823AD-95EC-44A3-9EE2-07FA7B06177D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229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1794004"/>
            <a:ext cx="5651216" cy="648072"/>
          </a:xfrm>
        </p:spPr>
        <p:txBody>
          <a:bodyPr anchor="t">
            <a:normAutofit/>
          </a:bodyPr>
          <a:lstStyle>
            <a:lvl1pPr algn="r">
              <a:defRPr sz="3200" b="1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055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Gre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9106" y="678667"/>
            <a:ext cx="7772400" cy="648071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938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200" y="1275606"/>
            <a:ext cx="6400800" cy="43204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902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Gre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00151"/>
            <a:ext cx="7715200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056784" cy="915566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0735D40-38A0-4D80-8846-DA3173A6B487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919823AD-95EC-44A3-9EE2-07FA7B06177D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9866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Gre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056784" cy="915566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1203598"/>
            <a:ext cx="3744416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32240" y="4796855"/>
            <a:ext cx="2133600" cy="273844"/>
          </a:xfrm>
        </p:spPr>
        <p:txBody>
          <a:bodyPr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D9E3DACE-F6F7-40D6-A560-8B1A0257F8F8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1520" y="4788692"/>
            <a:ext cx="2133600" cy="273844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919823AD-95EC-44A3-9EE2-07FA7B06177D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860032" y="1203598"/>
            <a:ext cx="3744416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755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no footer_Gre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00151"/>
            <a:ext cx="7715200" cy="3394472"/>
          </a:xfr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056784" cy="915566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7740352" y="4796854"/>
            <a:ext cx="1125488" cy="295175"/>
          </a:xfrm>
        </p:spPr>
        <p:txBody>
          <a:bodyPr/>
          <a:lstStyle>
            <a:lvl1pPr algn="r">
              <a:defRPr sz="1100" baseline="0">
                <a:solidFill>
                  <a:srgbClr val="009383"/>
                </a:solidFill>
              </a:defRPr>
            </a:lvl1pPr>
          </a:lstStyle>
          <a:p>
            <a:fld id="{0AF71939-FE81-4F91-8C2C-178F5234D943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1520" y="4788692"/>
            <a:ext cx="2133600" cy="273844"/>
          </a:xfrm>
        </p:spPr>
        <p:txBody>
          <a:bodyPr/>
          <a:lstStyle>
            <a:lvl1pPr algn="l">
              <a:defRPr sz="1100">
                <a:solidFill>
                  <a:srgbClr val="009383"/>
                </a:solidFill>
              </a:defRPr>
            </a:lvl1pPr>
          </a:lstStyle>
          <a:p>
            <a:fld id="{919823AD-95EC-44A3-9EE2-07FA7B06177D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277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19050"/>
            <a:ext cx="712879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1200151"/>
            <a:ext cx="705678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80312" y="4803998"/>
            <a:ext cx="1629544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28400E1E-E99E-440F-BE40-733B24941DFA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512" y="4803998"/>
            <a:ext cx="504056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919823AD-95EC-44A3-9EE2-07FA7B06177D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8650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1" r:id="rId5"/>
    <p:sldLayoutId id="2147483660" r:id="rId6"/>
    <p:sldLayoutId id="2147483663" r:id="rId7"/>
    <p:sldLayoutId id="2147483664" r:id="rId8"/>
    <p:sldLayoutId id="2147483665" r:id="rId9"/>
    <p:sldLayoutId id="2147483666" r:id="rId10"/>
    <p:sldLayoutId id="2147483654" r:id="rId11"/>
    <p:sldLayoutId id="2147483667" r:id="rId12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11510"/>
            <a:ext cx="8060432" cy="2109107"/>
          </a:xfrm>
        </p:spPr>
        <p:txBody>
          <a:bodyPr>
            <a:normAutofit/>
          </a:bodyPr>
          <a:lstStyle/>
          <a:p>
            <a:pPr algn="ctr"/>
            <a:r>
              <a:rPr lang="en-AU" dirty="0"/>
              <a:t>Expert Group of Business Register</a:t>
            </a:r>
            <a:br>
              <a:rPr lang="en-AU" dirty="0"/>
            </a:br>
            <a:br>
              <a:rPr lang="en-AU" dirty="0"/>
            </a:br>
            <a:r>
              <a:rPr lang="en-AU" sz="2800" dirty="0"/>
              <a:t>Using Administrative Data to Improve data quality in the ABS Business Register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643758"/>
            <a:ext cx="6400800" cy="504056"/>
          </a:xfrm>
        </p:spPr>
        <p:txBody>
          <a:bodyPr>
            <a:normAutofit/>
          </a:bodyPr>
          <a:lstStyle/>
          <a:p>
            <a:pPr algn="ctr"/>
            <a:r>
              <a:rPr lang="en-AU" dirty="0"/>
              <a:t>30 September 2019</a:t>
            </a:r>
          </a:p>
        </p:txBody>
      </p:sp>
    </p:spTree>
    <p:extLst>
      <p:ext uri="{BB962C8B-B14F-4D97-AF65-F5344CB8AC3E}">
        <p14:creationId xmlns:p14="http://schemas.microsoft.com/office/powerpoint/2010/main" val="1759169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AU" sz="2800" dirty="0"/>
          </a:p>
          <a:p>
            <a:pPr marL="0" indent="0" algn="ctr">
              <a:buNone/>
            </a:pPr>
            <a:r>
              <a:rPr lang="en-AU" sz="2800" dirty="0"/>
              <a:t> Thank you</a:t>
            </a:r>
          </a:p>
          <a:p>
            <a:pPr marL="0" indent="0" algn="ctr">
              <a:buNone/>
            </a:pPr>
            <a:endParaRPr lang="en-AU" sz="2800" dirty="0"/>
          </a:p>
          <a:p>
            <a:pPr marL="0" indent="0" algn="ctr">
              <a:buNone/>
            </a:pPr>
            <a:r>
              <a:rPr lang="en-AU" sz="2800" dirty="0"/>
              <a:t>Further details: luisa.ryan@abs.gov.au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5D40-38A0-4D80-8846-DA3173A6B487}" type="datetime1">
              <a:rPr lang="en-AU" smtClean="0"/>
              <a:pPr/>
              <a:t>27/09/2019</a:t>
            </a:fld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23AD-95EC-44A3-9EE2-07FA7B06177D}" type="slidenum">
              <a:rPr lang="en-AU" smtClean="0"/>
              <a:pPr/>
              <a:t>10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0474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995" y="115355"/>
            <a:ext cx="8229600" cy="857250"/>
          </a:xfrm>
        </p:spPr>
        <p:txBody>
          <a:bodyPr>
            <a:normAutofit/>
          </a:bodyPr>
          <a:lstStyle/>
          <a:p>
            <a:r>
              <a:rPr lang="en-AU" sz="2800" dirty="0"/>
              <a:t>ABS Business Register evolution 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-45478" y="1198088"/>
            <a:ext cx="9370007" cy="3174451"/>
            <a:chOff x="-71451" y="2470444"/>
            <a:chExt cx="9370007" cy="4232602"/>
          </a:xfrm>
        </p:grpSpPr>
        <p:grpSp>
          <p:nvGrpSpPr>
            <p:cNvPr id="45" name="Group 44"/>
            <p:cNvGrpSpPr/>
            <p:nvPr/>
          </p:nvGrpSpPr>
          <p:grpSpPr>
            <a:xfrm>
              <a:off x="35496" y="2470444"/>
              <a:ext cx="9263060" cy="4232602"/>
              <a:chOff x="179512" y="2470444"/>
              <a:chExt cx="9263060" cy="423260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362740" y="4414660"/>
                <a:ext cx="1390987" cy="2248511"/>
                <a:chOff x="138604" y="4846708"/>
                <a:chExt cx="1390987" cy="2248511"/>
              </a:xfrm>
            </p:grpSpPr>
            <p:sp>
              <p:nvSpPr>
                <p:cNvPr id="11" name="Flowchart: Alternate Process 10"/>
                <p:cNvSpPr/>
                <p:nvPr/>
              </p:nvSpPr>
              <p:spPr>
                <a:xfrm>
                  <a:off x="138604" y="5278756"/>
                  <a:ext cx="1296144" cy="144016"/>
                </a:xfrm>
                <a:prstGeom prst="flowChartAlternateProcess">
                  <a:avLst/>
                </a:prstGeom>
                <a:solidFill>
                  <a:srgbClr val="3199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138604" y="4846708"/>
                  <a:ext cx="1152128" cy="4103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14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1970s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305455" y="5494780"/>
                  <a:ext cx="1224136" cy="1600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>
                      <a:solidFill>
                        <a:prstClr val="black"/>
                      </a:solidFill>
                    </a:rPr>
                    <a:t>•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 ABS BR</a:t>
                  </a:r>
                  <a:r>
                    <a:rPr lang="en-AU" sz="1200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established</a:t>
                  </a:r>
                </a:p>
                <a:p>
                  <a:r>
                    <a:rPr lang="en-AU" sz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rPr>
                    <a:t>•</a:t>
                  </a:r>
                  <a:r>
                    <a:rPr lang="en-AU" sz="1200" b="1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rPr>
                    <a:t> 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use of ATO tax data to update ABS BR</a:t>
                  </a:r>
                </a:p>
                <a:p>
                  <a:endParaRPr lang="en-AU" sz="12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447622" y="3982612"/>
                <a:ext cx="1458233" cy="2720434"/>
                <a:chOff x="-650" y="4846708"/>
                <a:chExt cx="1458233" cy="2720434"/>
              </a:xfrm>
            </p:grpSpPr>
            <p:sp>
              <p:nvSpPr>
                <p:cNvPr id="15" name="Flowchart: Alternate Process 14"/>
                <p:cNvSpPr/>
                <p:nvPr/>
              </p:nvSpPr>
              <p:spPr>
                <a:xfrm>
                  <a:off x="-650" y="5278756"/>
                  <a:ext cx="1296144" cy="144016"/>
                </a:xfrm>
                <a:prstGeom prst="flowChartAlternateProcess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-650" y="4846708"/>
                  <a:ext cx="1152128" cy="4103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14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1980s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33447" y="5494780"/>
                  <a:ext cx="1224136" cy="2072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rPr>
                    <a:t>• </a:t>
                  </a:r>
                  <a:r>
                    <a:rPr lang="en-AU" sz="1200" b="1" dirty="0"/>
                    <a:t>ABS / ATO joint project on use of tax data</a:t>
                  </a:r>
                </a:p>
                <a:p>
                  <a:r>
                    <a:rPr lang="en-AU" sz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rPr>
                    <a:t>• </a:t>
                  </a:r>
                  <a:r>
                    <a:rPr lang="en-AU" sz="1200" b="1" dirty="0"/>
                    <a:t>Electronic file of Group Employers </a:t>
                  </a:r>
                </a:p>
                <a:p>
                  <a:r>
                    <a:rPr lang="en-AU" sz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rPr>
                    <a:t>•</a:t>
                  </a:r>
                  <a:r>
                    <a:rPr lang="en-AU" sz="1100" b="1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rPr>
                    <a:t> </a:t>
                  </a:r>
                  <a:r>
                    <a:rPr lang="en-AU" sz="1100" b="1" dirty="0">
                      <a:solidFill>
                        <a:prstClr val="black"/>
                      </a:solidFill>
                    </a:rPr>
                    <a:t>Profiling introduced</a:t>
                  </a: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3594988" y="3622572"/>
                <a:ext cx="1462995" cy="1099477"/>
                <a:chOff x="-77420" y="4846708"/>
                <a:chExt cx="1462995" cy="1099477"/>
              </a:xfrm>
            </p:grpSpPr>
            <p:sp>
              <p:nvSpPr>
                <p:cNvPr id="19" name="Flowchart: Alternate Process 18"/>
                <p:cNvSpPr/>
                <p:nvPr/>
              </p:nvSpPr>
              <p:spPr>
                <a:xfrm>
                  <a:off x="-77420" y="5278756"/>
                  <a:ext cx="1296144" cy="144016"/>
                </a:xfrm>
                <a:prstGeom prst="flowChartAlternateProcess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-77420" y="4846708"/>
                  <a:ext cx="1152128" cy="410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14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1990s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61439" y="5494780"/>
                  <a:ext cx="1224136" cy="451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AU" sz="16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4693181" y="3262532"/>
                <a:ext cx="1516930" cy="2535769"/>
                <a:chOff x="-203363" y="4846708"/>
                <a:chExt cx="1516930" cy="2535769"/>
              </a:xfrm>
            </p:grpSpPr>
            <p:sp>
              <p:nvSpPr>
                <p:cNvPr id="23" name="Flowchart: Alternate Process 22"/>
                <p:cNvSpPr/>
                <p:nvPr/>
              </p:nvSpPr>
              <p:spPr>
                <a:xfrm>
                  <a:off x="-203363" y="5278756"/>
                  <a:ext cx="1296144" cy="144016"/>
                </a:xfrm>
                <a:prstGeom prst="flowChartAlternateProcess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-203363" y="4846708"/>
                  <a:ext cx="1152128" cy="410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14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2000s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89431" y="5494780"/>
                  <a:ext cx="1224136" cy="18876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>
                      <a:solidFill>
                        <a:prstClr val="black"/>
                      </a:solidFill>
                    </a:rPr>
                    <a:t>• 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2001 Tax Reform:</a:t>
                  </a:r>
                  <a:r>
                    <a:rPr lang="en-AU" sz="1200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ABN, GST and BAS introduced </a:t>
                  </a:r>
                  <a:endParaRPr lang="en-AU" sz="1200" dirty="0">
                    <a:solidFill>
                      <a:prstClr val="black"/>
                    </a:solidFill>
                  </a:endParaRPr>
                </a:p>
                <a:p>
                  <a:r>
                    <a:rPr lang="en-AU" sz="120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rPr>
                    <a:t>• </a:t>
                  </a:r>
                  <a:r>
                    <a:rPr lang="en-AU" sz="1200" b="1" dirty="0"/>
                    <a:t>2001 Current tax extract designed </a:t>
                  </a: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5845308" y="2902492"/>
                <a:ext cx="1437023" cy="2558221"/>
                <a:chOff x="-275372" y="4846708"/>
                <a:chExt cx="1437023" cy="2558221"/>
              </a:xfrm>
            </p:grpSpPr>
            <p:sp>
              <p:nvSpPr>
                <p:cNvPr id="27" name="Flowchart: Alternate Process 26"/>
                <p:cNvSpPr/>
                <p:nvPr/>
              </p:nvSpPr>
              <p:spPr>
                <a:xfrm>
                  <a:off x="-275372" y="5278756"/>
                  <a:ext cx="1296144" cy="144016"/>
                </a:xfrm>
                <a:prstGeom prst="flowChartAlternateProcess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-275372" y="4846708"/>
                  <a:ext cx="1152128" cy="410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14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2010s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-131355" y="5476195"/>
                  <a:ext cx="1293006" cy="19287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>
                      <a:solidFill>
                        <a:prstClr val="black"/>
                      </a:solidFill>
                    </a:rPr>
                    <a:t>• 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2017 Whole of </a:t>
                  </a:r>
                  <a:r>
                    <a:rPr lang="en-AU" sz="1200" b="1" dirty="0" err="1">
                      <a:solidFill>
                        <a:prstClr val="black"/>
                      </a:solidFill>
                    </a:rPr>
                    <a:t>Gov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 (</a:t>
                  </a:r>
                  <a:r>
                    <a:rPr lang="en-AU" sz="1200" b="1" dirty="0" err="1">
                      <a:solidFill>
                        <a:prstClr val="black"/>
                      </a:solidFill>
                    </a:rPr>
                    <a:t>WoG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) Admin Business Registry  Modernisation commences</a:t>
                  </a:r>
                </a:p>
                <a:p>
                  <a:endParaRPr lang="en-AU" sz="16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6930191" y="2470444"/>
                <a:ext cx="2512381" cy="764997"/>
                <a:chOff x="-342617" y="4846708"/>
                <a:chExt cx="2512381" cy="764997"/>
              </a:xfrm>
            </p:grpSpPr>
            <p:sp>
              <p:nvSpPr>
                <p:cNvPr id="31" name="Flowchart: Alternate Process 30"/>
                <p:cNvSpPr/>
                <p:nvPr/>
              </p:nvSpPr>
              <p:spPr>
                <a:xfrm>
                  <a:off x="-326634" y="5278754"/>
                  <a:ext cx="1296144" cy="144016"/>
                </a:xfrm>
                <a:prstGeom prst="flowChartAlternateProcess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-342617" y="4846708"/>
                  <a:ext cx="1152128" cy="410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1400" b="1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2020s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969509" y="4996151"/>
                  <a:ext cx="1200255" cy="615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>
                      <a:solidFill>
                        <a:prstClr val="black"/>
                      </a:solidFill>
                    </a:rPr>
                    <a:t>• </a:t>
                  </a:r>
                  <a:r>
                    <a:rPr lang="en-AU" sz="1200" b="1" dirty="0" err="1"/>
                    <a:t>WoG</a:t>
                  </a:r>
                  <a:r>
                    <a:rPr lang="en-AU" sz="1200" b="1" dirty="0"/>
                    <a:t> approaches </a:t>
                  </a:r>
                  <a:endParaRPr lang="en-AU" sz="1400" b="1" dirty="0"/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179512" y="2492896"/>
                <a:ext cx="1008112" cy="1025922"/>
              </a:xfrm>
              <a:prstGeom prst="rect">
                <a:avLst/>
              </a:pr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AU" sz="11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1950s-</a:t>
                </a:r>
                <a:r>
                  <a:rPr lang="en-AU" sz="1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 Sample</a:t>
                </a:r>
                <a:r>
                  <a:rPr lang="en-AU" sz="1100" dirty="0">
                    <a:solidFill>
                      <a:prstClr val="black"/>
                    </a:solidFill>
                  </a:rPr>
                  <a:t> surveys introduced</a:t>
                </a: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251520" y="4846708"/>
                <a:ext cx="1584176" cy="1452355"/>
                <a:chOff x="251520" y="4846708"/>
                <a:chExt cx="1584176" cy="1452355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51520" y="4846708"/>
                  <a:ext cx="1584176" cy="689882"/>
                  <a:chOff x="251520" y="4846708"/>
                  <a:chExt cx="1584176" cy="689882"/>
                </a:xfrm>
              </p:grpSpPr>
              <p:sp>
                <p:nvSpPr>
                  <p:cNvPr id="5" name="Flowchart: Alternate Process 4"/>
                  <p:cNvSpPr/>
                  <p:nvPr/>
                </p:nvSpPr>
                <p:spPr>
                  <a:xfrm>
                    <a:off x="251520" y="5278756"/>
                    <a:ext cx="1296144" cy="144016"/>
                  </a:xfrm>
                  <a:prstGeom prst="flowChartAlternateProcess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AU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305455" y="4846708"/>
                    <a:ext cx="1152128" cy="4103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AU" sz="1400" b="1" dirty="0"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1960s</a:t>
                    </a:r>
                  </a:p>
                </p:txBody>
              </p:sp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683568" y="5085184"/>
                    <a:ext cx="1152128" cy="45140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AU" sz="1600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43" name="TextBox 42"/>
                <p:cNvSpPr txBox="1"/>
                <p:nvPr/>
              </p:nvSpPr>
              <p:spPr>
                <a:xfrm>
                  <a:off x="305454" y="5437288"/>
                  <a:ext cx="1314217" cy="861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/>
                    <a:t>• </a:t>
                  </a:r>
                  <a:r>
                    <a:rPr lang="en-AU" sz="1200" b="1" dirty="0"/>
                    <a:t>1969 Integrated </a:t>
                  </a:r>
                  <a:r>
                    <a:rPr lang="en-AU" sz="1200" b="1" dirty="0">
                      <a:solidFill>
                        <a:prstClr val="black"/>
                      </a:solidFill>
                    </a:rPr>
                    <a:t>Economic Census</a:t>
                  </a:r>
                </a:p>
                <a:p>
                  <a:endParaRPr lang="en-AU" sz="1200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70" name="Group 69"/>
            <p:cNvGrpSpPr/>
            <p:nvPr/>
          </p:nvGrpSpPr>
          <p:grpSpPr>
            <a:xfrm>
              <a:off x="-71451" y="2498989"/>
              <a:ext cx="6936975" cy="2646837"/>
              <a:chOff x="-71451" y="2498989"/>
              <a:chExt cx="6936975" cy="2646837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>
                <a:off x="2070716" y="3975271"/>
                <a:ext cx="312239" cy="312239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>
                <a:off x="990596" y="4413586"/>
                <a:ext cx="312239" cy="312239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>
                <a:off x="3222844" y="3615231"/>
                <a:ext cx="312239" cy="312239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>
                <a:off x="4321037" y="3291079"/>
                <a:ext cx="312239" cy="312239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>
                <a:off x="5473165" y="2931038"/>
                <a:ext cx="312239" cy="312239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>
                <a:off x="6553285" y="2498989"/>
                <a:ext cx="312239" cy="312239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>
                <a:off x="-71451" y="4833587"/>
                <a:ext cx="312239" cy="312239"/>
              </a:xfrm>
              <a:prstGeom prst="rect">
                <a:avLst/>
              </a:prstGeom>
            </p:spPr>
          </p:pic>
        </p:grpSp>
      </p:grpSp>
      <p:sp>
        <p:nvSpPr>
          <p:cNvPr id="46" name="Flowchart: Alternate Process 45"/>
          <p:cNvSpPr/>
          <p:nvPr/>
        </p:nvSpPr>
        <p:spPr>
          <a:xfrm>
            <a:off x="7882278" y="1222282"/>
            <a:ext cx="1296144" cy="108012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66295" y="89825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00000">
            <a:off x="7633409" y="919659"/>
            <a:ext cx="312239" cy="234179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7020272" y="1707654"/>
            <a:ext cx="151216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>
                <a:solidFill>
                  <a:prstClr val="black"/>
                </a:solidFill>
              </a:rPr>
              <a:t>• WOG Business Registry (admin) consolidation  </a:t>
            </a:r>
          </a:p>
          <a:p>
            <a:endParaRPr lang="en-AU" sz="1200" dirty="0">
              <a:solidFill>
                <a:prstClr val="black"/>
              </a:solidFill>
            </a:endParaRPr>
          </a:p>
          <a:p>
            <a:endParaRPr lang="en-AU" sz="1400" dirty="0">
              <a:solidFill>
                <a:prstClr val="black"/>
              </a:solidFill>
            </a:endParaRPr>
          </a:p>
          <a:p>
            <a:endParaRPr lang="en-AU" sz="1400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32903" y="2558837"/>
            <a:ext cx="972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en-AU" sz="1200" b="1" dirty="0"/>
              <a:t>Common Frame introduced </a:t>
            </a:r>
          </a:p>
        </p:txBody>
      </p:sp>
    </p:spTree>
    <p:extLst>
      <p:ext uri="{BB962C8B-B14F-4D97-AF65-F5344CB8AC3E}">
        <p14:creationId xmlns:p14="http://schemas.microsoft.com/office/powerpoint/2010/main" val="288236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Relationship building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297831"/>
              </p:ext>
            </p:extLst>
          </p:nvPr>
        </p:nvGraphicFramePr>
        <p:xfrm>
          <a:off x="395536" y="987574"/>
          <a:ext cx="8424936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2321-EA64-4D52-8BAF-061E6FCE28C0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950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Emerging statistical requirements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U" dirty="0"/>
              <a:t>Case study 1: Improving data quality in the finance sector </a:t>
            </a:r>
          </a:p>
          <a:p>
            <a:r>
              <a:rPr lang="en-AU" dirty="0"/>
              <a:t>Exercise to improve sector coding. </a:t>
            </a:r>
          </a:p>
          <a:p>
            <a:pPr lvl="1"/>
            <a:r>
              <a:rPr lang="en-AU" dirty="0"/>
              <a:t>Old method: on balance algorithm using ATO data</a:t>
            </a:r>
          </a:p>
          <a:p>
            <a:pPr lvl="1"/>
            <a:r>
              <a:rPr lang="en-AU" dirty="0"/>
              <a:t>New method: reviewed using new data sources to define statistical units and apply sector codes </a:t>
            </a:r>
          </a:p>
          <a:p>
            <a:pPr lvl="2"/>
            <a:r>
              <a:rPr lang="en-AU" dirty="0"/>
              <a:t>Business Income Tax (BIT) data from ATO </a:t>
            </a:r>
          </a:p>
          <a:p>
            <a:pPr lvl="2"/>
            <a:r>
              <a:rPr lang="en-AU" dirty="0"/>
              <a:t>Managed Funds data from the Australian Securities Investment Commission (ASIC) </a:t>
            </a:r>
          </a:p>
          <a:p>
            <a:pPr lvl="2"/>
            <a:r>
              <a:rPr lang="en-AU" dirty="0"/>
              <a:t>Financial entity sector information from the Australian Prudential Regulatory Authority (APRA)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05C6-760B-423B-A05C-5073A019A098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0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Emerging statistical requirements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/>
              <a:t>Case study 2: Globalisation indicators </a:t>
            </a:r>
          </a:p>
          <a:p>
            <a:r>
              <a:rPr lang="en-AU" dirty="0"/>
              <a:t>Exercise to level of foreign ownership indicator </a:t>
            </a:r>
          </a:p>
          <a:p>
            <a:pPr lvl="1"/>
            <a:r>
              <a:rPr lang="en-AU" dirty="0"/>
              <a:t>New method: used foreign shareholding from BIT company records to identify levels for Type of Activity Unit. </a:t>
            </a:r>
          </a:p>
          <a:p>
            <a:pPr lvl="2"/>
            <a:r>
              <a:rPr lang="en-AU" dirty="0"/>
              <a:t>Still need a source for partnerships and trusts</a:t>
            </a:r>
          </a:p>
          <a:p>
            <a:pPr lvl="2"/>
            <a:r>
              <a:rPr lang="en-AU" dirty="0"/>
              <a:t>Still need a source for outward investment </a:t>
            </a:r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2D42-62D8-4C28-9DAE-B3460AFD7200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959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Data quality issue strategies – scope, design, assemble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57CE0-68C9-489D-B08B-6B505A09E8CE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6060719"/>
              </p:ext>
            </p:extLst>
          </p:nvPr>
        </p:nvGraphicFramePr>
        <p:xfrm>
          <a:off x="431540" y="960549"/>
          <a:ext cx="846094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797">
                  <a:extLst>
                    <a:ext uri="{9D8B030D-6E8A-4147-A177-3AD203B41FA5}">
                      <a16:colId xmlns:a16="http://schemas.microsoft.com/office/drawing/2014/main" val="1431063796"/>
                    </a:ext>
                  </a:extLst>
                </a:gridCol>
                <a:gridCol w="6494143">
                  <a:extLst>
                    <a:ext uri="{9D8B030D-6E8A-4147-A177-3AD203B41FA5}">
                      <a16:colId xmlns:a16="http://schemas.microsoft.com/office/drawing/2014/main" val="13716181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Is the data fit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for purpose? 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ABS Case Study: Sector coding method using the new data sources </a:t>
                      </a:r>
                    </a:p>
                    <a:p>
                      <a:pPr marL="571500" lvl="1" indent="-171450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- Developed over two years </a:t>
                      </a:r>
                    </a:p>
                    <a:p>
                      <a:pPr marL="571500" lvl="1" indent="-171450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- Internal review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243573"/>
                  </a:ext>
                </a:extLst>
              </a:tr>
              <a:tr h="788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Alignment of scope,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coverage, concepts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ABS Case Study: ABR locations data has incomplete coverage </a:t>
                      </a:r>
                    </a:p>
                    <a:p>
                      <a:pPr marL="571500" lvl="1" indent="-171450">
                        <a:buFontTx/>
                        <a:buChar char="-"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Project to supplement ABR data </a:t>
                      </a:r>
                    </a:p>
                    <a:p>
                      <a:pPr marL="571500" lvl="1" indent="-171450">
                        <a:buFontTx/>
                        <a:buChar char="-"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Work with ABR longer term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673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ABS Case Study: ATO concepts do not align with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ABS for sector, public / private, NPI, legal entity</a:t>
                      </a:r>
                    </a:p>
                    <a:p>
                      <a:pPr lvl="1"/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- Use ATO as starting point and use other information to apply “on balance” algorithm, plus manual review (small number of instances) 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593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Quality of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Coding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ABS Case Study: Work with ATO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to apply industry code at source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Importance to ATO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Training, feedback, assistance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468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854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Data quality issue strategies – Acquire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D79C1-ED79-4515-983A-0855FD1BEE7D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017489"/>
              </p:ext>
            </p:extLst>
          </p:nvPr>
        </p:nvGraphicFramePr>
        <p:xfrm>
          <a:off x="431540" y="1200151"/>
          <a:ext cx="846094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797">
                  <a:extLst>
                    <a:ext uri="{9D8B030D-6E8A-4147-A177-3AD203B41FA5}">
                      <a16:colId xmlns:a16="http://schemas.microsoft.com/office/drawing/2014/main" val="1431063796"/>
                    </a:ext>
                  </a:extLst>
                </a:gridCol>
                <a:gridCol w="6494143">
                  <a:extLst>
                    <a:ext uri="{9D8B030D-6E8A-4147-A177-3AD203B41FA5}">
                      <a16:colId xmlns:a16="http://schemas.microsoft.com/office/drawing/2014/main" val="13716181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Unexpected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changes to administrative data 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ABS Case Study: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Managing regular deliveries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Regular discussions, encourage early advice on change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Discuss impacts with ATO to understand cause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Resupply file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Roll back to historical classification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243573"/>
                  </a:ext>
                </a:extLst>
              </a:tr>
              <a:tr h="788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Administrative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data ceases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ABS Case Study: Data items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no longer available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Advance warning – can advocate or plan alternative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Unexpected – discuss, plan way forward, alternate datasets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Business continuity plan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673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500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Data quality issue strategies – Compile, validate and disseminate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BDA6-A96B-4CFB-B72E-AB034B103AC5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939273"/>
              </p:ext>
            </p:extLst>
          </p:nvPr>
        </p:nvGraphicFramePr>
        <p:xfrm>
          <a:off x="395537" y="1200151"/>
          <a:ext cx="8496944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2801">
                  <a:extLst>
                    <a:ext uri="{9D8B030D-6E8A-4147-A177-3AD203B41FA5}">
                      <a16:colId xmlns:a16="http://schemas.microsoft.com/office/drawing/2014/main" val="1431063796"/>
                    </a:ext>
                  </a:extLst>
                </a:gridCol>
                <a:gridCol w="6494143">
                  <a:extLst>
                    <a:ext uri="{9D8B030D-6E8A-4147-A177-3AD203B41FA5}">
                      <a16:colId xmlns:a16="http://schemas.microsoft.com/office/drawing/2014/main" val="13716181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Quality targets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ABS Case Study: Application of quality gates </a:t>
                      </a:r>
                    </a:p>
                    <a:p>
                      <a:pPr marL="457200" lvl="1" indent="0">
                        <a:buNone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- Checks to ensure expectations have been met -  includes quality measures, traffic lights and accountabilities for sign off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243573"/>
                  </a:ext>
                </a:extLst>
              </a:tr>
              <a:tr h="788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Clearance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ABS Case Study: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Endorsement of </a:t>
                      </a: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Common Frame for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release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Clearance report with key movements, issues or changes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Clearance meeting attended by key </a:t>
                      </a:r>
                      <a:r>
                        <a:rPr lang="en-AU" sz="1600" b="0" baseline="0" dirty="0" err="1">
                          <a:solidFill>
                            <a:schemeClr val="tx1"/>
                          </a:solidFill>
                        </a:rPr>
                        <a:t>stakholders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Impact analysis prior to the clearance meeting 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673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739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Data quality issue strategies – Evaluate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67C1-D020-40E1-9426-F1E84ABD211C}" type="datetime1">
              <a:rPr lang="en-AU" smtClean="0">
                <a:solidFill>
                  <a:prstClr val="black">
                    <a:tint val="75000"/>
                  </a:prstClr>
                </a:solidFill>
              </a:rPr>
              <a:t>27/09/2019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C66D-11F8-49B4-AF2C-092D484A147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031142"/>
              </p:ext>
            </p:extLst>
          </p:nvPr>
        </p:nvGraphicFramePr>
        <p:xfrm>
          <a:off x="395537" y="1200151"/>
          <a:ext cx="8496944" cy="2180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2801">
                  <a:extLst>
                    <a:ext uri="{9D8B030D-6E8A-4147-A177-3AD203B41FA5}">
                      <a16:colId xmlns:a16="http://schemas.microsoft.com/office/drawing/2014/main" val="1431063796"/>
                    </a:ext>
                  </a:extLst>
                </a:gridCol>
                <a:gridCol w="6494143">
                  <a:extLst>
                    <a:ext uri="{9D8B030D-6E8A-4147-A177-3AD203B41FA5}">
                      <a16:colId xmlns:a16="http://schemas.microsoft.com/office/drawing/2014/main" val="1371618141"/>
                    </a:ext>
                  </a:extLst>
                </a:gridCol>
              </a:tblGrid>
              <a:tr h="9062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Review of Processes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ABS Case Study: Improved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way to transfer ATO data to ABS</a:t>
                      </a:r>
                    </a:p>
                    <a:p>
                      <a:pPr marL="457200" lvl="1" indent="0">
                        <a:buNone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- Joint review of processes and agreement to change </a:t>
                      </a:r>
                    </a:p>
                    <a:p>
                      <a:pPr marL="457200" lvl="1" indent="0">
                        <a:buNone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- Implementation after testing and parallel run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243573"/>
                  </a:ext>
                </a:extLst>
              </a:tr>
              <a:tr h="11134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Review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of datasets </a:t>
                      </a:r>
                      <a:endParaRPr lang="en-A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ABS Case Study: Improved ATO extract (file format and content)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</a:rPr>
                        <a:t>Joint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 project – senior endorsement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AU" sz="1600" b="0" baseline="0" dirty="0">
                          <a:solidFill>
                            <a:schemeClr val="tx1"/>
                          </a:solidFill>
                        </a:rPr>
                        <a:t>Joint working group to design and implement file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673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170390"/>
      </p:ext>
    </p:extLst>
  </p:cSld>
  <p:clrMapOvr>
    <a:masterClrMapping/>
  </p:clrMapOvr>
</p:sld>
</file>

<file path=ppt/theme/theme1.xml><?xml version="1.0" encoding="utf-8"?>
<a:theme xmlns:a="http://schemas.openxmlformats.org/drawingml/2006/main" name="ABS Master Style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4113</TotalTime>
  <Words>657</Words>
  <Application>Microsoft Office PowerPoint</Application>
  <PresentationFormat>On-screen Show (16:9)</PresentationFormat>
  <Paragraphs>117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ABS Master Style 5</vt:lpstr>
      <vt:lpstr>Expert Group of Business Register  Using Administrative Data to Improve data quality in the ABS Business Register</vt:lpstr>
      <vt:lpstr>ABS Business Register evolution </vt:lpstr>
      <vt:lpstr>Relationship building </vt:lpstr>
      <vt:lpstr>Emerging statistical requirements </vt:lpstr>
      <vt:lpstr>Emerging statistical requirements </vt:lpstr>
      <vt:lpstr>Data quality issue strategies – scope, design, assemble </vt:lpstr>
      <vt:lpstr>Data quality issue strategies – Acquire </vt:lpstr>
      <vt:lpstr>Data quality issue strategies – Compile, validate and disseminate </vt:lpstr>
      <vt:lpstr>Data quality issue strategies – Evaluate</vt:lpstr>
      <vt:lpstr>PowerPoint Presentation</vt:lpstr>
    </vt:vector>
  </TitlesOfParts>
  <Company>Australian Bureau of Statistics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Cox</dc:creator>
  <cp:lastModifiedBy>Evita Sisene</cp:lastModifiedBy>
  <cp:revision>222</cp:revision>
  <cp:lastPrinted>2019-08-29T05:59:43Z</cp:lastPrinted>
  <dcterms:created xsi:type="dcterms:W3CDTF">2018-05-09T04:54:01Z</dcterms:created>
  <dcterms:modified xsi:type="dcterms:W3CDTF">2019-09-27T07:56:50Z</dcterms:modified>
</cp:coreProperties>
</file>