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10"/>
  </p:notesMasterIdLst>
  <p:sldIdLst>
    <p:sldId id="258" r:id="rId2"/>
    <p:sldId id="260" r:id="rId3"/>
    <p:sldId id="263" r:id="rId4"/>
    <p:sldId id="264" r:id="rId5"/>
    <p:sldId id="261" r:id="rId6"/>
    <p:sldId id="271" r:id="rId7"/>
    <p:sldId id="270" r:id="rId8"/>
    <p:sldId id="257" r:id="rId9"/>
  </p:sldIdLst>
  <p:sldSz cx="9144000" cy="5143500" type="screen16x9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1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49796" autoAdjust="0"/>
  </p:normalViewPr>
  <p:slideViewPr>
    <p:cSldViewPr>
      <p:cViewPr varScale="1">
        <p:scale>
          <a:sx n="47" d="100"/>
          <a:sy n="47" d="100"/>
        </p:scale>
        <p:origin x="2070" y="5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3A025-B680-4046-800B-5A6B5AC6AF73}" type="datetimeFigureOut">
              <a:rPr lang="nl-NL" smtClean="0"/>
              <a:t>1-10-2019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FEE08-4F1D-4773-84E0-0730640F7E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303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FEE08-4F1D-4773-84E0-0730640F7E2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1970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FEE08-4F1D-4773-84E0-0730640F7E2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5848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FEE08-4F1D-4773-84E0-0730640F7E2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543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FEE08-4F1D-4773-84E0-0730640F7E2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1725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FEE08-4F1D-4773-84E0-0730640F7E2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734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FEE08-4F1D-4773-84E0-0730640F7E2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8981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FEE08-4F1D-4773-84E0-0730640F7E2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4556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FEE08-4F1D-4773-84E0-0730640F7E2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0789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2201" y="766684"/>
            <a:ext cx="2236528" cy="34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433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e 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1203325"/>
            <a:ext cx="7704087" cy="3455988"/>
          </a:xfrm>
          <a:prstGeom prst="rect">
            <a:avLst/>
          </a:prstGeom>
        </p:spPr>
        <p:txBody>
          <a:bodyPr/>
          <a:lstStyle>
            <a:lvl1pPr marL="342900" indent="-342900">
              <a:buFont typeface="Calibri" pitchFamily="34" charset="0"/>
              <a:buChar char="─"/>
              <a:defRPr lang="nl-NL" sz="2400" b="0" kern="1200" spc="40" baseline="0" dirty="0" smtClean="0">
                <a:solidFill>
                  <a:srgbClr val="271D6C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2pPr>
            <a:lvl3pPr marL="11430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3pPr>
            <a:lvl4pPr marL="16002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4pPr>
            <a:lvl5pPr marL="20574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5pPr>
          </a:lstStyle>
          <a:p>
            <a:pPr lvl="0"/>
            <a:r>
              <a:rPr lang="nl-NL" sz="2400" dirty="0">
                <a:solidFill>
                  <a:srgbClr val="271D6C"/>
                </a:solidFill>
              </a:rPr>
              <a:t>Korte opsomming van conclusies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195263"/>
            <a:ext cx="7704087" cy="9363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Conclusie / trends / …</a:t>
            </a:r>
          </a:p>
        </p:txBody>
      </p:sp>
    </p:spTree>
    <p:extLst>
      <p:ext uri="{BB962C8B-B14F-4D97-AF65-F5344CB8AC3E}">
        <p14:creationId xmlns:p14="http://schemas.microsoft.com/office/powerpoint/2010/main" val="4096824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nde_N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2914" y="1028651"/>
            <a:ext cx="1431167" cy="219893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00" y="3672000"/>
            <a:ext cx="7166794" cy="84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83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nde_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2914" y="1028651"/>
            <a:ext cx="1431167" cy="219893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35" y="3672000"/>
            <a:ext cx="7167542" cy="84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633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" t="2279" r="85717" b="67123"/>
          <a:stretch/>
        </p:blipFill>
        <p:spPr>
          <a:xfrm>
            <a:off x="355278" y="121024"/>
            <a:ext cx="1511243" cy="2072915"/>
          </a:xfrm>
          <a:prstGeom prst="rect">
            <a:avLst/>
          </a:prstGeom>
        </p:spPr>
      </p:pic>
      <p:sp>
        <p:nvSpPr>
          <p:cNvPr id="9" name="Tijdelijke aanduiding voor tekst 6"/>
          <p:cNvSpPr>
            <a:spLocks noGrp="1"/>
          </p:cNvSpPr>
          <p:nvPr>
            <p:ph type="body" sz="quarter" idx="12" hasCustomPrompt="1"/>
          </p:nvPr>
        </p:nvSpPr>
        <p:spPr>
          <a:xfrm>
            <a:off x="539552" y="4227934"/>
            <a:ext cx="7992690" cy="288032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1600" b="0" kern="1200" spc="40" baseline="0" dirty="0">
                <a:solidFill>
                  <a:srgbClr val="271D6C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Naam auteur</a:t>
            </a:r>
          </a:p>
        </p:txBody>
      </p:sp>
      <p:sp>
        <p:nvSpPr>
          <p:cNvPr id="10" name="Tijdelijke aanduiding voor tekst 6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4515966"/>
            <a:ext cx="7992690" cy="288032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1600" b="0" kern="1200" spc="40" baseline="0" dirty="0">
                <a:solidFill>
                  <a:srgbClr val="271D6C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Optioneel datum</a:t>
            </a:r>
          </a:p>
        </p:txBody>
      </p:sp>
      <p:sp>
        <p:nvSpPr>
          <p:cNvPr id="11" name="Tijdelijke aanduiding voor tekst 6"/>
          <p:cNvSpPr>
            <a:spLocks noGrp="1"/>
          </p:cNvSpPr>
          <p:nvPr>
            <p:ph type="body" sz="quarter" idx="14" hasCustomPrompt="1"/>
          </p:nvPr>
        </p:nvSpPr>
        <p:spPr>
          <a:xfrm>
            <a:off x="539552" y="2283718"/>
            <a:ext cx="7992690" cy="1025897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3000" b="1" kern="1200" spc="60" baseline="0" dirty="0">
                <a:solidFill>
                  <a:srgbClr val="271D6C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Titel</a:t>
            </a:r>
          </a:p>
          <a:p>
            <a:pPr lvl="0"/>
            <a:r>
              <a:rPr lang="nl-NL" dirty="0"/>
              <a:t>regel2</a:t>
            </a:r>
          </a:p>
        </p:txBody>
      </p:sp>
      <p:sp>
        <p:nvSpPr>
          <p:cNvPr id="12" name="Tijdelijke aanduiding voor tekst 6"/>
          <p:cNvSpPr>
            <a:spLocks noGrp="1"/>
          </p:cNvSpPr>
          <p:nvPr>
            <p:ph type="body" sz="quarter" idx="15" hasCustomPrompt="1"/>
          </p:nvPr>
        </p:nvSpPr>
        <p:spPr>
          <a:xfrm>
            <a:off x="539552" y="3363838"/>
            <a:ext cx="7992690" cy="792088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2400" b="0" kern="1200" spc="40" baseline="0" dirty="0">
                <a:solidFill>
                  <a:srgbClr val="00A1CD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Titel</a:t>
            </a:r>
          </a:p>
          <a:p>
            <a:pPr lvl="0"/>
            <a:r>
              <a:rPr lang="nl-NL" dirty="0"/>
              <a:t>regel2</a:t>
            </a:r>
          </a:p>
        </p:txBody>
      </p:sp>
    </p:spTree>
    <p:extLst>
      <p:ext uri="{BB962C8B-B14F-4D97-AF65-F5344CB8AC3E}">
        <p14:creationId xmlns:p14="http://schemas.microsoft.com/office/powerpoint/2010/main" val="3074125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 anchor="ctr"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059582"/>
            <a:ext cx="7776864" cy="936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2" name="Tijdelijke aanduiding voor tekst 9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2211710"/>
            <a:ext cx="7776864" cy="24482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776864" cy="576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087049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563638"/>
            <a:ext cx="7632848" cy="30963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10801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Titel over 2 regels</a:t>
            </a:r>
          </a:p>
          <a:p>
            <a:pPr lvl="0"/>
            <a:r>
              <a:rPr lang="nl-NL" dirty="0" err="1"/>
              <a:t>Calibri</a:t>
            </a:r>
            <a:r>
              <a:rPr lang="nl-NL" dirty="0"/>
              <a:t> </a:t>
            </a:r>
            <a:r>
              <a:rPr lang="nl-NL" dirty="0" err="1"/>
              <a:t>bold</a:t>
            </a:r>
            <a:r>
              <a:rPr lang="nl-NL" dirty="0"/>
              <a:t> 30</a:t>
            </a:r>
          </a:p>
        </p:txBody>
      </p:sp>
    </p:spTree>
    <p:extLst>
      <p:ext uri="{BB962C8B-B14F-4D97-AF65-F5344CB8AC3E}">
        <p14:creationId xmlns:p14="http://schemas.microsoft.com/office/powerpoint/2010/main" val="13893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987574"/>
            <a:ext cx="7632848" cy="36724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Titel 1 regel</a:t>
            </a:r>
          </a:p>
        </p:txBody>
      </p:sp>
    </p:spTree>
    <p:extLst>
      <p:ext uri="{BB962C8B-B14F-4D97-AF65-F5344CB8AC3E}">
        <p14:creationId xmlns:p14="http://schemas.microsoft.com/office/powerpoint/2010/main" val="2218985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titel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-3398" y="0"/>
            <a:ext cx="9144000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5" name="Rechthoek 4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494" y="4049744"/>
            <a:ext cx="589730" cy="546416"/>
          </a:xfrm>
          <a:prstGeom prst="rect">
            <a:avLst/>
          </a:prstGeom>
        </p:spPr>
      </p:pic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300494" y="4708252"/>
            <a:ext cx="589730" cy="324000"/>
          </a:xfrm>
          <a:prstGeom prst="rect">
            <a:avLst/>
          </a:prstGeom>
        </p:spPr>
        <p:txBody>
          <a:bodyPr/>
          <a:lstStyle/>
          <a:p>
            <a:pPr algn="ctr"/>
            <a:fld id="{845CA951-4815-4987-9CD6-BB5D6648C0B5}" type="slidenum">
              <a:rPr lang="nl-NL" sz="1200">
                <a:solidFill>
                  <a:schemeClr val="bg1"/>
                </a:solidFill>
              </a:rPr>
              <a:pPr algn="ctr"/>
              <a:t>‹nr.›</a:t>
            </a:fld>
            <a:endParaRPr lang="nl-NL" sz="1200" dirty="0">
              <a:solidFill>
                <a:schemeClr val="bg1"/>
              </a:solidFill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611560" y="2006575"/>
            <a:ext cx="7776863" cy="565175"/>
          </a:xfrm>
          <a:prstGeom prst="rect">
            <a:avLst/>
          </a:prstGeom>
        </p:spPr>
        <p:txBody>
          <a:bodyPr/>
          <a:lstStyle>
            <a:lvl1pPr algn="l">
              <a:defRPr lang="nl-NL" sz="3000" b="1" kern="1200" spc="6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sz="3000" b="1" dirty="0">
                <a:solidFill>
                  <a:schemeClr val="bg1"/>
                </a:solidFill>
              </a:rPr>
              <a:t>Hoofdstuk titel</a:t>
            </a:r>
          </a:p>
        </p:txBody>
      </p:sp>
    </p:spTree>
    <p:extLst>
      <p:ext uri="{BB962C8B-B14F-4D97-AF65-F5344CB8AC3E}">
        <p14:creationId xmlns:p14="http://schemas.microsoft.com/office/powerpoint/2010/main" val="265824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somming stre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1203598"/>
            <a:ext cx="7632079" cy="3455715"/>
          </a:xfrm>
          <a:prstGeom prst="rect">
            <a:avLst/>
          </a:prstGeom>
        </p:spPr>
        <p:txBody>
          <a:bodyPr/>
          <a:lstStyle>
            <a:lvl1pPr marL="342900" indent="-342900">
              <a:buFont typeface="Calibri" pitchFamily="34" charset="0"/>
              <a:buChar char="─"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742950" indent="-28575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2pPr>
            <a:lvl3pPr marL="11430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3pPr>
            <a:lvl4pPr marL="16002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4pPr>
            <a:lvl5pPr marL="20574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5pPr>
          </a:lstStyle>
          <a:p>
            <a:pPr lvl="0"/>
            <a:r>
              <a:rPr lang="nl-NL" sz="2400" dirty="0">
                <a:solidFill>
                  <a:srgbClr val="271D6C"/>
                </a:solidFill>
              </a:rPr>
              <a:t>Opsomming tekst</a:t>
            </a:r>
          </a:p>
        </p:txBody>
      </p:sp>
      <p:sp>
        <p:nvSpPr>
          <p:cNvPr id="6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576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237399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somming numm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1203599"/>
            <a:ext cx="7632079" cy="345571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742950" indent="-28575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2pPr>
            <a:lvl3pPr marL="11430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3pPr>
            <a:lvl4pPr marL="16002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4pPr>
            <a:lvl5pPr marL="20574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5pPr>
          </a:lstStyle>
          <a:p>
            <a:pPr lvl="0"/>
            <a:r>
              <a:rPr lang="nl-NL" sz="2400" dirty="0">
                <a:solidFill>
                  <a:srgbClr val="271D6C"/>
                </a:solidFill>
              </a:rPr>
              <a:t>Opsomming met nummering</a:t>
            </a:r>
          </a:p>
        </p:txBody>
      </p:sp>
      <p:sp>
        <p:nvSpPr>
          <p:cNvPr id="7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576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17612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clusie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 dirty="0"/>
          </a:p>
        </p:txBody>
      </p:sp>
      <p:sp>
        <p:nvSpPr>
          <p:cNvPr id="5" name="Rechthoek 4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494" y="4049744"/>
            <a:ext cx="589730" cy="546416"/>
          </a:xfrm>
          <a:prstGeom prst="rect">
            <a:avLst/>
          </a:prstGeom>
        </p:spPr>
      </p:pic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300494" y="4708252"/>
            <a:ext cx="589730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06374"/>
            <a:ext cx="7715746" cy="936000"/>
          </a:xfrm>
          <a:prstGeom prst="rect">
            <a:avLst/>
          </a:prstGeom>
        </p:spPr>
        <p:txBody>
          <a:bodyPr/>
          <a:lstStyle>
            <a:lvl1pPr algn="l">
              <a:defRPr lang="nl-NL" sz="3000" b="1" kern="1200" spc="6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sz="3000" b="1" dirty="0">
                <a:solidFill>
                  <a:schemeClr val="bg1"/>
                </a:solidFill>
              </a:rPr>
              <a:t>Conclusies / trends / …</a:t>
            </a: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1214041"/>
            <a:ext cx="7704137" cy="3382963"/>
          </a:xfrm>
          <a:prstGeom prst="rect">
            <a:avLst/>
          </a:prstGeom>
        </p:spPr>
        <p:txBody>
          <a:bodyPr/>
          <a:lstStyle>
            <a:lvl1pPr marL="342900" indent="-342900">
              <a:buFont typeface="Calibri" pitchFamily="34" charset="0"/>
              <a:buChar char="─"/>
              <a:defRPr sz="2400" b="0">
                <a:solidFill>
                  <a:schemeClr val="bg1"/>
                </a:solidFill>
              </a:defRPr>
            </a:lvl1pPr>
            <a:lvl2pPr marL="4572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Korte opsomming van conclusies</a:t>
            </a:r>
          </a:p>
        </p:txBody>
      </p:sp>
    </p:spTree>
    <p:extLst>
      <p:ext uri="{BB962C8B-B14F-4D97-AF65-F5344CB8AC3E}">
        <p14:creationId xmlns:p14="http://schemas.microsoft.com/office/powerpoint/2010/main" val="996362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14" name="Rechthoek 13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300494" y="4708252"/>
            <a:ext cx="589730" cy="324000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271D6C"/>
                </a:solidFill>
              </a:defRPr>
            </a:lvl1pPr>
          </a:lstStyle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494" y="4049744"/>
            <a:ext cx="589730" cy="546416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5285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3" r:id="rId2"/>
    <p:sldLayoutId id="2147483660" r:id="rId3"/>
    <p:sldLayoutId id="2147483661" r:id="rId4"/>
    <p:sldLayoutId id="2147483665" r:id="rId5"/>
    <p:sldLayoutId id="2147483654" r:id="rId6"/>
    <p:sldLayoutId id="2147483662" r:id="rId7"/>
    <p:sldLayoutId id="2147483663" r:id="rId8"/>
    <p:sldLayoutId id="2147483656" r:id="rId9"/>
    <p:sldLayoutId id="2147483657" r:id="rId10"/>
    <p:sldLayoutId id="2147483655" r:id="rId11"/>
    <p:sldLayoutId id="2147483666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Egon Gerards and Hank Hermans – Statistics Netherlands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Task Team Exhaustive </a:t>
            </a:r>
            <a:r>
              <a:rPr lang="en-US"/>
              <a:t>Business Registers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Progress of work</a:t>
            </a:r>
          </a:p>
          <a:p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1461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</a:t>
            </a:fld>
            <a:endParaRPr lang="nl-NL" sz="1200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The Task Team Exhaustive Business Registers will cover various areas of work:</a:t>
            </a:r>
            <a:endParaRPr lang="nl-NL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developing guidance for the Statistical Business Registers to become 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1800" dirty="0">
                <a:solidFill>
                  <a:srgbClr val="271D6C"/>
                </a:solidFill>
              </a:rPr>
              <a:t>more inclusive and exhaustive in a rapidly changing economy; and 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1800" dirty="0">
                <a:solidFill>
                  <a:srgbClr val="271D6C"/>
                </a:solidFill>
              </a:rPr>
              <a:t>better tailored to statistical production</a:t>
            </a:r>
            <a:endParaRPr lang="nl-NL" sz="1800" dirty="0">
              <a:solidFill>
                <a:srgbClr val="271D6C"/>
              </a:solidFill>
            </a:endParaRP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Main area of work</a:t>
            </a:r>
          </a:p>
        </p:txBody>
      </p:sp>
    </p:spTree>
    <p:extLst>
      <p:ext uri="{BB962C8B-B14F-4D97-AF65-F5344CB8AC3E}">
        <p14:creationId xmlns:p14="http://schemas.microsoft.com/office/powerpoint/2010/main" val="297574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" y="549052"/>
            <a:ext cx="7669480" cy="4308697"/>
          </a:xfrm>
          <a:prstGeom prst="rect">
            <a:avLst/>
          </a:prstGeom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en-US" sz="1200" smtClean="0"/>
              <a:pPr algn="ctr"/>
              <a:t>3</a:t>
            </a:fld>
            <a:endParaRPr lang="en-US" sz="12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How do we interpret ‘exhaustive’?</a:t>
            </a:r>
          </a:p>
        </p:txBody>
      </p:sp>
    </p:spTree>
    <p:extLst>
      <p:ext uri="{BB962C8B-B14F-4D97-AF65-F5344CB8AC3E}">
        <p14:creationId xmlns:p14="http://schemas.microsoft.com/office/powerpoint/2010/main" val="1727445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" y="549052"/>
            <a:ext cx="7669480" cy="4308697"/>
          </a:xfrm>
          <a:prstGeom prst="rect">
            <a:avLst/>
          </a:prstGeom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en-US" sz="1200" smtClean="0"/>
              <a:pPr algn="ctr"/>
              <a:t>4</a:t>
            </a:fld>
            <a:endParaRPr lang="en-US" sz="12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How do we interpret ‘exhaustive’?</a:t>
            </a:r>
          </a:p>
        </p:txBody>
      </p:sp>
      <p:sp>
        <p:nvSpPr>
          <p:cNvPr id="6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467544" y="987574"/>
            <a:ext cx="7632848" cy="367240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‘Exhaustive’ should be feasible for all, but may differ depending on the stage of maturity of the SBR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Must be able to stand the test of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800" dirty="0"/>
              <a:t>Full </a:t>
            </a:r>
            <a:r>
              <a:rPr lang="nl-NL" sz="1800" dirty="0" err="1"/>
              <a:t>coverage</a:t>
            </a:r>
            <a:r>
              <a:rPr lang="nl-NL" sz="1800" dirty="0"/>
              <a:t> of units, </a:t>
            </a:r>
            <a:r>
              <a:rPr lang="nl-NL" sz="1800" dirty="0" err="1"/>
              <a:t>also</a:t>
            </a:r>
            <a:r>
              <a:rPr lang="nl-NL" sz="1800" dirty="0"/>
              <a:t> </a:t>
            </a:r>
            <a:r>
              <a:rPr lang="nl-NL" sz="1800" dirty="0" err="1"/>
              <a:t>covering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elements</a:t>
            </a:r>
            <a:r>
              <a:rPr lang="nl-NL" sz="1800" dirty="0"/>
              <a:t> of </a:t>
            </a:r>
            <a:r>
              <a:rPr lang="nl-NL" sz="1800" dirty="0" err="1"/>
              <a:t>the</a:t>
            </a:r>
            <a:r>
              <a:rPr lang="nl-NL" sz="1800" dirty="0"/>
              <a:t> new economie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9198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5</a:t>
            </a:fld>
            <a:endParaRPr lang="nl-NL" sz="120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noFill/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Global exploration of topics to cover by Task Team		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Q1 – 2019</a:t>
            </a:r>
            <a:endParaRPr lang="nl-NL" sz="18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Refined work plan					</a:t>
            </a:r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Q2 – 2019</a:t>
            </a:r>
            <a:endParaRPr lang="nl-NL" sz="18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/>
              <a:t>Strategic view on exhaustive business registers	      	</a:t>
            </a:r>
            <a:r>
              <a:rPr lang="en-GB" sz="1800" b="1" dirty="0"/>
              <a:t>Q3 – 2019</a:t>
            </a:r>
            <a:endParaRPr lang="nl-NL" sz="1600" spc="40" dirty="0">
              <a:solidFill>
                <a:srgbClr val="271D6C"/>
              </a:solidFill>
              <a:latin typeface="Calibri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/>
              <a:t>Gap analysis Task Team topics				</a:t>
            </a:r>
            <a:r>
              <a:rPr lang="en-GB" sz="1800" b="1" dirty="0"/>
              <a:t>Q1 – 2020</a:t>
            </a:r>
            <a:endParaRPr lang="nl-NL" sz="18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/>
              <a:t>Guidance reports on Task Team topics			</a:t>
            </a:r>
            <a:r>
              <a:rPr lang="en-GB" sz="1800" b="1" dirty="0"/>
              <a:t>Q4 – 2020</a:t>
            </a:r>
            <a:endParaRPr lang="nl-NL" sz="18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/>
              <a:t>Roadmap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8008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en-US" sz="1200" smtClean="0"/>
              <a:pPr algn="ctr"/>
              <a:t>6</a:t>
            </a:fld>
            <a:endParaRPr lang="en-US" sz="1200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395536" y="1276002"/>
            <a:ext cx="8494688" cy="4968156"/>
          </a:xfrm>
        </p:spPr>
        <p:txBody>
          <a:bodyPr/>
          <a:lstStyle/>
          <a:p>
            <a:endParaRPr lang="en-US" sz="1800" dirty="0"/>
          </a:p>
          <a:p>
            <a:r>
              <a:rPr lang="en-US" sz="1800" dirty="0"/>
              <a:t>SBR as backbone for business statistics</a:t>
            </a:r>
          </a:p>
          <a:p>
            <a:r>
              <a:rPr lang="en-US" sz="1800" dirty="0"/>
              <a:t>Roles of an SBR</a:t>
            </a:r>
          </a:p>
          <a:p>
            <a:r>
              <a:rPr lang="en-US" sz="1800" dirty="0"/>
              <a:t>Spine model (lean and mean core, linkage to other datasets)</a:t>
            </a:r>
          </a:p>
          <a:p>
            <a:r>
              <a:rPr lang="en-US" sz="1800" dirty="0"/>
              <a:t>Maximized coverage (incl. informal sector), completeness is the ultimate aim</a:t>
            </a:r>
          </a:p>
          <a:p>
            <a:r>
              <a:rPr lang="en-US" sz="1800" dirty="0"/>
              <a:t>Using new data sources (big data)</a:t>
            </a:r>
          </a:p>
          <a:p>
            <a:r>
              <a:rPr lang="en-US" sz="1800" dirty="0"/>
              <a:t>Global group register</a:t>
            </a:r>
          </a:p>
          <a:p>
            <a:r>
              <a:rPr lang="en-US" sz="1800" dirty="0"/>
              <a:t>Unique identifier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>
          <a:xfrm>
            <a:off x="468313" y="195263"/>
            <a:ext cx="7704087" cy="576287"/>
          </a:xfrm>
        </p:spPr>
        <p:txBody>
          <a:bodyPr/>
          <a:lstStyle/>
          <a:p>
            <a:r>
              <a:rPr lang="en-US" dirty="0"/>
              <a:t>Key elements of a dot on the horizon</a:t>
            </a:r>
          </a:p>
          <a:p>
            <a:r>
              <a:rPr lang="en-US" sz="2000" dirty="0"/>
              <a:t>                               (strategic view)</a:t>
            </a:r>
          </a:p>
        </p:txBody>
      </p:sp>
    </p:spTree>
    <p:extLst>
      <p:ext uri="{BB962C8B-B14F-4D97-AF65-F5344CB8AC3E}">
        <p14:creationId xmlns:p14="http://schemas.microsoft.com/office/powerpoint/2010/main" val="683263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en-US" sz="1200" smtClean="0"/>
              <a:pPr algn="ctr"/>
              <a:t>7</a:t>
            </a:fld>
            <a:endParaRPr lang="en-US" sz="1200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400" dirty="0"/>
              <a:t>SBR Maturity Model</a:t>
            </a:r>
          </a:p>
        </p:txBody>
      </p:sp>
      <p:pic>
        <p:nvPicPr>
          <p:cNvPr id="8" name="Afbeelding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9542"/>
            <a:ext cx="6336704" cy="38884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55586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3007571"/>
      </p:ext>
    </p:extLst>
  </p:cSld>
  <p:clrMapOvr>
    <a:masterClrMapping/>
  </p:clrMapOvr>
</p:sld>
</file>

<file path=ppt/theme/theme1.xml><?xml version="1.0" encoding="utf-8"?>
<a:theme xmlns:a="http://schemas.openxmlformats.org/drawingml/2006/main" name="1_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BS Powerpoint sjabloon.potx" id="{3F84EC74-2453-4463-BD10-B2CF18A54BA4}" vid="{0E4E9784-1400-4F35-9B79-2A92AF0134E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CBS Powerpoint sjabloon</Template>
  <TotalTime>512</TotalTime>
  <Words>205</Words>
  <Application>Microsoft Office PowerPoint</Application>
  <PresentationFormat>Diavoorstelling (16:9)</PresentationFormat>
  <Paragraphs>52</Paragraphs>
  <Slides>8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1_Aangepast ontwerp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Hermans, H.J.C.M. (Hank)</dc:creator>
  <cp:lastModifiedBy>Carmen Willems</cp:lastModifiedBy>
  <cp:revision>46</cp:revision>
  <cp:lastPrinted>2019-09-26T11:30:41Z</cp:lastPrinted>
  <dcterms:created xsi:type="dcterms:W3CDTF">2019-05-31T13:19:38Z</dcterms:created>
  <dcterms:modified xsi:type="dcterms:W3CDTF">2019-09-30T22:13:35Z</dcterms:modified>
</cp:coreProperties>
</file>