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78" r:id="rId1"/>
  </p:sldMasterIdLst>
  <p:notesMasterIdLst>
    <p:notesMasterId r:id="rId13"/>
  </p:notesMasterIdLst>
  <p:handoutMasterIdLst>
    <p:handoutMasterId r:id="rId14"/>
  </p:handoutMasterIdLst>
  <p:sldIdLst>
    <p:sldId id="257" r:id="rId2"/>
    <p:sldId id="341" r:id="rId3"/>
    <p:sldId id="340" r:id="rId4"/>
    <p:sldId id="327" r:id="rId5"/>
    <p:sldId id="342" r:id="rId6"/>
    <p:sldId id="343" r:id="rId7"/>
    <p:sldId id="344" r:id="rId8"/>
    <p:sldId id="345" r:id="rId9"/>
    <p:sldId id="347" r:id="rId10"/>
    <p:sldId id="348" r:id="rId11"/>
    <p:sldId id="346" r:id="rId12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E87C8"/>
    <a:srgbClr val="D3D3D3"/>
    <a:srgbClr val="FEA500"/>
    <a:srgbClr val="008001"/>
    <a:srgbClr val="FF99CC"/>
    <a:srgbClr val="FF33CC"/>
    <a:srgbClr val="990099"/>
    <a:srgbClr val="CC3300"/>
    <a:srgbClr val="FF00FF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4097" autoAdjust="0"/>
    <p:restoredTop sz="86380" autoAdjust="0"/>
  </p:normalViewPr>
  <p:slideViewPr>
    <p:cSldViewPr snapToGrid="0">
      <p:cViewPr varScale="1">
        <p:scale>
          <a:sx n="46" d="100"/>
          <a:sy n="46" d="100"/>
        </p:scale>
        <p:origin x="668" y="4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BE68A37-6C52-449F-BC8A-3F9A02A78DA0}" type="doc">
      <dgm:prSet loTypeId="urn:microsoft.com/office/officeart/2005/8/layout/radial4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A6C70BF3-3405-4E0A-B52D-C8D5F836ECF8}">
      <dgm:prSet phldrT="[Text]"/>
      <dgm:spPr/>
      <dgm:t>
        <a:bodyPr/>
        <a:lstStyle/>
        <a:p>
          <a:r>
            <a:rPr lang="en-US" dirty="0"/>
            <a:t>UNCEBTS</a:t>
          </a:r>
        </a:p>
      </dgm:t>
    </dgm:pt>
    <dgm:pt modelId="{5C5AAC7A-8C82-41D1-823C-9C002D22440D}" type="parTrans" cxnId="{C1FCAC51-452D-46E6-BEF4-677EC2B2DC01}">
      <dgm:prSet/>
      <dgm:spPr/>
      <dgm:t>
        <a:bodyPr/>
        <a:lstStyle/>
        <a:p>
          <a:endParaRPr lang="en-US"/>
        </a:p>
      </dgm:t>
    </dgm:pt>
    <dgm:pt modelId="{3914D092-67A8-413D-9425-0BBA702A0D91}" type="sibTrans" cxnId="{C1FCAC51-452D-46E6-BEF4-677EC2B2DC01}">
      <dgm:prSet/>
      <dgm:spPr/>
      <dgm:t>
        <a:bodyPr/>
        <a:lstStyle/>
        <a:p>
          <a:endParaRPr lang="en-US"/>
        </a:p>
      </dgm:t>
    </dgm:pt>
    <dgm:pt modelId="{8762402B-885D-49F5-BD59-CC5B5D435AE5}">
      <dgm:prSet phldrT="[Text]"/>
      <dgm:spPr/>
      <dgm:t>
        <a:bodyPr/>
        <a:lstStyle/>
        <a:p>
          <a:r>
            <a:rPr lang="en-US" dirty="0"/>
            <a:t>Methodology</a:t>
          </a:r>
        </a:p>
      </dgm:t>
    </dgm:pt>
    <dgm:pt modelId="{F4EAE894-6115-4C11-93F9-50B6EF482A7C}" type="parTrans" cxnId="{18D348AE-C3C3-4066-A3BF-14BFD3FE272A}">
      <dgm:prSet/>
      <dgm:spPr/>
      <dgm:t>
        <a:bodyPr/>
        <a:lstStyle/>
        <a:p>
          <a:endParaRPr lang="en-US"/>
        </a:p>
      </dgm:t>
    </dgm:pt>
    <dgm:pt modelId="{3E0D3836-6E7E-4507-8433-A76F5EF2A083}" type="sibTrans" cxnId="{18D348AE-C3C3-4066-A3BF-14BFD3FE272A}">
      <dgm:prSet/>
      <dgm:spPr/>
      <dgm:t>
        <a:bodyPr/>
        <a:lstStyle/>
        <a:p>
          <a:endParaRPr lang="en-US"/>
        </a:p>
      </dgm:t>
    </dgm:pt>
    <dgm:pt modelId="{E2D7A8E7-D587-468D-BB0A-7E0CFFD3E2E4}">
      <dgm:prSet phldrT="[Text]"/>
      <dgm:spPr/>
      <dgm:t>
        <a:bodyPr/>
        <a:lstStyle/>
        <a:p>
          <a:r>
            <a:rPr lang="en-US" dirty="0"/>
            <a:t>Data</a:t>
          </a:r>
        </a:p>
      </dgm:t>
    </dgm:pt>
    <dgm:pt modelId="{6F1A3DA7-C6C6-4717-8275-6DA29DD12C6D}" type="parTrans" cxnId="{E81EB177-8FDE-4B83-A5AF-49F284E66D0B}">
      <dgm:prSet/>
      <dgm:spPr/>
      <dgm:t>
        <a:bodyPr/>
        <a:lstStyle/>
        <a:p>
          <a:endParaRPr lang="en-US"/>
        </a:p>
      </dgm:t>
    </dgm:pt>
    <dgm:pt modelId="{8D69E3C2-A6D8-444F-8C0A-2DA233948AA9}" type="sibTrans" cxnId="{E81EB177-8FDE-4B83-A5AF-49F284E66D0B}">
      <dgm:prSet/>
      <dgm:spPr/>
      <dgm:t>
        <a:bodyPr/>
        <a:lstStyle/>
        <a:p>
          <a:endParaRPr lang="en-US"/>
        </a:p>
      </dgm:t>
    </dgm:pt>
    <dgm:pt modelId="{46380A5D-6908-419D-AF1F-08F021F40735}">
      <dgm:prSet phldrT="[Text]"/>
      <dgm:spPr/>
      <dgm:t>
        <a:bodyPr/>
        <a:lstStyle/>
        <a:p>
          <a:r>
            <a:rPr lang="en-US" dirty="0"/>
            <a:t>Coordination</a:t>
          </a:r>
        </a:p>
      </dgm:t>
    </dgm:pt>
    <dgm:pt modelId="{F8F49262-81A3-4C02-8CF7-2539F71CFAC7}" type="parTrans" cxnId="{9B36AA9D-B1AE-4378-97AD-C47B1247A7E0}">
      <dgm:prSet/>
      <dgm:spPr/>
      <dgm:t>
        <a:bodyPr/>
        <a:lstStyle/>
        <a:p>
          <a:endParaRPr lang="en-US"/>
        </a:p>
      </dgm:t>
    </dgm:pt>
    <dgm:pt modelId="{B2142ABB-16CE-4D70-AD0C-D0B86942F8AF}" type="sibTrans" cxnId="{9B36AA9D-B1AE-4378-97AD-C47B1247A7E0}">
      <dgm:prSet/>
      <dgm:spPr/>
      <dgm:t>
        <a:bodyPr/>
        <a:lstStyle/>
        <a:p>
          <a:endParaRPr lang="en-US"/>
        </a:p>
      </dgm:t>
    </dgm:pt>
    <dgm:pt modelId="{598CF826-7F1F-482A-A95F-97A61663D7BB}">
      <dgm:prSet phldrT="[Text]"/>
      <dgm:spPr/>
      <dgm:t>
        <a:bodyPr/>
        <a:lstStyle/>
        <a:p>
          <a:r>
            <a:rPr lang="en-US" dirty="0"/>
            <a:t>Capacity building</a:t>
          </a:r>
        </a:p>
      </dgm:t>
    </dgm:pt>
    <dgm:pt modelId="{450BA0D2-0BAF-4912-BBDC-D67025DC6693}" type="parTrans" cxnId="{32E1E9FD-A505-486C-A55C-E50AE266012A}">
      <dgm:prSet/>
      <dgm:spPr/>
      <dgm:t>
        <a:bodyPr/>
        <a:lstStyle/>
        <a:p>
          <a:endParaRPr lang="en-US"/>
        </a:p>
      </dgm:t>
    </dgm:pt>
    <dgm:pt modelId="{80809D3A-5355-4607-9F39-0558F05232DB}" type="sibTrans" cxnId="{32E1E9FD-A505-486C-A55C-E50AE266012A}">
      <dgm:prSet/>
      <dgm:spPr/>
      <dgm:t>
        <a:bodyPr/>
        <a:lstStyle/>
        <a:p>
          <a:endParaRPr lang="en-US"/>
        </a:p>
      </dgm:t>
    </dgm:pt>
    <dgm:pt modelId="{2080C83A-AD90-4DCE-99A9-238EC282F955}">
      <dgm:prSet phldrT="[Text]"/>
      <dgm:spPr/>
      <dgm:t>
        <a:bodyPr/>
        <a:lstStyle/>
        <a:p>
          <a:r>
            <a:rPr lang="en-US" dirty="0"/>
            <a:t>Communication</a:t>
          </a:r>
        </a:p>
      </dgm:t>
    </dgm:pt>
    <dgm:pt modelId="{1B250936-062D-4BA8-9098-694654C07E8B}" type="parTrans" cxnId="{78576641-717A-4606-8088-165E60A41AB9}">
      <dgm:prSet/>
      <dgm:spPr/>
      <dgm:t>
        <a:bodyPr/>
        <a:lstStyle/>
        <a:p>
          <a:endParaRPr lang="en-US"/>
        </a:p>
      </dgm:t>
    </dgm:pt>
    <dgm:pt modelId="{76FB2FAE-4846-45F7-A9FD-5FFEDEEEC972}" type="sibTrans" cxnId="{78576641-717A-4606-8088-165E60A41AB9}">
      <dgm:prSet/>
      <dgm:spPr/>
      <dgm:t>
        <a:bodyPr/>
        <a:lstStyle/>
        <a:p>
          <a:endParaRPr lang="en-US"/>
        </a:p>
      </dgm:t>
    </dgm:pt>
    <dgm:pt modelId="{048F2AE3-0AC7-4FC0-A974-1177524AA8BA}" type="pres">
      <dgm:prSet presAssocID="{FBE68A37-6C52-449F-BC8A-3F9A02A78DA0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59665036-D5C4-4D8F-9F19-4F1B348BB6EB}" type="pres">
      <dgm:prSet presAssocID="{A6C70BF3-3405-4E0A-B52D-C8D5F836ECF8}" presName="centerShape" presStyleLbl="node0" presStyleIdx="0" presStyleCnt="1"/>
      <dgm:spPr/>
    </dgm:pt>
    <dgm:pt modelId="{C13BC077-BFAB-4304-A4B9-A1EAD36D939B}" type="pres">
      <dgm:prSet presAssocID="{F4EAE894-6115-4C11-93F9-50B6EF482A7C}" presName="parTrans" presStyleLbl="bgSibTrans2D1" presStyleIdx="0" presStyleCnt="5"/>
      <dgm:spPr/>
    </dgm:pt>
    <dgm:pt modelId="{B6A9A877-5447-4179-BB0A-2D0195438DC9}" type="pres">
      <dgm:prSet presAssocID="{8762402B-885D-49F5-BD59-CC5B5D435AE5}" presName="node" presStyleLbl="node1" presStyleIdx="0" presStyleCnt="5">
        <dgm:presLayoutVars>
          <dgm:bulletEnabled val="1"/>
        </dgm:presLayoutVars>
      </dgm:prSet>
      <dgm:spPr/>
    </dgm:pt>
    <dgm:pt modelId="{CAEB765D-3284-4565-AE5F-0934731AB8B5}" type="pres">
      <dgm:prSet presAssocID="{6F1A3DA7-C6C6-4717-8275-6DA29DD12C6D}" presName="parTrans" presStyleLbl="bgSibTrans2D1" presStyleIdx="1" presStyleCnt="5"/>
      <dgm:spPr/>
    </dgm:pt>
    <dgm:pt modelId="{69B1E2DC-6F25-4A2B-9B0C-58BDBD91291E}" type="pres">
      <dgm:prSet presAssocID="{E2D7A8E7-D587-468D-BB0A-7E0CFFD3E2E4}" presName="node" presStyleLbl="node1" presStyleIdx="1" presStyleCnt="5">
        <dgm:presLayoutVars>
          <dgm:bulletEnabled val="1"/>
        </dgm:presLayoutVars>
      </dgm:prSet>
      <dgm:spPr/>
    </dgm:pt>
    <dgm:pt modelId="{726EE5DB-6486-4D4D-8D10-D670CC56CBE2}" type="pres">
      <dgm:prSet presAssocID="{F8F49262-81A3-4C02-8CF7-2539F71CFAC7}" presName="parTrans" presStyleLbl="bgSibTrans2D1" presStyleIdx="2" presStyleCnt="5"/>
      <dgm:spPr/>
    </dgm:pt>
    <dgm:pt modelId="{D84F18DF-C3DB-4F63-9D3C-38E210FB4E61}" type="pres">
      <dgm:prSet presAssocID="{46380A5D-6908-419D-AF1F-08F021F40735}" presName="node" presStyleLbl="node1" presStyleIdx="2" presStyleCnt="5">
        <dgm:presLayoutVars>
          <dgm:bulletEnabled val="1"/>
        </dgm:presLayoutVars>
      </dgm:prSet>
      <dgm:spPr/>
    </dgm:pt>
    <dgm:pt modelId="{05176D5D-4246-4BEA-AAD8-6CC367D4000B}" type="pres">
      <dgm:prSet presAssocID="{450BA0D2-0BAF-4912-BBDC-D67025DC6693}" presName="parTrans" presStyleLbl="bgSibTrans2D1" presStyleIdx="3" presStyleCnt="5"/>
      <dgm:spPr/>
    </dgm:pt>
    <dgm:pt modelId="{C7664B3B-F078-4A65-BF30-B9E89BA83941}" type="pres">
      <dgm:prSet presAssocID="{598CF826-7F1F-482A-A95F-97A61663D7BB}" presName="node" presStyleLbl="node1" presStyleIdx="3" presStyleCnt="5">
        <dgm:presLayoutVars>
          <dgm:bulletEnabled val="1"/>
        </dgm:presLayoutVars>
      </dgm:prSet>
      <dgm:spPr/>
    </dgm:pt>
    <dgm:pt modelId="{6643135A-D6B9-4D16-876B-533856BAEA8A}" type="pres">
      <dgm:prSet presAssocID="{1B250936-062D-4BA8-9098-694654C07E8B}" presName="parTrans" presStyleLbl="bgSibTrans2D1" presStyleIdx="4" presStyleCnt="5"/>
      <dgm:spPr/>
    </dgm:pt>
    <dgm:pt modelId="{45355119-AFB5-4BCA-82C6-FA11FF643ABF}" type="pres">
      <dgm:prSet presAssocID="{2080C83A-AD90-4DCE-99A9-238EC282F955}" presName="node" presStyleLbl="node1" presStyleIdx="4" presStyleCnt="5">
        <dgm:presLayoutVars>
          <dgm:bulletEnabled val="1"/>
        </dgm:presLayoutVars>
      </dgm:prSet>
      <dgm:spPr/>
    </dgm:pt>
  </dgm:ptLst>
  <dgm:cxnLst>
    <dgm:cxn modelId="{8234E405-821E-4EE7-A1DC-8D815131BDE8}" type="presOf" srcId="{8762402B-885D-49F5-BD59-CC5B5D435AE5}" destId="{B6A9A877-5447-4179-BB0A-2D0195438DC9}" srcOrd="0" destOrd="0" presId="urn:microsoft.com/office/officeart/2005/8/layout/radial4"/>
    <dgm:cxn modelId="{4EC7A90F-BB01-4CC0-A7E4-941DF35CB582}" type="presOf" srcId="{450BA0D2-0BAF-4912-BBDC-D67025DC6693}" destId="{05176D5D-4246-4BEA-AAD8-6CC367D4000B}" srcOrd="0" destOrd="0" presId="urn:microsoft.com/office/officeart/2005/8/layout/radial4"/>
    <dgm:cxn modelId="{4D6A3110-2F64-404D-8348-E3A4A62F6172}" type="presOf" srcId="{FBE68A37-6C52-449F-BC8A-3F9A02A78DA0}" destId="{048F2AE3-0AC7-4FC0-A974-1177524AA8BA}" srcOrd="0" destOrd="0" presId="urn:microsoft.com/office/officeart/2005/8/layout/radial4"/>
    <dgm:cxn modelId="{29C5DE22-CCE2-4182-B77B-BD5FB1CD8E47}" type="presOf" srcId="{E2D7A8E7-D587-468D-BB0A-7E0CFFD3E2E4}" destId="{69B1E2DC-6F25-4A2B-9B0C-58BDBD91291E}" srcOrd="0" destOrd="0" presId="urn:microsoft.com/office/officeart/2005/8/layout/radial4"/>
    <dgm:cxn modelId="{F492B73B-A8F5-408F-AE50-F1467A58BBCC}" type="presOf" srcId="{F4EAE894-6115-4C11-93F9-50B6EF482A7C}" destId="{C13BC077-BFAB-4304-A4B9-A1EAD36D939B}" srcOrd="0" destOrd="0" presId="urn:microsoft.com/office/officeart/2005/8/layout/radial4"/>
    <dgm:cxn modelId="{5394545F-6F1B-4B16-B81D-04FD1B59D096}" type="presOf" srcId="{598CF826-7F1F-482A-A95F-97A61663D7BB}" destId="{C7664B3B-F078-4A65-BF30-B9E89BA83941}" srcOrd="0" destOrd="0" presId="urn:microsoft.com/office/officeart/2005/8/layout/radial4"/>
    <dgm:cxn modelId="{78576641-717A-4606-8088-165E60A41AB9}" srcId="{A6C70BF3-3405-4E0A-B52D-C8D5F836ECF8}" destId="{2080C83A-AD90-4DCE-99A9-238EC282F955}" srcOrd="4" destOrd="0" parTransId="{1B250936-062D-4BA8-9098-694654C07E8B}" sibTransId="{76FB2FAE-4846-45F7-A9FD-5FFEDEEEC972}"/>
    <dgm:cxn modelId="{3A321669-879A-4624-B47A-7E8F1ADFC16D}" type="presOf" srcId="{1B250936-062D-4BA8-9098-694654C07E8B}" destId="{6643135A-D6B9-4D16-876B-533856BAEA8A}" srcOrd="0" destOrd="0" presId="urn:microsoft.com/office/officeart/2005/8/layout/radial4"/>
    <dgm:cxn modelId="{9BDF7E4E-D54A-462F-A32D-AEEFA00142F1}" type="presOf" srcId="{A6C70BF3-3405-4E0A-B52D-C8D5F836ECF8}" destId="{59665036-D5C4-4D8F-9F19-4F1B348BB6EB}" srcOrd="0" destOrd="0" presId="urn:microsoft.com/office/officeart/2005/8/layout/radial4"/>
    <dgm:cxn modelId="{C1FCAC51-452D-46E6-BEF4-677EC2B2DC01}" srcId="{FBE68A37-6C52-449F-BC8A-3F9A02A78DA0}" destId="{A6C70BF3-3405-4E0A-B52D-C8D5F836ECF8}" srcOrd="0" destOrd="0" parTransId="{5C5AAC7A-8C82-41D1-823C-9C002D22440D}" sibTransId="{3914D092-67A8-413D-9425-0BBA702A0D91}"/>
    <dgm:cxn modelId="{E81EB177-8FDE-4B83-A5AF-49F284E66D0B}" srcId="{A6C70BF3-3405-4E0A-B52D-C8D5F836ECF8}" destId="{E2D7A8E7-D587-468D-BB0A-7E0CFFD3E2E4}" srcOrd="1" destOrd="0" parTransId="{6F1A3DA7-C6C6-4717-8275-6DA29DD12C6D}" sibTransId="{8D69E3C2-A6D8-444F-8C0A-2DA233948AA9}"/>
    <dgm:cxn modelId="{43FEDF9A-8351-49FE-A698-10967E2981E2}" type="presOf" srcId="{46380A5D-6908-419D-AF1F-08F021F40735}" destId="{D84F18DF-C3DB-4F63-9D3C-38E210FB4E61}" srcOrd="0" destOrd="0" presId="urn:microsoft.com/office/officeart/2005/8/layout/radial4"/>
    <dgm:cxn modelId="{9B36AA9D-B1AE-4378-97AD-C47B1247A7E0}" srcId="{A6C70BF3-3405-4E0A-B52D-C8D5F836ECF8}" destId="{46380A5D-6908-419D-AF1F-08F021F40735}" srcOrd="2" destOrd="0" parTransId="{F8F49262-81A3-4C02-8CF7-2539F71CFAC7}" sibTransId="{B2142ABB-16CE-4D70-AD0C-D0B86942F8AF}"/>
    <dgm:cxn modelId="{18D348AE-C3C3-4066-A3BF-14BFD3FE272A}" srcId="{A6C70BF3-3405-4E0A-B52D-C8D5F836ECF8}" destId="{8762402B-885D-49F5-BD59-CC5B5D435AE5}" srcOrd="0" destOrd="0" parTransId="{F4EAE894-6115-4C11-93F9-50B6EF482A7C}" sibTransId="{3E0D3836-6E7E-4507-8433-A76F5EF2A083}"/>
    <dgm:cxn modelId="{2671E1D2-E555-4158-9422-D0085389449B}" type="presOf" srcId="{2080C83A-AD90-4DCE-99A9-238EC282F955}" destId="{45355119-AFB5-4BCA-82C6-FA11FF643ABF}" srcOrd="0" destOrd="0" presId="urn:microsoft.com/office/officeart/2005/8/layout/radial4"/>
    <dgm:cxn modelId="{659441E4-304F-4BE8-A3B2-E8A48E960E9B}" type="presOf" srcId="{6F1A3DA7-C6C6-4717-8275-6DA29DD12C6D}" destId="{CAEB765D-3284-4565-AE5F-0934731AB8B5}" srcOrd="0" destOrd="0" presId="urn:microsoft.com/office/officeart/2005/8/layout/radial4"/>
    <dgm:cxn modelId="{32E1E9FD-A505-486C-A55C-E50AE266012A}" srcId="{A6C70BF3-3405-4E0A-B52D-C8D5F836ECF8}" destId="{598CF826-7F1F-482A-A95F-97A61663D7BB}" srcOrd="3" destOrd="0" parTransId="{450BA0D2-0BAF-4912-BBDC-D67025DC6693}" sibTransId="{80809D3A-5355-4607-9F39-0558F05232DB}"/>
    <dgm:cxn modelId="{E90797FF-AD5B-413A-B072-D9871737240D}" type="presOf" srcId="{F8F49262-81A3-4C02-8CF7-2539F71CFAC7}" destId="{726EE5DB-6486-4D4D-8D10-D670CC56CBE2}" srcOrd="0" destOrd="0" presId="urn:microsoft.com/office/officeart/2005/8/layout/radial4"/>
    <dgm:cxn modelId="{45CA1EFE-6557-40EE-B904-A08012BBF39A}" type="presParOf" srcId="{048F2AE3-0AC7-4FC0-A974-1177524AA8BA}" destId="{59665036-D5C4-4D8F-9F19-4F1B348BB6EB}" srcOrd="0" destOrd="0" presId="urn:microsoft.com/office/officeart/2005/8/layout/radial4"/>
    <dgm:cxn modelId="{0DB6221A-3AE3-4218-B35B-AE438A3AE041}" type="presParOf" srcId="{048F2AE3-0AC7-4FC0-A974-1177524AA8BA}" destId="{C13BC077-BFAB-4304-A4B9-A1EAD36D939B}" srcOrd="1" destOrd="0" presId="urn:microsoft.com/office/officeart/2005/8/layout/radial4"/>
    <dgm:cxn modelId="{CD6BCD94-D1A6-4006-A7BA-F7A825281F0D}" type="presParOf" srcId="{048F2AE3-0AC7-4FC0-A974-1177524AA8BA}" destId="{B6A9A877-5447-4179-BB0A-2D0195438DC9}" srcOrd="2" destOrd="0" presId="urn:microsoft.com/office/officeart/2005/8/layout/radial4"/>
    <dgm:cxn modelId="{7998B774-D7E0-4D2B-AD03-2A1E7EA9907B}" type="presParOf" srcId="{048F2AE3-0AC7-4FC0-A974-1177524AA8BA}" destId="{CAEB765D-3284-4565-AE5F-0934731AB8B5}" srcOrd="3" destOrd="0" presId="urn:microsoft.com/office/officeart/2005/8/layout/radial4"/>
    <dgm:cxn modelId="{C7FA7E4E-832F-4F45-8C35-DCACE805421F}" type="presParOf" srcId="{048F2AE3-0AC7-4FC0-A974-1177524AA8BA}" destId="{69B1E2DC-6F25-4A2B-9B0C-58BDBD91291E}" srcOrd="4" destOrd="0" presId="urn:microsoft.com/office/officeart/2005/8/layout/radial4"/>
    <dgm:cxn modelId="{4BC7D6B7-93A3-4F0F-A46F-38AB055318C5}" type="presParOf" srcId="{048F2AE3-0AC7-4FC0-A974-1177524AA8BA}" destId="{726EE5DB-6486-4D4D-8D10-D670CC56CBE2}" srcOrd="5" destOrd="0" presId="urn:microsoft.com/office/officeart/2005/8/layout/radial4"/>
    <dgm:cxn modelId="{E8053DBB-A62B-4983-AA71-28DDD9E7D7CF}" type="presParOf" srcId="{048F2AE3-0AC7-4FC0-A974-1177524AA8BA}" destId="{D84F18DF-C3DB-4F63-9D3C-38E210FB4E61}" srcOrd="6" destOrd="0" presId="urn:microsoft.com/office/officeart/2005/8/layout/radial4"/>
    <dgm:cxn modelId="{9FE2E1C1-8ADA-4948-8F9E-A8AD717719EB}" type="presParOf" srcId="{048F2AE3-0AC7-4FC0-A974-1177524AA8BA}" destId="{05176D5D-4246-4BEA-AAD8-6CC367D4000B}" srcOrd="7" destOrd="0" presId="urn:microsoft.com/office/officeart/2005/8/layout/radial4"/>
    <dgm:cxn modelId="{EABF657B-C43F-4222-AF0D-1735A860B535}" type="presParOf" srcId="{048F2AE3-0AC7-4FC0-A974-1177524AA8BA}" destId="{C7664B3B-F078-4A65-BF30-B9E89BA83941}" srcOrd="8" destOrd="0" presId="urn:microsoft.com/office/officeart/2005/8/layout/radial4"/>
    <dgm:cxn modelId="{22EFC12E-1BA6-4CBF-9893-A07BB213288E}" type="presParOf" srcId="{048F2AE3-0AC7-4FC0-A974-1177524AA8BA}" destId="{6643135A-D6B9-4D16-876B-533856BAEA8A}" srcOrd="9" destOrd="0" presId="urn:microsoft.com/office/officeart/2005/8/layout/radial4"/>
    <dgm:cxn modelId="{396C5E81-D66C-49A6-8616-9F2331B7AF01}" type="presParOf" srcId="{048F2AE3-0AC7-4FC0-A974-1177524AA8BA}" destId="{45355119-AFB5-4BCA-82C6-FA11FF643ABF}" srcOrd="10" destOrd="0" presId="urn:microsoft.com/office/officeart/2005/8/layout/radial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9665036-D5C4-4D8F-9F19-4F1B348BB6EB}">
      <dsp:nvSpPr>
        <dsp:cNvPr id="0" name=""/>
        <dsp:cNvSpPr/>
      </dsp:nvSpPr>
      <dsp:spPr>
        <a:xfrm>
          <a:off x="1957017" y="2117978"/>
          <a:ext cx="1356283" cy="135628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65" tIns="12065" rIns="12065" bIns="12065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UNCEBTS</a:t>
          </a:r>
        </a:p>
      </dsp:txBody>
      <dsp:txXfrm>
        <a:off x="2155640" y="2316601"/>
        <a:ext cx="959037" cy="959037"/>
      </dsp:txXfrm>
    </dsp:sp>
    <dsp:sp modelId="{C13BC077-BFAB-4304-A4B9-A1EAD36D939B}">
      <dsp:nvSpPr>
        <dsp:cNvPr id="0" name=""/>
        <dsp:cNvSpPr/>
      </dsp:nvSpPr>
      <dsp:spPr>
        <a:xfrm rot="10800000">
          <a:off x="644638" y="2602850"/>
          <a:ext cx="1240198" cy="386540"/>
        </a:xfrm>
        <a:prstGeom prst="lef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6A9A877-5447-4179-BB0A-2D0195438DC9}">
      <dsp:nvSpPr>
        <dsp:cNvPr id="0" name=""/>
        <dsp:cNvSpPr/>
      </dsp:nvSpPr>
      <dsp:spPr>
        <a:xfrm>
          <a:off x="403" y="2280732"/>
          <a:ext cx="1288469" cy="103077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Methodology</a:t>
          </a:r>
        </a:p>
      </dsp:txBody>
      <dsp:txXfrm>
        <a:off x="30593" y="2310922"/>
        <a:ext cx="1228089" cy="970395"/>
      </dsp:txXfrm>
    </dsp:sp>
    <dsp:sp modelId="{CAEB765D-3284-4565-AE5F-0934731AB8B5}">
      <dsp:nvSpPr>
        <dsp:cNvPr id="0" name=""/>
        <dsp:cNvSpPr/>
      </dsp:nvSpPr>
      <dsp:spPr>
        <a:xfrm rot="13500000">
          <a:off x="1046025" y="1633815"/>
          <a:ext cx="1240198" cy="386540"/>
        </a:xfrm>
        <a:prstGeom prst="lef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9B1E2DC-6F25-4A2B-9B0C-58BDBD91291E}">
      <dsp:nvSpPr>
        <dsp:cNvPr id="0" name=""/>
        <dsp:cNvSpPr/>
      </dsp:nvSpPr>
      <dsp:spPr>
        <a:xfrm>
          <a:off x="583413" y="873221"/>
          <a:ext cx="1288469" cy="103077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Data</a:t>
          </a:r>
        </a:p>
      </dsp:txBody>
      <dsp:txXfrm>
        <a:off x="613603" y="903411"/>
        <a:ext cx="1228089" cy="970395"/>
      </dsp:txXfrm>
    </dsp:sp>
    <dsp:sp modelId="{726EE5DB-6486-4D4D-8D10-D670CC56CBE2}">
      <dsp:nvSpPr>
        <dsp:cNvPr id="0" name=""/>
        <dsp:cNvSpPr/>
      </dsp:nvSpPr>
      <dsp:spPr>
        <a:xfrm rot="16200000">
          <a:off x="2015059" y="1232428"/>
          <a:ext cx="1240198" cy="386540"/>
        </a:xfrm>
        <a:prstGeom prst="lef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84F18DF-C3DB-4F63-9D3C-38E210FB4E61}">
      <dsp:nvSpPr>
        <dsp:cNvPr id="0" name=""/>
        <dsp:cNvSpPr/>
      </dsp:nvSpPr>
      <dsp:spPr>
        <a:xfrm>
          <a:off x="1990924" y="290211"/>
          <a:ext cx="1288469" cy="103077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Coordination</a:t>
          </a:r>
        </a:p>
      </dsp:txBody>
      <dsp:txXfrm>
        <a:off x="2021114" y="320401"/>
        <a:ext cx="1228089" cy="970395"/>
      </dsp:txXfrm>
    </dsp:sp>
    <dsp:sp modelId="{05176D5D-4246-4BEA-AAD8-6CC367D4000B}">
      <dsp:nvSpPr>
        <dsp:cNvPr id="0" name=""/>
        <dsp:cNvSpPr/>
      </dsp:nvSpPr>
      <dsp:spPr>
        <a:xfrm rot="18900000">
          <a:off x="2984094" y="1633815"/>
          <a:ext cx="1240198" cy="386540"/>
        </a:xfrm>
        <a:prstGeom prst="lef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7664B3B-F078-4A65-BF30-B9E89BA83941}">
      <dsp:nvSpPr>
        <dsp:cNvPr id="0" name=""/>
        <dsp:cNvSpPr/>
      </dsp:nvSpPr>
      <dsp:spPr>
        <a:xfrm>
          <a:off x="3398435" y="873221"/>
          <a:ext cx="1288469" cy="103077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Capacity building</a:t>
          </a:r>
        </a:p>
      </dsp:txBody>
      <dsp:txXfrm>
        <a:off x="3428625" y="903411"/>
        <a:ext cx="1228089" cy="970395"/>
      </dsp:txXfrm>
    </dsp:sp>
    <dsp:sp modelId="{6643135A-D6B9-4D16-876B-533856BAEA8A}">
      <dsp:nvSpPr>
        <dsp:cNvPr id="0" name=""/>
        <dsp:cNvSpPr/>
      </dsp:nvSpPr>
      <dsp:spPr>
        <a:xfrm>
          <a:off x="3385481" y="2602850"/>
          <a:ext cx="1240198" cy="386540"/>
        </a:xfrm>
        <a:prstGeom prst="lef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5355119-AFB5-4BCA-82C6-FA11FF643ABF}">
      <dsp:nvSpPr>
        <dsp:cNvPr id="0" name=""/>
        <dsp:cNvSpPr/>
      </dsp:nvSpPr>
      <dsp:spPr>
        <a:xfrm>
          <a:off x="3981445" y="2280732"/>
          <a:ext cx="1288469" cy="103077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670" tIns="26670" rIns="26670" bIns="2667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Communication</a:t>
          </a:r>
        </a:p>
      </dsp:txBody>
      <dsp:txXfrm>
        <a:off x="4011635" y="2310922"/>
        <a:ext cx="1228089" cy="97039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4">
  <dgm:title val=""/>
  <dgm:desc val=""/>
  <dgm:catLst>
    <dgm:cat type="relationship" pri="19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5" srcId="1" destId="11" srcOrd="0" destOrd="0"/>
        <dgm:cxn modelId="16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0"/>
              <dgm:param type="spanAng" val="360"/>
              <dgm:param type="ctrShpMap" val="fNode"/>
            </dgm:alg>
          </dgm:if>
          <dgm:else name="Name4">
            <dgm:choose name="Name5">
              <dgm:if name="Name6" axis="ch ch" ptType="node node" st="1 1" cnt="1 0" func="cnt" op="lte" val="3">
                <dgm:alg type="cycle">
                  <dgm:param type="stAng" val="-55"/>
                  <dgm:param type="spanAng" val="110"/>
                  <dgm:param type="ctrShpMap" val="fNode"/>
                </dgm:alg>
              </dgm:if>
              <dgm:else name="Name7">
                <dgm:choose name="Name8">
                  <dgm:if name="Name9" axis="ch ch" ptType="node node" st="1 1" cnt="1 0" func="cnt" op="equ" val="4">
                    <dgm:alg type="cycle">
                      <dgm:param type="stAng" val="-75"/>
                      <dgm:param type="spanAng" val="150"/>
                      <dgm:param type="ctrShpMap" val="fNode"/>
                    </dgm:alg>
                  </dgm:if>
                  <dgm:else name="Name10">
                    <dgm:alg type="cycle">
                      <dgm:param type="stAng" val="-90"/>
                      <dgm:param type="spanAng" val="180"/>
                      <dgm:param type="ctrShpMap" val="fNode"/>
                    </dgm:alg>
                  </dgm:else>
                </dgm:choose>
              </dgm:else>
            </dgm:choose>
          </dgm:else>
        </dgm:choose>
      </dgm:if>
      <dgm:else name="Name11">
        <dgm:choose name="Name12">
          <dgm:if name="Name13" axis="ch ch" ptType="node node" st="1 1" cnt="1 0" func="cnt" op="lte" val="1">
            <dgm:alg type="cycle">
              <dgm:param type="stAng" val="0"/>
              <dgm:param type="spanAng" val="-360"/>
              <dgm:param type="ctrShpMap" val="fNode"/>
            </dgm:alg>
          </dgm:if>
          <dgm:else name="Name14">
            <dgm:choose name="Name15">
              <dgm:if name="Name16" axis="ch ch" ptType="node node" st="1 1" cnt="1 0" func="cnt" op="lte" val="3">
                <dgm:alg type="cycle">
                  <dgm:param type="stAng" val="55"/>
                  <dgm:param type="spanAng" val="-110"/>
                  <dgm:param type="ctrShpMap" val="fNode"/>
                </dgm:alg>
              </dgm:if>
              <dgm:else name="Name17">
                <dgm:choose name="Name18">
                  <dgm:if name="Name19" axis="ch ch" ptType="node node" st="1 1" cnt="1 0" func="cnt" op="equ" val="4">
                    <dgm:alg type="cycle">
                      <dgm:param type="stAng" val="75"/>
                      <dgm:param type="spanAng" val="-150"/>
                      <dgm:param type="ctrShpMap" val="fNode"/>
                    </dgm:alg>
                  </dgm:if>
                  <dgm:else name="Name20">
                    <dgm:alg type="cycle">
                      <dgm:param type="stAng" val="90"/>
                      <dgm:param type="spanAng" val="-180"/>
                      <dgm:param type="ctrShpMap" val="fNode"/>
                    </dgm:alg>
                  </dgm:else>
                </dgm:choose>
              </dgm:else>
            </dgm:choose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fact="0.95"/>
      <dgm:constr type="h" for="ch" forName="parTrans" refType="w" refFor="ch" refForName="centerShape" fact="0.285"/>
      <dgm:constr type="sp" refType="w" refFor="ch" refForName="centerShape" op="equ" fact="0.23"/>
      <dgm:constr type="sibSp" refType="w" refFor="ch" refForName="node" fact="0.1"/>
      <dgm:constr type="primFontSz" for="ch" forName="node" op="equ"/>
    </dgm:constrLst>
    <dgm:choose name="Name21">
      <dgm:if name="Name22" axis="ch ch" ptType="node node" st="1 1" cnt="1 0" func="cnt" op="lte" val="5">
        <dgm:ruleLst>
          <dgm:rule type="w" for="ch" forName="centerShape" val="NaN" fact="0.27" max="NaN"/>
        </dgm:ruleLst>
      </dgm:if>
      <dgm:else name="Name23">
        <dgm:ruleLst>
          <dgm:rule type="w" for="ch" forName="centerShape" val="NaN" fact="0.27" max="NaN"/>
          <dgm:rule type="w" for="ch" forName="node" val="NaN" fact="0.7" max="NaN"/>
        </dgm:ruleLst>
      </dgm:else>
    </dgm:choose>
    <dgm:forEach name="Name24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  <dgm:constr type="primFontSz" val="65"/>
          <dgm:constr type="h" refType="w"/>
        </dgm:constrLst>
        <dgm:ruleLst>
          <dgm:rule type="primFontSz" val="5" fact="NaN" max="NaN"/>
        </dgm:ruleLst>
      </dgm:layoutNode>
      <dgm:forEach name="Name25" axis="ch">
        <dgm:forEach name="Name26" axis="self" ptType="parTrans">
          <dgm:layoutNode name="parTrans" styleLbl="bgSibTrans2D1">
            <dgm:alg type="conn">
              <dgm:param type="begPts" val="auto"/>
              <dgm:param type="endPts" val="ctr"/>
              <dgm:param type="endSty" val="noArr"/>
              <dgm:param type="begSty" val="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begPad" refType="connDist" fact="0.055"/>
              <dgm:constr type="endPad"/>
            </dgm:constrLst>
            <dgm:ruleLst/>
          </dgm:layoutNode>
        </dgm:forEach>
        <dgm:forEach name="Name27" axis="self" ptType="node">
          <dgm:layoutNode name="node" styleLbl="node1">
            <dgm:varLst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>
              <dgm:constr type="primFontSz" val="65"/>
              <dgm:constr type="h" refType="w" fact="0.8"/>
              <dgm:constr type="tMarg" refType="primFontSz" fact="0.15"/>
              <dgm:constr type="bMarg" refType="primFontSz" fact="0.15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7" tIns="46583" rIns="93167" bIns="46583" numCol="1" anchor="t" anchorCtr="0" compatLnSpc="1">
            <a:prstTxWarp prst="textNoShape">
              <a:avLst/>
            </a:prstTxWarp>
          </a:bodyPr>
          <a:lstStyle>
            <a:lvl1pPr defTabSz="931887"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0338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7" tIns="46583" rIns="93167" bIns="46583" numCol="1" anchor="t" anchorCtr="0" compatLnSpc="1">
            <a:prstTxWarp prst="textNoShape">
              <a:avLst/>
            </a:prstTxWarp>
          </a:bodyPr>
          <a:lstStyle>
            <a:lvl1pPr algn="r" defTabSz="931887"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86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7" tIns="46583" rIns="93167" bIns="46583" numCol="1" anchor="b" anchorCtr="0" compatLnSpc="1">
            <a:prstTxWarp prst="textNoShape">
              <a:avLst/>
            </a:prstTxWarp>
          </a:bodyPr>
          <a:lstStyle>
            <a:lvl1pPr defTabSz="931887"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86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0338" y="8831263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7" tIns="46583" rIns="93167" bIns="46583" numCol="1" anchor="b" anchorCtr="0" compatLnSpc="1">
            <a:prstTxWarp prst="textNoShape">
              <a:avLst/>
            </a:prstTxWarp>
          </a:bodyPr>
          <a:lstStyle>
            <a:lvl1pPr algn="r" defTabSz="931887">
              <a:defRPr sz="1200"/>
            </a:lvl1pPr>
          </a:lstStyle>
          <a:p>
            <a:pPr>
              <a:defRPr/>
            </a:pPr>
            <a:fld id="{9C48FFFB-DE2D-4F7B-88DE-B46D64CDDD7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795059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7" tIns="46583" rIns="93167" bIns="46583" numCol="1" anchor="t" anchorCtr="0" compatLnSpc="1">
            <a:prstTxWarp prst="textNoShape">
              <a:avLst/>
            </a:prstTxWarp>
          </a:bodyPr>
          <a:lstStyle>
            <a:lvl1pPr defTabSz="931887"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9699" name="Rectangle 1027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338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7" tIns="46583" rIns="93167" bIns="46583" numCol="1" anchor="t" anchorCtr="0" compatLnSpc="1">
            <a:prstTxWarp prst="textNoShape">
              <a:avLst/>
            </a:prstTxWarp>
          </a:bodyPr>
          <a:lstStyle>
            <a:lvl1pPr algn="r" defTabSz="931887"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3316" name="Rectangle 1028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8500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9701" name="Rectangle 1029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675" y="4416425"/>
            <a:ext cx="5607050" cy="4181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7" tIns="46583" rIns="93167" bIns="4658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/>
              <a:t>Click to edit Master text styles</a:t>
            </a:r>
          </a:p>
          <a:p>
            <a:pPr lvl="1"/>
            <a:r>
              <a:rPr lang="en-GB" noProof="0"/>
              <a:t>Second level</a:t>
            </a:r>
          </a:p>
          <a:p>
            <a:pPr lvl="2"/>
            <a:r>
              <a:rPr lang="en-GB" noProof="0"/>
              <a:t>Third level</a:t>
            </a:r>
          </a:p>
          <a:p>
            <a:pPr lvl="3"/>
            <a:r>
              <a:rPr lang="en-GB" noProof="0"/>
              <a:t>Fourth level</a:t>
            </a:r>
          </a:p>
          <a:p>
            <a:pPr lvl="4"/>
            <a:r>
              <a:rPr lang="en-GB" noProof="0"/>
              <a:t>Fifth level</a:t>
            </a:r>
          </a:p>
        </p:txBody>
      </p:sp>
      <p:sp>
        <p:nvSpPr>
          <p:cNvPr id="29702" name="Rectangle 1030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7" tIns="46583" rIns="93167" bIns="46583" numCol="1" anchor="b" anchorCtr="0" compatLnSpc="1">
            <a:prstTxWarp prst="textNoShape">
              <a:avLst/>
            </a:prstTxWarp>
          </a:bodyPr>
          <a:lstStyle>
            <a:lvl1pPr defTabSz="931887"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9703" name="Rectangle 1031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338" y="8831263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7" tIns="46583" rIns="93167" bIns="46583" numCol="1" anchor="b" anchorCtr="0" compatLnSpc="1">
            <a:prstTxWarp prst="textNoShape">
              <a:avLst/>
            </a:prstTxWarp>
          </a:bodyPr>
          <a:lstStyle>
            <a:lvl1pPr algn="r" defTabSz="931887">
              <a:defRPr sz="1200"/>
            </a:lvl1pPr>
          </a:lstStyle>
          <a:p>
            <a:pPr>
              <a:defRPr/>
            </a:pPr>
            <a:fld id="{7CB41191-AD8E-4387-B4A5-CDA34FBE619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588559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1031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931863"/>
            <a:fld id="{8FCEBDB2-B9BB-45D2-ACC4-2EDB2604B0C7}" type="slidenum">
              <a:rPr lang="en-GB" altLang="en-US" smtClean="0"/>
              <a:pPr defTabSz="931863"/>
              <a:t>1</a:t>
            </a:fld>
            <a:endParaRPr lang="en-GB" altLang="en-US"/>
          </a:p>
        </p:txBody>
      </p:sp>
      <p:sp>
        <p:nvSpPr>
          <p:cNvPr id="143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GB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CA053E-9913-442D-BAC4-EB608CF0D3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D2AF5C5-9674-420A-8B33-499656E3121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7557F8-9199-4F96-A419-8380772FAF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2B9522-30A4-4623-9A97-36204608E5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68F3A84-B4F1-4567-8ECB-B2A8CD2816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F51BF1EA-F341-4C28-9883-80F3FF99E19E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6594" y="456698"/>
            <a:ext cx="971550" cy="8191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926896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2ADFF5-E27C-49AD-9497-B9DB75799B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A0724C2-1B9E-46ED-AEC2-70C5DC75BF1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06BB1E2-DE4D-4F90-83E0-711FA55F69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A3AD45D-F92E-46BC-A567-B2D0A54920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601BC5-243C-4E4D-B2E9-DAC050BCF1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6798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C48D1A2-CA46-4843-A1A7-05BB9C0067F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2AA825D-D7F8-4624-BA17-33881F0D785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7626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84760E-D38D-4632-A53B-46D1F82A38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A762D35-F9CE-4D3D-868C-45FD435F48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093914-528A-4997-9C84-C229C58C0B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75148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962D3E-26E0-4979-8966-37DAA759AF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98862" y="456698"/>
            <a:ext cx="7016488" cy="819150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6CA1BD6-EDCF-4316-83AA-8713335380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13F3EF1-C4E6-4F10-97DD-CF2C649A67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7680BD-71D8-43F4-9FAF-4BCB3A389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F75152-F164-419A-9341-BC4218FC31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66F7A39A-CF8D-48D6-B112-88C41D7FD127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6594" y="456698"/>
            <a:ext cx="971550" cy="8191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782815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327ED3-55AE-4B13-BCD6-5DAA00B3BE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2C7D21F-419E-47C9-8E03-5808ECD68B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1ABE91-32E3-47B6-AD64-1DF0D16463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C0148D-1F1C-464C-8F75-0F34371EEF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C8C6D2-B307-445A-8050-08511A1DD1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886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E31D3C-0049-430A-920C-0190DAB9E2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02228" y="365125"/>
            <a:ext cx="7013121" cy="91072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E9BFF61-2062-4A21-BB39-8C4D97124D1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5041FA5-2B11-464F-AC8C-1499161941D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E94867-DBB5-4DE8-B395-71AC4189FF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26528D-9334-4967-BA99-5F6F6BF189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6C116FE-BF3C-4512-9176-739DA4A173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4CF1ABC1-2601-4978-9DE9-ABA70FF1E7EA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6594" y="456698"/>
            <a:ext cx="971550" cy="8191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221003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34B5B0-5131-4CBB-9B6D-984E1238FD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198E3B9-937B-4293-B9E2-094DA3DCDDD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4F52BC4-AE12-4C8F-BA2C-538012C1EC5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2194535-E30A-4461-83F7-C32C5496E5E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350CE18-8DE0-4AFA-894D-688F233A0E7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62024E4-0F12-4433-824D-A716F0F417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EFD836B-B93C-40E9-B78A-FAF7BDE36C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F5F4E54-0D25-43BE-8937-25AF08B2A7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5084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43AAC-B468-4FC6-B293-C625A2A2B7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59AA8FE-4DD0-4D86-AFD1-F7AD4F46FE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CF9B775-DE6B-4CBF-B654-270F137C60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E0B1E43-6354-4D68-8F82-19826078EB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9316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4CF9530-75D3-471A-9017-0AF1A0DFDB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90B373B-DF80-4936-9B58-58B52DD900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6127D26-EE20-41CF-B99F-20CCAA6F3D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4858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A83686-F91A-442E-A963-550D5AA146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543E6BB-8F24-45E8-9DCE-7F3BF092D1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B9982D8-4C9B-44D6-8F8A-61E307D047F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B6A53E-E62A-4C1F-8322-6F2E7DD229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A429102-19EF-4E73-8FB0-C392525E05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A40E969-1497-489F-8B72-90246BE27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80720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2A202F-F300-496A-9BE9-2661B7BAB8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5A7728-38A5-46C0-8D34-995A15295B8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368D716-52BC-441E-A2E0-0872A8751E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A967D0-48CD-4DB0-AF56-EDA62346C0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703494A-F5A0-40BE-889F-88B90D3813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8CB83C9-66D4-4183-B1C2-9BE8316CD0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7036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98C7402-3956-4AFF-82C0-0F6DF22DB8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02228" y="365125"/>
            <a:ext cx="7013121" cy="9107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BDB7C2E-5BF3-4BF7-89A8-DEC9A583DA6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2E242D4-5C73-40BC-9D55-20AB07891A6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89BC7F-597F-4844-8E15-0E22CBD5CBEB}" type="datetimeFigureOut">
              <a:rPr lang="en-US" smtClean="0"/>
              <a:t>30/09/2019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BBCFF6-4F4E-447C-B09F-88D26EFABD3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A66729-1694-4A2D-A15F-F95C66B4278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9048DC-C768-4264-AEB1-9116974C2AA1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E6E97ABA-8C8A-49EB-9B64-E32043C0135B}"/>
              </a:ext>
            </a:extLst>
          </p:cNvPr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6594" y="456698"/>
            <a:ext cx="971550" cy="8191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400657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unstats.un.org/unsd/capacity-building/meetings/cebts" TargetMode="Externa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ubtitle 2"/>
          <p:cNvSpPr txBox="1">
            <a:spLocks/>
          </p:cNvSpPr>
          <p:nvPr/>
        </p:nvSpPr>
        <p:spPr>
          <a:xfrm>
            <a:off x="1385056" y="5630779"/>
            <a:ext cx="6400800" cy="1062854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>
                <a:solidFill>
                  <a:srgbClr val="2E87C8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ECE-Eurostat-OECD </a:t>
            </a:r>
            <a:br>
              <a:rPr lang="en-US" sz="2000" dirty="0">
                <a:solidFill>
                  <a:srgbClr val="2E87C8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000" dirty="0">
                <a:solidFill>
                  <a:srgbClr val="2E87C8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Meeting of the Group of Experts on Business Registers</a:t>
            </a:r>
            <a:endParaRPr lang="sl-SI" sz="2000" dirty="0">
              <a:solidFill>
                <a:srgbClr val="2E87C8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000" dirty="0">
                <a:solidFill>
                  <a:srgbClr val="2E87C8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30 September-2 October 2019, Geneva</a:t>
            </a:r>
            <a:endParaRPr lang="sl-SI" sz="2000" dirty="0">
              <a:solidFill>
                <a:srgbClr val="2E87C8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55C7BF6-514A-4BB5-A15D-C7D9645196A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09320" y="1838459"/>
            <a:ext cx="8813494" cy="2387600"/>
          </a:xfrm>
        </p:spPr>
        <p:txBody>
          <a:bodyPr>
            <a:normAutofit fontScale="90000"/>
          </a:bodyPr>
          <a:lstStyle/>
          <a:p>
            <a:r>
              <a:rPr lang="en-US" altLang="en-US" dirty="0">
                <a:cs typeface="Times New Roman" panose="02020603050405020304" pitchFamily="18" charset="0"/>
              </a:rPr>
              <a:t>Committee of Experts on Business and Trade Statistics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F3F04C76-74F4-4D32-B619-68EEC233D42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45770" y="631372"/>
            <a:ext cx="6858000" cy="1132114"/>
          </a:xfrm>
        </p:spPr>
        <p:txBody>
          <a:bodyPr>
            <a:normAutofit/>
          </a:bodyPr>
          <a:lstStyle/>
          <a:p>
            <a:r>
              <a:rPr lang="en-US" sz="3600" dirty="0"/>
              <a:t>UN Committee of Experts on Business and Trade Statistics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F92007E0-1193-423D-ABAC-E88EBF4136C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23900" y="2394857"/>
            <a:ext cx="7696199" cy="1436914"/>
          </a:xfrm>
        </p:spPr>
        <p:txBody>
          <a:bodyPr/>
          <a:lstStyle/>
          <a:p>
            <a:r>
              <a:rPr lang="en-US" dirty="0">
                <a:hlinkClick r:id="rId2"/>
              </a:rPr>
              <a:t>https://unstats.un.org/unsd/capacity-building/meetings/cebts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841624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CA9E5960-5D8D-4648-ABE7-1A3600692BDC}"/>
              </a:ext>
            </a:extLst>
          </p:cNvPr>
          <p:cNvSpPr txBox="1">
            <a:spLocks noChangeArrowheads="1"/>
          </p:cNvSpPr>
          <p:nvPr/>
        </p:nvSpPr>
        <p:spPr>
          <a:xfrm>
            <a:off x="1762125" y="1738313"/>
            <a:ext cx="5619750" cy="40687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Aft>
                <a:spcPts val="0"/>
              </a:spcAft>
              <a:buFont typeface="Wingdings" pitchFamily="2" charset="2"/>
              <a:buNone/>
            </a:pPr>
            <a:r>
              <a:rPr lang="en-GB" alt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Thank you</a:t>
            </a:r>
          </a:p>
          <a:p>
            <a:pPr algn="ctr" fontAlgn="auto">
              <a:spcAft>
                <a:spcPts val="0"/>
              </a:spcAft>
              <a:buFont typeface="Wingdings" pitchFamily="2" charset="2"/>
              <a:buNone/>
            </a:pPr>
            <a:r>
              <a:rPr lang="en-GB" alt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Merci beaucoup</a:t>
            </a:r>
          </a:p>
          <a:p>
            <a:pPr algn="ctr" fontAlgn="auto">
              <a:spcAft>
                <a:spcPts val="0"/>
              </a:spcAft>
              <a:buFont typeface="Wingdings" pitchFamily="2" charset="2"/>
              <a:buNone/>
            </a:pPr>
            <a:r>
              <a:rPr lang="en-GB" altLang="en-US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Muchas</a:t>
            </a:r>
            <a:r>
              <a:rPr lang="en-GB" alt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gracias</a:t>
            </a:r>
          </a:p>
          <a:p>
            <a:pPr algn="ctr" fontAlgn="auto">
              <a:spcAft>
                <a:spcPts val="0"/>
              </a:spcAft>
              <a:buFont typeface="Wingdings" pitchFamily="2" charset="2"/>
              <a:buNone/>
            </a:pPr>
            <a:r>
              <a:rPr lang="ar-SA" alt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شكر</a:t>
            </a:r>
            <a:endParaRPr lang="en-US" alt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 fontAlgn="auto">
              <a:spcAft>
                <a:spcPts val="0"/>
              </a:spcAft>
              <a:buFont typeface="Wingdings" pitchFamily="2" charset="2"/>
              <a:buNone/>
            </a:pPr>
            <a:r>
              <a:rPr lang="ru-RU" alt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Спасибо</a:t>
            </a:r>
            <a:endParaRPr lang="en-US" alt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 fontAlgn="auto">
              <a:spcAft>
                <a:spcPts val="0"/>
              </a:spcAft>
              <a:buFont typeface="Wingdings" pitchFamily="2" charset="2"/>
              <a:buNone/>
            </a:pPr>
            <a:r>
              <a:rPr lang="zh-CN" alt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谢谢</a:t>
            </a:r>
            <a:endParaRPr lang="en-GB" alt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07051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68BC28-D700-4568-BE6B-7609877C6B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en-US" dirty="0">
                <a:solidFill>
                  <a:srgbClr val="0070C0"/>
                </a:solidFill>
                <a:cs typeface="Times New Roman" panose="02020603050405020304" pitchFamily="18" charset="0"/>
              </a:rPr>
              <a:t>UN Committee of Experts on Business and Trade Statistics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54CC135-09C1-448B-9809-37490068703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9983" y="1576473"/>
            <a:ext cx="7886700" cy="3216553"/>
          </a:xfrm>
        </p:spPr>
        <p:txBody>
          <a:bodyPr>
            <a:normAutofit/>
          </a:bodyPr>
          <a:lstStyle/>
          <a:p>
            <a:r>
              <a:rPr lang="en-US" sz="2400" dirty="0"/>
              <a:t>The UNCEBTS was created by the UN Statistical Commission to coordinate and guide the development of business and trade statistics</a:t>
            </a:r>
          </a:p>
          <a:p>
            <a:pPr marL="0" indent="0">
              <a:buNone/>
            </a:pPr>
            <a:r>
              <a:rPr lang="en-US" sz="2400" dirty="0"/>
              <a:t>Chair: Stefano </a:t>
            </a:r>
            <a:r>
              <a:rPr lang="en-US" sz="2400" dirty="0" err="1"/>
              <a:t>Menghinello</a:t>
            </a:r>
            <a:r>
              <a:rPr lang="en-US" sz="2400" dirty="0"/>
              <a:t> (ISTAT)</a:t>
            </a:r>
          </a:p>
          <a:p>
            <a:endParaRPr lang="en-US" sz="2400" dirty="0"/>
          </a:p>
        </p:txBody>
      </p:sp>
      <p:sp>
        <p:nvSpPr>
          <p:cNvPr id="6" name="Content Placeholder 2">
            <a:extLst>
              <a:ext uri="{FF2B5EF4-FFF2-40B4-BE49-F238E27FC236}">
                <a16:creationId xmlns:a16="http://schemas.microsoft.com/office/drawing/2014/main" id="{8E238F77-543F-4F0A-9ECE-B77CBD4AA5CD}"/>
              </a:ext>
            </a:extLst>
          </p:cNvPr>
          <p:cNvSpPr txBox="1">
            <a:spLocks/>
          </p:cNvSpPr>
          <p:nvPr/>
        </p:nvSpPr>
        <p:spPr>
          <a:xfrm>
            <a:off x="289983" y="3184750"/>
            <a:ext cx="4282017" cy="3216552"/>
          </a:xfrm>
          <a:prstGeom prst="rect">
            <a:avLst/>
          </a:prstGeom>
        </p:spPr>
        <p:txBody>
          <a:bodyPr vert="horz" lIns="68580" tIns="34290" rIns="68580" bIns="3429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/>
              <a:t>Members: 26 Countries and several international regional organizations (e.g. Eurostat, OECD, IMF, ILO, UNIDO, UNCTAD, ITU, UNECE, and others)</a:t>
            </a:r>
          </a:p>
          <a:p>
            <a:pPr marL="0" indent="0">
              <a:buNone/>
            </a:pPr>
            <a:r>
              <a:rPr lang="en-US" sz="2400" dirty="0"/>
              <a:t>Two meetings were held</a:t>
            </a:r>
          </a:p>
          <a:p>
            <a:pPr marL="457200" lvl="1" indent="0">
              <a:buNone/>
            </a:pPr>
            <a:r>
              <a:rPr lang="en-US" sz="2000" dirty="0"/>
              <a:t>Mexico in 2018 </a:t>
            </a:r>
          </a:p>
          <a:p>
            <a:pPr marL="457200" lvl="1" indent="0">
              <a:buNone/>
            </a:pPr>
            <a:r>
              <a:rPr lang="en-US" sz="2000" dirty="0"/>
              <a:t>New York 2019</a:t>
            </a:r>
          </a:p>
        </p:txBody>
      </p:sp>
      <p:graphicFrame>
        <p:nvGraphicFramePr>
          <p:cNvPr id="7" name="Diagram 6">
            <a:extLst>
              <a:ext uri="{FF2B5EF4-FFF2-40B4-BE49-F238E27FC236}">
                <a16:creationId xmlns:a16="http://schemas.microsoft.com/office/drawing/2014/main" id="{4B0B47E7-9C18-4859-8DDA-3452AF9646E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29312392"/>
              </p:ext>
            </p:extLst>
          </p:nvPr>
        </p:nvGraphicFramePr>
        <p:xfrm>
          <a:off x="3873682" y="3133603"/>
          <a:ext cx="5270318" cy="376447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9462009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98EF10-966E-4C6D-86EA-2F2CC25E24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>
                <a:solidFill>
                  <a:srgbClr val="0070C0"/>
                </a:solidFill>
              </a:rPr>
              <a:t>UNCEBTS Task Teams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3783C9-7169-41B4-993A-8FD06CBA3C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/>
              <a:t>Five task team were created:</a:t>
            </a:r>
          </a:p>
          <a:p>
            <a:pPr lvl="1"/>
            <a:r>
              <a:rPr lang="en-US" dirty="0"/>
              <a:t>Globalization and digitalization</a:t>
            </a:r>
          </a:p>
          <a:p>
            <a:pPr lvl="1"/>
            <a:r>
              <a:rPr lang="en-US" dirty="0"/>
              <a:t>Well-being and sustainability</a:t>
            </a:r>
          </a:p>
          <a:p>
            <a:pPr lvl="1"/>
            <a:r>
              <a:rPr lang="en-US" dirty="0"/>
              <a:t>Business dynamics, Business demography and entrepreneurship</a:t>
            </a:r>
          </a:p>
          <a:p>
            <a:pPr lvl="1"/>
            <a:r>
              <a:rPr lang="en-US" dirty="0"/>
              <a:t>Exhaustive business registers</a:t>
            </a:r>
          </a:p>
          <a:p>
            <a:pPr lvl="1"/>
            <a:r>
              <a:rPr lang="en-US" dirty="0"/>
              <a:t>Capacity building (no one left behind) on statistical business registers</a:t>
            </a:r>
          </a:p>
          <a:p>
            <a:endParaRPr lang="en-US" dirty="0"/>
          </a:p>
          <a:p>
            <a:r>
              <a:rPr lang="en-US" dirty="0"/>
              <a:t>They developed a 2-year work plan to improve and strengthen the business statistics in the specific areas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50440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825625"/>
            <a:ext cx="8580120" cy="457567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/>
              <a:t>Task team leader: Ms. Daniela Ravindra (Statistics Canada)</a:t>
            </a:r>
          </a:p>
          <a:p>
            <a:r>
              <a:rPr lang="en-GB" dirty="0"/>
              <a:t>Develop an information set to measure the impact of globalization and digitalization, on the structure, activities and performance of businesses</a:t>
            </a:r>
          </a:p>
          <a:p>
            <a:r>
              <a:rPr lang="en-GB" dirty="0"/>
              <a:t>Review of existing work and classification to identify information gaps</a:t>
            </a:r>
          </a:p>
          <a:p>
            <a:r>
              <a:rPr lang="en-GB" dirty="0"/>
              <a:t>Identify a set of core indicators</a:t>
            </a:r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83F52D3B-27E7-4645-9812-B03AA707D6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98862" y="456698"/>
            <a:ext cx="7645138" cy="819150"/>
          </a:xfrm>
        </p:spPr>
        <p:txBody>
          <a:bodyPr>
            <a:noAutofit/>
          </a:bodyPr>
          <a:lstStyle/>
          <a:p>
            <a:r>
              <a:rPr lang="en-US" sz="3600" dirty="0">
                <a:solidFill>
                  <a:srgbClr val="0070C0"/>
                </a:solidFill>
              </a:rPr>
              <a:t>Task Team on globalization and digitalization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6B7B9E-FF99-4C2E-9B94-CB59AF414D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solidFill>
                  <a:srgbClr val="0070C0"/>
                </a:solidFill>
              </a:rPr>
              <a:t>Task Team on Well-being and sustainability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AD08079-45E9-40C8-9524-6A6C18DA40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dirty="0"/>
              <a:t>Task team leader: Ms. Alison Pritchard (ONS-UK)</a:t>
            </a:r>
            <a:endParaRPr lang="en-US" dirty="0"/>
          </a:p>
          <a:p>
            <a:r>
              <a:rPr lang="en-US" dirty="0"/>
              <a:t>Develop proposals for statistical indicators which will help to improve understanding of enterprises’ impact on well-being and sustainability. The topic is very broad, and includes social entrepreneurship, “decent work”, environmental impact, and the Sustainable Development Goals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dirty="0"/>
              <a:t>Three main areas of work: corporate sustainability; quality of jobs; environmental impact</a:t>
            </a:r>
          </a:p>
        </p:txBody>
      </p:sp>
    </p:spTree>
    <p:extLst>
      <p:ext uri="{BB962C8B-B14F-4D97-AF65-F5344CB8AC3E}">
        <p14:creationId xmlns:p14="http://schemas.microsoft.com/office/powerpoint/2010/main" val="9197808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6B7B9E-FF99-4C2E-9B94-CB59AF414D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solidFill>
                  <a:srgbClr val="0070C0"/>
                </a:solidFill>
              </a:rPr>
              <a:t>Task Team on Exhaustive Business Registers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AD08079-45E9-40C8-9524-6A6C18DA40A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825624"/>
            <a:ext cx="8077200" cy="4575677"/>
          </a:xfrm>
        </p:spPr>
        <p:txBody>
          <a:bodyPr>
            <a:normAutofit fontScale="85000" lnSpcReduction="10000"/>
          </a:bodyPr>
          <a:lstStyle/>
          <a:p>
            <a:r>
              <a:rPr lang="en-GB" dirty="0"/>
              <a:t>Task team leader: Mr. Hank </a:t>
            </a:r>
            <a:r>
              <a:rPr lang="en-GB" dirty="0" err="1"/>
              <a:t>Hermans</a:t>
            </a:r>
            <a:r>
              <a:rPr lang="en-GB" dirty="0"/>
              <a:t> (Statistics Netherlands)</a:t>
            </a:r>
            <a:endParaRPr lang="en-US" dirty="0"/>
          </a:p>
          <a:p>
            <a:endParaRPr lang="en-US" dirty="0"/>
          </a:p>
          <a:p>
            <a:r>
              <a:rPr lang="en-US" dirty="0"/>
              <a:t>Developing guidance for the Statistical Business Registers to become a) more inclusive and exhaustive in a rapidly changing economy; and b) better tailored to statistical production </a:t>
            </a:r>
          </a:p>
          <a:p>
            <a:r>
              <a:rPr lang="en-US" dirty="0"/>
              <a:t>Providing advice and guidance to UNSD related to new global collections of business statistics (MNE data) </a:t>
            </a:r>
          </a:p>
          <a:p>
            <a:r>
              <a:rPr lang="en-US" dirty="0"/>
              <a:t>Providing advice and guidance to UNSD related to the development and maintenance of a global enterprise group register</a:t>
            </a:r>
          </a:p>
          <a:p>
            <a:pPr marL="0" indent="0">
              <a:buNone/>
            </a:pPr>
            <a:r>
              <a:rPr lang="en-US" dirty="0"/>
              <a:t>The task team is working on a strategic view on exhaustive business registers</a:t>
            </a:r>
          </a:p>
        </p:txBody>
      </p:sp>
    </p:spTree>
    <p:extLst>
      <p:ext uri="{BB962C8B-B14F-4D97-AF65-F5344CB8AC3E}">
        <p14:creationId xmlns:p14="http://schemas.microsoft.com/office/powerpoint/2010/main" val="362252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6B7B9E-FF99-4C2E-9B94-CB59AF414D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98862" y="456698"/>
            <a:ext cx="7473688" cy="819150"/>
          </a:xfrm>
        </p:spPr>
        <p:txBody>
          <a:bodyPr>
            <a:noAutofit/>
          </a:bodyPr>
          <a:lstStyle/>
          <a:p>
            <a:r>
              <a:rPr lang="en-US" sz="3600" dirty="0">
                <a:solidFill>
                  <a:srgbClr val="0070C0"/>
                </a:solidFill>
              </a:rPr>
              <a:t>Task Team on Business dynamics, Demography and entrepreneurships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AD08079-45E9-40C8-9524-6A6C18DA40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/>
              <a:t>Task team leader: Mr. Arturo </a:t>
            </a:r>
            <a:r>
              <a:rPr lang="en-US" dirty="0" err="1"/>
              <a:t>Blancas</a:t>
            </a:r>
            <a:r>
              <a:rPr lang="en-US" dirty="0"/>
              <a:t> (INEGI-Mexico)</a:t>
            </a:r>
          </a:p>
          <a:p>
            <a:endParaRPr lang="en-US" dirty="0"/>
          </a:p>
          <a:p>
            <a:r>
              <a:rPr lang="en-US" dirty="0"/>
              <a:t>Review statistical practices in countries regarding business dynamics, business demography and entrepreneurship</a:t>
            </a:r>
          </a:p>
          <a:p>
            <a:r>
              <a:rPr lang="en-US" dirty="0"/>
              <a:t>identifying strengths, opportunity areas and data gaps in order to produce inputs for international recommendations on these topics</a:t>
            </a:r>
          </a:p>
          <a:p>
            <a:r>
              <a:rPr lang="en-US" dirty="0"/>
              <a:t>defining a set of core indicators related to business dynamics, business demography and entrepreneurship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167602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6B7B9E-FF99-4C2E-9B94-CB59AF414D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solidFill>
                  <a:srgbClr val="0070C0"/>
                </a:solidFill>
              </a:rPr>
              <a:t>Task Team on Capacity Building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AD08079-45E9-40C8-9524-6A6C18DA40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/>
              <a:t>Task team leader: Mr. Saleh </a:t>
            </a:r>
            <a:r>
              <a:rPr lang="en-US" dirty="0" err="1"/>
              <a:t>Alkafri</a:t>
            </a:r>
            <a:r>
              <a:rPr lang="en-US" dirty="0"/>
              <a:t> (Palestinian Central Bureau of Statistics</a:t>
            </a:r>
            <a:r>
              <a:rPr lang="en-GB" dirty="0"/>
              <a:t>)</a:t>
            </a:r>
            <a:endParaRPr lang="en-US" dirty="0"/>
          </a:p>
          <a:p>
            <a:endParaRPr lang="en-US" dirty="0"/>
          </a:p>
          <a:p>
            <a:r>
              <a:rPr lang="en-US" dirty="0"/>
              <a:t>Develop a maturity model for SBR</a:t>
            </a:r>
          </a:p>
          <a:p>
            <a:r>
              <a:rPr lang="en-US" dirty="0"/>
              <a:t>Conduct a global assessment on the status of implementation of SBR in countries</a:t>
            </a:r>
          </a:p>
          <a:p>
            <a:r>
              <a:rPr lang="en-US" dirty="0"/>
              <a:t>Make an inventory of available tools (IT tools, training material, e-learning, etc.) and make them more widely available through the UN website and e-learning platform</a:t>
            </a:r>
          </a:p>
          <a:p>
            <a:r>
              <a:rPr lang="en-GB" dirty="0"/>
              <a:t>develop and tailor tools to specific levels of maturity that reflect situations in countries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4433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49E826-584F-493E-A982-F206F932F3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98862" y="456698"/>
            <a:ext cx="7645138" cy="819150"/>
          </a:xfrm>
        </p:spPr>
        <p:txBody>
          <a:bodyPr>
            <a:normAutofit fontScale="90000"/>
          </a:bodyPr>
          <a:lstStyle/>
          <a:p>
            <a:r>
              <a:rPr lang="en-US" dirty="0">
                <a:solidFill>
                  <a:srgbClr val="0070C0"/>
                </a:solidFill>
              </a:rPr>
              <a:t>Ongoing activities of the UNCEBTS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E3699E-D743-42F2-A54C-5CDB0ADBB2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Develop a strategic vision for the future of business and trade statistics that is agile and responsive to the new emerging issues</a:t>
            </a:r>
          </a:p>
          <a:p>
            <a:r>
              <a:rPr lang="en-GB" dirty="0"/>
              <a:t>Develop a communication strategy for the Committee (include newsletter, website, etc.)</a:t>
            </a:r>
          </a:p>
          <a:p>
            <a:r>
              <a:rPr lang="en-US" dirty="0"/>
              <a:t>Initiate collaboration with relevant groups of experts (e.g. the Wiesbaden Group on Business registers, the </a:t>
            </a:r>
            <a:r>
              <a:rPr lang="en-US" dirty="0" err="1"/>
              <a:t>Voorburg</a:t>
            </a:r>
            <a:r>
              <a:rPr lang="en-US" dirty="0"/>
              <a:t> Group on Services Statistics, etc.) in order to seek synergies and further advance in the areas of common interest</a:t>
            </a:r>
          </a:p>
        </p:txBody>
      </p:sp>
    </p:spTree>
    <p:extLst>
      <p:ext uri="{BB962C8B-B14F-4D97-AF65-F5344CB8AC3E}">
        <p14:creationId xmlns:p14="http://schemas.microsoft.com/office/powerpoint/2010/main" val="2816744201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4505</TotalTime>
  <Words>644</Words>
  <Application>Microsoft Office PowerPoint</Application>
  <PresentationFormat>On-screen Show (4:3)</PresentationFormat>
  <Paragraphs>68</Paragraphs>
  <Slides>11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Calibri</vt:lpstr>
      <vt:lpstr>Calibri Light</vt:lpstr>
      <vt:lpstr>Times New Roman</vt:lpstr>
      <vt:lpstr>Wingdings</vt:lpstr>
      <vt:lpstr>Custom Design</vt:lpstr>
      <vt:lpstr>Committee of Experts on Business and Trade Statistics</vt:lpstr>
      <vt:lpstr>UN Committee of Experts on Business and Trade Statistics</vt:lpstr>
      <vt:lpstr>UNCEBTS Task Teams</vt:lpstr>
      <vt:lpstr>Task Team on globalization and digitalization</vt:lpstr>
      <vt:lpstr>Task Team on Well-being and sustainability</vt:lpstr>
      <vt:lpstr>Task Team on Exhaustive Business Registers</vt:lpstr>
      <vt:lpstr>Task Team on Business dynamics, Demography and entrepreneurships</vt:lpstr>
      <vt:lpstr>Task Team on Capacity Building</vt:lpstr>
      <vt:lpstr>Ongoing activities of the UNCEBTS</vt:lpstr>
      <vt:lpstr>UN Committee of Experts on Business and Trade Statistics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Zhiyuan Qian</dc:creator>
  <cp:lastModifiedBy>Ilaria Di Matteo</cp:lastModifiedBy>
  <cp:revision>88</cp:revision>
  <dcterms:created xsi:type="dcterms:W3CDTF">2019-06-06T14:39:32Z</dcterms:created>
  <dcterms:modified xsi:type="dcterms:W3CDTF">2019-09-30T21:15:07Z</dcterms:modified>
</cp:coreProperties>
</file>