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6"/>
  </p:notesMasterIdLst>
  <p:sldIdLst>
    <p:sldId id="263" r:id="rId6"/>
    <p:sldId id="273" r:id="rId7"/>
    <p:sldId id="325" r:id="rId8"/>
    <p:sldId id="326" r:id="rId9"/>
    <p:sldId id="323" r:id="rId10"/>
    <p:sldId id="320" r:id="rId11"/>
    <p:sldId id="322" r:id="rId12"/>
    <p:sldId id="321" r:id="rId13"/>
    <p:sldId id="324" r:id="rId14"/>
    <p:sldId id="327" r:id="rId15"/>
  </p:sldIdLst>
  <p:sldSz cx="9144000" cy="5143500" type="screen16x9"/>
  <p:notesSz cx="6797675" cy="987266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6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0000FF"/>
    <a:srgbClr val="FF9933"/>
    <a:srgbClr val="7F142A"/>
    <a:srgbClr val="50515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23" autoAdjust="0"/>
    <p:restoredTop sz="89353" autoAdjust="0"/>
  </p:normalViewPr>
  <p:slideViewPr>
    <p:cSldViewPr snapToGrid="0" snapToObjects="1" showGuides="1">
      <p:cViewPr varScale="1">
        <p:scale>
          <a:sx n="89" d="100"/>
          <a:sy n="89" d="100"/>
        </p:scale>
        <p:origin x="538" y="72"/>
      </p:cViewPr>
      <p:guideLst>
        <p:guide orient="horz" pos="1016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Unece-expert%20group%202019\Dati_demo_patriz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Foglio1!$C$113</c:f>
              <c:strCache>
                <c:ptCount val="1"/>
                <c:pt idx="0">
                  <c:v>Real Births</c:v>
                </c:pt>
              </c:strCache>
            </c:strRef>
          </c:tx>
          <c:marker>
            <c:symbol val="none"/>
          </c:marker>
          <c:cat>
            <c:numRef>
              <c:f>Foglio1!$D$112:$T$112</c:f>
              <c:numCache>
                <c:formatCode>General</c:formatCod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</c:numCache>
            </c:numRef>
          </c:cat>
          <c:val>
            <c:numRef>
              <c:f>Foglio1!$D$113:$T$113</c:f>
              <c:numCache>
                <c:formatCode>0</c:formatCode>
                <c:ptCount val="17"/>
                <c:pt idx="0">
                  <c:v>291856</c:v>
                </c:pt>
                <c:pt idx="1">
                  <c:v>294866</c:v>
                </c:pt>
                <c:pt idx="2">
                  <c:v>283463</c:v>
                </c:pt>
                <c:pt idx="3">
                  <c:v>277397</c:v>
                </c:pt>
                <c:pt idx="4">
                  <c:v>300367</c:v>
                </c:pt>
                <c:pt idx="5">
                  <c:v>308306</c:v>
                </c:pt>
                <c:pt idx="6">
                  <c:v>284265</c:v>
                </c:pt>
                <c:pt idx="7">
                  <c:v>338439</c:v>
                </c:pt>
                <c:pt idx="8">
                  <c:v>286141</c:v>
                </c:pt>
                <c:pt idx="9">
                  <c:v>288834</c:v>
                </c:pt>
                <c:pt idx="10">
                  <c:v>265060</c:v>
                </c:pt>
                <c:pt idx="11">
                  <c:v>264671</c:v>
                </c:pt>
                <c:pt idx="12">
                  <c:v>275427</c:v>
                </c:pt>
                <c:pt idx="13">
                  <c:v>276538</c:v>
                </c:pt>
                <c:pt idx="14">
                  <c:v>274489</c:v>
                </c:pt>
                <c:pt idx="15">
                  <c:v>279132</c:v>
                </c:pt>
                <c:pt idx="16">
                  <c:v>296906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900-49EE-AC28-CF339377492B}"/>
            </c:ext>
          </c:extLst>
        </c:ser>
        <c:ser>
          <c:idx val="1"/>
          <c:order val="1"/>
          <c:tx>
            <c:strRef>
              <c:f>Foglio1!$C$114</c:f>
              <c:strCache>
                <c:ptCount val="1"/>
                <c:pt idx="0">
                  <c:v>Creations</c:v>
                </c:pt>
              </c:strCache>
            </c:strRef>
          </c:tx>
          <c:marker>
            <c:symbol val="none"/>
          </c:marker>
          <c:cat>
            <c:numRef>
              <c:f>Foglio1!$D$112:$T$112</c:f>
              <c:numCache>
                <c:formatCode>General</c:formatCod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</c:numCache>
            </c:numRef>
          </c:cat>
          <c:val>
            <c:numRef>
              <c:f>Foglio1!$D$114:$T$114</c:f>
              <c:numCache>
                <c:formatCode>0</c:formatCode>
                <c:ptCount val="17"/>
                <c:pt idx="0">
                  <c:v>399533</c:v>
                </c:pt>
                <c:pt idx="1">
                  <c:v>395423</c:v>
                </c:pt>
                <c:pt idx="2">
                  <c:v>387950</c:v>
                </c:pt>
                <c:pt idx="3">
                  <c:v>379633</c:v>
                </c:pt>
                <c:pt idx="4">
                  <c:v>408922</c:v>
                </c:pt>
                <c:pt idx="5">
                  <c:v>420146</c:v>
                </c:pt>
                <c:pt idx="6">
                  <c:v>387748</c:v>
                </c:pt>
                <c:pt idx="7">
                  <c:v>443758</c:v>
                </c:pt>
                <c:pt idx="8">
                  <c:v>374926</c:v>
                </c:pt>
                <c:pt idx="9">
                  <c:v>377713</c:v>
                </c:pt>
                <c:pt idx="10">
                  <c:v>346534</c:v>
                </c:pt>
                <c:pt idx="11">
                  <c:v>386231</c:v>
                </c:pt>
                <c:pt idx="12">
                  <c:v>381686</c:v>
                </c:pt>
                <c:pt idx="13">
                  <c:v>382962</c:v>
                </c:pt>
                <c:pt idx="14">
                  <c:v>378041</c:v>
                </c:pt>
                <c:pt idx="15">
                  <c:v>375834</c:v>
                </c:pt>
                <c:pt idx="16">
                  <c:v>393621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900-49EE-AC28-CF33937749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6973568"/>
        <c:axId val="97488256"/>
      </c:lineChart>
      <c:catAx>
        <c:axId val="9697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488256"/>
        <c:crosses val="autoZero"/>
        <c:auto val="1"/>
        <c:lblAlgn val="ctr"/>
        <c:lblOffset val="100"/>
        <c:noMultiLvlLbl val="0"/>
      </c:catAx>
      <c:valAx>
        <c:axId val="97488256"/>
        <c:scaling>
          <c:orientation val="minMax"/>
          <c:min val="1500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96973568"/>
        <c:crosses val="autoZero"/>
        <c:crossBetween val="between"/>
        <c:majorUnit val="50000"/>
        <c:minorUnit val="20000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3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r">
              <a:defRPr sz="1200"/>
            </a:lvl1pPr>
          </a:lstStyle>
          <a:p>
            <a:fld id="{2C9718C5-A564-433F-9BF3-6832874263F0}" type="datetimeFigureOut">
              <a:rPr lang="it-IT" smtClean="0"/>
              <a:pPr/>
              <a:t>01/10/2019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38188"/>
            <a:ext cx="6588125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4" tIns="45512" rIns="91024" bIns="45512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7"/>
          </a:xfrm>
          <a:prstGeom prst="rect">
            <a:avLst/>
          </a:prstGeom>
        </p:spPr>
        <p:txBody>
          <a:bodyPr vert="horz" lIns="91024" tIns="45512" rIns="91024" bIns="45512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r">
              <a:defRPr sz="1200"/>
            </a:lvl1pPr>
          </a:lstStyle>
          <a:p>
            <a:fld id="{3DFF3D73-327B-4F8E-B821-45E76461603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4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4775" y="738188"/>
            <a:ext cx="6588125" cy="37052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996"/>
              </a:spcBef>
            </a:pPr>
            <a:endParaRPr lang="it-IT" altLang="it-IT" sz="1000" dirty="0"/>
          </a:p>
          <a:p>
            <a:pPr algn="just">
              <a:spcBef>
                <a:spcPts val="996"/>
              </a:spcBef>
            </a:pPr>
            <a:endParaRPr lang="it-IT" altLang="it-IT" sz="1000" dirty="0"/>
          </a:p>
          <a:p>
            <a:pPr algn="just">
              <a:spcBef>
                <a:spcPts val="996"/>
              </a:spcBef>
            </a:pPr>
            <a:endParaRPr lang="it-IT" altLang="it-IT" sz="1000" dirty="0"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it-IT" altLang="it-IT" sz="1000" dirty="0"/>
          </a:p>
        </p:txBody>
      </p:sp>
      <p:sp>
        <p:nvSpPr>
          <p:cNvPr id="3072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tx1"/>
                </a:solidFill>
                <a:latin typeface="Calibri" pitchFamily="34" charset="0"/>
              </a:defRPr>
            </a:lvl1pPr>
            <a:lvl2pPr marL="739572" indent="-284451">
              <a:defRPr sz="1900">
                <a:solidFill>
                  <a:schemeClr val="tx1"/>
                </a:solidFill>
                <a:latin typeface="Calibri" pitchFamily="34" charset="0"/>
              </a:defRPr>
            </a:lvl2pPr>
            <a:lvl3pPr marL="1137804" indent="-227561"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592925" indent="-227561">
              <a:defRPr sz="1900">
                <a:solidFill>
                  <a:schemeClr val="tx1"/>
                </a:solidFill>
                <a:latin typeface="Calibri" pitchFamily="34" charset="0"/>
              </a:defRPr>
            </a:lvl4pPr>
            <a:lvl5pPr marL="2048047" indent="-227561">
              <a:defRPr sz="1900">
                <a:solidFill>
                  <a:schemeClr val="tx1"/>
                </a:solidFill>
                <a:latin typeface="Calibri" pitchFamily="34" charset="0"/>
              </a:defRPr>
            </a:lvl5pPr>
            <a:lvl6pPr marL="2503169" indent="-227561" defTabSz="453542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itchFamily="34" charset="0"/>
              </a:defRPr>
            </a:lvl6pPr>
            <a:lvl7pPr marL="2958290" indent="-227561" defTabSz="453542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itchFamily="34" charset="0"/>
              </a:defRPr>
            </a:lvl7pPr>
            <a:lvl8pPr marL="3413411" indent="-227561" defTabSz="453542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itchFamily="34" charset="0"/>
              </a:defRPr>
            </a:lvl8pPr>
            <a:lvl9pPr marL="3868533" indent="-227561" defTabSz="453542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3542" fontAlgn="base">
              <a:spcBef>
                <a:spcPct val="0"/>
              </a:spcBef>
              <a:spcAft>
                <a:spcPct val="0"/>
              </a:spcAft>
              <a:defRPr/>
            </a:pPr>
            <a:fld id="{3549A6BF-7ED8-4AB4-B4E8-C2F97D1947ED}" type="slidenum">
              <a:rPr lang="it-IT" altLang="it-IT" sz="1200"/>
              <a:pPr defTabSz="453542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198018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35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11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0312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185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185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185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185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3D73-327B-4F8E-B821-45E764616034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35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DA9383E-DD18-43ED-995C-D490A8C1602E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3F1F09C-8051-4786-B175-FD6D9F190DDD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1D8621-1F23-4CC2-9BF8-4FAF4F807AE9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EE99CE3-6F49-4A39-AA44-B4480AED7D30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1C98AA3-5321-41C4-BFAA-00CFE8766CEF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0EBB373-2CF1-4830-B596-0D86002393B0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0C4F70F-2A09-41DA-B727-C7A45623EDEE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2EBA126-8F1C-4F1B-A1F5-0999C419DBA8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712B699-CE0B-4493-A395-3C0B74C02007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55B82A1-8389-47EC-8712-3FDF24C1703B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BA2CD50-AE01-4F1D-9755-0E7C0A641F34}" type="datetime1">
              <a:rPr lang="it-IT" smtClean="0"/>
              <a:pPr/>
              <a:t>01/10/2019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XXI CONGRESSO NAZIONALE AIV | LA VALUTAZIONE PER UNO SVILUPPO EQUO E SOSTENIBILE | L’AQUILA, 5-6 APRILE 2018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28575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469088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4759591"/>
            <a:ext cx="806786" cy="2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245533" y="1146209"/>
            <a:ext cx="8175656" cy="359921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Using business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cycle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indicators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as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a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leading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indicators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for business </a:t>
            </a:r>
            <a:r>
              <a:rPr lang="it-IT" sz="112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demography</a:t>
            </a:r>
            <a:r>
              <a:rPr lang="it-IT" sz="112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</a:p>
          <a:p>
            <a:endParaRPr lang="it-IT" sz="88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r>
              <a:rPr lang="it-IT" sz="8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Preliminary </a:t>
            </a:r>
            <a:r>
              <a:rPr lang="it-IT" sz="8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results</a:t>
            </a:r>
            <a:endParaRPr lang="it-IT" sz="28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2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28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2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47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fontAlgn="base">
              <a:lnSpc>
                <a:spcPts val="3000"/>
              </a:lnSpc>
            </a:pPr>
            <a:r>
              <a:rPr lang="en-GB" sz="6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Authors:</a:t>
            </a:r>
            <a:r>
              <a:rPr lang="en-GB" sz="6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it-IT" sz="6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F. </a:t>
            </a:r>
            <a:r>
              <a:rPr lang="it-IT" sz="66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Bacchini</a:t>
            </a:r>
            <a:r>
              <a:rPr lang="it-IT" sz="6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*, </a:t>
            </a:r>
            <a:r>
              <a:rPr lang="it-IT" sz="6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P. </a:t>
            </a:r>
            <a:r>
              <a:rPr lang="it-IT" sz="6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Cella**, </a:t>
            </a:r>
            <a:r>
              <a:rPr lang="it-IT" sz="6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R. </a:t>
            </a:r>
            <a:r>
              <a:rPr lang="it-IT" sz="66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Iannaccone</a:t>
            </a:r>
            <a:r>
              <a:rPr lang="it-IT" sz="6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*, </a:t>
            </a:r>
            <a:r>
              <a:rPr lang="it-IT" sz="6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C. </a:t>
            </a:r>
            <a:r>
              <a:rPr lang="it-IT" sz="6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Viviano**</a:t>
            </a:r>
            <a:endParaRPr lang="it-IT" sz="66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fontAlgn="base">
              <a:lnSpc>
                <a:spcPts val="3000"/>
              </a:lnSpc>
            </a:pPr>
            <a:r>
              <a:rPr lang="en-GB" sz="6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Speaker: </a:t>
            </a:r>
            <a:r>
              <a:rPr lang="en-GB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Caterina </a:t>
            </a:r>
            <a:r>
              <a:rPr lang="en-GB" sz="6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Viviano</a:t>
            </a:r>
            <a:endParaRPr lang="en-GB" sz="68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fontAlgn="base">
              <a:lnSpc>
                <a:spcPct val="120000"/>
              </a:lnSpc>
            </a:pPr>
            <a:endParaRPr lang="it-IT" sz="6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fontAlgn="base">
              <a:lnSpc>
                <a:spcPct val="120000"/>
              </a:lnSpc>
            </a:pPr>
            <a:r>
              <a:rPr lang="it-IT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*</a:t>
            </a:r>
            <a:r>
              <a:rPr lang="it-IT" sz="6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Department</a:t>
            </a:r>
            <a:r>
              <a:rPr lang="it-IT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for </a:t>
            </a:r>
            <a:r>
              <a:rPr lang="it-IT" sz="6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statistical</a:t>
            </a:r>
            <a:r>
              <a:rPr lang="it-IT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 production - </a:t>
            </a:r>
            <a:r>
              <a:rPr lang="en-US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Data </a:t>
            </a:r>
            <a:r>
              <a:rPr lang="en-US" sz="6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analysis and economic, social and </a:t>
            </a:r>
            <a:r>
              <a:rPr lang="en-US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environmental research – </a:t>
            </a:r>
            <a:r>
              <a:rPr lang="en-US" sz="68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Istat</a:t>
            </a:r>
            <a:r>
              <a:rPr lang="en-US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, Italy </a:t>
            </a:r>
          </a:p>
          <a:p>
            <a:pPr algn="l" fontAlgn="base">
              <a:lnSpc>
                <a:spcPct val="120000"/>
              </a:lnSpc>
            </a:pPr>
            <a:r>
              <a:rPr lang="en-US" altLang="it-IT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**</a:t>
            </a:r>
            <a:r>
              <a:rPr lang="en-GB" altLang="it-IT" sz="6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Directorate </a:t>
            </a:r>
            <a:r>
              <a:rPr lang="en-GB" altLang="it-IT" sz="6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for Economic Statistics - </a:t>
            </a:r>
            <a:r>
              <a:rPr lang="en-GB" altLang="it-IT" sz="6800" dirty="0" err="1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Istat</a:t>
            </a:r>
            <a:r>
              <a:rPr lang="en-GB" altLang="it-IT" sz="6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  <a:cs typeface="Arial" charset="0"/>
              </a:rPr>
              <a:t>, Italy</a:t>
            </a:r>
            <a:endParaRPr lang="en-GB" sz="68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6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/>
            <a:endParaRPr lang="it-IT" sz="64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84167" y="85149"/>
            <a:ext cx="62961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1400" dirty="0" smtClean="0">
              <a:solidFill>
                <a:srgbClr val="C00000"/>
              </a:solidFill>
            </a:endParaRPr>
          </a:p>
          <a:p>
            <a:r>
              <a:rPr lang="en-GB" sz="1400" b="1" dirty="0" smtClean="0">
                <a:solidFill>
                  <a:srgbClr val="C00000"/>
                </a:solidFill>
              </a:rPr>
              <a:t>Meeting of the Group of Experts on Business Registers</a:t>
            </a:r>
          </a:p>
          <a:p>
            <a:r>
              <a:rPr lang="en-GB" sz="1400" dirty="0" smtClean="0">
                <a:solidFill>
                  <a:srgbClr val="C00000"/>
                </a:solidFill>
              </a:rPr>
              <a:t>Organised jointly by UNECE, Eurostat and OECD </a:t>
            </a:r>
          </a:p>
          <a:p>
            <a:r>
              <a:rPr lang="en-GB" sz="1200" dirty="0" smtClean="0"/>
              <a:t>Geneva, Switzerland - 30 September – 2 October 2019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 txBox="1">
            <a:spLocks/>
          </p:cNvSpPr>
          <p:nvPr/>
        </p:nvSpPr>
        <p:spPr>
          <a:xfrm>
            <a:off x="685800" y="1365744"/>
            <a:ext cx="7772400" cy="14700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err="1" smtClean="0">
                <a:solidFill>
                  <a:srgbClr val="C00000"/>
                </a:solidFill>
              </a:rPr>
              <a:t>Thank</a:t>
            </a:r>
            <a:r>
              <a:rPr lang="it-IT" sz="2800" dirty="0" smtClean="0">
                <a:solidFill>
                  <a:srgbClr val="C00000"/>
                </a:solidFill>
              </a:rPr>
              <a:t> </a:t>
            </a:r>
            <a:r>
              <a:rPr lang="it-IT" sz="2800" dirty="0" err="1" smtClean="0">
                <a:solidFill>
                  <a:srgbClr val="C00000"/>
                </a:solidFill>
              </a:rPr>
              <a:t>you</a:t>
            </a:r>
            <a:r>
              <a:rPr lang="it-IT" sz="2800" dirty="0" smtClean="0">
                <a:solidFill>
                  <a:srgbClr val="C00000"/>
                </a:solidFill>
              </a:rPr>
              <a:t> for the </a:t>
            </a:r>
            <a:r>
              <a:rPr lang="it-IT" sz="2800" dirty="0" err="1" smtClean="0">
                <a:solidFill>
                  <a:srgbClr val="C00000"/>
                </a:solidFill>
              </a:rPr>
              <a:t>attention</a:t>
            </a:r>
            <a:r>
              <a:rPr lang="it-IT" sz="2800" dirty="0" smtClean="0">
                <a:solidFill>
                  <a:srgbClr val="C00000"/>
                </a:solidFill>
              </a:rPr>
              <a:t>!</a:t>
            </a:r>
            <a:br>
              <a:rPr lang="it-IT" sz="2800" dirty="0" smtClean="0">
                <a:solidFill>
                  <a:srgbClr val="C00000"/>
                </a:solidFill>
              </a:rPr>
            </a:br>
            <a:r>
              <a:rPr lang="it-IT" dirty="0" smtClean="0">
                <a:solidFill>
                  <a:srgbClr val="C00000"/>
                </a:solidFill>
              </a:rPr>
              <a:t/>
            </a:r>
            <a:br>
              <a:rPr lang="it-IT" dirty="0" smtClean="0">
                <a:solidFill>
                  <a:srgbClr val="C00000"/>
                </a:solidFill>
              </a:rPr>
            </a:br>
            <a:r>
              <a:rPr lang="it-IT" sz="2000" dirty="0" smtClean="0"/>
              <a:t>viviano@istat.it</a:t>
            </a:r>
            <a:br>
              <a:rPr lang="it-IT" sz="2000" dirty="0" smtClean="0"/>
            </a:br>
            <a:endParaRPr lang="it-IT" sz="200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06D2E17E-DFC5-4ACA-B3CC-DC7B88E56A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7" b="5657"/>
          <a:stretch/>
        </p:blipFill>
        <p:spPr bwMode="auto">
          <a:xfrm>
            <a:off x="3247711" y="3141312"/>
            <a:ext cx="2644408" cy="128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61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66276" y="-66065"/>
            <a:ext cx="7538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chemeClr val="bg1"/>
                </a:solidFill>
              </a:rPr>
              <a:t>Outline</a:t>
            </a:r>
            <a:endParaRPr lang="it-IT" sz="2000" b="1" dirty="0" smtClean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82197" y="741009"/>
            <a:ext cx="78086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Short-term indicators are timely compared to the business demography – </a:t>
            </a:r>
            <a:r>
              <a:rPr lang="en-US" sz="2000" dirty="0" err="1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i.e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diffusion indexes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for manufacturing and services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Test for the relationship between diffusion and birth and death rates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Differences in the results amid births and deaths and sectors</a:t>
            </a:r>
            <a:endParaRPr lang="en-GB" sz="2000" dirty="0">
              <a:solidFill>
                <a:srgbClr val="5051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010067" y="-1392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Background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6925" y="457230"/>
            <a:ext cx="78086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Long time series of BD indicators (births and deaths rates) </a:t>
            </a:r>
            <a:endParaRPr lang="en-US" sz="2000" dirty="0" smtClean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Good quality at the expense of timeliness</a:t>
            </a:r>
          </a:p>
          <a:p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Possibility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of estimation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Short terms indicators provides timely info on BD are supplied by Countries to Eurostat and OECD  databases (quarterly):</a:t>
            </a:r>
          </a:p>
        </p:txBody>
      </p:sp>
      <p:sp>
        <p:nvSpPr>
          <p:cNvPr id="6" name="Freccia a destra 5"/>
          <p:cNvSpPr/>
          <p:nvPr/>
        </p:nvSpPr>
        <p:spPr>
          <a:xfrm>
            <a:off x="3176751" y="2966011"/>
            <a:ext cx="1509284" cy="5202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765497" y="2872199"/>
            <a:ext cx="3010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New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creations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Bankruptcies 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686035" y="2846804"/>
            <a:ext cx="3010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not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harmonized, high dependence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 upon national legal framework, economy</a:t>
            </a:r>
          </a:p>
        </p:txBody>
      </p:sp>
    </p:spTree>
    <p:extLst>
      <p:ext uri="{BB962C8B-B14F-4D97-AF65-F5344CB8AC3E}">
        <p14:creationId xmlns:p14="http://schemas.microsoft.com/office/powerpoint/2010/main" val="1685603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18441" y="375444"/>
            <a:ext cx="5052849" cy="399024"/>
          </a:xfrm>
        </p:spPr>
        <p:txBody>
          <a:bodyPr/>
          <a:lstStyle/>
          <a:p>
            <a:pPr algn="l"/>
            <a:r>
              <a:rPr lang="it-IT" sz="2000" dirty="0" smtClean="0"/>
              <a:t>New </a:t>
            </a:r>
            <a:r>
              <a:rPr lang="it-IT" sz="2000" dirty="0" err="1" smtClean="0"/>
              <a:t>Creations</a:t>
            </a:r>
            <a:r>
              <a:rPr lang="it-IT" sz="2000" dirty="0" smtClean="0"/>
              <a:t> vs </a:t>
            </a:r>
            <a:r>
              <a:rPr lang="it-IT" sz="2000" dirty="0" err="1" smtClean="0"/>
              <a:t>real</a:t>
            </a:r>
            <a:r>
              <a:rPr lang="it-IT" sz="2000" dirty="0" smtClean="0"/>
              <a:t> </a:t>
            </a:r>
            <a:r>
              <a:rPr lang="it-IT" sz="2000" dirty="0" err="1" smtClean="0"/>
              <a:t>births</a:t>
            </a:r>
            <a:endParaRPr lang="it-IT" sz="2000" dirty="0"/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455123"/>
              </p:ext>
            </p:extLst>
          </p:nvPr>
        </p:nvGraphicFramePr>
        <p:xfrm>
          <a:off x="1229710" y="766585"/>
          <a:ext cx="5628290" cy="3040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4221" y="3807358"/>
            <a:ext cx="7808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The aim of this study is to exploit how business cycle impacts on BD data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Leading used indicators are the following:</a:t>
            </a:r>
          </a:p>
        </p:txBody>
      </p:sp>
    </p:spTree>
    <p:extLst>
      <p:ext uri="{BB962C8B-B14F-4D97-AF65-F5344CB8AC3E}">
        <p14:creationId xmlns:p14="http://schemas.microsoft.com/office/powerpoint/2010/main" val="814571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0" y="4657725"/>
            <a:ext cx="457200" cy="3429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z="1000" smtClean="0"/>
              <a:pPr/>
              <a:t>5</a:t>
            </a:fld>
            <a:endParaRPr kumimoji="0" lang="en-US" sz="1000" dirty="0"/>
          </a:p>
        </p:txBody>
      </p:sp>
      <p:sp>
        <p:nvSpPr>
          <p:cNvPr id="11" name="Rettangolo 10"/>
          <p:cNvSpPr/>
          <p:nvPr/>
        </p:nvSpPr>
        <p:spPr>
          <a:xfrm>
            <a:off x="1453184" y="-40944"/>
            <a:ext cx="55242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Business </a:t>
            </a:r>
            <a:r>
              <a:rPr lang="it-IT" sz="2000" b="1" dirty="0" err="1" smtClean="0">
                <a:solidFill>
                  <a:schemeClr val="bg1"/>
                </a:solidFill>
              </a:rPr>
              <a:t>cycle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indicators</a:t>
            </a:r>
            <a:r>
              <a:rPr lang="it-IT" sz="2000" b="1" dirty="0" smtClean="0">
                <a:solidFill>
                  <a:schemeClr val="bg1"/>
                </a:solidFill>
              </a:rPr>
              <a:t>: </a:t>
            </a:r>
            <a:r>
              <a:rPr lang="it-IT" sz="2000" b="1" dirty="0" err="1" smtClean="0">
                <a:solidFill>
                  <a:schemeClr val="bg1"/>
                </a:solidFill>
              </a:rPr>
              <a:t>diffusion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indices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759" y="359166"/>
            <a:ext cx="5999254" cy="1332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7" y="1877829"/>
            <a:ext cx="4330435" cy="257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486400" y="1914937"/>
            <a:ext cx="33353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Manufacturing: 3 </a:t>
            </a:r>
            <a:r>
              <a:rPr lang="it-IT" dirty="0" err="1" smtClean="0"/>
              <a:t>digit</a:t>
            </a:r>
            <a:r>
              <a:rPr lang="it-IT" dirty="0" smtClean="0"/>
              <a:t> </a:t>
            </a:r>
            <a:r>
              <a:rPr lang="it-IT" dirty="0" err="1" smtClean="0"/>
              <a:t>monthly</a:t>
            </a:r>
            <a:r>
              <a:rPr lang="it-IT" dirty="0" smtClean="0"/>
              <a:t> </a:t>
            </a:r>
            <a:r>
              <a:rPr lang="it-IT" dirty="0" err="1" smtClean="0"/>
              <a:t>indices</a:t>
            </a:r>
            <a:r>
              <a:rPr lang="it-IT" dirty="0" smtClean="0"/>
              <a:t> of production</a:t>
            </a:r>
          </a:p>
          <a:p>
            <a:endParaRPr lang="it-IT" dirty="0"/>
          </a:p>
          <a:p>
            <a:r>
              <a:rPr lang="it-IT" dirty="0" smtClean="0"/>
              <a:t>Services: </a:t>
            </a:r>
            <a:r>
              <a:rPr lang="it-IT" dirty="0" err="1" smtClean="0"/>
              <a:t>deflated</a:t>
            </a:r>
            <a:r>
              <a:rPr lang="it-IT" dirty="0" smtClean="0"/>
              <a:t> turnover 2 </a:t>
            </a:r>
            <a:r>
              <a:rPr lang="it-IT" dirty="0" err="1" smtClean="0"/>
              <a:t>digits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878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0" y="4657725"/>
            <a:ext cx="457200" cy="3429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z="1000" smtClean="0"/>
              <a:pPr/>
              <a:t>6</a:t>
            </a:fld>
            <a:endParaRPr kumimoji="0" lang="en-US" sz="1000" dirty="0"/>
          </a:p>
        </p:txBody>
      </p:sp>
      <p:sp>
        <p:nvSpPr>
          <p:cNvPr id="11" name="Rettangolo 10"/>
          <p:cNvSpPr/>
          <p:nvPr/>
        </p:nvSpPr>
        <p:spPr>
          <a:xfrm>
            <a:off x="3053097" y="-40944"/>
            <a:ext cx="2576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 err="1" smtClean="0">
                <a:solidFill>
                  <a:schemeClr val="bg1"/>
                </a:solidFill>
              </a:rPr>
              <a:t>Manufacture</a:t>
            </a:r>
            <a:r>
              <a:rPr lang="it-IT" sz="2000" b="1" dirty="0" smtClean="0">
                <a:solidFill>
                  <a:schemeClr val="bg1"/>
                </a:solidFill>
              </a:rPr>
              <a:t>: </a:t>
            </a:r>
            <a:r>
              <a:rPr lang="it-IT" sz="2000" b="1" dirty="0" err="1" smtClean="0">
                <a:solidFill>
                  <a:schemeClr val="bg1"/>
                </a:solidFill>
              </a:rPr>
              <a:t>births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7" y="359166"/>
            <a:ext cx="4368773" cy="420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77" y="3242309"/>
            <a:ext cx="4188823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79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0" y="4657725"/>
            <a:ext cx="457200" cy="3429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z="1000" smtClean="0"/>
              <a:pPr/>
              <a:t>7</a:t>
            </a:fld>
            <a:endParaRPr kumimoji="0" lang="en-US" sz="1000" dirty="0"/>
          </a:p>
        </p:txBody>
      </p:sp>
      <p:sp>
        <p:nvSpPr>
          <p:cNvPr id="11" name="Rettangolo 10"/>
          <p:cNvSpPr/>
          <p:nvPr/>
        </p:nvSpPr>
        <p:spPr>
          <a:xfrm>
            <a:off x="3053097" y="-40944"/>
            <a:ext cx="26917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 err="1" smtClean="0">
                <a:solidFill>
                  <a:schemeClr val="bg1"/>
                </a:solidFill>
              </a:rPr>
              <a:t>Manufacture</a:t>
            </a:r>
            <a:r>
              <a:rPr lang="it-IT" sz="2000" b="1" dirty="0" smtClean="0">
                <a:solidFill>
                  <a:schemeClr val="bg1"/>
                </a:solidFill>
              </a:rPr>
              <a:t>: </a:t>
            </a:r>
            <a:r>
              <a:rPr lang="it-IT" sz="2000" b="1" dirty="0" err="1" smtClean="0">
                <a:solidFill>
                  <a:schemeClr val="bg1"/>
                </a:solidFill>
              </a:rPr>
              <a:t>deaths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891" y="3388859"/>
            <a:ext cx="3379198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8" y="487679"/>
            <a:ext cx="4397856" cy="4053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21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294967295"/>
          </p:nvPr>
        </p:nvSpPr>
        <p:spPr>
          <a:xfrm>
            <a:off x="0" y="4657725"/>
            <a:ext cx="457200" cy="342900"/>
          </a:xfrm>
          <a:prstGeom prst="ellipse">
            <a:avLst/>
          </a:prstGeom>
        </p:spPr>
        <p:txBody>
          <a:bodyPr/>
          <a:lstStyle/>
          <a:p>
            <a:fld id="{6F42FDE4-A7DD-41A7-A0A6-9B649FB43336}" type="slidenum">
              <a:rPr kumimoji="0" lang="en-US" sz="1000" smtClean="0"/>
              <a:pPr/>
              <a:t>8</a:t>
            </a:fld>
            <a:endParaRPr kumimoji="0" lang="en-US" sz="1000" dirty="0"/>
          </a:p>
        </p:txBody>
      </p:sp>
      <p:sp>
        <p:nvSpPr>
          <p:cNvPr id="11" name="Rettangolo 10"/>
          <p:cNvSpPr/>
          <p:nvPr/>
        </p:nvSpPr>
        <p:spPr>
          <a:xfrm>
            <a:off x="3053097" y="-40944"/>
            <a:ext cx="22220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Services: </a:t>
            </a:r>
            <a:r>
              <a:rPr lang="it-IT" sz="2000" b="1" dirty="0" err="1" smtClean="0">
                <a:solidFill>
                  <a:schemeClr val="bg1"/>
                </a:solidFill>
              </a:rPr>
              <a:t>deaths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179" y="3021875"/>
            <a:ext cx="3589973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44" y="405085"/>
            <a:ext cx="4754908" cy="406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45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66276" y="-66065"/>
            <a:ext cx="7538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</a:rPr>
              <a:t>Preliminary </a:t>
            </a:r>
            <a:r>
              <a:rPr lang="it-IT" sz="2000" b="1" dirty="0" err="1" smtClean="0">
                <a:solidFill>
                  <a:schemeClr val="bg1"/>
                </a:solidFill>
              </a:rPr>
              <a:t>results</a:t>
            </a:r>
            <a:r>
              <a:rPr lang="it-IT" sz="2000" b="1" dirty="0" smtClean="0">
                <a:solidFill>
                  <a:schemeClr val="bg1"/>
                </a:solidFill>
              </a:rPr>
              <a:t> and </a:t>
            </a:r>
            <a:r>
              <a:rPr lang="it-IT" sz="2000" b="1" dirty="0" err="1" smtClean="0">
                <a:solidFill>
                  <a:schemeClr val="bg1"/>
                </a:solidFill>
              </a:rPr>
              <a:t>next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steps</a:t>
            </a:r>
            <a:endParaRPr lang="it-IT" sz="2000" b="1" dirty="0" smtClean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82197" y="457230"/>
            <a:ext cx="7808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Business cycle indicators 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seem related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to the business demography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Evidences for manufacturing are more robust than for services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Relationship for deaths stronger than for birth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Extend the analysis for sectors and with other indicators for business cycle</a:t>
            </a:r>
            <a:endParaRPr lang="en-GB" sz="2000" dirty="0">
              <a:solidFill>
                <a:srgbClr val="5051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a xmlns="c58f2efd-82a8-4ecf-b395-8c25e928921d">Power Point</Categoria>
    <_dlc_DocId xmlns="459159c4-d20a-4ff3-9b11-fbd127bd52e5">INTRANET-14-28</_dlc_DocId>
    <_dlc_DocIdUrl xmlns="459159c4-d20a-4ff3-9b11-fbd127bd52e5">
      <Url>https://intranet.istat.it/Collaborativi/_layouts/15/DocIdRedir.aspx?ID=INTRANET-14-28</Url>
      <Description>INTRANET-14-28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2" ma:contentTypeDescription="Creare un nuovo documento." ma:contentTypeScope="" ma:versionID="27b5f8bf6483baf7405ca80f87417045">
  <xsd:schema xmlns:xsd="http://www.w3.org/2001/XMLSchema" xmlns:xs="http://www.w3.org/2001/XMLSchema" xmlns:p="http://schemas.microsoft.com/office/2006/metadata/properties" xmlns:ns2="c58f2efd-82a8-4ecf-b395-8c25e928921d" xmlns:ns3="459159c4-d20a-4ff3-9b11-fbd127bd52e5" targetNamespace="http://schemas.microsoft.com/office/2006/metadata/properties" ma:root="true" ma:fieldsID="a413148a1b2b1f31e750096fea068896" ns2:_="" ns3:_="">
    <xsd:import namespace="c58f2efd-82a8-4ecf-b395-8c25e928921d"/>
    <xsd:import namespace="459159c4-d20a-4ff3-9b11-fbd127bd52e5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20A1D6-52DE-416A-9BAC-FD73A4985CF9}">
  <ds:schemaRefs>
    <ds:schemaRef ds:uri="http://schemas.microsoft.com/office/infopath/2007/PartnerControls"/>
    <ds:schemaRef ds:uri="459159c4-d20a-4ff3-9b11-fbd127bd52e5"/>
    <ds:schemaRef ds:uri="c58f2efd-82a8-4ecf-b395-8c25e928921d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E374D43-ED1A-48D6-8C2A-899B46E80C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DEF9B5-15A6-4D37-9866-9B6B89AF238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4D999F8-4704-4EED-AE05-974A965AE8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303</Words>
  <Application>Microsoft Office PowerPoint</Application>
  <PresentationFormat>On-screen Show (16:9)</PresentationFormat>
  <Paragraphs>65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copertina</vt:lpstr>
      <vt:lpstr>PowerPoint Presentation</vt:lpstr>
      <vt:lpstr>PowerPoint Presentation</vt:lpstr>
      <vt:lpstr>PowerPoint Presentation</vt:lpstr>
      <vt:lpstr>New Creations vs real births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ONU</cp:lastModifiedBy>
  <cp:revision>315</cp:revision>
  <cp:lastPrinted>2019-09-26T14:06:26Z</cp:lastPrinted>
  <dcterms:created xsi:type="dcterms:W3CDTF">2012-12-11T11:00:35Z</dcterms:created>
  <dcterms:modified xsi:type="dcterms:W3CDTF">2019-10-01T12:19:08Z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Order">
    <vt:r8>2800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_dlc_DocIdItemGuid">
    <vt:lpwstr>0f712e58-fa27-47c8-bba4-fa8bd50281a1</vt:lpwstr>
  </property>
</Properties>
</file>