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9"/>
  </p:notesMasterIdLst>
  <p:handoutMasterIdLst>
    <p:handoutMasterId r:id="rId20"/>
  </p:handoutMasterIdLst>
  <p:sldIdLst>
    <p:sldId id="355" r:id="rId2"/>
    <p:sldId id="356" r:id="rId3"/>
    <p:sldId id="344" r:id="rId4"/>
    <p:sldId id="362" r:id="rId5"/>
    <p:sldId id="363" r:id="rId6"/>
    <p:sldId id="364" r:id="rId7"/>
    <p:sldId id="375" r:id="rId8"/>
    <p:sldId id="372" r:id="rId9"/>
    <p:sldId id="347" r:id="rId10"/>
    <p:sldId id="371" r:id="rId11"/>
    <p:sldId id="369" r:id="rId12"/>
    <p:sldId id="370" r:id="rId13"/>
    <p:sldId id="367" r:id="rId14"/>
    <p:sldId id="376" r:id="rId15"/>
    <p:sldId id="348" r:id="rId16"/>
    <p:sldId id="345" r:id="rId17"/>
    <p:sldId id="377" r:id="rId18"/>
  </p:sldIdLst>
  <p:sldSz cx="9144000" cy="6858000" type="screen4x3"/>
  <p:notesSz cx="6735763" cy="9866313"/>
  <p:defaultTextStyle>
    <a:defPPr>
      <a:defRPr lang="pt-PT"/>
    </a:defPPr>
    <a:lvl1pPr algn="ctr" rtl="0" fontAlgn="base">
      <a:spcBef>
        <a:spcPct val="50000"/>
      </a:spcBef>
      <a:spcAft>
        <a:spcPct val="0"/>
      </a:spcAft>
      <a:defRPr sz="6000" kern="1200">
        <a:solidFill>
          <a:srgbClr val="000099"/>
        </a:solidFill>
        <a:latin typeface="Humnst777 BT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6000" kern="1200">
        <a:solidFill>
          <a:srgbClr val="000099"/>
        </a:solidFill>
        <a:latin typeface="Humnst777 BT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6000" kern="1200">
        <a:solidFill>
          <a:srgbClr val="000099"/>
        </a:solidFill>
        <a:latin typeface="Humnst777 BT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6000" kern="1200">
        <a:solidFill>
          <a:srgbClr val="000099"/>
        </a:solidFill>
        <a:latin typeface="Humnst777 BT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6000" kern="1200">
        <a:solidFill>
          <a:srgbClr val="000099"/>
        </a:solidFill>
        <a:latin typeface="Humnst777 BT" pitchFamily="34" charset="0"/>
        <a:ea typeface="+mn-ea"/>
        <a:cs typeface="+mn-cs"/>
      </a:defRPr>
    </a:lvl5pPr>
    <a:lvl6pPr marL="2286000" algn="l" defTabSz="914400" rtl="0" eaLnBrk="1" latinLnBrk="0" hangingPunct="1">
      <a:defRPr sz="6000" kern="1200">
        <a:solidFill>
          <a:srgbClr val="000099"/>
        </a:solidFill>
        <a:latin typeface="Humnst777 BT" pitchFamily="34" charset="0"/>
        <a:ea typeface="+mn-ea"/>
        <a:cs typeface="+mn-cs"/>
      </a:defRPr>
    </a:lvl6pPr>
    <a:lvl7pPr marL="2743200" algn="l" defTabSz="914400" rtl="0" eaLnBrk="1" latinLnBrk="0" hangingPunct="1">
      <a:defRPr sz="6000" kern="1200">
        <a:solidFill>
          <a:srgbClr val="000099"/>
        </a:solidFill>
        <a:latin typeface="Humnst777 BT" pitchFamily="34" charset="0"/>
        <a:ea typeface="+mn-ea"/>
        <a:cs typeface="+mn-cs"/>
      </a:defRPr>
    </a:lvl7pPr>
    <a:lvl8pPr marL="3200400" algn="l" defTabSz="914400" rtl="0" eaLnBrk="1" latinLnBrk="0" hangingPunct="1">
      <a:defRPr sz="6000" kern="1200">
        <a:solidFill>
          <a:srgbClr val="000099"/>
        </a:solidFill>
        <a:latin typeface="Humnst777 BT" pitchFamily="34" charset="0"/>
        <a:ea typeface="+mn-ea"/>
        <a:cs typeface="+mn-cs"/>
      </a:defRPr>
    </a:lvl8pPr>
    <a:lvl9pPr marL="3657600" algn="l" defTabSz="914400" rtl="0" eaLnBrk="1" latinLnBrk="0" hangingPunct="1">
      <a:defRPr sz="6000" kern="1200">
        <a:solidFill>
          <a:srgbClr val="000099"/>
        </a:solidFill>
        <a:latin typeface="Humnst777 BT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NE" initials="I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9900"/>
    <a:srgbClr val="000099"/>
    <a:srgbClr val="3333CC"/>
    <a:srgbClr val="CC0000"/>
    <a:srgbClr val="990099"/>
    <a:srgbClr val="000000"/>
    <a:srgbClr val="CC33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615" autoAdjust="0"/>
    <p:restoredTop sz="86441" autoAdjust="0"/>
  </p:normalViewPr>
  <p:slideViewPr>
    <p:cSldViewPr>
      <p:cViewPr varScale="1">
        <p:scale>
          <a:sx n="88" d="100"/>
          <a:sy n="88" d="100"/>
        </p:scale>
        <p:origin x="74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795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442063315716241E-2"/>
          <c:y val="3.6604947458668116E-2"/>
          <c:w val="0.81148075745720938"/>
          <c:h val="0.886966352029261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Sheet2!$A$2</c:f>
              <c:strCache>
                <c:ptCount val="1"/>
                <c:pt idx="0">
                  <c:v>NSI exchange</c:v>
                </c:pt>
              </c:strCache>
            </c:strRef>
          </c:tx>
          <c:invertIfNegative val="0"/>
          <c:cat>
            <c:numRef>
              <c:f>Sheet2!$B$1:$H$1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Sheet2!$B$2:$H$2</c:f>
              <c:numCache>
                <c:formatCode>General</c:formatCode>
                <c:ptCount val="7"/>
                <c:pt idx="0">
                  <c:v>833</c:v>
                </c:pt>
                <c:pt idx="1">
                  <c:v>1273</c:v>
                </c:pt>
                <c:pt idx="2">
                  <c:v>868</c:v>
                </c:pt>
                <c:pt idx="3">
                  <c:v>567</c:v>
                </c:pt>
                <c:pt idx="4">
                  <c:v>1977</c:v>
                </c:pt>
                <c:pt idx="5">
                  <c:v>955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12-40BA-87DE-CB28FF7BBA3F}"/>
            </c:ext>
          </c:extLst>
        </c:ser>
        <c:ser>
          <c:idx val="1"/>
          <c:order val="1"/>
          <c:tx>
            <c:strRef>
              <c:f>Sheet2!$A$3</c:f>
              <c:strCache>
                <c:ptCount val="1"/>
                <c:pt idx="0">
                  <c:v>NSI confirm</c:v>
                </c:pt>
              </c:strCache>
            </c:strRef>
          </c:tx>
          <c:invertIfNegative val="0"/>
          <c:cat>
            <c:numRef>
              <c:f>Sheet2!$B$1:$H$1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Sheet2!$B$3:$H$3</c:f>
              <c:numCache>
                <c:formatCode>General</c:formatCode>
                <c:ptCount val="7"/>
                <c:pt idx="0">
                  <c:v>23141</c:v>
                </c:pt>
                <c:pt idx="1">
                  <c:v>13900</c:v>
                </c:pt>
                <c:pt idx="2">
                  <c:v>3488</c:v>
                </c:pt>
                <c:pt idx="3">
                  <c:v>565</c:v>
                </c:pt>
                <c:pt idx="4">
                  <c:v>5750</c:v>
                </c:pt>
                <c:pt idx="5">
                  <c:v>184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12-40BA-87DE-CB28FF7BBA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406400"/>
        <c:axId val="78930496"/>
      </c:barChart>
      <c:catAx>
        <c:axId val="98406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8930496"/>
        <c:crosses val="autoZero"/>
        <c:auto val="1"/>
        <c:lblAlgn val="ctr"/>
        <c:lblOffset val="100"/>
        <c:noMultiLvlLbl val="0"/>
      </c:catAx>
      <c:valAx>
        <c:axId val="78930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406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193899839221216"/>
          <c:y val="0.36186113420347932"/>
          <c:w val="0.20386165164038378"/>
          <c:h val="0.1682985894287607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lang="pt-PT" sz="1400" b="0" i="0" u="none" strike="noStrike" kern="1200" baseline="0">
          <a:solidFill>
            <a:srgbClr val="000000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Sheet2!$A$5</c:f>
              <c:strCache>
                <c:ptCount val="1"/>
                <c:pt idx="0">
                  <c:v>TA exchange</c:v>
                </c:pt>
              </c:strCache>
            </c:strRef>
          </c:tx>
          <c:invertIfNegative val="0"/>
          <c:cat>
            <c:numRef>
              <c:f>Sheet2!$B$4:$G$4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Sheet2!$B$5:$G$5</c:f>
              <c:numCache>
                <c:formatCode>General</c:formatCode>
                <c:ptCount val="6"/>
                <c:pt idx="0">
                  <c:v>2576</c:v>
                </c:pt>
                <c:pt idx="1">
                  <c:v>4433</c:v>
                </c:pt>
                <c:pt idx="2">
                  <c:v>3961</c:v>
                </c:pt>
                <c:pt idx="3">
                  <c:v>2848</c:v>
                </c:pt>
                <c:pt idx="4">
                  <c:v>2836</c:v>
                </c:pt>
                <c:pt idx="5">
                  <c:v>1938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11-48FE-BB86-99315FC4E15D}"/>
            </c:ext>
          </c:extLst>
        </c:ser>
        <c:ser>
          <c:idx val="1"/>
          <c:order val="1"/>
          <c:tx>
            <c:strRef>
              <c:f>Sheet2!$A$6</c:f>
              <c:strCache>
                <c:ptCount val="1"/>
                <c:pt idx="0">
                  <c:v>TA confirm</c:v>
                </c:pt>
              </c:strCache>
            </c:strRef>
          </c:tx>
          <c:invertIfNegative val="0"/>
          <c:cat>
            <c:numRef>
              <c:f>Sheet2!$B$4:$G$4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Sheet2!$B$6:$G$6</c:f>
              <c:numCache>
                <c:formatCode>General</c:formatCode>
                <c:ptCount val="6"/>
                <c:pt idx="0">
                  <c:v>6460</c:v>
                </c:pt>
                <c:pt idx="1">
                  <c:v>12520</c:v>
                </c:pt>
                <c:pt idx="2">
                  <c:v>15408</c:v>
                </c:pt>
                <c:pt idx="3">
                  <c:v>21100</c:v>
                </c:pt>
                <c:pt idx="4">
                  <c:v>10397</c:v>
                </c:pt>
                <c:pt idx="5">
                  <c:v>6156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11-48FE-BB86-99315FC4E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407936"/>
        <c:axId val="78932800"/>
      </c:barChart>
      <c:catAx>
        <c:axId val="98407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8932800"/>
        <c:crosses val="autoZero"/>
        <c:auto val="1"/>
        <c:lblAlgn val="ctr"/>
        <c:lblOffset val="100"/>
        <c:noMultiLvlLbl val="0"/>
      </c:catAx>
      <c:valAx>
        <c:axId val="78932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84079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Sheet2!$A$8</c:f>
              <c:strCache>
                <c:ptCount val="1"/>
                <c:pt idx="0">
                  <c:v>MJ exchange</c:v>
                </c:pt>
              </c:strCache>
            </c:strRef>
          </c:tx>
          <c:invertIfNegative val="0"/>
          <c:cat>
            <c:numRef>
              <c:f>Sheet2!$B$7:$G$7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Sheet2!$B$8:$G$8</c:f>
              <c:numCache>
                <c:formatCode>General</c:formatCode>
                <c:ptCount val="6"/>
                <c:pt idx="0">
                  <c:v>1900</c:v>
                </c:pt>
                <c:pt idx="1">
                  <c:v>2263</c:v>
                </c:pt>
                <c:pt idx="2">
                  <c:v>2387</c:v>
                </c:pt>
                <c:pt idx="3">
                  <c:v>1878</c:v>
                </c:pt>
                <c:pt idx="4">
                  <c:v>2382</c:v>
                </c:pt>
                <c:pt idx="5">
                  <c:v>1700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2B-4E47-A0C6-F22F372E49EB}"/>
            </c:ext>
          </c:extLst>
        </c:ser>
        <c:ser>
          <c:idx val="1"/>
          <c:order val="1"/>
          <c:tx>
            <c:strRef>
              <c:f>Sheet2!$A$9</c:f>
              <c:strCache>
                <c:ptCount val="1"/>
                <c:pt idx="0">
                  <c:v>MJ confirm</c:v>
                </c:pt>
              </c:strCache>
            </c:strRef>
          </c:tx>
          <c:invertIfNegative val="0"/>
          <c:cat>
            <c:numRef>
              <c:f>Sheet2!$B$7:$G$7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Sheet2!$B$9:$G$9</c:f>
              <c:numCache>
                <c:formatCode>General</c:formatCode>
                <c:ptCount val="6"/>
                <c:pt idx="0">
                  <c:v>2434</c:v>
                </c:pt>
                <c:pt idx="1">
                  <c:v>4214</c:v>
                </c:pt>
                <c:pt idx="2">
                  <c:v>5037</c:v>
                </c:pt>
                <c:pt idx="3">
                  <c:v>2730</c:v>
                </c:pt>
                <c:pt idx="4">
                  <c:v>2859</c:v>
                </c:pt>
                <c:pt idx="5">
                  <c:v>1249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2B-4E47-A0C6-F22F372E49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409472"/>
        <c:axId val="78935104"/>
      </c:barChart>
      <c:catAx>
        <c:axId val="98409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8935104"/>
        <c:crosses val="autoZero"/>
        <c:auto val="1"/>
        <c:lblAlgn val="ctr"/>
        <c:lblOffset val="100"/>
        <c:noMultiLvlLbl val="0"/>
      </c:catAx>
      <c:valAx>
        <c:axId val="78935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84094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8830" cy="49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6" tIns="45747" rIns="91496" bIns="45747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374" y="1"/>
            <a:ext cx="2918830" cy="49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6" tIns="45747" rIns="91496" bIns="45747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0977"/>
            <a:ext cx="2918830" cy="49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6" tIns="45747" rIns="91496" bIns="45747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374" y="9370977"/>
            <a:ext cx="2918830" cy="49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6" tIns="45747" rIns="91496" bIns="45747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CCFB591-942D-412D-98E1-6994F4E64FE6}" type="slidenum">
              <a:rPr lang="pt-PT"/>
              <a:pPr>
                <a:defRPr/>
              </a:pPr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233778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8830" cy="49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6" tIns="45747" rIns="91496" bIns="45747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374" y="1"/>
            <a:ext cx="2918830" cy="49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6" tIns="45747" rIns="91496" bIns="45747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41363"/>
            <a:ext cx="4929187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577" y="4685489"/>
            <a:ext cx="5388610" cy="4441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6" tIns="45747" rIns="91496" bIns="457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Click to edit Master text styles</a:t>
            </a:r>
          </a:p>
          <a:p>
            <a:pPr lvl="1"/>
            <a:r>
              <a:rPr lang="pt-PT" noProof="0" smtClean="0"/>
              <a:t>Second level</a:t>
            </a:r>
          </a:p>
          <a:p>
            <a:pPr lvl="2"/>
            <a:r>
              <a:rPr lang="pt-PT" noProof="0" smtClean="0"/>
              <a:t>Third level</a:t>
            </a:r>
          </a:p>
          <a:p>
            <a:pPr lvl="3"/>
            <a:r>
              <a:rPr lang="pt-PT" noProof="0" smtClean="0"/>
              <a:t>Fourth level</a:t>
            </a:r>
          </a:p>
          <a:p>
            <a:pPr lvl="4"/>
            <a:r>
              <a:rPr lang="pt-PT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0977"/>
            <a:ext cx="2918830" cy="49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6" tIns="45747" rIns="91496" bIns="45747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374" y="9370977"/>
            <a:ext cx="2918830" cy="49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6" tIns="45747" rIns="91496" bIns="45747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1BBB90B-E1EB-4F6D-AEC1-4D344A9824BC}" type="slidenum">
              <a:rPr lang="pt-PT"/>
              <a:pPr>
                <a:defRPr/>
              </a:pPr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66221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139A5A-53B2-499D-8274-4B01D106A1E7}" type="slidenum">
              <a:rPr lang="pt-PT" smtClean="0"/>
              <a:pPr/>
              <a:t>2</a:t>
            </a:fld>
            <a:endParaRPr lang="pt-PT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ECD24A-A0B9-479A-95DD-C15C143BA7EE}" type="slidenum">
              <a:rPr lang="pt-PT"/>
              <a:pPr/>
              <a:t>3</a:t>
            </a:fld>
            <a:endParaRPr lang="pt-PT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ABF5FF-687F-49BB-AB53-BA37F73A98EF}" type="slidenum">
              <a:rPr lang="pt-PT" smtClean="0"/>
              <a:pPr/>
              <a:t>6</a:t>
            </a:fld>
            <a:endParaRPr lang="pt-PT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139A5A-53B2-499D-8274-4B01D106A1E7}" type="slidenum">
              <a:rPr lang="pt-PT" smtClean="0"/>
              <a:pPr/>
              <a:t>7</a:t>
            </a:fld>
            <a:endParaRPr lang="pt-PT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139A5A-53B2-499D-8274-4B01D106A1E7}" type="slidenum">
              <a:rPr lang="pt-PT" smtClean="0"/>
              <a:pPr/>
              <a:t>8</a:t>
            </a:fld>
            <a:endParaRPr lang="pt-PT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72D2A8-9AAF-45D3-9488-0D64E93BF14A}" type="slidenum">
              <a:rPr lang="pt-PT"/>
              <a:pPr/>
              <a:t>9</a:t>
            </a:fld>
            <a:endParaRPr lang="pt-PT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738" indent="-228738"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97BCDC-CF03-4071-9729-CD6CF67667F9}" type="slidenum">
              <a:rPr lang="pt-PT"/>
              <a:pPr/>
              <a:t>15</a:t>
            </a:fld>
            <a:endParaRPr lang="pt-PT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D361B0-99CB-4EA0-8F41-9D6D89B6158E}" type="slidenum">
              <a:rPr lang="pt-PT"/>
              <a:pPr/>
              <a:t>16</a:t>
            </a:fld>
            <a:endParaRPr lang="pt-PT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D361B0-99CB-4EA0-8F41-9D6D89B6158E}" type="slidenum">
              <a:rPr lang="pt-PT"/>
              <a:pPr/>
              <a:t>17</a:t>
            </a:fld>
            <a:endParaRPr lang="pt-PT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130425"/>
            <a:ext cx="7486600" cy="1470025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886200"/>
            <a:ext cx="6080720" cy="478904"/>
          </a:xfrm>
        </p:spPr>
        <p:txBody>
          <a:bodyPr/>
          <a:lstStyle>
            <a:lvl1pPr marL="0" indent="0" algn="r" rtl="0" fontAlgn="base">
              <a:spcBef>
                <a:spcPct val="0"/>
              </a:spcBef>
              <a:spcAft>
                <a:spcPct val="0"/>
              </a:spcAft>
              <a:buNone/>
              <a:defRPr lang="en-US" sz="2400" b="1" kern="1200" dirty="0">
                <a:solidFill>
                  <a:schemeClr val="bg2"/>
                </a:solidFill>
                <a:latin typeface="Humnst777 BT" pitchFamily="34" charset="0"/>
                <a:ea typeface="+mn-ea"/>
                <a:cs typeface="+mn-c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Rectangle 61"/>
          <p:cNvSpPr>
            <a:spLocks noChangeArrowheads="1"/>
          </p:cNvSpPr>
          <p:nvPr userDrawn="1"/>
        </p:nvSpPr>
        <p:spPr bwMode="auto">
          <a:xfrm>
            <a:off x="7452320" y="3933056"/>
            <a:ext cx="3273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pt-PT" sz="2000" dirty="0">
                <a:solidFill>
                  <a:srgbClr val="CC301F"/>
                </a:solidFill>
                <a:latin typeface="Arial" charset="0"/>
              </a:rPr>
              <a:t>«</a:t>
            </a:r>
          </a:p>
        </p:txBody>
      </p:sp>
      <p:sp>
        <p:nvSpPr>
          <p:cNvPr id="9" name="Text Box 44"/>
          <p:cNvSpPr txBox="1">
            <a:spLocks noChangeArrowheads="1"/>
          </p:cNvSpPr>
          <p:nvPr userDrawn="1"/>
        </p:nvSpPr>
        <p:spPr bwMode="auto">
          <a:xfrm flipV="1">
            <a:off x="476597" y="2420888"/>
            <a:ext cx="504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6000" dirty="0">
                <a:solidFill>
                  <a:srgbClr val="CC301F"/>
                </a:solidFill>
                <a:latin typeface="Humanst521 BT"/>
              </a:rPr>
              <a:t>«</a:t>
            </a:r>
          </a:p>
        </p:txBody>
      </p:sp>
      <p:grpSp>
        <p:nvGrpSpPr>
          <p:cNvPr id="4" name="Group 28"/>
          <p:cNvGrpSpPr/>
          <p:nvPr userDrawn="1"/>
        </p:nvGrpSpPr>
        <p:grpSpPr>
          <a:xfrm>
            <a:off x="2305050" y="5156870"/>
            <a:ext cx="2160588" cy="360362"/>
            <a:chOff x="2305050" y="5156870"/>
            <a:chExt cx="2160588" cy="360362"/>
          </a:xfrm>
        </p:grpSpPr>
        <p:sp>
          <p:nvSpPr>
            <p:cNvPr id="11" name="Rectangle 10"/>
            <p:cNvSpPr>
              <a:spLocks noChangeArrowheads="1"/>
            </p:cNvSpPr>
            <p:nvPr userDrawn="1"/>
          </p:nvSpPr>
          <p:spPr bwMode="auto">
            <a:xfrm>
              <a:off x="2305050" y="5156870"/>
              <a:ext cx="215900" cy="215900"/>
            </a:xfrm>
            <a:prstGeom prst="rect">
              <a:avLst/>
            </a:prstGeom>
            <a:solidFill>
              <a:srgbClr val="1A3A6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2593975" y="5156870"/>
              <a:ext cx="287338" cy="215900"/>
            </a:xfrm>
            <a:prstGeom prst="rect">
              <a:avLst/>
            </a:prstGeom>
            <a:solidFill>
              <a:srgbClr val="CC301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 userDrawn="1"/>
          </p:nvSpPr>
          <p:spPr bwMode="auto">
            <a:xfrm>
              <a:off x="2952750" y="5156870"/>
              <a:ext cx="865188" cy="21590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3889375" y="5156870"/>
              <a:ext cx="576263" cy="215900"/>
            </a:xfrm>
            <a:prstGeom prst="rect">
              <a:avLst/>
            </a:prstGeom>
            <a:solidFill>
              <a:srgbClr val="1A3A6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33"/>
            <p:cNvSpPr>
              <a:spLocks noChangeArrowheads="1"/>
            </p:cNvSpPr>
            <p:nvPr userDrawn="1"/>
          </p:nvSpPr>
          <p:spPr bwMode="auto">
            <a:xfrm>
              <a:off x="2665413" y="5301332"/>
              <a:ext cx="576262" cy="215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26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787900" y="5085184"/>
            <a:ext cx="4356100" cy="504056"/>
          </a:xfrm>
        </p:spPr>
        <p:txBody>
          <a:bodyPr/>
          <a:lstStyle>
            <a:lvl1pPr>
              <a:buFontTx/>
              <a:buNone/>
              <a:defRPr sz="20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Data</a:t>
            </a:r>
            <a:endParaRPr lang="pt-PT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1" hasCustomPrompt="1"/>
          </p:nvPr>
        </p:nvSpPr>
        <p:spPr>
          <a:xfrm>
            <a:off x="1331640" y="4437112"/>
            <a:ext cx="6049962" cy="431700"/>
          </a:xfrm>
        </p:spPr>
        <p:txBody>
          <a:bodyPr/>
          <a:lstStyle>
            <a:lvl1pPr>
              <a:buFontTx/>
              <a:buNone/>
              <a:defRPr sz="2400" b="1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UO /Outras informações</a:t>
            </a:r>
            <a:endParaRPr lang="pt-PT" dirty="0"/>
          </a:p>
        </p:txBody>
      </p:sp>
      <p:pic>
        <p:nvPicPr>
          <p:cNvPr id="16" name="Picture 15" descr="Logo_80%20anos_principal_core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2952328" cy="140945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130425"/>
            <a:ext cx="7486600" cy="1470025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886200"/>
            <a:ext cx="6080720" cy="478904"/>
          </a:xfrm>
        </p:spPr>
        <p:txBody>
          <a:bodyPr/>
          <a:lstStyle>
            <a:lvl1pPr marL="0" indent="0" algn="r" rtl="0" fontAlgn="base">
              <a:spcBef>
                <a:spcPct val="0"/>
              </a:spcBef>
              <a:spcAft>
                <a:spcPct val="0"/>
              </a:spcAft>
              <a:buNone/>
              <a:defRPr lang="en-US" sz="2400" b="1" kern="1200" dirty="0">
                <a:solidFill>
                  <a:schemeClr val="bg2"/>
                </a:solidFill>
                <a:latin typeface="Humnst777 BT" pitchFamily="34" charset="0"/>
                <a:ea typeface="+mn-ea"/>
                <a:cs typeface="+mn-c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Rectangle 61"/>
          <p:cNvSpPr>
            <a:spLocks noChangeArrowheads="1"/>
          </p:cNvSpPr>
          <p:nvPr userDrawn="1"/>
        </p:nvSpPr>
        <p:spPr bwMode="auto">
          <a:xfrm>
            <a:off x="7452320" y="3933056"/>
            <a:ext cx="3273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pt-PT" sz="2000" dirty="0">
                <a:solidFill>
                  <a:srgbClr val="CC301F"/>
                </a:solidFill>
                <a:latin typeface="Arial" charset="0"/>
              </a:rPr>
              <a:t>«</a:t>
            </a:r>
          </a:p>
        </p:txBody>
      </p:sp>
      <p:sp>
        <p:nvSpPr>
          <p:cNvPr id="9" name="Text Box 44"/>
          <p:cNvSpPr txBox="1">
            <a:spLocks noChangeArrowheads="1"/>
          </p:cNvSpPr>
          <p:nvPr userDrawn="1"/>
        </p:nvSpPr>
        <p:spPr bwMode="auto">
          <a:xfrm flipV="1">
            <a:off x="476597" y="2420888"/>
            <a:ext cx="504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6000" dirty="0">
                <a:solidFill>
                  <a:srgbClr val="CC301F"/>
                </a:solidFill>
                <a:latin typeface="Humanst521 BT"/>
              </a:rPr>
              <a:t>«</a:t>
            </a:r>
          </a:p>
        </p:txBody>
      </p:sp>
      <p:grpSp>
        <p:nvGrpSpPr>
          <p:cNvPr id="4" name="Group 28"/>
          <p:cNvGrpSpPr/>
          <p:nvPr userDrawn="1"/>
        </p:nvGrpSpPr>
        <p:grpSpPr>
          <a:xfrm>
            <a:off x="2305050" y="5156870"/>
            <a:ext cx="2160588" cy="360362"/>
            <a:chOff x="2305050" y="5156870"/>
            <a:chExt cx="2160588" cy="360362"/>
          </a:xfrm>
        </p:grpSpPr>
        <p:sp>
          <p:nvSpPr>
            <p:cNvPr id="11" name="Rectangle 10"/>
            <p:cNvSpPr>
              <a:spLocks noChangeArrowheads="1"/>
            </p:cNvSpPr>
            <p:nvPr userDrawn="1"/>
          </p:nvSpPr>
          <p:spPr bwMode="auto">
            <a:xfrm>
              <a:off x="2305050" y="5156870"/>
              <a:ext cx="215900" cy="215900"/>
            </a:xfrm>
            <a:prstGeom prst="rect">
              <a:avLst/>
            </a:prstGeom>
            <a:solidFill>
              <a:srgbClr val="1A3A6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2593975" y="5156870"/>
              <a:ext cx="287338" cy="215900"/>
            </a:xfrm>
            <a:prstGeom prst="rect">
              <a:avLst/>
            </a:prstGeom>
            <a:solidFill>
              <a:srgbClr val="CC301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 userDrawn="1"/>
          </p:nvSpPr>
          <p:spPr bwMode="auto">
            <a:xfrm>
              <a:off x="2952750" y="5156870"/>
              <a:ext cx="865188" cy="21590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3889375" y="5156870"/>
              <a:ext cx="576263" cy="215900"/>
            </a:xfrm>
            <a:prstGeom prst="rect">
              <a:avLst/>
            </a:prstGeom>
            <a:solidFill>
              <a:srgbClr val="1A3A6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33"/>
            <p:cNvSpPr>
              <a:spLocks noChangeArrowheads="1"/>
            </p:cNvSpPr>
            <p:nvPr userDrawn="1"/>
          </p:nvSpPr>
          <p:spPr bwMode="auto">
            <a:xfrm>
              <a:off x="2665413" y="5301332"/>
              <a:ext cx="576262" cy="215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26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787900" y="5085184"/>
            <a:ext cx="4356100" cy="504056"/>
          </a:xfrm>
        </p:spPr>
        <p:txBody>
          <a:bodyPr/>
          <a:lstStyle>
            <a:lvl1pPr>
              <a:buFontTx/>
              <a:buNone/>
              <a:defRPr sz="20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Data</a:t>
            </a:r>
            <a:endParaRPr lang="pt-PT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1" hasCustomPrompt="1"/>
          </p:nvPr>
        </p:nvSpPr>
        <p:spPr>
          <a:xfrm>
            <a:off x="1331640" y="4437112"/>
            <a:ext cx="6049962" cy="431700"/>
          </a:xfrm>
        </p:spPr>
        <p:txBody>
          <a:bodyPr/>
          <a:lstStyle>
            <a:lvl1pPr>
              <a:buFontTx/>
              <a:buNone/>
              <a:defRPr sz="2400" b="1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UO /Outras informações</a:t>
            </a:r>
            <a:endParaRPr lang="pt-PT" dirty="0"/>
          </a:p>
        </p:txBody>
      </p:sp>
      <p:pic>
        <p:nvPicPr>
          <p:cNvPr id="16" name="Picture 15" descr="Logo_80%20anos_principal_core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2952328" cy="140945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130425"/>
            <a:ext cx="7486600" cy="1470025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886200"/>
            <a:ext cx="6080720" cy="478904"/>
          </a:xfrm>
        </p:spPr>
        <p:txBody>
          <a:bodyPr/>
          <a:lstStyle>
            <a:lvl1pPr marL="0" indent="0" algn="r" rtl="0" fontAlgn="base">
              <a:spcBef>
                <a:spcPct val="0"/>
              </a:spcBef>
              <a:spcAft>
                <a:spcPct val="0"/>
              </a:spcAft>
              <a:buNone/>
              <a:defRPr lang="en-US" sz="2400" b="1" kern="1200" dirty="0">
                <a:solidFill>
                  <a:schemeClr val="bg2"/>
                </a:solidFill>
                <a:latin typeface="Humnst777 BT" pitchFamily="34" charset="0"/>
                <a:ea typeface="+mn-ea"/>
                <a:cs typeface="+mn-c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Rectangle 61"/>
          <p:cNvSpPr>
            <a:spLocks noChangeArrowheads="1"/>
          </p:cNvSpPr>
          <p:nvPr userDrawn="1"/>
        </p:nvSpPr>
        <p:spPr bwMode="auto">
          <a:xfrm>
            <a:off x="7452320" y="3933056"/>
            <a:ext cx="3273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pt-PT" sz="2000" dirty="0">
                <a:solidFill>
                  <a:srgbClr val="CC301F"/>
                </a:solidFill>
                <a:latin typeface="Arial" charset="0"/>
              </a:rPr>
              <a:t>«</a:t>
            </a:r>
          </a:p>
        </p:txBody>
      </p:sp>
      <p:sp>
        <p:nvSpPr>
          <p:cNvPr id="9" name="Text Box 44"/>
          <p:cNvSpPr txBox="1">
            <a:spLocks noChangeArrowheads="1"/>
          </p:cNvSpPr>
          <p:nvPr userDrawn="1"/>
        </p:nvSpPr>
        <p:spPr bwMode="auto">
          <a:xfrm flipV="1">
            <a:off x="476597" y="2420888"/>
            <a:ext cx="504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6000" dirty="0">
                <a:solidFill>
                  <a:srgbClr val="CC301F"/>
                </a:solidFill>
                <a:latin typeface="Humanst521 BT"/>
              </a:rPr>
              <a:t>«</a:t>
            </a:r>
          </a:p>
        </p:txBody>
      </p:sp>
      <p:grpSp>
        <p:nvGrpSpPr>
          <p:cNvPr id="4" name="Group 28"/>
          <p:cNvGrpSpPr/>
          <p:nvPr userDrawn="1"/>
        </p:nvGrpSpPr>
        <p:grpSpPr>
          <a:xfrm>
            <a:off x="2305050" y="5156870"/>
            <a:ext cx="2160588" cy="360362"/>
            <a:chOff x="2305050" y="5156870"/>
            <a:chExt cx="2160588" cy="360362"/>
          </a:xfrm>
        </p:grpSpPr>
        <p:sp>
          <p:nvSpPr>
            <p:cNvPr id="11" name="Rectangle 10"/>
            <p:cNvSpPr>
              <a:spLocks noChangeArrowheads="1"/>
            </p:cNvSpPr>
            <p:nvPr userDrawn="1"/>
          </p:nvSpPr>
          <p:spPr bwMode="auto">
            <a:xfrm>
              <a:off x="2305050" y="5156870"/>
              <a:ext cx="215900" cy="215900"/>
            </a:xfrm>
            <a:prstGeom prst="rect">
              <a:avLst/>
            </a:prstGeom>
            <a:solidFill>
              <a:srgbClr val="1A3A6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2593975" y="5156870"/>
              <a:ext cx="287338" cy="215900"/>
            </a:xfrm>
            <a:prstGeom prst="rect">
              <a:avLst/>
            </a:prstGeom>
            <a:solidFill>
              <a:srgbClr val="CC301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 userDrawn="1"/>
          </p:nvSpPr>
          <p:spPr bwMode="auto">
            <a:xfrm>
              <a:off x="2952750" y="5156870"/>
              <a:ext cx="865188" cy="21590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3889375" y="5156870"/>
              <a:ext cx="576263" cy="215900"/>
            </a:xfrm>
            <a:prstGeom prst="rect">
              <a:avLst/>
            </a:prstGeom>
            <a:solidFill>
              <a:srgbClr val="1A3A6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33"/>
            <p:cNvSpPr>
              <a:spLocks noChangeArrowheads="1"/>
            </p:cNvSpPr>
            <p:nvPr userDrawn="1"/>
          </p:nvSpPr>
          <p:spPr bwMode="auto">
            <a:xfrm>
              <a:off x="2665413" y="5301332"/>
              <a:ext cx="576262" cy="215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26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787900" y="5085184"/>
            <a:ext cx="4356100" cy="504056"/>
          </a:xfrm>
        </p:spPr>
        <p:txBody>
          <a:bodyPr/>
          <a:lstStyle>
            <a:lvl1pPr>
              <a:buFontTx/>
              <a:buNone/>
              <a:defRPr sz="20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Data</a:t>
            </a:r>
            <a:endParaRPr lang="pt-PT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1" hasCustomPrompt="1"/>
          </p:nvPr>
        </p:nvSpPr>
        <p:spPr>
          <a:xfrm>
            <a:off x="1331640" y="4437112"/>
            <a:ext cx="6049962" cy="431700"/>
          </a:xfrm>
        </p:spPr>
        <p:txBody>
          <a:bodyPr/>
          <a:lstStyle>
            <a:lvl1pPr>
              <a:buFontTx/>
              <a:buNone/>
              <a:defRPr sz="2400" b="1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UO /Outras informações</a:t>
            </a:r>
            <a:endParaRPr lang="pt-PT" dirty="0"/>
          </a:p>
        </p:txBody>
      </p:sp>
      <p:pic>
        <p:nvPicPr>
          <p:cNvPr id="16" name="Picture 15" descr="Logo_80%20anos_principal_core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2952328" cy="140945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130425"/>
            <a:ext cx="7486600" cy="1470025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886200"/>
            <a:ext cx="6080720" cy="478904"/>
          </a:xfrm>
        </p:spPr>
        <p:txBody>
          <a:bodyPr/>
          <a:lstStyle>
            <a:lvl1pPr marL="0" indent="0" algn="r" rtl="0" fontAlgn="base">
              <a:spcBef>
                <a:spcPct val="0"/>
              </a:spcBef>
              <a:spcAft>
                <a:spcPct val="0"/>
              </a:spcAft>
              <a:buNone/>
              <a:defRPr lang="en-US" sz="2400" b="1" kern="1200" dirty="0">
                <a:solidFill>
                  <a:schemeClr val="bg2"/>
                </a:solidFill>
                <a:latin typeface="Humnst777 BT" pitchFamily="34" charset="0"/>
                <a:ea typeface="+mn-ea"/>
                <a:cs typeface="+mn-c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Rectangle 61"/>
          <p:cNvSpPr>
            <a:spLocks noChangeArrowheads="1"/>
          </p:cNvSpPr>
          <p:nvPr userDrawn="1"/>
        </p:nvSpPr>
        <p:spPr bwMode="auto">
          <a:xfrm>
            <a:off x="7452320" y="3933056"/>
            <a:ext cx="3273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pt-PT" sz="2000" dirty="0">
                <a:solidFill>
                  <a:srgbClr val="CC301F"/>
                </a:solidFill>
                <a:latin typeface="Arial" charset="0"/>
              </a:rPr>
              <a:t>«</a:t>
            </a:r>
          </a:p>
        </p:txBody>
      </p:sp>
      <p:sp>
        <p:nvSpPr>
          <p:cNvPr id="9" name="Text Box 44"/>
          <p:cNvSpPr txBox="1">
            <a:spLocks noChangeArrowheads="1"/>
          </p:cNvSpPr>
          <p:nvPr userDrawn="1"/>
        </p:nvSpPr>
        <p:spPr bwMode="auto">
          <a:xfrm flipV="1">
            <a:off x="476597" y="2420888"/>
            <a:ext cx="504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6000" dirty="0">
                <a:solidFill>
                  <a:srgbClr val="CC301F"/>
                </a:solidFill>
                <a:latin typeface="Humanst521 BT"/>
              </a:rPr>
              <a:t>«</a:t>
            </a:r>
          </a:p>
        </p:txBody>
      </p:sp>
      <p:grpSp>
        <p:nvGrpSpPr>
          <p:cNvPr id="4" name="Group 28"/>
          <p:cNvGrpSpPr/>
          <p:nvPr userDrawn="1"/>
        </p:nvGrpSpPr>
        <p:grpSpPr>
          <a:xfrm>
            <a:off x="2305050" y="5156870"/>
            <a:ext cx="2160588" cy="360362"/>
            <a:chOff x="2305050" y="5156870"/>
            <a:chExt cx="2160588" cy="360362"/>
          </a:xfrm>
        </p:grpSpPr>
        <p:sp>
          <p:nvSpPr>
            <p:cNvPr id="11" name="Rectangle 10"/>
            <p:cNvSpPr>
              <a:spLocks noChangeArrowheads="1"/>
            </p:cNvSpPr>
            <p:nvPr userDrawn="1"/>
          </p:nvSpPr>
          <p:spPr bwMode="auto">
            <a:xfrm>
              <a:off x="2305050" y="5156870"/>
              <a:ext cx="215900" cy="215900"/>
            </a:xfrm>
            <a:prstGeom prst="rect">
              <a:avLst/>
            </a:prstGeom>
            <a:solidFill>
              <a:srgbClr val="1A3A6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2593975" y="5156870"/>
              <a:ext cx="287338" cy="215900"/>
            </a:xfrm>
            <a:prstGeom prst="rect">
              <a:avLst/>
            </a:prstGeom>
            <a:solidFill>
              <a:srgbClr val="CC301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>
                <a:spcBef>
                  <a:spcPct val="0"/>
                </a:spcBef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 userDrawn="1"/>
          </p:nvSpPr>
          <p:spPr bwMode="auto">
            <a:xfrm>
              <a:off x="2952750" y="5156870"/>
              <a:ext cx="865188" cy="21590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3889375" y="5156870"/>
              <a:ext cx="576263" cy="215900"/>
            </a:xfrm>
            <a:prstGeom prst="rect">
              <a:avLst/>
            </a:prstGeom>
            <a:solidFill>
              <a:srgbClr val="1A3A6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33"/>
            <p:cNvSpPr>
              <a:spLocks noChangeArrowheads="1"/>
            </p:cNvSpPr>
            <p:nvPr userDrawn="1"/>
          </p:nvSpPr>
          <p:spPr bwMode="auto">
            <a:xfrm>
              <a:off x="2665413" y="5301332"/>
              <a:ext cx="576262" cy="215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26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787900" y="5085184"/>
            <a:ext cx="4356100" cy="504056"/>
          </a:xfrm>
        </p:spPr>
        <p:txBody>
          <a:bodyPr/>
          <a:lstStyle>
            <a:lvl1pPr>
              <a:buFontTx/>
              <a:buNone/>
              <a:defRPr sz="20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Data</a:t>
            </a:r>
            <a:endParaRPr lang="pt-PT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1" hasCustomPrompt="1"/>
          </p:nvPr>
        </p:nvSpPr>
        <p:spPr>
          <a:xfrm>
            <a:off x="1331640" y="4437112"/>
            <a:ext cx="6049962" cy="431700"/>
          </a:xfrm>
        </p:spPr>
        <p:txBody>
          <a:bodyPr/>
          <a:lstStyle>
            <a:lvl1pPr>
              <a:buFontTx/>
              <a:buNone/>
              <a:defRPr sz="2400" b="1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UO /Outras informações</a:t>
            </a:r>
            <a:endParaRPr lang="pt-PT" dirty="0"/>
          </a:p>
        </p:txBody>
      </p:sp>
      <p:pic>
        <p:nvPicPr>
          <p:cNvPr id="36866" name="Picture 2" descr="Portal Oficial - Instituto Nacional de EstatÃ­stica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411" y="620688"/>
            <a:ext cx="5189533" cy="7920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s-PE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PT" dirty="0" smtClean="0"/>
          </a:p>
          <a:p>
            <a:pPr lvl="1"/>
            <a:r>
              <a:rPr lang="pt-PT" dirty="0" err="1" smtClean="0"/>
              <a:t>Second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2"/>
            <a:r>
              <a:rPr lang="pt-PT" dirty="0" err="1" smtClean="0"/>
              <a:t>Third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3"/>
            <a:r>
              <a:rPr lang="pt-PT" dirty="0" err="1" smtClean="0"/>
              <a:t>Fourth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4"/>
            <a:r>
              <a:rPr lang="pt-PT" dirty="0" err="1" smtClean="0"/>
              <a:t>Fifth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2701925" y="333375"/>
            <a:ext cx="32512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es-PE" sz="4400">
              <a:solidFill>
                <a:schemeClr val="tx2"/>
              </a:solidFill>
              <a:latin typeface="Arial" pitchFamily="34" charset="0"/>
            </a:endParaRPr>
          </a:p>
        </p:txBody>
      </p:sp>
      <p:grpSp>
        <p:nvGrpSpPr>
          <p:cNvPr id="2" name="Group 8"/>
          <p:cNvGrpSpPr>
            <a:grpSpLocks/>
          </p:cNvGrpSpPr>
          <p:nvPr userDrawn="1"/>
        </p:nvGrpSpPr>
        <p:grpSpPr bwMode="auto">
          <a:xfrm>
            <a:off x="468313" y="765175"/>
            <a:ext cx="2160587" cy="360363"/>
            <a:chOff x="2200" y="3339"/>
            <a:chExt cx="1361" cy="227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2200" y="3339"/>
              <a:ext cx="136" cy="136"/>
            </a:xfrm>
            <a:prstGeom prst="rect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2382" y="3339"/>
              <a:ext cx="181" cy="13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es-PE">
                <a:latin typeface="Arial" pitchFamily="34" charset="0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2608" y="3339"/>
              <a:ext cx="545" cy="13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3198" y="3339"/>
              <a:ext cx="363" cy="136"/>
            </a:xfrm>
            <a:prstGeom prst="rect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2427" y="3430"/>
              <a:ext cx="363" cy="1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15" name="TextBox 14"/>
          <p:cNvSpPr txBox="1"/>
          <p:nvPr userDrawn="1"/>
        </p:nvSpPr>
        <p:spPr>
          <a:xfrm>
            <a:off x="7812360" y="623731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C00000"/>
                </a:solidFill>
              </a:rPr>
              <a:t>»</a:t>
            </a:r>
            <a:fld id="{8B8DB25F-04A7-4EBA-B36B-9867FAFCBF55}" type="slidenum">
              <a:rPr lang="en-US" sz="1600" smtClean="0">
                <a:solidFill>
                  <a:srgbClr val="C00000"/>
                </a:solidFill>
              </a:rPr>
              <a:pPr algn="r"/>
              <a:t>‹#›</a:t>
            </a:fld>
            <a:endParaRPr lang="pt-PT" sz="1600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1" y="6237312"/>
            <a:ext cx="2808312" cy="289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0" r:id="rId2"/>
    <p:sldLayoutId id="2147483695" r:id="rId3"/>
    <p:sldLayoutId id="2147483687" r:id="rId4"/>
    <p:sldLayoutId id="2147483693" r:id="rId5"/>
    <p:sldLayoutId id="2147483697" r:id="rId6"/>
    <p:sldLayoutId id="2147483698" r:id="rId7"/>
  </p:sldLayoutIdLst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B2B2B2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ntonio.portugal@ine.pt" TargetMode="External"/><Relationship Id="rId2" Type="http://schemas.openxmlformats.org/officeDocument/2006/relationships/hyperlink" Target="mailto:Isabel.farinha@ine.pt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31640" y="3886200"/>
            <a:ext cx="6696744" cy="478904"/>
          </a:xfrm>
        </p:spPr>
        <p:txBody>
          <a:bodyPr/>
          <a:lstStyle/>
          <a:p>
            <a:pPr algn="l"/>
            <a:r>
              <a:rPr lang="en-GB" sz="2000" dirty="0" smtClean="0">
                <a:latin typeface="Trebuchet MS" pitchFamily="34" charset="0"/>
              </a:rPr>
              <a:t>Statistics Portugal</a:t>
            </a:r>
          </a:p>
          <a:p>
            <a:pPr algn="l"/>
            <a:endParaRPr lang="pt-PT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PT" dirty="0" err="1" smtClean="0"/>
              <a:t>Geneve</a:t>
            </a:r>
            <a:r>
              <a:rPr lang="pt-PT" dirty="0" smtClean="0"/>
              <a:t>, 30th </a:t>
            </a:r>
            <a:r>
              <a:rPr lang="pt-PT" dirty="0" err="1" smtClean="0"/>
              <a:t>september</a:t>
            </a:r>
            <a:r>
              <a:rPr lang="pt-PT" dirty="0" smtClean="0"/>
              <a:t>  2019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1331640" y="4221088"/>
            <a:ext cx="6049962" cy="4317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</a:pPr>
            <a:r>
              <a:rPr lang="en-GB" sz="1600" b="0" dirty="0" smtClean="0"/>
              <a:t>Department of Methodology and Information Systems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GB" sz="1400" b="0" i="1" dirty="0" smtClean="0"/>
              <a:t>Information Infrastructure </a:t>
            </a:r>
            <a:r>
              <a:rPr lang="pt-PT" sz="1400" b="0" i="1" dirty="0" smtClean="0"/>
              <a:t>Unit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pt-PT" sz="1400" b="0" i="1" dirty="0" smtClean="0">
                <a:hlinkClick r:id="rId2"/>
              </a:rPr>
              <a:t>Isabel.farinha@ine.pt</a:t>
            </a:r>
            <a:r>
              <a:rPr lang="pt-PT" sz="1400" b="0" i="1" dirty="0" smtClean="0"/>
              <a:t>, </a:t>
            </a:r>
            <a:r>
              <a:rPr lang="pt-PT" sz="1400" b="0" i="1" dirty="0" smtClean="0">
                <a:hlinkClick r:id="rId3"/>
              </a:rPr>
              <a:t>antonio.portugal@ine.pt</a:t>
            </a:r>
            <a:endParaRPr lang="pt-PT" sz="1400" b="0" i="1" dirty="0" smtClean="0"/>
          </a:p>
          <a:p>
            <a:pPr marL="0" indent="0" eaLnBrk="1" hangingPunct="1">
              <a:lnSpc>
                <a:spcPct val="80000"/>
              </a:lnSpc>
            </a:pPr>
            <a:endParaRPr lang="pt-PT" sz="1600" b="0" i="1" dirty="0" smtClean="0"/>
          </a:p>
          <a:p>
            <a:endParaRPr lang="pt-PT" sz="1600" dirty="0"/>
          </a:p>
        </p:txBody>
      </p:sp>
      <p:sp>
        <p:nvSpPr>
          <p:cNvPr id="9" name="Rectangle 62"/>
          <p:cNvSpPr>
            <a:spLocks noChangeArrowheads="1"/>
          </p:cNvSpPr>
          <p:nvPr/>
        </p:nvSpPr>
        <p:spPr bwMode="auto">
          <a:xfrm>
            <a:off x="827584" y="2679303"/>
            <a:ext cx="720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2400" b="1" dirty="0">
                <a:solidFill>
                  <a:schemeClr val="tx1"/>
                </a:solidFill>
                <a:latin typeface="Trebuchet MS" pitchFamily="34" charset="0"/>
              </a:rPr>
              <a:t>Integrated System for Activity Code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27584" y="1268760"/>
            <a:ext cx="7859216" cy="4857403"/>
          </a:xfrm>
        </p:spPr>
        <p:txBody>
          <a:bodyPr/>
          <a:lstStyle/>
          <a:p>
            <a:r>
              <a:rPr lang="en-US" dirty="0" smtClean="0"/>
              <a:t>ACTION of the Statistics Portugal on SICAE</a:t>
            </a:r>
          </a:p>
          <a:p>
            <a:endParaRPr lang="pt-PT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028427494"/>
              </p:ext>
            </p:extLst>
          </p:nvPr>
        </p:nvGraphicFramePr>
        <p:xfrm>
          <a:off x="1187624" y="1916832"/>
          <a:ext cx="763284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27584" y="1124744"/>
            <a:ext cx="7848872" cy="5001419"/>
          </a:xfrm>
        </p:spPr>
        <p:txBody>
          <a:bodyPr/>
          <a:lstStyle/>
          <a:p>
            <a:endParaRPr lang="en-GB" sz="2000" dirty="0" smtClean="0">
              <a:solidFill>
                <a:srgbClr val="1A3A6E"/>
              </a:solidFill>
              <a:latin typeface="Trebuchet MS" pitchFamily="34" charset="0"/>
            </a:endParaRPr>
          </a:p>
          <a:p>
            <a:r>
              <a:rPr lang="en-US" b="1" dirty="0" smtClean="0">
                <a:latin typeface="Trebuchet MS" pitchFamily="34" charset="0"/>
              </a:rPr>
              <a:t>ACTION of the </a:t>
            </a:r>
            <a:r>
              <a:rPr lang="en-GB" b="1" dirty="0" smtClean="0">
                <a:latin typeface="Trebuchet MS" pitchFamily="34" charset="0"/>
              </a:rPr>
              <a:t>Minister of Finance (MF) </a:t>
            </a:r>
            <a:r>
              <a:rPr lang="en-US" b="1" dirty="0" smtClean="0">
                <a:latin typeface="Trebuchet MS" pitchFamily="34" charset="0"/>
              </a:rPr>
              <a:t>on SICAE</a:t>
            </a:r>
          </a:p>
          <a:p>
            <a:endParaRPr lang="pt-PT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814126841"/>
              </p:ext>
            </p:extLst>
          </p:nvPr>
        </p:nvGraphicFramePr>
        <p:xfrm>
          <a:off x="683568" y="2060848"/>
          <a:ext cx="813690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27584" y="1268760"/>
            <a:ext cx="7776864" cy="4857403"/>
          </a:xfrm>
        </p:spPr>
        <p:txBody>
          <a:bodyPr/>
          <a:lstStyle/>
          <a:p>
            <a:endParaRPr lang="en-GB" sz="2000" dirty="0" smtClean="0">
              <a:solidFill>
                <a:srgbClr val="1A3A6E"/>
              </a:solidFill>
              <a:latin typeface="Trebuchet MS" pitchFamily="34" charset="0"/>
            </a:endParaRPr>
          </a:p>
          <a:p>
            <a:r>
              <a:rPr lang="en-US" b="1" dirty="0" smtClean="0">
                <a:latin typeface="Trebuchet MS" pitchFamily="34" charset="0"/>
              </a:rPr>
              <a:t>ACTION of the </a:t>
            </a:r>
            <a:r>
              <a:rPr lang="en-GB" b="1" dirty="0" smtClean="0">
                <a:latin typeface="Trebuchet MS" pitchFamily="34" charset="0"/>
              </a:rPr>
              <a:t>Minister of Justice (MJ) </a:t>
            </a:r>
            <a:r>
              <a:rPr lang="en-US" b="1" dirty="0" smtClean="0">
                <a:latin typeface="Trebuchet MS" pitchFamily="34" charset="0"/>
              </a:rPr>
              <a:t>on SICAE</a:t>
            </a:r>
          </a:p>
          <a:p>
            <a:endParaRPr lang="pt-PT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718049670"/>
              </p:ext>
            </p:extLst>
          </p:nvPr>
        </p:nvGraphicFramePr>
        <p:xfrm>
          <a:off x="1115616" y="2276872"/>
          <a:ext cx="777686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27584" y="1412776"/>
            <a:ext cx="7859216" cy="4713387"/>
          </a:xfrm>
        </p:spPr>
        <p:txBody>
          <a:bodyPr/>
          <a:lstStyle/>
          <a:p>
            <a:endParaRPr lang="en-GB" sz="2000" dirty="0" smtClean="0">
              <a:solidFill>
                <a:srgbClr val="1A3A6E"/>
              </a:solidFill>
              <a:latin typeface="Trebuchet MS" pitchFamily="34" charset="0"/>
            </a:endParaRPr>
          </a:p>
          <a:p>
            <a:pPr>
              <a:buNone/>
            </a:pPr>
            <a:r>
              <a:rPr lang="en-US" dirty="0" smtClean="0">
                <a:latin typeface="Trebuchet MS" pitchFamily="34" charset="0"/>
              </a:rPr>
              <a:t>  Main activity code exchange reduction for each legal unit</a:t>
            </a:r>
          </a:p>
          <a:p>
            <a:pPr>
              <a:buNone/>
            </a:pPr>
            <a:endParaRPr lang="en-GB" sz="2000" dirty="0" smtClean="0">
              <a:solidFill>
                <a:srgbClr val="1A3A6E"/>
              </a:solidFill>
              <a:latin typeface="Trebuchet MS" pitchFamily="34" charset="0"/>
            </a:endParaRPr>
          </a:p>
          <a:p>
            <a:pPr>
              <a:buNone/>
            </a:pPr>
            <a:r>
              <a:rPr lang="en-GB" sz="2000" dirty="0" smtClean="0">
                <a:solidFill>
                  <a:srgbClr val="1A3A6E"/>
                </a:solidFill>
                <a:latin typeface="Trebuchet MS" pitchFamily="34" charset="0"/>
              </a:rPr>
              <a:t>  </a:t>
            </a:r>
            <a:r>
              <a:rPr lang="en-US" dirty="0" smtClean="0">
                <a:latin typeface="Trebuchet MS" pitchFamily="34" charset="0"/>
              </a:rPr>
              <a:t>Main activity code maintenance increase for each legal unit</a:t>
            </a:r>
          </a:p>
          <a:p>
            <a:endParaRPr lang="en-US" dirty="0" smtClean="0">
              <a:latin typeface="Trebuchet MS" pitchFamily="34" charset="0"/>
            </a:endParaRPr>
          </a:p>
          <a:p>
            <a:pPr>
              <a:buNone/>
            </a:pPr>
            <a:r>
              <a:rPr lang="en-US" dirty="0" smtClean="0">
                <a:latin typeface="Trebuchet MS" pitchFamily="34" charset="0"/>
              </a:rPr>
              <a:t>  Economic and administrative decision is supported on the common main activity for each legal unit in all entities of Public Administration</a:t>
            </a:r>
          </a:p>
          <a:p>
            <a:pPr>
              <a:buNone/>
            </a:pPr>
            <a:endParaRPr lang="en-US" dirty="0" smtClean="0">
              <a:latin typeface="Trebuchet MS" pitchFamily="34" charset="0"/>
            </a:endParaRPr>
          </a:p>
          <a:p>
            <a:pPr>
              <a:buNone/>
            </a:pPr>
            <a:r>
              <a:rPr lang="en-US" dirty="0" smtClean="0">
                <a:latin typeface="Trebuchet MS" pitchFamily="34" charset="0"/>
              </a:rPr>
              <a:t>  Consequently more consistency on statistical data  </a:t>
            </a:r>
            <a:endParaRPr lang="pt-PT" dirty="0">
              <a:latin typeface="Trebuchet MS" pitchFamily="34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491880" y="404664"/>
            <a:ext cx="3744416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  <a:buClr>
                <a:srgbClr val="CC0000"/>
              </a:buClr>
            </a:pPr>
            <a:r>
              <a:rPr lang="en-US" sz="3200" b="1" dirty="0" smtClean="0">
                <a:solidFill>
                  <a:schemeClr val="bg2"/>
                </a:solidFill>
                <a:latin typeface="Trebuchet MS" pitchFamily="34" charset="0"/>
              </a:rPr>
              <a:t>Benefits</a:t>
            </a:r>
            <a:endParaRPr lang="pt-PT" sz="3200" b="1" dirty="0" smtClean="0">
              <a:solidFill>
                <a:schemeClr val="bg2"/>
              </a:solidFill>
              <a:latin typeface="Trebuchet MS" pitchFamily="34" charset="0"/>
            </a:endParaRPr>
          </a:p>
        </p:txBody>
      </p:sp>
      <p:pic>
        <p:nvPicPr>
          <p:cNvPr id="5" name="Picture 12" descr="http://www.irn.mj.pt/sections/irn/a_registral/imagens/sicae/downloadFile/preview/SIC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548680"/>
            <a:ext cx="1426791" cy="720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 flipV="1">
            <a:off x="611560" y="1844824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 flipV="1">
            <a:off x="611560" y="2971800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 flipV="1">
            <a:off x="611560" y="4123928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 smtClean="0">
                <a:solidFill>
                  <a:srgbClr val="CC301F"/>
                </a:solidFill>
              </a:rPr>
              <a:t>«</a:t>
            </a:r>
            <a:endParaRPr lang="pt-PT" sz="2400" dirty="0">
              <a:solidFill>
                <a:srgbClr val="CC301F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 flipV="1">
            <a:off x="682228" y="5661248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 smtClean="0">
                <a:solidFill>
                  <a:srgbClr val="CC301F"/>
                </a:solidFill>
              </a:rPr>
              <a:t>«</a:t>
            </a:r>
            <a:endParaRPr lang="pt-PT" sz="2400" dirty="0">
              <a:solidFill>
                <a:srgbClr val="CC301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27584" y="1412776"/>
            <a:ext cx="7859216" cy="4713387"/>
          </a:xfrm>
        </p:spPr>
        <p:txBody>
          <a:bodyPr/>
          <a:lstStyle/>
          <a:p>
            <a:endParaRPr lang="en-GB" sz="2000" dirty="0" smtClean="0">
              <a:solidFill>
                <a:srgbClr val="1A3A6E"/>
              </a:solidFill>
              <a:latin typeface="Trebuchet MS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Trebuchet MS" pitchFamily="34" charset="0"/>
              </a:rPr>
              <a:t>   Do not Know the reference date from de activity code that is available </a:t>
            </a:r>
          </a:p>
          <a:p>
            <a:endParaRPr lang="en-GB" sz="2000" dirty="0" smtClean="0">
              <a:solidFill>
                <a:srgbClr val="1A3A6E"/>
              </a:solidFill>
              <a:latin typeface="Trebuchet MS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Trebuchet MS" pitchFamily="34" charset="0"/>
              </a:rPr>
              <a:t>   Available activity code is the latest one which may not be compatible with the economic data reference period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491880" y="404664"/>
            <a:ext cx="3744416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  <a:buClr>
                <a:srgbClr val="CC0000"/>
              </a:buClr>
            </a:pPr>
            <a:r>
              <a:rPr lang="en-US" sz="3200" b="1" dirty="0" smtClean="0">
                <a:solidFill>
                  <a:schemeClr val="bg2"/>
                </a:solidFill>
                <a:latin typeface="Trebuchet MS" pitchFamily="34" charset="0"/>
              </a:rPr>
              <a:t>Constraints</a:t>
            </a:r>
            <a:endParaRPr lang="pt-PT" sz="3200" b="1" dirty="0" smtClean="0">
              <a:solidFill>
                <a:schemeClr val="bg2"/>
              </a:solidFill>
              <a:latin typeface="Trebuchet MS" pitchFamily="34" charset="0"/>
            </a:endParaRPr>
          </a:p>
        </p:txBody>
      </p:sp>
      <p:pic>
        <p:nvPicPr>
          <p:cNvPr id="5" name="Picture 12" descr="http://www.irn.mj.pt/sections/irn/a_registral/imagens/sicae/downloadFile/preview/SIC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620688"/>
            <a:ext cx="1426791" cy="720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 flipV="1">
            <a:off x="754236" y="3043808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 flipV="1">
            <a:off x="763960" y="1844824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8" name="Text Box 4"/>
          <p:cNvSpPr txBox="1">
            <a:spLocks noChangeArrowheads="1"/>
          </p:cNvSpPr>
          <p:nvPr/>
        </p:nvSpPr>
        <p:spPr bwMode="auto">
          <a:xfrm rot="5400000" flipV="1">
            <a:off x="1798489" y="801911"/>
            <a:ext cx="504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pt-PT" sz="6000" b="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683568" y="1484784"/>
            <a:ext cx="7708007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2400" b="0" u="sng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Obligations for Portuguese companies (before):</a:t>
            </a:r>
          </a:p>
          <a:p>
            <a:pPr algn="l">
              <a:lnSpc>
                <a:spcPct val="100000"/>
              </a:lnSpc>
              <a:spcBef>
                <a:spcPct val="50000"/>
              </a:spcBef>
              <a:buClr>
                <a:srgbClr val="CC0000"/>
              </a:buClr>
              <a:buFont typeface="Wingdings" pitchFamily="2" charset="2"/>
              <a:buChar char="§"/>
            </a:pPr>
            <a:r>
              <a:rPr lang="en-GB" sz="2000" b="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Settlement of accounts to the Public Register of Annual Reports – Ministry of Justice</a:t>
            </a:r>
          </a:p>
          <a:p>
            <a:pPr algn="l">
              <a:lnSpc>
                <a:spcPct val="100000"/>
              </a:lnSpc>
              <a:spcBef>
                <a:spcPct val="50000"/>
              </a:spcBef>
              <a:buClr>
                <a:srgbClr val="CC0000"/>
              </a:buClr>
              <a:buFont typeface="Wingdings" pitchFamily="2" charset="2"/>
              <a:buChar char="§"/>
            </a:pPr>
            <a:r>
              <a:rPr lang="en-GB" sz="2000" b="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Annual accounting and fiscal information – Ministry of Finance</a:t>
            </a:r>
          </a:p>
          <a:p>
            <a:pPr algn="l">
              <a:lnSpc>
                <a:spcPct val="100000"/>
              </a:lnSpc>
              <a:spcBef>
                <a:spcPct val="50000"/>
              </a:spcBef>
              <a:buClr>
                <a:srgbClr val="CC0000"/>
              </a:buClr>
              <a:buFont typeface="Wingdings" pitchFamily="2" charset="2"/>
              <a:buChar char="§"/>
            </a:pPr>
            <a:r>
              <a:rPr lang="en-GB" sz="2000" b="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Statistical data  - Statistics Portugal;</a:t>
            </a:r>
            <a:endParaRPr lang="en-GB" sz="2000" b="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l">
              <a:lnSpc>
                <a:spcPct val="100000"/>
              </a:lnSpc>
              <a:spcBef>
                <a:spcPct val="50000"/>
              </a:spcBef>
              <a:buClr>
                <a:srgbClr val="CC0000"/>
              </a:buClr>
              <a:buFont typeface="Wingdings" pitchFamily="2" charset="2"/>
              <a:buChar char="§"/>
            </a:pPr>
            <a:r>
              <a:rPr lang="en-GB" sz="2000" b="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en-GB" sz="2000" b="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Economic and financial information – Bank of Portugal</a:t>
            </a:r>
            <a:endParaRPr lang="en-GB" sz="2000" b="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134150" name="Text Box 6"/>
          <p:cNvSpPr txBox="1">
            <a:spLocks noChangeArrowheads="1"/>
          </p:cNvSpPr>
          <p:nvPr/>
        </p:nvSpPr>
        <p:spPr bwMode="auto">
          <a:xfrm rot="5400000" flipV="1">
            <a:off x="8064500" y="4762500"/>
            <a:ext cx="504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pt-PT" sz="6000" b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134152" name="Rectangle 8"/>
          <p:cNvSpPr>
            <a:spLocks noChangeArrowheads="1"/>
          </p:cNvSpPr>
          <p:nvPr/>
        </p:nvSpPr>
        <p:spPr bwMode="auto">
          <a:xfrm>
            <a:off x="3060700" y="404813"/>
            <a:ext cx="58324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GB" sz="1600" dirty="0">
              <a:solidFill>
                <a:schemeClr val="bg2"/>
              </a:solidFill>
              <a:latin typeface="Humnst777 BT" pitchFamily="34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2627784" y="476672"/>
            <a:ext cx="604867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chemeClr val="bg2"/>
                </a:solidFill>
                <a:latin typeface="Trebuchet MS" panose="020B0603020202020204" pitchFamily="34" charset="0"/>
              </a:rPr>
              <a:t>Administrative sources – economic </a:t>
            </a:r>
            <a:endParaRPr lang="en-US" sz="2800" b="1" dirty="0">
              <a:solidFill>
                <a:schemeClr val="bg2"/>
              </a:solidFill>
              <a:latin typeface="Trebuchet MS" panose="020B0603020202020204" pitchFamily="34" charset="0"/>
            </a:endParaRPr>
          </a:p>
        </p:txBody>
      </p:sp>
      <p:pic>
        <p:nvPicPr>
          <p:cNvPr id="10" name="Picture 9" descr="logo_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955" y="4937062"/>
            <a:ext cx="2160240" cy="98192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2" name="Down Arrow 11"/>
          <p:cNvSpPr/>
          <p:nvPr/>
        </p:nvSpPr>
        <p:spPr>
          <a:xfrm>
            <a:off x="2385468" y="4106776"/>
            <a:ext cx="484632" cy="6903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Rectangle 13"/>
          <p:cNvSpPr/>
          <p:nvPr/>
        </p:nvSpPr>
        <p:spPr>
          <a:xfrm>
            <a:off x="3635896" y="4293096"/>
            <a:ext cx="4320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buClr>
                <a:srgbClr val="CC0000"/>
              </a:buClr>
              <a:buFont typeface="Wingdings" pitchFamily="2" charset="2"/>
              <a:buChar char="§"/>
            </a:pPr>
            <a:r>
              <a:rPr lang="pt-PT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Fulfillement</a:t>
            </a:r>
            <a:r>
              <a:rPr lang="pt-PT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in </a:t>
            </a:r>
            <a:r>
              <a:rPr lang="pt-PT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simultaneous</a:t>
            </a:r>
            <a:r>
              <a:rPr lang="pt-PT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legal </a:t>
            </a:r>
            <a:r>
              <a:rPr lang="pt-PT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obligations</a:t>
            </a:r>
            <a:r>
              <a:rPr lang="pt-PT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(</a:t>
            </a:r>
            <a:r>
              <a:rPr lang="pt-PT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reduction</a:t>
            </a:r>
            <a:r>
              <a:rPr lang="pt-PT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pt-PT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of</a:t>
            </a:r>
            <a:r>
              <a:rPr lang="pt-PT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pt-PT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costs</a:t>
            </a:r>
            <a:r>
              <a:rPr lang="pt-PT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pt-PT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and</a:t>
            </a:r>
            <a:r>
              <a:rPr lang="pt-PT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pt-PT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statistical</a:t>
            </a:r>
            <a:r>
              <a:rPr lang="pt-PT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pt-PT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burden</a:t>
            </a:r>
            <a:r>
              <a:rPr lang="pt-PT" sz="2000" dirty="0">
                <a:solidFill>
                  <a:schemeClr val="tx1"/>
                </a:solidFill>
                <a:latin typeface="Trebuchet MS" panose="020B0603020202020204" pitchFamily="34" charset="0"/>
              </a:rPr>
              <a:t>)</a:t>
            </a:r>
          </a:p>
          <a:p>
            <a:pPr lvl="0" algn="l">
              <a:buClr>
                <a:srgbClr val="CC0000"/>
              </a:buClr>
              <a:buFont typeface="Wingdings" pitchFamily="2" charset="2"/>
              <a:buChar char="§"/>
            </a:pPr>
            <a:r>
              <a:rPr lang="pt-PT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Electronic</a:t>
            </a:r>
            <a:r>
              <a:rPr lang="pt-PT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pt-PT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format</a:t>
            </a:r>
            <a:r>
              <a:rPr lang="pt-PT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971600" y="3717032"/>
            <a:ext cx="7058025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6213" indent="-176213" algn="l">
              <a:buClr>
                <a:srgbClr val="CC0000"/>
              </a:buClr>
            </a:pPr>
            <a:endParaRPr lang="en-GB" sz="2400" dirty="0">
              <a:solidFill>
                <a:schemeClr val="tx1"/>
              </a:solidFill>
            </a:endParaRPr>
          </a:p>
          <a:p>
            <a:pPr marL="273050" indent="-176213" algn="l">
              <a:buClr>
                <a:srgbClr val="CC0000"/>
              </a:buClr>
              <a:buFont typeface="Wingdings" pitchFamily="2" charset="2"/>
              <a:buChar char="§"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0964" name="Text Box 7"/>
          <p:cNvSpPr txBox="1">
            <a:spLocks noChangeArrowheads="1"/>
          </p:cNvSpPr>
          <p:nvPr/>
        </p:nvSpPr>
        <p:spPr bwMode="auto">
          <a:xfrm>
            <a:off x="971600" y="2060848"/>
            <a:ext cx="7129463" cy="26776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6213" indent="-176213" algn="l">
              <a:buClr>
                <a:srgbClr val="CC0000"/>
              </a:buClr>
            </a:pPr>
            <a:r>
              <a:rPr lang="en-US" sz="2400" dirty="0" smtClean="0">
                <a:solidFill>
                  <a:schemeClr val="tx1"/>
                </a:solidFill>
                <a:latin typeface="Trebuchet MS" pitchFamily="34" charset="0"/>
              </a:rPr>
              <a:t>IES form will be automatically filled in with the activity code of the SICAE to the reference period of the economic data.</a:t>
            </a:r>
          </a:p>
          <a:p>
            <a:pPr marL="176213" indent="-176213" algn="l">
              <a:buClr>
                <a:srgbClr val="CC0000"/>
              </a:buClr>
              <a:buFont typeface="Wingdings" pitchFamily="2" charset="2"/>
              <a:buChar char="§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176213" indent="-176213" algn="l">
              <a:buClr>
                <a:srgbClr val="CC0000"/>
              </a:buClr>
            </a:pPr>
            <a:r>
              <a:rPr lang="en-US" sz="2400" dirty="0" smtClean="0">
                <a:solidFill>
                  <a:schemeClr val="tx1"/>
                </a:solidFill>
                <a:latin typeface="Trebuchet MS" pitchFamily="34" charset="0"/>
              </a:rPr>
              <a:t> IES form will </a:t>
            </a:r>
            <a:r>
              <a:rPr lang="en-US" sz="24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rebuchet MS" pitchFamily="34" charset="0"/>
              </a:rPr>
              <a:t>use historical information </a:t>
            </a:r>
            <a:r>
              <a:rPr lang="en-US" sz="2400" dirty="0" smtClean="0">
                <a:solidFill>
                  <a:schemeClr val="tx1"/>
                </a:solidFill>
                <a:latin typeface="Trebuchet MS" pitchFamily="34" charset="0"/>
              </a:rPr>
              <a:t>from</a:t>
            </a:r>
            <a:r>
              <a:rPr lang="en-US" sz="24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rebuchet MS" pitchFamily="34" charset="0"/>
              </a:rPr>
              <a:t>the SICAE</a:t>
            </a:r>
            <a:endParaRPr lang="en-GB" sz="24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40965" name="Rectangle 8"/>
          <p:cNvSpPr>
            <a:spLocks noChangeArrowheads="1"/>
          </p:cNvSpPr>
          <p:nvPr/>
        </p:nvSpPr>
        <p:spPr bwMode="auto">
          <a:xfrm>
            <a:off x="2771775" y="404813"/>
            <a:ext cx="5616649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b="1" dirty="0" smtClean="0">
                <a:solidFill>
                  <a:schemeClr val="bg2"/>
                </a:solidFill>
                <a:latin typeface="Trebuchet MS" pitchFamily="34" charset="0"/>
              </a:rPr>
              <a:t>Next step</a:t>
            </a:r>
            <a:endParaRPr lang="en-GB" sz="3200" b="1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 flipV="1">
            <a:off x="611560" y="2132856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 flipV="1">
            <a:off x="682228" y="3907904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971600" y="3717032"/>
            <a:ext cx="7058025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6213" indent="-176213" algn="l">
              <a:buClr>
                <a:srgbClr val="CC0000"/>
              </a:buClr>
            </a:pPr>
            <a:endParaRPr lang="en-GB" sz="2400" dirty="0">
              <a:solidFill>
                <a:schemeClr val="tx1"/>
              </a:solidFill>
            </a:endParaRPr>
          </a:p>
          <a:p>
            <a:pPr marL="273050" indent="-176213" algn="l">
              <a:buClr>
                <a:srgbClr val="CC0000"/>
              </a:buClr>
              <a:buFont typeface="Wingdings" pitchFamily="2" charset="2"/>
              <a:buChar char="§"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0964" name="Text Box 7"/>
          <p:cNvSpPr txBox="1">
            <a:spLocks noChangeArrowheads="1"/>
          </p:cNvSpPr>
          <p:nvPr/>
        </p:nvSpPr>
        <p:spPr bwMode="auto">
          <a:xfrm>
            <a:off x="3347864" y="2075364"/>
            <a:ext cx="4753199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6213" indent="-176213" algn="l">
              <a:buClr>
                <a:srgbClr val="CC0000"/>
              </a:buClr>
            </a:pPr>
            <a:r>
              <a:rPr lang="en-US" sz="2800" dirty="0" smtClean="0">
                <a:solidFill>
                  <a:schemeClr val="tx1"/>
                </a:solidFill>
                <a:latin typeface="Trebuchet MS" pitchFamily="34" charset="0"/>
              </a:rPr>
              <a:t>Thank You</a:t>
            </a:r>
          </a:p>
          <a:p>
            <a:pPr marL="176213" indent="-176213" algn="l">
              <a:buClr>
                <a:srgbClr val="CC0000"/>
              </a:buClr>
              <a:buFont typeface="Wingdings" pitchFamily="2" charset="2"/>
              <a:buChar char="§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176213" indent="-176213" algn="l">
              <a:buClr>
                <a:srgbClr val="CC0000"/>
              </a:buClr>
            </a:pPr>
            <a:r>
              <a:rPr lang="en-US" sz="2800" dirty="0" smtClean="0">
                <a:solidFill>
                  <a:schemeClr val="tx1"/>
                </a:solidFill>
                <a:latin typeface="Trebuchet MS" pitchFamily="34" charset="0"/>
              </a:rPr>
              <a:t>Questions?</a:t>
            </a:r>
            <a:endParaRPr lang="en-GB" sz="28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40965" name="Rectangle 8"/>
          <p:cNvSpPr>
            <a:spLocks noChangeArrowheads="1"/>
          </p:cNvSpPr>
          <p:nvPr/>
        </p:nvSpPr>
        <p:spPr bwMode="auto">
          <a:xfrm>
            <a:off x="2771775" y="404813"/>
            <a:ext cx="5616649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endParaRPr lang="en-GB" sz="3200" b="1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 flipV="1">
            <a:off x="2772078" y="2132856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 flipV="1">
            <a:off x="2772078" y="3429000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</p:spTree>
    <p:extLst>
      <p:ext uri="{BB962C8B-B14F-4D97-AF65-F5344CB8AC3E}">
        <p14:creationId xmlns:p14="http://schemas.microsoft.com/office/powerpoint/2010/main" val="87035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771775" y="404813"/>
            <a:ext cx="58324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dirty="0" smtClean="0">
                <a:solidFill>
                  <a:schemeClr val="bg2"/>
                </a:solidFill>
                <a:latin typeface="Trebuchet MS" pitchFamily="34" charset="0"/>
              </a:rPr>
              <a:t>what is the genesis?</a:t>
            </a:r>
            <a:endParaRPr lang="en-GB" sz="3200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 flipV="1">
            <a:off x="611560" y="1772816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chemeClr val="tx1"/>
                </a:solidFill>
              </a:rPr>
              <a:t>«</a:t>
            </a:r>
          </a:p>
        </p:txBody>
      </p:sp>
      <p:sp>
        <p:nvSpPr>
          <p:cNvPr id="9" name="Rectangle 60"/>
          <p:cNvSpPr txBox="1">
            <a:spLocks noChangeArrowheads="1"/>
          </p:cNvSpPr>
          <p:nvPr/>
        </p:nvSpPr>
        <p:spPr bwMode="auto">
          <a:xfrm>
            <a:off x="899592" y="1700808"/>
            <a:ext cx="792088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tabLst/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SICAE(PT)=ISNACE(EN)</a:t>
            </a:r>
          </a:p>
          <a:p>
            <a:pPr algn="l" eaLnBrk="0" hangingPunct="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</a:pPr>
            <a:r>
              <a:rPr lang="en-GB" sz="2400" kern="0" dirty="0" smtClean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Sistema Integrado da CAE(PT)=Integrated System for Management NACE code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tabLst/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 flipV="1">
            <a:off x="610940" y="3428999"/>
            <a:ext cx="4636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2400" dirty="0">
                <a:solidFill>
                  <a:schemeClr val="tx1"/>
                </a:solidFill>
              </a:rPr>
              <a:t>«</a:t>
            </a: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043608" y="3356992"/>
            <a:ext cx="6624736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tx1"/>
                </a:solidFill>
                <a:latin typeface="Trebuchet MS" pitchFamily="34" charset="0"/>
              </a:rPr>
              <a:t>Implementation the unique NACE-code for each legal unit and legally recognized for all entities of Public Administration</a:t>
            </a:r>
            <a:endParaRPr lang="en-GB" sz="240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71600" y="5013176"/>
            <a:ext cx="684076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CC0000"/>
              </a:buClr>
            </a:pPr>
            <a:r>
              <a:rPr lang="en-GB" sz="3200" dirty="0" smtClean="0">
                <a:solidFill>
                  <a:schemeClr val="tx1"/>
                </a:solidFill>
                <a:latin typeface="Trebuchet MS" pitchFamily="34" charset="0"/>
              </a:rPr>
              <a:t>National Legislation Support</a:t>
            </a:r>
            <a:endParaRPr lang="en-GB" sz="3200" b="1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  <p:bldP spid="20" grpId="0"/>
      <p:bldP spid="21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467544" y="1268760"/>
            <a:ext cx="8280920" cy="560153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35000" lvl="1" indent="-177800" algn="l">
              <a:buClr>
                <a:srgbClr val="CC0000"/>
              </a:buClr>
            </a:pPr>
            <a:r>
              <a:rPr lang="en-GB" sz="2400" b="1" dirty="0" smtClean="0">
                <a:solidFill>
                  <a:schemeClr val="tx2"/>
                </a:solidFill>
                <a:latin typeface="Trebuchet MS" pitchFamily="34" charset="0"/>
              </a:rPr>
              <a:t>A multiplicity of NACE - Codes</a:t>
            </a:r>
          </a:p>
          <a:p>
            <a:pPr lvl="2" algn="l">
              <a:buClr>
                <a:srgbClr val="CC0000"/>
              </a:buClr>
              <a:buFont typeface="Wingdings" pitchFamily="2" charset="2"/>
              <a:buNone/>
            </a:pPr>
            <a:r>
              <a:rPr lang="en-GB" sz="2400" dirty="0" smtClean="0">
                <a:solidFill>
                  <a:schemeClr val="tx1"/>
                </a:solidFill>
                <a:latin typeface="Trebuchet MS" pitchFamily="34" charset="0"/>
              </a:rPr>
              <a:t>Minister of Justice</a:t>
            </a:r>
          </a:p>
          <a:p>
            <a:pPr lvl="2" algn="l">
              <a:buClr>
                <a:srgbClr val="CC0000"/>
              </a:buClr>
              <a:buFont typeface="Wingdings" pitchFamily="2" charset="2"/>
              <a:buNone/>
            </a:pPr>
            <a:r>
              <a:rPr lang="en-GB" sz="2400" dirty="0" smtClean="0">
                <a:solidFill>
                  <a:schemeClr val="tx1"/>
                </a:solidFill>
                <a:latin typeface="Trebuchet MS" pitchFamily="34" charset="0"/>
              </a:rPr>
              <a:t>Minister of Finance</a:t>
            </a:r>
          </a:p>
          <a:p>
            <a:pPr lvl="2" algn="l">
              <a:buClr>
                <a:srgbClr val="CC0000"/>
              </a:buClr>
              <a:buFont typeface="Wingdings" pitchFamily="2" charset="2"/>
              <a:buNone/>
            </a:pPr>
            <a:r>
              <a:rPr lang="en-GB" sz="2400" dirty="0" smtClean="0">
                <a:solidFill>
                  <a:schemeClr val="tx1"/>
                </a:solidFill>
                <a:latin typeface="Trebuchet MS" pitchFamily="34" charset="0"/>
              </a:rPr>
              <a:t>Central Bank</a:t>
            </a:r>
          </a:p>
          <a:p>
            <a:pPr lvl="2" algn="l">
              <a:buClr>
                <a:srgbClr val="CC0000"/>
              </a:buClr>
              <a:buFont typeface="Wingdings" pitchFamily="2" charset="2"/>
              <a:buNone/>
            </a:pPr>
            <a:r>
              <a:rPr lang="en-GB" sz="2400" dirty="0" smtClean="0">
                <a:solidFill>
                  <a:schemeClr val="tx1"/>
                </a:solidFill>
                <a:latin typeface="Trebuchet MS" pitchFamily="34" charset="0"/>
              </a:rPr>
              <a:t>NSI</a:t>
            </a:r>
          </a:p>
          <a:p>
            <a:pPr lvl="2" algn="l">
              <a:spcBef>
                <a:spcPts val="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....</a:t>
            </a:r>
          </a:p>
          <a:p>
            <a:pPr marL="635000" lvl="1" indent="-177800" algn="l">
              <a:spcBef>
                <a:spcPts val="0"/>
              </a:spcBef>
              <a:buClr>
                <a:srgbClr val="CC0000"/>
              </a:buClr>
            </a:pPr>
            <a:r>
              <a:rPr lang="en-US" sz="2400" b="1" dirty="0" smtClean="0">
                <a:solidFill>
                  <a:schemeClr val="tx2"/>
                </a:solidFill>
                <a:latin typeface="Trebuchet MS" pitchFamily="34" charset="0"/>
              </a:rPr>
              <a:t>Public Entities involved in management</a:t>
            </a:r>
            <a:endParaRPr lang="en-GB" sz="2400" b="1" dirty="0" smtClean="0">
              <a:solidFill>
                <a:schemeClr val="tx2"/>
              </a:solidFill>
              <a:latin typeface="Trebuchet MS" pitchFamily="34" charset="0"/>
            </a:endParaRPr>
          </a:p>
          <a:p>
            <a:pPr marL="901700" lvl="1" algn="l"/>
            <a:r>
              <a:rPr lang="en-GB" sz="2200" dirty="0" smtClean="0">
                <a:solidFill>
                  <a:schemeClr val="tx2"/>
                </a:solidFill>
                <a:latin typeface="Trebuchet MS" pitchFamily="34" charset="0"/>
              </a:rPr>
              <a:t>Co-ordinate </a:t>
            </a:r>
            <a:r>
              <a:rPr lang="en-GB" sz="2200" dirty="0">
                <a:solidFill>
                  <a:schemeClr val="tx2"/>
                </a:solidFill>
                <a:latin typeface="Trebuchet MS" pitchFamily="34" charset="0"/>
              </a:rPr>
              <a:t>efforts and </a:t>
            </a:r>
            <a:r>
              <a:rPr lang="en-GB" sz="2200" dirty="0" smtClean="0">
                <a:solidFill>
                  <a:schemeClr val="tx2"/>
                </a:solidFill>
                <a:latin typeface="Trebuchet MS" pitchFamily="34" charset="0"/>
              </a:rPr>
              <a:t>agree with </a:t>
            </a:r>
            <a:r>
              <a:rPr lang="en-GB" sz="2200" dirty="0">
                <a:solidFill>
                  <a:schemeClr val="tx2"/>
                </a:solidFill>
                <a:latin typeface="Trebuchet MS" pitchFamily="34" charset="0"/>
              </a:rPr>
              <a:t>harmonized procedures, and efficiency for </a:t>
            </a:r>
            <a:r>
              <a:rPr lang="en-GB" sz="2200" dirty="0" smtClean="0">
                <a:solidFill>
                  <a:schemeClr val="tx2"/>
                </a:solidFill>
                <a:latin typeface="Trebuchet MS" pitchFamily="34" charset="0"/>
              </a:rPr>
              <a:t>a </a:t>
            </a:r>
            <a:r>
              <a:rPr lang="en-GB" sz="2200" dirty="0">
                <a:solidFill>
                  <a:schemeClr val="tx2"/>
                </a:solidFill>
                <a:latin typeface="Trebuchet MS" pitchFamily="34" charset="0"/>
              </a:rPr>
              <a:t>unique NACE-code attribution </a:t>
            </a:r>
            <a:r>
              <a:rPr lang="en-GB" sz="2200" dirty="0" smtClean="0">
                <a:solidFill>
                  <a:schemeClr val="tx2"/>
                </a:solidFill>
                <a:latin typeface="Trebuchet MS" pitchFamily="34" charset="0"/>
              </a:rPr>
              <a:t>to </a:t>
            </a:r>
            <a:r>
              <a:rPr lang="en-GB" sz="2200" dirty="0">
                <a:solidFill>
                  <a:schemeClr val="tx2"/>
                </a:solidFill>
                <a:latin typeface="Trebuchet MS" pitchFamily="34" charset="0"/>
              </a:rPr>
              <a:t>the </a:t>
            </a:r>
            <a:r>
              <a:rPr lang="en-GB" sz="2200" dirty="0" smtClean="0">
                <a:solidFill>
                  <a:schemeClr val="tx2"/>
                </a:solidFill>
                <a:latin typeface="Trebuchet MS" pitchFamily="34" charset="0"/>
              </a:rPr>
              <a:t>Legal Units</a:t>
            </a:r>
            <a:endParaRPr lang="en-GB" sz="2200" dirty="0">
              <a:solidFill>
                <a:schemeClr val="tx2"/>
              </a:solidFill>
              <a:latin typeface="Trebuchet MS" pitchFamily="34" charset="0"/>
            </a:endParaRPr>
          </a:p>
          <a:p>
            <a:pPr marL="901700" lvl="1" algn="l"/>
            <a:r>
              <a:rPr lang="en-GB" sz="2200" dirty="0" smtClean="0">
                <a:solidFill>
                  <a:schemeClr val="tx2"/>
                </a:solidFill>
                <a:latin typeface="Trebuchet MS" pitchFamily="34" charset="0"/>
              </a:rPr>
              <a:t>An </a:t>
            </a:r>
            <a:r>
              <a:rPr lang="en-GB" sz="2200" dirty="0">
                <a:solidFill>
                  <a:schemeClr val="tx2"/>
                </a:solidFill>
                <a:latin typeface="Trebuchet MS" pitchFamily="34" charset="0"/>
              </a:rPr>
              <a:t>integrated solution for management the </a:t>
            </a:r>
            <a:r>
              <a:rPr lang="en-GB" sz="2200" dirty="0" smtClean="0">
                <a:solidFill>
                  <a:schemeClr val="tx2"/>
                </a:solidFill>
                <a:latin typeface="Trebuchet MS" pitchFamily="34" charset="0"/>
              </a:rPr>
              <a:t>NACE-code</a:t>
            </a:r>
            <a:endParaRPr lang="en-GB" sz="2200" dirty="0">
              <a:solidFill>
                <a:schemeClr val="tx2"/>
              </a:solidFill>
              <a:latin typeface="Trebuchet MS" pitchFamily="34" charset="0"/>
            </a:endParaRPr>
          </a:p>
          <a:p>
            <a:pPr marL="177800" indent="-177800" algn="l"/>
            <a:endParaRPr lang="en-GB" sz="2400" dirty="0">
              <a:solidFill>
                <a:srgbClr val="1A3A6E"/>
              </a:solidFill>
              <a:latin typeface="Trebuchet MS" pitchFamily="34" charset="0"/>
            </a:endParaRPr>
          </a:p>
        </p:txBody>
      </p:sp>
      <p:sp>
        <p:nvSpPr>
          <p:cNvPr id="39940" name="Line 10"/>
          <p:cNvSpPr>
            <a:spLocks noChangeShapeType="1"/>
          </p:cNvSpPr>
          <p:nvPr/>
        </p:nvSpPr>
        <p:spPr bwMode="auto">
          <a:xfrm flipH="1">
            <a:off x="1979613" y="3213100"/>
            <a:ext cx="1368425" cy="1008063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39941" name="Line 11"/>
          <p:cNvSpPr>
            <a:spLocks noChangeShapeType="1"/>
          </p:cNvSpPr>
          <p:nvPr/>
        </p:nvSpPr>
        <p:spPr bwMode="auto">
          <a:xfrm>
            <a:off x="900113" y="5013325"/>
            <a:ext cx="74168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771775" y="404813"/>
            <a:ext cx="58324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dirty="0" smtClean="0">
                <a:solidFill>
                  <a:schemeClr val="bg2"/>
                </a:solidFill>
                <a:latin typeface="Trebuchet MS" pitchFamily="34" charset="0"/>
              </a:rPr>
              <a:t>what is the genesis?</a:t>
            </a:r>
            <a:endParaRPr lang="en-GB" sz="3200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 flipV="1">
            <a:off x="539552" y="1340768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 flipV="1">
            <a:off x="539552" y="4149080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7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7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7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7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7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7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7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7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71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95736" y="2924944"/>
            <a:ext cx="446449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1"/>
                </a:solidFill>
                <a:latin typeface="Arial Black" pitchFamily="34" charset="0"/>
              </a:rPr>
              <a:t>BEFORE</a:t>
            </a:r>
            <a:endParaRPr lang="pt-PT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72816"/>
            <a:ext cx="1782763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2123728" y="3501008"/>
            <a:ext cx="158417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800" dirty="0" smtClean="0">
                <a:solidFill>
                  <a:schemeClr val="tx1"/>
                </a:solidFill>
              </a:rPr>
              <a:t>Legal Unit1</a:t>
            </a:r>
            <a:endParaRPr lang="pt-PT" sz="1800" dirty="0">
              <a:solidFill>
                <a:schemeClr val="tx1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 rot="11747789" flipH="1" flipV="1">
            <a:off x="2772838" y="1525867"/>
            <a:ext cx="1077882" cy="686213"/>
          </a:xfrm>
          <a:prstGeom prst="wedgeEllipseCallou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>
                <a:solidFill>
                  <a:schemeClr val="tx1"/>
                </a:solidFill>
              </a:rPr>
              <a:t>NACE 4651</a:t>
            </a:r>
          </a:p>
        </p:txBody>
      </p:sp>
      <p:sp>
        <p:nvSpPr>
          <p:cNvPr id="7" name="Oval Callout 6"/>
          <p:cNvSpPr/>
          <p:nvPr/>
        </p:nvSpPr>
        <p:spPr>
          <a:xfrm rot="7713924" flipH="1" flipV="1">
            <a:off x="1673519" y="1765664"/>
            <a:ext cx="1077882" cy="686213"/>
          </a:xfrm>
          <a:prstGeom prst="wedgeEllipseCallou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>
                <a:solidFill>
                  <a:schemeClr val="tx1"/>
                </a:solidFill>
              </a:rPr>
              <a:t>NACE 4649</a:t>
            </a:r>
          </a:p>
        </p:txBody>
      </p:sp>
      <p:sp>
        <p:nvSpPr>
          <p:cNvPr id="8" name="Oval Callout 7"/>
          <p:cNvSpPr/>
          <p:nvPr/>
        </p:nvSpPr>
        <p:spPr>
          <a:xfrm rot="7128197" flipH="1" flipV="1">
            <a:off x="1353020" y="2550674"/>
            <a:ext cx="1077882" cy="686213"/>
          </a:xfrm>
          <a:prstGeom prst="wedgeEllipseCallou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>
                <a:solidFill>
                  <a:schemeClr val="tx1"/>
                </a:solidFill>
              </a:rPr>
              <a:t>NACE 4666</a:t>
            </a:r>
          </a:p>
        </p:txBody>
      </p:sp>
      <p:sp>
        <p:nvSpPr>
          <p:cNvPr id="9" name="Oval Callout 8"/>
          <p:cNvSpPr/>
          <p:nvPr/>
        </p:nvSpPr>
        <p:spPr>
          <a:xfrm rot="11595421" flipH="1" flipV="1">
            <a:off x="3340174" y="2010615"/>
            <a:ext cx="1077882" cy="686213"/>
          </a:xfrm>
          <a:prstGeom prst="wedgeEllipseCallou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>
                <a:solidFill>
                  <a:schemeClr val="tx1"/>
                </a:solidFill>
              </a:rPr>
              <a:t>NACE 5829</a:t>
            </a:r>
          </a:p>
        </p:txBody>
      </p:sp>
      <p:pic>
        <p:nvPicPr>
          <p:cNvPr id="10" name="Picture 4" descr="C:\Program Files (x86)\Microsoft Office\MEDIA\CAGCAT10\j028536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996952"/>
            <a:ext cx="1474787" cy="1817687"/>
          </a:xfrm>
          <a:prstGeom prst="rect">
            <a:avLst/>
          </a:prstGeom>
          <a:noFill/>
        </p:spPr>
      </p:pic>
      <p:sp>
        <p:nvSpPr>
          <p:cNvPr id="11" name="Rounded Rectangle 10"/>
          <p:cNvSpPr/>
          <p:nvPr/>
        </p:nvSpPr>
        <p:spPr>
          <a:xfrm>
            <a:off x="5652120" y="4725144"/>
            <a:ext cx="158417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800" dirty="0" smtClean="0">
                <a:solidFill>
                  <a:schemeClr val="tx1"/>
                </a:solidFill>
              </a:rPr>
              <a:t>Legal </a:t>
            </a:r>
            <a:r>
              <a:rPr lang="pt-PT" sz="1800" dirty="0" err="1" smtClean="0">
                <a:solidFill>
                  <a:schemeClr val="tx1"/>
                </a:solidFill>
              </a:rPr>
              <a:t>Unit</a:t>
            </a:r>
            <a:r>
              <a:rPr lang="pt-PT" sz="1800" dirty="0" smtClean="0">
                <a:solidFill>
                  <a:schemeClr val="tx1"/>
                </a:solidFill>
              </a:rPr>
              <a:t> 2</a:t>
            </a:r>
            <a:endParaRPr lang="pt-PT" sz="1800" dirty="0">
              <a:solidFill>
                <a:schemeClr val="tx1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 rot="11747789" flipH="1" flipV="1">
            <a:off x="6157216" y="2122592"/>
            <a:ext cx="1077882" cy="686213"/>
          </a:xfrm>
          <a:prstGeom prst="wedgeEllipseCallou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>
                <a:solidFill>
                  <a:schemeClr val="tx1"/>
                </a:solidFill>
              </a:rPr>
              <a:t>NACE 4520</a:t>
            </a:r>
          </a:p>
        </p:txBody>
      </p:sp>
      <p:sp>
        <p:nvSpPr>
          <p:cNvPr id="13" name="Oval Callout 12"/>
          <p:cNvSpPr/>
          <p:nvPr/>
        </p:nvSpPr>
        <p:spPr>
          <a:xfrm rot="7713924" flipH="1" flipV="1">
            <a:off x="5069361" y="2353033"/>
            <a:ext cx="1077882" cy="686213"/>
          </a:xfrm>
          <a:prstGeom prst="wedgeEllipseCallou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>
                <a:solidFill>
                  <a:schemeClr val="tx1"/>
                </a:solidFill>
              </a:rPr>
              <a:t>NACE 2910</a:t>
            </a:r>
          </a:p>
        </p:txBody>
      </p:sp>
      <p:sp>
        <p:nvSpPr>
          <p:cNvPr id="14" name="Oval Callout 13"/>
          <p:cNvSpPr/>
          <p:nvPr/>
        </p:nvSpPr>
        <p:spPr>
          <a:xfrm rot="7128197" flipH="1" flipV="1">
            <a:off x="4953420" y="3363427"/>
            <a:ext cx="1077882" cy="686213"/>
          </a:xfrm>
          <a:prstGeom prst="wedgeEllipseCallou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>
                <a:solidFill>
                  <a:schemeClr val="tx1"/>
                </a:solidFill>
              </a:rPr>
              <a:t>NACE 4511</a:t>
            </a:r>
          </a:p>
        </p:txBody>
      </p:sp>
      <p:sp>
        <p:nvSpPr>
          <p:cNvPr id="15" name="Oval Callout 14"/>
          <p:cNvSpPr/>
          <p:nvPr/>
        </p:nvSpPr>
        <p:spPr>
          <a:xfrm rot="11595421" flipH="1" flipV="1">
            <a:off x="7012583" y="2751357"/>
            <a:ext cx="1077882" cy="686213"/>
          </a:xfrm>
          <a:prstGeom prst="wedgeEllipseCallou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>
                <a:solidFill>
                  <a:schemeClr val="tx1"/>
                </a:solidFill>
              </a:rPr>
              <a:t>NACE 2920</a:t>
            </a:r>
          </a:p>
        </p:txBody>
      </p:sp>
      <p:sp>
        <p:nvSpPr>
          <p:cNvPr id="16" name="Flowchart: Multidocument 15"/>
          <p:cNvSpPr/>
          <p:nvPr/>
        </p:nvSpPr>
        <p:spPr>
          <a:xfrm>
            <a:off x="4355976" y="548680"/>
            <a:ext cx="3384376" cy="1368152"/>
          </a:xfrm>
          <a:prstGeom prst="flowChartMultidocument">
            <a:avLst/>
          </a:prstGeom>
          <a:ln>
            <a:solidFill>
              <a:srgbClr val="0033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3200" dirty="0" err="1" smtClean="0">
                <a:cs typeface="Arial" pitchFamily="34" charset="0"/>
              </a:rPr>
              <a:t>Administrative</a:t>
            </a:r>
            <a:r>
              <a:rPr lang="pt-PT" sz="3200" dirty="0" smtClean="0">
                <a:cs typeface="Arial" pitchFamily="34" charset="0"/>
              </a:rPr>
              <a:t> </a:t>
            </a:r>
            <a:r>
              <a:rPr lang="pt-PT" sz="3200" dirty="0" err="1" smtClean="0">
                <a:cs typeface="Arial" pitchFamily="34" charset="0"/>
              </a:rPr>
              <a:t>sources</a:t>
            </a:r>
            <a:endParaRPr lang="pt-PT" sz="3200" dirty="0">
              <a:cs typeface="Arial" pitchFamily="34" charset="0"/>
            </a:endParaRPr>
          </a:p>
        </p:txBody>
      </p:sp>
      <p:pic>
        <p:nvPicPr>
          <p:cNvPr id="17" name="Picture 3" descr="C:\Program Files (x86)\Microsoft Office\MEDIA\CAGCAT10\j0299171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365104"/>
            <a:ext cx="1535113" cy="1809750"/>
          </a:xfrm>
          <a:prstGeom prst="rect">
            <a:avLst/>
          </a:prstGeom>
          <a:noFill/>
        </p:spPr>
      </p:pic>
      <p:sp>
        <p:nvSpPr>
          <p:cNvPr id="19" name="Content Placeholder 18"/>
          <p:cNvSpPr>
            <a:spLocks noGrp="1"/>
          </p:cNvSpPr>
          <p:nvPr>
            <p:ph/>
          </p:nvPr>
        </p:nvSpPr>
        <p:spPr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20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32040" y="6021288"/>
            <a:ext cx="288032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dirty="0" smtClean="0">
                <a:solidFill>
                  <a:schemeClr val="tx1"/>
                </a:solidFill>
                <a:latin typeface="Harlow Solid Italic" pitchFamily="82" charset="0"/>
              </a:rPr>
              <a:t>i = </a:t>
            </a:r>
            <a:r>
              <a:rPr lang="pt-PT" sz="2000" dirty="0" smtClean="0">
                <a:solidFill>
                  <a:schemeClr val="tx1"/>
                </a:solidFill>
                <a:latin typeface="Franklin Gothic Medium" pitchFamily="34" charset="0"/>
              </a:rPr>
              <a:t>ISNACE </a:t>
            </a:r>
            <a:endParaRPr lang="pt-PT" sz="20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8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lowchart: Multidocument 26"/>
          <p:cNvSpPr/>
          <p:nvPr/>
        </p:nvSpPr>
        <p:spPr>
          <a:xfrm>
            <a:off x="2627784" y="3717032"/>
            <a:ext cx="3096344" cy="720080"/>
          </a:xfrm>
          <a:prstGeom prst="flowChartMultidocument">
            <a:avLst/>
          </a:prstGeom>
          <a:ln>
            <a:solidFill>
              <a:srgbClr val="0033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800" dirty="0" err="1" smtClean="0">
                <a:cs typeface="Arial" pitchFamily="34" charset="0"/>
              </a:rPr>
              <a:t>Administrative</a:t>
            </a:r>
            <a:r>
              <a:rPr lang="pt-PT" sz="1800" dirty="0" smtClean="0">
                <a:cs typeface="Arial" pitchFamily="34" charset="0"/>
              </a:rPr>
              <a:t> </a:t>
            </a:r>
            <a:r>
              <a:rPr lang="pt-PT" sz="1800" dirty="0" err="1" smtClean="0">
                <a:cs typeface="Arial" pitchFamily="34" charset="0"/>
              </a:rPr>
              <a:t>sources</a:t>
            </a:r>
            <a:endParaRPr lang="pt-PT" sz="1800" dirty="0">
              <a:cs typeface="Arial" pitchFamily="34" charset="0"/>
            </a:endParaRPr>
          </a:p>
        </p:txBody>
      </p:sp>
      <p:pic>
        <p:nvPicPr>
          <p:cNvPr id="28" name="Picture 3" descr="C:\Program Files (x86)\Microsoft Office\MEDIA\CAGCAT10\j029917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844824"/>
            <a:ext cx="1152128" cy="1358248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6012160" y="6021288"/>
            <a:ext cx="288032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dirty="0" smtClean="0">
                <a:solidFill>
                  <a:schemeClr val="tx1"/>
                </a:solidFill>
                <a:latin typeface="Harlow Solid Italic" pitchFamily="82" charset="0"/>
              </a:rPr>
              <a:t>i = </a:t>
            </a:r>
            <a:r>
              <a:rPr lang="pt-PT" sz="2000" dirty="0" smtClean="0">
                <a:solidFill>
                  <a:schemeClr val="tx1"/>
                </a:solidFill>
                <a:latin typeface="Franklin Gothic Medium" pitchFamily="34" charset="0"/>
              </a:rPr>
              <a:t>ISNACE </a:t>
            </a:r>
            <a:endParaRPr lang="pt-PT" sz="20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7" name="Flowchart: Multidocument 16"/>
          <p:cNvSpPr/>
          <p:nvPr/>
        </p:nvSpPr>
        <p:spPr>
          <a:xfrm>
            <a:off x="4211960" y="3140968"/>
            <a:ext cx="3096344" cy="720080"/>
          </a:xfrm>
          <a:prstGeom prst="flowChartMultidocument">
            <a:avLst/>
          </a:prstGeom>
          <a:ln>
            <a:solidFill>
              <a:srgbClr val="0033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800" dirty="0" err="1" smtClean="0">
                <a:cs typeface="Arial" pitchFamily="34" charset="0"/>
              </a:rPr>
              <a:t>Statistical</a:t>
            </a:r>
            <a:r>
              <a:rPr lang="pt-PT" sz="1800" dirty="0" smtClean="0">
                <a:cs typeface="Arial" pitchFamily="34" charset="0"/>
              </a:rPr>
              <a:t> </a:t>
            </a:r>
            <a:r>
              <a:rPr lang="pt-PT" sz="1800" dirty="0" err="1" smtClean="0">
                <a:cs typeface="Arial" pitchFamily="34" charset="0"/>
              </a:rPr>
              <a:t>sources</a:t>
            </a:r>
            <a:endParaRPr lang="pt-PT" sz="1800" dirty="0">
              <a:cs typeface="Arial" pitchFamily="34" charset="0"/>
            </a:endParaRPr>
          </a:p>
        </p:txBody>
      </p:sp>
      <p:sp>
        <p:nvSpPr>
          <p:cNvPr id="19" name="Text Box 54"/>
          <p:cNvSpPr txBox="1">
            <a:spLocks noChangeArrowheads="1"/>
          </p:cNvSpPr>
          <p:nvPr/>
        </p:nvSpPr>
        <p:spPr bwMode="auto">
          <a:xfrm>
            <a:off x="2754052" y="764703"/>
            <a:ext cx="594015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1A3A6E"/>
                </a:solidFill>
                <a:latin typeface="Trebuchet MS" pitchFamily="34" charset="0"/>
              </a:rPr>
              <a:t>	</a:t>
            </a:r>
            <a:r>
              <a:rPr lang="en-GB" sz="2400" b="1" dirty="0" smtClean="0">
                <a:solidFill>
                  <a:schemeClr val="tx1"/>
                </a:solidFill>
                <a:latin typeface="Trebuchet MS" pitchFamily="34" charset="0"/>
              </a:rPr>
              <a:t>The </a:t>
            </a:r>
            <a:r>
              <a:rPr lang="en-GB" sz="2400" b="1" dirty="0">
                <a:solidFill>
                  <a:schemeClr val="tx1"/>
                </a:solidFill>
                <a:latin typeface="Trebuchet MS" pitchFamily="34" charset="0"/>
              </a:rPr>
              <a:t>existence of a multiplicity of </a:t>
            </a:r>
            <a:r>
              <a:rPr lang="en-GB" sz="2400" b="1" dirty="0" smtClean="0">
                <a:solidFill>
                  <a:schemeClr val="tx1"/>
                </a:solidFill>
                <a:latin typeface="Trebuchet MS" pitchFamily="34" charset="0"/>
              </a:rPr>
              <a:t>NACE - Codes</a:t>
            </a:r>
            <a:endParaRPr lang="en-GB" sz="240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0" name="Text Box 54"/>
          <p:cNvSpPr txBox="1">
            <a:spLocks noChangeArrowheads="1"/>
          </p:cNvSpPr>
          <p:nvPr/>
        </p:nvSpPr>
        <p:spPr bwMode="auto">
          <a:xfrm>
            <a:off x="1403648" y="4797152"/>
            <a:ext cx="5940152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tx1"/>
                </a:solidFill>
                <a:latin typeface="+mn-lt"/>
              </a:rPr>
              <a:t>	A unique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</a:rPr>
              <a:t>Nace</a:t>
            </a:r>
            <a:r>
              <a:rPr lang="en-GB" sz="2400" dirty="0" smtClean="0">
                <a:solidFill>
                  <a:schemeClr val="tx1"/>
                </a:solidFill>
                <a:latin typeface="+mn-lt"/>
              </a:rPr>
              <a:t>-Code for each legal unit and legally recognized for all entities of Public Administration </a:t>
            </a:r>
            <a:endParaRPr lang="en-GB" sz="24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7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8"/>
          <p:cNvSpPr>
            <a:spLocks noChangeArrowheads="1"/>
          </p:cNvSpPr>
          <p:nvPr/>
        </p:nvSpPr>
        <p:spPr bwMode="auto">
          <a:xfrm>
            <a:off x="2771775" y="404813"/>
            <a:ext cx="58324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endParaRPr lang="en-GB" sz="3200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1403648" y="908720"/>
            <a:ext cx="747077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 dirty="0" smtClean="0">
                <a:solidFill>
                  <a:schemeClr val="tx1"/>
                </a:solidFill>
                <a:latin typeface="Trebuchet MS" pitchFamily="34" charset="0"/>
              </a:rPr>
              <a:t>Main public entities involved on delineated NACE Integrated System</a:t>
            </a:r>
            <a:endParaRPr lang="en-GB" sz="240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684213" y="5008563"/>
            <a:ext cx="18923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Trebuchet MS" pitchFamily="34" charset="0"/>
              </a:rPr>
              <a:t>Statistics Portugal</a:t>
            </a:r>
            <a:br>
              <a:rPr lang="en-GB" sz="1600" b="1" dirty="0">
                <a:solidFill>
                  <a:schemeClr val="tx1"/>
                </a:solidFill>
                <a:latin typeface="Trebuchet MS" pitchFamily="34" charset="0"/>
              </a:rPr>
            </a:br>
            <a:r>
              <a:rPr lang="en-GB" sz="1600" b="1" dirty="0">
                <a:solidFill>
                  <a:schemeClr val="tx1"/>
                </a:solidFill>
                <a:latin typeface="Trebuchet MS" pitchFamily="34" charset="0"/>
              </a:rPr>
              <a:t>NSI</a:t>
            </a:r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2700338" y="5008563"/>
            <a:ext cx="1941512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Trebuchet MS" pitchFamily="34" charset="0"/>
              </a:rPr>
              <a:t>Minister of Justice</a:t>
            </a:r>
            <a:br>
              <a:rPr lang="en-GB" sz="1600" b="1" dirty="0">
                <a:solidFill>
                  <a:schemeClr val="tx1"/>
                </a:solidFill>
                <a:latin typeface="Trebuchet MS" pitchFamily="34" charset="0"/>
              </a:rPr>
            </a:br>
            <a:r>
              <a:rPr lang="en-GB" sz="1600" b="1" dirty="0">
                <a:solidFill>
                  <a:schemeClr val="tx1"/>
                </a:solidFill>
                <a:latin typeface="Trebuchet MS" pitchFamily="34" charset="0"/>
              </a:rPr>
              <a:t>RNPC/IRN</a:t>
            </a:r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4859338" y="5008563"/>
            <a:ext cx="20129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Trebuchet MS" pitchFamily="34" charset="0"/>
              </a:rPr>
              <a:t>Minister of Finance</a:t>
            </a:r>
            <a:br>
              <a:rPr lang="en-GB" sz="1600" b="1" dirty="0">
                <a:solidFill>
                  <a:schemeClr val="tx1"/>
                </a:solidFill>
                <a:latin typeface="Trebuchet MS" pitchFamily="34" charset="0"/>
              </a:rPr>
            </a:br>
            <a:r>
              <a:rPr lang="en-GB" sz="1600" b="1" dirty="0">
                <a:solidFill>
                  <a:schemeClr val="tx1"/>
                </a:solidFill>
                <a:latin typeface="Trebuchet MS" pitchFamily="34" charset="0"/>
              </a:rPr>
              <a:t>DGCI</a:t>
            </a:r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7019925" y="5032375"/>
            <a:ext cx="14049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Trebuchet MS" pitchFamily="34" charset="0"/>
              </a:rPr>
              <a:t>Central Bank</a:t>
            </a:r>
          </a:p>
        </p:txBody>
      </p:sp>
      <p:sp>
        <p:nvSpPr>
          <p:cNvPr id="5132" name="Line 60"/>
          <p:cNvSpPr>
            <a:spLocks noChangeShapeType="1"/>
          </p:cNvSpPr>
          <p:nvPr/>
        </p:nvSpPr>
        <p:spPr bwMode="auto">
          <a:xfrm flipH="1">
            <a:off x="1979613" y="3213100"/>
            <a:ext cx="1368425" cy="1008063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5133" name="Line 61"/>
          <p:cNvSpPr>
            <a:spLocks noChangeShapeType="1"/>
          </p:cNvSpPr>
          <p:nvPr/>
        </p:nvSpPr>
        <p:spPr bwMode="auto">
          <a:xfrm>
            <a:off x="900113" y="5013325"/>
            <a:ext cx="74168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9279" name="Line 63"/>
          <p:cNvSpPr>
            <a:spLocks noChangeShapeType="1"/>
          </p:cNvSpPr>
          <p:nvPr/>
        </p:nvSpPr>
        <p:spPr bwMode="auto">
          <a:xfrm flipV="1">
            <a:off x="1547813" y="3862388"/>
            <a:ext cx="1944687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9280" name="Line 64"/>
          <p:cNvSpPr>
            <a:spLocks noChangeShapeType="1"/>
          </p:cNvSpPr>
          <p:nvPr/>
        </p:nvSpPr>
        <p:spPr bwMode="auto">
          <a:xfrm>
            <a:off x="5148263" y="3862388"/>
            <a:ext cx="2303462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9281" name="Line 65"/>
          <p:cNvSpPr>
            <a:spLocks noChangeShapeType="1"/>
          </p:cNvSpPr>
          <p:nvPr/>
        </p:nvSpPr>
        <p:spPr bwMode="auto">
          <a:xfrm>
            <a:off x="4427538" y="4437063"/>
            <a:ext cx="1008062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9282" name="Line 66"/>
          <p:cNvSpPr>
            <a:spLocks noChangeShapeType="1"/>
          </p:cNvSpPr>
          <p:nvPr/>
        </p:nvSpPr>
        <p:spPr bwMode="auto">
          <a:xfrm flipV="1">
            <a:off x="3348038" y="4437063"/>
            <a:ext cx="719137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pt-PT"/>
          </a:p>
        </p:txBody>
      </p:sp>
      <p:pic>
        <p:nvPicPr>
          <p:cNvPr id="21" name="Picture 2" descr="http://pptcrafter.files.wordpress.com/2013/01/gears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1725" y="3238623"/>
            <a:ext cx="537411" cy="533400"/>
          </a:xfrm>
          <a:prstGeom prst="rect">
            <a:avLst/>
          </a:prstGeom>
          <a:noFill/>
        </p:spPr>
      </p:pic>
      <p:pic>
        <p:nvPicPr>
          <p:cNvPr id="22" name="Picture 40" descr="data-base-m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48100" y="2998911"/>
            <a:ext cx="8001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3886200" y="3913311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SICAE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Picture 12" descr="http://www.irn.mj.pt/sections/irn/a_registral/imagens/sicae/downloadFile/preview/SICA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2348880"/>
            <a:ext cx="2736304" cy="1308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Text Box 54"/>
          <p:cNvSpPr txBox="1">
            <a:spLocks noChangeArrowheads="1"/>
          </p:cNvSpPr>
          <p:nvPr/>
        </p:nvSpPr>
        <p:spPr bwMode="auto">
          <a:xfrm>
            <a:off x="1475656" y="1124744"/>
            <a:ext cx="747077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 dirty="0" smtClean="0">
                <a:solidFill>
                  <a:srgbClr val="00B0F0"/>
                </a:solidFill>
                <a:latin typeface="Trebuchet MS" pitchFamily="34" charset="0"/>
              </a:rPr>
              <a:t>Public entities to management NACE Integrated System</a:t>
            </a:r>
            <a:endParaRPr lang="en-GB" sz="2400" b="1" dirty="0">
              <a:solidFill>
                <a:srgbClr val="00B0F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"/>
                                        <p:tgtEl>
                                          <p:spTgt spid="9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"/>
                                        <p:tgtEl>
                                          <p:spTgt spid="9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71" grpId="0"/>
      <p:bldP spid="9272" grpId="0"/>
      <p:bldP spid="9273" grpId="0"/>
      <p:bldP spid="9274" grpId="0"/>
      <p:bldP spid="9274" grpId="1"/>
      <p:bldP spid="9279" grpId="0" animBg="1"/>
      <p:bldP spid="9280" grpId="0" animBg="1"/>
      <p:bldP spid="9281" grpId="0" animBg="1"/>
      <p:bldP spid="92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23" name="Text Box 19"/>
          <p:cNvSpPr txBox="1">
            <a:spLocks noChangeArrowheads="1"/>
          </p:cNvSpPr>
          <p:nvPr/>
        </p:nvSpPr>
        <p:spPr bwMode="auto">
          <a:xfrm flipV="1">
            <a:off x="611560" y="1916832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chemeClr val="tx1"/>
                </a:solidFill>
              </a:rPr>
              <a:t>«</a:t>
            </a: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1115616" y="1844824"/>
            <a:ext cx="727280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2400" dirty="0" smtClean="0">
                <a:solidFill>
                  <a:schemeClr val="tx1"/>
                </a:solidFill>
                <a:latin typeface="Trebuchet MS" pitchFamily="34" charset="0"/>
              </a:rPr>
              <a:t>The complete SICAE will be published to other entities of the public administration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608" y="3356992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400" dirty="0" smtClean="0">
                <a:solidFill>
                  <a:schemeClr val="tx1"/>
                </a:solidFill>
                <a:latin typeface="Trebuchet MS" pitchFamily="34" charset="0"/>
              </a:rPr>
              <a:t>The complete SICAE will be published for the general public in the website in the Minister of Justice</a:t>
            </a:r>
            <a:endParaRPr lang="pt-PT" sz="24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 flipV="1">
            <a:off x="610220" y="3356992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chemeClr val="tx1"/>
                </a:solidFill>
              </a:rPr>
              <a:t>«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771775" y="404813"/>
            <a:ext cx="58324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dirty="0" smtClean="0">
                <a:solidFill>
                  <a:schemeClr val="bg2"/>
                </a:solidFill>
                <a:latin typeface="Trebuchet MS" pitchFamily="34" charset="0"/>
              </a:rPr>
              <a:t>what is Published?</a:t>
            </a:r>
            <a:endParaRPr lang="en-GB" sz="3200" dirty="0">
              <a:solidFill>
                <a:schemeClr val="bg2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23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771775" y="404813"/>
            <a:ext cx="58324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dirty="0" smtClean="0">
                <a:solidFill>
                  <a:schemeClr val="bg2"/>
                </a:solidFill>
                <a:latin typeface="Trebuchet MS" pitchFamily="34" charset="0"/>
              </a:rPr>
              <a:t>what is Published?</a:t>
            </a:r>
            <a:endParaRPr lang="en-GB" sz="3200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 flipV="1">
            <a:off x="1115616" y="1603648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1547664" y="1556792"/>
            <a:ext cx="727280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Only companies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55576" y="2204864"/>
            <a:ext cx="6192838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 dirty="0">
                <a:solidFill>
                  <a:schemeClr val="tx1"/>
                </a:solidFill>
                <a:latin typeface="Trebuchet MS" pitchFamily="34" charset="0"/>
              </a:rPr>
              <a:t>Public Access:</a:t>
            </a:r>
          </a:p>
          <a:p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NIPC(Key) + Name + </a:t>
            </a:r>
            <a:r>
              <a:rPr lang="en-GB" sz="2400" dirty="0" err="1" smtClean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Nace_code</a:t>
            </a: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 (main) </a:t>
            </a:r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+ up to </a:t>
            </a: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secondary </a:t>
            </a:r>
            <a:r>
              <a:rPr lang="en-GB" sz="2400" dirty="0" err="1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nace</a:t>
            </a:r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-code</a:t>
            </a:r>
            <a:endParaRPr lang="en-GB" sz="2400" b="1" dirty="0">
              <a:solidFill>
                <a:schemeClr val="bg2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99592" y="3861048"/>
            <a:ext cx="6192838" cy="21236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 dirty="0">
                <a:solidFill>
                  <a:schemeClr val="tx1"/>
                </a:solidFill>
                <a:latin typeface="Trebuchet MS" pitchFamily="34" charset="0"/>
              </a:rPr>
              <a:t>Restricted access to the involved entities in the system:</a:t>
            </a:r>
          </a:p>
          <a:p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NIPC(Key) + Name + </a:t>
            </a:r>
            <a:r>
              <a:rPr lang="en-GB" sz="2400" dirty="0" err="1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Nace_code</a:t>
            </a:r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 + up to </a:t>
            </a: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3  (now 19) </a:t>
            </a:r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secondary </a:t>
            </a:r>
            <a:r>
              <a:rPr lang="en-GB" sz="2400" dirty="0" err="1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nace</a:t>
            </a:r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-code + Source </a:t>
            </a:r>
            <a:r>
              <a:rPr lang="en-GB" sz="2400" dirty="0" err="1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nace</a:t>
            </a:r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-code + date </a:t>
            </a:r>
            <a:r>
              <a:rPr lang="en-GB" sz="2400" dirty="0" err="1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nace</a:t>
            </a:r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Trebuchet MS" pitchFamily="34" charset="0"/>
              </a:rPr>
              <a:t>-code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  <p:bldP spid="10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899592" y="1628800"/>
            <a:ext cx="7848600" cy="4108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marL="87313" indent="-87313" algn="l">
              <a:lnSpc>
                <a:spcPct val="150000"/>
              </a:lnSpc>
              <a:spcBef>
                <a:spcPct val="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rebuchet MS" pitchFamily="34" charset="0"/>
              </a:rPr>
              <a:t>Allocation uniform NACE-Code for the legal units</a:t>
            </a:r>
          </a:p>
          <a:p>
            <a:pPr marL="87313" indent="-87313" algn="l">
              <a:lnSpc>
                <a:spcPct val="150000"/>
              </a:lnSpc>
              <a:spcBef>
                <a:spcPct val="0"/>
              </a:spcBef>
              <a:buClr>
                <a:srgbClr val="CC0000"/>
              </a:buClr>
              <a:buFont typeface="Wingdings" pitchFamily="2" charset="2"/>
              <a:buNone/>
            </a:pPr>
            <a:endParaRPr lang="en-US" sz="900" dirty="0">
              <a:solidFill>
                <a:schemeClr val="tx1"/>
              </a:solidFill>
              <a:latin typeface="Trebuchet MS" pitchFamily="34" charset="0"/>
            </a:endParaRPr>
          </a:p>
          <a:p>
            <a:pPr marL="87313" indent="-87313" algn="l">
              <a:lnSpc>
                <a:spcPct val="150000"/>
              </a:lnSpc>
              <a:spcBef>
                <a:spcPct val="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sz="2400" dirty="0">
                <a:solidFill>
                  <a:schemeClr val="tx1"/>
                </a:solidFill>
                <a:latin typeface="Trebuchet MS" pitchFamily="34" charset="0"/>
              </a:rPr>
              <a:t> The rapid changes are </a:t>
            </a:r>
            <a:r>
              <a:rPr lang="en-GB" sz="2400" dirty="0">
                <a:solidFill>
                  <a:schemeClr val="tx1"/>
                </a:solidFill>
                <a:latin typeface="Trebuchet MS" pitchFamily="34" charset="0"/>
              </a:rPr>
              <a:t>knowledge</a:t>
            </a:r>
          </a:p>
          <a:p>
            <a:pPr marL="87313" indent="-87313" algn="l">
              <a:lnSpc>
                <a:spcPct val="150000"/>
              </a:lnSpc>
              <a:spcBef>
                <a:spcPct val="0"/>
              </a:spcBef>
              <a:buClr>
                <a:srgbClr val="CC0000"/>
              </a:buClr>
              <a:buFont typeface="Wingdings" pitchFamily="2" charset="2"/>
              <a:buNone/>
            </a:pPr>
            <a:endParaRPr lang="en-GB" sz="900" dirty="0">
              <a:solidFill>
                <a:schemeClr val="tx1"/>
              </a:solidFill>
              <a:latin typeface="Trebuchet MS" pitchFamily="34" charset="0"/>
            </a:endParaRPr>
          </a:p>
          <a:p>
            <a:pPr marL="87313" indent="-87313" algn="l">
              <a:lnSpc>
                <a:spcPct val="150000"/>
              </a:lnSpc>
              <a:spcBef>
                <a:spcPct val="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2400" dirty="0">
                <a:solidFill>
                  <a:schemeClr val="tx1"/>
                </a:solidFill>
                <a:latin typeface="Trebuchet MS" pitchFamily="34" charset="0"/>
              </a:rPr>
              <a:t> Improve quality</a:t>
            </a:r>
          </a:p>
          <a:p>
            <a:pPr marL="87313" indent="-87313" algn="l">
              <a:lnSpc>
                <a:spcPct val="150000"/>
              </a:lnSpc>
              <a:spcBef>
                <a:spcPct val="0"/>
              </a:spcBef>
              <a:buClr>
                <a:srgbClr val="CC0000"/>
              </a:buClr>
              <a:buFont typeface="Wingdings" pitchFamily="2" charset="2"/>
              <a:buNone/>
            </a:pPr>
            <a:endParaRPr lang="en-GB" sz="900" dirty="0">
              <a:solidFill>
                <a:schemeClr val="tx1"/>
              </a:solidFill>
              <a:latin typeface="Trebuchet MS" pitchFamily="34" charset="0"/>
            </a:endParaRPr>
          </a:p>
          <a:p>
            <a:pPr marL="87313" indent="-87313" algn="l">
              <a:lnSpc>
                <a:spcPct val="150000"/>
              </a:lnSpc>
              <a:spcBef>
                <a:spcPct val="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2400" dirty="0">
                <a:solidFill>
                  <a:schemeClr val="tx1"/>
                </a:solidFill>
                <a:latin typeface="Trebuchet MS" pitchFamily="34" charset="0"/>
              </a:rPr>
              <a:t> Easy access / public</a:t>
            </a:r>
          </a:p>
          <a:p>
            <a:pPr marL="87313" indent="-87313" algn="l">
              <a:lnSpc>
                <a:spcPct val="150000"/>
              </a:lnSpc>
              <a:spcBef>
                <a:spcPct val="0"/>
              </a:spcBef>
              <a:buClr>
                <a:srgbClr val="CC0000"/>
              </a:buClr>
              <a:buFont typeface="Wingdings" pitchFamily="2" charset="2"/>
              <a:buNone/>
            </a:pPr>
            <a:endParaRPr lang="en-GB" sz="900" dirty="0">
              <a:solidFill>
                <a:schemeClr val="tx1"/>
              </a:solidFill>
              <a:latin typeface="Trebuchet MS" pitchFamily="34" charset="0"/>
            </a:endParaRPr>
          </a:p>
          <a:p>
            <a:pPr marL="87313" indent="-87313" algn="l">
              <a:lnSpc>
                <a:spcPct val="150000"/>
              </a:lnSpc>
              <a:spcBef>
                <a:spcPct val="0"/>
              </a:spcBef>
              <a:buClr>
                <a:srgbClr val="CC0000"/>
              </a:buClr>
              <a:buFont typeface="Wingdings" pitchFamily="2" charset="2"/>
              <a:buNone/>
            </a:pPr>
            <a:endParaRPr lang="en-GB" sz="900" dirty="0">
              <a:solidFill>
                <a:schemeClr val="tx1"/>
              </a:solidFill>
              <a:latin typeface="Trebuchet MS" pitchFamily="34" charset="0"/>
            </a:endParaRPr>
          </a:p>
          <a:p>
            <a:pPr marL="87313" indent="-87313" algn="l">
              <a:lnSpc>
                <a:spcPct val="150000"/>
              </a:lnSpc>
              <a:spcBef>
                <a:spcPct val="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2400" dirty="0">
                <a:solidFill>
                  <a:schemeClr val="tx1"/>
                </a:solidFill>
                <a:latin typeface="Trebuchet MS" pitchFamily="34" charset="0"/>
              </a:rPr>
              <a:t> Share information / share responsibilities</a:t>
            </a:r>
          </a:p>
          <a:p>
            <a:pPr marL="87313" indent="-87313" algn="l">
              <a:lnSpc>
                <a:spcPct val="150000"/>
              </a:lnSpc>
              <a:spcBef>
                <a:spcPct val="0"/>
              </a:spcBef>
              <a:buClr>
                <a:srgbClr val="CC0000"/>
              </a:buClr>
              <a:buFont typeface="Wingdings" pitchFamily="2" charset="2"/>
              <a:buNone/>
            </a:pPr>
            <a:endParaRPr lang="en-GB" sz="900" dirty="0">
              <a:solidFill>
                <a:schemeClr val="tx1"/>
              </a:solidFill>
              <a:latin typeface="Trebuchet MS" pitchFamily="34" charset="0"/>
            </a:endParaRPr>
          </a:p>
          <a:p>
            <a:pPr marL="87313" indent="-87313" algn="l">
              <a:lnSpc>
                <a:spcPct val="150000"/>
              </a:lnSpc>
              <a:spcBef>
                <a:spcPct val="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2400" dirty="0">
                <a:solidFill>
                  <a:schemeClr val="tx1"/>
                </a:solidFill>
                <a:latin typeface="Trebuchet MS" pitchFamily="34" charset="0"/>
              </a:rPr>
              <a:t> More transparency in decisions taken based on NACE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3491880" y="404664"/>
            <a:ext cx="3744416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  <a:buClr>
                <a:srgbClr val="CC0000"/>
              </a:buClr>
            </a:pPr>
            <a:r>
              <a:rPr lang="en-US" sz="3200" b="1" dirty="0" smtClean="0">
                <a:solidFill>
                  <a:schemeClr val="bg2"/>
                </a:solidFill>
                <a:latin typeface="Trebuchet MS" pitchFamily="34" charset="0"/>
              </a:rPr>
              <a:t>Advantages</a:t>
            </a:r>
            <a:endParaRPr lang="pt-PT" sz="3200" b="1" dirty="0" smtClean="0">
              <a:solidFill>
                <a:schemeClr val="bg2"/>
              </a:solidFill>
              <a:latin typeface="Trebuchet MS" pitchFamily="34" charset="0"/>
            </a:endParaRPr>
          </a:p>
        </p:txBody>
      </p:sp>
      <p:pic>
        <p:nvPicPr>
          <p:cNvPr id="7" name="Picture 12" descr="http://www.irn.mj.pt/sections/irn/a_registral/imagens/sicae/downloadFile/preview/SICA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548680"/>
            <a:ext cx="1426791" cy="720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 flipV="1">
            <a:off x="611560" y="1556792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 flipV="1">
            <a:off x="611560" y="4699992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 flipV="1">
            <a:off x="611560" y="3068960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 flipV="1">
            <a:off x="611560" y="2276872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 flipV="1">
            <a:off x="611560" y="3861048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 flipV="1">
            <a:off x="611560" y="5373216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400" dirty="0">
                <a:solidFill>
                  <a:srgbClr val="CC301F"/>
                </a:solidFill>
              </a:rPr>
              <a:t>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14796</TotalTime>
  <Words>559</Words>
  <Application>Microsoft Office PowerPoint</Application>
  <PresentationFormat>On-screen Show (4:3)</PresentationFormat>
  <Paragraphs>136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Humanst521 BT</vt:lpstr>
      <vt:lpstr>Humnst777 BT</vt:lpstr>
      <vt:lpstr>Arial</vt:lpstr>
      <vt:lpstr>Arial Black</vt:lpstr>
      <vt:lpstr>Franklin Gothic Medium</vt:lpstr>
      <vt:lpstr>Harlow Solid Italic</vt:lpstr>
      <vt:lpstr>Trebuchet MS</vt:lpstr>
      <vt:lpstr>Wingdings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DPHCN</dc:creator>
  <cp:lastModifiedBy>ONU</cp:lastModifiedBy>
  <cp:revision>569</cp:revision>
  <cp:lastPrinted>2019-09-20T16:10:42Z</cp:lastPrinted>
  <dcterms:created xsi:type="dcterms:W3CDTF">2004-01-14T16:14:16Z</dcterms:created>
  <dcterms:modified xsi:type="dcterms:W3CDTF">2019-09-30T07:01:42Z</dcterms:modified>
</cp:coreProperties>
</file>