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8" r:id="rId1"/>
    <p:sldMasterId id="2147483670" r:id="rId2"/>
    <p:sldMasterId id="2147483672" r:id="rId3"/>
    <p:sldMasterId id="2147483697" r:id="rId4"/>
    <p:sldMasterId id="2147483699" r:id="rId5"/>
    <p:sldMasterId id="2147483708" r:id="rId6"/>
  </p:sldMasterIdLst>
  <p:notesMasterIdLst>
    <p:notesMasterId r:id="rId30"/>
  </p:notesMasterIdLst>
  <p:handoutMasterIdLst>
    <p:handoutMasterId r:id="rId31"/>
  </p:handoutMasterIdLst>
  <p:sldIdLst>
    <p:sldId id="346" r:id="rId7"/>
    <p:sldId id="257" r:id="rId8"/>
    <p:sldId id="352" r:id="rId9"/>
    <p:sldId id="347" r:id="rId10"/>
    <p:sldId id="261" r:id="rId11"/>
    <p:sldId id="263" r:id="rId12"/>
    <p:sldId id="353" r:id="rId13"/>
    <p:sldId id="354" r:id="rId14"/>
    <p:sldId id="357" r:id="rId15"/>
    <p:sldId id="358" r:id="rId16"/>
    <p:sldId id="356" r:id="rId17"/>
    <p:sldId id="282" r:id="rId18"/>
    <p:sldId id="362" r:id="rId19"/>
    <p:sldId id="370" r:id="rId20"/>
    <p:sldId id="366" r:id="rId21"/>
    <p:sldId id="365" r:id="rId22"/>
    <p:sldId id="371" r:id="rId23"/>
    <p:sldId id="364" r:id="rId24"/>
    <p:sldId id="367" r:id="rId25"/>
    <p:sldId id="368" r:id="rId26"/>
    <p:sldId id="369" r:id="rId27"/>
    <p:sldId id="372" r:id="rId28"/>
    <p:sldId id="355" r:id="rId2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82" autoAdjust="0"/>
    <p:restoredTop sz="95394" autoAdjust="0"/>
  </p:normalViewPr>
  <p:slideViewPr>
    <p:cSldViewPr snapToGrid="0" showGuides="1">
      <p:cViewPr varScale="1">
        <p:scale>
          <a:sx n="71" d="100"/>
          <a:sy n="71" d="100"/>
        </p:scale>
        <p:origin x="127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8275"/>
    </p:cViewPr>
  </p:sorterViewPr>
  <p:notesViewPr>
    <p:cSldViewPr snapToGrid="0" showGuides="1">
      <p:cViewPr varScale="1">
        <p:scale>
          <a:sx n="63" d="100"/>
          <a:sy n="63" d="100"/>
        </p:scale>
        <p:origin x="2544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/>
              <a:t>Number</a:t>
            </a:r>
            <a:r>
              <a:rPr lang="en-US" sz="1800" baseline="0" dirty="0"/>
              <a:t> of Firms</a:t>
            </a:r>
            <a:endParaRPr lang="en-US" sz="18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A8F-4776-A0F0-7E785C24FCC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A8F-4776-A0F0-7E785C24FCC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A8F-4776-A0F0-7E785C24FCC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A8F-4776-A0F0-7E785C24FCC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A8F-4776-A0F0-7E785C24FCC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A8F-4776-A0F0-7E785C24FCC2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0A8F-4776-A0F0-7E785C24FCC2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0A8F-4776-A0F0-7E785C24FCC2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0A8F-4776-A0F0-7E785C24FCC2}"/>
              </c:ext>
            </c:extLst>
          </c:dPt>
          <c:dLbls>
            <c:dLbl>
              <c:idx val="0"/>
              <c:layout>
                <c:manualLayout>
                  <c:x val="-7.3931468342511297E-2"/>
                  <c:y val="0.26156518873643941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0A8F-4776-A0F0-7E785C24FCC2}"/>
                </c:ext>
              </c:extLst>
            </c:dLbl>
            <c:dLbl>
              <c:idx val="8"/>
              <c:layout>
                <c:manualLayout>
                  <c:x val="-0.32653053056743619"/>
                  <c:y val="2.7826083908131856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7C33C6A-FDAC-4438-AEB0-68C5FA40CDDA}" type="CATEGORYNAME">
                      <a:rPr lang="en-US"/>
                      <a:pPr>
                        <a:defRPr/>
                      </a:pPr>
                      <a:t>[CATEGORY NAME]</a:t>
                    </a:fld>
                    <a:r>
                      <a:rPr lang="en-US" baseline="0" dirty="0"/>
                      <a:t>, </a:t>
                    </a:r>
                    <a:fld id="{60834570-9B66-4A92-8532-1C6E70C284F7}" type="PERCENTAGE">
                      <a:rPr lang="en-US" baseline="0" smtClean="0"/>
                      <a:pPr>
                        <a:defRPr/>
                      </a:pPr>
                      <a:t>[PERCENTAGE]</a:t>
                    </a:fld>
                    <a:endParaRPr lang="en-US" baseline="0" dirty="0"/>
                  </a:p>
                </c:rich>
              </c:tx>
              <c:numFmt formatCode="0.00%" sourceLinked="0"/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8196770737497928"/>
                      <c:h val="0.1010257746223047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1-0A8F-4776-A0F0-7E785C24FCC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Sheet1!$H$12:$P$12</c:f>
              <c:strCache>
                <c:ptCount val="9"/>
                <c:pt idx="0">
                  <c:v>1 to 4 Employees</c:v>
                </c:pt>
                <c:pt idx="1">
                  <c:v>5 to 9 Employees</c:v>
                </c:pt>
                <c:pt idx="2">
                  <c:v>10 to 19 Employees</c:v>
                </c:pt>
                <c:pt idx="3">
                  <c:v>20 to 49 Employees</c:v>
                </c:pt>
                <c:pt idx="4">
                  <c:v>50 to 99 Employees</c:v>
                </c:pt>
                <c:pt idx="5">
                  <c:v>100 to 249 Employees</c:v>
                </c:pt>
                <c:pt idx="6">
                  <c:v>250 to 499 Employees</c:v>
                </c:pt>
                <c:pt idx="7">
                  <c:v>500 to 999 Employees</c:v>
                </c:pt>
                <c:pt idx="8">
                  <c:v>1,000 or More Employees</c:v>
                </c:pt>
              </c:strCache>
            </c:strRef>
          </c:cat>
          <c:val>
            <c:numRef>
              <c:f>Sheet1!$H$13:$P$13</c:f>
              <c:numCache>
                <c:formatCode>General</c:formatCode>
                <c:ptCount val="9"/>
                <c:pt idx="0">
                  <c:v>55.74</c:v>
                </c:pt>
                <c:pt idx="1">
                  <c:v>18.899999999999999</c:v>
                </c:pt>
                <c:pt idx="2">
                  <c:v>12.11</c:v>
                </c:pt>
                <c:pt idx="3">
                  <c:v>8.1199999999999992</c:v>
                </c:pt>
                <c:pt idx="4">
                  <c:v>2.63</c:v>
                </c:pt>
                <c:pt idx="5">
                  <c:v>1.54</c:v>
                </c:pt>
                <c:pt idx="6">
                  <c:v>0.49</c:v>
                </c:pt>
                <c:pt idx="7">
                  <c:v>0.22</c:v>
                </c:pt>
                <c:pt idx="8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0A8F-4776-A0F0-7E785C24FC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/>
              <a:t>Employment</a:t>
            </a:r>
            <a:r>
              <a:rPr lang="en-US" sz="1800" baseline="0" dirty="0"/>
              <a:t> from Firms</a:t>
            </a:r>
            <a:endParaRPr lang="en-US" sz="18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61-42FF-905B-FD50EE627E8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61-42FF-905B-FD50EE627E8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61-42FF-905B-FD50EE627E8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61-42FF-905B-FD50EE627E8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261-42FF-905B-FD50EE627E86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261-42FF-905B-FD50EE627E86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261-42FF-905B-FD50EE627E86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261-42FF-905B-FD50EE627E86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1261-42FF-905B-FD50EE627E86}"/>
              </c:ext>
            </c:extLst>
          </c:dPt>
          <c:dLbls>
            <c:dLbl>
              <c:idx val="0"/>
              <c:layout>
                <c:manualLayout>
                  <c:x val="-1.232191139041855E-2"/>
                  <c:y val="0.4786086432198680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261-42FF-905B-FD50EE627E86}"/>
                </c:ext>
              </c:extLst>
            </c:dLbl>
            <c:dLbl>
              <c:idx val="8"/>
              <c:layout>
                <c:manualLayout>
                  <c:x val="-0.16249520646114463"/>
                  <c:y val="1.473752662923364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1261-42FF-905B-FD50EE627E86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Sheet1!$H$12:$P$12</c:f>
              <c:strCache>
                <c:ptCount val="9"/>
                <c:pt idx="0">
                  <c:v>1 to 4 Employees</c:v>
                </c:pt>
                <c:pt idx="1">
                  <c:v>5 to 9 Employees</c:v>
                </c:pt>
                <c:pt idx="2">
                  <c:v>10 to 19 Employees</c:v>
                </c:pt>
                <c:pt idx="3">
                  <c:v>20 to 49 Employees</c:v>
                </c:pt>
                <c:pt idx="4">
                  <c:v>50 to 99 Employees</c:v>
                </c:pt>
                <c:pt idx="5">
                  <c:v>100 to 249 Employees</c:v>
                </c:pt>
                <c:pt idx="6">
                  <c:v>250 to 499 Employees</c:v>
                </c:pt>
                <c:pt idx="7">
                  <c:v>500 to 999 Employees</c:v>
                </c:pt>
                <c:pt idx="8">
                  <c:v>1,000 or More Employees</c:v>
                </c:pt>
              </c:strCache>
            </c:strRef>
          </c:cat>
          <c:val>
            <c:numRef>
              <c:f>Sheet1!$H$14:$P$14</c:f>
              <c:numCache>
                <c:formatCode>General</c:formatCode>
                <c:ptCount val="9"/>
                <c:pt idx="0">
                  <c:v>4.75</c:v>
                </c:pt>
                <c:pt idx="1">
                  <c:v>5.34</c:v>
                </c:pt>
                <c:pt idx="2">
                  <c:v>7</c:v>
                </c:pt>
                <c:pt idx="3">
                  <c:v>10.51</c:v>
                </c:pt>
                <c:pt idx="4">
                  <c:v>7.78</c:v>
                </c:pt>
                <c:pt idx="5">
                  <c:v>10.050000000000001</c:v>
                </c:pt>
                <c:pt idx="6">
                  <c:v>7.2</c:v>
                </c:pt>
                <c:pt idx="7">
                  <c:v>6.95</c:v>
                </c:pt>
                <c:pt idx="8">
                  <c:v>40.39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1261-42FF-905B-FD50EE627E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57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056287849552373"/>
          <c:y val="0.21451128084778848"/>
          <c:w val="0.68512738018457153"/>
          <c:h val="0.61887839847960036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7FF-4F0B-A7C3-DC1E1375404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7FF-4F0B-A7C3-DC1E1375404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7FF-4F0B-A7C3-DC1E1375404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7FF-4F0B-A7C3-DC1E1375404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7FF-4F0B-A7C3-DC1E1375404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7FF-4F0B-A7C3-DC1E13754042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D7FF-4F0B-A7C3-DC1E13754042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D7FF-4F0B-A7C3-DC1E13754042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D7FF-4F0B-A7C3-DC1E13754042}"/>
              </c:ext>
            </c:extLst>
          </c:dPt>
          <c:cat>
            <c:strRef>
              <c:f>Sheet1!$H$12:$P$12</c:f>
              <c:strCache>
                <c:ptCount val="9"/>
                <c:pt idx="0">
                  <c:v>1 to 4 Employees</c:v>
                </c:pt>
                <c:pt idx="1">
                  <c:v>5 to 9 Employees</c:v>
                </c:pt>
                <c:pt idx="2">
                  <c:v>10 to 19 Employees</c:v>
                </c:pt>
                <c:pt idx="3">
                  <c:v>20 to 49 Employees</c:v>
                </c:pt>
                <c:pt idx="4">
                  <c:v>50 to 99 Employees</c:v>
                </c:pt>
                <c:pt idx="5">
                  <c:v>100 to 249 Employees</c:v>
                </c:pt>
                <c:pt idx="6">
                  <c:v>250 to 499 Employees</c:v>
                </c:pt>
                <c:pt idx="7">
                  <c:v>500 to 999 Employees</c:v>
                </c:pt>
                <c:pt idx="8">
                  <c:v>1,000 or More Employees</c:v>
                </c:pt>
              </c:strCache>
            </c:strRef>
          </c:cat>
          <c:val>
            <c:numRef>
              <c:f>Sheet1!$H$13:$P$13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D7FF-4F0B-A7C3-DC1E137540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1.6886858387721228E-2"/>
          <c:y val="0.25678387822439491"/>
          <c:w val="0.96996912742955166"/>
          <c:h val="0.688021721866968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353D39A-FB07-40D8-B455-E5E7D563DE76}" type="datetimeFigureOut">
              <a:rPr lang="en-US" smtClean="0"/>
              <a:t>9/26/2019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A58EA67-873D-465F-B78C-7C9FBF3A9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04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BB4D37F-5549-F34B-A378-91A8E3006373}" type="datetimeFigureOut">
              <a:rPr lang="en-US" smtClean="0"/>
              <a:t>9/26/2019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2D1A8A7-E1FF-7A41-BF43-A743A2DC9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10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D1A8A7-E1FF-7A41-BF43-A743A2DC9F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0143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1A8A7-E1FF-7A41-BF43-A743A2DC9F1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500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1A8A7-E1FF-7A41-BF43-A743A2DC9F1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8620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1A8A7-E1FF-7A41-BF43-A743A2DC9F1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7697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1A8A7-E1FF-7A41-BF43-A743A2DC9F1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339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D1A8A7-E1FF-7A41-BF43-A743A2DC9F1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646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D1A8A7-E1FF-7A41-BF43-A743A2DC9F1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5827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1A8A7-E1FF-7A41-BF43-A743A2DC9F1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59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1A8A7-E1FF-7A41-BF43-A743A2DC9F1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0683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1A8A7-E1FF-7A41-BF43-A743A2DC9F1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0401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1A8A7-E1FF-7A41-BF43-A743A2DC9F1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6199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1A8A7-E1FF-7A41-BF43-A743A2DC9F1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5605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1A8A7-E1FF-7A41-BF43-A743A2DC9F1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161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>
            <a:spLocks noGrp="1"/>
          </p:cNvSpPr>
          <p:nvPr>
            <p:ph type="subTitle" idx="4294967295"/>
          </p:nvPr>
        </p:nvSpPr>
        <p:spPr>
          <a:xfrm>
            <a:off x="457200" y="1970531"/>
            <a:ext cx="8229600" cy="1175005"/>
          </a:xfrm>
          <a:prstGeom prst="rect">
            <a:avLst/>
          </a:prstGeom>
        </p:spPr>
        <p:txBody>
          <a:bodyPr/>
          <a:lstStyle>
            <a:lvl1pPr>
              <a:lnSpc>
                <a:spcPts val="4500"/>
              </a:lnSpc>
              <a:spcBef>
                <a:spcPts val="600"/>
              </a:spcBef>
              <a:defRPr/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43483"/>
            <a:ext cx="8229600" cy="1527048"/>
          </a:xfrm>
          <a:prstGeom prst="rect">
            <a:avLst/>
          </a:prstGeom>
        </p:spPr>
        <p:txBody>
          <a:bodyPr/>
          <a:lstStyle>
            <a:lvl1pPr>
              <a:lnSpc>
                <a:spcPts val="5700"/>
              </a:lnSpc>
              <a:spcBef>
                <a:spcPts val="600"/>
              </a:spcBef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Click, add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604162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4672"/>
          </a:xfrm>
        </p:spPr>
        <p:txBody>
          <a:bodyPr/>
          <a:lstStyle>
            <a:lvl1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3992563"/>
          </a:xfrm>
        </p:spPr>
        <p:txBody>
          <a:bodyPr/>
          <a:lstStyle>
            <a:lvl1pPr>
              <a:defRPr baseline="0"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CE1126"/>
              </a:buCl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 (not recommended)</a:t>
            </a: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96400" y="6335376"/>
            <a:ext cx="5791200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11A96E3-A9FF-4894-9186-F52C729C3EF4}" type="slidenum">
              <a:rPr lang="en-US" sz="1050" spc="45" smtClean="0">
                <a:solidFill>
                  <a:srgbClr val="002060"/>
                </a:solidFill>
                <a:latin typeface="Century Gothic" panose="020B0502020202020204" pitchFamily="34" charset="0"/>
              </a:rPr>
              <a:pPr>
                <a:defRPr/>
              </a:pPr>
              <a:t>‹#›</a:t>
            </a:fld>
            <a:r>
              <a:rPr lang="en-US" sz="1600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>
                <a:solidFill>
                  <a:srgbClr val="002060"/>
                </a:solidFill>
                <a:latin typeface="Century Gothic" panose="020B0502020202020204" pitchFamily="34" charset="0"/>
              </a:rPr>
              <a:t>—</a:t>
            </a:r>
            <a:r>
              <a:rPr lang="en-US" sz="1600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>
                <a:solidFill>
                  <a:srgbClr val="002060"/>
                </a:solidFill>
                <a:latin typeface="Century Gothic" panose="020B0502020202020204" pitchFamily="34" charset="0"/>
              </a:rPr>
              <a:t>U.S. Bureau of Labor Statistics</a:t>
            </a:r>
            <a:r>
              <a:rPr lang="en-US" sz="1050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 • </a:t>
            </a:r>
            <a:r>
              <a:rPr lang="en-US" sz="1050" b="1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bls.gov</a:t>
            </a:r>
          </a:p>
        </p:txBody>
      </p:sp>
    </p:spTree>
    <p:extLst>
      <p:ext uri="{BB962C8B-B14F-4D97-AF65-F5344CB8AC3E}">
        <p14:creationId xmlns:p14="http://schemas.microsoft.com/office/powerpoint/2010/main" val="22864474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BAE40"/>
          </p15:clr>
        </p15:guide>
        <p15:guide id="2" pos="5472">
          <p15:clr>
            <a:srgbClr val="FBAE40"/>
          </p15:clr>
        </p15:guide>
        <p15:guide id="3" orient="horz" pos="28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11163" y="1689100"/>
            <a:ext cx="4122737" cy="45640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4767263" y="1689100"/>
            <a:ext cx="4122737" cy="45640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91514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9928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57200" y="2093913"/>
            <a:ext cx="3871913" cy="40560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4814887" y="2093913"/>
            <a:ext cx="3871913" cy="4056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608138"/>
            <a:ext cx="3871913" cy="485775"/>
          </a:xfrm>
        </p:spPr>
        <p:txBody>
          <a:bodyPr/>
          <a:lstStyle>
            <a:lvl1pPr marL="0" indent="0">
              <a:buFontTx/>
              <a:buNone/>
              <a:defRPr sz="2800"/>
            </a:lvl1pPr>
            <a:lvl2pPr marL="457200" indent="0">
              <a:buFontTx/>
              <a:buNone/>
              <a:defRPr sz="24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 dirty="0"/>
              <a:t>Compare title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814886" y="1608138"/>
            <a:ext cx="3871913" cy="485775"/>
          </a:xfrm>
        </p:spPr>
        <p:txBody>
          <a:bodyPr/>
          <a:lstStyle>
            <a:lvl1pPr marL="0" indent="0">
              <a:buFontTx/>
              <a:buNone/>
              <a:defRPr sz="2800"/>
            </a:lvl1pPr>
            <a:lvl2pPr marL="457200" indent="0">
              <a:buFontTx/>
              <a:buNone/>
              <a:defRPr sz="24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 dirty="0"/>
              <a:t>Compare title</a:t>
            </a:r>
          </a:p>
        </p:txBody>
      </p:sp>
    </p:spTree>
    <p:extLst>
      <p:ext uri="{BB962C8B-B14F-4D97-AF65-F5344CB8AC3E}">
        <p14:creationId xmlns:p14="http://schemas.microsoft.com/office/powerpoint/2010/main" val="2345902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8316" y="2516393"/>
            <a:ext cx="8229600" cy="1096962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8638113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3429000" y="722672"/>
            <a:ext cx="5235677" cy="525744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98464" y="1526458"/>
            <a:ext cx="3030536" cy="445365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98464" y="722672"/>
            <a:ext cx="3030536" cy="738188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1746888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92299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46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3992563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CE1126"/>
              </a:buCl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 (not recommended)</a:t>
            </a: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96400" y="6335376"/>
            <a:ext cx="5791200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11A96E3-A9FF-4894-9186-F52C729C3EF4}" type="slidenum">
              <a:rPr lang="en-US" sz="1050" spc="45" smtClean="0">
                <a:solidFill>
                  <a:srgbClr val="002060"/>
                </a:solidFill>
                <a:latin typeface="Century Gothic" panose="020B0502020202020204" pitchFamily="34" charset="0"/>
              </a:rPr>
              <a:pPr>
                <a:defRPr/>
              </a:pPr>
              <a:t>‹#›</a:t>
            </a:fld>
            <a:r>
              <a:rPr lang="en-US" sz="1600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>
                <a:solidFill>
                  <a:srgbClr val="002060"/>
                </a:solidFill>
                <a:latin typeface="Century Gothic" panose="020B0502020202020204" pitchFamily="34" charset="0"/>
              </a:rPr>
              <a:t>—</a:t>
            </a:r>
            <a:r>
              <a:rPr lang="en-US" sz="1600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>
                <a:solidFill>
                  <a:srgbClr val="002060"/>
                </a:solidFill>
                <a:latin typeface="Century Gothic" panose="020B0502020202020204" pitchFamily="34" charset="0"/>
              </a:rPr>
              <a:t>U.S. Bureau of Labor Statistics</a:t>
            </a:r>
            <a:r>
              <a:rPr lang="en-US" sz="1050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 • </a:t>
            </a:r>
            <a:r>
              <a:rPr lang="en-US" sz="1050" b="1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bls.gov</a:t>
            </a:r>
          </a:p>
        </p:txBody>
      </p:sp>
    </p:spTree>
    <p:extLst>
      <p:ext uri="{BB962C8B-B14F-4D97-AF65-F5344CB8AC3E}">
        <p14:creationId xmlns:p14="http://schemas.microsoft.com/office/powerpoint/2010/main" val="2014723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BAE40"/>
          </p15:clr>
        </p15:guide>
        <p15:guide id="2" pos="5472">
          <p15:clr>
            <a:srgbClr val="FBAE40"/>
          </p15:clr>
        </p15:guide>
        <p15:guide id="3" orient="horz" pos="28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6364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4672"/>
          </a:xfrm>
        </p:spPr>
        <p:txBody>
          <a:bodyPr/>
          <a:lstStyle>
            <a:lvl1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3992563"/>
          </a:xfrm>
        </p:spPr>
        <p:txBody>
          <a:bodyPr/>
          <a:lstStyle>
            <a:lvl1pPr>
              <a:defRPr baseline="0"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CE1126"/>
              </a:buCl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 (not recommended)</a:t>
            </a: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96400" y="6335376"/>
            <a:ext cx="5791200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11A96E3-A9FF-4894-9186-F52C729C3EF4}" type="slidenum">
              <a:rPr lang="en-US" sz="1050" b="0" kern="1200" spc="45" smtClean="0">
                <a:solidFill>
                  <a:srgbClr val="002060"/>
                </a:solidFill>
                <a:latin typeface="Century Gothic" panose="020B0502020202020204" pitchFamily="34" charset="0"/>
                <a:ea typeface="+mn-ea"/>
                <a:cs typeface="Tahoma" pitchFamily="34" charset="0"/>
              </a:rPr>
              <a:pPr/>
              <a:t>‹#›</a:t>
            </a:fld>
            <a:r>
              <a:rPr lang="en-US" sz="1600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>
                <a:solidFill>
                  <a:srgbClr val="002060"/>
                </a:solidFill>
                <a:latin typeface="Century Gothic" panose="020B0502020202020204" pitchFamily="34" charset="0"/>
              </a:rPr>
              <a:t>—</a:t>
            </a:r>
            <a:r>
              <a:rPr lang="en-US" sz="1600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>
                <a:solidFill>
                  <a:srgbClr val="002060"/>
                </a:solidFill>
                <a:latin typeface="Century Gothic" panose="020B0502020202020204" pitchFamily="34" charset="0"/>
              </a:rPr>
              <a:t>U.S. Bureau of Labor Statistics</a:t>
            </a:r>
            <a:r>
              <a:rPr lang="en-US" sz="1050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 • </a:t>
            </a:r>
            <a:r>
              <a:rPr lang="en-US" sz="1050" b="1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bls.gov</a:t>
            </a:r>
          </a:p>
        </p:txBody>
      </p:sp>
    </p:spTree>
    <p:extLst>
      <p:ext uri="{BB962C8B-B14F-4D97-AF65-F5344CB8AC3E}">
        <p14:creationId xmlns:p14="http://schemas.microsoft.com/office/powerpoint/2010/main" val="17641550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BAE40"/>
          </p15:clr>
        </p15:guide>
        <p15:guide id="2" pos="5472">
          <p15:clr>
            <a:srgbClr val="FBAE40"/>
          </p15:clr>
        </p15:guide>
        <p15:guide id="3" orient="horz" pos="28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4672"/>
          </a:xfrm>
        </p:spPr>
        <p:txBody>
          <a:bodyPr/>
          <a:lstStyle>
            <a:lvl1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3992563"/>
          </a:xfrm>
        </p:spPr>
        <p:txBody>
          <a:bodyPr/>
          <a:lstStyle>
            <a:lvl1pPr>
              <a:defRPr baseline="0"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1921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CE1126"/>
              </a:buCl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 (not recommended)</a:t>
            </a: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96400" y="6335376"/>
            <a:ext cx="5791200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11A96E3-A9FF-4894-9186-F52C729C3EF4}" type="slidenum">
              <a:rPr lang="en-US" sz="1050" b="0" kern="1200" spc="45" smtClean="0">
                <a:solidFill>
                  <a:srgbClr val="002060"/>
                </a:solidFill>
                <a:latin typeface="Century Gothic" panose="020B0502020202020204" pitchFamily="34" charset="0"/>
                <a:ea typeface="+mn-ea"/>
                <a:cs typeface="Tahoma" pitchFamily="34" charset="0"/>
              </a:rPr>
              <a:pPr/>
              <a:t>‹#›</a:t>
            </a:fld>
            <a:r>
              <a:rPr lang="en-US" sz="1600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>
                <a:solidFill>
                  <a:srgbClr val="002060"/>
                </a:solidFill>
                <a:latin typeface="Century Gothic" panose="020B0502020202020204" pitchFamily="34" charset="0"/>
              </a:rPr>
              <a:t>—</a:t>
            </a:r>
            <a:r>
              <a:rPr lang="en-US" sz="1600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>
                <a:solidFill>
                  <a:srgbClr val="002060"/>
                </a:solidFill>
                <a:latin typeface="Century Gothic" panose="020B0502020202020204" pitchFamily="34" charset="0"/>
              </a:rPr>
              <a:t>U.S. Bureau of Labor Statistics</a:t>
            </a:r>
            <a:r>
              <a:rPr lang="en-US" sz="1050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 • </a:t>
            </a:r>
            <a:r>
              <a:rPr lang="en-US" sz="1050" b="1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bls.gov</a:t>
            </a:r>
          </a:p>
        </p:txBody>
      </p:sp>
    </p:spTree>
    <p:extLst>
      <p:ext uri="{BB962C8B-B14F-4D97-AF65-F5344CB8AC3E}">
        <p14:creationId xmlns:p14="http://schemas.microsoft.com/office/powerpoint/2010/main" val="4509417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BAE40"/>
          </p15:clr>
        </p15:guide>
        <p15:guide id="2" pos="5472">
          <p15:clr>
            <a:srgbClr val="FBAE40"/>
          </p15:clr>
        </p15:guide>
        <p15:guide id="3" orient="horz" pos="288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3916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40562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>
            <a:spLocks noGrp="1"/>
          </p:cNvSpPr>
          <p:nvPr>
            <p:ph type="subTitle" idx="4294967295"/>
          </p:nvPr>
        </p:nvSpPr>
        <p:spPr>
          <a:xfrm>
            <a:off x="457200" y="1970531"/>
            <a:ext cx="8229600" cy="1175005"/>
          </a:xfrm>
          <a:prstGeom prst="rect">
            <a:avLst/>
          </a:prstGeom>
        </p:spPr>
        <p:txBody>
          <a:bodyPr/>
          <a:lstStyle>
            <a:lvl1pPr>
              <a:lnSpc>
                <a:spcPts val="4500"/>
              </a:lnSpc>
              <a:spcBef>
                <a:spcPts val="600"/>
              </a:spcBef>
              <a:defRPr/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43483"/>
            <a:ext cx="8229600" cy="1527048"/>
          </a:xfrm>
          <a:prstGeom prst="rect">
            <a:avLst/>
          </a:prstGeom>
        </p:spPr>
        <p:txBody>
          <a:bodyPr/>
          <a:lstStyle>
            <a:lvl1pPr>
              <a:lnSpc>
                <a:spcPts val="5700"/>
              </a:lnSpc>
              <a:spcBef>
                <a:spcPts val="600"/>
              </a:spcBef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Click, add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408168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>
            <a:spLocks noGrp="1"/>
          </p:cNvSpPr>
          <p:nvPr>
            <p:ph type="subTitle" idx="4294967295"/>
          </p:nvPr>
        </p:nvSpPr>
        <p:spPr>
          <a:xfrm>
            <a:off x="457200" y="1970531"/>
            <a:ext cx="8229600" cy="1175005"/>
          </a:xfrm>
          <a:prstGeom prst="rect">
            <a:avLst/>
          </a:prstGeom>
        </p:spPr>
        <p:txBody>
          <a:bodyPr/>
          <a:lstStyle>
            <a:lvl1pPr>
              <a:lnSpc>
                <a:spcPts val="4500"/>
              </a:lnSpc>
              <a:spcBef>
                <a:spcPts val="600"/>
              </a:spcBef>
              <a:defRPr/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43483"/>
            <a:ext cx="8229600" cy="1527048"/>
          </a:xfrm>
          <a:prstGeom prst="rect">
            <a:avLst/>
          </a:prstGeom>
        </p:spPr>
        <p:txBody>
          <a:bodyPr/>
          <a:lstStyle>
            <a:lvl1pPr>
              <a:lnSpc>
                <a:spcPts val="5700"/>
              </a:lnSpc>
              <a:spcBef>
                <a:spcPts val="600"/>
              </a:spcBef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Click, add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990827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3945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4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7"/>
          <a:stretch/>
        </p:blipFill>
        <p:spPr>
          <a:xfrm>
            <a:off x="-175491" y="0"/>
            <a:ext cx="9319491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199"/>
            <a:ext cx="8229600" cy="13684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5625"/>
            <a:ext cx="8229600" cy="1056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add 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42" y="5881445"/>
            <a:ext cx="8439702" cy="9765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543" y="6205585"/>
            <a:ext cx="1016247" cy="608236"/>
          </a:xfrm>
          <a:prstGeom prst="rect">
            <a:avLst/>
          </a:prstGeom>
        </p:spPr>
      </p:pic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396400" y="6335376"/>
            <a:ext cx="5791200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11A96E3-A9FF-4894-9186-F52C729C3EF4}" type="slidenum">
              <a:rPr lang="en-US" sz="1050" b="0" kern="1200" spc="45" smtClean="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Tahoma" pitchFamily="34" charset="0"/>
              </a:rPr>
              <a:pPr/>
              <a:t>‹#›</a:t>
            </a:fld>
            <a:r>
              <a:rPr lang="en-US" sz="1600" spc="45" dirty="0">
                <a:solidFill>
                  <a:schemeClr val="bg1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>
                <a:solidFill>
                  <a:schemeClr val="bg1"/>
                </a:solidFill>
                <a:latin typeface="Century Gothic" panose="020B0502020202020204" pitchFamily="34" charset="0"/>
              </a:rPr>
              <a:t>—</a:t>
            </a:r>
            <a:r>
              <a:rPr lang="en-US" sz="1600" spc="45" dirty="0">
                <a:solidFill>
                  <a:schemeClr val="bg1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>
                <a:solidFill>
                  <a:schemeClr val="bg1"/>
                </a:solidFill>
                <a:latin typeface="Century Gothic" panose="020B0502020202020204" pitchFamily="34" charset="0"/>
              </a:rPr>
              <a:t>U.S. Bureau of Labor Statistics</a:t>
            </a:r>
            <a:r>
              <a:rPr lang="en-US" sz="1050" spc="45" dirty="0">
                <a:solidFill>
                  <a:schemeClr val="bg1"/>
                </a:solidFill>
                <a:latin typeface="Century Gothic" panose="020B0502020202020204" pitchFamily="34" charset="0"/>
              </a:rPr>
              <a:t> • </a:t>
            </a:r>
            <a:r>
              <a:rPr lang="en-US" sz="1050" b="1" spc="45" dirty="0">
                <a:solidFill>
                  <a:schemeClr val="bg1"/>
                </a:solidFill>
                <a:latin typeface="Century Gothic" panose="020B0502020202020204" pitchFamily="34" charset="0"/>
              </a:rPr>
              <a:t>bls.gov</a:t>
            </a:r>
          </a:p>
        </p:txBody>
      </p:sp>
    </p:spTree>
    <p:extLst>
      <p:ext uri="{BB962C8B-B14F-4D97-AF65-F5344CB8AC3E}">
        <p14:creationId xmlns:p14="http://schemas.microsoft.com/office/powerpoint/2010/main" val="1807257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5" r:id="rId2"/>
    <p:sldLayoutId id="2147483696" r:id="rId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" userDrawn="1">
          <p15:clr>
            <a:srgbClr val="F26B43"/>
          </p15:clr>
        </p15:guide>
        <p15:guide id="2" pos="5472" userDrawn="1">
          <p15:clr>
            <a:srgbClr val="F26B43"/>
          </p15:clr>
        </p15:guide>
        <p15:guide id="3" orient="horz" pos="28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98" y="5899731"/>
            <a:ext cx="8439702" cy="976557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 userDrawn="1">
            <p:ph type="title"/>
          </p:nvPr>
        </p:nvSpPr>
        <p:spPr bwMode="auto">
          <a:xfrm>
            <a:off x="457200" y="274638"/>
            <a:ext cx="822960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title</a:t>
            </a:r>
          </a:p>
        </p:txBody>
      </p:sp>
      <p:sp>
        <p:nvSpPr>
          <p:cNvPr id="1027" name="Text Placeholder 2"/>
          <p:cNvSpPr>
            <a:spLocks noGrp="1"/>
          </p:cNvSpPr>
          <p:nvPr userDrawn="1">
            <p:ph type="body" idx="1"/>
          </p:nvPr>
        </p:nvSpPr>
        <p:spPr bwMode="auto">
          <a:xfrm>
            <a:off x="457200" y="1752601"/>
            <a:ext cx="8229600" cy="396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 (not recommended)</a:t>
            </a:r>
          </a:p>
          <a:p>
            <a:pPr lvl="4"/>
            <a:endParaRPr lang="en-US" dirty="0"/>
          </a:p>
          <a:p>
            <a:pPr lvl="3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498" y="6199678"/>
            <a:ext cx="1017423" cy="60894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96400" y="6335376"/>
            <a:ext cx="5791200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11A96E3-A9FF-4894-9186-F52C729C3EF4}" type="slidenum">
              <a:rPr lang="en-US" sz="1050" b="0" kern="1200" spc="45" smtClean="0">
                <a:solidFill>
                  <a:srgbClr val="002060"/>
                </a:solidFill>
                <a:latin typeface="Century Gothic" panose="020B0502020202020204" pitchFamily="34" charset="0"/>
                <a:ea typeface="+mn-ea"/>
                <a:cs typeface="Tahoma" pitchFamily="34" charset="0"/>
              </a:rPr>
              <a:pPr/>
              <a:t>‹#›</a:t>
            </a:fld>
            <a:r>
              <a:rPr lang="en-US" sz="1600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>
                <a:solidFill>
                  <a:srgbClr val="002060"/>
                </a:solidFill>
                <a:latin typeface="Century Gothic" panose="020B0502020202020204" pitchFamily="34" charset="0"/>
              </a:rPr>
              <a:t>—</a:t>
            </a:r>
            <a:r>
              <a:rPr lang="en-US" sz="1600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>
                <a:solidFill>
                  <a:srgbClr val="002060"/>
                </a:solidFill>
                <a:latin typeface="Century Gothic" panose="020B0502020202020204" pitchFamily="34" charset="0"/>
              </a:rPr>
              <a:t>U.S. Bureau of Labor Statistics</a:t>
            </a:r>
            <a:r>
              <a:rPr lang="en-US" sz="1050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 • </a:t>
            </a:r>
            <a:r>
              <a:rPr lang="en-US" sz="1050" b="1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bls.gov</a:t>
            </a:r>
          </a:p>
        </p:txBody>
      </p:sp>
    </p:spTree>
    <p:extLst>
      <p:ext uri="{BB962C8B-B14F-4D97-AF65-F5344CB8AC3E}">
        <p14:creationId xmlns:p14="http://schemas.microsoft.com/office/powerpoint/2010/main" val="1686485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91" r:id="rId2"/>
    <p:sldLayoutId id="2147483692" r:id="rId3"/>
    <p:sldLayoutId id="2147483693" r:id="rId4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192168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SzPct val="80000"/>
        <a:buFont typeface="Wingdings" pitchFamily="2" charset="2"/>
        <a:buChar char=""/>
        <a:defRPr sz="3200" kern="1200">
          <a:solidFill>
            <a:srgbClr val="19216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Font typeface="Wingdings 3" pitchFamily="18" charset="2"/>
        <a:buChar char=""/>
        <a:defRPr sz="2800" kern="1200">
          <a:solidFill>
            <a:srgbClr val="19216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Font typeface="Calibri" pitchFamily="34" charset="0"/>
        <a:buChar char="–"/>
        <a:defRPr sz="2400" kern="1200">
          <a:solidFill>
            <a:srgbClr val="19216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SzPct val="125000"/>
        <a:buFont typeface="Arial" charset="0"/>
        <a:buChar char="•"/>
        <a:defRPr sz="2000" kern="1200">
          <a:solidFill>
            <a:srgbClr val="19216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v"/>
        <a:defRPr sz="2000" kern="1200">
          <a:solidFill>
            <a:srgbClr val="000000"/>
          </a:solidFill>
          <a:latin typeface="Tahoma" pitchFamily="34" charset="0"/>
          <a:ea typeface="+mn-ea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">
          <p15:clr>
            <a:srgbClr val="F26B43"/>
          </p15:clr>
        </p15:guide>
        <p15:guide id="2" pos="5472">
          <p15:clr>
            <a:srgbClr val="F26B43"/>
          </p15:clr>
        </p15:guide>
        <p15:guide id="3" orient="horz" pos="28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457200" y="466344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</a:rPr>
              <a:t>Contact Information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42" y="5881445"/>
            <a:ext cx="8439702" cy="9765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543" y="6205585"/>
            <a:ext cx="1016247" cy="608236"/>
          </a:xfrm>
          <a:prstGeom prst="rect">
            <a:avLst/>
          </a:prstGeom>
        </p:spPr>
      </p:pic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396400" y="6335376"/>
            <a:ext cx="5791200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11A96E3-A9FF-4894-9186-F52C729C3EF4}" type="slidenum">
              <a:rPr lang="en-US" sz="1050" b="0" kern="1200" spc="45" smtClean="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Tahoma" pitchFamily="34" charset="0"/>
              </a:rPr>
              <a:pPr/>
              <a:t>‹#›</a:t>
            </a:fld>
            <a:r>
              <a:rPr lang="en-US" sz="1600" spc="45" dirty="0">
                <a:solidFill>
                  <a:schemeClr val="bg1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>
                <a:solidFill>
                  <a:schemeClr val="bg1"/>
                </a:solidFill>
                <a:latin typeface="Century Gothic" panose="020B0502020202020204" pitchFamily="34" charset="0"/>
              </a:rPr>
              <a:t>—</a:t>
            </a:r>
            <a:r>
              <a:rPr lang="en-US" sz="1600" spc="45" dirty="0">
                <a:solidFill>
                  <a:schemeClr val="bg1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>
                <a:solidFill>
                  <a:schemeClr val="bg1"/>
                </a:solidFill>
                <a:latin typeface="Century Gothic" panose="020B0502020202020204" pitchFamily="34" charset="0"/>
              </a:rPr>
              <a:t>U.S. Bureau of Labor Statistics</a:t>
            </a:r>
            <a:r>
              <a:rPr lang="en-US" sz="1050" spc="45" dirty="0">
                <a:solidFill>
                  <a:schemeClr val="bg1"/>
                </a:solidFill>
                <a:latin typeface="Century Gothic" panose="020B0502020202020204" pitchFamily="34" charset="0"/>
              </a:rPr>
              <a:t> • </a:t>
            </a:r>
            <a:r>
              <a:rPr lang="en-US" sz="1050" b="1" spc="45" dirty="0">
                <a:solidFill>
                  <a:schemeClr val="bg1"/>
                </a:solidFill>
                <a:latin typeface="Century Gothic" panose="020B0502020202020204" pitchFamily="34" charset="0"/>
              </a:rPr>
              <a:t>bls.gov</a:t>
            </a:r>
          </a:p>
        </p:txBody>
      </p:sp>
    </p:spTree>
    <p:extLst>
      <p:ext uri="{BB962C8B-B14F-4D97-AF65-F5344CB8AC3E}">
        <p14:creationId xmlns:p14="http://schemas.microsoft.com/office/powerpoint/2010/main" val="844186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">
          <p15:clr>
            <a:srgbClr val="F26B43"/>
          </p15:clr>
        </p15:guide>
        <p15:guide id="2" pos="5472">
          <p15:clr>
            <a:srgbClr val="F26B43"/>
          </p15:clr>
        </p15:guide>
        <p15:guide id="3" orient="horz" pos="28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Blank for Diagram</a:t>
            </a:r>
          </a:p>
        </p:txBody>
      </p:sp>
    </p:spTree>
    <p:extLst>
      <p:ext uri="{BB962C8B-B14F-4D97-AF65-F5344CB8AC3E}">
        <p14:creationId xmlns:p14="http://schemas.microsoft.com/office/powerpoint/2010/main" val="989990909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98" y="5899731"/>
            <a:ext cx="8439702" cy="976557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 userDrawn="1">
            <p:ph type="title"/>
          </p:nvPr>
        </p:nvSpPr>
        <p:spPr bwMode="auto">
          <a:xfrm>
            <a:off x="457200" y="274638"/>
            <a:ext cx="822960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title</a:t>
            </a:r>
          </a:p>
        </p:txBody>
      </p:sp>
      <p:sp>
        <p:nvSpPr>
          <p:cNvPr id="1027" name="Text Placeholder 2"/>
          <p:cNvSpPr>
            <a:spLocks noGrp="1"/>
          </p:cNvSpPr>
          <p:nvPr userDrawn="1">
            <p:ph type="body" idx="1"/>
          </p:nvPr>
        </p:nvSpPr>
        <p:spPr bwMode="auto">
          <a:xfrm>
            <a:off x="457200" y="1752601"/>
            <a:ext cx="8229600" cy="396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 (not recommended)</a:t>
            </a:r>
          </a:p>
          <a:p>
            <a:pPr lvl="4"/>
            <a:endParaRPr lang="en-US" dirty="0"/>
          </a:p>
          <a:p>
            <a:pPr lvl="3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498" y="6199678"/>
            <a:ext cx="1017423" cy="60894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96400" y="6335376"/>
            <a:ext cx="5791200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11A96E3-A9FF-4894-9186-F52C729C3EF4}" type="slidenum">
              <a:rPr lang="en-US" sz="1050" spc="45" smtClean="0">
                <a:solidFill>
                  <a:srgbClr val="002060"/>
                </a:solidFill>
                <a:latin typeface="Century Gothic" panose="020B0502020202020204" pitchFamily="34" charset="0"/>
              </a:rPr>
              <a:pPr>
                <a:defRPr/>
              </a:pPr>
              <a:t>‹#›</a:t>
            </a:fld>
            <a:r>
              <a:rPr lang="en-US" sz="1600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>
                <a:solidFill>
                  <a:srgbClr val="002060"/>
                </a:solidFill>
                <a:latin typeface="Century Gothic" panose="020B0502020202020204" pitchFamily="34" charset="0"/>
              </a:rPr>
              <a:t>—</a:t>
            </a:r>
            <a:r>
              <a:rPr lang="en-US" sz="1600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>
                <a:solidFill>
                  <a:srgbClr val="002060"/>
                </a:solidFill>
                <a:latin typeface="Century Gothic" panose="020B0502020202020204" pitchFamily="34" charset="0"/>
              </a:rPr>
              <a:t>U.S. Bureau of Labor Statistics</a:t>
            </a:r>
            <a:r>
              <a:rPr lang="en-US" sz="1050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 • </a:t>
            </a:r>
            <a:r>
              <a:rPr lang="en-US" sz="1050" b="1" spc="45" dirty="0">
                <a:solidFill>
                  <a:srgbClr val="002060"/>
                </a:solidFill>
                <a:latin typeface="Century Gothic" panose="020B0502020202020204" pitchFamily="34" charset="0"/>
              </a:rPr>
              <a:t>bls.gov</a:t>
            </a:r>
          </a:p>
        </p:txBody>
      </p:sp>
    </p:spTree>
    <p:extLst>
      <p:ext uri="{BB962C8B-B14F-4D97-AF65-F5344CB8AC3E}">
        <p14:creationId xmlns:p14="http://schemas.microsoft.com/office/powerpoint/2010/main" val="1814889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192168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SzPct val="80000"/>
        <a:buFont typeface="Wingdings" pitchFamily="2" charset="2"/>
        <a:buChar char=""/>
        <a:defRPr sz="3200" kern="1200">
          <a:solidFill>
            <a:srgbClr val="19216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Font typeface="Wingdings 3" pitchFamily="18" charset="2"/>
        <a:buChar char=""/>
        <a:defRPr sz="2800" kern="1200">
          <a:solidFill>
            <a:srgbClr val="19216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Font typeface="Calibri" pitchFamily="34" charset="0"/>
        <a:buChar char="–"/>
        <a:defRPr sz="2400" kern="1200">
          <a:solidFill>
            <a:srgbClr val="19216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SzPct val="125000"/>
        <a:buFont typeface="Arial" charset="0"/>
        <a:buChar char="•"/>
        <a:defRPr sz="2000" kern="1200">
          <a:solidFill>
            <a:srgbClr val="192168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v"/>
        <a:defRPr sz="2000" kern="1200">
          <a:solidFill>
            <a:srgbClr val="000000"/>
          </a:solidFill>
          <a:latin typeface="Tahoma" pitchFamily="34" charset="0"/>
          <a:ea typeface="+mn-ea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">
          <p15:clr>
            <a:srgbClr val="F26B43"/>
          </p15:clr>
        </p15:guide>
        <p15:guide id="2" pos="5472">
          <p15:clr>
            <a:srgbClr val="F26B43"/>
          </p15:clr>
        </p15:guide>
        <p15:guide id="3" orient="horz" pos="288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457200" y="466344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prstClr val="white"/>
                </a:solidFill>
              </a:rPr>
              <a:t>Contact Information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42" y="5881445"/>
            <a:ext cx="8439702" cy="9765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543" y="6205585"/>
            <a:ext cx="1016247" cy="608236"/>
          </a:xfrm>
          <a:prstGeom prst="rect">
            <a:avLst/>
          </a:prstGeom>
        </p:spPr>
      </p:pic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396400" y="6335376"/>
            <a:ext cx="5791200" cy="36512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192168"/>
                </a:solidFill>
                <a:latin typeface="Verdana" pitchFamily="34" charset="0"/>
                <a:ea typeface="+mn-ea"/>
                <a:cs typeface="Tahom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11A96E3-A9FF-4894-9186-F52C729C3EF4}" type="slidenum">
              <a:rPr lang="en-US" sz="1050" spc="45" smtClean="0">
                <a:solidFill>
                  <a:prstClr val="white"/>
                </a:solidFill>
                <a:latin typeface="Century Gothic" panose="020B0502020202020204" pitchFamily="34" charset="0"/>
              </a:rPr>
              <a:pPr>
                <a:defRPr/>
              </a:pPr>
              <a:t>‹#›</a:t>
            </a:fld>
            <a:r>
              <a:rPr lang="en-US" sz="1600" spc="45" dirty="0">
                <a:solidFill>
                  <a:prstClr val="white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>
                <a:solidFill>
                  <a:prstClr val="white"/>
                </a:solidFill>
                <a:latin typeface="Century Gothic" panose="020B0502020202020204" pitchFamily="34" charset="0"/>
              </a:rPr>
              <a:t>—</a:t>
            </a:r>
            <a:r>
              <a:rPr lang="en-US" sz="1600" spc="45" dirty="0">
                <a:solidFill>
                  <a:prstClr val="white"/>
                </a:solidFill>
                <a:latin typeface="Century Gothic" panose="020B0502020202020204" pitchFamily="34" charset="0"/>
              </a:rPr>
              <a:t> </a:t>
            </a:r>
            <a:r>
              <a:rPr lang="en-US" sz="1500" cap="small" spc="30" dirty="0">
                <a:solidFill>
                  <a:prstClr val="white"/>
                </a:solidFill>
                <a:latin typeface="Century Gothic" panose="020B0502020202020204" pitchFamily="34" charset="0"/>
              </a:rPr>
              <a:t>U.S. Bureau of Labor Statistics</a:t>
            </a:r>
            <a:r>
              <a:rPr lang="en-US" sz="1050" spc="45" dirty="0">
                <a:solidFill>
                  <a:prstClr val="white"/>
                </a:solidFill>
                <a:latin typeface="Century Gothic" panose="020B0502020202020204" pitchFamily="34" charset="0"/>
              </a:rPr>
              <a:t> • </a:t>
            </a:r>
            <a:r>
              <a:rPr lang="en-US" sz="1050" b="1" spc="45" dirty="0">
                <a:solidFill>
                  <a:prstClr val="white"/>
                </a:solidFill>
                <a:latin typeface="Century Gothic" panose="020B0502020202020204" pitchFamily="34" charset="0"/>
              </a:rPr>
              <a:t>bls.gov</a:t>
            </a:r>
          </a:p>
        </p:txBody>
      </p:sp>
    </p:spTree>
    <p:extLst>
      <p:ext uri="{BB962C8B-B14F-4D97-AF65-F5344CB8AC3E}">
        <p14:creationId xmlns:p14="http://schemas.microsoft.com/office/powerpoint/2010/main" val="499742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">
          <p15:clr>
            <a:srgbClr val="F26B43"/>
          </p15:clr>
        </p15:guide>
        <p15:guide id="2" pos="5472">
          <p15:clr>
            <a:srgbClr val="F26B43"/>
          </p15:clr>
        </p15:guide>
        <p15:guide id="3" orient="horz" pos="2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0683" y="1063922"/>
            <a:ext cx="8982635" cy="1578955"/>
          </a:xfrm>
        </p:spPr>
        <p:txBody>
          <a:bodyPr>
            <a:noAutofit/>
          </a:bodyPr>
          <a:lstStyle/>
          <a:p>
            <a:r>
              <a:rPr lang="en-US" dirty="0"/>
              <a:t>U.S. Bureau of Labor Statistics Business Register </a:t>
            </a:r>
            <a:br>
              <a:rPr lang="en-US" dirty="0"/>
            </a:br>
            <a:endParaRPr lang="en-US" sz="4400" b="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" y="4456917"/>
            <a:ext cx="9144000" cy="239895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ts val="3400"/>
              </a:lnSpc>
              <a:spcBef>
                <a:spcPts val="600"/>
              </a:spcBef>
              <a:buFont typeface="Arial" panose="020B0604020202020204" pitchFamily="34" charset="0"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300"/>
              </a:lnSpc>
            </a:pPr>
            <a:r>
              <a:rPr lang="en-US" dirty="0"/>
              <a:t>Kevin Cooksey</a:t>
            </a:r>
          </a:p>
          <a:p>
            <a:pPr>
              <a:lnSpc>
                <a:spcPts val="3300"/>
              </a:lnSpc>
            </a:pPr>
            <a:r>
              <a:rPr lang="en-US" b="0" dirty="0"/>
              <a:t>Group of Experts on Business Registers </a:t>
            </a:r>
          </a:p>
          <a:p>
            <a:pPr>
              <a:lnSpc>
                <a:spcPts val="3300"/>
              </a:lnSpc>
            </a:pPr>
            <a:r>
              <a:rPr lang="en-US" b="0" dirty="0"/>
              <a:t>1 October, 2019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10920" y="2983717"/>
            <a:ext cx="7122160" cy="94820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ts val="3400"/>
              </a:lnSpc>
              <a:spcBef>
                <a:spcPts val="600"/>
              </a:spcBef>
              <a:buFont typeface="Arial" panose="020B0604020202020204" pitchFamily="34" charset="0"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300"/>
              </a:lnSpc>
            </a:pPr>
            <a:r>
              <a:rPr lang="en-US" b="0" dirty="0"/>
              <a:t>Background &amp; Entrepreneurship Measures</a:t>
            </a:r>
          </a:p>
        </p:txBody>
      </p:sp>
    </p:spTree>
    <p:extLst>
      <p:ext uri="{BB962C8B-B14F-4D97-AF65-F5344CB8AC3E}">
        <p14:creationId xmlns:p14="http://schemas.microsoft.com/office/powerpoint/2010/main" val="2174591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Geographic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39"/>
            <a:ext cx="8421757" cy="4316506"/>
          </a:xfrm>
        </p:spPr>
        <p:txBody>
          <a:bodyPr/>
          <a:lstStyle/>
          <a:p>
            <a:r>
              <a:rPr lang="en-US" dirty="0"/>
              <a:t>Addresses</a:t>
            </a:r>
          </a:p>
          <a:p>
            <a:pPr lvl="1"/>
            <a:r>
              <a:rPr lang="en-US" dirty="0"/>
              <a:t> UI Tax Address</a:t>
            </a:r>
          </a:p>
          <a:p>
            <a:pPr lvl="1"/>
            <a:r>
              <a:rPr lang="en-US" dirty="0"/>
              <a:t> Physical Location Address</a:t>
            </a:r>
          </a:p>
          <a:p>
            <a:pPr lvl="1"/>
            <a:r>
              <a:rPr lang="en-US" dirty="0"/>
              <a:t> Mailing / Other Address</a:t>
            </a:r>
          </a:p>
          <a:p>
            <a:r>
              <a:rPr lang="en-US" dirty="0"/>
              <a:t>County / Township</a:t>
            </a:r>
          </a:p>
          <a:p>
            <a:r>
              <a:rPr lang="en-US" dirty="0"/>
              <a:t>MSA, City, Census Block</a:t>
            </a:r>
          </a:p>
          <a:p>
            <a:r>
              <a:rPr lang="en-US" dirty="0"/>
              <a:t>Longitude and Latitude</a:t>
            </a:r>
          </a:p>
          <a:p>
            <a:r>
              <a:rPr lang="en-US" dirty="0"/>
              <a:t>Hurricane Codes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08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Register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8495"/>
            <a:ext cx="8229600" cy="4316506"/>
          </a:xfrm>
        </p:spPr>
        <p:txBody>
          <a:bodyPr/>
          <a:lstStyle/>
          <a:p>
            <a:r>
              <a:rPr lang="en-US" dirty="0"/>
              <a:t>1930s – QCEW data collection begins</a:t>
            </a:r>
          </a:p>
          <a:p>
            <a:r>
              <a:rPr lang="en-US" dirty="0"/>
              <a:t>1990 – Multiple Worksite Report (MWR) implemented</a:t>
            </a:r>
          </a:p>
          <a:p>
            <a:pPr lvl="1"/>
            <a:r>
              <a:rPr lang="en-US" dirty="0"/>
              <a:t> Detailed establishment level collection</a:t>
            </a:r>
          </a:p>
          <a:p>
            <a:r>
              <a:rPr lang="en-US" dirty="0"/>
              <a:t>1992 – Universe Database (UDB)</a:t>
            </a:r>
          </a:p>
          <a:p>
            <a:pPr lvl="1"/>
            <a:r>
              <a:rPr lang="en-US" dirty="0"/>
              <a:t> Longitudinally linked establishment list</a:t>
            </a:r>
          </a:p>
          <a:p>
            <a:r>
              <a:rPr lang="en-US" dirty="0"/>
              <a:t>1999 – Longitudinal Database (LDB)</a:t>
            </a:r>
          </a:p>
          <a:p>
            <a:pPr lvl="1"/>
            <a:r>
              <a:rPr lang="en-US" dirty="0"/>
              <a:t> Modernization</a:t>
            </a:r>
          </a:p>
        </p:txBody>
      </p:sp>
    </p:spTree>
    <p:extLst>
      <p:ext uri="{BB962C8B-B14F-4D97-AF65-F5344CB8AC3E}">
        <p14:creationId xmlns:p14="http://schemas.microsoft.com/office/powerpoint/2010/main" val="2306872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9600" cy="804672"/>
          </a:xfrm>
        </p:spPr>
        <p:txBody>
          <a:bodyPr/>
          <a:lstStyle/>
          <a:p>
            <a:r>
              <a:rPr lang="en-US" dirty="0"/>
              <a:t>Business Register Structure</a:t>
            </a:r>
            <a:br>
              <a:rPr lang="en-US" dirty="0"/>
            </a:br>
            <a:r>
              <a:rPr lang="en-US" dirty="0"/>
              <a:t>1990 – 2019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54085"/>
            <a:ext cx="8229600" cy="3992563"/>
          </a:xfrm>
        </p:spPr>
        <p:txBody>
          <a:bodyPr/>
          <a:lstStyle/>
          <a:p>
            <a:r>
              <a:rPr lang="en-US" dirty="0"/>
              <a:t>Linked quarterly QCEW records</a:t>
            </a:r>
          </a:p>
          <a:p>
            <a:r>
              <a:rPr lang="en-US" dirty="0"/>
              <a:t>Longitudinal history back to 1990</a:t>
            </a:r>
          </a:p>
          <a:p>
            <a:r>
              <a:rPr lang="en-US" dirty="0"/>
              <a:t>Establishment as unit of analysis</a:t>
            </a:r>
          </a:p>
          <a:p>
            <a:r>
              <a:rPr lang="en-US" dirty="0"/>
              <a:t>Unique BLS identifier: Longitudinal Database (LDB) Number</a:t>
            </a:r>
          </a:p>
          <a:p>
            <a:r>
              <a:rPr lang="en-US" dirty="0"/>
              <a:t>Creates distinct longitudinal history for each establishment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991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7680" y="2694432"/>
            <a:ext cx="8229600" cy="1527048"/>
          </a:xfrm>
        </p:spPr>
        <p:txBody>
          <a:bodyPr>
            <a:normAutofit fontScale="90000"/>
          </a:bodyPr>
          <a:lstStyle/>
          <a:p>
            <a:r>
              <a:rPr lang="en-US" dirty="0"/>
              <a:t>Business Register</a:t>
            </a:r>
            <a:br>
              <a:rPr lang="en-US" dirty="0"/>
            </a:br>
            <a:r>
              <a:rPr lang="en-US" dirty="0"/>
              <a:t>Entrepreneurship Measures</a:t>
            </a:r>
          </a:p>
        </p:txBody>
      </p:sp>
    </p:spTree>
    <p:extLst>
      <p:ext uri="{BB962C8B-B14F-4D97-AF65-F5344CB8AC3E}">
        <p14:creationId xmlns:p14="http://schemas.microsoft.com/office/powerpoint/2010/main" val="2395926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 by Firm Size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359400218"/>
              </p:ext>
            </p:extLst>
          </p:nvPr>
        </p:nvGraphicFramePr>
        <p:xfrm>
          <a:off x="375304" y="1075251"/>
          <a:ext cx="4122737" cy="4564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52433221"/>
              </p:ext>
            </p:extLst>
          </p:nvPr>
        </p:nvGraphicFramePr>
        <p:xfrm>
          <a:off x="4731404" y="1075251"/>
          <a:ext cx="4122737" cy="4564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7062579"/>
              </p:ext>
            </p:extLst>
          </p:nvPr>
        </p:nvGraphicFramePr>
        <p:xfrm>
          <a:off x="375304" y="5342965"/>
          <a:ext cx="8768695" cy="1129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24745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320" y="280143"/>
            <a:ext cx="8675360" cy="629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4465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68" y="191751"/>
            <a:ext cx="8793484" cy="638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4863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65" y="782320"/>
            <a:ext cx="8825444" cy="535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4344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320" y="280143"/>
            <a:ext cx="8675360" cy="629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217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368" y="286239"/>
            <a:ext cx="8669263" cy="6285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909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Register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18677"/>
            <a:ext cx="8229600" cy="3992563"/>
          </a:xfrm>
        </p:spPr>
        <p:txBody>
          <a:bodyPr/>
          <a:lstStyle/>
          <a:p>
            <a:r>
              <a:rPr lang="en-US" dirty="0"/>
              <a:t>Scope and Sources</a:t>
            </a:r>
          </a:p>
          <a:p>
            <a:r>
              <a:rPr lang="en-US" dirty="0"/>
              <a:t>Structure and History</a:t>
            </a:r>
          </a:p>
          <a:p>
            <a:r>
              <a:rPr lang="en-US" dirty="0"/>
              <a:t>Use Case: Entrepreneurship Measures</a:t>
            </a:r>
          </a:p>
        </p:txBody>
      </p:sp>
    </p:spTree>
    <p:extLst>
      <p:ext uri="{BB962C8B-B14F-4D97-AF65-F5344CB8AC3E}">
        <p14:creationId xmlns:p14="http://schemas.microsoft.com/office/powerpoint/2010/main" val="10138452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560"/>
            <a:ext cx="8905413" cy="64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6754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Akbar\ent_index\SOS\surv5_rate.bmp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5740" y="795020"/>
            <a:ext cx="8806180" cy="516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749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48336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800" i="0" u="none" strike="noStrike" kern="1200" cap="none" spc="-15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Thank you for your time and attention!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42" y="1534159"/>
            <a:ext cx="7805738" cy="40876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2880" y="5892800"/>
            <a:ext cx="6522720" cy="33528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40000" lnSpcReduction="2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Postal Square Building, Home of the U.S. Bureau of Labor Statistics</a:t>
            </a:r>
            <a:r>
              <a:rPr kumimoji="0" lang="en-US" sz="3600" b="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1258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710900" y="2622775"/>
            <a:ext cx="7744610" cy="2396266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ts val="3400"/>
              </a:lnSpc>
              <a:spcBef>
                <a:spcPts val="600"/>
              </a:spcBef>
              <a:buFont typeface="Arial" panose="020B0604020202020204" pitchFamily="34" charset="0"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700"/>
              </a:lnSpc>
              <a:spcBef>
                <a:spcPts val="0"/>
              </a:spcBef>
            </a:pPr>
            <a:r>
              <a:rPr lang="en-US" sz="3600" dirty="0">
                <a:solidFill>
                  <a:prstClr val="white"/>
                </a:solidFill>
              </a:rPr>
              <a:t>Kevin Cooksey</a:t>
            </a:r>
          </a:p>
          <a:p>
            <a:pPr>
              <a:lnSpc>
                <a:spcPts val="3700"/>
              </a:lnSpc>
              <a:spcBef>
                <a:spcPts val="0"/>
              </a:spcBef>
            </a:pPr>
            <a:r>
              <a:rPr lang="en-US" b="0" dirty="0">
                <a:solidFill>
                  <a:prstClr val="white"/>
                </a:solidFill>
              </a:rPr>
              <a:t>Chief, Business Employment Dynamics</a:t>
            </a:r>
          </a:p>
          <a:p>
            <a:pPr>
              <a:lnSpc>
                <a:spcPts val="3700"/>
              </a:lnSpc>
              <a:spcBef>
                <a:spcPts val="0"/>
              </a:spcBef>
            </a:pPr>
            <a:r>
              <a:rPr lang="en-US" b="0" dirty="0">
                <a:solidFill>
                  <a:prstClr val="white"/>
                </a:solidFill>
              </a:rPr>
              <a:t>U.S. Bureau of Labor Statistics</a:t>
            </a:r>
          </a:p>
          <a:p>
            <a:pPr>
              <a:lnSpc>
                <a:spcPts val="3700"/>
              </a:lnSpc>
              <a:spcBef>
                <a:spcPts val="0"/>
              </a:spcBef>
            </a:pPr>
            <a:r>
              <a:rPr lang="en-US" b="0" dirty="0">
                <a:solidFill>
                  <a:prstClr val="white"/>
                </a:solidFill>
              </a:rPr>
              <a:t>Cooksey.Kevin@bls.gov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710900" y="4072367"/>
            <a:ext cx="7744610" cy="316334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ts val="3400"/>
              </a:lnSpc>
              <a:spcBef>
                <a:spcPts val="600"/>
              </a:spcBef>
              <a:buFont typeface="Arial" panose="020B0604020202020204" pitchFamily="34" charset="0"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700"/>
              </a:lnSpc>
              <a:spcBef>
                <a:spcPts val="0"/>
              </a:spcBef>
            </a:pPr>
            <a:endParaRPr lang="en-US" b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84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7040" y="2602992"/>
            <a:ext cx="8229600" cy="1527048"/>
          </a:xfrm>
        </p:spPr>
        <p:txBody>
          <a:bodyPr>
            <a:normAutofit fontScale="90000"/>
          </a:bodyPr>
          <a:lstStyle/>
          <a:p>
            <a:r>
              <a:rPr lang="en-US" dirty="0"/>
              <a:t>Business Register </a:t>
            </a:r>
            <a:br>
              <a:rPr lang="en-US" dirty="0"/>
            </a:br>
            <a:r>
              <a:rPr lang="en-US" dirty="0"/>
              <a:t>Scope and Sources</a:t>
            </a:r>
          </a:p>
        </p:txBody>
      </p:sp>
    </p:spTree>
    <p:extLst>
      <p:ext uri="{BB962C8B-B14F-4D97-AF65-F5344CB8AC3E}">
        <p14:creationId xmlns:p14="http://schemas.microsoft.com/office/powerpoint/2010/main" val="3215935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QCEW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Quarterly Census of Employment and Wages</a:t>
            </a:r>
          </a:p>
          <a:p>
            <a:r>
              <a:rPr lang="en-US" dirty="0"/>
              <a:t>Fed/State cooperative program</a:t>
            </a:r>
          </a:p>
          <a:p>
            <a:pPr lvl="1"/>
            <a:r>
              <a:rPr lang="en-US" dirty="0"/>
              <a:t> Unemployment Insurance (UI) tax filings</a:t>
            </a:r>
          </a:p>
          <a:p>
            <a:pPr lvl="1"/>
            <a:r>
              <a:rPr lang="en-US" dirty="0"/>
              <a:t> Employment, Wages, Industry, Geography, Administrative Info </a:t>
            </a:r>
          </a:p>
          <a:p>
            <a:r>
              <a:rPr lang="en-US" dirty="0"/>
              <a:t>Covers roughly 97% of US businesses</a:t>
            </a:r>
          </a:p>
          <a:p>
            <a:pPr lvl="1"/>
            <a:r>
              <a:rPr lang="en-US" dirty="0"/>
              <a:t> Establishment as unit of analysis</a:t>
            </a:r>
          </a:p>
        </p:txBody>
      </p:sp>
    </p:spTree>
    <p:extLst>
      <p:ext uri="{BB962C8B-B14F-4D97-AF65-F5344CB8AC3E}">
        <p14:creationId xmlns:p14="http://schemas.microsoft.com/office/powerpoint/2010/main" val="706841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362"/>
            <a:ext cx="8229600" cy="765811"/>
          </a:xfrm>
        </p:spPr>
        <p:txBody>
          <a:bodyPr/>
          <a:lstStyle/>
          <a:p>
            <a:r>
              <a:rPr lang="en-US" dirty="0"/>
              <a:t>QCEW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1872"/>
            <a:ext cx="8229600" cy="4832710"/>
          </a:xfrm>
        </p:spPr>
        <p:txBody>
          <a:bodyPr/>
          <a:lstStyle/>
          <a:p>
            <a:r>
              <a:rPr lang="en-US" dirty="0"/>
              <a:t>97% of employees on nonfarm payrolls</a:t>
            </a:r>
          </a:p>
          <a:p>
            <a:r>
              <a:rPr lang="en-US" dirty="0"/>
              <a:t>10 million establishments</a:t>
            </a:r>
          </a:p>
          <a:p>
            <a:pPr lvl="1"/>
            <a:r>
              <a:rPr lang="en-US" dirty="0"/>
              <a:t> 9.9 million in the private sector</a:t>
            </a:r>
          </a:p>
          <a:p>
            <a:pPr lvl="1"/>
            <a:r>
              <a:rPr lang="en-US" dirty="0"/>
              <a:t> 300,000 in the public sector </a:t>
            </a:r>
            <a:endParaRPr lang="en-US" u="sng" dirty="0"/>
          </a:p>
          <a:p>
            <a:r>
              <a:rPr lang="en-US" dirty="0"/>
              <a:t>138 million workers</a:t>
            </a:r>
          </a:p>
          <a:p>
            <a:pPr lvl="1"/>
            <a:r>
              <a:rPr lang="en-US" dirty="0"/>
              <a:t> 126 million in the private sector</a:t>
            </a:r>
          </a:p>
          <a:p>
            <a:pPr lvl="1"/>
            <a:r>
              <a:rPr lang="en-US" dirty="0"/>
              <a:t> 22 million in the public sector</a:t>
            </a:r>
          </a:p>
        </p:txBody>
      </p:sp>
    </p:spTree>
    <p:extLst>
      <p:ext uri="{BB962C8B-B14F-4D97-AF65-F5344CB8AC3E}">
        <p14:creationId xmlns:p14="http://schemas.microsoft.com/office/powerpoint/2010/main" val="322888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Collection: UI Tax Filing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3107"/>
            <a:ext cx="8567530" cy="39925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Unemployment Insurance (UI)</a:t>
            </a:r>
          </a:p>
          <a:p>
            <a:r>
              <a:rPr lang="en-US" dirty="0"/>
              <a:t>What is excluded?</a:t>
            </a:r>
          </a:p>
          <a:p>
            <a:pPr lvl="1"/>
            <a:r>
              <a:rPr lang="en-US" dirty="0"/>
              <a:t> Self-employed, unpaid family employees</a:t>
            </a:r>
          </a:p>
          <a:p>
            <a:pPr lvl="1"/>
            <a:r>
              <a:rPr lang="en-US" dirty="0"/>
              <a:t> Some agricultural employees, some student workers</a:t>
            </a:r>
          </a:p>
          <a:p>
            <a:pPr lvl="1"/>
            <a:r>
              <a:rPr lang="en-US" dirty="0"/>
              <a:t> Elected officials</a:t>
            </a:r>
          </a:p>
          <a:p>
            <a:pPr lvl="1"/>
            <a:r>
              <a:rPr lang="en-US" dirty="0"/>
              <a:t> Members of the Armed Forces</a:t>
            </a:r>
          </a:p>
        </p:txBody>
      </p:sp>
    </p:spTree>
    <p:extLst>
      <p:ext uri="{BB962C8B-B14F-4D97-AF65-F5344CB8AC3E}">
        <p14:creationId xmlns:p14="http://schemas.microsoft.com/office/powerpoint/2010/main" val="402787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8320" y="2602992"/>
            <a:ext cx="8229600" cy="1527048"/>
          </a:xfrm>
        </p:spPr>
        <p:txBody>
          <a:bodyPr>
            <a:normAutofit fontScale="90000"/>
          </a:bodyPr>
          <a:lstStyle/>
          <a:p>
            <a:r>
              <a:rPr lang="en-US" dirty="0"/>
              <a:t>Business Register</a:t>
            </a:r>
            <a:br>
              <a:rPr lang="en-US" dirty="0"/>
            </a:br>
            <a:r>
              <a:rPr lang="en-US" dirty="0"/>
              <a:t>Structure and History</a:t>
            </a:r>
          </a:p>
        </p:txBody>
      </p:sp>
    </p:spTree>
    <p:extLst>
      <p:ext uri="{BB962C8B-B14F-4D97-AF65-F5344CB8AC3E}">
        <p14:creationId xmlns:p14="http://schemas.microsoft.com/office/powerpoint/2010/main" val="2937644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700"/>
            <a:ext cx="8229600" cy="804672"/>
          </a:xfrm>
        </p:spPr>
        <p:txBody>
          <a:bodyPr/>
          <a:lstStyle/>
          <a:p>
            <a:r>
              <a:rPr lang="en-US" dirty="0"/>
              <a:t>Business Descriptions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8372"/>
            <a:ext cx="8421757" cy="4316506"/>
          </a:xfrm>
        </p:spPr>
        <p:txBody>
          <a:bodyPr/>
          <a:lstStyle/>
          <a:p>
            <a:r>
              <a:rPr lang="en-US" dirty="0"/>
              <a:t>Legal Name, Trade Name</a:t>
            </a:r>
          </a:p>
          <a:p>
            <a:r>
              <a:rPr lang="en-US" dirty="0"/>
              <a:t>Phone and Fax</a:t>
            </a:r>
          </a:p>
          <a:p>
            <a:r>
              <a:rPr lang="en-US" dirty="0"/>
              <a:t>Federal EIN, State UI Tax Number</a:t>
            </a:r>
          </a:p>
          <a:p>
            <a:r>
              <a:rPr lang="en-US" dirty="0"/>
              <a:t>Single / Multi Status, Reporting Unit Number</a:t>
            </a:r>
          </a:p>
          <a:p>
            <a:r>
              <a:rPr lang="en-US" dirty="0"/>
              <a:t>Ownership</a:t>
            </a:r>
          </a:p>
          <a:p>
            <a:r>
              <a:rPr lang="en-US" dirty="0"/>
              <a:t>Non Profit Indicator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123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Quarterly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39"/>
            <a:ext cx="8421757" cy="4316506"/>
          </a:xfrm>
        </p:spPr>
        <p:txBody>
          <a:bodyPr/>
          <a:lstStyle/>
          <a:p>
            <a:r>
              <a:rPr lang="en-US" dirty="0"/>
              <a:t>Economic</a:t>
            </a:r>
          </a:p>
          <a:p>
            <a:pPr lvl="1"/>
            <a:r>
              <a:rPr lang="en-US" dirty="0"/>
              <a:t> Monthly Employment</a:t>
            </a:r>
          </a:p>
          <a:p>
            <a:pPr lvl="1"/>
            <a:r>
              <a:rPr lang="en-US" dirty="0"/>
              <a:t> Total Quarterly Wages</a:t>
            </a:r>
          </a:p>
          <a:p>
            <a:pPr lvl="1"/>
            <a:r>
              <a:rPr lang="en-US" dirty="0"/>
              <a:t> Taxable Wages</a:t>
            </a:r>
          </a:p>
          <a:p>
            <a:pPr lvl="1"/>
            <a:r>
              <a:rPr lang="en-US" dirty="0"/>
              <a:t> Date of first and last positive employment</a:t>
            </a:r>
          </a:p>
          <a:p>
            <a:r>
              <a:rPr lang="en-US" dirty="0"/>
              <a:t>Industry</a:t>
            </a:r>
          </a:p>
          <a:p>
            <a:pPr lvl="1"/>
            <a:r>
              <a:rPr lang="en-US" dirty="0"/>
              <a:t> 1990 to 2000 – SIC </a:t>
            </a:r>
          </a:p>
          <a:p>
            <a:pPr lvl="1"/>
            <a:r>
              <a:rPr lang="en-US" dirty="0"/>
              <a:t> 1990 to 2018 – NAICS</a:t>
            </a:r>
          </a:p>
        </p:txBody>
      </p:sp>
    </p:spTree>
    <p:extLst>
      <p:ext uri="{BB962C8B-B14F-4D97-AF65-F5344CB8AC3E}">
        <p14:creationId xmlns:p14="http://schemas.microsoft.com/office/powerpoint/2010/main" val="228145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S-BrandRefresh_core-slides.potx" id="{9E058718-4FFA-40A8-BCF2-5936A21FC6B4}" vid="{718F4032-E029-4FCC-BD33-B0B357294EF8}"/>
    </a:ext>
  </a:extLst>
</a:theme>
</file>

<file path=ppt/theme/theme2.xml><?xml version="1.0" encoding="utf-8"?>
<a:theme xmlns:a="http://schemas.openxmlformats.org/drawingml/2006/main" name="BLS Trendline Content Slide">
  <a:themeElements>
    <a:clrScheme name="BLS Custom 1">
      <a:dk1>
        <a:srgbClr val="002060"/>
      </a:dk1>
      <a:lt1>
        <a:sysClr val="window" lastClr="FFFFFF"/>
      </a:lt1>
      <a:dk2>
        <a:srgbClr val="002060"/>
      </a:dk2>
      <a:lt2>
        <a:srgbClr val="FFFFFF"/>
      </a:lt2>
      <a:accent1>
        <a:srgbClr val="3E3F67"/>
      </a:accent1>
      <a:accent2>
        <a:srgbClr val="FFC000"/>
      </a:accent2>
      <a:accent3>
        <a:srgbClr val="C00000"/>
      </a:accent3>
      <a:accent4>
        <a:srgbClr val="00B0F0"/>
      </a:accent4>
      <a:accent5>
        <a:srgbClr val="92D050"/>
      </a:accent5>
      <a:accent6>
        <a:srgbClr val="244448"/>
      </a:accent6>
      <a:hlink>
        <a:srgbClr val="FFC000"/>
      </a:hlink>
      <a:folHlink>
        <a:srgbClr val="FFC000"/>
      </a:folHlink>
    </a:clrScheme>
    <a:fontScheme name="BLS Font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kern="1200" cap="none" spc="0" normalizeH="0" baseline="0" noProof="0" dirty="0" smtClean="0">
            <a:ln>
              <a:noFill/>
            </a:ln>
            <a:solidFill>
              <a:schemeClr val="bg1"/>
            </a:solidFill>
            <a:effectLst/>
            <a:uLnTx/>
            <a:uFillTx/>
            <a:latin typeface="Tahoma" pitchFamily="34" charset="0"/>
            <a:ea typeface="+mj-ea"/>
            <a:cs typeface="Tahoma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LS-BrandRefresh_core-slides.potx" id="{9E058718-4FFA-40A8-BCF2-5936A21FC6B4}" vid="{128DE166-8151-433E-A9D9-2425FD181BCC}"/>
    </a:ext>
  </a:extLst>
</a:theme>
</file>

<file path=ppt/theme/theme3.xml><?xml version="1.0" encoding="utf-8"?>
<a:theme xmlns:a="http://schemas.openxmlformats.org/drawingml/2006/main" name="Contact Inform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S-BrandRefresh_core-slides.potx" id="{9E058718-4FFA-40A8-BCF2-5936A21FC6B4}" vid="{E0B3AE94-70E2-4BCB-A01B-18273A9AF5F4}"/>
    </a:ext>
  </a:extLst>
</a:theme>
</file>

<file path=ppt/theme/theme4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BLS Trendline Content Slide">
  <a:themeElements>
    <a:clrScheme name="Custom 1">
      <a:dk1>
        <a:srgbClr val="002060"/>
      </a:dk1>
      <a:lt1>
        <a:sysClr val="window" lastClr="FFFFFF"/>
      </a:lt1>
      <a:dk2>
        <a:srgbClr val="002060"/>
      </a:dk2>
      <a:lt2>
        <a:srgbClr val="FFFFFF"/>
      </a:lt2>
      <a:accent1>
        <a:srgbClr val="3E3F67"/>
      </a:accent1>
      <a:accent2>
        <a:srgbClr val="FFC000"/>
      </a:accent2>
      <a:accent3>
        <a:srgbClr val="C00000"/>
      </a:accent3>
      <a:accent4>
        <a:srgbClr val="00B0F0"/>
      </a:accent4>
      <a:accent5>
        <a:srgbClr val="92D050"/>
      </a:accent5>
      <a:accent6>
        <a:srgbClr val="244448"/>
      </a:accent6>
      <a:hlink>
        <a:srgbClr val="00B0F0"/>
      </a:hlink>
      <a:folHlink>
        <a:srgbClr val="00B0F0"/>
      </a:folHlink>
    </a:clrScheme>
    <a:fontScheme name="BLS Font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kern="1200" cap="none" spc="0" normalizeH="0" baseline="0" noProof="0" dirty="0" smtClean="0">
            <a:ln>
              <a:noFill/>
            </a:ln>
            <a:solidFill>
              <a:schemeClr val="bg1"/>
            </a:solidFill>
            <a:effectLst/>
            <a:uLnTx/>
            <a:uFillTx/>
            <a:latin typeface="Tahoma" pitchFamily="34" charset="0"/>
            <a:ea typeface="+mj-ea"/>
            <a:cs typeface="Tahoma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Weighted Match - Helfand 072116.potx" id="{8DDF7191-E9FF-455B-89F3-0971D4841736}" vid="{537825DC-BF36-4590-9AFC-43EBC451A862}"/>
    </a:ext>
  </a:extLst>
</a:theme>
</file>

<file path=ppt/theme/theme6.xml><?xml version="1.0" encoding="utf-8"?>
<a:theme xmlns:a="http://schemas.openxmlformats.org/drawingml/2006/main" name="1_Contact Information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ighted Match - Helfand 072116.potx" id="{8DDF7191-E9FF-455B-89F3-0971D4841736}" vid="{E659FEB3-F600-4DAB-A281-926F830B8949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BLS-BrandRefresh_core-slides</Template>
  <TotalTime>0</TotalTime>
  <Words>421</Words>
  <Application>Microsoft Office PowerPoint</Application>
  <PresentationFormat>On-screen Show (4:3)</PresentationFormat>
  <Paragraphs>100</Paragraphs>
  <Slides>23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23</vt:i4>
      </vt:variant>
    </vt:vector>
  </HeadingPairs>
  <TitlesOfParts>
    <vt:vector size="36" baseType="lpstr">
      <vt:lpstr>Arial</vt:lpstr>
      <vt:lpstr>Calibri</vt:lpstr>
      <vt:lpstr>Calibri Light</vt:lpstr>
      <vt:lpstr>Century Gothic</vt:lpstr>
      <vt:lpstr>Tahoma</vt:lpstr>
      <vt:lpstr>Wingdings</vt:lpstr>
      <vt:lpstr>Wingdings 3</vt:lpstr>
      <vt:lpstr>Custom Design</vt:lpstr>
      <vt:lpstr>BLS Trendline Content Slide</vt:lpstr>
      <vt:lpstr>Contact Information</vt:lpstr>
      <vt:lpstr>Office Theme</vt:lpstr>
      <vt:lpstr>1_BLS Trendline Content Slide</vt:lpstr>
      <vt:lpstr>1_Contact Information</vt:lpstr>
      <vt:lpstr>U.S. Bureau of Labor Statistics Business Register  </vt:lpstr>
      <vt:lpstr>Business Register</vt:lpstr>
      <vt:lpstr>Business Register  Scope and Sources</vt:lpstr>
      <vt:lpstr>QCEW</vt:lpstr>
      <vt:lpstr>QCEW Scope</vt:lpstr>
      <vt:lpstr>Data Collection: UI Tax Filing</vt:lpstr>
      <vt:lpstr>Business Register Structure and History</vt:lpstr>
      <vt:lpstr>Business Descriptions</vt:lpstr>
      <vt:lpstr>Quarterly Data</vt:lpstr>
      <vt:lpstr>Geographic Data</vt:lpstr>
      <vt:lpstr>Business Register History</vt:lpstr>
      <vt:lpstr>Business Register Structure 1990 – 2019</vt:lpstr>
      <vt:lpstr>Business Register Entrepreneurship Measures</vt:lpstr>
      <vt:lpstr>Distribution by Firm Size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2019-09-25T14:10:57Z</dcterms:created>
  <dcterms:modified xsi:type="dcterms:W3CDTF">2019-09-26T06:39:36Z</dcterms:modified>
</cp:coreProperties>
</file>