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0"/>
  </p:notesMasterIdLst>
  <p:handoutMasterIdLst>
    <p:handoutMasterId r:id="rId21"/>
  </p:handoutMasterIdLst>
  <p:sldIdLst>
    <p:sldId id="513" r:id="rId6"/>
    <p:sldId id="514" r:id="rId7"/>
    <p:sldId id="538" r:id="rId8"/>
    <p:sldId id="548" r:id="rId9"/>
    <p:sldId id="525" r:id="rId10"/>
    <p:sldId id="530" r:id="rId11"/>
    <p:sldId id="540" r:id="rId12"/>
    <p:sldId id="537" r:id="rId13"/>
    <p:sldId id="542" r:id="rId14"/>
    <p:sldId id="545" r:id="rId15"/>
    <p:sldId id="546" r:id="rId16"/>
    <p:sldId id="541" r:id="rId17"/>
    <p:sldId id="527" r:id="rId18"/>
    <p:sldId id="522" r:id="rId19"/>
  </p:sldIdLst>
  <p:sldSz cx="9144000" cy="5143500" type="screen16x9"/>
  <p:notesSz cx="6797675" cy="9926638"/>
  <p:defaultTextStyle>
    <a:defPPr>
      <a:defRPr lang="it-IT"/>
    </a:defPPr>
    <a:lvl1pPr marL="0" algn="l" defTabSz="456981" rtl="0" eaLnBrk="1" latinLnBrk="0" hangingPunct="1">
      <a:defRPr sz="1900" kern="1200">
        <a:solidFill>
          <a:schemeClr val="tx1"/>
        </a:solidFill>
        <a:latin typeface="+mn-lt"/>
        <a:ea typeface="+mn-ea"/>
        <a:cs typeface="+mn-cs"/>
      </a:defRPr>
    </a:lvl1pPr>
    <a:lvl2pPr marL="456981" algn="l" defTabSz="456981" rtl="0" eaLnBrk="1" latinLnBrk="0" hangingPunct="1">
      <a:defRPr sz="1900" kern="1200">
        <a:solidFill>
          <a:schemeClr val="tx1"/>
        </a:solidFill>
        <a:latin typeface="+mn-lt"/>
        <a:ea typeface="+mn-ea"/>
        <a:cs typeface="+mn-cs"/>
      </a:defRPr>
    </a:lvl2pPr>
    <a:lvl3pPr marL="913981" algn="l" defTabSz="456981" rtl="0" eaLnBrk="1" latinLnBrk="0" hangingPunct="1">
      <a:defRPr sz="1900" kern="1200">
        <a:solidFill>
          <a:schemeClr val="tx1"/>
        </a:solidFill>
        <a:latin typeface="+mn-lt"/>
        <a:ea typeface="+mn-ea"/>
        <a:cs typeface="+mn-cs"/>
      </a:defRPr>
    </a:lvl3pPr>
    <a:lvl4pPr marL="1370969" algn="l" defTabSz="456981" rtl="0" eaLnBrk="1" latinLnBrk="0" hangingPunct="1">
      <a:defRPr sz="1900" kern="1200">
        <a:solidFill>
          <a:schemeClr val="tx1"/>
        </a:solidFill>
        <a:latin typeface="+mn-lt"/>
        <a:ea typeface="+mn-ea"/>
        <a:cs typeface="+mn-cs"/>
      </a:defRPr>
    </a:lvl4pPr>
    <a:lvl5pPr marL="1827964" algn="l" defTabSz="456981" rtl="0" eaLnBrk="1" latinLnBrk="0" hangingPunct="1">
      <a:defRPr sz="1900" kern="1200">
        <a:solidFill>
          <a:schemeClr val="tx1"/>
        </a:solidFill>
        <a:latin typeface="+mn-lt"/>
        <a:ea typeface="+mn-ea"/>
        <a:cs typeface="+mn-cs"/>
      </a:defRPr>
    </a:lvl5pPr>
    <a:lvl6pPr marL="2284945" algn="l" defTabSz="456981" rtl="0" eaLnBrk="1" latinLnBrk="0" hangingPunct="1">
      <a:defRPr sz="1900" kern="1200">
        <a:solidFill>
          <a:schemeClr val="tx1"/>
        </a:solidFill>
        <a:latin typeface="+mn-lt"/>
        <a:ea typeface="+mn-ea"/>
        <a:cs typeface="+mn-cs"/>
      </a:defRPr>
    </a:lvl6pPr>
    <a:lvl7pPr marL="2741943" algn="l" defTabSz="456981" rtl="0" eaLnBrk="1" latinLnBrk="0" hangingPunct="1">
      <a:defRPr sz="1900" kern="1200">
        <a:solidFill>
          <a:schemeClr val="tx1"/>
        </a:solidFill>
        <a:latin typeface="+mn-lt"/>
        <a:ea typeface="+mn-ea"/>
        <a:cs typeface="+mn-cs"/>
      </a:defRPr>
    </a:lvl7pPr>
    <a:lvl8pPr marL="3198933" algn="l" defTabSz="456981" rtl="0" eaLnBrk="1" latinLnBrk="0" hangingPunct="1">
      <a:defRPr sz="1900" kern="1200">
        <a:solidFill>
          <a:schemeClr val="tx1"/>
        </a:solidFill>
        <a:latin typeface="+mn-lt"/>
        <a:ea typeface="+mn-ea"/>
        <a:cs typeface="+mn-cs"/>
      </a:defRPr>
    </a:lvl8pPr>
    <a:lvl9pPr marL="3655928" algn="l" defTabSz="456981" rtl="0" eaLnBrk="1" latinLnBrk="0" hangingPunct="1">
      <a:defRPr sz="19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924EBDB0-EC3F-4ABE-A278-97F94EC5EC77}">
          <p14:sldIdLst>
            <p14:sldId id="513"/>
            <p14:sldId id="514"/>
            <p14:sldId id="538"/>
            <p14:sldId id="548"/>
            <p14:sldId id="525"/>
            <p14:sldId id="530"/>
            <p14:sldId id="540"/>
            <p14:sldId id="537"/>
            <p14:sldId id="542"/>
            <p14:sldId id="545"/>
            <p14:sldId id="546"/>
            <p14:sldId id="541"/>
            <p14:sldId id="527"/>
            <p14:sldId id="522"/>
          </p14:sldIdLst>
        </p14:section>
      </p14:sectionLst>
    </p:ext>
    <p:ext uri="{EFAFB233-063F-42B5-8137-9DF3F51BA10A}">
      <p15:sldGuideLst xmlns:p15="http://schemas.microsoft.com/office/powerpoint/2012/main">
        <p15:guide id="1" orient="horz" pos="3411">
          <p15:clr>
            <a:srgbClr val="A4A3A4"/>
          </p15:clr>
        </p15:guide>
        <p15:guide id="2" orient="horz" pos="2132">
          <p15:clr>
            <a:srgbClr val="A4A3A4"/>
          </p15:clr>
        </p15:guide>
        <p15:guide id="3" pos="838">
          <p15:clr>
            <a:srgbClr val="A4A3A4"/>
          </p15:clr>
        </p15:guide>
        <p15:guide id="4" orient="horz" pos="1350">
          <p15:clr>
            <a:srgbClr val="A4A3A4"/>
          </p15:clr>
        </p15:guide>
        <p15:guide id="5" pos="3009">
          <p15:clr>
            <a:srgbClr val="A4A3A4"/>
          </p15:clr>
        </p15:guide>
        <p15:guide id="6" orient="horz" pos="3121">
          <p15:clr>
            <a:srgbClr val="A4A3A4"/>
          </p15:clr>
        </p15:guide>
        <p15:guide id="7" orient="horz" pos="177">
          <p15:clr>
            <a:srgbClr val="A4A3A4"/>
          </p15:clr>
        </p15:guide>
        <p15:guide id="8" pos="3706">
          <p15:clr>
            <a:srgbClr val="A4A3A4"/>
          </p15:clr>
        </p15:guide>
        <p15:guide id="9" pos="822">
          <p15:clr>
            <a:srgbClr val="A4A3A4"/>
          </p15:clr>
        </p15:guide>
      </p15:sldGuideLst>
    </p:ext>
    <p:ext uri="{2D200454-40CA-4A62-9FC3-DE9A4176ACB9}">
      <p15:notesGuideLst xmlns:p15="http://schemas.microsoft.com/office/powerpoint/2012/main">
        <p15:guide id="1" orient="horz" pos="3126">
          <p15:clr>
            <a:srgbClr val="A4A3A4"/>
          </p15:clr>
        </p15:guide>
        <p15:guide id="2" pos="2138">
          <p15:clr>
            <a:srgbClr val="A4A3A4"/>
          </p15:clr>
        </p15:guide>
        <p15:guide id="3" orient="horz" pos="3127">
          <p15:clr>
            <a:srgbClr val="A4A3A4"/>
          </p15:clr>
        </p15:guide>
        <p15:guide id="4"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sabetta segre" initials="" lastIdx="0" clrIdx="0"/>
  <p:cmAuthor id="1" name="Annalisa Cicerchia" initials="AC"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1E24"/>
    <a:srgbClr val="4479CB"/>
    <a:srgbClr val="AE1023"/>
    <a:srgbClr val="F4C34F"/>
    <a:srgbClr val="FDB409"/>
    <a:srgbClr val="CB6131"/>
    <a:srgbClr val="FFFF0A"/>
    <a:srgbClr val="FB0005"/>
    <a:srgbClr val="7E76AD"/>
    <a:srgbClr val="9188C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Stile con tema 2 - Colore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Stile chiaro 3 - Color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Stile chiaro 3 - Colore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Stile chiaro 1 - Colore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Stile chi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Stile chiaro 2 - Colore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Stile chiaro 3 - Colore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Stile medio 3 - Color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8034E78-7F5D-4C2E-B375-FC64B27BC917}" styleName="Stile 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D7AC3CCA-C797-4891-BE02-D94E43425B78}" styleName="Stile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Stile medio 4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46F890A9-2807-4EBB-B81D-B2AA78EC7F39}" styleName="Stile scuro 2 - Colore 5/Color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Stile scuro 2 - Colore 3/Colore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Stile scuro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37CE84F3-28C3-443E-9E96-99CF82512B78}" styleName="Stile scuro 1 - Colore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Stile medio 4 - Color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A488322-F2BA-4B5B-9748-0D474271808F}" styleName="Stile medio 3 - Color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Stile medio 3 - Colore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125E5076-3810-47DD-B79F-674D7AD40C01}" styleName="Stile scuro 1 - Color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Stile medio 3 - Colore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660B408-B3CF-4A94-85FC-2B1E0A45F4A2}" styleName="Stile scuro 2 - Colore 1/Color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27" autoAdjust="0"/>
    <p:restoredTop sz="89371" autoAdjust="0"/>
  </p:normalViewPr>
  <p:slideViewPr>
    <p:cSldViewPr snapToGrid="0" snapToObjects="1" showGuides="1">
      <p:cViewPr varScale="1">
        <p:scale>
          <a:sx n="100" d="100"/>
          <a:sy n="100" d="100"/>
        </p:scale>
        <p:origin x="666" y="72"/>
      </p:cViewPr>
      <p:guideLst>
        <p:guide orient="horz" pos="3411"/>
        <p:guide orient="horz" pos="2132"/>
        <p:guide pos="838"/>
        <p:guide orient="horz" pos="1350"/>
        <p:guide pos="3009"/>
        <p:guide orient="horz" pos="3121"/>
        <p:guide orient="horz" pos="177"/>
        <p:guide pos="3706"/>
        <p:guide pos="822"/>
      </p:guideLst>
    </p:cSldViewPr>
  </p:slideViewPr>
  <p:outlineViewPr>
    <p:cViewPr>
      <p:scale>
        <a:sx n="33" d="100"/>
        <a:sy n="33" d="100"/>
      </p:scale>
      <p:origin x="0" y="0"/>
    </p:cViewPr>
  </p:outlineViewPr>
  <p:notesTextViewPr>
    <p:cViewPr>
      <p:scale>
        <a:sx n="125" d="100"/>
        <a:sy n="125" d="100"/>
      </p:scale>
      <p:origin x="0" y="0"/>
    </p:cViewPr>
  </p:notesTextViewPr>
  <p:notesViewPr>
    <p:cSldViewPr snapToGrid="0" snapToObjects="1">
      <p:cViewPr varScale="1">
        <p:scale>
          <a:sx n="76" d="100"/>
          <a:sy n="76" d="100"/>
        </p:scale>
        <p:origin x="-1938" y="708"/>
      </p:cViewPr>
      <p:guideLst>
        <p:guide orient="horz" pos="3126"/>
        <p:guide pos="2138"/>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B47E1C-E19D-42D9-8249-76A74195B668}" type="doc">
      <dgm:prSet loTypeId="urn:microsoft.com/office/officeart/2005/8/layout/hierarchy4" loCatId="hierarchy" qsTypeId="urn:microsoft.com/office/officeart/2005/8/quickstyle/simple1" qsCatId="simple" csTypeId="urn:microsoft.com/office/officeart/2005/8/colors/accent2_3" csCatId="accent2" phldr="1"/>
      <dgm:spPr/>
      <dgm:t>
        <a:bodyPr/>
        <a:lstStyle/>
        <a:p>
          <a:endParaRPr lang="it-IT"/>
        </a:p>
      </dgm:t>
    </dgm:pt>
    <dgm:pt modelId="{B2ABED6B-1CA3-408D-85EE-7886E7E68DC0}">
      <dgm:prSet phldrT="[Testo]" custT="1"/>
      <dgm:spPr/>
      <dgm:t>
        <a:bodyPr/>
        <a:lstStyle/>
        <a:p>
          <a:pPr>
            <a:lnSpc>
              <a:spcPct val="100000"/>
            </a:lnSpc>
            <a:spcBef>
              <a:spcPts val="0"/>
            </a:spcBef>
            <a:spcAft>
              <a:spcPts val="0"/>
            </a:spcAft>
          </a:pPr>
          <a:r>
            <a:rPr lang="en-GB" sz="1600" dirty="0">
              <a:latin typeface="+mn-lt"/>
            </a:rPr>
            <a:t>The Director of business statistics</a:t>
          </a:r>
        </a:p>
        <a:p>
          <a:pPr>
            <a:lnSpc>
              <a:spcPct val="100000"/>
            </a:lnSpc>
            <a:spcBef>
              <a:spcPts val="0"/>
            </a:spcBef>
            <a:spcAft>
              <a:spcPts val="0"/>
            </a:spcAft>
          </a:pPr>
          <a:r>
            <a:rPr lang="en-GB" sz="1600" dirty="0">
              <a:latin typeface="+mn-lt"/>
            </a:rPr>
            <a:t>- the head of the BR section </a:t>
          </a:r>
        </a:p>
        <a:p>
          <a:pPr>
            <a:lnSpc>
              <a:spcPct val="100000"/>
            </a:lnSpc>
            <a:spcBef>
              <a:spcPts val="0"/>
            </a:spcBef>
            <a:spcAft>
              <a:spcPts val="0"/>
            </a:spcAft>
          </a:pPr>
          <a:r>
            <a:rPr lang="en-GB" sz="1600" dirty="0">
              <a:latin typeface="+mn-lt"/>
            </a:rPr>
            <a:t>- the head of the SBS section </a:t>
          </a:r>
          <a:endParaRPr lang="it-IT" sz="1600" dirty="0">
            <a:latin typeface="+mn-lt"/>
          </a:endParaRPr>
        </a:p>
      </dgm:t>
    </dgm:pt>
    <dgm:pt modelId="{3513D7FF-E143-407F-947E-6CF0458D732B}" type="parTrans" cxnId="{B4E491BF-B237-4AA6-B05A-D95AA8479ED4}">
      <dgm:prSet/>
      <dgm:spPr/>
      <dgm:t>
        <a:bodyPr/>
        <a:lstStyle/>
        <a:p>
          <a:pPr>
            <a:lnSpc>
              <a:spcPct val="100000"/>
            </a:lnSpc>
            <a:spcBef>
              <a:spcPts val="0"/>
            </a:spcBef>
            <a:spcAft>
              <a:spcPts val="0"/>
            </a:spcAft>
          </a:pPr>
          <a:endParaRPr lang="it-IT" sz="1600">
            <a:latin typeface="+mn-lt"/>
          </a:endParaRPr>
        </a:p>
      </dgm:t>
    </dgm:pt>
    <dgm:pt modelId="{C3EE5CEB-7AB9-464B-9AE4-D48313A05FBB}" type="sibTrans" cxnId="{B4E491BF-B237-4AA6-B05A-D95AA8479ED4}">
      <dgm:prSet/>
      <dgm:spPr/>
      <dgm:t>
        <a:bodyPr/>
        <a:lstStyle/>
        <a:p>
          <a:pPr>
            <a:lnSpc>
              <a:spcPct val="100000"/>
            </a:lnSpc>
            <a:spcBef>
              <a:spcPts val="0"/>
            </a:spcBef>
            <a:spcAft>
              <a:spcPts val="0"/>
            </a:spcAft>
          </a:pPr>
          <a:endParaRPr lang="it-IT" sz="1600">
            <a:latin typeface="+mn-lt"/>
          </a:endParaRPr>
        </a:p>
      </dgm:t>
    </dgm:pt>
    <dgm:pt modelId="{1284D3E3-132D-4325-9D4B-63B64CEFE5C4}">
      <dgm:prSet phldrT="[Testo]" custT="1"/>
      <dgm:spPr/>
      <dgm:t>
        <a:bodyPr/>
        <a:lstStyle/>
        <a:p>
          <a:pPr>
            <a:lnSpc>
              <a:spcPct val="100000"/>
            </a:lnSpc>
            <a:spcBef>
              <a:spcPts val="0"/>
            </a:spcBef>
            <a:spcAft>
              <a:spcPts val="0"/>
            </a:spcAft>
          </a:pPr>
          <a:r>
            <a:rPr lang="en-US" sz="1600" dirty="0">
              <a:latin typeface="+mn-lt"/>
            </a:rPr>
            <a:t>3 “delegates”:</a:t>
          </a:r>
        </a:p>
        <a:p>
          <a:pPr>
            <a:lnSpc>
              <a:spcPct val="100000"/>
            </a:lnSpc>
            <a:spcBef>
              <a:spcPts val="0"/>
            </a:spcBef>
            <a:spcAft>
              <a:spcPts val="0"/>
            </a:spcAft>
          </a:pPr>
          <a:r>
            <a:rPr lang="en-US" sz="1600" dirty="0">
              <a:latin typeface="+mn-lt"/>
            </a:rPr>
            <a:t>(1) the manager of the profiling team </a:t>
          </a:r>
        </a:p>
        <a:p>
          <a:pPr>
            <a:lnSpc>
              <a:spcPct val="100000"/>
            </a:lnSpc>
            <a:spcBef>
              <a:spcPts val="0"/>
            </a:spcBef>
            <a:spcAft>
              <a:spcPts val="0"/>
            </a:spcAft>
          </a:pPr>
          <a:r>
            <a:rPr lang="en-US" sz="1600" dirty="0">
              <a:latin typeface="+mn-lt"/>
            </a:rPr>
            <a:t>(2) the manager of multinational global statistics</a:t>
          </a:r>
        </a:p>
        <a:p>
          <a:pPr>
            <a:lnSpc>
              <a:spcPct val="100000"/>
            </a:lnSpc>
            <a:spcBef>
              <a:spcPts val="0"/>
            </a:spcBef>
            <a:spcAft>
              <a:spcPts val="0"/>
            </a:spcAft>
          </a:pPr>
          <a:r>
            <a:rPr lang="en-US" sz="1600" dirty="0">
              <a:latin typeface="+mn-lt"/>
            </a:rPr>
            <a:t>(3) the manager of structural business statistics</a:t>
          </a:r>
          <a:endParaRPr lang="it-IT" sz="1600" dirty="0">
            <a:latin typeface="+mn-lt"/>
          </a:endParaRPr>
        </a:p>
      </dgm:t>
    </dgm:pt>
    <dgm:pt modelId="{889B6F82-E824-4F44-B6A1-FF622D90CE49}" type="parTrans" cxnId="{0849134D-9D8C-40D8-AC3F-5BE507E94070}">
      <dgm:prSet/>
      <dgm:spPr/>
      <dgm:t>
        <a:bodyPr/>
        <a:lstStyle/>
        <a:p>
          <a:pPr>
            <a:lnSpc>
              <a:spcPct val="100000"/>
            </a:lnSpc>
            <a:spcBef>
              <a:spcPts val="0"/>
            </a:spcBef>
            <a:spcAft>
              <a:spcPts val="0"/>
            </a:spcAft>
          </a:pPr>
          <a:endParaRPr lang="it-IT" sz="1600">
            <a:latin typeface="+mn-lt"/>
          </a:endParaRPr>
        </a:p>
      </dgm:t>
    </dgm:pt>
    <dgm:pt modelId="{AC20A7A1-85C6-4DF8-B8EA-8778323052F7}" type="sibTrans" cxnId="{0849134D-9D8C-40D8-AC3F-5BE507E94070}">
      <dgm:prSet/>
      <dgm:spPr/>
      <dgm:t>
        <a:bodyPr/>
        <a:lstStyle/>
        <a:p>
          <a:pPr>
            <a:lnSpc>
              <a:spcPct val="100000"/>
            </a:lnSpc>
            <a:spcBef>
              <a:spcPts val="0"/>
            </a:spcBef>
            <a:spcAft>
              <a:spcPts val="0"/>
            </a:spcAft>
          </a:pPr>
          <a:endParaRPr lang="it-IT" sz="1600">
            <a:latin typeface="+mn-lt"/>
          </a:endParaRPr>
        </a:p>
      </dgm:t>
    </dgm:pt>
    <dgm:pt modelId="{E53D26D0-9B85-4DEF-96AB-1FBC12AFDE46}">
      <dgm:prSet phldrT="[Testo]" custT="1"/>
      <dgm:spPr/>
      <dgm:t>
        <a:bodyPr/>
        <a:lstStyle/>
        <a:p>
          <a:pPr>
            <a:lnSpc>
              <a:spcPct val="100000"/>
            </a:lnSpc>
            <a:spcBef>
              <a:spcPts val="0"/>
            </a:spcBef>
            <a:spcAft>
              <a:spcPts val="0"/>
            </a:spcAft>
          </a:pPr>
          <a:r>
            <a:rPr lang="it-IT" sz="1600" dirty="0">
              <a:latin typeface="+mn-lt"/>
            </a:rPr>
            <a:t>BR and SBS </a:t>
          </a:r>
          <a:r>
            <a:rPr lang="it-IT" sz="1600" dirty="0" err="1">
              <a:latin typeface="+mn-lt"/>
            </a:rPr>
            <a:t>profilers</a:t>
          </a:r>
          <a:endParaRPr lang="it-IT" sz="1600" dirty="0">
            <a:latin typeface="+mn-lt"/>
          </a:endParaRPr>
        </a:p>
      </dgm:t>
    </dgm:pt>
    <dgm:pt modelId="{CC149222-06E9-40DB-8FA6-2FA4CA423F23}" type="parTrans" cxnId="{BC522A74-EB87-434D-A96A-EDB922492A9C}">
      <dgm:prSet/>
      <dgm:spPr/>
      <dgm:t>
        <a:bodyPr/>
        <a:lstStyle/>
        <a:p>
          <a:pPr>
            <a:lnSpc>
              <a:spcPct val="100000"/>
            </a:lnSpc>
            <a:spcBef>
              <a:spcPts val="0"/>
            </a:spcBef>
            <a:spcAft>
              <a:spcPts val="0"/>
            </a:spcAft>
          </a:pPr>
          <a:endParaRPr lang="it-IT" sz="1600">
            <a:latin typeface="+mn-lt"/>
          </a:endParaRPr>
        </a:p>
      </dgm:t>
    </dgm:pt>
    <dgm:pt modelId="{6B1A0796-063C-4257-B2DD-E502909E2320}" type="sibTrans" cxnId="{BC522A74-EB87-434D-A96A-EDB922492A9C}">
      <dgm:prSet/>
      <dgm:spPr/>
      <dgm:t>
        <a:bodyPr/>
        <a:lstStyle/>
        <a:p>
          <a:pPr>
            <a:lnSpc>
              <a:spcPct val="100000"/>
            </a:lnSpc>
            <a:spcBef>
              <a:spcPts val="0"/>
            </a:spcBef>
            <a:spcAft>
              <a:spcPts val="0"/>
            </a:spcAft>
          </a:pPr>
          <a:endParaRPr lang="it-IT" sz="1600">
            <a:latin typeface="+mn-lt"/>
          </a:endParaRPr>
        </a:p>
      </dgm:t>
    </dgm:pt>
    <dgm:pt modelId="{D9983152-4AF0-4926-A034-D53B6E34701C}" type="pres">
      <dgm:prSet presAssocID="{82B47E1C-E19D-42D9-8249-76A74195B668}" presName="Name0" presStyleCnt="0">
        <dgm:presLayoutVars>
          <dgm:chPref val="1"/>
          <dgm:dir/>
          <dgm:animOne val="branch"/>
          <dgm:animLvl val="lvl"/>
          <dgm:resizeHandles/>
        </dgm:presLayoutVars>
      </dgm:prSet>
      <dgm:spPr/>
    </dgm:pt>
    <dgm:pt modelId="{3417C4BD-76E8-49F2-8374-9610AA5A17A7}" type="pres">
      <dgm:prSet presAssocID="{B2ABED6B-1CA3-408D-85EE-7886E7E68DC0}" presName="vertOne" presStyleCnt="0"/>
      <dgm:spPr/>
    </dgm:pt>
    <dgm:pt modelId="{46A18A43-C0EE-4C2F-80A4-4758B90DDD3E}" type="pres">
      <dgm:prSet presAssocID="{B2ABED6B-1CA3-408D-85EE-7886E7E68DC0}" presName="txOne" presStyleLbl="node0" presStyleIdx="0" presStyleCnt="1">
        <dgm:presLayoutVars>
          <dgm:chPref val="3"/>
        </dgm:presLayoutVars>
      </dgm:prSet>
      <dgm:spPr/>
    </dgm:pt>
    <dgm:pt modelId="{85AB496E-8461-4D5A-A544-7D8F6C9F3019}" type="pres">
      <dgm:prSet presAssocID="{B2ABED6B-1CA3-408D-85EE-7886E7E68DC0}" presName="parTransOne" presStyleCnt="0"/>
      <dgm:spPr/>
    </dgm:pt>
    <dgm:pt modelId="{81CE03FC-A14F-4A77-8D23-B788BDDCA65D}" type="pres">
      <dgm:prSet presAssocID="{B2ABED6B-1CA3-408D-85EE-7886E7E68DC0}" presName="horzOne" presStyleCnt="0"/>
      <dgm:spPr/>
    </dgm:pt>
    <dgm:pt modelId="{A075071F-1E95-4B39-B46B-4FFC55051421}" type="pres">
      <dgm:prSet presAssocID="{1284D3E3-132D-4325-9D4B-63B64CEFE5C4}" presName="vertTwo" presStyleCnt="0"/>
      <dgm:spPr/>
    </dgm:pt>
    <dgm:pt modelId="{E2F1218A-13E4-4EAF-BAFE-7E9A30100169}" type="pres">
      <dgm:prSet presAssocID="{1284D3E3-132D-4325-9D4B-63B64CEFE5C4}" presName="txTwo" presStyleLbl="node2" presStyleIdx="0" presStyleCnt="1">
        <dgm:presLayoutVars>
          <dgm:chPref val="3"/>
        </dgm:presLayoutVars>
      </dgm:prSet>
      <dgm:spPr/>
    </dgm:pt>
    <dgm:pt modelId="{2913FE91-7E16-4A5E-BE1E-25924A50E45A}" type="pres">
      <dgm:prSet presAssocID="{1284D3E3-132D-4325-9D4B-63B64CEFE5C4}" presName="parTransTwo" presStyleCnt="0"/>
      <dgm:spPr/>
    </dgm:pt>
    <dgm:pt modelId="{D7E2896C-959A-4ECD-8DD7-5AC6B49C2ECA}" type="pres">
      <dgm:prSet presAssocID="{1284D3E3-132D-4325-9D4B-63B64CEFE5C4}" presName="horzTwo" presStyleCnt="0"/>
      <dgm:spPr/>
    </dgm:pt>
    <dgm:pt modelId="{1799D63E-BB7C-4D7F-AF47-086E0C422EDF}" type="pres">
      <dgm:prSet presAssocID="{E53D26D0-9B85-4DEF-96AB-1FBC12AFDE46}" presName="vertThree" presStyleCnt="0"/>
      <dgm:spPr/>
    </dgm:pt>
    <dgm:pt modelId="{DFBCCA82-5EB5-4FCD-9A29-7DD0FB6920CA}" type="pres">
      <dgm:prSet presAssocID="{E53D26D0-9B85-4DEF-96AB-1FBC12AFDE46}" presName="txThree" presStyleLbl="node3" presStyleIdx="0" presStyleCnt="1">
        <dgm:presLayoutVars>
          <dgm:chPref val="3"/>
        </dgm:presLayoutVars>
      </dgm:prSet>
      <dgm:spPr/>
    </dgm:pt>
    <dgm:pt modelId="{EAB504D5-A570-4067-BC87-F374B2D9DC34}" type="pres">
      <dgm:prSet presAssocID="{E53D26D0-9B85-4DEF-96AB-1FBC12AFDE46}" presName="horzThree" presStyleCnt="0"/>
      <dgm:spPr/>
    </dgm:pt>
  </dgm:ptLst>
  <dgm:cxnLst>
    <dgm:cxn modelId="{5ABB5322-0F29-42DF-B61E-A352F6A2A70E}" type="presOf" srcId="{B2ABED6B-1CA3-408D-85EE-7886E7E68DC0}" destId="{46A18A43-C0EE-4C2F-80A4-4758B90DDD3E}" srcOrd="0" destOrd="0" presId="urn:microsoft.com/office/officeart/2005/8/layout/hierarchy4"/>
    <dgm:cxn modelId="{0849134D-9D8C-40D8-AC3F-5BE507E94070}" srcId="{B2ABED6B-1CA3-408D-85EE-7886E7E68DC0}" destId="{1284D3E3-132D-4325-9D4B-63B64CEFE5C4}" srcOrd="0" destOrd="0" parTransId="{889B6F82-E824-4F44-B6A1-FF622D90CE49}" sibTransId="{AC20A7A1-85C6-4DF8-B8EA-8778323052F7}"/>
    <dgm:cxn modelId="{BC522A74-EB87-434D-A96A-EDB922492A9C}" srcId="{1284D3E3-132D-4325-9D4B-63B64CEFE5C4}" destId="{E53D26D0-9B85-4DEF-96AB-1FBC12AFDE46}" srcOrd="0" destOrd="0" parTransId="{CC149222-06E9-40DB-8FA6-2FA4CA423F23}" sibTransId="{6B1A0796-063C-4257-B2DD-E502909E2320}"/>
    <dgm:cxn modelId="{6F359B59-5415-4932-ACE1-09CAF5F4DF05}" type="presOf" srcId="{1284D3E3-132D-4325-9D4B-63B64CEFE5C4}" destId="{E2F1218A-13E4-4EAF-BAFE-7E9A30100169}" srcOrd="0" destOrd="0" presId="urn:microsoft.com/office/officeart/2005/8/layout/hierarchy4"/>
    <dgm:cxn modelId="{791BD4A2-AE29-4D74-962D-B21BF34C977E}" type="presOf" srcId="{E53D26D0-9B85-4DEF-96AB-1FBC12AFDE46}" destId="{DFBCCA82-5EB5-4FCD-9A29-7DD0FB6920CA}" srcOrd="0" destOrd="0" presId="urn:microsoft.com/office/officeart/2005/8/layout/hierarchy4"/>
    <dgm:cxn modelId="{B4E491BF-B237-4AA6-B05A-D95AA8479ED4}" srcId="{82B47E1C-E19D-42D9-8249-76A74195B668}" destId="{B2ABED6B-1CA3-408D-85EE-7886E7E68DC0}" srcOrd="0" destOrd="0" parTransId="{3513D7FF-E143-407F-947E-6CF0458D732B}" sibTransId="{C3EE5CEB-7AB9-464B-9AE4-D48313A05FBB}"/>
    <dgm:cxn modelId="{18E00FEE-8FEC-4B8B-97CA-DD5BC2100DB6}" type="presOf" srcId="{82B47E1C-E19D-42D9-8249-76A74195B668}" destId="{D9983152-4AF0-4926-A034-D53B6E34701C}" srcOrd="0" destOrd="0" presId="urn:microsoft.com/office/officeart/2005/8/layout/hierarchy4"/>
    <dgm:cxn modelId="{5A5655DD-C7C7-40CE-85C6-8ED425FA43ED}" type="presParOf" srcId="{D9983152-4AF0-4926-A034-D53B6E34701C}" destId="{3417C4BD-76E8-49F2-8374-9610AA5A17A7}" srcOrd="0" destOrd="0" presId="urn:microsoft.com/office/officeart/2005/8/layout/hierarchy4"/>
    <dgm:cxn modelId="{BB7F6179-BB77-4EE1-8872-16AF4741CBF5}" type="presParOf" srcId="{3417C4BD-76E8-49F2-8374-9610AA5A17A7}" destId="{46A18A43-C0EE-4C2F-80A4-4758B90DDD3E}" srcOrd="0" destOrd="0" presId="urn:microsoft.com/office/officeart/2005/8/layout/hierarchy4"/>
    <dgm:cxn modelId="{ADB7E9FD-8D40-4485-A655-FC4E1D55922B}" type="presParOf" srcId="{3417C4BD-76E8-49F2-8374-9610AA5A17A7}" destId="{85AB496E-8461-4D5A-A544-7D8F6C9F3019}" srcOrd="1" destOrd="0" presId="urn:microsoft.com/office/officeart/2005/8/layout/hierarchy4"/>
    <dgm:cxn modelId="{633B812C-1AA0-4EC1-AA3E-94CD0E15F9DB}" type="presParOf" srcId="{3417C4BD-76E8-49F2-8374-9610AA5A17A7}" destId="{81CE03FC-A14F-4A77-8D23-B788BDDCA65D}" srcOrd="2" destOrd="0" presId="urn:microsoft.com/office/officeart/2005/8/layout/hierarchy4"/>
    <dgm:cxn modelId="{21F808A4-6618-4B6A-B4D0-252D15609623}" type="presParOf" srcId="{81CE03FC-A14F-4A77-8D23-B788BDDCA65D}" destId="{A075071F-1E95-4B39-B46B-4FFC55051421}" srcOrd="0" destOrd="0" presId="urn:microsoft.com/office/officeart/2005/8/layout/hierarchy4"/>
    <dgm:cxn modelId="{0B51DA65-E7E5-40F8-964E-E93E228463B9}" type="presParOf" srcId="{A075071F-1E95-4B39-B46B-4FFC55051421}" destId="{E2F1218A-13E4-4EAF-BAFE-7E9A30100169}" srcOrd="0" destOrd="0" presId="urn:microsoft.com/office/officeart/2005/8/layout/hierarchy4"/>
    <dgm:cxn modelId="{74DC098E-D719-4D5A-8443-36F50B391750}" type="presParOf" srcId="{A075071F-1E95-4B39-B46B-4FFC55051421}" destId="{2913FE91-7E16-4A5E-BE1E-25924A50E45A}" srcOrd="1" destOrd="0" presId="urn:microsoft.com/office/officeart/2005/8/layout/hierarchy4"/>
    <dgm:cxn modelId="{33A7E965-A1A9-4FD9-9EAE-969544CA4231}" type="presParOf" srcId="{A075071F-1E95-4B39-B46B-4FFC55051421}" destId="{D7E2896C-959A-4ECD-8DD7-5AC6B49C2ECA}" srcOrd="2" destOrd="0" presId="urn:microsoft.com/office/officeart/2005/8/layout/hierarchy4"/>
    <dgm:cxn modelId="{354F6153-AC5D-42B3-BD70-17E2A6000183}" type="presParOf" srcId="{D7E2896C-959A-4ECD-8DD7-5AC6B49C2ECA}" destId="{1799D63E-BB7C-4D7F-AF47-086E0C422EDF}" srcOrd="0" destOrd="0" presId="urn:microsoft.com/office/officeart/2005/8/layout/hierarchy4"/>
    <dgm:cxn modelId="{83E78865-FB9F-4806-A429-71A91EAE5D69}" type="presParOf" srcId="{1799D63E-BB7C-4D7F-AF47-086E0C422EDF}" destId="{DFBCCA82-5EB5-4FCD-9A29-7DD0FB6920CA}" srcOrd="0" destOrd="0" presId="urn:microsoft.com/office/officeart/2005/8/layout/hierarchy4"/>
    <dgm:cxn modelId="{5C879F9F-9913-4A73-A81E-859436C05BAF}" type="presParOf" srcId="{1799D63E-BB7C-4D7F-AF47-086E0C422EDF}" destId="{EAB504D5-A570-4067-BC87-F374B2D9DC34}"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18A43-C0EE-4C2F-80A4-4758B90DDD3E}">
      <dsp:nvSpPr>
        <dsp:cNvPr id="0" name=""/>
        <dsp:cNvSpPr/>
      </dsp:nvSpPr>
      <dsp:spPr>
        <a:xfrm>
          <a:off x="2487" y="1597"/>
          <a:ext cx="5089108" cy="1013752"/>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ts val="0"/>
            </a:spcAft>
            <a:buNone/>
          </a:pPr>
          <a:r>
            <a:rPr lang="en-GB" sz="1600" kern="1200" dirty="0">
              <a:latin typeface="+mn-lt"/>
            </a:rPr>
            <a:t>The Director of business statistics</a:t>
          </a:r>
        </a:p>
        <a:p>
          <a:pPr marL="0" lvl="0" indent="0" algn="ctr" defTabSz="711200">
            <a:lnSpc>
              <a:spcPct val="100000"/>
            </a:lnSpc>
            <a:spcBef>
              <a:spcPct val="0"/>
            </a:spcBef>
            <a:spcAft>
              <a:spcPts val="0"/>
            </a:spcAft>
            <a:buNone/>
          </a:pPr>
          <a:r>
            <a:rPr lang="en-GB" sz="1600" kern="1200" dirty="0">
              <a:latin typeface="+mn-lt"/>
            </a:rPr>
            <a:t>- the head of the BR section </a:t>
          </a:r>
        </a:p>
        <a:p>
          <a:pPr marL="0" lvl="0" indent="0" algn="ctr" defTabSz="711200">
            <a:lnSpc>
              <a:spcPct val="100000"/>
            </a:lnSpc>
            <a:spcBef>
              <a:spcPct val="0"/>
            </a:spcBef>
            <a:spcAft>
              <a:spcPts val="0"/>
            </a:spcAft>
            <a:buNone/>
          </a:pPr>
          <a:r>
            <a:rPr lang="en-GB" sz="1600" kern="1200" dirty="0">
              <a:latin typeface="+mn-lt"/>
            </a:rPr>
            <a:t>- the head of the SBS section </a:t>
          </a:r>
          <a:endParaRPr lang="it-IT" sz="1600" kern="1200" dirty="0">
            <a:latin typeface="+mn-lt"/>
          </a:endParaRPr>
        </a:p>
      </dsp:txBody>
      <dsp:txXfrm>
        <a:off x="32179" y="31289"/>
        <a:ext cx="5029724" cy="954368"/>
      </dsp:txXfrm>
    </dsp:sp>
    <dsp:sp modelId="{E2F1218A-13E4-4EAF-BAFE-7E9A30100169}">
      <dsp:nvSpPr>
        <dsp:cNvPr id="0" name=""/>
        <dsp:cNvSpPr/>
      </dsp:nvSpPr>
      <dsp:spPr>
        <a:xfrm>
          <a:off x="2487" y="1105053"/>
          <a:ext cx="5089108" cy="1013752"/>
        </a:xfrm>
        <a:prstGeom prst="roundRect">
          <a:avLst>
            <a:gd name="adj" fmla="val 10000"/>
          </a:avLst>
        </a:prstGeom>
        <a:solidFill>
          <a:schemeClr val="accent2">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ts val="0"/>
            </a:spcAft>
            <a:buNone/>
          </a:pPr>
          <a:r>
            <a:rPr lang="en-US" sz="1600" kern="1200" dirty="0">
              <a:latin typeface="+mn-lt"/>
            </a:rPr>
            <a:t>3 “delegates”:</a:t>
          </a:r>
        </a:p>
        <a:p>
          <a:pPr marL="0" lvl="0" indent="0" algn="ctr" defTabSz="711200">
            <a:lnSpc>
              <a:spcPct val="100000"/>
            </a:lnSpc>
            <a:spcBef>
              <a:spcPct val="0"/>
            </a:spcBef>
            <a:spcAft>
              <a:spcPts val="0"/>
            </a:spcAft>
            <a:buNone/>
          </a:pPr>
          <a:r>
            <a:rPr lang="en-US" sz="1600" kern="1200" dirty="0">
              <a:latin typeface="+mn-lt"/>
            </a:rPr>
            <a:t>(1) the manager of the profiling team </a:t>
          </a:r>
        </a:p>
        <a:p>
          <a:pPr marL="0" lvl="0" indent="0" algn="ctr" defTabSz="711200">
            <a:lnSpc>
              <a:spcPct val="100000"/>
            </a:lnSpc>
            <a:spcBef>
              <a:spcPct val="0"/>
            </a:spcBef>
            <a:spcAft>
              <a:spcPts val="0"/>
            </a:spcAft>
            <a:buNone/>
          </a:pPr>
          <a:r>
            <a:rPr lang="en-US" sz="1600" kern="1200" dirty="0">
              <a:latin typeface="+mn-lt"/>
            </a:rPr>
            <a:t>(2) the manager of multinational global statistics</a:t>
          </a:r>
        </a:p>
        <a:p>
          <a:pPr marL="0" lvl="0" indent="0" algn="ctr" defTabSz="711200">
            <a:lnSpc>
              <a:spcPct val="100000"/>
            </a:lnSpc>
            <a:spcBef>
              <a:spcPct val="0"/>
            </a:spcBef>
            <a:spcAft>
              <a:spcPts val="0"/>
            </a:spcAft>
            <a:buNone/>
          </a:pPr>
          <a:r>
            <a:rPr lang="en-US" sz="1600" kern="1200" dirty="0">
              <a:latin typeface="+mn-lt"/>
            </a:rPr>
            <a:t>(3) the manager of structural business statistics</a:t>
          </a:r>
          <a:endParaRPr lang="it-IT" sz="1600" kern="1200" dirty="0">
            <a:latin typeface="+mn-lt"/>
          </a:endParaRPr>
        </a:p>
      </dsp:txBody>
      <dsp:txXfrm>
        <a:off x="32179" y="1134745"/>
        <a:ext cx="5029724" cy="954368"/>
      </dsp:txXfrm>
    </dsp:sp>
    <dsp:sp modelId="{DFBCCA82-5EB5-4FCD-9A29-7DD0FB6920CA}">
      <dsp:nvSpPr>
        <dsp:cNvPr id="0" name=""/>
        <dsp:cNvSpPr/>
      </dsp:nvSpPr>
      <dsp:spPr>
        <a:xfrm>
          <a:off x="2487" y="2208510"/>
          <a:ext cx="5089108" cy="1013752"/>
        </a:xfrm>
        <a:prstGeom prst="roundRect">
          <a:avLst>
            <a:gd name="adj" fmla="val 10000"/>
          </a:avLst>
        </a:prstGeom>
        <a:solidFill>
          <a:schemeClr val="accent2">
            <a:tint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100000"/>
            </a:lnSpc>
            <a:spcBef>
              <a:spcPct val="0"/>
            </a:spcBef>
            <a:spcAft>
              <a:spcPts val="0"/>
            </a:spcAft>
            <a:buNone/>
          </a:pPr>
          <a:r>
            <a:rPr lang="it-IT" sz="1600" kern="1200" dirty="0">
              <a:latin typeface="+mn-lt"/>
            </a:rPr>
            <a:t>BR and SBS </a:t>
          </a:r>
          <a:r>
            <a:rPr lang="it-IT" sz="1600" kern="1200" dirty="0" err="1">
              <a:latin typeface="+mn-lt"/>
            </a:rPr>
            <a:t>profilers</a:t>
          </a:r>
          <a:endParaRPr lang="it-IT" sz="1600" kern="1200" dirty="0">
            <a:latin typeface="+mn-lt"/>
          </a:endParaRPr>
        </a:p>
      </dsp:txBody>
      <dsp:txXfrm>
        <a:off x="32179" y="2238202"/>
        <a:ext cx="5029724" cy="95436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1"/>
            <a:ext cx="2945659" cy="496332"/>
          </a:xfrm>
          <a:prstGeom prst="rect">
            <a:avLst/>
          </a:prstGeom>
        </p:spPr>
        <p:txBody>
          <a:bodyPr vert="horz" lIns="93158" tIns="46579" rIns="93158" bIns="46579" rtlCol="0"/>
          <a:lstStyle>
            <a:lvl1pPr algn="l">
              <a:defRPr sz="1200"/>
            </a:lvl1pPr>
          </a:lstStyle>
          <a:p>
            <a:endParaRPr lang="it-IT"/>
          </a:p>
        </p:txBody>
      </p:sp>
      <p:sp>
        <p:nvSpPr>
          <p:cNvPr id="3" name="Segnaposto data 2"/>
          <p:cNvSpPr>
            <a:spLocks noGrp="1"/>
          </p:cNvSpPr>
          <p:nvPr>
            <p:ph type="dt" sz="quarter" idx="1"/>
          </p:nvPr>
        </p:nvSpPr>
        <p:spPr>
          <a:xfrm>
            <a:off x="3850444" y="1"/>
            <a:ext cx="2945659" cy="496332"/>
          </a:xfrm>
          <a:prstGeom prst="rect">
            <a:avLst/>
          </a:prstGeom>
        </p:spPr>
        <p:txBody>
          <a:bodyPr vert="horz" lIns="93158" tIns="46579" rIns="93158" bIns="46579" rtlCol="0"/>
          <a:lstStyle>
            <a:lvl1pPr algn="r">
              <a:defRPr sz="1200"/>
            </a:lvl1pPr>
          </a:lstStyle>
          <a:p>
            <a:fld id="{97E234F1-5CD4-4491-B051-D7AA0C744754}" type="datetimeFigureOut">
              <a:rPr lang="it-IT" smtClean="0"/>
              <a:pPr/>
              <a:t>26/09/2019</a:t>
            </a:fld>
            <a:endParaRPr lang="it-IT"/>
          </a:p>
        </p:txBody>
      </p:sp>
      <p:sp>
        <p:nvSpPr>
          <p:cNvPr id="4" name="Segnaposto piè di pagina 3"/>
          <p:cNvSpPr>
            <a:spLocks noGrp="1"/>
          </p:cNvSpPr>
          <p:nvPr>
            <p:ph type="ftr" sz="quarter" idx="2"/>
          </p:nvPr>
        </p:nvSpPr>
        <p:spPr>
          <a:xfrm>
            <a:off x="1" y="9428584"/>
            <a:ext cx="2945659" cy="496332"/>
          </a:xfrm>
          <a:prstGeom prst="rect">
            <a:avLst/>
          </a:prstGeom>
        </p:spPr>
        <p:txBody>
          <a:bodyPr vert="horz" lIns="93158" tIns="46579" rIns="93158" bIns="46579"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4" y="9428584"/>
            <a:ext cx="2945659" cy="496332"/>
          </a:xfrm>
          <a:prstGeom prst="rect">
            <a:avLst/>
          </a:prstGeom>
        </p:spPr>
        <p:txBody>
          <a:bodyPr vert="horz" lIns="93158" tIns="46579" rIns="93158" bIns="46579" rtlCol="0" anchor="b"/>
          <a:lstStyle>
            <a:lvl1pPr algn="r">
              <a:defRPr sz="1200"/>
            </a:lvl1pPr>
          </a:lstStyle>
          <a:p>
            <a:fld id="{B8DE55D1-629F-49A4-9FDE-99C53E24F79F}" type="slidenum">
              <a:rPr lang="it-IT" smtClean="0"/>
              <a:pPr/>
              <a:t>‹#›</a:t>
            </a:fld>
            <a:endParaRPr lang="it-IT"/>
          </a:p>
        </p:txBody>
      </p:sp>
    </p:spTree>
    <p:extLst>
      <p:ext uri="{BB962C8B-B14F-4D97-AF65-F5344CB8AC3E}">
        <p14:creationId xmlns:p14="http://schemas.microsoft.com/office/powerpoint/2010/main" val="863334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1"/>
            <a:ext cx="2945659" cy="496332"/>
          </a:xfrm>
          <a:prstGeom prst="rect">
            <a:avLst/>
          </a:prstGeom>
        </p:spPr>
        <p:txBody>
          <a:bodyPr vert="horz" lIns="93158" tIns="46579" rIns="93158" bIns="46579" rtlCol="0"/>
          <a:lstStyle>
            <a:lvl1pPr algn="l">
              <a:defRPr sz="1200"/>
            </a:lvl1pPr>
          </a:lstStyle>
          <a:p>
            <a:endParaRPr lang="it-IT"/>
          </a:p>
        </p:txBody>
      </p:sp>
      <p:sp>
        <p:nvSpPr>
          <p:cNvPr id="3" name="Segnaposto data 2"/>
          <p:cNvSpPr>
            <a:spLocks noGrp="1"/>
          </p:cNvSpPr>
          <p:nvPr>
            <p:ph type="dt" idx="1"/>
          </p:nvPr>
        </p:nvSpPr>
        <p:spPr>
          <a:xfrm>
            <a:off x="3850444" y="1"/>
            <a:ext cx="2945659" cy="496332"/>
          </a:xfrm>
          <a:prstGeom prst="rect">
            <a:avLst/>
          </a:prstGeom>
        </p:spPr>
        <p:txBody>
          <a:bodyPr vert="horz" lIns="93158" tIns="46579" rIns="93158" bIns="46579" rtlCol="0"/>
          <a:lstStyle>
            <a:lvl1pPr algn="r">
              <a:defRPr sz="1200"/>
            </a:lvl1pPr>
          </a:lstStyle>
          <a:p>
            <a:fld id="{03675B2E-259A-455A-90BD-8AAEC99B0A21}" type="datetimeFigureOut">
              <a:rPr lang="it-IT" smtClean="0"/>
              <a:pPr/>
              <a:t>26/09/2019</a:t>
            </a:fld>
            <a:endParaRPr lang="it-IT"/>
          </a:p>
        </p:txBody>
      </p:sp>
      <p:sp>
        <p:nvSpPr>
          <p:cNvPr id="4" name="Segnaposto immagine diapositiva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3158" tIns="46579" rIns="93158" bIns="46579" rtlCol="0" anchor="ctr"/>
          <a:lstStyle/>
          <a:p>
            <a:endParaRPr lang="it-IT"/>
          </a:p>
        </p:txBody>
      </p:sp>
      <p:sp>
        <p:nvSpPr>
          <p:cNvPr id="5" name="Segnaposto note 4"/>
          <p:cNvSpPr>
            <a:spLocks noGrp="1"/>
          </p:cNvSpPr>
          <p:nvPr>
            <p:ph type="body" sz="quarter" idx="3"/>
          </p:nvPr>
        </p:nvSpPr>
        <p:spPr>
          <a:xfrm>
            <a:off x="679768" y="4715153"/>
            <a:ext cx="5438140" cy="4466987"/>
          </a:xfrm>
          <a:prstGeom prst="rect">
            <a:avLst/>
          </a:prstGeom>
        </p:spPr>
        <p:txBody>
          <a:bodyPr vert="horz" lIns="93158" tIns="46579" rIns="93158" bIns="46579"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428584"/>
            <a:ext cx="2945659" cy="496332"/>
          </a:xfrm>
          <a:prstGeom prst="rect">
            <a:avLst/>
          </a:prstGeom>
        </p:spPr>
        <p:txBody>
          <a:bodyPr vert="horz" lIns="93158" tIns="46579" rIns="93158" bIns="46579"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4" y="9428584"/>
            <a:ext cx="2945659" cy="496332"/>
          </a:xfrm>
          <a:prstGeom prst="rect">
            <a:avLst/>
          </a:prstGeom>
        </p:spPr>
        <p:txBody>
          <a:bodyPr vert="horz" lIns="93158" tIns="46579" rIns="93158" bIns="46579" rtlCol="0" anchor="b"/>
          <a:lstStyle>
            <a:lvl1pPr algn="r">
              <a:defRPr sz="1200"/>
            </a:lvl1pPr>
          </a:lstStyle>
          <a:p>
            <a:fld id="{A0CDC2D9-3DBA-4042-BDB9-A8016BB39CB7}" type="slidenum">
              <a:rPr lang="it-IT" smtClean="0"/>
              <a:pPr/>
              <a:t>‹#›</a:t>
            </a:fld>
            <a:endParaRPr lang="it-IT"/>
          </a:p>
        </p:txBody>
      </p:sp>
    </p:spTree>
    <p:extLst>
      <p:ext uri="{BB962C8B-B14F-4D97-AF65-F5344CB8AC3E}">
        <p14:creationId xmlns:p14="http://schemas.microsoft.com/office/powerpoint/2010/main" val="400314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1</a:t>
            </a:fld>
            <a:endParaRPr lang="it-IT" dirty="0"/>
          </a:p>
        </p:txBody>
      </p:sp>
    </p:spTree>
    <p:extLst>
      <p:ext uri="{BB962C8B-B14F-4D97-AF65-F5344CB8AC3E}">
        <p14:creationId xmlns:p14="http://schemas.microsoft.com/office/powerpoint/2010/main" val="3012772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09"/>
            <a:ext cx="5438140" cy="4466987"/>
          </a:xfrm>
        </p:spPr>
        <p:txBody>
          <a:bodyPr>
            <a:noAutofit/>
          </a:bodyPr>
          <a:lstStyle/>
          <a:p>
            <a:pPr algn="just"/>
            <a:endParaRPr lang="it-IT" sz="1400"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10</a:t>
            </a:fld>
            <a:endParaRPr lang="it-IT"/>
          </a:p>
        </p:txBody>
      </p:sp>
    </p:spTree>
    <p:extLst>
      <p:ext uri="{BB962C8B-B14F-4D97-AF65-F5344CB8AC3E}">
        <p14:creationId xmlns:p14="http://schemas.microsoft.com/office/powerpoint/2010/main" val="1335122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09"/>
            <a:ext cx="5438140" cy="4466987"/>
          </a:xfrm>
        </p:spPr>
        <p:txBody>
          <a:bodyPr>
            <a:noAutofit/>
          </a:bodyPr>
          <a:lstStyle/>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11</a:t>
            </a:fld>
            <a:endParaRPr lang="it-IT"/>
          </a:p>
        </p:txBody>
      </p:sp>
    </p:spTree>
    <p:extLst>
      <p:ext uri="{BB962C8B-B14F-4D97-AF65-F5344CB8AC3E}">
        <p14:creationId xmlns:p14="http://schemas.microsoft.com/office/powerpoint/2010/main" val="1135671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5400" y="744538"/>
            <a:ext cx="6616700" cy="3722687"/>
          </a:xfrm>
        </p:spPr>
      </p:sp>
      <p:sp>
        <p:nvSpPr>
          <p:cNvPr id="3" name="Segnaposto note 2"/>
          <p:cNvSpPr>
            <a:spLocks noGrp="1"/>
          </p:cNvSpPr>
          <p:nvPr>
            <p:ph type="body" idx="1"/>
          </p:nvPr>
        </p:nvSpPr>
        <p:spPr>
          <a:xfrm>
            <a:off x="666909" y="4629811"/>
            <a:ext cx="5335270" cy="4466987"/>
          </a:xfrm>
        </p:spPr>
        <p:txBody>
          <a:bodyPr>
            <a:noAutofit/>
          </a:bodyPr>
          <a:lstStyle/>
          <a:p>
            <a:pPr algn="just"/>
            <a:r>
              <a:rPr lang="it-IT" sz="1200" dirty="0">
                <a:solidFill>
                  <a:srgbClr val="FF0000"/>
                </a:solidFill>
              </a:rPr>
              <a:t>108 gruppi </a:t>
            </a:r>
            <a:r>
              <a:rPr lang="it-IT" sz="1200" dirty="0" err="1">
                <a:solidFill>
                  <a:srgbClr val="FF0000"/>
                </a:solidFill>
              </a:rPr>
              <a:t>Very</a:t>
            </a:r>
            <a:r>
              <a:rPr lang="it-IT" sz="1200" dirty="0">
                <a:solidFill>
                  <a:srgbClr val="FF0000"/>
                </a:solidFill>
              </a:rPr>
              <a:t> large e Matriciali</a:t>
            </a:r>
          </a:p>
          <a:p>
            <a:pPr algn="just"/>
            <a:r>
              <a:rPr lang="it-IT" sz="1200" dirty="0">
                <a:solidFill>
                  <a:srgbClr val="FF0000"/>
                </a:solidFill>
              </a:rPr>
              <a:t>1.937 Large e Matriciali</a:t>
            </a:r>
          </a:p>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12</a:t>
            </a:fld>
            <a:endParaRPr lang="it-IT"/>
          </a:p>
        </p:txBody>
      </p:sp>
    </p:spTree>
    <p:extLst>
      <p:ext uri="{BB962C8B-B14F-4D97-AF65-F5344CB8AC3E}">
        <p14:creationId xmlns:p14="http://schemas.microsoft.com/office/powerpoint/2010/main" val="72635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09"/>
            <a:ext cx="5438140" cy="4466987"/>
          </a:xfrm>
        </p:spPr>
        <p:txBody>
          <a:bodyPr>
            <a:noAutofit/>
          </a:bodyPr>
          <a:lstStyle/>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13</a:t>
            </a:fld>
            <a:endParaRPr lang="it-IT"/>
          </a:p>
        </p:txBody>
      </p:sp>
    </p:spTree>
    <p:extLst>
      <p:ext uri="{BB962C8B-B14F-4D97-AF65-F5344CB8AC3E}">
        <p14:creationId xmlns:p14="http://schemas.microsoft.com/office/powerpoint/2010/main" val="4160138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09"/>
            <a:ext cx="5438140" cy="4466987"/>
          </a:xfrm>
        </p:spPr>
        <p:txBody>
          <a:bodyPr>
            <a:noAutofit/>
          </a:bodyPr>
          <a:lstStyle/>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14</a:t>
            </a:fld>
            <a:endParaRPr lang="it-IT"/>
          </a:p>
        </p:txBody>
      </p:sp>
    </p:spTree>
    <p:extLst>
      <p:ext uri="{BB962C8B-B14F-4D97-AF65-F5344CB8AC3E}">
        <p14:creationId xmlns:p14="http://schemas.microsoft.com/office/powerpoint/2010/main" val="4160138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09"/>
            <a:ext cx="5438140" cy="4466987"/>
          </a:xfrm>
        </p:spPr>
        <p:txBody>
          <a:bodyPr>
            <a:noAutofit/>
          </a:bodyPr>
          <a:lstStyle/>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2</a:t>
            </a:fld>
            <a:endParaRPr lang="it-IT"/>
          </a:p>
        </p:txBody>
      </p:sp>
    </p:spTree>
    <p:extLst>
      <p:ext uri="{BB962C8B-B14F-4D97-AF65-F5344CB8AC3E}">
        <p14:creationId xmlns:p14="http://schemas.microsoft.com/office/powerpoint/2010/main" val="4160138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09"/>
            <a:ext cx="5438140" cy="4466987"/>
          </a:xfrm>
        </p:spPr>
        <p:txBody>
          <a:bodyPr>
            <a:noAutofit/>
          </a:bodyPr>
          <a:lstStyle/>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3</a:t>
            </a:fld>
            <a:endParaRPr lang="it-IT"/>
          </a:p>
        </p:txBody>
      </p:sp>
    </p:spTree>
    <p:extLst>
      <p:ext uri="{BB962C8B-B14F-4D97-AF65-F5344CB8AC3E}">
        <p14:creationId xmlns:p14="http://schemas.microsoft.com/office/powerpoint/2010/main" val="2461458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09"/>
            <a:ext cx="5438140" cy="4466987"/>
          </a:xfrm>
        </p:spPr>
        <p:txBody>
          <a:bodyPr>
            <a:noAutofit/>
          </a:bodyPr>
          <a:lstStyle/>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4</a:t>
            </a:fld>
            <a:endParaRPr lang="it-IT"/>
          </a:p>
        </p:txBody>
      </p:sp>
    </p:spTree>
    <p:extLst>
      <p:ext uri="{BB962C8B-B14F-4D97-AF65-F5344CB8AC3E}">
        <p14:creationId xmlns:p14="http://schemas.microsoft.com/office/powerpoint/2010/main" val="2461458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09"/>
            <a:ext cx="5438140" cy="4466987"/>
          </a:xfrm>
        </p:spPr>
        <p:txBody>
          <a:bodyPr>
            <a:noAutofit/>
          </a:bodyPr>
          <a:lstStyle/>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5</a:t>
            </a:fld>
            <a:endParaRPr lang="it-IT"/>
          </a:p>
        </p:txBody>
      </p:sp>
    </p:spTree>
    <p:extLst>
      <p:ext uri="{BB962C8B-B14F-4D97-AF65-F5344CB8AC3E}">
        <p14:creationId xmlns:p14="http://schemas.microsoft.com/office/powerpoint/2010/main" val="4160138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a:xfrm>
            <a:off x="679768" y="4629809"/>
            <a:ext cx="5438140" cy="4466987"/>
          </a:xfrm>
        </p:spPr>
        <p:txBody>
          <a:bodyPr>
            <a:noAutofit/>
          </a:bodyPr>
          <a:lstStyle/>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6</a:t>
            </a:fld>
            <a:endParaRPr lang="it-IT"/>
          </a:p>
        </p:txBody>
      </p:sp>
    </p:spTree>
    <p:extLst>
      <p:ext uri="{BB962C8B-B14F-4D97-AF65-F5344CB8AC3E}">
        <p14:creationId xmlns:p14="http://schemas.microsoft.com/office/powerpoint/2010/main" val="4160138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5400" y="744538"/>
            <a:ext cx="6616700" cy="3722687"/>
          </a:xfrm>
        </p:spPr>
      </p:sp>
      <p:sp>
        <p:nvSpPr>
          <p:cNvPr id="3" name="Segnaposto note 2"/>
          <p:cNvSpPr>
            <a:spLocks noGrp="1"/>
          </p:cNvSpPr>
          <p:nvPr>
            <p:ph type="body" idx="1"/>
          </p:nvPr>
        </p:nvSpPr>
        <p:spPr>
          <a:xfrm>
            <a:off x="666909" y="4629811"/>
            <a:ext cx="5335270" cy="4466987"/>
          </a:xfrm>
        </p:spPr>
        <p:txBody>
          <a:bodyPr>
            <a:noAutofit/>
          </a:bodyPr>
          <a:lstStyle/>
          <a:p>
            <a:pPr algn="just"/>
            <a:r>
              <a:rPr lang="it-IT" sz="1200" dirty="0">
                <a:solidFill>
                  <a:srgbClr val="FF0000"/>
                </a:solidFill>
              </a:rPr>
              <a:t>108 gruppi </a:t>
            </a:r>
            <a:r>
              <a:rPr lang="it-IT" sz="1200" dirty="0" err="1">
                <a:solidFill>
                  <a:srgbClr val="FF0000"/>
                </a:solidFill>
              </a:rPr>
              <a:t>Very</a:t>
            </a:r>
            <a:r>
              <a:rPr lang="it-IT" sz="1200" dirty="0">
                <a:solidFill>
                  <a:srgbClr val="FF0000"/>
                </a:solidFill>
              </a:rPr>
              <a:t> large e Matriciali</a:t>
            </a:r>
          </a:p>
          <a:p>
            <a:pPr algn="just"/>
            <a:r>
              <a:rPr lang="it-IT" sz="1200" dirty="0">
                <a:solidFill>
                  <a:srgbClr val="FF0000"/>
                </a:solidFill>
              </a:rPr>
              <a:t>1.937 Large e Matriciali</a:t>
            </a:r>
          </a:p>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7</a:t>
            </a:fld>
            <a:endParaRPr lang="it-IT"/>
          </a:p>
        </p:txBody>
      </p:sp>
    </p:spTree>
    <p:extLst>
      <p:ext uri="{BB962C8B-B14F-4D97-AF65-F5344CB8AC3E}">
        <p14:creationId xmlns:p14="http://schemas.microsoft.com/office/powerpoint/2010/main" val="1193257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5400" y="744538"/>
            <a:ext cx="6616700" cy="3722687"/>
          </a:xfrm>
        </p:spPr>
      </p:sp>
      <p:sp>
        <p:nvSpPr>
          <p:cNvPr id="3" name="Segnaposto note 2"/>
          <p:cNvSpPr>
            <a:spLocks noGrp="1"/>
          </p:cNvSpPr>
          <p:nvPr>
            <p:ph type="body" idx="1"/>
          </p:nvPr>
        </p:nvSpPr>
        <p:spPr>
          <a:xfrm>
            <a:off x="666909" y="4629811"/>
            <a:ext cx="5335270" cy="4466987"/>
          </a:xfrm>
        </p:spPr>
        <p:txBody>
          <a:bodyPr>
            <a:noAutofit/>
          </a:bodyPr>
          <a:lstStyle/>
          <a:p>
            <a:pPr algn="just"/>
            <a:r>
              <a:rPr lang="it-IT" sz="1200" dirty="0">
                <a:solidFill>
                  <a:srgbClr val="FF0000"/>
                </a:solidFill>
              </a:rPr>
              <a:t>108 gruppi </a:t>
            </a:r>
            <a:r>
              <a:rPr lang="it-IT" sz="1200" dirty="0" err="1">
                <a:solidFill>
                  <a:srgbClr val="FF0000"/>
                </a:solidFill>
              </a:rPr>
              <a:t>Very</a:t>
            </a:r>
            <a:r>
              <a:rPr lang="it-IT" sz="1200" dirty="0">
                <a:solidFill>
                  <a:srgbClr val="FF0000"/>
                </a:solidFill>
              </a:rPr>
              <a:t> large e Matriciali</a:t>
            </a:r>
          </a:p>
          <a:p>
            <a:pPr algn="just"/>
            <a:r>
              <a:rPr lang="it-IT" sz="1200" dirty="0">
                <a:solidFill>
                  <a:srgbClr val="FF0000"/>
                </a:solidFill>
              </a:rPr>
              <a:t>1.937 Large e Matriciali</a:t>
            </a:r>
          </a:p>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8</a:t>
            </a:fld>
            <a:endParaRPr lang="it-IT"/>
          </a:p>
        </p:txBody>
      </p:sp>
    </p:spTree>
    <p:extLst>
      <p:ext uri="{BB962C8B-B14F-4D97-AF65-F5344CB8AC3E}">
        <p14:creationId xmlns:p14="http://schemas.microsoft.com/office/powerpoint/2010/main" val="2922873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5400" y="744538"/>
            <a:ext cx="6616700" cy="3722687"/>
          </a:xfrm>
        </p:spPr>
      </p:sp>
      <p:sp>
        <p:nvSpPr>
          <p:cNvPr id="3" name="Segnaposto note 2"/>
          <p:cNvSpPr>
            <a:spLocks noGrp="1"/>
          </p:cNvSpPr>
          <p:nvPr>
            <p:ph type="body" idx="1"/>
          </p:nvPr>
        </p:nvSpPr>
        <p:spPr>
          <a:xfrm>
            <a:off x="666909" y="4629811"/>
            <a:ext cx="5335270" cy="4466987"/>
          </a:xfrm>
        </p:spPr>
        <p:txBody>
          <a:bodyPr>
            <a:noAutofit/>
          </a:bodyPr>
          <a:lstStyle/>
          <a:p>
            <a:pPr algn="just"/>
            <a:r>
              <a:rPr lang="it-IT" sz="1200" dirty="0">
                <a:solidFill>
                  <a:srgbClr val="FF0000"/>
                </a:solidFill>
              </a:rPr>
              <a:t>108 gruppi </a:t>
            </a:r>
            <a:r>
              <a:rPr lang="it-IT" sz="1200" dirty="0" err="1">
                <a:solidFill>
                  <a:srgbClr val="FF0000"/>
                </a:solidFill>
              </a:rPr>
              <a:t>Very</a:t>
            </a:r>
            <a:r>
              <a:rPr lang="it-IT" sz="1200" dirty="0">
                <a:solidFill>
                  <a:srgbClr val="FF0000"/>
                </a:solidFill>
              </a:rPr>
              <a:t> large e Matriciali</a:t>
            </a:r>
          </a:p>
          <a:p>
            <a:pPr algn="just"/>
            <a:r>
              <a:rPr lang="it-IT" sz="1200" dirty="0">
                <a:solidFill>
                  <a:srgbClr val="FF0000"/>
                </a:solidFill>
              </a:rPr>
              <a:t>1.937 Large e Matriciali</a:t>
            </a:r>
          </a:p>
          <a:p>
            <a:endParaRPr lang="en-GB" dirty="0"/>
          </a:p>
        </p:txBody>
      </p:sp>
      <p:sp>
        <p:nvSpPr>
          <p:cNvPr id="4" name="Segnaposto numero diapositiva 3"/>
          <p:cNvSpPr>
            <a:spLocks noGrp="1"/>
          </p:cNvSpPr>
          <p:nvPr>
            <p:ph type="sldNum" sz="quarter" idx="10"/>
          </p:nvPr>
        </p:nvSpPr>
        <p:spPr/>
        <p:txBody>
          <a:bodyPr/>
          <a:lstStyle/>
          <a:p>
            <a:fld id="{A0CDC2D9-3DBA-4042-BDB9-A8016BB39CB7}" type="slidenum">
              <a:rPr lang="it-IT" smtClean="0"/>
              <a:pPr/>
              <a:t>9</a:t>
            </a:fld>
            <a:endParaRPr lang="it-IT"/>
          </a:p>
        </p:txBody>
      </p:sp>
    </p:spTree>
    <p:extLst>
      <p:ext uri="{BB962C8B-B14F-4D97-AF65-F5344CB8AC3E}">
        <p14:creationId xmlns:p14="http://schemas.microsoft.com/office/powerpoint/2010/main" val="3413563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597833"/>
            <a:ext cx="7772400" cy="1102519"/>
          </a:xfrm>
        </p:spPr>
        <p:txBody>
          <a:bodyPr/>
          <a:lstStyle/>
          <a:p>
            <a:r>
              <a:rPr lang="it-IT"/>
              <a:t>Fare clic per modificare stile</a:t>
            </a:r>
          </a:p>
        </p:txBody>
      </p:sp>
      <p:sp>
        <p:nvSpPr>
          <p:cNvPr id="3" name="Sottotito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981" indent="0" algn="ctr">
              <a:buNone/>
              <a:defRPr>
                <a:solidFill>
                  <a:schemeClr val="tx1">
                    <a:tint val="75000"/>
                  </a:schemeClr>
                </a:solidFill>
              </a:defRPr>
            </a:lvl2pPr>
            <a:lvl3pPr marL="913981" indent="0" algn="ctr">
              <a:buNone/>
              <a:defRPr>
                <a:solidFill>
                  <a:schemeClr val="tx1">
                    <a:tint val="75000"/>
                  </a:schemeClr>
                </a:solidFill>
              </a:defRPr>
            </a:lvl3pPr>
            <a:lvl4pPr marL="1370969" indent="0" algn="ctr">
              <a:buNone/>
              <a:defRPr>
                <a:solidFill>
                  <a:schemeClr val="tx1">
                    <a:tint val="75000"/>
                  </a:schemeClr>
                </a:solidFill>
              </a:defRPr>
            </a:lvl4pPr>
            <a:lvl5pPr marL="1827964" indent="0" algn="ctr">
              <a:buNone/>
              <a:defRPr>
                <a:solidFill>
                  <a:schemeClr val="tx1">
                    <a:tint val="75000"/>
                  </a:schemeClr>
                </a:solidFill>
              </a:defRPr>
            </a:lvl5pPr>
            <a:lvl6pPr marL="2284945" indent="0" algn="ctr">
              <a:buNone/>
              <a:defRPr>
                <a:solidFill>
                  <a:schemeClr val="tx1">
                    <a:tint val="75000"/>
                  </a:schemeClr>
                </a:solidFill>
              </a:defRPr>
            </a:lvl6pPr>
            <a:lvl7pPr marL="2741943" indent="0" algn="ctr">
              <a:buNone/>
              <a:defRPr>
                <a:solidFill>
                  <a:schemeClr val="tx1">
                    <a:tint val="75000"/>
                  </a:schemeClr>
                </a:solidFill>
              </a:defRPr>
            </a:lvl7pPr>
            <a:lvl8pPr marL="3198933" indent="0" algn="ctr">
              <a:buNone/>
              <a:defRPr>
                <a:solidFill>
                  <a:schemeClr val="tx1">
                    <a:tint val="75000"/>
                  </a:schemeClr>
                </a:solidFill>
              </a:defRPr>
            </a:lvl8pPr>
            <a:lvl9pPr marL="3655928"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40CF75CD-D97A-42E3-A261-F6AF80EA1DCD}" type="datetime1">
              <a:rPr lang="it-IT" smtClean="0"/>
              <a:t>26/09/2019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846025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34A3332-2590-4AB6-A2A4-267ACA49E8F6}" type="datetime1">
              <a:rPr lang="it-IT" smtClean="0"/>
              <a:t>26/09/2019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441065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05982"/>
            <a:ext cx="2057400" cy="4388644"/>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205982"/>
            <a:ext cx="6019800" cy="438864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4108BEB-58C6-41C9-A476-75C9D3D8F8A1}" type="datetime1">
              <a:rPr lang="it-IT" smtClean="0"/>
              <a:t>26/09/2019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23779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3FAF934-1F2E-4757-894E-F700EFA038F3}" type="datetime1">
              <a:rPr lang="it-IT" smtClean="0"/>
              <a:t>26/09/2019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363488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3305178"/>
            <a:ext cx="7772400" cy="1021556"/>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981" indent="0">
              <a:buNone/>
              <a:defRPr sz="1900">
                <a:solidFill>
                  <a:schemeClr val="tx1">
                    <a:tint val="75000"/>
                  </a:schemeClr>
                </a:solidFill>
              </a:defRPr>
            </a:lvl2pPr>
            <a:lvl3pPr marL="913981" indent="0">
              <a:buNone/>
              <a:defRPr sz="1600">
                <a:solidFill>
                  <a:schemeClr val="tx1">
                    <a:tint val="75000"/>
                  </a:schemeClr>
                </a:solidFill>
              </a:defRPr>
            </a:lvl3pPr>
            <a:lvl4pPr marL="1370969" indent="0">
              <a:buNone/>
              <a:defRPr sz="1500">
                <a:solidFill>
                  <a:schemeClr val="tx1">
                    <a:tint val="75000"/>
                  </a:schemeClr>
                </a:solidFill>
              </a:defRPr>
            </a:lvl4pPr>
            <a:lvl5pPr marL="1827964" indent="0">
              <a:buNone/>
              <a:defRPr sz="1500">
                <a:solidFill>
                  <a:schemeClr val="tx1">
                    <a:tint val="75000"/>
                  </a:schemeClr>
                </a:solidFill>
              </a:defRPr>
            </a:lvl5pPr>
            <a:lvl6pPr marL="2284945" indent="0">
              <a:buNone/>
              <a:defRPr sz="1500">
                <a:solidFill>
                  <a:schemeClr val="tx1">
                    <a:tint val="75000"/>
                  </a:schemeClr>
                </a:solidFill>
              </a:defRPr>
            </a:lvl6pPr>
            <a:lvl7pPr marL="2741943" indent="0">
              <a:buNone/>
              <a:defRPr sz="1500">
                <a:solidFill>
                  <a:schemeClr val="tx1">
                    <a:tint val="75000"/>
                  </a:schemeClr>
                </a:solidFill>
              </a:defRPr>
            </a:lvl7pPr>
            <a:lvl8pPr marL="3198933" indent="0">
              <a:buNone/>
              <a:defRPr sz="1500">
                <a:solidFill>
                  <a:schemeClr val="tx1">
                    <a:tint val="75000"/>
                  </a:schemeClr>
                </a:solidFill>
              </a:defRPr>
            </a:lvl8pPr>
            <a:lvl9pPr marL="3655928" indent="0">
              <a:buNone/>
              <a:defRPr sz="15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F46BF040-A7BC-45C8-B5D2-3669F4F8F866}" type="datetime1">
              <a:rPr lang="it-IT" smtClean="0"/>
              <a:t>26/09/2019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1685638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1200153"/>
            <a:ext cx="4038600" cy="3394472"/>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200153"/>
            <a:ext cx="4038600" cy="3394472"/>
          </a:xfrm>
        </p:spPr>
        <p:txBody>
          <a:bodyPr/>
          <a:lstStyle>
            <a:lvl1pPr>
              <a:defRPr sz="2800"/>
            </a:lvl1pPr>
            <a:lvl2pPr>
              <a:defRPr sz="2400"/>
            </a:lvl2pPr>
            <a:lvl3pPr>
              <a:defRPr sz="2000"/>
            </a:lvl3pPr>
            <a:lvl4pPr>
              <a:defRPr sz="1900"/>
            </a:lvl4pPr>
            <a:lvl5pPr>
              <a:defRPr sz="1900"/>
            </a:lvl5pPr>
            <a:lvl6pPr>
              <a:defRPr sz="1900"/>
            </a:lvl6pPr>
            <a:lvl7pPr>
              <a:defRPr sz="1900"/>
            </a:lvl7pPr>
            <a:lvl8pPr>
              <a:defRPr sz="1900"/>
            </a:lvl8pPr>
            <a:lvl9pPr>
              <a:defRPr sz="19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CE511B89-622F-49F4-B6E0-9C1974EC759C}" type="datetime1">
              <a:rPr lang="it-IT" smtClean="0"/>
              <a:t>26/09/2019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1283601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151337"/>
            <a:ext cx="4040188" cy="479822"/>
          </a:xfrm>
        </p:spPr>
        <p:txBody>
          <a:bodyPr anchor="b"/>
          <a:lstStyle>
            <a:lvl1pPr marL="0" indent="0">
              <a:buNone/>
              <a:defRPr sz="2400" b="1"/>
            </a:lvl1pPr>
            <a:lvl2pPr marL="456981" indent="0">
              <a:buNone/>
              <a:defRPr sz="2000" b="1"/>
            </a:lvl2pPr>
            <a:lvl3pPr marL="913981" indent="0">
              <a:buNone/>
              <a:defRPr sz="1900" b="1"/>
            </a:lvl3pPr>
            <a:lvl4pPr marL="1370969" indent="0">
              <a:buNone/>
              <a:defRPr sz="1600" b="1"/>
            </a:lvl4pPr>
            <a:lvl5pPr marL="1827964" indent="0">
              <a:buNone/>
              <a:defRPr sz="1600" b="1"/>
            </a:lvl5pPr>
            <a:lvl6pPr marL="2284945" indent="0">
              <a:buNone/>
              <a:defRPr sz="1600" b="1"/>
            </a:lvl6pPr>
            <a:lvl7pPr marL="2741943" indent="0">
              <a:buNone/>
              <a:defRPr sz="1600" b="1"/>
            </a:lvl7pPr>
            <a:lvl8pPr marL="3198933" indent="0">
              <a:buNone/>
              <a:defRPr sz="1600" b="1"/>
            </a:lvl8pPr>
            <a:lvl9pPr marL="3655928"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1631156"/>
            <a:ext cx="4040188" cy="2963466"/>
          </a:xfrm>
        </p:spPr>
        <p:txBody>
          <a:bodyPr/>
          <a:lstStyle>
            <a:lvl1pPr>
              <a:defRPr sz="24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6" y="1151337"/>
            <a:ext cx="4041775" cy="479822"/>
          </a:xfrm>
        </p:spPr>
        <p:txBody>
          <a:bodyPr anchor="b"/>
          <a:lstStyle>
            <a:lvl1pPr marL="0" indent="0">
              <a:buNone/>
              <a:defRPr sz="2400" b="1"/>
            </a:lvl1pPr>
            <a:lvl2pPr marL="456981" indent="0">
              <a:buNone/>
              <a:defRPr sz="2000" b="1"/>
            </a:lvl2pPr>
            <a:lvl3pPr marL="913981" indent="0">
              <a:buNone/>
              <a:defRPr sz="1900" b="1"/>
            </a:lvl3pPr>
            <a:lvl4pPr marL="1370969" indent="0">
              <a:buNone/>
              <a:defRPr sz="1600" b="1"/>
            </a:lvl4pPr>
            <a:lvl5pPr marL="1827964" indent="0">
              <a:buNone/>
              <a:defRPr sz="1600" b="1"/>
            </a:lvl5pPr>
            <a:lvl6pPr marL="2284945" indent="0">
              <a:buNone/>
              <a:defRPr sz="1600" b="1"/>
            </a:lvl6pPr>
            <a:lvl7pPr marL="2741943" indent="0">
              <a:buNone/>
              <a:defRPr sz="1600" b="1"/>
            </a:lvl7pPr>
            <a:lvl8pPr marL="3198933" indent="0">
              <a:buNone/>
              <a:defRPr sz="1600" b="1"/>
            </a:lvl8pPr>
            <a:lvl9pPr marL="3655928"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6" y="1631156"/>
            <a:ext cx="4041775" cy="2963466"/>
          </a:xfrm>
        </p:spPr>
        <p:txBody>
          <a:bodyPr/>
          <a:lstStyle>
            <a:lvl1pPr>
              <a:defRPr sz="24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CDBC1CB0-BD7A-46BE-AA45-931A9647994E}" type="datetime1">
              <a:rPr lang="it-IT" smtClean="0"/>
              <a:t>26/09/2019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1761537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F35F2310-E375-432E-BF38-809E27DAFF4E}" type="datetime1">
              <a:rPr lang="it-IT" smtClean="0"/>
              <a:t>26/09/2019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3019509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981B2B7B-AE80-4687-80AE-8EA82F4E098D}" type="datetime1">
              <a:rPr lang="it-IT" smtClean="0"/>
              <a:t>26/09/2019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3871781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13" y="204788"/>
            <a:ext cx="3008312" cy="871538"/>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1" y="204801"/>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13" y="1076328"/>
            <a:ext cx="3008312" cy="3518297"/>
          </a:xfrm>
        </p:spPr>
        <p:txBody>
          <a:bodyPr/>
          <a:lstStyle>
            <a:lvl1pPr marL="0" indent="0">
              <a:buNone/>
              <a:defRPr sz="1500"/>
            </a:lvl1pPr>
            <a:lvl2pPr marL="456981" indent="0">
              <a:buNone/>
              <a:defRPr sz="1200"/>
            </a:lvl2pPr>
            <a:lvl3pPr marL="913981" indent="0">
              <a:buNone/>
              <a:defRPr sz="1100"/>
            </a:lvl3pPr>
            <a:lvl4pPr marL="1370969" indent="0">
              <a:buNone/>
              <a:defRPr sz="900"/>
            </a:lvl4pPr>
            <a:lvl5pPr marL="1827964" indent="0">
              <a:buNone/>
              <a:defRPr sz="900"/>
            </a:lvl5pPr>
            <a:lvl6pPr marL="2284945" indent="0">
              <a:buNone/>
              <a:defRPr sz="900"/>
            </a:lvl6pPr>
            <a:lvl7pPr marL="2741943" indent="0">
              <a:buNone/>
              <a:defRPr sz="900"/>
            </a:lvl7pPr>
            <a:lvl8pPr marL="3198933" indent="0">
              <a:buNone/>
              <a:defRPr sz="900"/>
            </a:lvl8pPr>
            <a:lvl9pPr marL="3655928"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B5CA53E0-FC4E-4B7F-8057-B77F70D6E236}" type="datetime1">
              <a:rPr lang="it-IT" smtClean="0"/>
              <a:t>26/09/2019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132410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9" y="3600453"/>
            <a:ext cx="5486400" cy="425054"/>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9" y="459581"/>
            <a:ext cx="5486400" cy="3086100"/>
          </a:xfrm>
        </p:spPr>
        <p:txBody>
          <a:bodyPr/>
          <a:lstStyle>
            <a:lvl1pPr marL="0" indent="0">
              <a:buNone/>
              <a:defRPr sz="3200"/>
            </a:lvl1pPr>
            <a:lvl2pPr marL="456981" indent="0">
              <a:buNone/>
              <a:defRPr sz="2800"/>
            </a:lvl2pPr>
            <a:lvl3pPr marL="913981" indent="0">
              <a:buNone/>
              <a:defRPr sz="2400"/>
            </a:lvl3pPr>
            <a:lvl4pPr marL="1370969" indent="0">
              <a:buNone/>
              <a:defRPr sz="2000"/>
            </a:lvl4pPr>
            <a:lvl5pPr marL="1827964" indent="0">
              <a:buNone/>
              <a:defRPr sz="2000"/>
            </a:lvl5pPr>
            <a:lvl6pPr marL="2284945" indent="0">
              <a:buNone/>
              <a:defRPr sz="2000"/>
            </a:lvl6pPr>
            <a:lvl7pPr marL="2741943" indent="0">
              <a:buNone/>
              <a:defRPr sz="2000"/>
            </a:lvl7pPr>
            <a:lvl8pPr marL="3198933" indent="0">
              <a:buNone/>
              <a:defRPr sz="2000"/>
            </a:lvl8pPr>
            <a:lvl9pPr marL="3655928" indent="0">
              <a:buNone/>
              <a:defRPr sz="2000"/>
            </a:lvl9pPr>
          </a:lstStyle>
          <a:p>
            <a:endParaRPr lang="it-IT"/>
          </a:p>
        </p:txBody>
      </p:sp>
      <p:sp>
        <p:nvSpPr>
          <p:cNvPr id="4" name="Segnaposto testo 3"/>
          <p:cNvSpPr>
            <a:spLocks noGrp="1"/>
          </p:cNvSpPr>
          <p:nvPr>
            <p:ph type="body" sz="half" idx="2"/>
          </p:nvPr>
        </p:nvSpPr>
        <p:spPr>
          <a:xfrm>
            <a:off x="1792289" y="4025515"/>
            <a:ext cx="5486400" cy="603647"/>
          </a:xfrm>
        </p:spPr>
        <p:txBody>
          <a:bodyPr/>
          <a:lstStyle>
            <a:lvl1pPr marL="0" indent="0">
              <a:buNone/>
              <a:defRPr sz="1500"/>
            </a:lvl1pPr>
            <a:lvl2pPr marL="456981" indent="0">
              <a:buNone/>
              <a:defRPr sz="1200"/>
            </a:lvl2pPr>
            <a:lvl3pPr marL="913981" indent="0">
              <a:buNone/>
              <a:defRPr sz="1100"/>
            </a:lvl3pPr>
            <a:lvl4pPr marL="1370969" indent="0">
              <a:buNone/>
              <a:defRPr sz="900"/>
            </a:lvl4pPr>
            <a:lvl5pPr marL="1827964" indent="0">
              <a:buNone/>
              <a:defRPr sz="900"/>
            </a:lvl5pPr>
            <a:lvl6pPr marL="2284945" indent="0">
              <a:buNone/>
              <a:defRPr sz="900"/>
            </a:lvl6pPr>
            <a:lvl7pPr marL="2741943" indent="0">
              <a:buNone/>
              <a:defRPr sz="900"/>
            </a:lvl7pPr>
            <a:lvl8pPr marL="3198933" indent="0">
              <a:buNone/>
              <a:defRPr sz="900"/>
            </a:lvl8pPr>
            <a:lvl9pPr marL="3655928"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F98B5BA9-3404-40F9-B634-F63589F63DDE}" type="datetime1">
              <a:rPr lang="it-IT" smtClean="0"/>
              <a:t>26/09/2019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8555E64-09E7-E944-8DB2-BD243D665CB3}" type="slidenum">
              <a:rPr lang="it-IT" smtClean="0"/>
              <a:pPr/>
              <a:t>‹#›</a:t>
            </a:fld>
            <a:endParaRPr lang="it-IT"/>
          </a:p>
        </p:txBody>
      </p:sp>
    </p:spTree>
    <p:extLst>
      <p:ext uri="{BB962C8B-B14F-4D97-AF65-F5344CB8AC3E}">
        <p14:creationId xmlns:p14="http://schemas.microsoft.com/office/powerpoint/2010/main" val="735817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05979"/>
            <a:ext cx="8229600" cy="857250"/>
          </a:xfrm>
          <a:prstGeom prst="rect">
            <a:avLst/>
          </a:prstGeom>
        </p:spPr>
        <p:txBody>
          <a:bodyPr vert="horz" lIns="91396" tIns="45699" rIns="91396" bIns="45699" rtlCol="0" anchor="ctr">
            <a:normAutofit/>
          </a:bodyPr>
          <a:lstStyle/>
          <a:p>
            <a:r>
              <a:rPr lang="it-IT"/>
              <a:t>Fare clic per modificare stile</a:t>
            </a:r>
          </a:p>
        </p:txBody>
      </p:sp>
      <p:sp>
        <p:nvSpPr>
          <p:cNvPr id="3" name="Segnaposto testo 2"/>
          <p:cNvSpPr>
            <a:spLocks noGrp="1"/>
          </p:cNvSpPr>
          <p:nvPr>
            <p:ph type="body" idx="1"/>
          </p:nvPr>
        </p:nvSpPr>
        <p:spPr>
          <a:xfrm>
            <a:off x="457200" y="1200153"/>
            <a:ext cx="8229600" cy="3394472"/>
          </a:xfrm>
          <a:prstGeom prst="rect">
            <a:avLst/>
          </a:prstGeom>
        </p:spPr>
        <p:txBody>
          <a:bodyPr vert="horz" lIns="91396" tIns="45699" rIns="91396" bIns="45699"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4767266"/>
            <a:ext cx="2133600" cy="273844"/>
          </a:xfrm>
          <a:prstGeom prst="rect">
            <a:avLst/>
          </a:prstGeom>
        </p:spPr>
        <p:txBody>
          <a:bodyPr vert="horz" lIns="91396" tIns="45699" rIns="91396" bIns="45699" rtlCol="0" anchor="ctr"/>
          <a:lstStyle>
            <a:lvl1pPr algn="l">
              <a:defRPr sz="1200">
                <a:solidFill>
                  <a:schemeClr val="tx1">
                    <a:tint val="75000"/>
                  </a:schemeClr>
                </a:solidFill>
              </a:defRPr>
            </a:lvl1pPr>
          </a:lstStyle>
          <a:p>
            <a:fld id="{99D178DA-C07C-4612-802D-8780D03DB2F3}" type="datetime1">
              <a:rPr lang="it-IT" smtClean="0"/>
              <a:t>26/09/2019</a:t>
            </a:fld>
            <a:endParaRPr lang="it-IT"/>
          </a:p>
        </p:txBody>
      </p:sp>
      <p:sp>
        <p:nvSpPr>
          <p:cNvPr id="5" name="Segnaposto piè di pagina 4"/>
          <p:cNvSpPr>
            <a:spLocks noGrp="1"/>
          </p:cNvSpPr>
          <p:nvPr>
            <p:ph type="ftr" sz="quarter" idx="3"/>
          </p:nvPr>
        </p:nvSpPr>
        <p:spPr>
          <a:xfrm>
            <a:off x="3124200" y="4767266"/>
            <a:ext cx="2895600" cy="273844"/>
          </a:xfrm>
          <a:prstGeom prst="rect">
            <a:avLst/>
          </a:prstGeom>
        </p:spPr>
        <p:txBody>
          <a:bodyPr vert="horz" lIns="91396" tIns="45699" rIns="91396" bIns="45699"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1" y="4767266"/>
            <a:ext cx="2133600" cy="273844"/>
          </a:xfrm>
          <a:prstGeom prst="rect">
            <a:avLst/>
          </a:prstGeom>
        </p:spPr>
        <p:txBody>
          <a:bodyPr vert="horz" lIns="91396" tIns="45699" rIns="91396" bIns="45699" rtlCol="0" anchor="ctr"/>
          <a:lstStyle>
            <a:lvl1pPr algn="r">
              <a:defRPr sz="1200">
                <a:solidFill>
                  <a:schemeClr val="tx1">
                    <a:tint val="75000"/>
                  </a:schemeClr>
                </a:solidFill>
              </a:defRPr>
            </a:lvl1pPr>
          </a:lstStyle>
          <a:p>
            <a:fld id="{28555E64-09E7-E944-8DB2-BD243D665CB3}" type="slidenum">
              <a:rPr lang="it-IT" smtClean="0"/>
              <a:pPr/>
              <a:t>‹#›</a:t>
            </a:fld>
            <a:endParaRPr lang="it-IT"/>
          </a:p>
        </p:txBody>
      </p:sp>
    </p:spTree>
    <p:extLst>
      <p:ext uri="{BB962C8B-B14F-4D97-AF65-F5344CB8AC3E}">
        <p14:creationId xmlns:p14="http://schemas.microsoft.com/office/powerpoint/2010/main" val="204439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456981" rtl="0" eaLnBrk="1" latinLnBrk="0" hangingPunct="1">
        <a:spcBef>
          <a:spcPct val="0"/>
        </a:spcBef>
        <a:buNone/>
        <a:defRPr sz="4400" kern="1200">
          <a:solidFill>
            <a:schemeClr val="tx1"/>
          </a:solidFill>
          <a:latin typeface="+mj-lt"/>
          <a:ea typeface="+mj-ea"/>
          <a:cs typeface="+mj-cs"/>
        </a:defRPr>
      </a:lvl1pPr>
    </p:titleStyle>
    <p:bodyStyle>
      <a:lvl1pPr marL="342745" indent="-342745" algn="l" defTabSz="456981" rtl="0" eaLnBrk="1" latinLnBrk="0" hangingPunct="1">
        <a:spcBef>
          <a:spcPct val="20000"/>
        </a:spcBef>
        <a:buFont typeface="Arial"/>
        <a:buChar char="•"/>
        <a:defRPr sz="3200" kern="1200">
          <a:solidFill>
            <a:schemeClr val="tx1"/>
          </a:solidFill>
          <a:latin typeface="+mn-lt"/>
          <a:ea typeface="+mn-ea"/>
          <a:cs typeface="+mn-cs"/>
        </a:defRPr>
      </a:lvl1pPr>
      <a:lvl2pPr marL="742613" indent="-285618" algn="l" defTabSz="456981" rtl="0" eaLnBrk="1" latinLnBrk="0" hangingPunct="1">
        <a:spcBef>
          <a:spcPct val="20000"/>
        </a:spcBef>
        <a:buFont typeface="Arial"/>
        <a:buChar char="–"/>
        <a:defRPr sz="2800" kern="1200">
          <a:solidFill>
            <a:schemeClr val="tx1"/>
          </a:solidFill>
          <a:latin typeface="+mn-lt"/>
          <a:ea typeface="+mn-ea"/>
          <a:cs typeface="+mn-cs"/>
        </a:defRPr>
      </a:lvl2pPr>
      <a:lvl3pPr marL="1142472" indent="-228497" algn="l" defTabSz="456981" rtl="0" eaLnBrk="1" latinLnBrk="0" hangingPunct="1">
        <a:spcBef>
          <a:spcPct val="20000"/>
        </a:spcBef>
        <a:buFont typeface="Arial"/>
        <a:buChar char="•"/>
        <a:defRPr sz="2400" kern="1200">
          <a:solidFill>
            <a:schemeClr val="tx1"/>
          </a:solidFill>
          <a:latin typeface="+mn-lt"/>
          <a:ea typeface="+mn-ea"/>
          <a:cs typeface="+mn-cs"/>
        </a:defRPr>
      </a:lvl3pPr>
      <a:lvl4pPr marL="1599467" indent="-228497" algn="l" defTabSz="456981" rtl="0" eaLnBrk="1" latinLnBrk="0" hangingPunct="1">
        <a:spcBef>
          <a:spcPct val="20000"/>
        </a:spcBef>
        <a:buFont typeface="Arial"/>
        <a:buChar char="–"/>
        <a:defRPr sz="2000" kern="1200">
          <a:solidFill>
            <a:schemeClr val="tx1"/>
          </a:solidFill>
          <a:latin typeface="+mn-lt"/>
          <a:ea typeface="+mn-ea"/>
          <a:cs typeface="+mn-cs"/>
        </a:defRPr>
      </a:lvl4pPr>
      <a:lvl5pPr marL="2056455" indent="-228497" algn="l" defTabSz="456981" rtl="0" eaLnBrk="1" latinLnBrk="0" hangingPunct="1">
        <a:spcBef>
          <a:spcPct val="20000"/>
        </a:spcBef>
        <a:buFont typeface="Arial"/>
        <a:buChar char="»"/>
        <a:defRPr sz="2000" kern="1200">
          <a:solidFill>
            <a:schemeClr val="tx1"/>
          </a:solidFill>
          <a:latin typeface="+mn-lt"/>
          <a:ea typeface="+mn-ea"/>
          <a:cs typeface="+mn-cs"/>
        </a:defRPr>
      </a:lvl5pPr>
      <a:lvl6pPr marL="2513455" indent="-228497" algn="l" defTabSz="456981" rtl="0" eaLnBrk="1" latinLnBrk="0" hangingPunct="1">
        <a:spcBef>
          <a:spcPct val="20000"/>
        </a:spcBef>
        <a:buFont typeface="Arial"/>
        <a:buChar char="•"/>
        <a:defRPr sz="2000" kern="1200">
          <a:solidFill>
            <a:schemeClr val="tx1"/>
          </a:solidFill>
          <a:latin typeface="+mn-lt"/>
          <a:ea typeface="+mn-ea"/>
          <a:cs typeface="+mn-cs"/>
        </a:defRPr>
      </a:lvl6pPr>
      <a:lvl7pPr marL="2970436" indent="-228497" algn="l" defTabSz="456981" rtl="0" eaLnBrk="1" latinLnBrk="0" hangingPunct="1">
        <a:spcBef>
          <a:spcPct val="20000"/>
        </a:spcBef>
        <a:buFont typeface="Arial"/>
        <a:buChar char="•"/>
        <a:defRPr sz="2000" kern="1200">
          <a:solidFill>
            <a:schemeClr val="tx1"/>
          </a:solidFill>
          <a:latin typeface="+mn-lt"/>
          <a:ea typeface="+mn-ea"/>
          <a:cs typeface="+mn-cs"/>
        </a:defRPr>
      </a:lvl7pPr>
      <a:lvl8pPr marL="3427431" indent="-228497" algn="l" defTabSz="456981" rtl="0" eaLnBrk="1" latinLnBrk="0" hangingPunct="1">
        <a:spcBef>
          <a:spcPct val="20000"/>
        </a:spcBef>
        <a:buFont typeface="Arial"/>
        <a:buChar char="•"/>
        <a:defRPr sz="2000" kern="1200">
          <a:solidFill>
            <a:schemeClr val="tx1"/>
          </a:solidFill>
          <a:latin typeface="+mn-lt"/>
          <a:ea typeface="+mn-ea"/>
          <a:cs typeface="+mn-cs"/>
        </a:defRPr>
      </a:lvl8pPr>
      <a:lvl9pPr marL="3884419" indent="-228497" algn="l" defTabSz="45698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6981" rtl="0" eaLnBrk="1" latinLnBrk="0" hangingPunct="1">
        <a:defRPr sz="1900" kern="1200">
          <a:solidFill>
            <a:schemeClr val="tx1"/>
          </a:solidFill>
          <a:latin typeface="+mn-lt"/>
          <a:ea typeface="+mn-ea"/>
          <a:cs typeface="+mn-cs"/>
        </a:defRPr>
      </a:lvl1pPr>
      <a:lvl2pPr marL="456981" algn="l" defTabSz="456981" rtl="0" eaLnBrk="1" latinLnBrk="0" hangingPunct="1">
        <a:defRPr sz="1900" kern="1200">
          <a:solidFill>
            <a:schemeClr val="tx1"/>
          </a:solidFill>
          <a:latin typeface="+mn-lt"/>
          <a:ea typeface="+mn-ea"/>
          <a:cs typeface="+mn-cs"/>
        </a:defRPr>
      </a:lvl2pPr>
      <a:lvl3pPr marL="913981" algn="l" defTabSz="456981" rtl="0" eaLnBrk="1" latinLnBrk="0" hangingPunct="1">
        <a:defRPr sz="1900" kern="1200">
          <a:solidFill>
            <a:schemeClr val="tx1"/>
          </a:solidFill>
          <a:latin typeface="+mn-lt"/>
          <a:ea typeface="+mn-ea"/>
          <a:cs typeface="+mn-cs"/>
        </a:defRPr>
      </a:lvl3pPr>
      <a:lvl4pPr marL="1370969" algn="l" defTabSz="456981" rtl="0" eaLnBrk="1" latinLnBrk="0" hangingPunct="1">
        <a:defRPr sz="1900" kern="1200">
          <a:solidFill>
            <a:schemeClr val="tx1"/>
          </a:solidFill>
          <a:latin typeface="+mn-lt"/>
          <a:ea typeface="+mn-ea"/>
          <a:cs typeface="+mn-cs"/>
        </a:defRPr>
      </a:lvl4pPr>
      <a:lvl5pPr marL="1827964" algn="l" defTabSz="456981" rtl="0" eaLnBrk="1" latinLnBrk="0" hangingPunct="1">
        <a:defRPr sz="1900" kern="1200">
          <a:solidFill>
            <a:schemeClr val="tx1"/>
          </a:solidFill>
          <a:latin typeface="+mn-lt"/>
          <a:ea typeface="+mn-ea"/>
          <a:cs typeface="+mn-cs"/>
        </a:defRPr>
      </a:lvl5pPr>
      <a:lvl6pPr marL="2284945" algn="l" defTabSz="456981" rtl="0" eaLnBrk="1" latinLnBrk="0" hangingPunct="1">
        <a:defRPr sz="1900" kern="1200">
          <a:solidFill>
            <a:schemeClr val="tx1"/>
          </a:solidFill>
          <a:latin typeface="+mn-lt"/>
          <a:ea typeface="+mn-ea"/>
          <a:cs typeface="+mn-cs"/>
        </a:defRPr>
      </a:lvl6pPr>
      <a:lvl7pPr marL="2741943" algn="l" defTabSz="456981" rtl="0" eaLnBrk="1" latinLnBrk="0" hangingPunct="1">
        <a:defRPr sz="1900" kern="1200">
          <a:solidFill>
            <a:schemeClr val="tx1"/>
          </a:solidFill>
          <a:latin typeface="+mn-lt"/>
          <a:ea typeface="+mn-ea"/>
          <a:cs typeface="+mn-cs"/>
        </a:defRPr>
      </a:lvl7pPr>
      <a:lvl8pPr marL="3198933" algn="l" defTabSz="456981" rtl="0" eaLnBrk="1" latinLnBrk="0" hangingPunct="1">
        <a:defRPr sz="1900" kern="1200">
          <a:solidFill>
            <a:schemeClr val="tx1"/>
          </a:solidFill>
          <a:latin typeface="+mn-lt"/>
          <a:ea typeface="+mn-ea"/>
          <a:cs typeface="+mn-cs"/>
        </a:defRPr>
      </a:lvl8pPr>
      <a:lvl9pPr marL="3655928" algn="l" defTabSz="45698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hyperlink" Target="https://webgate.ec.europa.eu/fpfis/wikis/spaces/viewspace.action?key=Profiling" TargetMode="Externa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hyperlink" Target="mailto:migliard@istat.it" TargetMode="External"/><Relationship Id="rId7"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mailto:samarche@istat.it" TargetMode="External"/><Relationship Id="rId5" Type="http://schemas.openxmlformats.org/officeDocument/2006/relationships/hyperlink" Target="mailto:bagentil@istat.it" TargetMode="External"/><Relationship Id="rId4" Type="http://schemas.openxmlformats.org/officeDocument/2006/relationships/hyperlink" Target="mailto:alonzi@istat.i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p:cNvSpPr txBox="1">
            <a:spLocks/>
          </p:cNvSpPr>
          <p:nvPr/>
        </p:nvSpPr>
        <p:spPr>
          <a:xfrm>
            <a:off x="1162539" y="-1"/>
            <a:ext cx="8049193" cy="333955"/>
          </a:xfrm>
          <a:prstGeom prst="rect">
            <a:avLst/>
          </a:prstGeom>
          <a:solidFill>
            <a:srgbClr val="CF1E24"/>
          </a:solidFill>
          <a:ln>
            <a:noFill/>
          </a:ln>
        </p:spPr>
        <p:txBody>
          <a:bodyPr vert="horz" lIns="91396" tIns="45699" rIns="91396" bIns="45699" rtlCol="0" anchor="ctr">
            <a:normAutofit fontScale="4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it-IT" dirty="0"/>
          </a:p>
        </p:txBody>
      </p:sp>
      <p:sp>
        <p:nvSpPr>
          <p:cNvPr id="10" name="CasellaDiTesto 9"/>
          <p:cNvSpPr txBox="1"/>
          <p:nvPr/>
        </p:nvSpPr>
        <p:spPr>
          <a:xfrm>
            <a:off x="1172554" y="1495425"/>
            <a:ext cx="7829060" cy="2693045"/>
          </a:xfrm>
          <a:prstGeom prst="rect">
            <a:avLst/>
          </a:prstGeom>
          <a:noFill/>
        </p:spPr>
        <p:txBody>
          <a:bodyPr wrap="square" lIns="0" tIns="0" rIns="0" bIns="0" rtlCol="0">
            <a:spAutoFit/>
          </a:bodyPr>
          <a:lstStyle/>
          <a:p>
            <a:pPr fontAlgn="base">
              <a:lnSpc>
                <a:spcPts val="3000"/>
              </a:lnSpc>
            </a:pPr>
            <a:r>
              <a:rPr lang="en-US" sz="3200" b="1" dirty="0">
                <a:solidFill>
                  <a:srgbClr val="CF1E24"/>
                </a:solidFill>
              </a:rPr>
              <a:t>Meeting the needs of structural business statistics. Experiences from the Italian SBR.</a:t>
            </a:r>
          </a:p>
          <a:p>
            <a:pPr fontAlgn="base">
              <a:lnSpc>
                <a:spcPts val="3000"/>
              </a:lnSpc>
            </a:pPr>
            <a:endParaRPr lang="en-US" sz="3200" b="1" dirty="0">
              <a:solidFill>
                <a:srgbClr val="CF1E24"/>
              </a:solidFill>
            </a:endParaRPr>
          </a:p>
          <a:p>
            <a:pPr fontAlgn="base">
              <a:lnSpc>
                <a:spcPts val="3000"/>
              </a:lnSpc>
            </a:pPr>
            <a:endParaRPr lang="en-GB" sz="1600" b="1" dirty="0"/>
          </a:p>
          <a:p>
            <a:pPr fontAlgn="base">
              <a:lnSpc>
                <a:spcPts val="3000"/>
              </a:lnSpc>
            </a:pPr>
            <a:r>
              <a:rPr lang="en-GB" sz="1800" b="1" dirty="0">
                <a:solidFill>
                  <a:schemeClr val="tx1">
                    <a:lumMod val="50000"/>
                    <a:lumOff val="50000"/>
                  </a:schemeClr>
                </a:solidFill>
              </a:rPr>
              <a:t>Authors: </a:t>
            </a:r>
            <a:r>
              <a:rPr lang="it-IT" sz="1800" b="1" dirty="0">
                <a:solidFill>
                  <a:schemeClr val="tx1">
                    <a:lumMod val="50000"/>
                    <a:lumOff val="50000"/>
                  </a:schemeClr>
                </a:solidFill>
              </a:rPr>
              <a:t>F. </a:t>
            </a:r>
            <a:r>
              <a:rPr lang="it-IT" sz="1800" b="1" dirty="0" err="1">
                <a:solidFill>
                  <a:schemeClr val="tx1">
                    <a:lumMod val="50000"/>
                    <a:lumOff val="50000"/>
                  </a:schemeClr>
                </a:solidFill>
              </a:rPr>
              <a:t>Alonzi</a:t>
            </a:r>
            <a:r>
              <a:rPr lang="it-IT" sz="1800" b="1" dirty="0">
                <a:solidFill>
                  <a:schemeClr val="tx1">
                    <a:lumMod val="50000"/>
                    <a:lumOff val="50000"/>
                  </a:schemeClr>
                </a:solidFill>
              </a:rPr>
              <a:t>, B. Gentili, S. </a:t>
            </a:r>
            <a:r>
              <a:rPr lang="it-IT" sz="1800" b="1" dirty="0" err="1">
                <a:solidFill>
                  <a:schemeClr val="tx1">
                    <a:lumMod val="50000"/>
                    <a:lumOff val="50000"/>
                  </a:schemeClr>
                </a:solidFill>
              </a:rPr>
              <a:t>Marchettoni</a:t>
            </a:r>
            <a:r>
              <a:rPr lang="it-IT" sz="1800" b="1" dirty="0">
                <a:solidFill>
                  <a:schemeClr val="tx1">
                    <a:lumMod val="50000"/>
                    <a:lumOff val="50000"/>
                  </a:schemeClr>
                </a:solidFill>
              </a:rPr>
              <a:t>, S. Migliardo</a:t>
            </a:r>
            <a:endParaRPr lang="en-GB" sz="1800" b="1" dirty="0">
              <a:solidFill>
                <a:schemeClr val="tx1">
                  <a:lumMod val="50000"/>
                  <a:lumOff val="50000"/>
                </a:schemeClr>
              </a:solidFill>
            </a:endParaRPr>
          </a:p>
          <a:p>
            <a:pPr fontAlgn="base">
              <a:lnSpc>
                <a:spcPts val="3000"/>
              </a:lnSpc>
            </a:pPr>
            <a:r>
              <a:rPr lang="en-GB" sz="1800" b="1" dirty="0">
                <a:solidFill>
                  <a:schemeClr val="tx1">
                    <a:lumMod val="50000"/>
                    <a:lumOff val="50000"/>
                  </a:schemeClr>
                </a:solidFill>
              </a:rPr>
              <a:t>Presenter: Serena </a:t>
            </a:r>
            <a:r>
              <a:rPr lang="en-GB" sz="1800" b="1" dirty="0" err="1">
                <a:solidFill>
                  <a:schemeClr val="tx1">
                    <a:lumMod val="50000"/>
                    <a:lumOff val="50000"/>
                  </a:schemeClr>
                </a:solidFill>
              </a:rPr>
              <a:t>Migliardo</a:t>
            </a:r>
            <a:endParaRPr lang="en-GB" sz="1800" b="1" dirty="0">
              <a:solidFill>
                <a:schemeClr val="tx1">
                  <a:lumMod val="50000"/>
                  <a:lumOff val="50000"/>
                </a:schemeClr>
              </a:solidFill>
            </a:endParaRPr>
          </a:p>
          <a:p>
            <a:pPr fontAlgn="base">
              <a:lnSpc>
                <a:spcPts val="3000"/>
              </a:lnSpc>
            </a:pPr>
            <a:r>
              <a:rPr lang="en-US" altLang="it-IT" sz="1800" i="1" dirty="0"/>
              <a:t>Directorate for Economic Statistics - </a:t>
            </a:r>
            <a:r>
              <a:rPr lang="en-US" altLang="it-IT" sz="1800" i="1" dirty="0" err="1"/>
              <a:t>Istat</a:t>
            </a:r>
            <a:r>
              <a:rPr lang="en-US" altLang="it-IT" sz="1800" i="1" dirty="0"/>
              <a:t>, Italy</a:t>
            </a:r>
            <a:endParaRPr lang="en-GB" sz="1800" b="1" dirty="0"/>
          </a:p>
        </p:txBody>
      </p:sp>
      <p:pic>
        <p:nvPicPr>
          <p:cNvPr id="12"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162539"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Connettore 1 12"/>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4" name="CasellaDiTesto 13"/>
          <p:cNvSpPr txBox="1"/>
          <p:nvPr/>
        </p:nvSpPr>
        <p:spPr>
          <a:xfrm>
            <a:off x="1162539" y="415435"/>
            <a:ext cx="6296123" cy="646331"/>
          </a:xfrm>
          <a:prstGeom prst="rect">
            <a:avLst/>
          </a:prstGeom>
          <a:noFill/>
        </p:spPr>
        <p:txBody>
          <a:bodyPr wrap="square" lIns="0" tIns="0" rIns="0" bIns="0" rtlCol="0">
            <a:spAutoFit/>
          </a:bodyPr>
          <a:lstStyle/>
          <a:p>
            <a:r>
              <a:rPr lang="en-US" sz="1400" b="1" dirty="0">
                <a:solidFill>
                  <a:srgbClr val="C00000"/>
                </a:solidFill>
              </a:rPr>
              <a:t>Meeting of the Group of Experts on Business Registers</a:t>
            </a:r>
          </a:p>
          <a:p>
            <a:r>
              <a:rPr lang="en-US" sz="1400" b="1" dirty="0">
                <a:solidFill>
                  <a:srgbClr val="C00000"/>
                </a:solidFill>
              </a:rPr>
              <a:t>Organized jointly by UNECE, Eurostat and OECD</a:t>
            </a:r>
          </a:p>
          <a:p>
            <a:r>
              <a:rPr lang="en-US" sz="1400" dirty="0"/>
              <a:t>Geneva, Switzerland, 30 September – 2 October 2019</a:t>
            </a:r>
          </a:p>
        </p:txBody>
      </p:sp>
      <p:sp>
        <p:nvSpPr>
          <p:cNvPr id="2" name="Segnaposto numero diapositiva 1"/>
          <p:cNvSpPr>
            <a:spLocks noGrp="1"/>
          </p:cNvSpPr>
          <p:nvPr>
            <p:ph type="sldNum" sz="quarter" idx="12"/>
          </p:nvPr>
        </p:nvSpPr>
        <p:spPr/>
        <p:txBody>
          <a:bodyPr/>
          <a:lstStyle/>
          <a:p>
            <a:fld id="{28555E64-09E7-E944-8DB2-BD243D665CB3}" type="slidenum">
              <a:rPr lang="it-IT" smtClean="0"/>
              <a:pPr/>
              <a:t>1</a:t>
            </a:fld>
            <a:endParaRPr lang="it-IT"/>
          </a:p>
        </p:txBody>
      </p:sp>
    </p:spTree>
    <p:extLst>
      <p:ext uri="{BB962C8B-B14F-4D97-AF65-F5344CB8AC3E}">
        <p14:creationId xmlns:p14="http://schemas.microsoft.com/office/powerpoint/2010/main" val="2999472509"/>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en-GB" smtClean="0"/>
              <a:pPr/>
              <a:t>10</a:t>
            </a:fld>
            <a:endParaRPr lang="en-GB" dirty="0"/>
          </a:p>
        </p:txBody>
      </p:sp>
      <p:sp>
        <p:nvSpPr>
          <p:cNvPr id="6" name="Titolo 1"/>
          <p:cNvSpPr txBox="1">
            <a:spLocks/>
          </p:cNvSpPr>
          <p:nvPr/>
        </p:nvSpPr>
        <p:spPr>
          <a:xfrm>
            <a:off x="1162539" y="-1"/>
            <a:ext cx="8049193" cy="575734"/>
          </a:xfrm>
          <a:prstGeom prst="rect">
            <a:avLst/>
          </a:prstGeom>
          <a:solidFill>
            <a:srgbClr val="CF1E24"/>
          </a:solidFill>
          <a:ln>
            <a:noFill/>
          </a:ln>
        </p:spPr>
        <p:txBody>
          <a:bodyPr vert="horz" lIns="91396" tIns="45699" rIns="91396" bIns="45699"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2000" b="1" dirty="0">
                <a:solidFill>
                  <a:schemeClr val="bg1"/>
                </a:solidFill>
                <a:ea typeface="+mn-ea"/>
                <a:cs typeface="+mn-cs"/>
              </a:rPr>
              <a:t>Monitoring survey responses: the involvement of the BR</a:t>
            </a:r>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4673" y="2765413"/>
            <a:ext cx="1039660" cy="13862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2922999" y="3443825"/>
            <a:ext cx="5779857" cy="584775"/>
          </a:xfrm>
          <a:prstGeom prst="rect">
            <a:avLst/>
          </a:prstGeom>
        </p:spPr>
        <p:txBody>
          <a:bodyPr wrap="square">
            <a:spAutoFit/>
          </a:bodyPr>
          <a:lstStyle/>
          <a:p>
            <a:pPr algn="just"/>
            <a:r>
              <a:rPr lang="en-US" sz="1600" dirty="0"/>
              <a:t>A short and ‘funny’ guide, prepared by the Italian EGR-Profiling team, to provide a very simple road map to profile MNEs.</a:t>
            </a:r>
          </a:p>
        </p:txBody>
      </p:sp>
      <p:sp>
        <p:nvSpPr>
          <p:cNvPr id="5" name="Rettangolo 4"/>
          <p:cNvSpPr/>
          <p:nvPr/>
        </p:nvSpPr>
        <p:spPr>
          <a:xfrm>
            <a:off x="2836813" y="2582051"/>
            <a:ext cx="5913407" cy="819712"/>
          </a:xfrm>
          <a:prstGeom prst="rect">
            <a:avLst/>
          </a:prstGeom>
        </p:spPr>
        <p:txBody>
          <a:bodyPr wrap="square">
            <a:spAutoFit/>
          </a:bodyPr>
          <a:lstStyle/>
          <a:p>
            <a:pPr marL="285750" indent="-285750" fontAlgn="base">
              <a:lnSpc>
                <a:spcPts val="3000"/>
              </a:lnSpc>
              <a:buFont typeface="Wingdings" panose="05000000000000000000" pitchFamily="2" charset="2"/>
              <a:buChar char="§"/>
            </a:pPr>
            <a:r>
              <a:rPr lang="en-US" sz="1600" dirty="0">
                <a:sym typeface="Wingdings" panose="05000000000000000000" pitchFamily="2" charset="2"/>
              </a:rPr>
              <a:t>Desk analysis of  groups</a:t>
            </a:r>
          </a:p>
          <a:p>
            <a:pPr marL="285750" indent="-285750" fontAlgn="base">
              <a:lnSpc>
                <a:spcPts val="3000"/>
              </a:lnSpc>
              <a:buFont typeface="Wingdings" panose="05000000000000000000" pitchFamily="2" charset="2"/>
              <a:buChar char="§"/>
            </a:pPr>
            <a:r>
              <a:rPr lang="en-GB" sz="1600" dirty="0"/>
              <a:t>Innovation on training: 10 steps guide on profiling</a:t>
            </a:r>
          </a:p>
        </p:txBody>
      </p:sp>
      <p:sp>
        <p:nvSpPr>
          <p:cNvPr id="13" name="Rettangolo 12"/>
          <p:cNvSpPr/>
          <p:nvPr/>
        </p:nvSpPr>
        <p:spPr>
          <a:xfrm>
            <a:off x="1170361" y="586462"/>
            <a:ext cx="8064569" cy="2015936"/>
          </a:xfrm>
          <a:prstGeom prst="rect">
            <a:avLst/>
          </a:prstGeom>
        </p:spPr>
        <p:txBody>
          <a:bodyPr wrap="square">
            <a:spAutoFit/>
          </a:bodyPr>
          <a:lstStyle/>
          <a:p>
            <a:pPr marL="285750" indent="-285750" fontAlgn="base">
              <a:lnSpc>
                <a:spcPts val="3000"/>
              </a:lnSpc>
              <a:buFont typeface="Wingdings"/>
              <a:buChar char="à"/>
            </a:pPr>
            <a:r>
              <a:rPr lang="en-US" sz="1600" dirty="0"/>
              <a:t>Each duo of profilers (a BR expert and an SBS one) has been responsible for some groups</a:t>
            </a:r>
          </a:p>
          <a:p>
            <a:pPr marL="285750" indent="-285750" fontAlgn="base">
              <a:lnSpc>
                <a:spcPts val="3000"/>
              </a:lnSpc>
              <a:buFont typeface="Wingdings"/>
              <a:buChar char="à"/>
            </a:pPr>
            <a:r>
              <a:rPr lang="en-US" sz="1600" dirty="0"/>
              <a:t>For each group, a short report has been compiled to have a complete</a:t>
            </a:r>
          </a:p>
          <a:p>
            <a:pPr fontAlgn="base">
              <a:lnSpc>
                <a:spcPts val="3000"/>
              </a:lnSpc>
            </a:pPr>
            <a:r>
              <a:rPr lang="en-US" sz="1600" dirty="0"/>
              <a:t>       view of the </a:t>
            </a:r>
            <a:r>
              <a:rPr lang="en-GB" sz="1600" dirty="0"/>
              <a:t>legal, economic and organizational structure of it</a:t>
            </a:r>
            <a:endParaRPr lang="en-US" sz="1600" dirty="0"/>
          </a:p>
          <a:p>
            <a:pPr marL="285750" indent="-285750" fontAlgn="base">
              <a:lnSpc>
                <a:spcPts val="3000"/>
              </a:lnSpc>
              <a:buFont typeface="Wingdings"/>
              <a:buChar char="à"/>
            </a:pPr>
            <a:r>
              <a:rPr lang="en-US" sz="1600" dirty="0"/>
              <a:t>BR expert team weekly meetings</a:t>
            </a:r>
          </a:p>
          <a:p>
            <a:pPr marL="285750" indent="-285750" fontAlgn="base">
              <a:lnSpc>
                <a:spcPts val="3000"/>
              </a:lnSpc>
              <a:buFont typeface="Wingdings"/>
              <a:buChar char="à"/>
            </a:pPr>
            <a:r>
              <a:rPr lang="en-US" sz="1600" dirty="0"/>
              <a:t>Call conferences and face-to-face interviews supported by:</a:t>
            </a:r>
            <a:endParaRPr lang="it-IT" sz="1600" dirty="0"/>
          </a:p>
        </p:txBody>
      </p:sp>
      <p:sp>
        <p:nvSpPr>
          <p:cNvPr id="12" name="Rettangolo 11"/>
          <p:cNvSpPr/>
          <p:nvPr/>
        </p:nvSpPr>
        <p:spPr>
          <a:xfrm>
            <a:off x="2912533" y="4138015"/>
            <a:ext cx="6057932" cy="307777"/>
          </a:xfrm>
          <a:prstGeom prst="rect">
            <a:avLst/>
          </a:prstGeom>
        </p:spPr>
        <p:txBody>
          <a:bodyPr wrap="square">
            <a:spAutoFit/>
          </a:bodyPr>
          <a:lstStyle/>
          <a:p>
            <a:r>
              <a:rPr lang="it-IT" sz="1400" dirty="0">
                <a:hlinkClick r:id="rId5"/>
              </a:rPr>
              <a:t>https://webgate.ec.europa.eu/fpfis/wikis/spaces/viewspace.action?key=Profiling</a:t>
            </a:r>
            <a:r>
              <a:rPr lang="it-IT" sz="1400" dirty="0"/>
              <a:t> </a:t>
            </a:r>
            <a:endParaRPr lang="en-US" sz="1400" dirty="0"/>
          </a:p>
        </p:txBody>
      </p:sp>
      <p:pic>
        <p:nvPicPr>
          <p:cNvPr id="14" name="Picture 2" descr="C:\Users\migliard\Downloads\isbirligi_yap_destegi_kap_h5356_7f33b.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18615" y="1131599"/>
            <a:ext cx="1712026" cy="857382"/>
          </a:xfrm>
          <a:prstGeom prst="rect">
            <a:avLst/>
          </a:prstGeom>
          <a:noFill/>
          <a:extLst>
            <a:ext uri="{909E8E84-426E-40DD-AFC4-6F175D3DCCD1}">
              <a14:hiddenFill xmlns:a14="http://schemas.microsoft.com/office/drawing/2010/main">
                <a:solidFill>
                  <a:srgbClr val="FFFFFF"/>
                </a:solidFill>
              </a14:hiddenFill>
            </a:ext>
          </a:extLst>
        </p:spPr>
      </p:pic>
      <p:sp>
        <p:nvSpPr>
          <p:cNvPr id="17" name="CasellaDiTesto 16"/>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spTree>
    <p:extLst>
      <p:ext uri="{BB962C8B-B14F-4D97-AF65-F5344CB8AC3E}">
        <p14:creationId xmlns:p14="http://schemas.microsoft.com/office/powerpoint/2010/main" val="3176500516"/>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11</a:t>
            </a:fld>
            <a:endParaRPr lang="it-IT" dirty="0"/>
          </a:p>
        </p:txBody>
      </p:sp>
      <p:sp>
        <p:nvSpPr>
          <p:cNvPr id="6" name="Titolo 1"/>
          <p:cNvSpPr txBox="1">
            <a:spLocks/>
          </p:cNvSpPr>
          <p:nvPr/>
        </p:nvSpPr>
        <p:spPr>
          <a:xfrm>
            <a:off x="1162539" y="-1"/>
            <a:ext cx="8049193" cy="575734"/>
          </a:xfrm>
          <a:prstGeom prst="rect">
            <a:avLst/>
          </a:prstGeom>
          <a:solidFill>
            <a:srgbClr val="CF1E24"/>
          </a:solidFill>
          <a:ln>
            <a:noFill/>
          </a:ln>
        </p:spPr>
        <p:txBody>
          <a:bodyPr vert="horz" lIns="91396" tIns="45699" rIns="91396" bIns="45699"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a:solidFill>
                  <a:schemeClr val="bg1"/>
                </a:solidFill>
                <a:ea typeface="+mn-ea"/>
                <a:cs typeface="+mn-cs"/>
              </a:rPr>
              <a:t>SBR as the backbone for the production of economic statistics</a:t>
            </a:r>
            <a:endParaRPr lang="it-IT" sz="2000" b="1" dirty="0">
              <a:solidFill>
                <a:schemeClr val="bg1"/>
              </a:solidFill>
              <a:ea typeface="+mn-ea"/>
              <a:cs typeface="+mn-cs"/>
            </a:endParaRPr>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4" name="Rettangolo 3"/>
          <p:cNvSpPr/>
          <p:nvPr/>
        </p:nvSpPr>
        <p:spPr>
          <a:xfrm>
            <a:off x="282394" y="781327"/>
            <a:ext cx="4236210" cy="233080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sz="1600" dirty="0">
                <a:solidFill>
                  <a:srgbClr val="FF0000"/>
                </a:solidFill>
              </a:rPr>
              <a:t>(a) Sources of information </a:t>
            </a:r>
            <a:r>
              <a:rPr lang="en-US" sz="1600" dirty="0"/>
              <a:t>– A set of priority rules for the different sources of information to build ENTs (reference year 2017) by combining legal units has been determined (the highest priority is indicated with number 1):</a:t>
            </a:r>
          </a:p>
          <a:p>
            <a:r>
              <a:rPr lang="en-US" sz="1600" dirty="0"/>
              <a:t>1)	survey results</a:t>
            </a:r>
          </a:p>
          <a:p>
            <a:r>
              <a:rPr lang="en-US" sz="1600" dirty="0"/>
              <a:t>2)	manual profiling</a:t>
            </a:r>
          </a:p>
          <a:p>
            <a:r>
              <a:rPr lang="en-US" sz="1600" dirty="0"/>
              <a:t>3)	automatic profiling</a:t>
            </a:r>
          </a:p>
          <a:p>
            <a:r>
              <a:rPr lang="en-US" sz="1600" dirty="0"/>
              <a:t>4)	1 ENT = 1 </a:t>
            </a:r>
            <a:r>
              <a:rPr lang="en-US" sz="1600" dirty="0" err="1"/>
              <a:t>LeU</a:t>
            </a:r>
            <a:endParaRPr lang="en-US" sz="1600" dirty="0"/>
          </a:p>
        </p:txBody>
      </p:sp>
      <p:sp>
        <p:nvSpPr>
          <p:cNvPr id="5" name="Rettangolo 4"/>
          <p:cNvSpPr/>
          <p:nvPr/>
        </p:nvSpPr>
        <p:spPr>
          <a:xfrm>
            <a:off x="4734246" y="790813"/>
            <a:ext cx="4227871" cy="232920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sz="1600" dirty="0">
                <a:solidFill>
                  <a:srgbClr val="FF0000"/>
                </a:solidFill>
              </a:rPr>
              <a:t>(b) Internal coherence plan </a:t>
            </a:r>
            <a:r>
              <a:rPr lang="en-US" sz="1600" dirty="0"/>
              <a:t>– Once the ENTs are defined through priority rules above described, they are </a:t>
            </a:r>
            <a:r>
              <a:rPr lang="en-US" sz="1600" dirty="0" err="1"/>
              <a:t>analysed</a:t>
            </a:r>
            <a:r>
              <a:rPr lang="en-US" sz="1600" dirty="0"/>
              <a:t> and checked. More specifically, an internal coherence plan between legal units, enterprises and enterprise groups has been developed in order to ensure high qualitative standards within the system of statistical business registers and release a BR frozen frame for ENT.</a:t>
            </a:r>
            <a:endParaRPr lang="it-IT" sz="1600" dirty="0"/>
          </a:p>
        </p:txBody>
      </p:sp>
      <p:sp>
        <p:nvSpPr>
          <p:cNvPr id="10" name="Rettangolo 9"/>
          <p:cNvSpPr/>
          <p:nvPr/>
        </p:nvSpPr>
        <p:spPr>
          <a:xfrm>
            <a:off x="282394" y="3283515"/>
            <a:ext cx="8679723" cy="107721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sz="1600" dirty="0">
                <a:solidFill>
                  <a:srgbClr val="FF0000"/>
                </a:solidFill>
              </a:rPr>
              <a:t>(c) Dissemination </a:t>
            </a:r>
            <a:r>
              <a:rPr lang="en-US" sz="1600" dirty="0"/>
              <a:t>– A frozen frame of the BR of ENTs (reference year 2017) has been produced and disseminated to internal users. Such release has been indispensable especially for SBS domains to allow SBS experts to estimate economic data on the structure and performance of enterprises for the new statistical unit ENT.</a:t>
            </a:r>
            <a:endParaRPr lang="it-IT" sz="1600" dirty="0"/>
          </a:p>
        </p:txBody>
      </p:sp>
      <p:sp>
        <p:nvSpPr>
          <p:cNvPr id="11" name="CasellaDiTesto 10"/>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spTree>
    <p:extLst>
      <p:ext uri="{BB962C8B-B14F-4D97-AF65-F5344CB8AC3E}">
        <p14:creationId xmlns:p14="http://schemas.microsoft.com/office/powerpoint/2010/main" val="243403711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olo 1"/>
          <p:cNvSpPr txBox="1">
            <a:spLocks/>
          </p:cNvSpPr>
          <p:nvPr/>
        </p:nvSpPr>
        <p:spPr>
          <a:xfrm>
            <a:off x="1131319" y="-1"/>
            <a:ext cx="8049193" cy="575734"/>
          </a:xfrm>
          <a:prstGeom prst="rect">
            <a:avLst/>
          </a:prstGeom>
          <a:solidFill>
            <a:srgbClr val="CF1E24"/>
          </a:solidFill>
          <a:ln>
            <a:noFill/>
          </a:ln>
        </p:spPr>
        <p:txBody>
          <a:bodyPr vert="horz" lIns="91396" tIns="45699" rIns="91396" bIns="45699"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a:solidFill>
                  <a:schemeClr val="bg1"/>
                </a:solidFill>
                <a:ea typeface="+mn-ea"/>
                <a:cs typeface="+mn-cs"/>
              </a:rPr>
              <a:t>The sample frame and the final results</a:t>
            </a:r>
          </a:p>
        </p:txBody>
      </p:sp>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12</a:t>
            </a:fld>
            <a:endParaRPr lang="it-IT" dirty="0"/>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CasellaDiTesto 8"/>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1319" y="1104524"/>
            <a:ext cx="7681465" cy="2408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1293147"/>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8454" y="1137625"/>
            <a:ext cx="5724525" cy="287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13</a:t>
            </a:fld>
            <a:endParaRPr lang="it-IT" dirty="0"/>
          </a:p>
        </p:txBody>
      </p:sp>
      <p:pic>
        <p:nvPicPr>
          <p:cNvPr id="7" name="Immagine 2"/>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5" name="Rettangolo 4"/>
          <p:cNvSpPr/>
          <p:nvPr/>
        </p:nvSpPr>
        <p:spPr>
          <a:xfrm>
            <a:off x="141961" y="3405780"/>
            <a:ext cx="3409280" cy="523220"/>
          </a:xfrm>
          <a:prstGeom prst="rect">
            <a:avLst/>
          </a:prstGeom>
        </p:spPr>
        <p:txBody>
          <a:bodyPr wrap="square">
            <a:spAutoFit/>
          </a:bodyPr>
          <a:lstStyle/>
          <a:p>
            <a:r>
              <a:rPr lang="en-US" sz="1400" dirty="0">
                <a:solidFill>
                  <a:srgbClr val="C00000"/>
                </a:solidFill>
              </a:rPr>
              <a:t>Different obstacles as well as strengths of this new model have been identified…</a:t>
            </a:r>
          </a:p>
        </p:txBody>
      </p:sp>
      <p:sp>
        <p:nvSpPr>
          <p:cNvPr id="10" name="Rettangolo 9"/>
          <p:cNvSpPr/>
          <p:nvPr/>
        </p:nvSpPr>
        <p:spPr>
          <a:xfrm>
            <a:off x="1034510" y="657826"/>
            <a:ext cx="8062765" cy="523220"/>
          </a:xfrm>
          <a:prstGeom prst="rect">
            <a:avLst/>
          </a:prstGeom>
        </p:spPr>
        <p:txBody>
          <a:bodyPr wrap="square">
            <a:spAutoFit/>
          </a:bodyPr>
          <a:lstStyle/>
          <a:p>
            <a:pPr algn="ctr"/>
            <a:r>
              <a:rPr lang="en-US" sz="1400" dirty="0"/>
              <a:t>The innovative organizational model aims at guaranteeing the achievement of higher quality levels in global statistics as well as the rationalization of business statistics production processes.</a:t>
            </a:r>
          </a:p>
        </p:txBody>
      </p:sp>
      <p:sp>
        <p:nvSpPr>
          <p:cNvPr id="3" name="CasellaDiTesto 2"/>
          <p:cNvSpPr txBox="1"/>
          <p:nvPr/>
        </p:nvSpPr>
        <p:spPr>
          <a:xfrm>
            <a:off x="1375760" y="3974686"/>
            <a:ext cx="7427785" cy="430887"/>
          </a:xfrm>
          <a:prstGeom prst="rect">
            <a:avLst/>
          </a:prstGeom>
          <a:noFill/>
        </p:spPr>
        <p:txBody>
          <a:bodyPr wrap="square" lIns="0" tIns="0" rIns="0" bIns="0" rtlCol="0">
            <a:spAutoFit/>
          </a:bodyPr>
          <a:lstStyle/>
          <a:p>
            <a:pPr algn="just">
              <a:spcAft>
                <a:spcPts val="1000"/>
              </a:spcAft>
              <a:buClr>
                <a:srgbClr val="CF1E24"/>
              </a:buClr>
              <a:buSzPct val="90000"/>
              <a:defRPr/>
            </a:pPr>
            <a:r>
              <a:rPr lang="en-US" sz="1400" dirty="0">
                <a:latin typeface="+mj-lt"/>
              </a:rPr>
              <a:t>…</a:t>
            </a:r>
            <a:r>
              <a:rPr lang="en-US" sz="1400" i="1" dirty="0">
                <a:latin typeface="+mj-lt"/>
              </a:rPr>
              <a:t>they have to be read in a double perspective: each weakness, such as rigidity to change, may become a strength, depending on the level of integration between the different activities</a:t>
            </a:r>
            <a:r>
              <a:rPr lang="en-US" sz="1400" dirty="0">
                <a:latin typeface="+mj-lt"/>
              </a:rPr>
              <a:t>. </a:t>
            </a:r>
          </a:p>
        </p:txBody>
      </p:sp>
      <p:sp>
        <p:nvSpPr>
          <p:cNvPr id="12" name="CasellaDiTesto 11"/>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sp>
        <p:nvSpPr>
          <p:cNvPr id="14" name="Titolo 1"/>
          <p:cNvSpPr txBox="1">
            <a:spLocks/>
          </p:cNvSpPr>
          <p:nvPr/>
        </p:nvSpPr>
        <p:spPr>
          <a:xfrm>
            <a:off x="1162539" y="-1"/>
            <a:ext cx="8049193" cy="575734"/>
          </a:xfrm>
          <a:prstGeom prst="rect">
            <a:avLst/>
          </a:prstGeom>
          <a:solidFill>
            <a:srgbClr val="CF1E24"/>
          </a:solidFill>
          <a:ln>
            <a:noFill/>
          </a:ln>
        </p:spPr>
        <p:txBody>
          <a:bodyPr vert="horz" lIns="91396" tIns="45699" rIns="91396" bIns="45699"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a:solidFill>
                  <a:schemeClr val="bg1"/>
                </a:solidFill>
                <a:ea typeface="+mn-ea"/>
                <a:cs typeface="+mn-cs"/>
              </a:rPr>
              <a:t>The Italian profiler role: strengths, weaknesses and process keywords </a:t>
            </a:r>
          </a:p>
        </p:txBody>
      </p:sp>
    </p:spTree>
    <p:extLst>
      <p:ext uri="{BB962C8B-B14F-4D97-AF65-F5344CB8AC3E}">
        <p14:creationId xmlns:p14="http://schemas.microsoft.com/office/powerpoint/2010/main" val="36465767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978002" y="920644"/>
            <a:ext cx="4519867" cy="2990562"/>
          </a:xfrm>
          <a:prstGeom prst="rect">
            <a:avLst/>
          </a:prstGeom>
          <a:noFill/>
        </p:spPr>
        <p:txBody>
          <a:bodyPr wrap="square" lIns="0" tIns="0" rIns="0" bIns="0" rtlCol="0">
            <a:spAutoFit/>
          </a:bodyPr>
          <a:lstStyle/>
          <a:p>
            <a:pPr>
              <a:spcAft>
                <a:spcPts val="1000"/>
              </a:spcAft>
              <a:buClr>
                <a:srgbClr val="CF1E24"/>
              </a:buClr>
              <a:buSzPct val="90000"/>
              <a:defRPr/>
            </a:pPr>
            <a:r>
              <a:rPr lang="en-US" altLang="it-IT" sz="2400" b="1" dirty="0">
                <a:solidFill>
                  <a:schemeClr val="tx1">
                    <a:lumMod val="75000"/>
                    <a:lumOff val="25000"/>
                  </a:schemeClr>
                </a:solidFill>
                <a:latin typeface="+mj-lt"/>
              </a:rPr>
              <a:t>Thank you for the attention</a:t>
            </a:r>
          </a:p>
          <a:p>
            <a:pPr>
              <a:spcAft>
                <a:spcPts val="1000"/>
              </a:spcAft>
              <a:buClr>
                <a:srgbClr val="CF1E24"/>
              </a:buClr>
              <a:buSzPct val="90000"/>
              <a:defRPr/>
            </a:pPr>
            <a:endParaRPr lang="en-US" altLang="it-IT" sz="1600" dirty="0">
              <a:solidFill>
                <a:schemeClr val="tx1">
                  <a:lumMod val="75000"/>
                  <a:lumOff val="25000"/>
                </a:schemeClr>
              </a:solidFill>
              <a:latin typeface="+mj-lt"/>
            </a:endParaRPr>
          </a:p>
          <a:p>
            <a:pPr>
              <a:spcAft>
                <a:spcPts val="1000"/>
              </a:spcAft>
              <a:buClr>
                <a:srgbClr val="CF1E24"/>
              </a:buClr>
              <a:buSzPct val="90000"/>
              <a:defRPr/>
            </a:pPr>
            <a:r>
              <a:rPr lang="en-US" altLang="it-IT" sz="1600" dirty="0">
                <a:solidFill>
                  <a:schemeClr val="tx1">
                    <a:lumMod val="75000"/>
                    <a:lumOff val="25000"/>
                  </a:schemeClr>
                </a:solidFill>
                <a:latin typeface="+mj-lt"/>
              </a:rPr>
              <a:t>Serena </a:t>
            </a:r>
            <a:r>
              <a:rPr lang="en-US" altLang="it-IT" sz="1600" dirty="0" err="1">
                <a:solidFill>
                  <a:schemeClr val="tx1">
                    <a:lumMod val="75000"/>
                    <a:lumOff val="25000"/>
                  </a:schemeClr>
                </a:solidFill>
                <a:latin typeface="+mj-lt"/>
              </a:rPr>
              <a:t>Migliardo</a:t>
            </a:r>
            <a:r>
              <a:rPr lang="en-US" altLang="it-IT" sz="1600" dirty="0">
                <a:solidFill>
                  <a:schemeClr val="tx1">
                    <a:lumMod val="75000"/>
                    <a:lumOff val="25000"/>
                  </a:schemeClr>
                </a:solidFill>
                <a:latin typeface="+mj-lt"/>
              </a:rPr>
              <a:t> (</a:t>
            </a:r>
            <a:r>
              <a:rPr lang="en-US" altLang="it-IT" sz="1600" dirty="0">
                <a:solidFill>
                  <a:schemeClr val="tx1">
                    <a:lumMod val="75000"/>
                    <a:lumOff val="25000"/>
                  </a:schemeClr>
                </a:solidFill>
                <a:latin typeface="+mj-lt"/>
                <a:hlinkClick r:id="rId3"/>
              </a:rPr>
              <a:t>migliard@istat.it</a:t>
            </a:r>
            <a:r>
              <a:rPr lang="en-US" altLang="it-IT" sz="1600" dirty="0">
                <a:solidFill>
                  <a:schemeClr val="tx1">
                    <a:lumMod val="75000"/>
                    <a:lumOff val="25000"/>
                  </a:schemeClr>
                </a:solidFill>
                <a:latin typeface="+mj-lt"/>
              </a:rPr>
              <a:t>)</a:t>
            </a:r>
          </a:p>
          <a:p>
            <a:pPr>
              <a:spcAft>
                <a:spcPts val="1000"/>
              </a:spcAft>
              <a:buClr>
                <a:srgbClr val="CF1E24"/>
              </a:buClr>
              <a:buSzPct val="90000"/>
              <a:defRPr/>
            </a:pPr>
            <a:r>
              <a:rPr lang="en-US" altLang="it-IT" sz="1600" dirty="0">
                <a:solidFill>
                  <a:schemeClr val="tx1">
                    <a:lumMod val="75000"/>
                    <a:lumOff val="25000"/>
                  </a:schemeClr>
                </a:solidFill>
                <a:latin typeface="+mj-lt"/>
              </a:rPr>
              <a:t>Francesca Alonzi (</a:t>
            </a:r>
            <a:r>
              <a:rPr lang="en-US" altLang="it-IT" sz="1600" dirty="0">
                <a:solidFill>
                  <a:schemeClr val="tx1">
                    <a:lumMod val="75000"/>
                    <a:lumOff val="25000"/>
                  </a:schemeClr>
                </a:solidFill>
                <a:latin typeface="+mj-lt"/>
                <a:hlinkClick r:id="rId4"/>
              </a:rPr>
              <a:t>alonzi@istat.it</a:t>
            </a:r>
            <a:r>
              <a:rPr lang="en-US" altLang="it-IT" sz="1600" dirty="0">
                <a:solidFill>
                  <a:schemeClr val="tx1">
                    <a:lumMod val="75000"/>
                    <a:lumOff val="25000"/>
                  </a:schemeClr>
                </a:solidFill>
                <a:latin typeface="+mj-lt"/>
              </a:rPr>
              <a:t>)</a:t>
            </a:r>
          </a:p>
          <a:p>
            <a:pPr>
              <a:spcAft>
                <a:spcPts val="1000"/>
              </a:spcAft>
              <a:buClr>
                <a:srgbClr val="CF1E24"/>
              </a:buClr>
              <a:buSzPct val="90000"/>
              <a:defRPr/>
            </a:pPr>
            <a:r>
              <a:rPr lang="it-IT" sz="1600" dirty="0">
                <a:solidFill>
                  <a:schemeClr val="tx1">
                    <a:lumMod val="75000"/>
                    <a:lumOff val="25000"/>
                  </a:schemeClr>
                </a:solidFill>
                <a:latin typeface="+mj-lt"/>
              </a:rPr>
              <a:t>Barbara Gentili </a:t>
            </a:r>
            <a:r>
              <a:rPr lang="en-US" altLang="it-IT" sz="1600" dirty="0">
                <a:solidFill>
                  <a:schemeClr val="tx1">
                    <a:lumMod val="75000"/>
                    <a:lumOff val="25000"/>
                  </a:schemeClr>
                </a:solidFill>
              </a:rPr>
              <a:t>(</a:t>
            </a:r>
            <a:r>
              <a:rPr lang="en-US" altLang="it-IT" sz="1600" dirty="0">
                <a:solidFill>
                  <a:schemeClr val="tx1">
                    <a:lumMod val="75000"/>
                    <a:lumOff val="25000"/>
                  </a:schemeClr>
                </a:solidFill>
                <a:hlinkClick r:id="rId5"/>
              </a:rPr>
              <a:t>bagentil@istat.it</a:t>
            </a:r>
            <a:r>
              <a:rPr lang="en-US" altLang="it-IT" sz="1600" dirty="0">
                <a:solidFill>
                  <a:schemeClr val="tx1">
                    <a:lumMod val="75000"/>
                    <a:lumOff val="25000"/>
                  </a:schemeClr>
                </a:solidFill>
              </a:rPr>
              <a:t>)</a:t>
            </a:r>
          </a:p>
          <a:p>
            <a:pPr>
              <a:spcAft>
                <a:spcPts val="1000"/>
              </a:spcAft>
              <a:buClr>
                <a:srgbClr val="CF1E24"/>
              </a:buClr>
              <a:buSzPct val="90000"/>
              <a:defRPr/>
            </a:pPr>
            <a:r>
              <a:rPr lang="it-IT" sz="1600" dirty="0">
                <a:solidFill>
                  <a:schemeClr val="tx1">
                    <a:lumMod val="75000"/>
                    <a:lumOff val="25000"/>
                  </a:schemeClr>
                </a:solidFill>
                <a:latin typeface="+mj-lt"/>
              </a:rPr>
              <a:t>Sandra </a:t>
            </a:r>
            <a:r>
              <a:rPr lang="it-IT" sz="1600" dirty="0" err="1">
                <a:solidFill>
                  <a:schemeClr val="tx1">
                    <a:lumMod val="75000"/>
                    <a:lumOff val="25000"/>
                  </a:schemeClr>
                </a:solidFill>
                <a:latin typeface="+mj-lt"/>
              </a:rPr>
              <a:t>Marchettoni</a:t>
            </a:r>
            <a:r>
              <a:rPr lang="it-IT" sz="1600" dirty="0">
                <a:solidFill>
                  <a:schemeClr val="tx1">
                    <a:lumMod val="75000"/>
                    <a:lumOff val="25000"/>
                  </a:schemeClr>
                </a:solidFill>
                <a:latin typeface="+mj-lt"/>
              </a:rPr>
              <a:t> </a:t>
            </a:r>
            <a:r>
              <a:rPr lang="en-US" altLang="it-IT" sz="1600" dirty="0">
                <a:solidFill>
                  <a:schemeClr val="tx1">
                    <a:lumMod val="75000"/>
                    <a:lumOff val="25000"/>
                  </a:schemeClr>
                </a:solidFill>
              </a:rPr>
              <a:t>(</a:t>
            </a:r>
            <a:r>
              <a:rPr lang="en-US" altLang="it-IT" sz="1600" dirty="0">
                <a:solidFill>
                  <a:schemeClr val="tx1">
                    <a:lumMod val="75000"/>
                    <a:lumOff val="25000"/>
                  </a:schemeClr>
                </a:solidFill>
                <a:hlinkClick r:id="rId6"/>
              </a:rPr>
              <a:t>samarche@istat.it</a:t>
            </a:r>
            <a:r>
              <a:rPr lang="en-US" altLang="it-IT" sz="1600" dirty="0">
                <a:solidFill>
                  <a:schemeClr val="tx1">
                    <a:lumMod val="75000"/>
                    <a:lumOff val="25000"/>
                  </a:schemeClr>
                </a:solidFill>
              </a:rPr>
              <a:t>)</a:t>
            </a:r>
          </a:p>
          <a:p>
            <a:pPr>
              <a:spcAft>
                <a:spcPts val="1000"/>
              </a:spcAft>
              <a:buClr>
                <a:srgbClr val="CF1E24"/>
              </a:buClr>
              <a:buSzPct val="90000"/>
              <a:defRPr/>
            </a:pPr>
            <a:endParaRPr lang="en-US" altLang="it-IT" sz="1600" dirty="0">
              <a:solidFill>
                <a:schemeClr val="tx1">
                  <a:lumMod val="75000"/>
                  <a:lumOff val="25000"/>
                </a:schemeClr>
              </a:solidFill>
              <a:latin typeface="+mj-lt"/>
            </a:endParaRPr>
          </a:p>
          <a:p>
            <a:pPr>
              <a:spcAft>
                <a:spcPts val="1000"/>
              </a:spcAft>
              <a:buClr>
                <a:srgbClr val="CF1E24"/>
              </a:buClr>
              <a:buSzPct val="90000"/>
              <a:defRPr/>
            </a:pPr>
            <a:r>
              <a:rPr lang="en-US" altLang="it-IT" sz="1600" i="1" dirty="0">
                <a:solidFill>
                  <a:schemeClr val="tx1">
                    <a:lumMod val="75000"/>
                    <a:lumOff val="25000"/>
                  </a:schemeClr>
                </a:solidFill>
                <a:latin typeface="+mj-lt"/>
              </a:rPr>
              <a:t>Directorate for Economic Statistics - </a:t>
            </a:r>
            <a:r>
              <a:rPr lang="en-US" altLang="it-IT" sz="1600" i="1" dirty="0" err="1">
                <a:solidFill>
                  <a:schemeClr val="tx1">
                    <a:lumMod val="75000"/>
                    <a:lumOff val="25000"/>
                  </a:schemeClr>
                </a:solidFill>
                <a:latin typeface="+mj-lt"/>
              </a:rPr>
              <a:t>Istat</a:t>
            </a:r>
            <a:r>
              <a:rPr lang="en-US" altLang="it-IT" sz="1600" i="1" dirty="0">
                <a:solidFill>
                  <a:schemeClr val="tx1">
                    <a:lumMod val="75000"/>
                    <a:lumOff val="25000"/>
                  </a:schemeClr>
                </a:solidFill>
                <a:latin typeface="+mj-lt"/>
              </a:rPr>
              <a:t>, Italy</a:t>
            </a:r>
          </a:p>
        </p:txBody>
      </p:sp>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14</a:t>
            </a:fld>
            <a:endParaRPr lang="it-IT" dirty="0"/>
          </a:p>
        </p:txBody>
      </p:sp>
      <p:sp>
        <p:nvSpPr>
          <p:cNvPr id="6" name="Titolo 1"/>
          <p:cNvSpPr txBox="1">
            <a:spLocks/>
          </p:cNvSpPr>
          <p:nvPr/>
        </p:nvSpPr>
        <p:spPr>
          <a:xfrm>
            <a:off x="1162539" y="-1"/>
            <a:ext cx="8049193" cy="575734"/>
          </a:xfrm>
          <a:prstGeom prst="rect">
            <a:avLst/>
          </a:prstGeom>
          <a:solidFill>
            <a:srgbClr val="CF1E24"/>
          </a:solidFill>
          <a:ln>
            <a:noFill/>
          </a:ln>
        </p:spPr>
        <p:txBody>
          <a:bodyPr vert="horz" lIns="91396" tIns="45699" rIns="91396" bIns="45699"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it-IT" dirty="0"/>
          </a:p>
        </p:txBody>
      </p:sp>
      <p:pic>
        <p:nvPicPr>
          <p:cNvPr id="7" name="Immagine 2"/>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741748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329390" y="979696"/>
            <a:ext cx="7458074" cy="2980303"/>
          </a:xfrm>
          <a:prstGeom prst="rect">
            <a:avLst/>
          </a:prstGeom>
          <a:noFill/>
        </p:spPr>
        <p:txBody>
          <a:bodyPr wrap="square" lIns="0" tIns="0" rIns="0" bIns="0" rtlCol="0">
            <a:spAutoFit/>
          </a:bodyPr>
          <a:lstStyle/>
          <a:p>
            <a:pPr marL="342900" indent="-342900" algn="just">
              <a:spcAft>
                <a:spcPts val="1000"/>
              </a:spcAft>
              <a:buClr>
                <a:srgbClr val="CF1E24"/>
              </a:buClr>
              <a:buSzPct val="90000"/>
              <a:buFont typeface="+mj-lt"/>
              <a:buAutoNum type="arabicPeriod"/>
              <a:defRPr/>
            </a:pPr>
            <a:r>
              <a:rPr lang="en-GB" sz="1600" dirty="0"/>
              <a:t>The organizational model of the whole activity </a:t>
            </a:r>
            <a:r>
              <a:rPr lang="en-US" sz="1600" dirty="0"/>
              <a:t>to correctly apply the definition of ENT</a:t>
            </a:r>
          </a:p>
          <a:p>
            <a:pPr marL="342900" indent="-342900" algn="just">
              <a:spcAft>
                <a:spcPts val="600"/>
              </a:spcAft>
              <a:buClr>
                <a:srgbClr val="CF1E24"/>
              </a:buClr>
              <a:buSzPct val="90000"/>
              <a:buFont typeface="+mj-lt"/>
              <a:buAutoNum type="arabicPeriod"/>
              <a:defRPr/>
            </a:pPr>
            <a:endParaRPr lang="en-US" sz="900" dirty="0"/>
          </a:p>
          <a:p>
            <a:pPr marL="342900" indent="-342900" algn="just">
              <a:spcAft>
                <a:spcPts val="1000"/>
              </a:spcAft>
              <a:buClr>
                <a:srgbClr val="CF1E24"/>
              </a:buClr>
              <a:buSzPct val="90000"/>
              <a:buFont typeface="+mj-lt"/>
              <a:buAutoNum type="arabicPeriod"/>
              <a:defRPr/>
            </a:pPr>
            <a:r>
              <a:rPr lang="en-GB" sz="1600" dirty="0"/>
              <a:t>The description of the role of the SBR in facilitating, implementing and executing the Intra-flow Survey</a:t>
            </a:r>
          </a:p>
          <a:p>
            <a:pPr marL="342900" indent="-342900" algn="just">
              <a:spcAft>
                <a:spcPts val="600"/>
              </a:spcAft>
              <a:buClr>
                <a:srgbClr val="CF1E24"/>
              </a:buClr>
              <a:buSzPct val="90000"/>
              <a:buFont typeface="+mj-lt"/>
              <a:buAutoNum type="arabicPeriod"/>
              <a:defRPr/>
            </a:pPr>
            <a:endParaRPr lang="en-GB" sz="900" dirty="0"/>
          </a:p>
          <a:p>
            <a:pPr marL="342900" indent="-342900" algn="just">
              <a:spcAft>
                <a:spcPts val="1000"/>
              </a:spcAft>
              <a:buClr>
                <a:srgbClr val="CF1E24"/>
              </a:buClr>
              <a:buSzPct val="90000"/>
              <a:buFont typeface="+mj-lt"/>
              <a:buAutoNum type="arabicPeriod"/>
              <a:defRPr/>
            </a:pPr>
            <a:r>
              <a:rPr lang="en-GB" sz="1600" dirty="0"/>
              <a:t>The selection of the units of analysis, balancing different informative needs</a:t>
            </a:r>
          </a:p>
          <a:p>
            <a:pPr marL="342900" indent="-342900" algn="just">
              <a:spcAft>
                <a:spcPts val="1000"/>
              </a:spcAft>
              <a:buClr>
                <a:srgbClr val="CF1E24"/>
              </a:buClr>
              <a:buSzPct val="90000"/>
              <a:buFont typeface="+mj-lt"/>
              <a:buAutoNum type="arabicPeriod"/>
              <a:defRPr/>
            </a:pPr>
            <a:endParaRPr lang="en-GB" sz="900" dirty="0"/>
          </a:p>
          <a:p>
            <a:pPr marL="342900" indent="-342900" algn="just">
              <a:spcAft>
                <a:spcPts val="1000"/>
              </a:spcAft>
              <a:buClr>
                <a:srgbClr val="CF1E24"/>
              </a:buClr>
              <a:buSzPct val="90000"/>
              <a:buFont typeface="+mj-lt"/>
              <a:buAutoNum type="arabicPeriod"/>
              <a:defRPr/>
            </a:pPr>
            <a:r>
              <a:rPr lang="en-GB" sz="1600" dirty="0"/>
              <a:t>The active involvement of the SBR in the support activities to the survey </a:t>
            </a:r>
          </a:p>
          <a:p>
            <a:pPr marL="342900" indent="-342900" algn="just">
              <a:spcAft>
                <a:spcPts val="600"/>
              </a:spcAft>
              <a:buClr>
                <a:srgbClr val="CF1E24"/>
              </a:buClr>
              <a:buSzPct val="90000"/>
              <a:buFont typeface="+mj-lt"/>
              <a:buAutoNum type="arabicPeriod"/>
              <a:defRPr/>
            </a:pPr>
            <a:endParaRPr lang="en-GB" sz="900" dirty="0"/>
          </a:p>
          <a:p>
            <a:pPr marL="342900" indent="-342900" algn="just">
              <a:spcAft>
                <a:spcPts val="1000"/>
              </a:spcAft>
              <a:buClr>
                <a:srgbClr val="CF1E24"/>
              </a:buClr>
              <a:buSzPct val="90000"/>
              <a:buFont typeface="+mj-lt"/>
              <a:buAutoNum type="arabicPeriod"/>
              <a:defRPr/>
            </a:pPr>
            <a:r>
              <a:rPr lang="en-GB" sz="1600" dirty="0"/>
              <a:t>The final output released by the SBR by integrating respondents’ returns</a:t>
            </a:r>
            <a:endParaRPr lang="it-IT" sz="1600" dirty="0"/>
          </a:p>
        </p:txBody>
      </p:sp>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2</a:t>
            </a:fld>
            <a:endParaRPr lang="it-IT" dirty="0"/>
          </a:p>
        </p:txBody>
      </p:sp>
      <p:sp>
        <p:nvSpPr>
          <p:cNvPr id="4" name="CasellaDiTesto 3"/>
          <p:cNvSpPr txBox="1"/>
          <p:nvPr/>
        </p:nvSpPr>
        <p:spPr>
          <a:xfrm>
            <a:off x="1213341" y="4601496"/>
            <a:ext cx="4961121"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sp>
        <p:nvSpPr>
          <p:cNvPr id="6" name="Titolo 1"/>
          <p:cNvSpPr txBox="1">
            <a:spLocks/>
          </p:cNvSpPr>
          <p:nvPr/>
        </p:nvSpPr>
        <p:spPr>
          <a:xfrm>
            <a:off x="1162539" y="-1"/>
            <a:ext cx="8049193" cy="575734"/>
          </a:xfrm>
          <a:prstGeom prst="rect">
            <a:avLst/>
          </a:prstGeom>
          <a:solidFill>
            <a:srgbClr val="CF1E24"/>
          </a:solidFill>
          <a:ln>
            <a:noFill/>
          </a:ln>
        </p:spPr>
        <p:txBody>
          <a:bodyPr vert="horz" lIns="91396" tIns="45699" rIns="91396" bIns="45699"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it-IT" dirty="0"/>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3" name="CasellaDiTesto 12"/>
          <p:cNvSpPr txBox="1"/>
          <p:nvPr/>
        </p:nvSpPr>
        <p:spPr>
          <a:xfrm>
            <a:off x="1304925" y="133354"/>
            <a:ext cx="7610474" cy="307777"/>
          </a:xfrm>
          <a:prstGeom prst="rect">
            <a:avLst/>
          </a:prstGeom>
          <a:noFill/>
        </p:spPr>
        <p:txBody>
          <a:bodyPr wrap="square" lIns="0" tIns="0" rIns="0" bIns="0" rtlCol="0">
            <a:spAutoFit/>
          </a:bodyPr>
          <a:lstStyle/>
          <a:p>
            <a:pPr>
              <a:spcAft>
                <a:spcPts val="1000"/>
              </a:spcAft>
              <a:buClr>
                <a:srgbClr val="CF1E24"/>
              </a:buClr>
              <a:buSzPct val="90000"/>
              <a:defRPr/>
            </a:pPr>
            <a:r>
              <a:rPr lang="it-IT" altLang="it-IT" sz="2000" b="1" dirty="0" err="1">
                <a:solidFill>
                  <a:schemeClr val="bg1"/>
                </a:solidFill>
                <a:latin typeface="+mj-lt"/>
              </a:rPr>
              <a:t>Contents</a:t>
            </a:r>
            <a:r>
              <a:rPr lang="it-IT" altLang="it-IT" sz="2000" b="1" dirty="0">
                <a:solidFill>
                  <a:schemeClr val="bg1"/>
                </a:solidFill>
                <a:latin typeface="+mj-lt"/>
              </a:rPr>
              <a:t> </a:t>
            </a:r>
            <a:endParaRPr lang="it-IT" sz="2000" b="1" dirty="0">
              <a:solidFill>
                <a:schemeClr val="bg1"/>
              </a:solidFill>
            </a:endParaRPr>
          </a:p>
        </p:txBody>
      </p:sp>
    </p:spTree>
    <p:extLst>
      <p:ext uri="{BB962C8B-B14F-4D97-AF65-F5344CB8AC3E}">
        <p14:creationId xmlns:p14="http://schemas.microsoft.com/office/powerpoint/2010/main" val="18745917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3</a:t>
            </a:fld>
            <a:endParaRPr lang="it-IT" dirty="0"/>
          </a:p>
        </p:txBody>
      </p:sp>
      <p:sp>
        <p:nvSpPr>
          <p:cNvPr id="6" name="Titolo 1"/>
          <p:cNvSpPr txBox="1">
            <a:spLocks/>
          </p:cNvSpPr>
          <p:nvPr/>
        </p:nvSpPr>
        <p:spPr>
          <a:xfrm>
            <a:off x="1162539" y="-1"/>
            <a:ext cx="8049193" cy="575734"/>
          </a:xfrm>
          <a:prstGeom prst="rect">
            <a:avLst/>
          </a:prstGeom>
          <a:solidFill>
            <a:srgbClr val="CF1E24"/>
          </a:solidFill>
          <a:ln>
            <a:noFill/>
          </a:ln>
        </p:spPr>
        <p:txBody>
          <a:bodyPr vert="horz" lIns="91396" tIns="45699" rIns="91396" bIns="45699"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it-IT" sz="2000" dirty="0">
              <a:solidFill>
                <a:schemeClr val="bg1"/>
              </a:solidFill>
            </a:endParaRPr>
          </a:p>
          <a:p>
            <a:pPr algn="l"/>
            <a:r>
              <a:rPr lang="it-IT" sz="2000" b="1" dirty="0">
                <a:solidFill>
                  <a:schemeClr val="bg1"/>
                </a:solidFill>
                <a:ea typeface="+mn-ea"/>
                <a:cs typeface="+mn-cs"/>
              </a:rPr>
              <a:t>The </a:t>
            </a:r>
            <a:r>
              <a:rPr lang="it-IT" sz="2000" b="1" dirty="0" err="1">
                <a:solidFill>
                  <a:schemeClr val="bg1"/>
                </a:solidFill>
                <a:ea typeface="+mn-ea"/>
                <a:cs typeface="+mn-cs"/>
              </a:rPr>
              <a:t>organization</a:t>
            </a:r>
            <a:r>
              <a:rPr lang="it-IT" sz="2000" b="1" dirty="0">
                <a:solidFill>
                  <a:schemeClr val="bg1"/>
                </a:solidFill>
                <a:ea typeface="+mn-ea"/>
                <a:cs typeface="+mn-cs"/>
              </a:rPr>
              <a:t> model</a:t>
            </a:r>
          </a:p>
          <a:p>
            <a:pPr algn="l"/>
            <a:endParaRPr lang="it-IT" sz="2000" dirty="0">
              <a:solidFill>
                <a:schemeClr val="bg1"/>
              </a:solidFill>
            </a:endParaRPr>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1" name="Rettangolo 10"/>
          <p:cNvSpPr/>
          <p:nvPr/>
        </p:nvSpPr>
        <p:spPr>
          <a:xfrm>
            <a:off x="1171332" y="1122627"/>
            <a:ext cx="2175831" cy="38929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a:solidFill>
                  <a:srgbClr val="CF1E24"/>
                </a:solidFill>
              </a:rPr>
              <a:t>Top </a:t>
            </a:r>
            <a:r>
              <a:rPr lang="it-IT" sz="1400" dirty="0" err="1">
                <a:solidFill>
                  <a:srgbClr val="CF1E24"/>
                </a:solidFill>
              </a:rPr>
              <a:t>layer</a:t>
            </a:r>
            <a:r>
              <a:rPr lang="it-IT" sz="1400" dirty="0">
                <a:solidFill>
                  <a:srgbClr val="CF1E24"/>
                </a:solidFill>
              </a:rPr>
              <a:t>:  </a:t>
            </a:r>
          </a:p>
        </p:txBody>
      </p:sp>
      <p:sp>
        <p:nvSpPr>
          <p:cNvPr id="17" name="Rettangolo 16"/>
          <p:cNvSpPr/>
          <p:nvPr/>
        </p:nvSpPr>
        <p:spPr>
          <a:xfrm>
            <a:off x="187036" y="4230957"/>
            <a:ext cx="8477462" cy="276999"/>
          </a:xfrm>
          <a:prstGeom prst="rect">
            <a:avLst/>
          </a:prstGeom>
        </p:spPr>
        <p:txBody>
          <a:bodyPr wrap="square">
            <a:spAutoFit/>
          </a:bodyPr>
          <a:lstStyle/>
          <a:p>
            <a:endParaRPr lang="it-IT" sz="1200" dirty="0"/>
          </a:p>
        </p:txBody>
      </p:sp>
      <p:sp>
        <p:nvSpPr>
          <p:cNvPr id="19" name="Freccia bidirezionale orizzontale 18"/>
          <p:cNvSpPr/>
          <p:nvPr/>
        </p:nvSpPr>
        <p:spPr>
          <a:xfrm>
            <a:off x="654088" y="3924980"/>
            <a:ext cx="8406562" cy="622960"/>
          </a:xfrm>
          <a:prstGeom prst="leftRightArrow">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rPr>
              <a:t>a </a:t>
            </a:r>
            <a:r>
              <a:rPr lang="en-US" sz="1200" b="1" dirty="0">
                <a:solidFill>
                  <a:schemeClr val="bg1"/>
                </a:solidFill>
              </a:rPr>
              <a:t>responsible</a:t>
            </a:r>
            <a:r>
              <a:rPr lang="en-US" sz="1200" dirty="0">
                <a:solidFill>
                  <a:schemeClr val="bg1"/>
                </a:solidFill>
              </a:rPr>
              <a:t> for the acquisition of administrative sources and to monitor process times and intermediate data flows </a:t>
            </a:r>
            <a:endParaRPr lang="it-IT" sz="1200" dirty="0">
              <a:solidFill>
                <a:schemeClr val="bg1"/>
              </a:solidFill>
            </a:endParaRPr>
          </a:p>
        </p:txBody>
      </p:sp>
      <p:sp>
        <p:nvSpPr>
          <p:cNvPr id="20" name="CasellaDiTesto 19"/>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graphicFrame>
        <p:nvGraphicFramePr>
          <p:cNvPr id="9" name="Diagramma 8"/>
          <p:cNvGraphicFramePr/>
          <p:nvPr>
            <p:extLst>
              <p:ext uri="{D42A27DB-BD31-4B8C-83A1-F6EECF244321}">
                <p14:modId xmlns:p14="http://schemas.microsoft.com/office/powerpoint/2010/main" val="4141828484"/>
              </p:ext>
            </p:extLst>
          </p:nvPr>
        </p:nvGraphicFramePr>
        <p:xfrm>
          <a:off x="3484984" y="751421"/>
          <a:ext cx="5094083" cy="32238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1" name="Rettangolo 20"/>
          <p:cNvSpPr/>
          <p:nvPr/>
        </p:nvSpPr>
        <p:spPr>
          <a:xfrm>
            <a:off x="1171331" y="2189429"/>
            <a:ext cx="2175831" cy="38929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a:solidFill>
                  <a:srgbClr val="CF1E24"/>
                </a:solidFill>
              </a:rPr>
              <a:t>Intermediate </a:t>
            </a:r>
            <a:r>
              <a:rPr lang="it-IT" sz="1400" dirty="0" err="1">
                <a:solidFill>
                  <a:srgbClr val="CF1E24"/>
                </a:solidFill>
              </a:rPr>
              <a:t>layer</a:t>
            </a:r>
            <a:r>
              <a:rPr lang="it-IT" sz="1400" dirty="0">
                <a:solidFill>
                  <a:srgbClr val="CF1E24"/>
                </a:solidFill>
              </a:rPr>
              <a:t>:  </a:t>
            </a:r>
          </a:p>
        </p:txBody>
      </p:sp>
      <p:sp>
        <p:nvSpPr>
          <p:cNvPr id="22" name="Rettangolo 21"/>
          <p:cNvSpPr/>
          <p:nvPr/>
        </p:nvSpPr>
        <p:spPr>
          <a:xfrm>
            <a:off x="1171330" y="3256229"/>
            <a:ext cx="2175831" cy="38929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a:solidFill>
                  <a:srgbClr val="CF1E24"/>
                </a:solidFill>
              </a:rPr>
              <a:t>Lower </a:t>
            </a:r>
            <a:r>
              <a:rPr lang="it-IT" sz="1400" dirty="0" err="1">
                <a:solidFill>
                  <a:srgbClr val="CF1E24"/>
                </a:solidFill>
              </a:rPr>
              <a:t>layer</a:t>
            </a:r>
            <a:r>
              <a:rPr lang="it-IT" sz="1400" dirty="0">
                <a:solidFill>
                  <a:srgbClr val="CF1E24"/>
                </a:solidFill>
              </a:rPr>
              <a:t>:  </a:t>
            </a:r>
          </a:p>
        </p:txBody>
      </p:sp>
    </p:spTree>
    <p:extLst>
      <p:ext uri="{BB962C8B-B14F-4D97-AF65-F5344CB8AC3E}">
        <p14:creationId xmlns:p14="http://schemas.microsoft.com/office/powerpoint/2010/main" val="28999324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4</a:t>
            </a:fld>
            <a:endParaRPr lang="it-IT" dirty="0"/>
          </a:p>
        </p:txBody>
      </p:sp>
      <p:sp>
        <p:nvSpPr>
          <p:cNvPr id="6" name="Titolo 1"/>
          <p:cNvSpPr txBox="1">
            <a:spLocks/>
          </p:cNvSpPr>
          <p:nvPr/>
        </p:nvSpPr>
        <p:spPr>
          <a:xfrm>
            <a:off x="1162539" y="-1"/>
            <a:ext cx="8049193" cy="575734"/>
          </a:xfrm>
          <a:prstGeom prst="rect">
            <a:avLst/>
          </a:prstGeom>
          <a:solidFill>
            <a:srgbClr val="CF1E24"/>
          </a:solidFill>
          <a:ln>
            <a:noFill/>
          </a:ln>
        </p:spPr>
        <p:txBody>
          <a:bodyPr vert="horz" lIns="91396" tIns="45699" rIns="91396" bIns="45699"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it-IT" sz="3200" dirty="0">
              <a:solidFill>
                <a:schemeClr val="bg1"/>
              </a:solidFill>
            </a:endParaRPr>
          </a:p>
          <a:p>
            <a:pPr algn="l"/>
            <a:r>
              <a:rPr lang="it-IT" sz="2000" b="1" dirty="0">
                <a:solidFill>
                  <a:schemeClr val="bg1"/>
                </a:solidFill>
                <a:ea typeface="+mn-ea"/>
                <a:cs typeface="+mn-cs"/>
              </a:rPr>
              <a:t>The </a:t>
            </a:r>
            <a:r>
              <a:rPr lang="it-IT" sz="2000" b="1" dirty="0" err="1">
                <a:solidFill>
                  <a:schemeClr val="bg1"/>
                </a:solidFill>
                <a:ea typeface="+mn-ea"/>
                <a:cs typeface="+mn-cs"/>
              </a:rPr>
              <a:t>organization</a:t>
            </a:r>
            <a:r>
              <a:rPr lang="it-IT" sz="2000" b="1" dirty="0">
                <a:solidFill>
                  <a:schemeClr val="bg1"/>
                </a:solidFill>
                <a:ea typeface="+mn-ea"/>
                <a:cs typeface="+mn-cs"/>
              </a:rPr>
              <a:t> model</a:t>
            </a:r>
          </a:p>
          <a:p>
            <a:endParaRPr lang="it-IT" sz="3200" dirty="0">
              <a:solidFill>
                <a:schemeClr val="bg1"/>
              </a:solidFill>
            </a:endParaRPr>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7" name="Rettangolo 16"/>
          <p:cNvSpPr/>
          <p:nvPr/>
        </p:nvSpPr>
        <p:spPr>
          <a:xfrm>
            <a:off x="187036" y="4230957"/>
            <a:ext cx="8477462" cy="276999"/>
          </a:xfrm>
          <a:prstGeom prst="rect">
            <a:avLst/>
          </a:prstGeom>
        </p:spPr>
        <p:txBody>
          <a:bodyPr wrap="square">
            <a:spAutoFit/>
          </a:bodyPr>
          <a:lstStyle/>
          <a:p>
            <a:endParaRPr lang="it-IT" sz="1200" dirty="0"/>
          </a:p>
        </p:txBody>
      </p:sp>
      <p:sp>
        <p:nvSpPr>
          <p:cNvPr id="20" name="CasellaDiTesto 19"/>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3341" y="733614"/>
            <a:ext cx="7269756" cy="3635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81992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5</a:t>
            </a:fld>
            <a:endParaRPr lang="it-IT" dirty="0"/>
          </a:p>
        </p:txBody>
      </p:sp>
      <p:sp>
        <p:nvSpPr>
          <p:cNvPr id="6" name="Titolo 1"/>
          <p:cNvSpPr txBox="1">
            <a:spLocks/>
          </p:cNvSpPr>
          <p:nvPr/>
        </p:nvSpPr>
        <p:spPr>
          <a:xfrm>
            <a:off x="1162539" y="-1"/>
            <a:ext cx="8049193" cy="575734"/>
          </a:xfrm>
          <a:prstGeom prst="rect">
            <a:avLst/>
          </a:prstGeom>
          <a:solidFill>
            <a:srgbClr val="CF1E24"/>
          </a:solidFill>
          <a:ln>
            <a:noFill/>
          </a:ln>
        </p:spPr>
        <p:txBody>
          <a:bodyPr vert="horz" lIns="91396" tIns="45699" rIns="91396" bIns="45699"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it-IT" sz="2000" b="1" dirty="0">
                <a:solidFill>
                  <a:schemeClr val="bg1"/>
                </a:solidFill>
                <a:ea typeface="+mn-ea"/>
                <a:cs typeface="+mn-cs"/>
              </a:rPr>
              <a:t>The </a:t>
            </a:r>
            <a:r>
              <a:rPr lang="it-IT" sz="2000" b="1" dirty="0" err="1">
                <a:solidFill>
                  <a:schemeClr val="bg1"/>
                </a:solidFill>
                <a:ea typeface="+mn-ea"/>
                <a:cs typeface="+mn-cs"/>
              </a:rPr>
              <a:t>organization</a:t>
            </a:r>
            <a:r>
              <a:rPr lang="it-IT" sz="2000" b="1" dirty="0">
                <a:solidFill>
                  <a:schemeClr val="bg1"/>
                </a:solidFill>
                <a:ea typeface="+mn-ea"/>
                <a:cs typeface="+mn-cs"/>
              </a:rPr>
              <a:t> model</a:t>
            </a:r>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5" name="Rettangolo 4"/>
          <p:cNvSpPr/>
          <p:nvPr/>
        </p:nvSpPr>
        <p:spPr>
          <a:xfrm>
            <a:off x="1315845" y="690466"/>
            <a:ext cx="7694340" cy="584775"/>
          </a:xfrm>
          <a:prstGeom prst="rect">
            <a:avLst/>
          </a:prstGeom>
        </p:spPr>
        <p:txBody>
          <a:bodyPr wrap="square">
            <a:spAutoFit/>
          </a:bodyPr>
          <a:lstStyle/>
          <a:p>
            <a:pPr algn="just"/>
            <a:r>
              <a:rPr lang="en-US" sz="1600" dirty="0"/>
              <a:t>To test the new statistical unit and relative attributes, the Italian NSI has recently run an </a:t>
            </a:r>
            <a:r>
              <a:rPr lang="en-US" sz="1600" i="1" dirty="0"/>
              <a:t>ad-hoc</a:t>
            </a:r>
            <a:r>
              <a:rPr lang="en-US" sz="1600" dirty="0"/>
              <a:t> survey to collect data on the structure and economic data of ENTs on large groups</a:t>
            </a:r>
            <a:endParaRPr lang="it-IT" sz="1600" dirty="0"/>
          </a:p>
        </p:txBody>
      </p:sp>
      <p:sp>
        <p:nvSpPr>
          <p:cNvPr id="11" name="Rettangolo 10"/>
          <p:cNvSpPr/>
          <p:nvPr/>
        </p:nvSpPr>
        <p:spPr>
          <a:xfrm>
            <a:off x="89211" y="610901"/>
            <a:ext cx="1226634" cy="123634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a:solidFill>
                  <a:srgbClr val="CF1E24"/>
                </a:solidFill>
              </a:rPr>
              <a:t>“</a:t>
            </a:r>
            <a:r>
              <a:rPr lang="it-IT" sz="1600" b="1" dirty="0">
                <a:solidFill>
                  <a:srgbClr val="CF1E24"/>
                </a:solidFill>
              </a:rPr>
              <a:t>Intra-flow </a:t>
            </a:r>
            <a:r>
              <a:rPr lang="it-IT" sz="1600" b="1" dirty="0" err="1">
                <a:solidFill>
                  <a:srgbClr val="CF1E24"/>
                </a:solidFill>
              </a:rPr>
              <a:t>Survey</a:t>
            </a:r>
            <a:r>
              <a:rPr lang="it-IT" sz="1600" dirty="0">
                <a:solidFill>
                  <a:srgbClr val="CF1E24"/>
                </a:solidFill>
              </a:rPr>
              <a:t>”</a:t>
            </a:r>
          </a:p>
          <a:p>
            <a:pPr algn="ctr"/>
            <a:r>
              <a:rPr lang="it-IT" sz="1600" dirty="0">
                <a:solidFill>
                  <a:srgbClr val="CF1E24"/>
                </a:solidFill>
              </a:rPr>
              <a:t>and the </a:t>
            </a:r>
            <a:r>
              <a:rPr lang="it-IT" sz="1600" dirty="0" err="1">
                <a:solidFill>
                  <a:srgbClr val="CF1E24"/>
                </a:solidFill>
              </a:rPr>
              <a:t>cooperation</a:t>
            </a:r>
            <a:r>
              <a:rPr lang="it-IT" sz="1600" dirty="0">
                <a:solidFill>
                  <a:srgbClr val="CF1E24"/>
                </a:solidFill>
              </a:rPr>
              <a:t>  </a:t>
            </a:r>
          </a:p>
        </p:txBody>
      </p:sp>
      <p:pic>
        <p:nvPicPr>
          <p:cNvPr id="14" name="Immagine 13"/>
          <p:cNvPicPr/>
          <p:nvPr/>
        </p:nvPicPr>
        <p:blipFill>
          <a:blip r:embed="rId4">
            <a:extLst>
              <a:ext uri="{28A0092B-C50C-407E-A947-70E740481C1C}">
                <a14:useLocalDpi xmlns:a14="http://schemas.microsoft.com/office/drawing/2010/main" val="0"/>
              </a:ext>
            </a:extLst>
          </a:blip>
          <a:srcRect l="25481" t="20609" r="24091" b="15100"/>
          <a:stretch>
            <a:fillRect/>
          </a:stretch>
        </p:blipFill>
        <p:spPr bwMode="auto">
          <a:xfrm>
            <a:off x="4047893" y="1567377"/>
            <a:ext cx="4514462" cy="2837204"/>
          </a:xfrm>
          <a:prstGeom prst="rect">
            <a:avLst/>
          </a:prstGeom>
          <a:noFill/>
          <a:ln>
            <a:noFill/>
          </a:ln>
        </p:spPr>
      </p:pic>
      <p:sp>
        <p:nvSpPr>
          <p:cNvPr id="9" name="Rettangolo 8"/>
          <p:cNvSpPr/>
          <p:nvPr/>
        </p:nvSpPr>
        <p:spPr>
          <a:xfrm>
            <a:off x="265362" y="2052011"/>
            <a:ext cx="4016974" cy="230832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285750" indent="-285750">
              <a:buClr>
                <a:schemeClr val="accent2">
                  <a:lumMod val="75000"/>
                </a:schemeClr>
              </a:buClr>
              <a:buFont typeface="Wingdings" panose="05000000000000000000" pitchFamily="2" charset="2"/>
              <a:buChar char="ü"/>
            </a:pPr>
            <a:r>
              <a:rPr lang="en-US" sz="1600" dirty="0"/>
              <a:t>Each business group under analysis has been assigned to a </a:t>
            </a:r>
            <a:r>
              <a:rPr lang="en-US" sz="1600" dirty="0">
                <a:solidFill>
                  <a:srgbClr val="FF0000"/>
                </a:solidFill>
              </a:rPr>
              <a:t>couple of experts</a:t>
            </a:r>
            <a:r>
              <a:rPr lang="en-US" sz="1600" dirty="0"/>
              <a:t>, one from the BR section and one from the SBS area looking for a </a:t>
            </a:r>
            <a:r>
              <a:rPr lang="en-US" sz="1600" dirty="0">
                <a:solidFill>
                  <a:srgbClr val="FF0000"/>
                </a:solidFill>
              </a:rPr>
              <a:t>full horizontal integration of knowledge, skills and tasks</a:t>
            </a:r>
          </a:p>
          <a:p>
            <a:pPr marL="285750" indent="-285750">
              <a:buClr>
                <a:schemeClr val="accent2">
                  <a:lumMod val="75000"/>
                </a:schemeClr>
              </a:buClr>
              <a:buFont typeface="Wingdings" panose="05000000000000000000" pitchFamily="2" charset="2"/>
              <a:buChar char="ü"/>
            </a:pPr>
            <a:r>
              <a:rPr lang="en-US" sz="1600" dirty="0"/>
              <a:t>In order to reach the maximum level of integration and collaboration, different duos have been set up for different business groups to be </a:t>
            </a:r>
            <a:r>
              <a:rPr lang="en-US" sz="1600" dirty="0" err="1"/>
              <a:t>analysed</a:t>
            </a:r>
            <a:endParaRPr lang="it-IT" sz="1600" dirty="0"/>
          </a:p>
        </p:txBody>
      </p:sp>
      <p:sp>
        <p:nvSpPr>
          <p:cNvPr id="15" name="Rettangolo 14"/>
          <p:cNvSpPr/>
          <p:nvPr/>
        </p:nvSpPr>
        <p:spPr>
          <a:xfrm>
            <a:off x="3872618" y="1251556"/>
            <a:ext cx="4865012" cy="338554"/>
          </a:xfrm>
          <a:prstGeom prst="rect">
            <a:avLst/>
          </a:prstGeom>
        </p:spPr>
        <p:txBody>
          <a:bodyPr wrap="square">
            <a:spAutoFit/>
          </a:bodyPr>
          <a:lstStyle/>
          <a:p>
            <a:pPr algn="ctr"/>
            <a:r>
              <a:rPr lang="en-US" sz="1600" b="1" i="1" dirty="0">
                <a:solidFill>
                  <a:srgbClr val="FF0000"/>
                </a:solidFill>
              </a:rPr>
              <a:t>Close collaboration </a:t>
            </a:r>
            <a:r>
              <a:rPr lang="en-US" sz="1600" i="1" dirty="0">
                <a:solidFill>
                  <a:srgbClr val="FF0000"/>
                </a:solidFill>
              </a:rPr>
              <a:t>between SBR and SBS</a:t>
            </a:r>
          </a:p>
        </p:txBody>
      </p:sp>
      <p:sp>
        <p:nvSpPr>
          <p:cNvPr id="16" name="Rettangolo 15"/>
          <p:cNvSpPr/>
          <p:nvPr/>
        </p:nvSpPr>
        <p:spPr>
          <a:xfrm>
            <a:off x="7133886" y="3956352"/>
            <a:ext cx="1654171" cy="369332"/>
          </a:xfrm>
          <a:prstGeom prst="rect">
            <a:avLst/>
          </a:prstGeom>
        </p:spPr>
        <p:txBody>
          <a:bodyPr wrap="none">
            <a:spAutoFit/>
          </a:bodyPr>
          <a:lstStyle/>
          <a:p>
            <a:r>
              <a:rPr lang="it-IT" sz="1800" i="1" dirty="0">
                <a:solidFill>
                  <a:srgbClr val="FF0000"/>
                </a:solidFill>
              </a:rPr>
              <a:t>‘</a:t>
            </a:r>
            <a:r>
              <a:rPr lang="it-IT" sz="1600" b="1" i="1" dirty="0" err="1">
                <a:solidFill>
                  <a:srgbClr val="FF0000"/>
                </a:solidFill>
              </a:rPr>
              <a:t>Sectoral</a:t>
            </a:r>
            <a:r>
              <a:rPr lang="it-IT" sz="1600" b="1" i="1" dirty="0">
                <a:solidFill>
                  <a:srgbClr val="FF0000"/>
                </a:solidFill>
              </a:rPr>
              <a:t> </a:t>
            </a:r>
            <a:r>
              <a:rPr lang="it-IT" sz="1600" b="1" i="1" dirty="0" err="1">
                <a:solidFill>
                  <a:srgbClr val="FF0000"/>
                </a:solidFill>
              </a:rPr>
              <a:t>experts</a:t>
            </a:r>
            <a:r>
              <a:rPr lang="it-IT" sz="1600" i="1" dirty="0">
                <a:solidFill>
                  <a:srgbClr val="FF0000"/>
                </a:solidFill>
              </a:rPr>
              <a:t>’</a:t>
            </a:r>
          </a:p>
        </p:txBody>
      </p:sp>
      <p:sp>
        <p:nvSpPr>
          <p:cNvPr id="13" name="CasellaDiTesto 12"/>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spTree>
    <p:extLst>
      <p:ext uri="{BB962C8B-B14F-4D97-AF65-F5344CB8AC3E}">
        <p14:creationId xmlns:p14="http://schemas.microsoft.com/office/powerpoint/2010/main" val="23306185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6</a:t>
            </a:fld>
            <a:endParaRPr lang="it-IT" dirty="0"/>
          </a:p>
        </p:txBody>
      </p:sp>
      <p:sp>
        <p:nvSpPr>
          <p:cNvPr id="6" name="Titolo 1"/>
          <p:cNvSpPr txBox="1">
            <a:spLocks/>
          </p:cNvSpPr>
          <p:nvPr/>
        </p:nvSpPr>
        <p:spPr>
          <a:xfrm>
            <a:off x="1162539" y="-1"/>
            <a:ext cx="8049193" cy="575734"/>
          </a:xfrm>
          <a:prstGeom prst="rect">
            <a:avLst/>
          </a:prstGeom>
          <a:solidFill>
            <a:srgbClr val="CF1E24"/>
          </a:solidFill>
          <a:ln>
            <a:noFill/>
          </a:ln>
        </p:spPr>
        <p:txBody>
          <a:bodyPr vert="horz" lIns="91396" tIns="45699" rIns="91396" bIns="45699"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it-IT" sz="2000" b="1" dirty="0" err="1">
                <a:solidFill>
                  <a:schemeClr val="bg1"/>
                </a:solidFill>
                <a:ea typeface="+mn-ea"/>
                <a:cs typeface="+mn-cs"/>
              </a:rPr>
              <a:t>Mapping</a:t>
            </a:r>
            <a:r>
              <a:rPr lang="it-IT" sz="2000" b="1" dirty="0">
                <a:solidFill>
                  <a:schemeClr val="bg1"/>
                </a:solidFill>
                <a:ea typeface="+mn-ea"/>
                <a:cs typeface="+mn-cs"/>
              </a:rPr>
              <a:t> </a:t>
            </a:r>
            <a:r>
              <a:rPr lang="it-IT" sz="2000" b="1" dirty="0" err="1">
                <a:solidFill>
                  <a:schemeClr val="bg1"/>
                </a:solidFill>
                <a:ea typeface="+mn-ea"/>
                <a:cs typeface="+mn-cs"/>
              </a:rPr>
              <a:t>phase</a:t>
            </a:r>
            <a:r>
              <a:rPr lang="it-IT" sz="2000" b="1" dirty="0">
                <a:solidFill>
                  <a:schemeClr val="bg1"/>
                </a:solidFill>
                <a:ea typeface="+mn-ea"/>
                <a:cs typeface="+mn-cs"/>
              </a:rPr>
              <a:t>: </a:t>
            </a:r>
            <a:r>
              <a:rPr lang="it-IT" sz="2000" b="1" dirty="0" err="1">
                <a:solidFill>
                  <a:schemeClr val="bg1"/>
                </a:solidFill>
                <a:ea typeface="+mn-ea"/>
                <a:cs typeface="+mn-cs"/>
              </a:rPr>
              <a:t>sectoral</a:t>
            </a:r>
            <a:r>
              <a:rPr lang="it-IT" sz="2000" b="1" dirty="0">
                <a:solidFill>
                  <a:schemeClr val="bg1"/>
                </a:solidFill>
                <a:ea typeface="+mn-ea"/>
                <a:cs typeface="+mn-cs"/>
              </a:rPr>
              <a:t> </a:t>
            </a:r>
            <a:r>
              <a:rPr lang="it-IT" sz="2000" b="1" dirty="0" err="1">
                <a:solidFill>
                  <a:schemeClr val="bg1"/>
                </a:solidFill>
                <a:ea typeface="+mn-ea"/>
                <a:cs typeface="+mn-cs"/>
              </a:rPr>
              <a:t>specialization</a:t>
            </a:r>
            <a:r>
              <a:rPr lang="it-IT" sz="2000" b="1" dirty="0">
                <a:solidFill>
                  <a:schemeClr val="bg1"/>
                </a:solidFill>
                <a:ea typeface="+mn-ea"/>
                <a:cs typeface="+mn-cs"/>
              </a:rPr>
              <a:t> and </a:t>
            </a:r>
            <a:r>
              <a:rPr lang="it-IT" sz="2000" b="1" dirty="0" err="1">
                <a:solidFill>
                  <a:schemeClr val="bg1"/>
                </a:solidFill>
                <a:ea typeface="+mn-ea"/>
                <a:cs typeface="+mn-cs"/>
              </a:rPr>
              <a:t>size</a:t>
            </a:r>
            <a:r>
              <a:rPr lang="it-IT" sz="2000" b="1" dirty="0">
                <a:solidFill>
                  <a:schemeClr val="bg1"/>
                </a:solidFill>
                <a:ea typeface="+mn-ea"/>
                <a:cs typeface="+mn-cs"/>
              </a:rPr>
              <a:t> and </a:t>
            </a:r>
            <a:r>
              <a:rPr lang="it-IT" sz="2000" b="1" dirty="0" err="1">
                <a:solidFill>
                  <a:schemeClr val="bg1"/>
                </a:solidFill>
                <a:ea typeface="+mn-ea"/>
                <a:cs typeface="+mn-cs"/>
              </a:rPr>
              <a:t>structural</a:t>
            </a:r>
            <a:r>
              <a:rPr lang="it-IT" sz="2000" b="1" dirty="0">
                <a:solidFill>
                  <a:schemeClr val="bg1"/>
                </a:solidFill>
                <a:ea typeface="+mn-ea"/>
                <a:cs typeface="+mn-cs"/>
              </a:rPr>
              <a:t> </a:t>
            </a:r>
            <a:r>
              <a:rPr lang="it-IT" sz="2000" b="1" dirty="0" err="1">
                <a:solidFill>
                  <a:schemeClr val="bg1"/>
                </a:solidFill>
                <a:ea typeface="+mn-ea"/>
                <a:cs typeface="+mn-cs"/>
              </a:rPr>
              <a:t>indicators</a:t>
            </a:r>
            <a:r>
              <a:rPr lang="it-IT" sz="2000" b="1" dirty="0">
                <a:solidFill>
                  <a:schemeClr val="bg1"/>
                </a:solidFill>
                <a:ea typeface="+mn-ea"/>
                <a:cs typeface="+mn-cs"/>
              </a:rPr>
              <a:t> </a:t>
            </a:r>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5" name="Immagine 4"/>
          <p:cNvPicPr>
            <a:picLocks noChangeAspect="1"/>
          </p:cNvPicPr>
          <p:nvPr/>
        </p:nvPicPr>
        <p:blipFill>
          <a:blip r:embed="rId4"/>
          <a:stretch>
            <a:fillRect/>
          </a:stretch>
        </p:blipFill>
        <p:spPr>
          <a:xfrm>
            <a:off x="3225228" y="1073940"/>
            <a:ext cx="5782969" cy="2684730"/>
          </a:xfrm>
          <a:prstGeom prst="rect">
            <a:avLst/>
          </a:prstGeom>
        </p:spPr>
      </p:pic>
      <p:sp>
        <p:nvSpPr>
          <p:cNvPr id="9" name="Rettangolo 8"/>
          <p:cNvSpPr/>
          <p:nvPr/>
        </p:nvSpPr>
        <p:spPr>
          <a:xfrm>
            <a:off x="278992" y="1191873"/>
            <a:ext cx="2865863" cy="2462213"/>
          </a:xfrm>
          <a:prstGeom prst="rect">
            <a:avLst/>
          </a:prstGeom>
          <a:solidFill>
            <a:schemeClr val="accent6">
              <a:lumMod val="20000"/>
              <a:lumOff val="80000"/>
            </a:schemeClr>
          </a:solidFill>
        </p:spPr>
        <p:style>
          <a:lnRef idx="1">
            <a:schemeClr val="accent2"/>
          </a:lnRef>
          <a:fillRef idx="2">
            <a:schemeClr val="accent2"/>
          </a:fillRef>
          <a:effectRef idx="1">
            <a:schemeClr val="accent2"/>
          </a:effectRef>
          <a:fontRef idx="minor">
            <a:schemeClr val="dk1"/>
          </a:fontRef>
        </p:style>
        <p:txBody>
          <a:bodyPr wrap="square">
            <a:spAutoFit/>
          </a:bodyPr>
          <a:lstStyle/>
          <a:p>
            <a:r>
              <a:rPr lang="en-US" sz="1400" dirty="0">
                <a:solidFill>
                  <a:srgbClr val="FF0000"/>
                </a:solidFill>
              </a:rPr>
              <a:t>Seven productive sectors</a:t>
            </a:r>
          </a:p>
          <a:p>
            <a:r>
              <a:rPr lang="en-US" sz="1400" dirty="0"/>
              <a:t>(sectoral specializations):</a:t>
            </a:r>
          </a:p>
          <a:p>
            <a:endParaRPr lang="en-US" sz="1400" dirty="0"/>
          </a:p>
          <a:p>
            <a:r>
              <a:rPr lang="en-US" sz="1400" dirty="0">
                <a:solidFill>
                  <a:srgbClr val="4479CB"/>
                </a:solidFill>
              </a:rPr>
              <a:t>(1) traditional manufacturing</a:t>
            </a:r>
          </a:p>
          <a:p>
            <a:r>
              <a:rPr lang="en-US" sz="1400" dirty="0">
                <a:solidFill>
                  <a:srgbClr val="00B050"/>
                </a:solidFill>
              </a:rPr>
              <a:t>(2) manufacturing sectors wide scale</a:t>
            </a:r>
          </a:p>
          <a:p>
            <a:r>
              <a:rPr lang="en-US" sz="1400" dirty="0">
                <a:solidFill>
                  <a:schemeClr val="accent6"/>
                </a:solidFill>
              </a:rPr>
              <a:t>(3) high knowledge industrial sectors</a:t>
            </a:r>
          </a:p>
          <a:p>
            <a:r>
              <a:rPr lang="en-US" sz="1400" dirty="0">
                <a:solidFill>
                  <a:srgbClr val="CF1E24"/>
                </a:solidFill>
              </a:rPr>
              <a:t>(4) high knowledge intensive services </a:t>
            </a:r>
          </a:p>
          <a:p>
            <a:r>
              <a:rPr lang="en-US" sz="1400" dirty="0">
                <a:solidFill>
                  <a:schemeClr val="accent6">
                    <a:lumMod val="50000"/>
                  </a:schemeClr>
                </a:solidFill>
              </a:rPr>
              <a:t>(5) mining, utilities and oil industry</a:t>
            </a:r>
          </a:p>
          <a:p>
            <a:r>
              <a:rPr lang="en-US" sz="1400" dirty="0">
                <a:solidFill>
                  <a:schemeClr val="bg2">
                    <a:lumMod val="50000"/>
                  </a:schemeClr>
                </a:solidFill>
              </a:rPr>
              <a:t>(6) transport and logistics</a:t>
            </a:r>
          </a:p>
          <a:p>
            <a:r>
              <a:rPr lang="en-US" sz="1400" dirty="0">
                <a:solidFill>
                  <a:srgbClr val="7030A0"/>
                </a:solidFill>
              </a:rPr>
              <a:t>(7) commercial intermediation</a:t>
            </a:r>
            <a:endParaRPr lang="it-IT" sz="1400" dirty="0">
              <a:solidFill>
                <a:srgbClr val="7030A0"/>
              </a:solidFill>
            </a:endParaRPr>
          </a:p>
        </p:txBody>
      </p:sp>
      <p:sp>
        <p:nvSpPr>
          <p:cNvPr id="11" name="CasellaDiTesto 10"/>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spTree>
    <p:extLst>
      <p:ext uri="{BB962C8B-B14F-4D97-AF65-F5344CB8AC3E}">
        <p14:creationId xmlns:p14="http://schemas.microsoft.com/office/powerpoint/2010/main" val="209634154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olo 1"/>
          <p:cNvSpPr txBox="1">
            <a:spLocks/>
          </p:cNvSpPr>
          <p:nvPr/>
        </p:nvSpPr>
        <p:spPr>
          <a:xfrm>
            <a:off x="1131319" y="-1"/>
            <a:ext cx="8049193" cy="575734"/>
          </a:xfrm>
          <a:prstGeom prst="rect">
            <a:avLst/>
          </a:prstGeom>
          <a:solidFill>
            <a:srgbClr val="CF1E24"/>
          </a:solidFill>
          <a:ln>
            <a:noFill/>
          </a:ln>
        </p:spPr>
        <p:txBody>
          <a:bodyPr vert="horz" lIns="91396" tIns="45699" rIns="91396" bIns="45699"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a:solidFill>
                  <a:schemeClr val="bg1"/>
                </a:solidFill>
                <a:ea typeface="+mn-ea"/>
                <a:cs typeface="+mn-cs"/>
              </a:rPr>
              <a:t>The BR support to the RFI Survey</a:t>
            </a:r>
          </a:p>
        </p:txBody>
      </p:sp>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7</a:t>
            </a:fld>
            <a:endParaRPr lang="it-IT" dirty="0"/>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3" name="Rettangolo 2"/>
          <p:cNvSpPr/>
          <p:nvPr/>
        </p:nvSpPr>
        <p:spPr>
          <a:xfrm>
            <a:off x="1048487" y="1225479"/>
            <a:ext cx="8048787" cy="2554545"/>
          </a:xfrm>
          <a:prstGeom prst="rect">
            <a:avLst/>
          </a:prstGeom>
        </p:spPr>
        <p:txBody>
          <a:bodyPr wrap="square">
            <a:spAutoFit/>
          </a:bodyPr>
          <a:lstStyle/>
          <a:p>
            <a:pPr marL="342900" indent="-342900">
              <a:buClr>
                <a:srgbClr val="C00000"/>
              </a:buClr>
              <a:buFont typeface="+mj-lt"/>
              <a:buAutoNum type="arabicPeriod"/>
            </a:pPr>
            <a:r>
              <a:rPr lang="en-US" sz="1600" dirty="0"/>
              <a:t>To select the units (purposive sampling) </a:t>
            </a:r>
          </a:p>
          <a:p>
            <a:pPr marL="342900" indent="-342900">
              <a:buClr>
                <a:srgbClr val="C00000"/>
              </a:buClr>
              <a:buFont typeface="+mj-lt"/>
              <a:buAutoNum type="arabicPeriod"/>
            </a:pPr>
            <a:endParaRPr lang="it-IT" sz="800" dirty="0"/>
          </a:p>
          <a:p>
            <a:pPr marL="342900" indent="-342900">
              <a:buClr>
                <a:srgbClr val="C00000"/>
              </a:buClr>
              <a:buFont typeface="+mj-lt"/>
              <a:buAutoNum type="arabicPeriod"/>
            </a:pPr>
            <a:r>
              <a:rPr lang="en-US" sz="1600" dirty="0"/>
              <a:t>To provide an </a:t>
            </a:r>
            <a:r>
              <a:rPr lang="en-US" sz="1600" i="1" dirty="0"/>
              <a:t>ad hoc</a:t>
            </a:r>
            <a:r>
              <a:rPr lang="en-US" sz="1600" dirty="0"/>
              <a:t> sample frame by leveraging profilers’ skills</a:t>
            </a:r>
          </a:p>
          <a:p>
            <a:pPr marL="361950">
              <a:buClr>
                <a:srgbClr val="C00000"/>
              </a:buClr>
            </a:pPr>
            <a:r>
              <a:rPr lang="en-US" sz="1600" dirty="0"/>
              <a:t>and automatic algorithms</a:t>
            </a:r>
          </a:p>
          <a:p>
            <a:pPr marL="361950">
              <a:buClr>
                <a:srgbClr val="C00000"/>
              </a:buClr>
            </a:pPr>
            <a:endParaRPr lang="en-US" sz="800" dirty="0"/>
          </a:p>
          <a:p>
            <a:pPr marL="342900" indent="-342900">
              <a:buClr>
                <a:srgbClr val="C00000"/>
              </a:buClr>
              <a:buFont typeface="+mj-lt"/>
              <a:buAutoNum type="arabicPeriod" startAt="3"/>
            </a:pPr>
            <a:r>
              <a:rPr lang="en-US" sz="1600" dirty="0"/>
              <a:t>To monitor survey responses: the involvement of the BR</a:t>
            </a:r>
          </a:p>
          <a:p>
            <a:pPr marL="342900" indent="-342900">
              <a:buClr>
                <a:srgbClr val="C00000"/>
              </a:buClr>
              <a:buFont typeface="+mj-lt"/>
              <a:buAutoNum type="arabicPeriod" startAt="3"/>
            </a:pPr>
            <a:endParaRPr lang="en-US" sz="800" dirty="0"/>
          </a:p>
          <a:p>
            <a:pPr marL="342900" indent="-342900">
              <a:buClr>
                <a:srgbClr val="C00000"/>
              </a:buClr>
              <a:buFont typeface="+mj-lt"/>
              <a:buAutoNum type="arabicPeriod" startAt="3"/>
            </a:pPr>
            <a:r>
              <a:rPr lang="en-US" sz="1600" dirty="0"/>
              <a:t>To produce new outputs by integrating respondents’ returns</a:t>
            </a:r>
          </a:p>
          <a:p>
            <a:pPr marL="342900" indent="-342900">
              <a:buClr>
                <a:srgbClr val="C00000"/>
              </a:buClr>
              <a:buFont typeface="+mj-lt"/>
              <a:buAutoNum type="arabicPeriod" startAt="3"/>
            </a:pPr>
            <a:endParaRPr lang="en-US" sz="800" dirty="0"/>
          </a:p>
          <a:p>
            <a:pPr marL="342900" indent="-342900">
              <a:buClr>
                <a:srgbClr val="C00000"/>
              </a:buClr>
              <a:buFont typeface="+mj-lt"/>
              <a:buAutoNum type="arabicPeriod" startAt="3"/>
            </a:pPr>
            <a:r>
              <a:rPr lang="en-US" sz="1600" dirty="0"/>
              <a:t>To elect the </a:t>
            </a:r>
            <a:r>
              <a:rPr lang="en-US" sz="1600" i="1" dirty="0"/>
              <a:t>representative unit</a:t>
            </a:r>
            <a:r>
              <a:rPr lang="en-US" sz="1600" dirty="0"/>
              <a:t>, the legal unit, inside an ENT, carrying out the principal economic activity measured in terms of economic variables such as value added, turnover and number of persons employed which donate their demographic attribute to the ENT</a:t>
            </a:r>
          </a:p>
        </p:txBody>
      </p:sp>
      <p:sp>
        <p:nvSpPr>
          <p:cNvPr id="20" name="Nastro perforato 19"/>
          <p:cNvSpPr/>
          <p:nvPr/>
        </p:nvSpPr>
        <p:spPr>
          <a:xfrm rot="20479460">
            <a:off x="6863954" y="1474488"/>
            <a:ext cx="1965256" cy="1028222"/>
          </a:xfrm>
          <a:prstGeom prst="flowChartPunchedTap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US" sz="1100" b="1" kern="1200" dirty="0">
                <a:solidFill>
                  <a:srgbClr val="FF0000"/>
                </a:solidFill>
                <a:effectLst/>
                <a:latin typeface="+mj-lt"/>
                <a:ea typeface="Times New Roman"/>
                <a:cs typeface="Times New Roman"/>
              </a:rPr>
              <a:t>NEW</a:t>
            </a:r>
            <a:r>
              <a:rPr lang="en-US" sz="1100" b="1" dirty="0">
                <a:solidFill>
                  <a:srgbClr val="FF0000"/>
                </a:solidFill>
                <a:latin typeface="+mj-lt"/>
                <a:ea typeface="Times New Roman"/>
                <a:cs typeface="Times New Roman"/>
              </a:rPr>
              <a:t> </a:t>
            </a:r>
            <a:r>
              <a:rPr lang="en-US" sz="1100" b="1" kern="1200" dirty="0">
                <a:solidFill>
                  <a:srgbClr val="FF0000"/>
                </a:solidFill>
                <a:effectLst/>
                <a:latin typeface="+mj-lt"/>
                <a:ea typeface="Times New Roman"/>
                <a:cs typeface="Times New Roman"/>
              </a:rPr>
              <a:t>RFI</a:t>
            </a:r>
            <a:r>
              <a:rPr lang="en-US" sz="1100" b="1" dirty="0">
                <a:solidFill>
                  <a:srgbClr val="FF0000"/>
                </a:solidFill>
                <a:effectLst/>
                <a:latin typeface="+mj-lt"/>
                <a:ea typeface="Times New Roman"/>
              </a:rPr>
              <a:t> Pilot Survey</a:t>
            </a:r>
            <a:r>
              <a:rPr lang="it-IT" sz="1100" b="1" dirty="0">
                <a:latin typeface="+mj-lt"/>
                <a:ea typeface="Times New Roman"/>
              </a:rPr>
              <a:t> </a:t>
            </a:r>
            <a:r>
              <a:rPr lang="en-US" sz="1100" b="1" i="1" kern="1200" dirty="0">
                <a:solidFill>
                  <a:srgbClr val="FF0000"/>
                </a:solidFill>
                <a:effectLst/>
                <a:latin typeface="+mj-lt"/>
                <a:ea typeface="Times New Roman"/>
                <a:cs typeface="Times New Roman"/>
              </a:rPr>
              <a:t>on Intra-groups flows </a:t>
            </a:r>
            <a:r>
              <a:rPr lang="en-US" sz="1100" i="1" kern="1200" dirty="0">
                <a:solidFill>
                  <a:srgbClr val="FF0000"/>
                </a:solidFill>
                <a:effectLst/>
                <a:latin typeface="+mj-lt"/>
                <a:ea typeface="Times New Roman"/>
                <a:cs typeface="Times New Roman"/>
              </a:rPr>
              <a:t>(validation for 70 groups)</a:t>
            </a:r>
            <a:endParaRPr lang="it-IT" sz="1100" dirty="0">
              <a:effectLst/>
              <a:latin typeface="+mj-lt"/>
              <a:ea typeface="Times New Roman"/>
            </a:endParaRPr>
          </a:p>
        </p:txBody>
      </p:sp>
      <p:sp>
        <p:nvSpPr>
          <p:cNvPr id="10" name="CasellaDiTesto 9"/>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spTree>
    <p:extLst>
      <p:ext uri="{BB962C8B-B14F-4D97-AF65-F5344CB8AC3E}">
        <p14:creationId xmlns:p14="http://schemas.microsoft.com/office/powerpoint/2010/main" val="253153267"/>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olo 1"/>
          <p:cNvSpPr txBox="1">
            <a:spLocks/>
          </p:cNvSpPr>
          <p:nvPr/>
        </p:nvSpPr>
        <p:spPr>
          <a:xfrm>
            <a:off x="1131319" y="-1"/>
            <a:ext cx="8049193" cy="575734"/>
          </a:xfrm>
          <a:prstGeom prst="rect">
            <a:avLst/>
          </a:prstGeom>
          <a:solidFill>
            <a:srgbClr val="CF1E24"/>
          </a:solidFill>
          <a:ln>
            <a:noFill/>
          </a:ln>
        </p:spPr>
        <p:txBody>
          <a:bodyPr vert="horz" lIns="91396" tIns="45699" rIns="91396" bIns="45699"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a:solidFill>
                  <a:schemeClr val="bg1"/>
                </a:solidFill>
                <a:ea typeface="+mn-ea"/>
                <a:cs typeface="+mn-cs"/>
              </a:rPr>
              <a:t>Mapping phase: manual or automatic profiling ?</a:t>
            </a:r>
          </a:p>
        </p:txBody>
      </p:sp>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8</a:t>
            </a:fld>
            <a:endParaRPr lang="it-IT" dirty="0"/>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9" name="Nastro perforato 18"/>
          <p:cNvSpPr/>
          <p:nvPr/>
        </p:nvSpPr>
        <p:spPr bwMode="auto">
          <a:xfrm>
            <a:off x="3784104" y="1149017"/>
            <a:ext cx="1722873" cy="599533"/>
          </a:xfrm>
          <a:prstGeom prst="flowChartPunchedTap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it-IT" sz="1000" b="1" dirty="0">
                <a:solidFill>
                  <a:srgbClr val="CF1E24"/>
                </a:solidFill>
              </a:rPr>
              <a:t>	</a:t>
            </a:r>
          </a:p>
          <a:p>
            <a:r>
              <a:rPr lang="it-IT" sz="1000" b="1" dirty="0">
                <a:solidFill>
                  <a:srgbClr val="CF1E24"/>
                </a:solidFill>
              </a:rPr>
              <a:t> </a:t>
            </a:r>
          </a:p>
          <a:p>
            <a:r>
              <a:rPr lang="en-US" sz="1000" b="1" dirty="0">
                <a:solidFill>
                  <a:srgbClr val="FF0000"/>
                </a:solidFill>
              </a:rPr>
              <a:t>More than 100 Groups </a:t>
            </a:r>
          </a:p>
          <a:p>
            <a:r>
              <a:rPr lang="en-US" sz="1000" b="1" dirty="0">
                <a:solidFill>
                  <a:srgbClr val="FF0000"/>
                </a:solidFill>
              </a:rPr>
              <a:t>Very large and  Matrix</a:t>
            </a:r>
          </a:p>
          <a:p>
            <a:endParaRPr lang="it-IT" sz="1000" b="1" dirty="0">
              <a:solidFill>
                <a:srgbClr val="CF1E24"/>
              </a:solidFill>
            </a:endParaRPr>
          </a:p>
          <a:p>
            <a:pPr algn="ctr"/>
            <a:endParaRPr lang="it-IT" sz="1000" b="1" dirty="0"/>
          </a:p>
        </p:txBody>
      </p:sp>
      <p:sp>
        <p:nvSpPr>
          <p:cNvPr id="26" name="Rettangolo arrotondato 25"/>
          <p:cNvSpPr/>
          <p:nvPr/>
        </p:nvSpPr>
        <p:spPr>
          <a:xfrm>
            <a:off x="957224" y="3899563"/>
            <a:ext cx="1909802" cy="561975"/>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dirty="0" err="1">
                <a:solidFill>
                  <a:srgbClr val="00B050"/>
                </a:solidFill>
              </a:rPr>
              <a:t>Automatic</a:t>
            </a:r>
            <a:r>
              <a:rPr lang="it-IT" sz="1600" dirty="0">
                <a:solidFill>
                  <a:srgbClr val="00B050"/>
                </a:solidFill>
              </a:rPr>
              <a:t> </a:t>
            </a:r>
            <a:r>
              <a:rPr lang="it-IT" sz="1600" dirty="0" err="1">
                <a:solidFill>
                  <a:srgbClr val="00B050"/>
                </a:solidFill>
              </a:rPr>
              <a:t>profiling</a:t>
            </a:r>
            <a:endParaRPr lang="it-IT" sz="1600" dirty="0">
              <a:solidFill>
                <a:srgbClr val="00B050"/>
              </a:solidFill>
            </a:endParaRPr>
          </a:p>
        </p:txBody>
      </p:sp>
      <p:grpSp>
        <p:nvGrpSpPr>
          <p:cNvPr id="4" name="Gruppo 3"/>
          <p:cNvGrpSpPr/>
          <p:nvPr/>
        </p:nvGrpSpPr>
        <p:grpSpPr>
          <a:xfrm>
            <a:off x="5986897" y="2218099"/>
            <a:ext cx="3016700" cy="2280218"/>
            <a:chOff x="5963149" y="2126142"/>
            <a:chExt cx="3040448" cy="2349597"/>
          </a:xfrm>
        </p:grpSpPr>
        <p:pic>
          <p:nvPicPr>
            <p:cNvPr id="33" name="Immagine 32" descr="C:\Users\migliard\Downloads\ZmX1xKIF.jpg"/>
            <p:cNvPicPr/>
            <p:nvPr/>
          </p:nvPicPr>
          <p:blipFill>
            <a:blip r:embed="rId4">
              <a:extLst>
                <a:ext uri="{28A0092B-C50C-407E-A947-70E740481C1C}">
                  <a14:useLocalDpi xmlns:a14="http://schemas.microsoft.com/office/drawing/2010/main" val="0"/>
                </a:ext>
              </a:extLst>
            </a:blip>
            <a:srcRect/>
            <a:stretch>
              <a:fillRect/>
            </a:stretch>
          </p:blipFill>
          <p:spPr bwMode="auto">
            <a:xfrm>
              <a:off x="5986897" y="2126142"/>
              <a:ext cx="2839846" cy="2203404"/>
            </a:xfrm>
            <a:prstGeom prst="rect">
              <a:avLst/>
            </a:prstGeom>
            <a:noFill/>
            <a:ln>
              <a:noFill/>
            </a:ln>
          </p:spPr>
        </p:pic>
        <p:sp>
          <p:nvSpPr>
            <p:cNvPr id="30" name="Rettangolo 29"/>
            <p:cNvSpPr/>
            <p:nvPr/>
          </p:nvSpPr>
          <p:spPr>
            <a:xfrm>
              <a:off x="5963149" y="4137185"/>
              <a:ext cx="3040448" cy="338554"/>
            </a:xfrm>
            <a:prstGeom prst="rect">
              <a:avLst/>
            </a:prstGeom>
          </p:spPr>
          <p:txBody>
            <a:bodyPr wrap="none">
              <a:spAutoFit/>
            </a:bodyPr>
            <a:lstStyle/>
            <a:p>
              <a:r>
                <a:rPr lang="en-US" sz="1600" b="1" dirty="0">
                  <a:solidFill>
                    <a:srgbClr val="FF0000"/>
                  </a:solidFill>
                </a:rPr>
                <a:t>Directorate for Business Statistics </a:t>
              </a:r>
              <a:endParaRPr lang="it-IT" sz="1600" dirty="0">
                <a:solidFill>
                  <a:srgbClr val="FF0000"/>
                </a:solidFill>
              </a:endParaRPr>
            </a:p>
          </p:txBody>
        </p:sp>
      </p:grpSp>
      <p:graphicFrame>
        <p:nvGraphicFramePr>
          <p:cNvPr id="14" name="Tabella 13"/>
          <p:cNvGraphicFramePr>
            <a:graphicFrameLocks noGrp="1"/>
          </p:cNvGraphicFramePr>
          <p:nvPr>
            <p:extLst>
              <p:ext uri="{D42A27DB-BD31-4B8C-83A1-F6EECF244321}">
                <p14:modId xmlns:p14="http://schemas.microsoft.com/office/powerpoint/2010/main" val="2832358149"/>
              </p:ext>
            </p:extLst>
          </p:nvPr>
        </p:nvGraphicFramePr>
        <p:xfrm>
          <a:off x="446387" y="855519"/>
          <a:ext cx="2927195" cy="2108958"/>
        </p:xfrm>
        <a:graphic>
          <a:graphicData uri="http://schemas.openxmlformats.org/drawingml/2006/table">
            <a:tbl>
              <a:tblPr firstRow="1" firstCol="1" bandRow="1">
                <a:tableStyleId>{5DA37D80-6434-44D0-A028-1B22A696006F}</a:tableStyleId>
              </a:tblPr>
              <a:tblGrid>
                <a:gridCol w="610888">
                  <a:extLst>
                    <a:ext uri="{9D8B030D-6E8A-4147-A177-3AD203B41FA5}">
                      <a16:colId xmlns:a16="http://schemas.microsoft.com/office/drawing/2014/main" val="20000"/>
                    </a:ext>
                  </a:extLst>
                </a:gridCol>
                <a:gridCol w="548750">
                  <a:extLst>
                    <a:ext uri="{9D8B030D-6E8A-4147-A177-3AD203B41FA5}">
                      <a16:colId xmlns:a16="http://schemas.microsoft.com/office/drawing/2014/main" val="20001"/>
                    </a:ext>
                  </a:extLst>
                </a:gridCol>
                <a:gridCol w="519545">
                  <a:extLst>
                    <a:ext uri="{9D8B030D-6E8A-4147-A177-3AD203B41FA5}">
                      <a16:colId xmlns:a16="http://schemas.microsoft.com/office/drawing/2014/main" val="20002"/>
                    </a:ext>
                  </a:extLst>
                </a:gridCol>
                <a:gridCol w="671946">
                  <a:extLst>
                    <a:ext uri="{9D8B030D-6E8A-4147-A177-3AD203B41FA5}">
                      <a16:colId xmlns:a16="http://schemas.microsoft.com/office/drawing/2014/main" val="20003"/>
                    </a:ext>
                  </a:extLst>
                </a:gridCol>
                <a:gridCol w="576066">
                  <a:extLst>
                    <a:ext uri="{9D8B030D-6E8A-4147-A177-3AD203B41FA5}">
                      <a16:colId xmlns:a16="http://schemas.microsoft.com/office/drawing/2014/main" val="20004"/>
                    </a:ext>
                  </a:extLst>
                </a:gridCol>
              </a:tblGrid>
              <a:tr h="960258">
                <a:tc>
                  <a:txBody>
                    <a:bodyPr/>
                    <a:lstStyle/>
                    <a:p>
                      <a:pPr algn="ctr">
                        <a:lnSpc>
                          <a:spcPct val="115000"/>
                        </a:lnSpc>
                        <a:spcAft>
                          <a:spcPts val="1000"/>
                        </a:spcAft>
                      </a:pPr>
                      <a:r>
                        <a:rPr lang="en-US" sz="900" dirty="0">
                          <a:effectLst/>
                        </a:rPr>
                        <a:t>Mapping by size</a:t>
                      </a:r>
                      <a:endParaRPr lang="it-IT" sz="900" dirty="0">
                        <a:effectLst/>
                        <a:latin typeface="Calibri"/>
                        <a:ea typeface="MS Mincho"/>
                        <a:cs typeface="Times New Roman"/>
                      </a:endParaRPr>
                    </a:p>
                  </a:txBody>
                  <a:tcPr marL="68580" marR="68580" marT="0" marB="0"/>
                </a:tc>
                <a:tc>
                  <a:txBody>
                    <a:bodyPr/>
                    <a:lstStyle/>
                    <a:p>
                      <a:pPr algn="ctr">
                        <a:lnSpc>
                          <a:spcPct val="115000"/>
                        </a:lnSpc>
                        <a:spcAft>
                          <a:spcPts val="1000"/>
                        </a:spcAft>
                      </a:pPr>
                      <a:r>
                        <a:rPr lang="en-US" sz="900" dirty="0">
                          <a:effectLst/>
                        </a:rPr>
                        <a:t>% Groups</a:t>
                      </a:r>
                      <a:endParaRPr lang="it-IT" sz="900" dirty="0">
                        <a:effectLst/>
                        <a:latin typeface="Calibri"/>
                        <a:ea typeface="MS Mincho"/>
                        <a:cs typeface="Times New Roman"/>
                      </a:endParaRPr>
                    </a:p>
                  </a:txBody>
                  <a:tcPr marL="68580" marR="68580" marT="0" marB="0"/>
                </a:tc>
                <a:tc>
                  <a:txBody>
                    <a:bodyPr/>
                    <a:lstStyle/>
                    <a:p>
                      <a:pPr algn="ctr">
                        <a:lnSpc>
                          <a:spcPct val="115000"/>
                        </a:lnSpc>
                        <a:spcAft>
                          <a:spcPts val="1000"/>
                        </a:spcAft>
                      </a:pPr>
                      <a:endParaRPr lang="it-IT" sz="900" dirty="0">
                        <a:effectLst/>
                        <a:latin typeface="Calibri"/>
                        <a:ea typeface="MS Mincho"/>
                        <a:cs typeface="Times New Roman"/>
                      </a:endParaRPr>
                    </a:p>
                  </a:txBody>
                  <a:tcPr marL="68580" marR="68580" marT="0" marB="0">
                    <a:solidFill>
                      <a:schemeClr val="accent2"/>
                    </a:solidFill>
                  </a:tcPr>
                </a:tc>
                <a:tc>
                  <a:txBody>
                    <a:bodyPr/>
                    <a:lstStyle/>
                    <a:p>
                      <a:pPr algn="ctr">
                        <a:lnSpc>
                          <a:spcPct val="115000"/>
                        </a:lnSpc>
                        <a:spcAft>
                          <a:spcPts val="1000"/>
                        </a:spcAft>
                      </a:pPr>
                      <a:r>
                        <a:rPr lang="en-US" sz="900" dirty="0">
                          <a:effectLst/>
                        </a:rPr>
                        <a:t>Mapping by structures</a:t>
                      </a:r>
                      <a:endParaRPr lang="it-IT" sz="900" dirty="0">
                        <a:effectLst/>
                        <a:latin typeface="Calibri"/>
                        <a:ea typeface="MS Mincho"/>
                        <a:cs typeface="Times New Roman"/>
                      </a:endParaRPr>
                    </a:p>
                  </a:txBody>
                  <a:tcPr marL="68580" marR="68580" marT="0" marB="0"/>
                </a:tc>
                <a:tc>
                  <a:txBody>
                    <a:bodyPr/>
                    <a:lstStyle/>
                    <a:p>
                      <a:pPr algn="ctr">
                        <a:lnSpc>
                          <a:spcPct val="115000"/>
                        </a:lnSpc>
                        <a:spcAft>
                          <a:spcPts val="1000"/>
                        </a:spcAft>
                      </a:pPr>
                      <a:r>
                        <a:rPr lang="en-US" sz="900" dirty="0">
                          <a:effectLst/>
                        </a:rPr>
                        <a:t>% Groups</a:t>
                      </a:r>
                      <a:endParaRPr lang="it-IT" sz="900" dirty="0">
                        <a:effectLst/>
                        <a:latin typeface="Calibri"/>
                        <a:ea typeface="MS Mincho"/>
                        <a:cs typeface="Times New Roman"/>
                      </a:endParaRPr>
                    </a:p>
                  </a:txBody>
                  <a:tcPr marL="68580" marR="68580" marT="0" marB="0"/>
                </a:tc>
                <a:extLst>
                  <a:ext uri="{0D108BD9-81ED-4DB2-BD59-A6C34878D82A}">
                    <a16:rowId xmlns:a16="http://schemas.microsoft.com/office/drawing/2014/main" val="10000"/>
                  </a:ext>
                </a:extLst>
              </a:tr>
              <a:tr h="208308">
                <a:tc>
                  <a:txBody>
                    <a:bodyPr/>
                    <a:lstStyle/>
                    <a:p>
                      <a:pPr algn="just">
                        <a:lnSpc>
                          <a:spcPct val="115000"/>
                        </a:lnSpc>
                        <a:spcAft>
                          <a:spcPts val="1000"/>
                        </a:spcAft>
                      </a:pPr>
                      <a:r>
                        <a:rPr lang="en-US" sz="900" b="1" dirty="0">
                          <a:effectLst/>
                        </a:rPr>
                        <a:t>Very Large</a:t>
                      </a:r>
                      <a:endParaRPr lang="it-IT" sz="900" b="1" dirty="0">
                        <a:effectLst/>
                        <a:latin typeface="Calibri"/>
                        <a:ea typeface="MS Mincho"/>
                        <a:cs typeface="Times New Roman"/>
                      </a:endParaRPr>
                    </a:p>
                  </a:txBody>
                  <a:tcPr marL="68580" marR="68580" marT="0" marB="0"/>
                </a:tc>
                <a:tc>
                  <a:txBody>
                    <a:bodyPr/>
                    <a:lstStyle/>
                    <a:p>
                      <a:pPr algn="r">
                        <a:lnSpc>
                          <a:spcPct val="115000"/>
                        </a:lnSpc>
                        <a:spcAft>
                          <a:spcPts val="1000"/>
                        </a:spcAft>
                      </a:pPr>
                      <a:r>
                        <a:rPr lang="en-US" sz="900" b="1" dirty="0">
                          <a:effectLst/>
                        </a:rPr>
                        <a:t>0.1</a:t>
                      </a:r>
                      <a:endParaRPr lang="it-IT" sz="900" b="1" dirty="0">
                        <a:effectLst/>
                        <a:latin typeface="Calibri"/>
                        <a:ea typeface="MS Mincho"/>
                        <a:cs typeface="Times New Roman"/>
                      </a:endParaRPr>
                    </a:p>
                  </a:txBody>
                  <a:tcPr marL="68580" marR="68580" marT="0" marB="0"/>
                </a:tc>
                <a:tc>
                  <a:txBody>
                    <a:bodyPr/>
                    <a:lstStyle/>
                    <a:p>
                      <a:pPr algn="just">
                        <a:lnSpc>
                          <a:spcPct val="115000"/>
                        </a:lnSpc>
                        <a:spcAft>
                          <a:spcPts val="1000"/>
                        </a:spcAft>
                      </a:pPr>
                      <a:endParaRPr lang="it-IT" sz="900" b="1" dirty="0">
                        <a:effectLst/>
                        <a:latin typeface="Calibri"/>
                        <a:ea typeface="MS Mincho"/>
                        <a:cs typeface="Times New Roman"/>
                      </a:endParaRPr>
                    </a:p>
                  </a:txBody>
                  <a:tcPr marL="68580" marR="68580" marT="0" marB="0">
                    <a:solidFill>
                      <a:schemeClr val="accent2"/>
                    </a:solidFill>
                  </a:tcPr>
                </a:tc>
                <a:tc>
                  <a:txBody>
                    <a:bodyPr/>
                    <a:lstStyle/>
                    <a:p>
                      <a:pPr algn="just">
                        <a:lnSpc>
                          <a:spcPct val="115000"/>
                        </a:lnSpc>
                        <a:spcAft>
                          <a:spcPts val="1000"/>
                        </a:spcAft>
                      </a:pPr>
                      <a:r>
                        <a:rPr lang="en-US" sz="900" b="1" dirty="0">
                          <a:effectLst/>
                        </a:rPr>
                        <a:t>Matrix</a:t>
                      </a:r>
                      <a:endParaRPr lang="it-IT" sz="900" b="1" dirty="0">
                        <a:effectLst/>
                        <a:latin typeface="Calibri"/>
                        <a:ea typeface="MS Mincho"/>
                        <a:cs typeface="Times New Roman"/>
                      </a:endParaRPr>
                    </a:p>
                  </a:txBody>
                  <a:tcPr marL="68580" marR="68580" marT="0" marB="0">
                    <a:solidFill>
                      <a:schemeClr val="accent1">
                        <a:alpha val="20000"/>
                      </a:schemeClr>
                    </a:solidFill>
                  </a:tcPr>
                </a:tc>
                <a:tc>
                  <a:txBody>
                    <a:bodyPr/>
                    <a:lstStyle/>
                    <a:p>
                      <a:pPr algn="r">
                        <a:lnSpc>
                          <a:spcPct val="115000"/>
                        </a:lnSpc>
                        <a:spcAft>
                          <a:spcPts val="1000"/>
                        </a:spcAft>
                      </a:pPr>
                      <a:r>
                        <a:rPr lang="it-IT" sz="900" b="1" dirty="0">
                          <a:effectLst/>
                          <a:latin typeface="Calibri"/>
                          <a:ea typeface="MS Mincho"/>
                          <a:cs typeface="Times New Roman"/>
                        </a:rPr>
                        <a:t>6.8</a:t>
                      </a:r>
                    </a:p>
                  </a:txBody>
                  <a:tcPr marL="68580" marR="68580" marT="0" marB="0">
                    <a:solidFill>
                      <a:schemeClr val="accent1">
                        <a:alpha val="20000"/>
                      </a:schemeClr>
                    </a:solidFill>
                  </a:tcPr>
                </a:tc>
                <a:extLst>
                  <a:ext uri="{0D108BD9-81ED-4DB2-BD59-A6C34878D82A}">
                    <a16:rowId xmlns:a16="http://schemas.microsoft.com/office/drawing/2014/main" val="10001"/>
                  </a:ext>
                </a:extLst>
              </a:tr>
              <a:tr h="208308">
                <a:tc>
                  <a:txBody>
                    <a:bodyPr/>
                    <a:lstStyle/>
                    <a:p>
                      <a:pPr algn="just">
                        <a:lnSpc>
                          <a:spcPct val="115000"/>
                        </a:lnSpc>
                        <a:spcAft>
                          <a:spcPts val="1000"/>
                        </a:spcAft>
                      </a:pPr>
                      <a:r>
                        <a:rPr lang="en-US" sz="900" b="0" dirty="0">
                          <a:effectLst/>
                        </a:rPr>
                        <a:t>Large</a:t>
                      </a:r>
                      <a:endParaRPr lang="it-IT" sz="900" b="0" dirty="0">
                        <a:effectLst/>
                        <a:latin typeface="Calibri"/>
                        <a:ea typeface="MS Mincho"/>
                        <a:cs typeface="Times New Roman"/>
                      </a:endParaRPr>
                    </a:p>
                  </a:txBody>
                  <a:tcPr marL="68580" marR="68580" marT="0" marB="0"/>
                </a:tc>
                <a:tc>
                  <a:txBody>
                    <a:bodyPr/>
                    <a:lstStyle/>
                    <a:p>
                      <a:pPr algn="r">
                        <a:lnSpc>
                          <a:spcPct val="115000"/>
                        </a:lnSpc>
                        <a:spcAft>
                          <a:spcPts val="1000"/>
                        </a:spcAft>
                      </a:pPr>
                      <a:r>
                        <a:rPr lang="en-US" sz="900" b="0" dirty="0">
                          <a:effectLst/>
                        </a:rPr>
                        <a:t>5.6</a:t>
                      </a:r>
                      <a:endParaRPr lang="it-IT" sz="900" b="0" dirty="0">
                        <a:effectLst/>
                        <a:latin typeface="Calibri"/>
                        <a:ea typeface="MS Mincho"/>
                        <a:cs typeface="Times New Roman"/>
                      </a:endParaRPr>
                    </a:p>
                  </a:txBody>
                  <a:tcPr marL="68580" marR="68580" marT="0" marB="0"/>
                </a:tc>
                <a:tc>
                  <a:txBody>
                    <a:bodyPr/>
                    <a:lstStyle/>
                    <a:p>
                      <a:pPr algn="just">
                        <a:lnSpc>
                          <a:spcPct val="115000"/>
                        </a:lnSpc>
                        <a:spcAft>
                          <a:spcPts val="1000"/>
                        </a:spcAft>
                      </a:pPr>
                      <a:endParaRPr lang="it-IT" sz="900" b="0" dirty="0">
                        <a:effectLst/>
                        <a:latin typeface="Calibri"/>
                        <a:ea typeface="MS Mincho"/>
                        <a:cs typeface="Times New Roman"/>
                      </a:endParaRPr>
                    </a:p>
                  </a:txBody>
                  <a:tcPr marL="68580" marR="68580" marT="0" marB="0">
                    <a:solidFill>
                      <a:schemeClr val="accent2"/>
                    </a:solidFill>
                  </a:tcPr>
                </a:tc>
                <a:tc>
                  <a:txBody>
                    <a:bodyPr/>
                    <a:lstStyle/>
                    <a:p>
                      <a:pPr algn="just">
                        <a:lnSpc>
                          <a:spcPct val="115000"/>
                        </a:lnSpc>
                        <a:spcAft>
                          <a:spcPts val="1000"/>
                        </a:spcAft>
                      </a:pPr>
                      <a:r>
                        <a:rPr lang="en-US" sz="900" b="0" dirty="0">
                          <a:effectLst/>
                        </a:rPr>
                        <a:t>Horizontal</a:t>
                      </a:r>
                      <a:endParaRPr lang="it-IT" sz="900" b="0" dirty="0">
                        <a:effectLst/>
                        <a:latin typeface="Calibri"/>
                        <a:ea typeface="MS Mincho"/>
                        <a:cs typeface="Times New Roman"/>
                      </a:endParaRPr>
                    </a:p>
                  </a:txBody>
                  <a:tcPr marL="68580" marR="68580" marT="0" marB="0"/>
                </a:tc>
                <a:tc>
                  <a:txBody>
                    <a:bodyPr/>
                    <a:lstStyle/>
                    <a:p>
                      <a:pPr algn="r">
                        <a:lnSpc>
                          <a:spcPct val="115000"/>
                        </a:lnSpc>
                        <a:spcAft>
                          <a:spcPts val="1000"/>
                        </a:spcAft>
                      </a:pPr>
                      <a:r>
                        <a:rPr lang="it-IT" sz="900" dirty="0">
                          <a:effectLst/>
                          <a:latin typeface="Calibri"/>
                          <a:ea typeface="MS Mincho"/>
                          <a:cs typeface="Times New Roman"/>
                        </a:rPr>
                        <a:t>  37.5</a:t>
                      </a:r>
                    </a:p>
                  </a:txBody>
                  <a:tcPr marL="68580" marR="68580" marT="0" marB="0"/>
                </a:tc>
                <a:extLst>
                  <a:ext uri="{0D108BD9-81ED-4DB2-BD59-A6C34878D82A}">
                    <a16:rowId xmlns:a16="http://schemas.microsoft.com/office/drawing/2014/main" val="10002"/>
                  </a:ext>
                </a:extLst>
              </a:tr>
              <a:tr h="208308">
                <a:tc>
                  <a:txBody>
                    <a:bodyPr/>
                    <a:lstStyle/>
                    <a:p>
                      <a:pPr algn="just">
                        <a:lnSpc>
                          <a:spcPct val="115000"/>
                        </a:lnSpc>
                        <a:spcAft>
                          <a:spcPts val="1000"/>
                        </a:spcAft>
                      </a:pPr>
                      <a:r>
                        <a:rPr lang="en-US" sz="900" b="0" dirty="0">
                          <a:effectLst/>
                        </a:rPr>
                        <a:t>Medium</a:t>
                      </a:r>
                      <a:endParaRPr lang="it-IT" sz="900" b="0" dirty="0">
                        <a:effectLst/>
                        <a:latin typeface="Calibri"/>
                        <a:ea typeface="MS Mincho"/>
                        <a:cs typeface="Times New Roman"/>
                      </a:endParaRPr>
                    </a:p>
                  </a:txBody>
                  <a:tcPr marL="68580" marR="68580" marT="0" marB="0"/>
                </a:tc>
                <a:tc>
                  <a:txBody>
                    <a:bodyPr/>
                    <a:lstStyle/>
                    <a:p>
                      <a:pPr algn="r">
                        <a:lnSpc>
                          <a:spcPct val="115000"/>
                        </a:lnSpc>
                        <a:spcAft>
                          <a:spcPts val="1000"/>
                        </a:spcAft>
                      </a:pPr>
                      <a:r>
                        <a:rPr lang="en-US" sz="900" b="0" dirty="0">
                          <a:effectLst/>
                        </a:rPr>
                        <a:t>15.2</a:t>
                      </a:r>
                      <a:endParaRPr lang="it-IT" sz="900" b="0" dirty="0">
                        <a:effectLst/>
                        <a:latin typeface="Calibri"/>
                        <a:ea typeface="MS Mincho"/>
                        <a:cs typeface="Times New Roman"/>
                      </a:endParaRPr>
                    </a:p>
                  </a:txBody>
                  <a:tcPr marL="68580" marR="68580" marT="0" marB="0"/>
                </a:tc>
                <a:tc>
                  <a:txBody>
                    <a:bodyPr/>
                    <a:lstStyle/>
                    <a:p>
                      <a:pPr algn="just">
                        <a:lnSpc>
                          <a:spcPct val="115000"/>
                        </a:lnSpc>
                        <a:spcAft>
                          <a:spcPts val="1000"/>
                        </a:spcAft>
                      </a:pPr>
                      <a:endParaRPr lang="it-IT" sz="900" b="0" dirty="0">
                        <a:effectLst/>
                        <a:latin typeface="Calibri"/>
                        <a:ea typeface="MS Mincho"/>
                        <a:cs typeface="Times New Roman"/>
                      </a:endParaRPr>
                    </a:p>
                  </a:txBody>
                  <a:tcPr marL="68580" marR="68580" marT="0" marB="0">
                    <a:solidFill>
                      <a:schemeClr val="accent2"/>
                    </a:solidFill>
                  </a:tcPr>
                </a:tc>
                <a:tc>
                  <a:txBody>
                    <a:bodyPr/>
                    <a:lstStyle/>
                    <a:p>
                      <a:pPr algn="just">
                        <a:lnSpc>
                          <a:spcPct val="115000"/>
                        </a:lnSpc>
                        <a:spcAft>
                          <a:spcPts val="1000"/>
                        </a:spcAft>
                      </a:pPr>
                      <a:r>
                        <a:rPr lang="en-US" sz="900" b="0" dirty="0">
                          <a:effectLst/>
                        </a:rPr>
                        <a:t>Vertical</a:t>
                      </a:r>
                      <a:endParaRPr lang="it-IT" sz="900" b="0" dirty="0">
                        <a:effectLst/>
                        <a:latin typeface="Calibri"/>
                        <a:ea typeface="MS Mincho"/>
                        <a:cs typeface="Times New Roman"/>
                      </a:endParaRPr>
                    </a:p>
                  </a:txBody>
                  <a:tcPr marL="68580" marR="68580" marT="0" marB="0">
                    <a:solidFill>
                      <a:schemeClr val="accent1">
                        <a:alpha val="20000"/>
                      </a:schemeClr>
                    </a:solidFill>
                  </a:tcPr>
                </a:tc>
                <a:tc>
                  <a:txBody>
                    <a:bodyPr/>
                    <a:lstStyle/>
                    <a:p>
                      <a:pPr algn="r">
                        <a:lnSpc>
                          <a:spcPct val="115000"/>
                        </a:lnSpc>
                        <a:spcAft>
                          <a:spcPts val="1000"/>
                        </a:spcAft>
                      </a:pPr>
                      <a:r>
                        <a:rPr lang="it-IT" sz="900" dirty="0">
                          <a:effectLst/>
                          <a:latin typeface="Calibri"/>
                          <a:ea typeface="MS Mincho"/>
                          <a:cs typeface="Times New Roman"/>
                        </a:rPr>
                        <a:t>55.7</a:t>
                      </a:r>
                    </a:p>
                  </a:txBody>
                  <a:tcPr marL="68580" marR="68580" marT="0" marB="0">
                    <a:solidFill>
                      <a:schemeClr val="accent1">
                        <a:alpha val="20000"/>
                      </a:schemeClr>
                    </a:solidFill>
                  </a:tcPr>
                </a:tc>
                <a:extLst>
                  <a:ext uri="{0D108BD9-81ED-4DB2-BD59-A6C34878D82A}">
                    <a16:rowId xmlns:a16="http://schemas.microsoft.com/office/drawing/2014/main" val="10003"/>
                  </a:ext>
                </a:extLst>
              </a:tr>
              <a:tr h="208308">
                <a:tc>
                  <a:txBody>
                    <a:bodyPr/>
                    <a:lstStyle/>
                    <a:p>
                      <a:pPr algn="just">
                        <a:lnSpc>
                          <a:spcPct val="115000"/>
                        </a:lnSpc>
                        <a:spcAft>
                          <a:spcPts val="1000"/>
                        </a:spcAft>
                      </a:pPr>
                      <a:r>
                        <a:rPr lang="en-US" sz="900" b="0" dirty="0">
                          <a:effectLst/>
                        </a:rPr>
                        <a:t>Small</a:t>
                      </a:r>
                      <a:endParaRPr lang="it-IT" sz="900" b="0" dirty="0">
                        <a:effectLst/>
                        <a:latin typeface="Calibri"/>
                        <a:ea typeface="MS Mincho"/>
                        <a:cs typeface="Times New Roman"/>
                      </a:endParaRPr>
                    </a:p>
                  </a:txBody>
                  <a:tcPr marL="68580" marR="68580" marT="0" marB="0"/>
                </a:tc>
                <a:tc>
                  <a:txBody>
                    <a:bodyPr/>
                    <a:lstStyle/>
                    <a:p>
                      <a:pPr algn="r">
                        <a:lnSpc>
                          <a:spcPct val="115000"/>
                        </a:lnSpc>
                        <a:spcAft>
                          <a:spcPts val="1000"/>
                        </a:spcAft>
                      </a:pPr>
                      <a:r>
                        <a:rPr lang="en-US" sz="900" b="0" dirty="0">
                          <a:effectLst/>
                        </a:rPr>
                        <a:t>79.1</a:t>
                      </a:r>
                      <a:endParaRPr lang="it-IT" sz="900" b="0" dirty="0">
                        <a:effectLst/>
                        <a:latin typeface="Calibri"/>
                        <a:ea typeface="MS Mincho"/>
                        <a:cs typeface="Times New Roman"/>
                      </a:endParaRPr>
                    </a:p>
                  </a:txBody>
                  <a:tcPr marL="68580" marR="68580" marT="0" marB="0"/>
                </a:tc>
                <a:tc>
                  <a:txBody>
                    <a:bodyPr/>
                    <a:lstStyle/>
                    <a:p>
                      <a:pPr algn="r">
                        <a:lnSpc>
                          <a:spcPct val="115000"/>
                        </a:lnSpc>
                        <a:spcAft>
                          <a:spcPts val="1000"/>
                        </a:spcAft>
                      </a:pPr>
                      <a:endParaRPr lang="it-IT" sz="900" b="0" dirty="0">
                        <a:effectLst/>
                        <a:latin typeface="Calibri"/>
                        <a:ea typeface="MS Mincho"/>
                        <a:cs typeface="Times New Roman"/>
                      </a:endParaRPr>
                    </a:p>
                  </a:txBody>
                  <a:tcPr marL="68580" marR="68580" marT="0" marB="0">
                    <a:solidFill>
                      <a:schemeClr val="accent2"/>
                    </a:solidFill>
                  </a:tcPr>
                </a:tc>
                <a:tc>
                  <a:txBody>
                    <a:bodyPr/>
                    <a:lstStyle/>
                    <a:p>
                      <a:pPr algn="r">
                        <a:lnSpc>
                          <a:spcPct val="115000"/>
                        </a:lnSpc>
                        <a:spcAft>
                          <a:spcPts val="1000"/>
                        </a:spcAft>
                      </a:pPr>
                      <a:endParaRPr lang="it-IT" sz="900" b="0" dirty="0">
                        <a:effectLst/>
                        <a:latin typeface="Calibri"/>
                        <a:ea typeface="MS Mincho"/>
                        <a:cs typeface="Times New Roman"/>
                      </a:endParaRPr>
                    </a:p>
                  </a:txBody>
                  <a:tcPr marL="68580" marR="68580" marT="0" marB="0"/>
                </a:tc>
                <a:tc>
                  <a:txBody>
                    <a:bodyPr/>
                    <a:lstStyle/>
                    <a:p>
                      <a:pPr algn="r">
                        <a:lnSpc>
                          <a:spcPct val="115000"/>
                        </a:lnSpc>
                        <a:spcAft>
                          <a:spcPts val="1000"/>
                        </a:spcAft>
                      </a:pPr>
                      <a:endParaRPr lang="it-IT" sz="900" dirty="0">
                        <a:effectLst/>
                        <a:latin typeface="Calibri"/>
                        <a:ea typeface="MS Mincho"/>
                        <a:cs typeface="Times New Roman"/>
                      </a:endParaRPr>
                    </a:p>
                  </a:txBody>
                  <a:tcPr marL="68580" marR="68580" marT="0" marB="0"/>
                </a:tc>
                <a:extLst>
                  <a:ext uri="{0D108BD9-81ED-4DB2-BD59-A6C34878D82A}">
                    <a16:rowId xmlns:a16="http://schemas.microsoft.com/office/drawing/2014/main" val="10004"/>
                  </a:ext>
                </a:extLst>
              </a:tr>
              <a:tr h="208308">
                <a:tc>
                  <a:txBody>
                    <a:bodyPr/>
                    <a:lstStyle/>
                    <a:p>
                      <a:pPr algn="just">
                        <a:lnSpc>
                          <a:spcPct val="115000"/>
                        </a:lnSpc>
                        <a:spcAft>
                          <a:spcPts val="1000"/>
                        </a:spcAft>
                      </a:pPr>
                      <a:r>
                        <a:rPr lang="en-US" sz="900" dirty="0">
                          <a:effectLst/>
                        </a:rPr>
                        <a:t>Total</a:t>
                      </a:r>
                      <a:endParaRPr lang="it-IT" sz="900" dirty="0">
                        <a:effectLst/>
                        <a:latin typeface="Calibri"/>
                        <a:ea typeface="MS Mincho"/>
                        <a:cs typeface="Times New Roman"/>
                      </a:endParaRPr>
                    </a:p>
                  </a:txBody>
                  <a:tcPr marL="68580" marR="68580" marT="0" marB="0"/>
                </a:tc>
                <a:tc>
                  <a:txBody>
                    <a:bodyPr/>
                    <a:lstStyle/>
                    <a:p>
                      <a:pPr algn="r">
                        <a:lnSpc>
                          <a:spcPct val="115000"/>
                        </a:lnSpc>
                        <a:spcAft>
                          <a:spcPts val="1000"/>
                        </a:spcAft>
                      </a:pPr>
                      <a:r>
                        <a:rPr lang="en-US" sz="900" dirty="0">
                          <a:effectLst/>
                        </a:rPr>
                        <a:t>100.0</a:t>
                      </a:r>
                      <a:endParaRPr lang="it-IT" sz="900" dirty="0">
                        <a:effectLst/>
                        <a:latin typeface="Calibri"/>
                        <a:ea typeface="MS Mincho"/>
                        <a:cs typeface="Times New Roman"/>
                      </a:endParaRPr>
                    </a:p>
                  </a:txBody>
                  <a:tcPr marL="68580" marR="68580" marT="0" marB="0"/>
                </a:tc>
                <a:tc>
                  <a:txBody>
                    <a:bodyPr/>
                    <a:lstStyle/>
                    <a:p>
                      <a:pPr algn="just">
                        <a:lnSpc>
                          <a:spcPct val="115000"/>
                        </a:lnSpc>
                        <a:spcAft>
                          <a:spcPts val="1000"/>
                        </a:spcAft>
                      </a:pPr>
                      <a:endParaRPr lang="it-IT" sz="900" b="1" dirty="0">
                        <a:effectLst/>
                        <a:latin typeface="Calibri"/>
                        <a:ea typeface="MS Mincho"/>
                        <a:cs typeface="Times New Roman"/>
                      </a:endParaRPr>
                    </a:p>
                  </a:txBody>
                  <a:tcPr marL="68580" marR="68580" marT="0" marB="0">
                    <a:solidFill>
                      <a:schemeClr val="accent2"/>
                    </a:solidFill>
                  </a:tcPr>
                </a:tc>
                <a:tc>
                  <a:txBody>
                    <a:bodyPr/>
                    <a:lstStyle/>
                    <a:p>
                      <a:pPr algn="just">
                        <a:lnSpc>
                          <a:spcPct val="115000"/>
                        </a:lnSpc>
                        <a:spcAft>
                          <a:spcPts val="1000"/>
                        </a:spcAft>
                      </a:pPr>
                      <a:r>
                        <a:rPr lang="en-US" sz="900" b="1" dirty="0">
                          <a:effectLst/>
                        </a:rPr>
                        <a:t>Total</a:t>
                      </a:r>
                      <a:endParaRPr lang="it-IT" sz="900" b="1" dirty="0">
                        <a:effectLst/>
                        <a:latin typeface="Calibri"/>
                        <a:ea typeface="MS Mincho"/>
                        <a:cs typeface="Times New Roman"/>
                      </a:endParaRPr>
                    </a:p>
                  </a:txBody>
                  <a:tcPr marL="68580" marR="68580" marT="0" marB="0">
                    <a:solidFill>
                      <a:schemeClr val="accent1">
                        <a:alpha val="20000"/>
                      </a:schemeClr>
                    </a:solidFill>
                  </a:tcPr>
                </a:tc>
                <a:tc>
                  <a:txBody>
                    <a:bodyPr/>
                    <a:lstStyle/>
                    <a:p>
                      <a:pPr algn="r">
                        <a:lnSpc>
                          <a:spcPct val="115000"/>
                        </a:lnSpc>
                        <a:spcAft>
                          <a:spcPts val="1000"/>
                        </a:spcAft>
                      </a:pPr>
                      <a:r>
                        <a:rPr lang="en-US" sz="900" b="1" dirty="0">
                          <a:effectLst/>
                        </a:rPr>
                        <a:t>100.0</a:t>
                      </a:r>
                      <a:endParaRPr lang="it-IT" sz="900" b="1" dirty="0">
                        <a:effectLst/>
                        <a:latin typeface="Calibri"/>
                        <a:ea typeface="MS Mincho"/>
                        <a:cs typeface="Times New Roman"/>
                      </a:endParaRPr>
                    </a:p>
                  </a:txBody>
                  <a:tcPr marL="68580" marR="68580" marT="0" marB="0">
                    <a:solidFill>
                      <a:schemeClr val="accent1">
                        <a:alpha val="20000"/>
                      </a:schemeClr>
                    </a:solidFill>
                  </a:tcPr>
                </a:tc>
                <a:extLst>
                  <a:ext uri="{0D108BD9-81ED-4DB2-BD59-A6C34878D82A}">
                    <a16:rowId xmlns:a16="http://schemas.microsoft.com/office/drawing/2014/main" val="10005"/>
                  </a:ext>
                </a:extLst>
              </a:tr>
            </a:tbl>
          </a:graphicData>
        </a:graphic>
      </p:graphicFrame>
      <p:sp>
        <p:nvSpPr>
          <p:cNvPr id="5" name="Callout con freccia a destra 4"/>
          <p:cNvSpPr/>
          <p:nvPr/>
        </p:nvSpPr>
        <p:spPr>
          <a:xfrm>
            <a:off x="360662" y="1748550"/>
            <a:ext cx="4361742" cy="381992"/>
          </a:xfrm>
          <a:prstGeom prst="rightArrowCallout">
            <a:avLst>
              <a:gd name="adj1" fmla="val 25000"/>
              <a:gd name="adj2" fmla="val 25000"/>
              <a:gd name="adj3" fmla="val 25000"/>
              <a:gd name="adj4" fmla="val 71544"/>
            </a:avLst>
          </a:prstGeom>
          <a:no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Callout con freccia in giù 8"/>
          <p:cNvSpPr/>
          <p:nvPr/>
        </p:nvSpPr>
        <p:spPr>
          <a:xfrm>
            <a:off x="360662" y="1676400"/>
            <a:ext cx="3125824" cy="2194085"/>
          </a:xfrm>
          <a:prstGeom prst="downArrowCallout">
            <a:avLst/>
          </a:prstGeom>
          <a:noFill/>
          <a:ln w="190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0" name="CasellaDiTesto 19"/>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sp>
        <p:nvSpPr>
          <p:cNvPr id="34" name="Nastro perforato 33"/>
          <p:cNvSpPr/>
          <p:nvPr/>
        </p:nvSpPr>
        <p:spPr>
          <a:xfrm rot="20479460">
            <a:off x="5715358" y="330061"/>
            <a:ext cx="2785729" cy="1759592"/>
          </a:xfrm>
          <a:prstGeom prst="flowChartPunchedTap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US" sz="1600" b="1" kern="1200" dirty="0">
                <a:solidFill>
                  <a:srgbClr val="FF0000"/>
                </a:solidFill>
                <a:effectLst/>
                <a:ea typeface="Times New Roman"/>
                <a:cs typeface="Times New Roman"/>
              </a:rPr>
              <a:t>NEW	</a:t>
            </a:r>
            <a:r>
              <a:rPr lang="en-US" sz="1600" b="1" dirty="0">
                <a:solidFill>
                  <a:srgbClr val="FF0000"/>
                </a:solidFill>
                <a:effectLst/>
                <a:latin typeface="Times New Roman"/>
                <a:ea typeface="Times New Roman"/>
              </a:rPr>
              <a:t>BR+SBS Pilot Survey</a:t>
            </a:r>
            <a:endParaRPr lang="it-IT" sz="1200" dirty="0">
              <a:effectLst/>
              <a:latin typeface="Times New Roman"/>
              <a:ea typeface="Times New Roman"/>
            </a:endParaRPr>
          </a:p>
          <a:p>
            <a:pPr>
              <a:spcAft>
                <a:spcPts val="0"/>
              </a:spcAft>
            </a:pPr>
            <a:r>
              <a:rPr lang="en-US" sz="1600" i="1" kern="1200" dirty="0">
                <a:solidFill>
                  <a:srgbClr val="CF1E24"/>
                </a:solidFill>
                <a:effectLst/>
                <a:ea typeface="Times New Roman"/>
                <a:cs typeface="Times New Roman"/>
              </a:rPr>
              <a:t>  </a:t>
            </a:r>
            <a:r>
              <a:rPr lang="en-US" sz="1600" i="1" kern="1200" dirty="0">
                <a:solidFill>
                  <a:srgbClr val="FF0000"/>
                </a:solidFill>
                <a:effectLst/>
                <a:ea typeface="Times New Roman"/>
                <a:cs typeface="Times New Roman"/>
              </a:rPr>
              <a:t>RFI Survey on Intra-groups flows (validation for 70 Groups)</a:t>
            </a:r>
            <a:endParaRPr lang="it-IT" sz="1200" dirty="0">
              <a:effectLst/>
              <a:latin typeface="Times New Roman"/>
              <a:ea typeface="Times New Roman"/>
            </a:endParaRPr>
          </a:p>
        </p:txBody>
      </p:sp>
    </p:spTree>
    <p:extLst>
      <p:ext uri="{BB962C8B-B14F-4D97-AF65-F5344CB8AC3E}">
        <p14:creationId xmlns:p14="http://schemas.microsoft.com/office/powerpoint/2010/main" val="115366376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anim calcmode="lin" valueType="num">
                                      <p:cBhvr>
                                        <p:cTn id="27" dur="1000" fill="hold"/>
                                        <p:tgtEl>
                                          <p:spTgt spid="34"/>
                                        </p:tgtEl>
                                        <p:attrNameLst>
                                          <p:attrName>ppt_x</p:attrName>
                                        </p:attrNameLst>
                                      </p:cBhvr>
                                      <p:tavLst>
                                        <p:tav tm="0">
                                          <p:val>
                                            <p:strVal val="#ppt_x"/>
                                          </p:val>
                                        </p:tav>
                                        <p:tav tm="100000">
                                          <p:val>
                                            <p:strVal val="#ppt_x"/>
                                          </p:val>
                                        </p:tav>
                                      </p:tavLst>
                                    </p:anim>
                                    <p:anim calcmode="lin" valueType="num">
                                      <p:cBhvr>
                                        <p:cTn id="2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6" grpId="0" animBg="1"/>
      <p:bldP spid="5" grpId="0" animBg="1"/>
      <p:bldP spid="9" grpId="0"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olo 1"/>
          <p:cNvSpPr txBox="1">
            <a:spLocks/>
          </p:cNvSpPr>
          <p:nvPr/>
        </p:nvSpPr>
        <p:spPr>
          <a:xfrm>
            <a:off x="1131319" y="-1"/>
            <a:ext cx="8049193" cy="575734"/>
          </a:xfrm>
          <a:prstGeom prst="rect">
            <a:avLst/>
          </a:prstGeom>
          <a:solidFill>
            <a:srgbClr val="CF1E24"/>
          </a:solidFill>
          <a:ln>
            <a:noFill/>
          </a:ln>
        </p:spPr>
        <p:txBody>
          <a:bodyPr vert="horz" lIns="91396" tIns="45699" rIns="91396" bIns="45699"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a:solidFill>
                  <a:schemeClr val="bg1"/>
                </a:solidFill>
                <a:ea typeface="+mn-ea"/>
                <a:cs typeface="+mn-cs"/>
              </a:rPr>
              <a:t>To select the units and provide an </a:t>
            </a:r>
            <a:r>
              <a:rPr lang="en-US" sz="2000" b="1" i="1" dirty="0">
                <a:solidFill>
                  <a:schemeClr val="bg1"/>
                </a:solidFill>
                <a:ea typeface="+mn-ea"/>
                <a:cs typeface="+mn-cs"/>
              </a:rPr>
              <a:t>ad hoc </a:t>
            </a:r>
            <a:r>
              <a:rPr lang="en-US" sz="2000" b="1" dirty="0">
                <a:solidFill>
                  <a:schemeClr val="bg1"/>
                </a:solidFill>
                <a:ea typeface="+mn-ea"/>
                <a:cs typeface="+mn-cs"/>
              </a:rPr>
              <a:t>sample frame </a:t>
            </a:r>
          </a:p>
        </p:txBody>
      </p:sp>
      <p:sp>
        <p:nvSpPr>
          <p:cNvPr id="2" name="Segnaposto numero diapositiva 1"/>
          <p:cNvSpPr>
            <a:spLocks noGrp="1"/>
          </p:cNvSpPr>
          <p:nvPr>
            <p:ph type="sldNum" sz="quarter" idx="12"/>
          </p:nvPr>
        </p:nvSpPr>
        <p:spPr>
          <a:xfrm>
            <a:off x="747673" y="4423439"/>
            <a:ext cx="406400" cy="273844"/>
          </a:xfrm>
        </p:spPr>
        <p:txBody>
          <a:bodyPr/>
          <a:lstStyle/>
          <a:p>
            <a:fld id="{28555E64-09E7-E944-8DB2-BD243D665CB3}" type="slidenum">
              <a:rPr lang="it-IT" smtClean="0"/>
              <a:pPr/>
              <a:t>9</a:t>
            </a:fld>
            <a:endParaRPr lang="it-IT" dirty="0"/>
          </a:p>
        </p:txBody>
      </p:sp>
      <p:pic>
        <p:nvPicPr>
          <p:cNvPr id="7"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556988" y="4728074"/>
            <a:ext cx="1358411" cy="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ttore 1 7"/>
          <p:cNvCxnSpPr/>
          <p:nvPr/>
        </p:nvCxnSpPr>
        <p:spPr>
          <a:xfrm>
            <a:off x="1162540" y="4566327"/>
            <a:ext cx="8150793" cy="0"/>
          </a:xfrm>
          <a:prstGeom prst="line">
            <a:avLst/>
          </a:prstGeom>
          <a:ln w="12700"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5" name="Rettangolo 4"/>
          <p:cNvSpPr/>
          <p:nvPr/>
        </p:nvSpPr>
        <p:spPr>
          <a:xfrm>
            <a:off x="1131319" y="1020123"/>
            <a:ext cx="7877516" cy="584775"/>
          </a:xfrm>
          <a:prstGeom prst="rect">
            <a:avLst/>
          </a:prstGeom>
        </p:spPr>
        <p:txBody>
          <a:bodyPr wrap="square">
            <a:spAutoFit/>
          </a:bodyPr>
          <a:lstStyle/>
          <a:p>
            <a:pPr algn="just"/>
            <a:r>
              <a:rPr lang="en-US" sz="1600" dirty="0"/>
              <a:t>The list was built on three dimensions: legal units, enterprises and enterprise groups and their links.</a:t>
            </a:r>
            <a:endParaRPr lang="it-IT" sz="1600" dirty="0"/>
          </a:p>
        </p:txBody>
      </p:sp>
      <p:sp>
        <p:nvSpPr>
          <p:cNvPr id="6" name="Rettangolo 5"/>
          <p:cNvSpPr/>
          <p:nvPr/>
        </p:nvSpPr>
        <p:spPr>
          <a:xfrm>
            <a:off x="835760" y="1604898"/>
            <a:ext cx="4443705" cy="2800767"/>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sz="1600" dirty="0">
                <a:solidFill>
                  <a:srgbClr val="FF0000"/>
                </a:solidFill>
              </a:rPr>
              <a:t>The sample frame</a:t>
            </a:r>
          </a:p>
          <a:p>
            <a:pPr marL="285750" indent="-285750">
              <a:buFont typeface="Wingdings" panose="05000000000000000000" pitchFamily="2" charset="2"/>
              <a:buChar char="Ø"/>
            </a:pPr>
            <a:r>
              <a:rPr lang="en-US" sz="1600" dirty="0"/>
              <a:t>the survey was intended to investigate reference year 2017</a:t>
            </a:r>
          </a:p>
          <a:p>
            <a:pPr marL="285750" indent="-285750">
              <a:buFont typeface="Wingdings" panose="05000000000000000000" pitchFamily="2" charset="2"/>
              <a:buChar char="Ø"/>
            </a:pPr>
            <a:r>
              <a:rPr lang="en-US" sz="1600" dirty="0"/>
              <a:t>the sample frame was built on information referred to 2016 thanks to a pilot version of the Enterprise Business Register frame 2016 internally disseminated in May 2018 </a:t>
            </a:r>
          </a:p>
          <a:p>
            <a:pPr marL="285750" indent="-285750">
              <a:buFont typeface="Wingdings" panose="05000000000000000000" pitchFamily="2" charset="2"/>
              <a:buChar char="Ø"/>
            </a:pPr>
            <a:r>
              <a:rPr lang="en-US" sz="1600" dirty="0"/>
              <a:t>such frame was built taking into account the results of international and national manual profiling activity and the application of national experimental profiling automatic algorithms</a:t>
            </a:r>
          </a:p>
        </p:txBody>
      </p:sp>
      <p:sp>
        <p:nvSpPr>
          <p:cNvPr id="9" name="Rettangolo 8"/>
          <p:cNvSpPr/>
          <p:nvPr/>
        </p:nvSpPr>
        <p:spPr>
          <a:xfrm>
            <a:off x="5418099" y="1738378"/>
            <a:ext cx="3612420" cy="2554545"/>
          </a:xfrm>
          <a:prstGeom prst="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wrap="square">
            <a:spAutoFit/>
          </a:bodyPr>
          <a:lstStyle/>
          <a:p>
            <a:pPr algn="ctr"/>
            <a:r>
              <a:rPr lang="en-US" sz="1600" dirty="0">
                <a:solidFill>
                  <a:srgbClr val="FF0000"/>
                </a:solidFill>
              </a:rPr>
              <a:t>The observation unit </a:t>
            </a:r>
            <a:r>
              <a:rPr lang="en-US" sz="1600" dirty="0"/>
              <a:t>is the enterprise group or part of it (in case of sub-holdings), the statistical unit under investigation is the enterprise and the reporting unit is a specific legal unit reporting for the entire group considering: the level in the chain of control, the number of employees and the economic activity in which it is classified. </a:t>
            </a:r>
          </a:p>
        </p:txBody>
      </p:sp>
      <p:sp>
        <p:nvSpPr>
          <p:cNvPr id="10" name="Rettangolo 9"/>
          <p:cNvSpPr/>
          <p:nvPr/>
        </p:nvSpPr>
        <p:spPr>
          <a:xfrm>
            <a:off x="1131319" y="719678"/>
            <a:ext cx="6871536" cy="338554"/>
          </a:xfrm>
          <a:prstGeom prst="rect">
            <a:avLst/>
          </a:prstGeom>
        </p:spPr>
        <p:txBody>
          <a:bodyPr wrap="square">
            <a:spAutoFit/>
          </a:bodyPr>
          <a:lstStyle/>
          <a:p>
            <a:r>
              <a:rPr lang="en-US" sz="1600" dirty="0"/>
              <a:t>The sample has been agreed with the different domains.</a:t>
            </a:r>
            <a:endParaRPr lang="it-IT" sz="1600" dirty="0"/>
          </a:p>
        </p:txBody>
      </p:sp>
      <p:sp>
        <p:nvSpPr>
          <p:cNvPr id="14" name="CasellaDiTesto 13"/>
          <p:cNvSpPr txBox="1"/>
          <p:nvPr/>
        </p:nvSpPr>
        <p:spPr>
          <a:xfrm>
            <a:off x="1213341" y="4601496"/>
            <a:ext cx="4861533" cy="348813"/>
          </a:xfrm>
          <a:prstGeom prst="rect">
            <a:avLst/>
          </a:prstGeom>
          <a:noFill/>
        </p:spPr>
        <p:txBody>
          <a:bodyPr wrap="square" rtlCol="0">
            <a:spAutoFit/>
          </a:bodyPr>
          <a:lstStyle/>
          <a:p>
            <a:pPr>
              <a:lnSpc>
                <a:spcPts val="700"/>
              </a:lnSpc>
              <a:spcAft>
                <a:spcPts val="600"/>
              </a:spcAft>
              <a:buClr>
                <a:srgbClr val="CF1E24"/>
              </a:buClr>
              <a:buSzPct val="90000"/>
              <a:defRPr/>
            </a:pPr>
            <a:r>
              <a:rPr lang="en-US" altLang="it-IT" sz="1000" b="1" dirty="0">
                <a:solidFill>
                  <a:schemeClr val="tx1">
                    <a:lumMod val="75000"/>
                    <a:lumOff val="25000"/>
                  </a:schemeClr>
                </a:solidFill>
              </a:rPr>
              <a:t>Meeting the needs of structural business statistics. Experiences from the Italian SBR.</a:t>
            </a:r>
          </a:p>
          <a:p>
            <a:pPr>
              <a:lnSpc>
                <a:spcPts val="700"/>
              </a:lnSpc>
              <a:spcAft>
                <a:spcPts val="1000"/>
              </a:spcAft>
              <a:buClr>
                <a:srgbClr val="CF1E24"/>
              </a:buClr>
              <a:buSzPct val="90000"/>
              <a:defRPr/>
            </a:pPr>
            <a:r>
              <a:rPr lang="en-US" sz="1000" dirty="0">
                <a:solidFill>
                  <a:schemeClr val="tx1">
                    <a:lumMod val="75000"/>
                    <a:lumOff val="25000"/>
                  </a:schemeClr>
                </a:solidFill>
              </a:rPr>
              <a:t>Geneva, Switzerland, 30 September – 2 October 2019</a:t>
            </a:r>
          </a:p>
        </p:txBody>
      </p:sp>
    </p:spTree>
    <p:extLst>
      <p:ext uri="{BB962C8B-B14F-4D97-AF65-F5344CB8AC3E}">
        <p14:creationId xmlns:p14="http://schemas.microsoft.com/office/powerpoint/2010/main" val="93042591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9" grpId="0" animBg="1"/>
      <p:bldP spid="10"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o" ma:contentTypeID="0x010100661A2BE3120D674DA36C11D6006822D4" ma:contentTypeVersion="3" ma:contentTypeDescription="Creare un nuovo documento." ma:contentTypeScope="" ma:versionID="df9c2651dffb292a836ec0f0d60ecf0c">
  <xsd:schema xmlns:xsd="http://www.w3.org/2001/XMLSchema" xmlns:xs="http://www.w3.org/2001/XMLSchema" xmlns:p="http://schemas.microsoft.com/office/2006/metadata/properties" xmlns:ns2="c58f2efd-82a8-4ecf-b395-8c25e928921d" xmlns:ns3="459159c4-d20a-4ff3-9b11-fbd127bd52e5" xmlns:ns4="679261c3-551f-4e86-913f-177e0e529669" targetNamespace="http://schemas.microsoft.com/office/2006/metadata/properties" ma:root="true" ma:fieldsID="f820cdc17a90b00845ec72bfdbf88abe" ns2:_="" ns3:_="" ns4:_="">
    <xsd:import namespace="c58f2efd-82a8-4ecf-b395-8c25e928921d"/>
    <xsd:import namespace="459159c4-d20a-4ff3-9b11-fbd127bd52e5"/>
    <xsd:import namespace="679261c3-551f-4e86-913f-177e0e529669"/>
    <xsd:element name="properties">
      <xsd:complexType>
        <xsd:sequence>
          <xsd:element name="documentManagement">
            <xsd:complexType>
              <xsd:all>
                <xsd:element ref="ns2:Categoria"/>
                <xsd:element ref="ns3:_dlc_DocId" minOccurs="0"/>
                <xsd:element ref="ns3:_dlc_DocIdUrl" minOccurs="0"/>
                <xsd:element ref="ns3:_dlc_DocIdPersistId" minOccurs="0"/>
                <xsd:element ref="ns4:SottoCategori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8f2efd-82a8-4ecf-b395-8c25e928921d" elementFormDefault="qualified">
    <xsd:import namespace="http://schemas.microsoft.com/office/2006/documentManagement/types"/>
    <xsd:import namespace="http://schemas.microsoft.com/office/infopath/2007/PartnerControls"/>
    <xsd:element name="Categoria" ma:index="8" ma:displayName="Categoria" ma:default="Logo" ma:format="Dropdown" ma:internalName="Categoria">
      <xsd:simpleType>
        <xsd:restriction base="dms:Choice">
          <xsd:enumeration value="Logo"/>
          <xsd:enumeration value="Carta intestata con protocollo"/>
          <xsd:enumeration value="Carta intestata senza protocollo"/>
          <xsd:enumeration value="Power Point"/>
          <xsd:enumeration value="Libri digitali e cartacei"/>
          <xsd:enumeration value="Tavole di dati online"/>
          <xsd:enumeration value="Grafici interattivi"/>
          <xsd:enumeration value="Strumenti di comunicazione per i Censimenti permanenti"/>
          <xsd:enumeration value="Strumenti di comunicazione relativi al Censimento generale dell'Agricoltura 2020"/>
        </xsd:restriction>
      </xsd:simpleType>
    </xsd:element>
  </xsd:schema>
  <xsd:schema xmlns:xsd="http://www.w3.org/2001/XMLSchema" xmlns:xs="http://www.w3.org/2001/XMLSchema" xmlns:dms="http://schemas.microsoft.com/office/2006/documentManagement/types" xmlns:pc="http://schemas.microsoft.com/office/infopath/2007/PartnerControls" targetNamespace="459159c4-d20a-4ff3-9b11-fbd127bd52e5" elementFormDefault="qualified">
    <xsd:import namespace="http://schemas.microsoft.com/office/2006/documentManagement/types"/>
    <xsd:import namespace="http://schemas.microsoft.com/office/infopath/2007/PartnerControls"/>
    <xsd:element name="_dlc_DocId" ma:index="9" nillable="true" ma:displayName="Valore ID documento" ma:description="Valore dell'ID documento assegnato all'elemento." ma:internalName="_dlc_DocId" ma:readOnly="true">
      <xsd:simpleType>
        <xsd:restriction base="dms:Text"/>
      </xsd:simpleType>
    </xsd:element>
    <xsd:element name="_dlc_DocIdUrl" ma:index="10" nillable="true" ma:displayName="ID documento" ma:description="Collegamento permanente al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679261c3-551f-4e86-913f-177e0e529669" elementFormDefault="qualified">
    <xsd:import namespace="http://schemas.microsoft.com/office/2006/documentManagement/types"/>
    <xsd:import namespace="http://schemas.microsoft.com/office/infopath/2007/PartnerControls"/>
    <xsd:element name="SottoCategoria" ma:index="12" nillable="true" ma:displayName="Sottocategoria" ma:default="-" ma:format="Dropdown" ma:internalName="SottoCategoria">
      <xsd:simpleType>
        <xsd:restriction base="dms:Choice">
          <xsd:enumeration value="-"/>
          <xsd:enumeration value="1- CP Generico"/>
          <xsd:enumeration value="2- CP Popolazione"/>
          <xsd:enumeration value="3- CP Imprese"/>
          <xsd:enumeration value="4- CP Istituzioni pubbliche"/>
          <xsd:enumeration value="5- CP Istituzioni non profit"/>
          <xsd:enumeration value="6- CP Agricoltur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SottoCategoria xmlns="679261c3-551f-4e86-913f-177e0e529669">-</SottoCategoria>
    <Categoria xmlns="c58f2efd-82a8-4ecf-b395-8c25e928921d">Power Point</Categoria>
    <_dlc_DocId xmlns="459159c4-d20a-4ff3-9b11-fbd127bd52e5">INTRANET-14-77</_dlc_DocId>
    <_dlc_DocIdUrl xmlns="459159c4-d20a-4ff3-9b11-fbd127bd52e5">
      <Url>https://intranet.istat.it/Collaborativi/_layouts/15/DocIdRedir.aspx?ID=INTRANET-14-77</Url>
      <Description>INTRANET-14-77</Description>
    </_dlc_DocIdUrl>
  </documentManagement>
</p:properties>
</file>

<file path=customXml/itemProps1.xml><?xml version="1.0" encoding="utf-8"?>
<ds:datastoreItem xmlns:ds="http://schemas.openxmlformats.org/officeDocument/2006/customXml" ds:itemID="{8C1F3400-3218-46A8-B7DF-4CAC3240349B}">
  <ds:schemaRefs>
    <ds:schemaRef ds:uri="http://schemas.microsoft.com/sharepoint/events"/>
  </ds:schemaRefs>
</ds:datastoreItem>
</file>

<file path=customXml/itemProps2.xml><?xml version="1.0" encoding="utf-8"?>
<ds:datastoreItem xmlns:ds="http://schemas.openxmlformats.org/officeDocument/2006/customXml" ds:itemID="{59A2A88F-A12B-437C-BC4D-087D731786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8f2efd-82a8-4ecf-b395-8c25e928921d"/>
    <ds:schemaRef ds:uri="459159c4-d20a-4ff3-9b11-fbd127bd52e5"/>
    <ds:schemaRef ds:uri="679261c3-551f-4e86-913f-177e0e529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8E1E69A-D261-41D1-B2E5-EDFC0C28DA66}">
  <ds:schemaRefs>
    <ds:schemaRef ds:uri="http://schemas.microsoft.com/sharepoint/v3/contenttype/forms"/>
  </ds:schemaRefs>
</ds:datastoreItem>
</file>

<file path=customXml/itemProps4.xml><?xml version="1.0" encoding="utf-8"?>
<ds:datastoreItem xmlns:ds="http://schemas.openxmlformats.org/officeDocument/2006/customXml" ds:itemID="{FA0E81DE-5F0B-421A-93B4-EF95C1639E19}">
  <ds:schemaRefs>
    <ds:schemaRef ds:uri="http://schemas.microsoft.com/office/2006/documentManagement/types"/>
    <ds:schemaRef ds:uri="http://schemas.microsoft.com/office/2006/metadata/properties"/>
    <ds:schemaRef ds:uri="http://purl.org/dc/elements/1.1/"/>
    <ds:schemaRef ds:uri="679261c3-551f-4e86-913f-177e0e529669"/>
    <ds:schemaRef ds:uri="http://schemas.openxmlformats.org/package/2006/metadata/core-properties"/>
    <ds:schemaRef ds:uri="459159c4-d20a-4ff3-9b11-fbd127bd52e5"/>
    <ds:schemaRef ds:uri="http://purl.org/dc/terms/"/>
    <ds:schemaRef ds:uri="http://www.w3.org/XML/1998/namespace"/>
    <ds:schemaRef ds:uri="http://schemas.microsoft.com/office/infopath/2007/PartnerControls"/>
    <ds:schemaRef ds:uri="c58f2efd-82a8-4ecf-b395-8c25e928921d"/>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24611</TotalTime>
  <Words>1529</Words>
  <Application>Microsoft Office PowerPoint</Application>
  <PresentationFormat>On-screen Show (16:9)</PresentationFormat>
  <Paragraphs>196</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Times New Roman</vt:lpstr>
      <vt:lpstr>Wingdings</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slide</dc:title>
  <dc:creator>elena grimaccia</dc:creator>
  <cp:lastModifiedBy>Evita Sisene</cp:lastModifiedBy>
  <cp:revision>1518</cp:revision>
  <cp:lastPrinted>2017-02-22T13:28:22Z</cp:lastPrinted>
  <dcterms:created xsi:type="dcterms:W3CDTF">2015-05-13T08:31:54Z</dcterms:created>
  <dcterms:modified xsi:type="dcterms:W3CDTF">2019-09-26T08:18:29Z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0x010100661A2BE3120D674DA36C11D6006822D4</vt:lpwstr>
  </property>
  <property fmtid="{D5CDD505-2E9C-101B-9397-08002B2CF9AE}" pid="3" name="_dlc_DocIdItemGuid">
    <vt:lpwstr>9e0de80d-cc6b-4586-a7d5-f445339ce8d5</vt:lpwstr>
  </property>
</Properties>
</file>