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charts/chart6.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6"/>
  </p:notesMasterIdLst>
  <p:handoutMasterIdLst>
    <p:handoutMasterId r:id="rId17"/>
  </p:handoutMasterIdLst>
  <p:sldIdLst>
    <p:sldId id="256" r:id="rId2"/>
    <p:sldId id="262" r:id="rId3"/>
    <p:sldId id="315" r:id="rId4"/>
    <p:sldId id="345" r:id="rId5"/>
    <p:sldId id="346" r:id="rId6"/>
    <p:sldId id="339" r:id="rId7"/>
    <p:sldId id="318" r:id="rId8"/>
    <p:sldId id="273" r:id="rId9"/>
    <p:sldId id="294" r:id="rId10"/>
    <p:sldId id="295" r:id="rId11"/>
    <p:sldId id="296" r:id="rId12"/>
    <p:sldId id="320" r:id="rId13"/>
    <p:sldId id="331" r:id="rId14"/>
    <p:sldId id="269" r:id="rId15"/>
  </p:sldIdLst>
  <p:sldSz cx="9144000" cy="6858000" type="screen4x3"/>
  <p:notesSz cx="6811963" cy="9942513"/>
  <p:defaultTextStyle>
    <a:defPPr>
      <a:defRPr lang="pt-PT"/>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Animation="0">
    <p:present/>
    <p:sldAll/>
    <p:penClr>
      <a:srgbClr val="FF0000"/>
    </p:penClr>
  </p:showPr>
  <p:clrMru>
    <a:srgbClr val="000099"/>
    <a:srgbClr val="CC0000"/>
    <a:srgbClr val="B2B2B2"/>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794" autoAdjust="0"/>
  </p:normalViewPr>
  <p:slideViewPr>
    <p:cSldViewPr>
      <p:cViewPr varScale="1">
        <p:scale>
          <a:sx n="100" d="100"/>
          <a:sy n="100" d="100"/>
        </p:scale>
        <p:origin x="-216" y="-102"/>
      </p:cViewPr>
      <p:guideLst>
        <p:guide orient="horz" pos="2160"/>
        <p:guide pos="2880"/>
      </p:guideLst>
    </p:cSldViewPr>
  </p:slideViewPr>
  <p:outlineViewPr>
    <p:cViewPr>
      <p:scale>
        <a:sx n="33" d="100"/>
        <a:sy n="33" d="100"/>
      </p:scale>
      <p:origin x="0" y="274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4" d="100"/>
          <a:sy n="84" d="100"/>
        </p:scale>
        <p:origin x="-1398" y="-90"/>
      </p:cViewPr>
      <p:guideLst>
        <p:guide orient="horz" pos="3132"/>
        <p:guide pos="214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anabela.delgado\Desktop\unece\unece_graficos.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anabela.delgado\Desktop\unece\unece_graficos.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AMP\__ACTUAL%20WORK\UNECE\C2011_REL_Ind_final_DADOS_AMP_20120307.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Documents%20and%20Settings\anabela.delgado\Desktop\unece\unece_graficos.xls" TargetMode="Externa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7.xml.rels><?xml version="1.0" encoding="UTF-8" standalone="yes"?>
<Relationships xmlns="http://schemas.openxmlformats.org/package/2006/relationships"><Relationship Id="rId1" Type="http://schemas.openxmlformats.org/officeDocument/2006/relationships/oleObject" Target="file:///C:\Documents%20and%20Settings\anabela.delgado\Desktop\unece\unece_graficos.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pt-PT"/>
  <c:chart>
    <c:title>
      <c:tx>
        <c:rich>
          <a:bodyPr/>
          <a:lstStyle/>
          <a:p>
            <a:pPr>
              <a:defRPr sz="900" b="1" i="0" u="none" strike="noStrike" baseline="0">
                <a:solidFill>
                  <a:srgbClr val="000000"/>
                </a:solidFill>
                <a:latin typeface="Arial"/>
                <a:ea typeface="Arial"/>
                <a:cs typeface="Arial"/>
              </a:defRPr>
            </a:pPr>
            <a:r>
              <a:rPr lang="pt-PT"/>
              <a:t>E-mails received by day</a:t>
            </a:r>
          </a:p>
        </c:rich>
      </c:tx>
      <c:layout>
        <c:manualLayout>
          <c:xMode val="edge"/>
          <c:yMode val="edge"/>
          <c:x val="0.41283318398759694"/>
          <c:y val="3.1862745098039429E-2"/>
        </c:manualLayout>
      </c:layout>
      <c:spPr>
        <a:noFill/>
        <a:ln w="25400">
          <a:noFill/>
        </a:ln>
      </c:spPr>
    </c:title>
    <c:plotArea>
      <c:layout>
        <c:manualLayout>
          <c:layoutTarget val="inner"/>
          <c:xMode val="edge"/>
          <c:yMode val="edge"/>
          <c:x val="0.1041162843075417"/>
          <c:y val="0.15441213429681544"/>
          <c:w val="0.84988176714055963"/>
          <c:h val="0.62745248222197225"/>
        </c:manualLayout>
      </c:layout>
      <c:lineChart>
        <c:grouping val="standard"/>
        <c:ser>
          <c:idx val="0"/>
          <c:order val="0"/>
          <c:spPr>
            <a:ln w="12700">
              <a:solidFill>
                <a:srgbClr val="000080"/>
              </a:solidFill>
              <a:prstDash val="solid"/>
            </a:ln>
          </c:spPr>
          <c:marker>
            <c:symbol val="diamond"/>
            <c:size val="5"/>
            <c:spPr>
              <a:solidFill>
                <a:srgbClr val="000080"/>
              </a:solidFill>
              <a:ln>
                <a:solidFill>
                  <a:srgbClr val="000080"/>
                </a:solidFill>
                <a:prstDash val="solid"/>
              </a:ln>
            </c:spPr>
          </c:marker>
          <c:dLbls>
            <c:dLbl>
              <c:idx val="20"/>
              <c:layout>
                <c:manualLayout>
                  <c:x val="-2.7135760637805439E-3"/>
                  <c:y val="-1.8864822898429126E-2"/>
                </c:manualLayout>
              </c:layout>
              <c:tx>
                <c:rich>
                  <a:bodyPr/>
                  <a:lstStyle/>
                  <a:p>
                    <a:pPr>
                      <a:defRPr sz="800" b="0" i="0" u="none" strike="noStrike" baseline="0">
                        <a:solidFill>
                          <a:srgbClr val="FF0000"/>
                        </a:solidFill>
                        <a:latin typeface="Arial"/>
                        <a:ea typeface="Arial"/>
                        <a:cs typeface="Arial"/>
                      </a:defRPr>
                    </a:pPr>
                    <a:r>
                      <a:rPr lang="pt-PT"/>
                      <a:t>817</a:t>
                    </a:r>
                  </a:p>
                </c:rich>
              </c:tx>
              <c:spPr>
                <a:noFill/>
                <a:ln w="25400">
                  <a:noFill/>
                </a:ln>
              </c:spPr>
            </c:dLbl>
            <c:dLbl>
              <c:idx val="27"/>
              <c:layout>
                <c:manualLayout>
                  <c:x val="0"/>
                  <c:y val="-2.5153097197905431E-2"/>
                </c:manualLayout>
              </c:layout>
              <c:spPr>
                <a:noFill/>
                <a:ln w="25400">
                  <a:noFill/>
                </a:ln>
              </c:spPr>
              <c:txPr>
                <a:bodyPr/>
                <a:lstStyle/>
                <a:p>
                  <a:pPr>
                    <a:defRPr sz="800" b="0" i="0" u="none" strike="noStrike" baseline="0">
                      <a:solidFill>
                        <a:srgbClr val="FF0000"/>
                      </a:solidFill>
                      <a:latin typeface="Arial"/>
                      <a:ea typeface="Arial"/>
                      <a:cs typeface="Arial"/>
                    </a:defRPr>
                  </a:pPr>
                  <a:endParaRPr lang="pt-PT"/>
                </a:p>
              </c:txPr>
              <c:showVal val="1"/>
            </c:dLbl>
            <c:dLbl>
              <c:idx val="35"/>
              <c:layout>
                <c:manualLayout>
                  <c:x val="-8.1407281913417184E-3"/>
                  <c:y val="-2.5153097197905431E-2"/>
                </c:manualLayout>
              </c:layout>
              <c:spPr>
                <a:noFill/>
                <a:ln w="25400">
                  <a:noFill/>
                </a:ln>
              </c:spPr>
              <c:txPr>
                <a:bodyPr/>
                <a:lstStyle/>
                <a:p>
                  <a:pPr>
                    <a:defRPr sz="800" b="0" i="0" u="none" strike="noStrike" baseline="0">
                      <a:solidFill>
                        <a:srgbClr val="FF0000"/>
                      </a:solidFill>
                      <a:latin typeface="Arial"/>
                      <a:ea typeface="Arial"/>
                      <a:cs typeface="Arial"/>
                    </a:defRPr>
                  </a:pPr>
                  <a:endParaRPr lang="pt-PT"/>
                </a:p>
              </c:txPr>
              <c:showVal val="1"/>
            </c:dLbl>
            <c:delete val="1"/>
          </c:dLbls>
          <c:cat>
            <c:numRef>
              <c:f>'pedidos de ajuda'!$D$52:$D$112</c:f>
              <c:numCache>
                <c:formatCode>dd/mmm</c:formatCode>
                <c:ptCount val="61"/>
                <c:pt idx="0">
                  <c:v>40603</c:v>
                </c:pt>
                <c:pt idx="1">
                  <c:v>40604</c:v>
                </c:pt>
                <c:pt idx="2">
                  <c:v>40605</c:v>
                </c:pt>
                <c:pt idx="3">
                  <c:v>40606</c:v>
                </c:pt>
                <c:pt idx="4">
                  <c:v>40607</c:v>
                </c:pt>
                <c:pt idx="5">
                  <c:v>40608</c:v>
                </c:pt>
                <c:pt idx="6">
                  <c:v>40609</c:v>
                </c:pt>
                <c:pt idx="7">
                  <c:v>40610</c:v>
                </c:pt>
                <c:pt idx="8">
                  <c:v>40611</c:v>
                </c:pt>
                <c:pt idx="9">
                  <c:v>40612</c:v>
                </c:pt>
                <c:pt idx="10">
                  <c:v>40613</c:v>
                </c:pt>
                <c:pt idx="11">
                  <c:v>40614</c:v>
                </c:pt>
                <c:pt idx="12">
                  <c:v>40615</c:v>
                </c:pt>
                <c:pt idx="13">
                  <c:v>40616</c:v>
                </c:pt>
                <c:pt idx="14">
                  <c:v>40617</c:v>
                </c:pt>
                <c:pt idx="15">
                  <c:v>40618</c:v>
                </c:pt>
                <c:pt idx="16">
                  <c:v>40619</c:v>
                </c:pt>
                <c:pt idx="17">
                  <c:v>40620</c:v>
                </c:pt>
                <c:pt idx="18">
                  <c:v>40621</c:v>
                </c:pt>
                <c:pt idx="19">
                  <c:v>40622</c:v>
                </c:pt>
                <c:pt idx="20">
                  <c:v>40623</c:v>
                </c:pt>
                <c:pt idx="21">
                  <c:v>40624</c:v>
                </c:pt>
                <c:pt idx="22">
                  <c:v>40625</c:v>
                </c:pt>
                <c:pt idx="23">
                  <c:v>40626</c:v>
                </c:pt>
                <c:pt idx="24">
                  <c:v>40627</c:v>
                </c:pt>
                <c:pt idx="25">
                  <c:v>40628</c:v>
                </c:pt>
                <c:pt idx="26">
                  <c:v>40629</c:v>
                </c:pt>
                <c:pt idx="27">
                  <c:v>40630</c:v>
                </c:pt>
                <c:pt idx="28">
                  <c:v>40631</c:v>
                </c:pt>
                <c:pt idx="29">
                  <c:v>40632</c:v>
                </c:pt>
                <c:pt idx="30">
                  <c:v>40633</c:v>
                </c:pt>
                <c:pt idx="31">
                  <c:v>40634</c:v>
                </c:pt>
                <c:pt idx="32">
                  <c:v>40635</c:v>
                </c:pt>
                <c:pt idx="33">
                  <c:v>40636</c:v>
                </c:pt>
                <c:pt idx="34">
                  <c:v>40637</c:v>
                </c:pt>
                <c:pt idx="35">
                  <c:v>40638</c:v>
                </c:pt>
                <c:pt idx="36">
                  <c:v>40639</c:v>
                </c:pt>
                <c:pt idx="37">
                  <c:v>40640</c:v>
                </c:pt>
                <c:pt idx="38">
                  <c:v>40641</c:v>
                </c:pt>
                <c:pt idx="39">
                  <c:v>40642</c:v>
                </c:pt>
                <c:pt idx="40">
                  <c:v>40643</c:v>
                </c:pt>
                <c:pt idx="41">
                  <c:v>40644</c:v>
                </c:pt>
                <c:pt idx="42">
                  <c:v>40645</c:v>
                </c:pt>
                <c:pt idx="43">
                  <c:v>40646</c:v>
                </c:pt>
                <c:pt idx="44">
                  <c:v>40647</c:v>
                </c:pt>
                <c:pt idx="45">
                  <c:v>40648</c:v>
                </c:pt>
                <c:pt idx="46">
                  <c:v>40649</c:v>
                </c:pt>
                <c:pt idx="47">
                  <c:v>40650</c:v>
                </c:pt>
                <c:pt idx="48">
                  <c:v>40651</c:v>
                </c:pt>
                <c:pt idx="49">
                  <c:v>40652</c:v>
                </c:pt>
                <c:pt idx="50">
                  <c:v>40653</c:v>
                </c:pt>
                <c:pt idx="51">
                  <c:v>40654</c:v>
                </c:pt>
                <c:pt idx="52">
                  <c:v>40655</c:v>
                </c:pt>
                <c:pt idx="53">
                  <c:v>40656</c:v>
                </c:pt>
                <c:pt idx="54">
                  <c:v>40657</c:v>
                </c:pt>
                <c:pt idx="55">
                  <c:v>40658</c:v>
                </c:pt>
                <c:pt idx="56">
                  <c:v>40659</c:v>
                </c:pt>
                <c:pt idx="57">
                  <c:v>40660</c:v>
                </c:pt>
                <c:pt idx="58">
                  <c:v>40661</c:v>
                </c:pt>
                <c:pt idx="59">
                  <c:v>40662</c:v>
                </c:pt>
                <c:pt idx="60">
                  <c:v>40663</c:v>
                </c:pt>
              </c:numCache>
            </c:numRef>
          </c:cat>
          <c:val>
            <c:numRef>
              <c:f>'pedidos de ajuda'!$E$52:$E$112</c:f>
              <c:numCache>
                <c:formatCode>General</c:formatCode>
                <c:ptCount val="61"/>
                <c:pt idx="0">
                  <c:v>12</c:v>
                </c:pt>
                <c:pt idx="1">
                  <c:v>9</c:v>
                </c:pt>
                <c:pt idx="2">
                  <c:v>14</c:v>
                </c:pt>
                <c:pt idx="3">
                  <c:v>8</c:v>
                </c:pt>
                <c:pt idx="4">
                  <c:v>0</c:v>
                </c:pt>
                <c:pt idx="5">
                  <c:v>7</c:v>
                </c:pt>
                <c:pt idx="6">
                  <c:v>84</c:v>
                </c:pt>
                <c:pt idx="7">
                  <c:v>21</c:v>
                </c:pt>
                <c:pt idx="8">
                  <c:v>98</c:v>
                </c:pt>
                <c:pt idx="9">
                  <c:v>70</c:v>
                </c:pt>
                <c:pt idx="10">
                  <c:v>53</c:v>
                </c:pt>
                <c:pt idx="11">
                  <c:v>25</c:v>
                </c:pt>
                <c:pt idx="12">
                  <c:v>25</c:v>
                </c:pt>
                <c:pt idx="13">
                  <c:v>199</c:v>
                </c:pt>
                <c:pt idx="14">
                  <c:v>234</c:v>
                </c:pt>
                <c:pt idx="15">
                  <c:v>165</c:v>
                </c:pt>
                <c:pt idx="16">
                  <c:v>212</c:v>
                </c:pt>
                <c:pt idx="17">
                  <c:v>159</c:v>
                </c:pt>
                <c:pt idx="18">
                  <c:v>67</c:v>
                </c:pt>
                <c:pt idx="19">
                  <c:v>62</c:v>
                </c:pt>
                <c:pt idx="20">
                  <c:v>817</c:v>
                </c:pt>
                <c:pt idx="21">
                  <c:v>710</c:v>
                </c:pt>
                <c:pt idx="22">
                  <c:v>650</c:v>
                </c:pt>
                <c:pt idx="23">
                  <c:v>622</c:v>
                </c:pt>
                <c:pt idx="24">
                  <c:v>380</c:v>
                </c:pt>
                <c:pt idx="25">
                  <c:v>179</c:v>
                </c:pt>
                <c:pt idx="26">
                  <c:v>173</c:v>
                </c:pt>
                <c:pt idx="27">
                  <c:v>717</c:v>
                </c:pt>
                <c:pt idx="28">
                  <c:v>550</c:v>
                </c:pt>
                <c:pt idx="29">
                  <c:v>463</c:v>
                </c:pt>
                <c:pt idx="30">
                  <c:v>481</c:v>
                </c:pt>
                <c:pt idx="31">
                  <c:v>363</c:v>
                </c:pt>
                <c:pt idx="32">
                  <c:v>177</c:v>
                </c:pt>
                <c:pt idx="33">
                  <c:v>168</c:v>
                </c:pt>
                <c:pt idx="34">
                  <c:v>571</c:v>
                </c:pt>
                <c:pt idx="35">
                  <c:v>591</c:v>
                </c:pt>
                <c:pt idx="36">
                  <c:v>408</c:v>
                </c:pt>
                <c:pt idx="37">
                  <c:v>379</c:v>
                </c:pt>
                <c:pt idx="38">
                  <c:v>319</c:v>
                </c:pt>
                <c:pt idx="39">
                  <c:v>183</c:v>
                </c:pt>
                <c:pt idx="40">
                  <c:v>181</c:v>
                </c:pt>
                <c:pt idx="41">
                  <c:v>458</c:v>
                </c:pt>
                <c:pt idx="42">
                  <c:v>443</c:v>
                </c:pt>
                <c:pt idx="43">
                  <c:v>253</c:v>
                </c:pt>
                <c:pt idx="44">
                  <c:v>137</c:v>
                </c:pt>
                <c:pt idx="45">
                  <c:v>119</c:v>
                </c:pt>
                <c:pt idx="46">
                  <c:v>26</c:v>
                </c:pt>
                <c:pt idx="47">
                  <c:v>52</c:v>
                </c:pt>
                <c:pt idx="48">
                  <c:v>123</c:v>
                </c:pt>
                <c:pt idx="49">
                  <c:v>89</c:v>
                </c:pt>
                <c:pt idx="50">
                  <c:v>53</c:v>
                </c:pt>
                <c:pt idx="51">
                  <c:v>66</c:v>
                </c:pt>
                <c:pt idx="52">
                  <c:v>20</c:v>
                </c:pt>
                <c:pt idx="53">
                  <c:v>22</c:v>
                </c:pt>
                <c:pt idx="54">
                  <c:v>13</c:v>
                </c:pt>
                <c:pt idx="55">
                  <c:v>10</c:v>
                </c:pt>
                <c:pt idx="56">
                  <c:v>69</c:v>
                </c:pt>
                <c:pt idx="57">
                  <c:v>57</c:v>
                </c:pt>
                <c:pt idx="58">
                  <c:v>46</c:v>
                </c:pt>
                <c:pt idx="59">
                  <c:v>39</c:v>
                </c:pt>
                <c:pt idx="60">
                  <c:v>12</c:v>
                </c:pt>
              </c:numCache>
            </c:numRef>
          </c:val>
        </c:ser>
        <c:marker val="1"/>
        <c:axId val="51736576"/>
        <c:axId val="51738112"/>
      </c:lineChart>
      <c:dateAx>
        <c:axId val="51736576"/>
        <c:scaling>
          <c:orientation val="minMax"/>
        </c:scaling>
        <c:axPos val="b"/>
        <c:title>
          <c:tx>
            <c:rich>
              <a:bodyPr/>
              <a:lstStyle/>
              <a:p>
                <a:pPr>
                  <a:defRPr sz="800" b="1" i="0" u="none" strike="noStrike" baseline="0">
                    <a:solidFill>
                      <a:srgbClr val="000000"/>
                    </a:solidFill>
                    <a:latin typeface="Arial"/>
                    <a:ea typeface="Arial"/>
                    <a:cs typeface="Arial"/>
                  </a:defRPr>
                </a:pPr>
                <a:r>
                  <a:rPr lang="pt-PT"/>
                  <a:t>day</a:t>
                </a:r>
              </a:p>
            </c:rich>
          </c:tx>
          <c:layout>
            <c:manualLayout>
              <c:xMode val="edge"/>
              <c:yMode val="edge"/>
              <c:x val="0.43462495154207742"/>
              <c:y val="0.89951186248778003"/>
            </c:manualLayout>
          </c:layout>
          <c:spPr>
            <a:noFill/>
            <a:ln w="25400">
              <a:noFill/>
            </a:ln>
          </c:spPr>
        </c:title>
        <c:numFmt formatCode="[$-816]d/mmm;@" sourceLinked="0"/>
        <c:tickLblPos val="nextTo"/>
        <c:spPr>
          <a:ln w="3175">
            <a:solidFill>
              <a:srgbClr val="000000"/>
            </a:solidFill>
            <a:prstDash val="solid"/>
          </a:ln>
        </c:spPr>
        <c:txPr>
          <a:bodyPr rot="-2700000" vert="horz"/>
          <a:lstStyle/>
          <a:p>
            <a:pPr>
              <a:defRPr sz="600" b="0" i="0" u="none" strike="noStrike" baseline="0">
                <a:solidFill>
                  <a:srgbClr val="000000"/>
                </a:solidFill>
                <a:latin typeface="Arial"/>
                <a:ea typeface="Arial"/>
                <a:cs typeface="Arial"/>
              </a:defRPr>
            </a:pPr>
            <a:endParaRPr lang="pt-PT"/>
          </a:p>
        </c:txPr>
        <c:crossAx val="51738112"/>
        <c:crosses val="autoZero"/>
        <c:auto val="1"/>
        <c:lblOffset val="100"/>
        <c:baseTimeUnit val="days"/>
        <c:majorUnit val="2"/>
        <c:majorTimeUnit val="days"/>
        <c:minorUnit val="1"/>
        <c:minorTimeUnit val="days"/>
      </c:dateAx>
      <c:valAx>
        <c:axId val="51738112"/>
        <c:scaling>
          <c:orientation val="minMax"/>
        </c:scaling>
        <c:axPos val="l"/>
        <c:majorGridlines>
          <c:spPr>
            <a:ln w="3175">
              <a:solidFill>
                <a:srgbClr val="000000"/>
              </a:solidFill>
              <a:prstDash val="solid"/>
            </a:ln>
          </c:spPr>
        </c:majorGridlines>
        <c:title>
          <c:tx>
            <c:rich>
              <a:bodyPr/>
              <a:lstStyle/>
              <a:p>
                <a:pPr>
                  <a:defRPr sz="800" b="1" i="0" u="none" strike="noStrike" baseline="0">
                    <a:solidFill>
                      <a:srgbClr val="000000"/>
                    </a:solidFill>
                    <a:latin typeface="Arial"/>
                    <a:ea typeface="Arial"/>
                    <a:cs typeface="Arial"/>
                  </a:defRPr>
                </a:pPr>
                <a:r>
                  <a:rPr lang="pt-PT"/>
                  <a:t>Number of e-mails</a:t>
                </a:r>
              </a:p>
            </c:rich>
          </c:tx>
          <c:layout>
            <c:manualLayout>
              <c:xMode val="edge"/>
              <c:yMode val="edge"/>
              <c:x val="1.7165760738941646E-2"/>
              <c:y val="0.26254375782076322"/>
            </c:manualLayout>
          </c:layout>
          <c:spPr>
            <a:noFill/>
            <a:ln w="25400">
              <a:noFill/>
            </a:ln>
          </c:spPr>
        </c:title>
        <c:numFmt formatCode="General" sourceLinked="1"/>
        <c:tickLblPos val="nextTo"/>
        <c:spPr>
          <a:ln w="3175">
            <a:solidFill>
              <a:srgbClr val="000000"/>
            </a:solidFill>
            <a:prstDash val="solid"/>
          </a:ln>
        </c:spPr>
        <c:txPr>
          <a:bodyPr rot="0" vert="horz"/>
          <a:lstStyle/>
          <a:p>
            <a:pPr>
              <a:defRPr sz="600" b="0" i="0" u="none" strike="noStrike" baseline="0">
                <a:solidFill>
                  <a:srgbClr val="000000"/>
                </a:solidFill>
                <a:latin typeface="Arial"/>
                <a:ea typeface="Arial"/>
                <a:cs typeface="Arial"/>
              </a:defRPr>
            </a:pPr>
            <a:endParaRPr lang="pt-PT"/>
          </a:p>
        </c:txPr>
        <c:crossAx val="51736576"/>
        <c:crosses val="autoZero"/>
        <c:crossBetween val="between"/>
      </c:valAx>
      <c:spPr>
        <a:solidFill>
          <a:srgbClr val="C0C0C0"/>
        </a:solidFill>
        <a:ln w="12700">
          <a:solidFill>
            <a:srgbClr val="808080"/>
          </a:solidFill>
          <a:prstDash val="solid"/>
        </a:ln>
      </c:spPr>
    </c:plotArea>
    <c:plotVisOnly val="1"/>
    <c:dispBlanksAs val="gap"/>
  </c:chart>
  <c:spPr>
    <a:solidFill>
      <a:srgbClr val="FFFFFF"/>
    </a:solidFill>
    <a:ln w="3175">
      <a:solidFill>
        <a:srgbClr val="000000"/>
      </a:solidFill>
      <a:prstDash val="solid"/>
    </a:ln>
  </c:spPr>
  <c:txPr>
    <a:bodyPr/>
    <a:lstStyle/>
    <a:p>
      <a:pPr>
        <a:defRPr sz="1600" b="0" i="0" u="none" strike="noStrike" baseline="0">
          <a:solidFill>
            <a:srgbClr val="000000"/>
          </a:solidFill>
          <a:latin typeface="Arial"/>
          <a:ea typeface="Arial"/>
          <a:cs typeface="Arial"/>
        </a:defRPr>
      </a:pPr>
      <a:endParaRPr lang="pt-PT"/>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pt-PT"/>
  <c:chart>
    <c:plotArea>
      <c:layout>
        <c:manualLayout>
          <c:layoutTarget val="inner"/>
          <c:xMode val="edge"/>
          <c:yMode val="edge"/>
          <c:x val="0.13615743794723864"/>
          <c:y val="0.20565552699228787"/>
          <c:w val="0.34644503655463765"/>
          <c:h val="0.58868894601542421"/>
        </c:manualLayout>
      </c:layout>
      <c:pieChart>
        <c:varyColors val="1"/>
        <c:ser>
          <c:idx val="0"/>
          <c:order val="0"/>
          <c:spPr>
            <a:solidFill>
              <a:srgbClr val="9999FF"/>
            </a:solidFill>
            <a:ln w="12700">
              <a:solidFill>
                <a:srgbClr val="000000"/>
              </a:solidFill>
              <a:prstDash val="solid"/>
            </a:ln>
          </c:spPr>
          <c:dPt>
            <c:idx val="1"/>
            <c:spPr>
              <a:solidFill>
                <a:srgbClr val="993366"/>
              </a:solidFill>
              <a:ln w="12700">
                <a:solidFill>
                  <a:srgbClr val="000000"/>
                </a:solidFill>
                <a:prstDash val="solid"/>
              </a:ln>
            </c:spPr>
          </c:dPt>
          <c:dPt>
            <c:idx val="2"/>
            <c:spPr>
              <a:solidFill>
                <a:srgbClr val="FFFFCC"/>
              </a:solidFill>
              <a:ln w="12700">
                <a:solidFill>
                  <a:srgbClr val="000000"/>
                </a:solidFill>
                <a:prstDash val="solid"/>
              </a:ln>
            </c:spPr>
          </c:dPt>
          <c:dPt>
            <c:idx val="3"/>
            <c:spPr>
              <a:solidFill>
                <a:srgbClr val="CCFFFF"/>
              </a:solidFill>
              <a:ln w="12700">
                <a:solidFill>
                  <a:srgbClr val="000000"/>
                </a:solidFill>
                <a:prstDash val="solid"/>
              </a:ln>
            </c:spPr>
          </c:dPt>
          <c:dPt>
            <c:idx val="4"/>
            <c:spPr>
              <a:solidFill>
                <a:srgbClr val="660066"/>
              </a:solidFill>
              <a:ln w="12700">
                <a:solidFill>
                  <a:srgbClr val="000000"/>
                </a:solidFill>
                <a:prstDash val="solid"/>
              </a:ln>
            </c:spPr>
          </c:dPt>
          <c:dPt>
            <c:idx val="5"/>
            <c:spPr>
              <a:solidFill>
                <a:srgbClr val="FF8080"/>
              </a:solidFill>
              <a:ln w="12700">
                <a:solidFill>
                  <a:srgbClr val="000000"/>
                </a:solidFill>
                <a:prstDash val="solid"/>
              </a:ln>
            </c:spPr>
          </c:dPt>
          <c:dPt>
            <c:idx val="6"/>
            <c:spPr>
              <a:solidFill>
                <a:srgbClr val="0066CC"/>
              </a:solidFill>
              <a:ln w="12700">
                <a:solidFill>
                  <a:srgbClr val="000000"/>
                </a:solidFill>
                <a:prstDash val="solid"/>
              </a:ln>
            </c:spPr>
          </c:dPt>
          <c:dPt>
            <c:idx val="7"/>
            <c:spPr>
              <a:solidFill>
                <a:srgbClr val="CCCCFF"/>
              </a:solidFill>
              <a:ln w="12700">
                <a:solidFill>
                  <a:srgbClr val="000000"/>
                </a:solidFill>
                <a:prstDash val="solid"/>
              </a:ln>
            </c:spPr>
          </c:dPt>
          <c:dPt>
            <c:idx val="8"/>
            <c:spPr>
              <a:solidFill>
                <a:srgbClr val="000080"/>
              </a:solidFill>
              <a:ln w="12700">
                <a:solidFill>
                  <a:srgbClr val="000000"/>
                </a:solidFill>
                <a:prstDash val="solid"/>
              </a:ln>
            </c:spPr>
          </c:dPt>
          <c:dLbls>
            <c:dLbl>
              <c:idx val="0"/>
              <c:layout>
                <c:manualLayout>
                  <c:x val="6.604397198165872E-2"/>
                  <c:y val="-1.5340229000938026E-2"/>
                </c:manualLayout>
              </c:layout>
              <c:tx>
                <c:rich>
                  <a:bodyPr/>
                  <a:lstStyle/>
                  <a:p>
                    <a:pPr>
                      <a:defRPr sz="600" b="0" i="0" u="none" strike="noStrike" baseline="0">
                        <a:solidFill>
                          <a:srgbClr val="000000"/>
                        </a:solidFill>
                        <a:latin typeface="Arial"/>
                        <a:ea typeface="Arial"/>
                        <a:cs typeface="Arial"/>
                      </a:defRPr>
                    </a:pPr>
                    <a:r>
                      <a:rPr lang="pt-PT" sz="800" b="0" i="0" u="none" strike="noStrike" baseline="0">
                        <a:solidFill>
                          <a:srgbClr val="000000"/>
                        </a:solidFill>
                        <a:latin typeface="Arial"/>
                        <a:cs typeface="Arial"/>
                      </a:rPr>
                      <a:t>Pin request</a:t>
                    </a:r>
                  </a:p>
                  <a:p>
                    <a:pPr>
                      <a:defRPr sz="600" b="0" i="0" u="none" strike="noStrike" baseline="0">
                        <a:solidFill>
                          <a:srgbClr val="000000"/>
                        </a:solidFill>
                        <a:latin typeface="Arial"/>
                        <a:ea typeface="Arial"/>
                        <a:cs typeface="Arial"/>
                      </a:defRPr>
                    </a:pPr>
                    <a:r>
                      <a:rPr lang="pt-PT" sz="1000" b="0" i="0" u="none" strike="noStrike" baseline="0">
                        <a:solidFill>
                          <a:srgbClr val="FF6600"/>
                        </a:solidFill>
                        <a:latin typeface="Arial"/>
                        <a:cs typeface="Arial"/>
                      </a:rPr>
                      <a:t>2%</a:t>
                    </a:r>
                  </a:p>
                </c:rich>
              </c:tx>
              <c:spPr>
                <a:noFill/>
                <a:ln w="25400">
                  <a:noFill/>
                </a:ln>
              </c:spPr>
              <c:dLblPos val="bestFit"/>
            </c:dLbl>
            <c:dLbl>
              <c:idx val="1"/>
              <c:layout>
                <c:manualLayout>
                  <c:x val="1.2264881413272801E-3"/>
                  <c:y val="2.624563960353285E-2"/>
                </c:manualLayout>
              </c:layout>
              <c:tx>
                <c:rich>
                  <a:bodyPr/>
                  <a:lstStyle/>
                  <a:p>
                    <a:pPr>
                      <a:defRPr sz="600" b="0" i="0" u="none" strike="noStrike" baseline="0">
                        <a:solidFill>
                          <a:srgbClr val="000000"/>
                        </a:solidFill>
                        <a:latin typeface="Arial"/>
                        <a:ea typeface="Arial"/>
                        <a:cs typeface="Arial"/>
                      </a:defRPr>
                    </a:pPr>
                    <a:r>
                      <a:rPr lang="pt-PT" sz="800" b="0" i="0" u="none" strike="noStrike" baseline="0">
                        <a:solidFill>
                          <a:srgbClr val="000000"/>
                        </a:solidFill>
                        <a:latin typeface="Arial"/>
                        <a:cs typeface="Arial"/>
                      </a:rPr>
                      <a:t>ID/PIN request</a:t>
                    </a:r>
                  </a:p>
                  <a:p>
                    <a:pPr>
                      <a:defRPr sz="600" b="0" i="0" u="none" strike="noStrike" baseline="0">
                        <a:solidFill>
                          <a:srgbClr val="000000"/>
                        </a:solidFill>
                        <a:latin typeface="Arial"/>
                        <a:ea typeface="Arial"/>
                        <a:cs typeface="Arial"/>
                      </a:defRPr>
                    </a:pPr>
                    <a:r>
                      <a:rPr lang="pt-PT" sz="1000" b="0" i="0" u="none" strike="noStrike" baseline="0">
                        <a:solidFill>
                          <a:srgbClr val="FF6600"/>
                        </a:solidFill>
                        <a:latin typeface="Arial"/>
                        <a:cs typeface="Arial"/>
                      </a:rPr>
                      <a:t>27%</a:t>
                    </a:r>
                  </a:p>
                </c:rich>
              </c:tx>
              <c:spPr>
                <a:noFill/>
                <a:ln w="25400">
                  <a:noFill/>
                </a:ln>
              </c:spPr>
              <c:dLblPos val="bestFit"/>
            </c:dLbl>
            <c:dLbl>
              <c:idx val="2"/>
              <c:layout>
                <c:manualLayout>
                  <c:x val="3.6049926836200875E-2"/>
                  <c:y val="-9.2548988685091024E-2"/>
                </c:manualLayout>
              </c:layout>
              <c:tx>
                <c:rich>
                  <a:bodyPr/>
                  <a:lstStyle/>
                  <a:p>
                    <a:pPr>
                      <a:defRPr sz="600" b="0" i="0" u="none" strike="noStrike" baseline="0">
                        <a:solidFill>
                          <a:srgbClr val="000000"/>
                        </a:solidFill>
                        <a:latin typeface="Arial"/>
                        <a:ea typeface="Arial"/>
                        <a:cs typeface="Arial"/>
                      </a:defRPr>
                    </a:pPr>
                    <a:r>
                      <a:rPr lang="pt-PT" sz="800" b="0" i="0" u="none" strike="noStrike" baseline="0">
                        <a:solidFill>
                          <a:srgbClr val="000000"/>
                        </a:solidFill>
                        <a:latin typeface="Arial"/>
                        <a:cs typeface="Arial"/>
                      </a:rPr>
                      <a:t>Autentication problems</a:t>
                    </a:r>
                  </a:p>
                  <a:p>
                    <a:pPr>
                      <a:defRPr sz="600" b="0" i="0" u="none" strike="noStrike" baseline="0">
                        <a:solidFill>
                          <a:srgbClr val="000000"/>
                        </a:solidFill>
                        <a:latin typeface="Arial"/>
                        <a:ea typeface="Arial"/>
                        <a:cs typeface="Arial"/>
                      </a:defRPr>
                    </a:pPr>
                    <a:r>
                      <a:rPr lang="pt-PT" sz="1000" b="0" i="0" u="none" strike="noStrike" baseline="0">
                        <a:solidFill>
                          <a:srgbClr val="FF6600"/>
                        </a:solidFill>
                        <a:latin typeface="Arial"/>
                        <a:cs typeface="Arial"/>
                      </a:rPr>
                      <a:t>1%</a:t>
                    </a:r>
                  </a:p>
                </c:rich>
              </c:tx>
              <c:spPr>
                <a:noFill/>
                <a:ln w="25400">
                  <a:noFill/>
                </a:ln>
              </c:spPr>
              <c:dLblPos val="bestFit"/>
            </c:dLbl>
            <c:dLbl>
              <c:idx val="3"/>
              <c:layout>
                <c:manualLayout>
                  <c:x val="-4.5620526746820104E-3"/>
                  <c:y val="2.0608734962114392E-2"/>
                </c:manualLayout>
              </c:layout>
              <c:tx>
                <c:rich>
                  <a:bodyPr/>
                  <a:lstStyle/>
                  <a:p>
                    <a:pPr>
                      <a:defRPr sz="600" b="0" i="0" u="none" strike="noStrike" baseline="0">
                        <a:solidFill>
                          <a:srgbClr val="000000"/>
                        </a:solidFill>
                        <a:latin typeface="Arial"/>
                        <a:ea typeface="Arial"/>
                        <a:cs typeface="Arial"/>
                      </a:defRPr>
                    </a:pPr>
                    <a:r>
                      <a:rPr lang="pt-PT" sz="800" b="0" i="0" u="none" strike="noStrike" baseline="0">
                        <a:solidFill>
                          <a:srgbClr val="000000"/>
                        </a:solidFill>
                        <a:latin typeface="Arial"/>
                        <a:cs typeface="Arial"/>
                      </a:rPr>
                      <a:t>E-census system</a:t>
                    </a:r>
                  </a:p>
                  <a:p>
                    <a:pPr>
                      <a:defRPr sz="600" b="0" i="0" u="none" strike="noStrike" baseline="0">
                        <a:solidFill>
                          <a:srgbClr val="000000"/>
                        </a:solidFill>
                        <a:latin typeface="Arial"/>
                        <a:ea typeface="Arial"/>
                        <a:cs typeface="Arial"/>
                      </a:defRPr>
                    </a:pPr>
                    <a:r>
                      <a:rPr lang="pt-PT" sz="1000" b="0" i="0" u="none" strike="noStrike" baseline="0">
                        <a:solidFill>
                          <a:srgbClr val="FF6600"/>
                        </a:solidFill>
                        <a:latin typeface="Arial"/>
                        <a:cs typeface="Arial"/>
                      </a:rPr>
                      <a:t>5%</a:t>
                    </a:r>
                  </a:p>
                </c:rich>
              </c:tx>
              <c:spPr>
                <a:noFill/>
                <a:ln w="25400">
                  <a:noFill/>
                </a:ln>
              </c:spPr>
              <c:dLblPos val="bestFit"/>
            </c:dLbl>
            <c:dLbl>
              <c:idx val="4"/>
              <c:layout>
                <c:manualLayout>
                  <c:x val="-4.7283348012880566E-3"/>
                  <c:y val="2.9262953854016116E-2"/>
                </c:manualLayout>
              </c:layout>
              <c:tx>
                <c:rich>
                  <a:bodyPr/>
                  <a:lstStyle/>
                  <a:p>
                    <a:pPr>
                      <a:defRPr sz="600" b="0" i="0" u="none" strike="noStrike" baseline="0">
                        <a:solidFill>
                          <a:srgbClr val="000000"/>
                        </a:solidFill>
                        <a:latin typeface="Arial"/>
                        <a:ea typeface="Arial"/>
                        <a:cs typeface="Arial"/>
                      </a:defRPr>
                    </a:pPr>
                    <a:r>
                      <a:rPr lang="pt-PT" sz="800" b="0" i="0" u="none" strike="noStrike" baseline="0">
                        <a:solidFill>
                          <a:srgbClr val="000000"/>
                        </a:solidFill>
                        <a:latin typeface="Arial"/>
                        <a:cs typeface="Arial"/>
                      </a:rPr>
                      <a:t>Clarifications on form's questions</a:t>
                    </a:r>
                  </a:p>
                  <a:p>
                    <a:pPr>
                      <a:defRPr sz="600" b="0" i="0" u="none" strike="noStrike" baseline="0">
                        <a:solidFill>
                          <a:srgbClr val="000000"/>
                        </a:solidFill>
                        <a:latin typeface="Arial"/>
                        <a:ea typeface="Arial"/>
                        <a:cs typeface="Arial"/>
                      </a:defRPr>
                    </a:pPr>
                    <a:r>
                      <a:rPr lang="pt-PT" sz="1000" b="0" i="0" u="none" strike="noStrike" baseline="0">
                        <a:solidFill>
                          <a:srgbClr val="FF6600"/>
                        </a:solidFill>
                        <a:latin typeface="Arial"/>
                        <a:cs typeface="Arial"/>
                      </a:rPr>
                      <a:t>10%</a:t>
                    </a:r>
                  </a:p>
                </c:rich>
              </c:tx>
              <c:spPr>
                <a:noFill/>
                <a:ln w="25400">
                  <a:noFill/>
                </a:ln>
              </c:spPr>
              <c:dLblPos val="bestFit"/>
            </c:dLbl>
            <c:dLbl>
              <c:idx val="5"/>
              <c:layout>
                <c:manualLayout>
                  <c:x val="1.1472036924617309E-2"/>
                  <c:y val="1.7186963500035932E-2"/>
                </c:manualLayout>
              </c:layout>
              <c:tx>
                <c:rich>
                  <a:bodyPr/>
                  <a:lstStyle/>
                  <a:p>
                    <a:pPr>
                      <a:defRPr sz="600" b="0" i="0" u="none" strike="noStrike" baseline="0">
                        <a:solidFill>
                          <a:srgbClr val="000000"/>
                        </a:solidFill>
                        <a:latin typeface="Arial"/>
                        <a:ea typeface="Arial"/>
                        <a:cs typeface="Arial"/>
                      </a:defRPr>
                    </a:pPr>
                    <a:r>
                      <a:rPr lang="pt-PT" sz="800" b="0" i="0" u="none" strike="noStrike" baseline="0">
                        <a:solidFill>
                          <a:srgbClr val="000000"/>
                        </a:solidFill>
                        <a:latin typeface="Arial"/>
                        <a:cs typeface="Arial"/>
                      </a:rPr>
                      <a:t>Fieldwork</a:t>
                    </a:r>
                  </a:p>
                  <a:p>
                    <a:pPr>
                      <a:defRPr sz="600" b="0" i="0" u="none" strike="noStrike" baseline="0">
                        <a:solidFill>
                          <a:srgbClr val="000000"/>
                        </a:solidFill>
                        <a:latin typeface="Arial"/>
                        <a:ea typeface="Arial"/>
                        <a:cs typeface="Arial"/>
                      </a:defRPr>
                    </a:pPr>
                    <a:r>
                      <a:rPr lang="pt-PT" sz="1000" b="0" i="0" u="none" strike="noStrike" baseline="0">
                        <a:solidFill>
                          <a:srgbClr val="FF6600"/>
                        </a:solidFill>
                        <a:latin typeface="Arial"/>
                        <a:cs typeface="Arial"/>
                      </a:rPr>
                      <a:t>37%</a:t>
                    </a:r>
                  </a:p>
                </c:rich>
              </c:tx>
              <c:spPr>
                <a:noFill/>
                <a:ln w="25400">
                  <a:noFill/>
                </a:ln>
              </c:spPr>
              <c:dLblPos val="bestFit"/>
            </c:dLbl>
            <c:dLbl>
              <c:idx val="6"/>
              <c:layout>
                <c:manualLayout>
                  <c:x val="2.717178345386961E-3"/>
                  <c:y val="5.3686428497281072E-2"/>
                </c:manualLayout>
              </c:layout>
              <c:tx>
                <c:rich>
                  <a:bodyPr/>
                  <a:lstStyle/>
                  <a:p>
                    <a:pPr>
                      <a:defRPr sz="600" b="0" i="0" u="none" strike="noStrike" baseline="0">
                        <a:solidFill>
                          <a:srgbClr val="000000"/>
                        </a:solidFill>
                        <a:latin typeface="Arial"/>
                        <a:ea typeface="Arial"/>
                        <a:cs typeface="Arial"/>
                      </a:defRPr>
                    </a:pPr>
                    <a:r>
                      <a:rPr lang="pt-PT" sz="800" b="0" i="0" u="none" strike="noStrike" baseline="0">
                        <a:solidFill>
                          <a:srgbClr val="000000"/>
                        </a:solidFill>
                        <a:latin typeface="Arial"/>
                        <a:cs typeface="Arial"/>
                      </a:rPr>
                      <a:t>Enumerator</a:t>
                    </a:r>
                  </a:p>
                  <a:p>
                    <a:pPr>
                      <a:defRPr sz="600" b="0" i="0" u="none" strike="noStrike" baseline="0">
                        <a:solidFill>
                          <a:srgbClr val="000000"/>
                        </a:solidFill>
                        <a:latin typeface="Arial"/>
                        <a:ea typeface="Arial"/>
                        <a:cs typeface="Arial"/>
                      </a:defRPr>
                    </a:pPr>
                    <a:r>
                      <a:rPr lang="pt-PT" sz="800" b="0" i="0" u="none" strike="noStrike" baseline="0">
                        <a:solidFill>
                          <a:srgbClr val="000000"/>
                        </a:solidFill>
                        <a:latin typeface="Arial"/>
                        <a:cs typeface="Arial"/>
                      </a:rPr>
                      <a:t>/identification</a:t>
                    </a:r>
                  </a:p>
                  <a:p>
                    <a:pPr>
                      <a:defRPr sz="600" b="0" i="0" u="none" strike="noStrike" baseline="0">
                        <a:solidFill>
                          <a:srgbClr val="000000"/>
                        </a:solidFill>
                        <a:latin typeface="Arial"/>
                        <a:ea typeface="Arial"/>
                        <a:cs typeface="Arial"/>
                      </a:defRPr>
                    </a:pPr>
                    <a:r>
                      <a:rPr lang="pt-PT" sz="1000" b="0" i="0" u="none" strike="noStrike" baseline="0">
                        <a:solidFill>
                          <a:schemeClr val="accent6">
                            <a:lumMod val="75000"/>
                          </a:schemeClr>
                        </a:solidFill>
                        <a:latin typeface="Arial"/>
                        <a:cs typeface="Arial"/>
                      </a:rPr>
                      <a:t>&lt;1</a:t>
                    </a:r>
                    <a:r>
                      <a:rPr lang="pt-PT" sz="1100" b="0" i="0" u="none" strike="noStrike" baseline="0">
                        <a:solidFill>
                          <a:srgbClr val="FF6600"/>
                        </a:solidFill>
                        <a:latin typeface="Arial"/>
                        <a:cs typeface="Arial"/>
                      </a:rPr>
                      <a:t>%</a:t>
                    </a:r>
                  </a:p>
                </c:rich>
              </c:tx>
              <c:spPr>
                <a:noFill/>
                <a:ln w="25400">
                  <a:noFill/>
                </a:ln>
              </c:spPr>
              <c:dLblPos val="bestFit"/>
            </c:dLbl>
            <c:dLbl>
              <c:idx val="7"/>
              <c:layout>
                <c:manualLayout>
                  <c:x val="-3.8404736756533581E-2"/>
                  <c:y val="-3.2269849001461594E-3"/>
                </c:manualLayout>
              </c:layout>
              <c:tx>
                <c:rich>
                  <a:bodyPr/>
                  <a:lstStyle/>
                  <a:p>
                    <a:pPr>
                      <a:defRPr sz="600" b="0" i="0" u="none" strike="noStrike" baseline="0">
                        <a:solidFill>
                          <a:srgbClr val="000000"/>
                        </a:solidFill>
                        <a:latin typeface="Arial"/>
                        <a:ea typeface="Arial"/>
                        <a:cs typeface="Arial"/>
                      </a:defRPr>
                    </a:pPr>
                    <a:r>
                      <a:rPr lang="pt-PT" sz="800" b="0" i="0" u="none" strike="noStrike" baseline="0">
                        <a:solidFill>
                          <a:srgbClr val="000000"/>
                        </a:solidFill>
                        <a:latin typeface="Arial"/>
                        <a:cs typeface="Arial"/>
                      </a:rPr>
                      <a:t>Online  Form</a:t>
                    </a:r>
                  </a:p>
                  <a:p>
                    <a:pPr>
                      <a:defRPr sz="600" b="0" i="0" u="none" strike="noStrike" baseline="0">
                        <a:solidFill>
                          <a:srgbClr val="000000"/>
                        </a:solidFill>
                        <a:latin typeface="Arial"/>
                        <a:ea typeface="Arial"/>
                        <a:cs typeface="Arial"/>
                      </a:defRPr>
                    </a:pPr>
                    <a:r>
                      <a:rPr lang="pt-PT" sz="1000" b="0" i="0" u="none" strike="noStrike" baseline="0">
                        <a:solidFill>
                          <a:srgbClr val="FF6600"/>
                        </a:solidFill>
                        <a:latin typeface="Arial"/>
                        <a:cs typeface="Arial"/>
                      </a:rPr>
                      <a:t>16%</a:t>
                    </a:r>
                  </a:p>
                </c:rich>
              </c:tx>
              <c:spPr>
                <a:noFill/>
                <a:ln w="25400">
                  <a:noFill/>
                </a:ln>
              </c:spPr>
              <c:dLblPos val="bestFit"/>
            </c:dLbl>
            <c:dLbl>
              <c:idx val="8"/>
              <c:layout>
                <c:manualLayout>
                  <c:x val="-3.3145991928767909E-2"/>
                  <c:y val="-5.9055253054807834E-2"/>
                </c:manualLayout>
              </c:layout>
              <c:tx>
                <c:rich>
                  <a:bodyPr/>
                  <a:lstStyle/>
                  <a:p>
                    <a:pPr>
                      <a:defRPr sz="600" b="0" i="0" u="none" strike="noStrike" baseline="0">
                        <a:solidFill>
                          <a:srgbClr val="000000"/>
                        </a:solidFill>
                        <a:latin typeface="Arial"/>
                        <a:ea typeface="Arial"/>
                        <a:cs typeface="Arial"/>
                      </a:defRPr>
                    </a:pPr>
                    <a:r>
                      <a:rPr lang="pt-PT" sz="800" b="0" i="0" u="none" strike="noStrike" baseline="0">
                        <a:solidFill>
                          <a:srgbClr val="000000"/>
                        </a:solidFill>
                        <a:latin typeface="Arial"/>
                        <a:cs typeface="Arial"/>
                      </a:rPr>
                      <a:t>Sugestions</a:t>
                    </a:r>
                  </a:p>
                  <a:p>
                    <a:pPr>
                      <a:defRPr sz="600" b="0" i="0" u="none" strike="noStrike" baseline="0">
                        <a:solidFill>
                          <a:srgbClr val="000000"/>
                        </a:solidFill>
                        <a:latin typeface="Arial"/>
                        <a:ea typeface="Arial"/>
                        <a:cs typeface="Arial"/>
                      </a:defRPr>
                    </a:pPr>
                    <a:r>
                      <a:rPr lang="pt-PT" sz="1000" b="0" i="0" u="none" strike="noStrike" baseline="0">
                        <a:solidFill>
                          <a:srgbClr val="FF6600"/>
                        </a:solidFill>
                        <a:latin typeface="Arial"/>
                        <a:cs typeface="Arial"/>
                      </a:rPr>
                      <a:t>2%</a:t>
                    </a:r>
                  </a:p>
                </c:rich>
              </c:tx>
              <c:spPr>
                <a:noFill/>
                <a:ln w="25400">
                  <a:noFill/>
                </a:ln>
              </c:spPr>
              <c:dLblPos val="bestFit"/>
            </c:dLbl>
            <c:numFmt formatCode="0%" sourceLinked="0"/>
            <c:spPr>
              <a:noFill/>
              <a:ln w="25400">
                <a:noFill/>
              </a:ln>
            </c:spPr>
            <c:txPr>
              <a:bodyPr/>
              <a:lstStyle/>
              <a:p>
                <a:pPr>
                  <a:defRPr sz="600" b="0" i="0" u="none" strike="noStrike" baseline="0">
                    <a:solidFill>
                      <a:srgbClr val="000000"/>
                    </a:solidFill>
                    <a:latin typeface="Arial"/>
                    <a:ea typeface="Arial"/>
                    <a:cs typeface="Arial"/>
                  </a:defRPr>
                </a:pPr>
                <a:endParaRPr lang="pt-PT"/>
              </a:p>
            </c:txPr>
            <c:showCatName val="1"/>
            <c:showPercent val="1"/>
            <c:showLeaderLines val="1"/>
          </c:dLbls>
          <c:cat>
            <c:strRef>
              <c:f>'pedidos de ajuda'!$C$3:$C$11</c:f>
              <c:strCache>
                <c:ptCount val="9"/>
                <c:pt idx="0">
                  <c:v>Pedido Código Pin</c:v>
                </c:pt>
                <c:pt idx="1">
                  <c:v>Código Par ID/PIN</c:v>
                </c:pt>
                <c:pt idx="2">
                  <c:v>Dificuldades autenticação</c:v>
                </c:pt>
                <c:pt idx="3">
                  <c:v>Funcionamento da aplicação</c:v>
                </c:pt>
                <c:pt idx="4">
                  <c:v>Preenchimento e Interpretação das perguntas</c:v>
                </c:pt>
                <c:pt idx="5">
                  <c:v>Distribuição e Recolha</c:v>
                </c:pt>
                <c:pt idx="6">
                  <c:v>Confirmação de colaborador</c:v>
                </c:pt>
                <c:pt idx="7">
                  <c:v>Ajuda on-line</c:v>
                </c:pt>
                <c:pt idx="8">
                  <c:v>Sugestões</c:v>
                </c:pt>
              </c:strCache>
            </c:strRef>
          </c:cat>
          <c:val>
            <c:numRef>
              <c:f>'pedidos de ajuda'!$D$3:$D$11</c:f>
              <c:numCache>
                <c:formatCode>General</c:formatCode>
                <c:ptCount val="9"/>
                <c:pt idx="0">
                  <c:v>495</c:v>
                </c:pt>
                <c:pt idx="1">
                  <c:v>8678</c:v>
                </c:pt>
                <c:pt idx="2">
                  <c:v>161</c:v>
                </c:pt>
                <c:pt idx="3">
                  <c:v>1449</c:v>
                </c:pt>
                <c:pt idx="4">
                  <c:v>3104</c:v>
                </c:pt>
                <c:pt idx="5">
                  <c:v>12277</c:v>
                </c:pt>
                <c:pt idx="6">
                  <c:v>123</c:v>
                </c:pt>
                <c:pt idx="7">
                  <c:v>5185</c:v>
                </c:pt>
                <c:pt idx="8">
                  <c:v>504</c:v>
                </c:pt>
              </c:numCache>
            </c:numRef>
          </c:val>
        </c:ser>
        <c:dLbls>
          <c:showPercent val="1"/>
        </c:dLbls>
        <c:firstSliceAng val="0"/>
      </c:pieChart>
      <c:spPr>
        <a:noFill/>
        <a:ln w="25400">
          <a:noFill/>
        </a:ln>
      </c:spPr>
    </c:plotArea>
    <c:plotVisOnly val="1"/>
    <c:dispBlanksAs val="zero"/>
  </c:chart>
  <c:spPr>
    <a:solidFill>
      <a:srgbClr val="FFFFFF"/>
    </a:solidFill>
    <a:ln w="3175">
      <a:solidFill>
        <a:srgbClr val="000000"/>
      </a:solidFill>
      <a:prstDash val="solid"/>
    </a:ln>
  </c:spPr>
  <c:txPr>
    <a:bodyPr/>
    <a:lstStyle/>
    <a:p>
      <a:pPr>
        <a:defRPr sz="1200" b="0" i="0" u="none" strike="noStrike" baseline="0">
          <a:solidFill>
            <a:srgbClr val="000000"/>
          </a:solidFill>
          <a:latin typeface="Arial"/>
          <a:ea typeface="Arial"/>
          <a:cs typeface="Arial"/>
        </a:defRPr>
      </a:pPr>
      <a:endParaRPr lang="pt-PT"/>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pt-PT"/>
  <c:chart>
    <c:title>
      <c:tx>
        <c:rich>
          <a:bodyPr/>
          <a:lstStyle/>
          <a:p>
            <a:pPr>
              <a:defRPr sz="900" b="1" i="0" u="none" strike="noStrike" baseline="0">
                <a:solidFill>
                  <a:srgbClr val="000000"/>
                </a:solidFill>
                <a:latin typeface="Arial"/>
                <a:ea typeface="Arial"/>
                <a:cs typeface="Arial"/>
              </a:defRPr>
            </a:pPr>
            <a:r>
              <a:rPr lang="pt-PT" sz="900"/>
              <a:t>E-census - Total acumulated forms by day</a:t>
            </a:r>
            <a:r>
              <a:rPr lang="pt-PT" sz="900" baseline="0"/>
              <a:t> </a:t>
            </a:r>
            <a:endParaRPr lang="pt-PT" sz="900"/>
          </a:p>
        </c:rich>
      </c:tx>
      <c:layout>
        <c:manualLayout>
          <c:xMode val="edge"/>
          <c:yMode val="edge"/>
          <c:x val="0.22967174954323932"/>
          <c:y val="3.1818004283583792E-2"/>
        </c:manualLayout>
      </c:layout>
      <c:spPr>
        <a:noFill/>
        <a:ln w="25400">
          <a:noFill/>
        </a:ln>
      </c:spPr>
    </c:title>
    <c:plotArea>
      <c:layout>
        <c:manualLayout>
          <c:layoutTarget val="inner"/>
          <c:xMode val="edge"/>
          <c:yMode val="edge"/>
          <c:x val="0.13096870934456359"/>
          <c:y val="0.15000000000000024"/>
          <c:w val="0.83628977946060001"/>
          <c:h val="0.66590909090909955"/>
        </c:manualLayout>
      </c:layout>
      <c:lineChart>
        <c:grouping val="standard"/>
        <c:ser>
          <c:idx val="0"/>
          <c:order val="0"/>
          <c:spPr>
            <a:ln w="12700">
              <a:solidFill>
                <a:srgbClr val="000080"/>
              </a:solidFill>
              <a:prstDash val="solid"/>
            </a:ln>
          </c:spPr>
          <c:marker>
            <c:symbol val="diamond"/>
            <c:size val="5"/>
            <c:spPr>
              <a:solidFill>
                <a:srgbClr val="000080"/>
              </a:solidFill>
              <a:ln>
                <a:solidFill>
                  <a:srgbClr val="000080"/>
                </a:solidFill>
                <a:prstDash val="solid"/>
              </a:ln>
            </c:spPr>
          </c:marker>
          <c:dLbls>
            <c:dLbl>
              <c:idx val="30"/>
              <c:layout>
                <c:manualLayout>
                  <c:x val="-4.2333019755409533E-2"/>
                  <c:y val="-7.0525778004842402E-2"/>
                </c:manualLayout>
              </c:layout>
              <c:tx>
                <c:rich>
                  <a:bodyPr/>
                  <a:lstStyle/>
                  <a:p>
                    <a:pPr>
                      <a:defRPr sz="900" baseline="0"/>
                    </a:pPr>
                    <a:r>
                      <a:rPr lang="en-US" sz="900" baseline="0"/>
                      <a:t>1 967 539</a:t>
                    </a:r>
                  </a:p>
                </c:rich>
              </c:tx>
              <c:spPr/>
              <c:showVal val="1"/>
            </c:dLbl>
            <c:delete val="1"/>
            <c:txPr>
              <a:bodyPr/>
              <a:lstStyle/>
              <a:p>
                <a:pPr>
                  <a:defRPr sz="1100"/>
                </a:pPr>
                <a:endParaRPr lang="pt-PT"/>
              </a:p>
            </c:txPr>
          </c:dLbls>
          <c:cat>
            <c:strRef>
              <c:f>'Sheet1 (2)'!$D$205:$AH$205</c:f>
              <c:strCache>
                <c:ptCount val="31"/>
                <c:pt idx="0">
                  <c:v>Dia 0</c:v>
                </c:pt>
                <c:pt idx="1">
                  <c:v>21-Mar</c:v>
                </c:pt>
                <c:pt idx="2">
                  <c:v>22-Mar</c:v>
                </c:pt>
                <c:pt idx="3">
                  <c:v>23-Mar</c:v>
                </c:pt>
                <c:pt idx="4">
                  <c:v>24-Mar</c:v>
                </c:pt>
                <c:pt idx="5">
                  <c:v>25-Mar</c:v>
                </c:pt>
                <c:pt idx="6">
                  <c:v>26-Mar</c:v>
                </c:pt>
                <c:pt idx="7">
                  <c:v>27-Mar</c:v>
                </c:pt>
                <c:pt idx="8">
                  <c:v>28-Mar</c:v>
                </c:pt>
                <c:pt idx="9">
                  <c:v>29-Mar</c:v>
                </c:pt>
                <c:pt idx="10">
                  <c:v>30-Mar</c:v>
                </c:pt>
                <c:pt idx="11">
                  <c:v>31-Mar</c:v>
                </c:pt>
                <c:pt idx="12">
                  <c:v>01-Abr</c:v>
                </c:pt>
                <c:pt idx="13">
                  <c:v>02-Abr</c:v>
                </c:pt>
                <c:pt idx="14">
                  <c:v>03-Abr</c:v>
                </c:pt>
                <c:pt idx="15">
                  <c:v>04-Abr</c:v>
                </c:pt>
                <c:pt idx="16">
                  <c:v>05-Abr</c:v>
                </c:pt>
                <c:pt idx="17">
                  <c:v>06-Abr</c:v>
                </c:pt>
                <c:pt idx="18">
                  <c:v>07-Abr</c:v>
                </c:pt>
                <c:pt idx="19">
                  <c:v>08-Abr</c:v>
                </c:pt>
                <c:pt idx="20">
                  <c:v>09-Abr</c:v>
                </c:pt>
                <c:pt idx="21">
                  <c:v>10-Abr</c:v>
                </c:pt>
                <c:pt idx="22">
                  <c:v>11-Abr</c:v>
                </c:pt>
                <c:pt idx="23">
                  <c:v>12-Abr</c:v>
                </c:pt>
                <c:pt idx="24">
                  <c:v>13-Abr</c:v>
                </c:pt>
                <c:pt idx="25">
                  <c:v>14-Abr</c:v>
                </c:pt>
                <c:pt idx="26">
                  <c:v>15-Abr</c:v>
                </c:pt>
                <c:pt idx="27">
                  <c:v>16-Abr</c:v>
                </c:pt>
                <c:pt idx="28">
                  <c:v>17-Abr</c:v>
                </c:pt>
                <c:pt idx="29">
                  <c:v>18-Abr</c:v>
                </c:pt>
                <c:pt idx="30">
                  <c:v>19-Abr</c:v>
                </c:pt>
              </c:strCache>
            </c:strRef>
          </c:cat>
          <c:val>
            <c:numRef>
              <c:f>'Sheet1 (2)'!$D$206:$AH$206</c:f>
              <c:numCache>
                <c:formatCode>General</c:formatCode>
                <c:ptCount val="31"/>
                <c:pt idx="0">
                  <c:v>12</c:v>
                </c:pt>
                <c:pt idx="1">
                  <c:v>69132</c:v>
                </c:pt>
                <c:pt idx="2">
                  <c:v>251178</c:v>
                </c:pt>
                <c:pt idx="3">
                  <c:v>342870</c:v>
                </c:pt>
                <c:pt idx="4">
                  <c:v>450787</c:v>
                </c:pt>
                <c:pt idx="5">
                  <c:v>560680</c:v>
                </c:pt>
                <c:pt idx="6">
                  <c:v>678421</c:v>
                </c:pt>
                <c:pt idx="7">
                  <c:v>804734</c:v>
                </c:pt>
                <c:pt idx="8">
                  <c:v>903123</c:v>
                </c:pt>
                <c:pt idx="9">
                  <c:v>992253</c:v>
                </c:pt>
                <c:pt idx="10">
                  <c:v>1063080</c:v>
                </c:pt>
                <c:pt idx="11">
                  <c:v>1125408</c:v>
                </c:pt>
                <c:pt idx="12">
                  <c:v>1176216</c:v>
                </c:pt>
                <c:pt idx="13">
                  <c:v>1237299</c:v>
                </c:pt>
                <c:pt idx="14">
                  <c:v>1314266</c:v>
                </c:pt>
                <c:pt idx="15">
                  <c:v>1388096</c:v>
                </c:pt>
                <c:pt idx="16">
                  <c:v>1459090</c:v>
                </c:pt>
                <c:pt idx="17">
                  <c:v>1528066</c:v>
                </c:pt>
                <c:pt idx="18">
                  <c:v>1592473</c:v>
                </c:pt>
                <c:pt idx="19">
                  <c:v>1651358</c:v>
                </c:pt>
                <c:pt idx="20">
                  <c:v>1717849</c:v>
                </c:pt>
                <c:pt idx="21">
                  <c:v>1800672</c:v>
                </c:pt>
                <c:pt idx="22">
                  <c:v>1869177</c:v>
                </c:pt>
                <c:pt idx="23">
                  <c:v>1953771</c:v>
                </c:pt>
                <c:pt idx="24">
                  <c:v>1956319</c:v>
                </c:pt>
                <c:pt idx="25">
                  <c:v>1957072</c:v>
                </c:pt>
                <c:pt idx="26">
                  <c:v>1957532</c:v>
                </c:pt>
                <c:pt idx="27">
                  <c:v>1957888</c:v>
                </c:pt>
                <c:pt idx="28">
                  <c:v>1967505</c:v>
                </c:pt>
                <c:pt idx="29">
                  <c:v>1967539</c:v>
                </c:pt>
                <c:pt idx="30">
                  <c:v>1967539</c:v>
                </c:pt>
              </c:numCache>
            </c:numRef>
          </c:val>
        </c:ser>
        <c:marker val="1"/>
        <c:axId val="52902912"/>
        <c:axId val="52913280"/>
      </c:lineChart>
      <c:catAx>
        <c:axId val="52902912"/>
        <c:scaling>
          <c:orientation val="minMax"/>
        </c:scaling>
        <c:axPos val="b"/>
        <c:title>
          <c:tx>
            <c:rich>
              <a:bodyPr/>
              <a:lstStyle/>
              <a:p>
                <a:pPr>
                  <a:defRPr sz="800" b="1" i="0" u="none" strike="noStrike" baseline="0">
                    <a:solidFill>
                      <a:srgbClr val="000000"/>
                    </a:solidFill>
                    <a:latin typeface="Arial"/>
                    <a:ea typeface="Arial"/>
                    <a:cs typeface="Arial"/>
                  </a:defRPr>
                </a:pPr>
                <a:r>
                  <a:rPr lang="pt-PT" sz="800"/>
                  <a:t>E-census response period</a:t>
                </a:r>
              </a:p>
            </c:rich>
          </c:tx>
          <c:layout>
            <c:manualLayout>
              <c:xMode val="edge"/>
              <c:yMode val="edge"/>
              <c:x val="0.32009096228917155"/>
              <c:y val="0.92954548820127803"/>
            </c:manualLayout>
          </c:layout>
          <c:spPr>
            <a:noFill/>
            <a:ln w="25400">
              <a:noFill/>
            </a:ln>
          </c:spPr>
        </c:title>
        <c:numFmt formatCode="General" sourceLinked="1"/>
        <c:tickLblPos val="nextTo"/>
        <c:spPr>
          <a:ln w="3175">
            <a:solidFill>
              <a:srgbClr val="000000"/>
            </a:solidFill>
            <a:prstDash val="solid"/>
          </a:ln>
        </c:spPr>
        <c:txPr>
          <a:bodyPr rot="-2700000" vert="horz"/>
          <a:lstStyle/>
          <a:p>
            <a:pPr>
              <a:defRPr sz="700" b="0" i="0" u="none" strike="noStrike" baseline="0">
                <a:solidFill>
                  <a:srgbClr val="000000"/>
                </a:solidFill>
                <a:latin typeface="Arial"/>
                <a:ea typeface="Arial"/>
                <a:cs typeface="Arial"/>
              </a:defRPr>
            </a:pPr>
            <a:endParaRPr lang="pt-PT"/>
          </a:p>
        </c:txPr>
        <c:crossAx val="52913280"/>
        <c:crosses val="autoZero"/>
        <c:auto val="1"/>
        <c:lblAlgn val="ctr"/>
        <c:lblOffset val="100"/>
        <c:tickLblSkip val="1"/>
        <c:tickMarkSkip val="1"/>
      </c:catAx>
      <c:valAx>
        <c:axId val="52913280"/>
        <c:scaling>
          <c:orientation val="minMax"/>
        </c:scaling>
        <c:axPos val="l"/>
        <c:majorGridlines>
          <c:spPr>
            <a:ln w="3175">
              <a:solidFill>
                <a:srgbClr val="000000"/>
              </a:solidFill>
              <a:prstDash val="solid"/>
            </a:ln>
          </c:spPr>
        </c:majorGridlines>
        <c:title>
          <c:tx>
            <c:rich>
              <a:bodyPr/>
              <a:lstStyle/>
              <a:p>
                <a:pPr>
                  <a:defRPr sz="800" b="1" i="0" u="none" strike="noStrike" baseline="0">
                    <a:solidFill>
                      <a:srgbClr val="000000"/>
                    </a:solidFill>
                    <a:latin typeface="Arial"/>
                    <a:ea typeface="Arial"/>
                    <a:cs typeface="Arial"/>
                  </a:defRPr>
                </a:pPr>
                <a:r>
                  <a:rPr lang="pt-PT" sz="800"/>
                  <a:t>Nº of online forms</a:t>
                </a:r>
              </a:p>
            </c:rich>
          </c:tx>
          <c:layout>
            <c:manualLayout>
              <c:xMode val="edge"/>
              <c:yMode val="edge"/>
              <c:x val="9.162238135215767E-3"/>
              <c:y val="0.33119280149427865"/>
            </c:manualLayout>
          </c:layout>
          <c:spPr>
            <a:noFill/>
            <a:ln w="25400">
              <a:noFill/>
            </a:ln>
          </c:spPr>
        </c:title>
        <c:numFmt formatCode="#,##0" sourceLinked="0"/>
        <c:tickLblPos val="nextTo"/>
        <c:spPr>
          <a:ln w="3175">
            <a:solidFill>
              <a:srgbClr val="000000"/>
            </a:solidFill>
            <a:prstDash val="solid"/>
          </a:ln>
        </c:spPr>
        <c:txPr>
          <a:bodyPr rot="0" vert="horz"/>
          <a:lstStyle/>
          <a:p>
            <a:pPr>
              <a:defRPr sz="700" b="0" i="0" u="none" strike="noStrike" baseline="0">
                <a:solidFill>
                  <a:srgbClr val="000000"/>
                </a:solidFill>
                <a:latin typeface="Arial"/>
                <a:ea typeface="Arial"/>
                <a:cs typeface="Arial"/>
              </a:defRPr>
            </a:pPr>
            <a:endParaRPr lang="pt-PT"/>
          </a:p>
        </c:txPr>
        <c:crossAx val="52902912"/>
        <c:crosses val="autoZero"/>
        <c:crossBetween val="between"/>
      </c:valAx>
      <c:spPr>
        <a:solidFill>
          <a:srgbClr val="C0C0C0"/>
        </a:solidFill>
        <a:ln w="12700">
          <a:solidFill>
            <a:srgbClr val="808080"/>
          </a:solidFill>
          <a:prstDash val="solid"/>
        </a:ln>
      </c:spPr>
    </c:plotArea>
    <c:plotVisOnly val="1"/>
    <c:dispBlanksAs val="gap"/>
  </c:chart>
  <c:spPr>
    <a:solidFill>
      <a:srgbClr val="FFFFFF"/>
    </a:solidFill>
    <a:ln w="3175">
      <a:solidFill>
        <a:srgbClr val="000000"/>
      </a:solidFill>
      <a:prstDash val="solid"/>
    </a:ln>
  </c:spPr>
  <c:txPr>
    <a:bodyPr/>
    <a:lstStyle/>
    <a:p>
      <a:pPr>
        <a:defRPr sz="1500" b="0" i="0" u="none" strike="noStrike" baseline="0">
          <a:solidFill>
            <a:srgbClr val="000000"/>
          </a:solidFill>
          <a:latin typeface="Arial"/>
          <a:ea typeface="Arial"/>
          <a:cs typeface="Arial"/>
        </a:defRPr>
      </a:pPr>
      <a:endParaRPr lang="pt-PT"/>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pt-PT"/>
  <c:chart>
    <c:title>
      <c:tx>
        <c:rich>
          <a:bodyPr/>
          <a:lstStyle/>
          <a:p>
            <a:pPr>
              <a:defRPr sz="900" b="1" i="0" u="none" strike="noStrike" baseline="0">
                <a:solidFill>
                  <a:srgbClr val="000000"/>
                </a:solidFill>
                <a:latin typeface="Arial"/>
                <a:ea typeface="Arial"/>
                <a:cs typeface="Arial"/>
              </a:defRPr>
            </a:pPr>
            <a:r>
              <a:rPr lang="pt-PT"/>
              <a:t>E-enumerated</a:t>
            </a:r>
            <a:r>
              <a:rPr lang="pt-PT" baseline="0"/>
              <a:t> population</a:t>
            </a:r>
            <a:r>
              <a:rPr lang="pt-PT"/>
              <a:t>
</a:t>
            </a:r>
          </a:p>
        </c:rich>
      </c:tx>
      <c:layout>
        <c:manualLayout>
          <c:xMode val="edge"/>
          <c:yMode val="edge"/>
          <c:x val="0.29827604308082417"/>
          <c:y val="3.2828282828282832E-2"/>
        </c:manualLayout>
      </c:layout>
      <c:spPr>
        <a:noFill/>
        <a:ln w="25400">
          <a:noFill/>
        </a:ln>
      </c:spPr>
    </c:title>
    <c:plotArea>
      <c:layout>
        <c:manualLayout>
          <c:layoutTarget val="inner"/>
          <c:xMode val="edge"/>
          <c:yMode val="edge"/>
          <c:x val="0.16206910195742213"/>
          <c:y val="0.13131345514090051"/>
          <c:w val="0.8000006734919467"/>
          <c:h val="0.68939563948972582"/>
        </c:manualLayout>
      </c:layout>
      <c:barChart>
        <c:barDir val="bar"/>
        <c:grouping val="clustered"/>
        <c:ser>
          <c:idx val="0"/>
          <c:order val="0"/>
          <c:spPr>
            <a:solidFill>
              <a:srgbClr val="9999FF"/>
            </a:solidFill>
            <a:ln w="12700">
              <a:solidFill>
                <a:srgbClr val="000000"/>
              </a:solidFill>
              <a:prstDash val="solid"/>
            </a:ln>
          </c:spPr>
          <c:dPt>
            <c:idx val="5"/>
            <c:spPr>
              <a:solidFill>
                <a:srgbClr val="FF00FF"/>
              </a:solidFill>
              <a:ln w="12700">
                <a:solidFill>
                  <a:srgbClr val="000000"/>
                </a:solidFill>
                <a:prstDash val="solid"/>
              </a:ln>
            </c:spPr>
          </c:dPt>
          <c:dLbls>
            <c:spPr>
              <a:noFill/>
              <a:ln w="25400">
                <a:noFill/>
              </a:ln>
            </c:spPr>
            <c:txPr>
              <a:bodyPr/>
              <a:lstStyle/>
              <a:p>
                <a:pPr>
                  <a:defRPr sz="900" b="0" i="0" u="none" strike="noStrike" baseline="0">
                    <a:solidFill>
                      <a:srgbClr val="000000"/>
                    </a:solidFill>
                    <a:latin typeface="Arial"/>
                    <a:ea typeface="Arial"/>
                    <a:cs typeface="Arial"/>
                  </a:defRPr>
                </a:pPr>
                <a:endParaRPr lang="pt-PT"/>
              </a:p>
            </c:txPr>
            <c:showVal val="1"/>
          </c:dLbls>
          <c:cat>
            <c:strRef>
              <c:f>taxa_reg_pop!$A$20:$A$27</c:f>
              <c:strCache>
                <c:ptCount val="8"/>
                <c:pt idx="0">
                  <c:v>Alentejo</c:v>
                </c:pt>
                <c:pt idx="1">
                  <c:v>Centro</c:v>
                </c:pt>
                <c:pt idx="2">
                  <c:v>Lisboa</c:v>
                </c:pt>
                <c:pt idx="3">
                  <c:v>Açores</c:v>
                </c:pt>
                <c:pt idx="4">
                  <c:v>Algarve</c:v>
                </c:pt>
                <c:pt idx="5">
                  <c:v>Portugal</c:v>
                </c:pt>
                <c:pt idx="6">
                  <c:v>Norte</c:v>
                </c:pt>
                <c:pt idx="7">
                  <c:v>Madeira</c:v>
                </c:pt>
              </c:strCache>
            </c:strRef>
          </c:cat>
          <c:val>
            <c:numRef>
              <c:f>taxa_reg_pop!$B$20:$B$27</c:f>
              <c:numCache>
                <c:formatCode>0</c:formatCode>
                <c:ptCount val="8"/>
                <c:pt idx="0">
                  <c:v>36</c:v>
                </c:pt>
                <c:pt idx="1">
                  <c:v>42</c:v>
                </c:pt>
                <c:pt idx="2">
                  <c:v>42.867300375164206</c:v>
                </c:pt>
                <c:pt idx="3">
                  <c:v>43.380309242218004</c:v>
                </c:pt>
                <c:pt idx="4">
                  <c:v>47</c:v>
                </c:pt>
                <c:pt idx="5">
                  <c:v>50.131621336277817</c:v>
                </c:pt>
                <c:pt idx="6">
                  <c:v>64</c:v>
                </c:pt>
                <c:pt idx="7">
                  <c:v>70</c:v>
                </c:pt>
              </c:numCache>
            </c:numRef>
          </c:val>
        </c:ser>
        <c:dLbls>
          <c:showVal val="1"/>
        </c:dLbls>
        <c:axId val="52933760"/>
        <c:axId val="52935680"/>
      </c:barChart>
      <c:catAx>
        <c:axId val="52933760"/>
        <c:scaling>
          <c:orientation val="minMax"/>
        </c:scaling>
        <c:axPos val="l"/>
        <c:title>
          <c:tx>
            <c:rich>
              <a:bodyPr/>
              <a:lstStyle/>
              <a:p>
                <a:pPr>
                  <a:defRPr sz="800" b="1" i="0" u="none" strike="noStrike" baseline="0">
                    <a:solidFill>
                      <a:srgbClr val="000000"/>
                    </a:solidFill>
                    <a:latin typeface="Arial"/>
                    <a:ea typeface="Arial"/>
                    <a:cs typeface="Arial"/>
                  </a:defRPr>
                </a:pPr>
                <a:r>
                  <a:rPr lang="pt-PT"/>
                  <a:t>PT/Region/NUTSII</a:t>
                </a:r>
              </a:p>
            </c:rich>
          </c:tx>
          <c:layout>
            <c:manualLayout>
              <c:xMode val="edge"/>
              <c:yMode val="edge"/>
              <c:x val="8.0763523281497749E-3"/>
              <c:y val="0.25746537405915731"/>
            </c:manualLayout>
          </c:layout>
          <c:spPr>
            <a:noFill/>
            <a:ln w="25400">
              <a:noFill/>
            </a:ln>
          </c:spPr>
        </c:title>
        <c:numFmt formatCode="General" sourceLinked="1"/>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pt-PT"/>
          </a:p>
        </c:txPr>
        <c:crossAx val="52935680"/>
        <c:crosses val="autoZero"/>
        <c:auto val="1"/>
        <c:lblAlgn val="ctr"/>
        <c:lblOffset val="100"/>
        <c:tickLblSkip val="1"/>
        <c:tickMarkSkip val="1"/>
      </c:catAx>
      <c:valAx>
        <c:axId val="52935680"/>
        <c:scaling>
          <c:orientation val="minMax"/>
        </c:scaling>
        <c:axPos val="b"/>
        <c:title>
          <c:tx>
            <c:rich>
              <a:bodyPr/>
              <a:lstStyle/>
              <a:p>
                <a:pPr>
                  <a:defRPr sz="800" b="1" i="0" u="none" strike="noStrike" baseline="0">
                    <a:solidFill>
                      <a:srgbClr val="000000"/>
                    </a:solidFill>
                    <a:latin typeface="Arial"/>
                    <a:ea typeface="Arial"/>
                    <a:cs typeface="Arial"/>
                  </a:defRPr>
                </a:pPr>
                <a:r>
                  <a:rPr lang="pt-PT"/>
                  <a:t>%</a:t>
                </a:r>
              </a:p>
            </c:rich>
          </c:tx>
          <c:layout>
            <c:manualLayout>
              <c:xMode val="edge"/>
              <c:yMode val="edge"/>
              <c:x val="0.55172468096660332"/>
              <c:y val="0.88889100983589164"/>
            </c:manualLayout>
          </c:layout>
          <c:spPr>
            <a:noFill/>
            <a:ln w="25400">
              <a:noFill/>
            </a:ln>
          </c:spPr>
        </c:title>
        <c:numFmt formatCode="0" sourceLinked="1"/>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pt-PT"/>
          </a:p>
        </c:txPr>
        <c:crossAx val="52933760"/>
        <c:crosses val="autoZero"/>
        <c:crossBetween val="between"/>
      </c:valAx>
      <c:spPr>
        <a:solidFill>
          <a:srgbClr val="C0C0C0"/>
        </a:solidFill>
        <a:ln w="12700">
          <a:solidFill>
            <a:srgbClr val="808080"/>
          </a:solidFill>
          <a:prstDash val="solid"/>
        </a:ln>
      </c:spPr>
    </c:plotArea>
    <c:plotVisOnly val="1"/>
    <c:dispBlanksAs val="gap"/>
  </c:chart>
  <c:spPr>
    <a:solidFill>
      <a:srgbClr val="FFFFFF"/>
    </a:solidFill>
    <a:ln w="3175">
      <a:solidFill>
        <a:srgbClr val="000000"/>
      </a:solidFill>
      <a:prstDash val="solid"/>
    </a:ln>
  </c:spPr>
  <c:txPr>
    <a:bodyPr/>
    <a:lstStyle/>
    <a:p>
      <a:pPr>
        <a:defRPr sz="1175" b="0" i="0" u="none" strike="noStrike" baseline="0">
          <a:solidFill>
            <a:srgbClr val="000000"/>
          </a:solidFill>
          <a:latin typeface="Arial"/>
          <a:ea typeface="Arial"/>
          <a:cs typeface="Arial"/>
        </a:defRPr>
      </a:pPr>
      <a:endParaRPr lang="pt-PT"/>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pt-PT"/>
  <c:chart>
    <c:title>
      <c:tx>
        <c:rich>
          <a:bodyPr/>
          <a:lstStyle/>
          <a:p>
            <a:pPr>
              <a:defRPr sz="1050" b="1" i="0" u="none" strike="noStrike" baseline="0">
                <a:solidFill>
                  <a:srgbClr val="000000"/>
                </a:solidFill>
                <a:latin typeface="Arial"/>
                <a:ea typeface="Arial"/>
                <a:cs typeface="Arial"/>
              </a:defRPr>
            </a:pPr>
            <a:r>
              <a:rPr lang="pt-PT" sz="1050"/>
              <a:t>Total online forms by day</a:t>
            </a:r>
          </a:p>
        </c:rich>
      </c:tx>
      <c:layout>
        <c:manualLayout>
          <c:xMode val="edge"/>
          <c:yMode val="edge"/>
          <c:x val="0.33078874503983263"/>
          <c:y val="1.9073569482288943E-2"/>
        </c:manualLayout>
      </c:layout>
      <c:spPr>
        <a:noFill/>
        <a:ln w="25402">
          <a:noFill/>
        </a:ln>
      </c:spPr>
    </c:title>
    <c:plotArea>
      <c:layout>
        <c:manualLayout>
          <c:layoutTarget val="inner"/>
          <c:xMode val="edge"/>
          <c:yMode val="edge"/>
          <c:x val="0.118320610687023"/>
          <c:y val="0.15531335149863862"/>
          <c:w val="0.83553613078102673"/>
          <c:h val="0.4713896457765685"/>
        </c:manualLayout>
      </c:layout>
      <c:lineChart>
        <c:grouping val="standard"/>
        <c:ser>
          <c:idx val="0"/>
          <c:order val="0"/>
          <c:spPr>
            <a:ln w="12701">
              <a:solidFill>
                <a:srgbClr val="000080"/>
              </a:solidFill>
              <a:prstDash val="solid"/>
            </a:ln>
          </c:spPr>
          <c:marker>
            <c:symbol val="diamond"/>
            <c:size val="5"/>
            <c:spPr>
              <a:solidFill>
                <a:srgbClr val="000080"/>
              </a:solidFill>
              <a:ln>
                <a:solidFill>
                  <a:srgbClr val="000080"/>
                </a:solidFill>
                <a:prstDash val="solid"/>
              </a:ln>
            </c:spPr>
          </c:marker>
          <c:cat>
            <c:numRef>
              <c:f>'Sheet1 (2)'!$E$178:$AA$178</c:f>
              <c:numCache>
                <c:formatCode>dd/mmm</c:formatCode>
                <c:ptCount val="23"/>
                <c:pt idx="0">
                  <c:v>40623</c:v>
                </c:pt>
                <c:pt idx="1">
                  <c:v>40624</c:v>
                </c:pt>
                <c:pt idx="2">
                  <c:v>40625</c:v>
                </c:pt>
                <c:pt idx="3">
                  <c:v>40626</c:v>
                </c:pt>
                <c:pt idx="4">
                  <c:v>40627</c:v>
                </c:pt>
                <c:pt idx="5">
                  <c:v>40628</c:v>
                </c:pt>
                <c:pt idx="6">
                  <c:v>40629</c:v>
                </c:pt>
                <c:pt idx="7">
                  <c:v>40630</c:v>
                </c:pt>
                <c:pt idx="8">
                  <c:v>40631</c:v>
                </c:pt>
                <c:pt idx="9">
                  <c:v>40632</c:v>
                </c:pt>
                <c:pt idx="10">
                  <c:v>40633</c:v>
                </c:pt>
                <c:pt idx="11">
                  <c:v>40634</c:v>
                </c:pt>
                <c:pt idx="12">
                  <c:v>40635</c:v>
                </c:pt>
                <c:pt idx="13">
                  <c:v>40636</c:v>
                </c:pt>
                <c:pt idx="14">
                  <c:v>40637</c:v>
                </c:pt>
                <c:pt idx="15">
                  <c:v>40638</c:v>
                </c:pt>
                <c:pt idx="16">
                  <c:v>40639</c:v>
                </c:pt>
                <c:pt idx="17">
                  <c:v>40640</c:v>
                </c:pt>
                <c:pt idx="18">
                  <c:v>40641</c:v>
                </c:pt>
                <c:pt idx="19">
                  <c:v>40642</c:v>
                </c:pt>
                <c:pt idx="20">
                  <c:v>40643</c:v>
                </c:pt>
                <c:pt idx="21">
                  <c:v>40644</c:v>
                </c:pt>
                <c:pt idx="22">
                  <c:v>40645</c:v>
                </c:pt>
              </c:numCache>
            </c:numRef>
          </c:cat>
          <c:val>
            <c:numRef>
              <c:f>'Sheet1 (2)'!$E$179:$AA$179</c:f>
              <c:numCache>
                <c:formatCode>General</c:formatCode>
                <c:ptCount val="23"/>
                <c:pt idx="0">
                  <c:v>69120</c:v>
                </c:pt>
                <c:pt idx="1">
                  <c:v>182046</c:v>
                </c:pt>
                <c:pt idx="2">
                  <c:v>91692</c:v>
                </c:pt>
                <c:pt idx="3">
                  <c:v>107917</c:v>
                </c:pt>
                <c:pt idx="4">
                  <c:v>109893</c:v>
                </c:pt>
                <c:pt idx="5">
                  <c:v>117741</c:v>
                </c:pt>
                <c:pt idx="6">
                  <c:v>126313</c:v>
                </c:pt>
                <c:pt idx="7">
                  <c:v>98389</c:v>
                </c:pt>
                <c:pt idx="8">
                  <c:v>89130</c:v>
                </c:pt>
                <c:pt idx="9">
                  <c:v>70827</c:v>
                </c:pt>
                <c:pt idx="10">
                  <c:v>62328</c:v>
                </c:pt>
                <c:pt idx="11">
                  <c:v>50808</c:v>
                </c:pt>
                <c:pt idx="12">
                  <c:v>61083</c:v>
                </c:pt>
                <c:pt idx="13">
                  <c:v>76967</c:v>
                </c:pt>
                <c:pt idx="14">
                  <c:v>73830</c:v>
                </c:pt>
                <c:pt idx="15">
                  <c:v>70994</c:v>
                </c:pt>
                <c:pt idx="16">
                  <c:v>68976</c:v>
                </c:pt>
                <c:pt idx="17">
                  <c:v>64407</c:v>
                </c:pt>
                <c:pt idx="18">
                  <c:v>58885</c:v>
                </c:pt>
                <c:pt idx="19">
                  <c:v>66491</c:v>
                </c:pt>
                <c:pt idx="20">
                  <c:v>82823</c:v>
                </c:pt>
                <c:pt idx="21">
                  <c:v>68505</c:v>
                </c:pt>
                <c:pt idx="22">
                  <c:v>84594</c:v>
                </c:pt>
              </c:numCache>
            </c:numRef>
          </c:val>
        </c:ser>
        <c:marker val="1"/>
        <c:axId val="82286464"/>
        <c:axId val="82209408"/>
      </c:lineChart>
      <c:dateAx>
        <c:axId val="82286464"/>
        <c:scaling>
          <c:orientation val="minMax"/>
        </c:scaling>
        <c:axPos val="b"/>
        <c:title>
          <c:tx>
            <c:rich>
              <a:bodyPr/>
              <a:lstStyle/>
              <a:p>
                <a:pPr>
                  <a:defRPr sz="900" b="1" i="0" u="none" strike="noStrike" baseline="0">
                    <a:solidFill>
                      <a:srgbClr val="000000"/>
                    </a:solidFill>
                    <a:latin typeface="Arial"/>
                    <a:ea typeface="Arial"/>
                    <a:cs typeface="Arial"/>
                  </a:defRPr>
                </a:pPr>
                <a:r>
                  <a:rPr lang="pt-PT" sz="900"/>
                  <a:t>Data collection period</a:t>
                </a:r>
              </a:p>
            </c:rich>
          </c:tx>
          <c:layout>
            <c:manualLayout>
              <c:xMode val="edge"/>
              <c:yMode val="edge"/>
              <c:x val="0.38040718234750492"/>
              <c:y val="0.78249815718592686"/>
            </c:manualLayout>
          </c:layout>
          <c:spPr>
            <a:noFill/>
            <a:ln w="25402">
              <a:noFill/>
            </a:ln>
          </c:spPr>
        </c:title>
        <c:numFmt formatCode="[$-816]d/mmm;@" sourceLinked="0"/>
        <c:tickLblPos val="nextTo"/>
        <c:spPr>
          <a:ln w="3175">
            <a:solidFill>
              <a:srgbClr val="000000"/>
            </a:solidFill>
            <a:prstDash val="solid"/>
          </a:ln>
        </c:spPr>
        <c:txPr>
          <a:bodyPr rot="-2700000" vert="horz"/>
          <a:lstStyle/>
          <a:p>
            <a:pPr>
              <a:defRPr sz="700" b="0" i="0" u="none" strike="noStrike" baseline="0">
                <a:solidFill>
                  <a:srgbClr val="000000"/>
                </a:solidFill>
                <a:latin typeface="Arial"/>
                <a:ea typeface="Arial"/>
                <a:cs typeface="Arial"/>
              </a:defRPr>
            </a:pPr>
            <a:endParaRPr lang="pt-PT"/>
          </a:p>
        </c:txPr>
        <c:crossAx val="82209408"/>
        <c:crosses val="autoZero"/>
        <c:auto val="1"/>
        <c:lblOffset val="100"/>
        <c:baseTimeUnit val="days"/>
        <c:majorUnit val="1"/>
        <c:majorTimeUnit val="days"/>
        <c:minorUnit val="1"/>
        <c:minorTimeUnit val="days"/>
      </c:dateAx>
      <c:valAx>
        <c:axId val="82209408"/>
        <c:scaling>
          <c:orientation val="minMax"/>
        </c:scaling>
        <c:axPos val="l"/>
        <c:majorGridlines>
          <c:spPr>
            <a:ln w="3175">
              <a:solidFill>
                <a:srgbClr val="000000"/>
              </a:solidFill>
              <a:prstDash val="solid"/>
            </a:ln>
          </c:spPr>
        </c:majorGridlines>
        <c:title>
          <c:tx>
            <c:rich>
              <a:bodyPr/>
              <a:lstStyle/>
              <a:p>
                <a:pPr>
                  <a:defRPr sz="825" b="1" i="0" u="none" strike="noStrike" baseline="0">
                    <a:solidFill>
                      <a:srgbClr val="000000"/>
                    </a:solidFill>
                    <a:latin typeface="Arial"/>
                    <a:ea typeface="Arial"/>
                    <a:cs typeface="Arial"/>
                  </a:defRPr>
                </a:pPr>
                <a:r>
                  <a:rPr lang="pt-PT"/>
                  <a:t>Number of online forms</a:t>
                </a:r>
              </a:p>
            </c:rich>
          </c:tx>
          <c:layout>
            <c:manualLayout>
              <c:xMode val="edge"/>
              <c:yMode val="edge"/>
              <c:x val="1.1768917113288225E-2"/>
              <c:y val="0.14301385326025839"/>
            </c:manualLayout>
          </c:layout>
          <c:spPr>
            <a:noFill/>
            <a:ln w="25402">
              <a:noFill/>
            </a:ln>
          </c:spPr>
        </c:title>
        <c:numFmt formatCode="General" sourceLinked="1"/>
        <c:tickLblPos val="nextTo"/>
        <c:spPr>
          <a:ln w="3175">
            <a:solidFill>
              <a:srgbClr val="000000"/>
            </a:solidFill>
            <a:prstDash val="solid"/>
          </a:ln>
        </c:spPr>
        <c:txPr>
          <a:bodyPr rot="0" vert="horz"/>
          <a:lstStyle/>
          <a:p>
            <a:pPr>
              <a:defRPr sz="700" b="0" i="0" u="none" strike="noStrike" baseline="0">
                <a:solidFill>
                  <a:srgbClr val="000000"/>
                </a:solidFill>
                <a:latin typeface="Arial"/>
                <a:ea typeface="Arial"/>
                <a:cs typeface="Arial"/>
              </a:defRPr>
            </a:pPr>
            <a:endParaRPr lang="pt-PT"/>
          </a:p>
        </c:txPr>
        <c:crossAx val="82286464"/>
        <c:crosses val="autoZero"/>
        <c:crossBetween val="between"/>
      </c:valAx>
      <c:spPr>
        <a:solidFill>
          <a:srgbClr val="C0C0C0"/>
        </a:solidFill>
        <a:ln w="12701">
          <a:solidFill>
            <a:srgbClr val="808080"/>
          </a:solidFill>
          <a:prstDash val="solid"/>
        </a:ln>
      </c:spPr>
    </c:plotArea>
    <c:plotVisOnly val="1"/>
    <c:dispBlanksAs val="gap"/>
  </c:chart>
  <c:spPr>
    <a:solidFill>
      <a:srgbClr val="FFFFFF"/>
    </a:solidFill>
    <a:ln w="3175">
      <a:solidFill>
        <a:srgbClr val="000000"/>
      </a:solidFill>
      <a:prstDash val="solid"/>
    </a:ln>
  </c:spPr>
  <c:txPr>
    <a:bodyPr/>
    <a:lstStyle/>
    <a:p>
      <a:pPr>
        <a:defRPr sz="1450" b="0" i="0" u="none" strike="noStrike" baseline="0">
          <a:solidFill>
            <a:srgbClr val="000000"/>
          </a:solidFill>
          <a:latin typeface="Arial"/>
          <a:ea typeface="Arial"/>
          <a:cs typeface="Arial"/>
        </a:defRPr>
      </a:pPr>
      <a:endParaRPr lang="pt-PT"/>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pt-PT"/>
  <c:chart>
    <c:title>
      <c:tx>
        <c:rich>
          <a:bodyPr/>
          <a:lstStyle/>
          <a:p>
            <a:pPr>
              <a:defRPr sz="1150" b="1" i="0" u="none" strike="noStrike" baseline="0">
                <a:solidFill>
                  <a:srgbClr val="000000"/>
                </a:solidFill>
                <a:latin typeface="Arial"/>
                <a:ea typeface="Arial"/>
                <a:cs typeface="Arial"/>
              </a:defRPr>
            </a:pPr>
            <a:r>
              <a:rPr lang="pt-PT"/>
              <a:t>Total online forms by hour</a:t>
            </a:r>
          </a:p>
        </c:rich>
      </c:tx>
      <c:layout>
        <c:manualLayout>
          <c:xMode val="edge"/>
          <c:yMode val="edge"/>
          <c:x val="0.30932197790629257"/>
          <c:y val="1.9277108433734941E-2"/>
        </c:manualLayout>
      </c:layout>
      <c:spPr>
        <a:noFill/>
        <a:ln w="25402">
          <a:noFill/>
        </a:ln>
      </c:spPr>
    </c:title>
    <c:plotArea>
      <c:layout>
        <c:manualLayout>
          <c:layoutTarget val="inner"/>
          <c:xMode val="edge"/>
          <c:yMode val="edge"/>
          <c:x val="0.12570621468926554"/>
          <c:y val="0.15903614457831486"/>
          <c:w val="0.84604519774011644"/>
          <c:h val="0.64578313253012665"/>
        </c:manualLayout>
      </c:layout>
      <c:lineChart>
        <c:grouping val="standard"/>
        <c:ser>
          <c:idx val="0"/>
          <c:order val="0"/>
          <c:spPr>
            <a:ln w="12701">
              <a:solidFill>
                <a:srgbClr val="000080"/>
              </a:solidFill>
              <a:prstDash val="solid"/>
            </a:ln>
          </c:spPr>
          <c:marker>
            <c:symbol val="diamond"/>
            <c:size val="5"/>
            <c:spPr>
              <a:solidFill>
                <a:srgbClr val="000080"/>
              </a:solidFill>
              <a:ln>
                <a:solidFill>
                  <a:srgbClr val="000080"/>
                </a:solidFill>
                <a:prstDash val="solid"/>
              </a:ln>
            </c:spPr>
          </c:marker>
          <c:cat>
            <c:strRef>
              <c:f>'Sheet1 (2)'!$B$180:$B$203</c:f>
              <c:strCache>
                <c:ptCount val="24"/>
                <c:pt idx="0">
                  <c:v>0h-1h</c:v>
                </c:pt>
                <c:pt idx="1">
                  <c:v>1h-2h</c:v>
                </c:pt>
                <c:pt idx="2">
                  <c:v>2h-3h</c:v>
                </c:pt>
                <c:pt idx="3">
                  <c:v>3h-4h</c:v>
                </c:pt>
                <c:pt idx="4">
                  <c:v>4h-5h</c:v>
                </c:pt>
                <c:pt idx="5">
                  <c:v>5h-6h</c:v>
                </c:pt>
                <c:pt idx="6">
                  <c:v>6h-7h</c:v>
                </c:pt>
                <c:pt idx="7">
                  <c:v>7h-8h</c:v>
                </c:pt>
                <c:pt idx="8">
                  <c:v>8h-9h</c:v>
                </c:pt>
                <c:pt idx="9">
                  <c:v>9h-10h</c:v>
                </c:pt>
                <c:pt idx="10">
                  <c:v>10h-11h</c:v>
                </c:pt>
                <c:pt idx="11">
                  <c:v>11h-12h</c:v>
                </c:pt>
                <c:pt idx="12">
                  <c:v>12h-13h</c:v>
                </c:pt>
                <c:pt idx="13">
                  <c:v>13h-14h</c:v>
                </c:pt>
                <c:pt idx="14">
                  <c:v>14h-15h</c:v>
                </c:pt>
                <c:pt idx="15">
                  <c:v>15h-16h</c:v>
                </c:pt>
                <c:pt idx="16">
                  <c:v>16h-17h</c:v>
                </c:pt>
                <c:pt idx="17">
                  <c:v>17h-18h</c:v>
                </c:pt>
                <c:pt idx="18">
                  <c:v>18h-19h</c:v>
                </c:pt>
                <c:pt idx="19">
                  <c:v>19h-20h</c:v>
                </c:pt>
                <c:pt idx="20">
                  <c:v>20h-21h</c:v>
                </c:pt>
                <c:pt idx="21">
                  <c:v>21h-22h</c:v>
                </c:pt>
                <c:pt idx="22">
                  <c:v>22h-23h</c:v>
                </c:pt>
                <c:pt idx="23">
                  <c:v>23h-0h</c:v>
                </c:pt>
              </c:strCache>
            </c:strRef>
          </c:cat>
          <c:val>
            <c:numRef>
              <c:f>'Sheet1 (2)'!$C$180:$C$203</c:f>
              <c:numCache>
                <c:formatCode>General</c:formatCode>
                <c:ptCount val="24"/>
                <c:pt idx="0">
                  <c:v>100035</c:v>
                </c:pt>
                <c:pt idx="1">
                  <c:v>41155</c:v>
                </c:pt>
                <c:pt idx="2">
                  <c:v>17779</c:v>
                </c:pt>
                <c:pt idx="3">
                  <c:v>7231</c:v>
                </c:pt>
                <c:pt idx="4">
                  <c:v>3513</c:v>
                </c:pt>
                <c:pt idx="5">
                  <c:v>2323</c:v>
                </c:pt>
                <c:pt idx="6">
                  <c:v>3098</c:v>
                </c:pt>
                <c:pt idx="7">
                  <c:v>6971</c:v>
                </c:pt>
                <c:pt idx="8">
                  <c:v>17410</c:v>
                </c:pt>
                <c:pt idx="9">
                  <c:v>51989</c:v>
                </c:pt>
                <c:pt idx="10">
                  <c:v>96861</c:v>
                </c:pt>
                <c:pt idx="11">
                  <c:v>114084</c:v>
                </c:pt>
                <c:pt idx="12">
                  <c:v>103048</c:v>
                </c:pt>
                <c:pt idx="13">
                  <c:v>75066</c:v>
                </c:pt>
                <c:pt idx="14">
                  <c:v>105407</c:v>
                </c:pt>
                <c:pt idx="15">
                  <c:v>128381</c:v>
                </c:pt>
                <c:pt idx="16">
                  <c:v>125981</c:v>
                </c:pt>
                <c:pt idx="17">
                  <c:v>121297</c:v>
                </c:pt>
                <c:pt idx="18">
                  <c:v>119852</c:v>
                </c:pt>
                <c:pt idx="19">
                  <c:v>128864</c:v>
                </c:pt>
                <c:pt idx="20">
                  <c:v>118489</c:v>
                </c:pt>
                <c:pt idx="21">
                  <c:v>137109</c:v>
                </c:pt>
                <c:pt idx="22">
                  <c:v>171770</c:v>
                </c:pt>
                <c:pt idx="23">
                  <c:v>169826</c:v>
                </c:pt>
              </c:numCache>
            </c:numRef>
          </c:val>
        </c:ser>
        <c:marker val="1"/>
        <c:axId val="66367872"/>
        <c:axId val="66370944"/>
      </c:lineChart>
      <c:catAx>
        <c:axId val="66367872"/>
        <c:scaling>
          <c:orientation val="minMax"/>
        </c:scaling>
        <c:axPos val="b"/>
        <c:title>
          <c:tx>
            <c:rich>
              <a:bodyPr/>
              <a:lstStyle/>
              <a:p>
                <a:pPr>
                  <a:defRPr sz="800" b="1" i="0" u="none" strike="noStrike" baseline="0">
                    <a:solidFill>
                      <a:srgbClr val="000000"/>
                    </a:solidFill>
                    <a:latin typeface="Arial"/>
                    <a:ea typeface="Arial"/>
                    <a:cs typeface="Arial"/>
                  </a:defRPr>
                </a:pPr>
                <a:r>
                  <a:rPr lang="pt-PT"/>
                  <a:t>Hours</a:t>
                </a:r>
              </a:p>
            </c:rich>
          </c:tx>
          <c:layout>
            <c:manualLayout>
              <c:xMode val="edge"/>
              <c:yMode val="edge"/>
              <c:x val="0.48794442987515985"/>
              <c:y val="0.93486777751330385"/>
            </c:manualLayout>
          </c:layout>
          <c:spPr>
            <a:noFill/>
            <a:ln w="25402">
              <a:noFill/>
            </a:ln>
          </c:spPr>
        </c:title>
        <c:numFmt formatCode="General" sourceLinked="1"/>
        <c:tickLblPos val="nextTo"/>
        <c:spPr>
          <a:ln w="3175">
            <a:solidFill>
              <a:srgbClr val="000000"/>
            </a:solidFill>
            <a:prstDash val="solid"/>
          </a:ln>
        </c:spPr>
        <c:txPr>
          <a:bodyPr rot="-2700000" vert="horz"/>
          <a:lstStyle/>
          <a:p>
            <a:pPr>
              <a:defRPr sz="700" b="0" i="0" u="none" strike="noStrike" baseline="0">
                <a:solidFill>
                  <a:srgbClr val="000000"/>
                </a:solidFill>
                <a:latin typeface="Arial"/>
                <a:ea typeface="Arial"/>
                <a:cs typeface="Arial"/>
              </a:defRPr>
            </a:pPr>
            <a:endParaRPr lang="pt-PT"/>
          </a:p>
        </c:txPr>
        <c:crossAx val="66370944"/>
        <c:crosses val="autoZero"/>
        <c:auto val="1"/>
        <c:lblAlgn val="ctr"/>
        <c:lblOffset val="100"/>
        <c:tickLblSkip val="1"/>
        <c:tickMarkSkip val="1"/>
      </c:catAx>
      <c:valAx>
        <c:axId val="66370944"/>
        <c:scaling>
          <c:orientation val="minMax"/>
        </c:scaling>
        <c:axPos val="l"/>
        <c:majorGridlines>
          <c:spPr>
            <a:ln w="3175">
              <a:solidFill>
                <a:srgbClr val="000000"/>
              </a:solidFill>
              <a:prstDash val="solid"/>
            </a:ln>
          </c:spPr>
        </c:majorGridlines>
        <c:title>
          <c:tx>
            <c:rich>
              <a:bodyPr/>
              <a:lstStyle/>
              <a:p>
                <a:pPr>
                  <a:defRPr sz="800" b="1" i="0" u="none" strike="noStrike" baseline="0">
                    <a:solidFill>
                      <a:srgbClr val="000000"/>
                    </a:solidFill>
                    <a:latin typeface="Arial"/>
                    <a:ea typeface="Arial"/>
                    <a:cs typeface="Arial"/>
                  </a:defRPr>
                </a:pPr>
                <a:r>
                  <a:rPr lang="pt-PT"/>
                  <a:t>Number of online forms</a:t>
                </a:r>
              </a:p>
            </c:rich>
          </c:tx>
          <c:layout>
            <c:manualLayout>
              <c:xMode val="edge"/>
              <c:yMode val="edge"/>
              <c:x val="4.5714982017887934E-3"/>
              <c:y val="0.26203221764066631"/>
            </c:manualLayout>
          </c:layout>
          <c:spPr>
            <a:noFill/>
            <a:ln w="25402">
              <a:noFill/>
            </a:ln>
          </c:spPr>
        </c:title>
        <c:numFmt formatCode="#,##0" sourceLinked="0"/>
        <c:tickLblPos val="nextTo"/>
        <c:spPr>
          <a:ln w="3175">
            <a:solidFill>
              <a:srgbClr val="000000"/>
            </a:solidFill>
            <a:prstDash val="solid"/>
          </a:ln>
        </c:spPr>
        <c:txPr>
          <a:bodyPr rot="0" vert="horz"/>
          <a:lstStyle/>
          <a:p>
            <a:pPr>
              <a:defRPr sz="700" b="0" i="0" u="none" strike="noStrike" baseline="0">
                <a:solidFill>
                  <a:srgbClr val="000000"/>
                </a:solidFill>
                <a:latin typeface="Arial"/>
                <a:ea typeface="Arial"/>
                <a:cs typeface="Arial"/>
              </a:defRPr>
            </a:pPr>
            <a:endParaRPr lang="pt-PT"/>
          </a:p>
        </c:txPr>
        <c:crossAx val="66367872"/>
        <c:crosses val="autoZero"/>
        <c:crossBetween val="between"/>
      </c:valAx>
      <c:spPr>
        <a:solidFill>
          <a:srgbClr val="C0C0C0"/>
        </a:solidFill>
        <a:ln w="12701">
          <a:solidFill>
            <a:srgbClr val="808080"/>
          </a:solidFill>
          <a:prstDash val="solid"/>
        </a:ln>
      </c:spPr>
    </c:plotArea>
    <c:plotVisOnly val="1"/>
    <c:dispBlanksAs val="gap"/>
  </c:chart>
  <c:spPr>
    <a:solidFill>
      <a:srgbClr val="FFFFFF"/>
    </a:solidFill>
    <a:ln w="3175">
      <a:solidFill>
        <a:srgbClr val="000000"/>
      </a:solidFill>
      <a:prstDash val="solid"/>
    </a:ln>
  </c:spPr>
  <c:txPr>
    <a:bodyPr/>
    <a:lstStyle/>
    <a:p>
      <a:pPr>
        <a:defRPr sz="1475" b="0" i="0" u="none" strike="noStrike" baseline="0">
          <a:solidFill>
            <a:srgbClr val="000000"/>
          </a:solidFill>
          <a:latin typeface="Arial"/>
          <a:ea typeface="Arial"/>
          <a:cs typeface="Arial"/>
        </a:defRPr>
      </a:pPr>
      <a:endParaRPr lang="pt-PT"/>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pt-PT"/>
  <c:chart>
    <c:title>
      <c:tx>
        <c:rich>
          <a:bodyPr/>
          <a:lstStyle/>
          <a:p>
            <a:pPr>
              <a:defRPr lang="en-GB" sz="900" b="1" i="0" u="none" strike="noStrike" baseline="0" noProof="0">
                <a:solidFill>
                  <a:srgbClr val="000000"/>
                </a:solidFill>
                <a:latin typeface="Arial"/>
                <a:ea typeface="Arial"/>
                <a:cs typeface="Arial"/>
              </a:defRPr>
            </a:pPr>
            <a:r>
              <a:rPr lang="en-GB" sz="1200" baseline="0" noProof="0"/>
              <a:t>Form completion in a unique session</a:t>
            </a:r>
          </a:p>
        </c:rich>
      </c:tx>
      <c:layout>
        <c:manualLayout>
          <c:xMode val="edge"/>
          <c:yMode val="edge"/>
          <c:x val="0.23429559420522394"/>
          <c:y val="4.6583850931677016E-2"/>
        </c:manualLayout>
      </c:layout>
      <c:spPr>
        <a:noFill/>
        <a:ln w="25400">
          <a:noFill/>
        </a:ln>
      </c:spPr>
    </c:title>
    <c:plotArea>
      <c:layout>
        <c:manualLayout>
          <c:layoutTarget val="inner"/>
          <c:xMode val="edge"/>
          <c:yMode val="edge"/>
          <c:x val="0.10696103943475389"/>
          <c:y val="0.19875806537216467"/>
          <c:w val="0.86417728686174167"/>
          <c:h val="0.49378956865897056"/>
        </c:manualLayout>
      </c:layout>
      <c:barChart>
        <c:barDir val="col"/>
        <c:grouping val="clustered"/>
        <c:ser>
          <c:idx val="0"/>
          <c:order val="0"/>
          <c:spPr>
            <a:solidFill>
              <a:srgbClr val="9999FF"/>
            </a:solidFill>
            <a:ln w="12700">
              <a:solidFill>
                <a:srgbClr val="000000"/>
              </a:solidFill>
              <a:prstDash val="solid"/>
            </a:ln>
          </c:spPr>
          <c:dPt>
            <c:idx val="7"/>
            <c:spPr>
              <a:solidFill>
                <a:srgbClr val="FF00FF"/>
              </a:solidFill>
              <a:ln w="12700">
                <a:solidFill>
                  <a:srgbClr val="000000"/>
                </a:solidFill>
                <a:prstDash val="solid"/>
              </a:ln>
            </c:spPr>
          </c:dPt>
          <c:dLbls>
            <c:spPr>
              <a:noFill/>
              <a:ln w="25400">
                <a:noFill/>
              </a:ln>
            </c:spPr>
            <c:txPr>
              <a:bodyPr/>
              <a:lstStyle/>
              <a:p>
                <a:pPr>
                  <a:defRPr sz="800" b="0" i="0" u="none" strike="noStrike" baseline="0">
                    <a:solidFill>
                      <a:srgbClr val="000000"/>
                    </a:solidFill>
                    <a:latin typeface="Arial"/>
                    <a:ea typeface="Arial"/>
                    <a:cs typeface="Arial"/>
                  </a:defRPr>
                </a:pPr>
                <a:endParaRPr lang="pt-PT"/>
              </a:p>
            </c:txPr>
            <c:showVal val="1"/>
          </c:dLbls>
          <c:cat>
            <c:strRef>
              <c:f>indicadores!$H$12:$H$19</c:f>
              <c:strCache>
                <c:ptCount val="8"/>
                <c:pt idx="0">
                  <c:v>Norte</c:v>
                </c:pt>
                <c:pt idx="1">
                  <c:v>Centro</c:v>
                </c:pt>
                <c:pt idx="2">
                  <c:v>Lisboa </c:v>
                </c:pt>
                <c:pt idx="3">
                  <c:v>Alentejo</c:v>
                </c:pt>
                <c:pt idx="4">
                  <c:v>Algarve</c:v>
                </c:pt>
                <c:pt idx="5">
                  <c:v>Região Autónoma dos Açores</c:v>
                </c:pt>
                <c:pt idx="6">
                  <c:v>Região Autónoma da Madeira</c:v>
                </c:pt>
                <c:pt idx="7">
                  <c:v>Portugal</c:v>
                </c:pt>
              </c:strCache>
            </c:strRef>
          </c:cat>
          <c:val>
            <c:numRef>
              <c:f>indicadores!$I$12:$I$19</c:f>
              <c:numCache>
                <c:formatCode>0</c:formatCode>
                <c:ptCount val="8"/>
                <c:pt idx="0">
                  <c:v>80.883685552367979</c:v>
                </c:pt>
                <c:pt idx="1">
                  <c:v>77.452248854190984</c:v>
                </c:pt>
                <c:pt idx="2">
                  <c:v>73.176141489212227</c:v>
                </c:pt>
                <c:pt idx="3">
                  <c:v>75.381446991403948</c:v>
                </c:pt>
                <c:pt idx="4">
                  <c:v>77.586481356761325</c:v>
                </c:pt>
                <c:pt idx="5">
                  <c:v>75.115272154745156</c:v>
                </c:pt>
                <c:pt idx="6">
                  <c:v>79.76629671364401</c:v>
                </c:pt>
                <c:pt idx="7">
                  <c:v>78</c:v>
                </c:pt>
              </c:numCache>
            </c:numRef>
          </c:val>
        </c:ser>
        <c:axId val="52864128"/>
        <c:axId val="52866048"/>
      </c:barChart>
      <c:catAx>
        <c:axId val="52864128"/>
        <c:scaling>
          <c:orientation val="minMax"/>
        </c:scaling>
        <c:axPos val="b"/>
        <c:title>
          <c:tx>
            <c:rich>
              <a:bodyPr/>
              <a:lstStyle/>
              <a:p>
                <a:pPr>
                  <a:defRPr sz="800" b="1" i="0" u="none" strike="noStrike" baseline="0">
                    <a:solidFill>
                      <a:srgbClr val="000000"/>
                    </a:solidFill>
                    <a:latin typeface="Arial"/>
                    <a:ea typeface="Arial"/>
                    <a:cs typeface="Arial"/>
                  </a:defRPr>
                </a:pPr>
                <a:r>
                  <a:rPr lang="pt-PT"/>
                  <a:t>PT/Region/ NUTS II </a:t>
                </a:r>
              </a:p>
            </c:rich>
          </c:tx>
          <c:layout>
            <c:manualLayout>
              <c:xMode val="edge"/>
              <c:yMode val="edge"/>
              <c:x val="0.3425765928313238"/>
              <c:y val="0.86956658968586409"/>
            </c:manualLayout>
          </c:layout>
          <c:spPr>
            <a:noFill/>
            <a:ln w="25400">
              <a:noFill/>
            </a:ln>
          </c:spPr>
        </c:title>
        <c:numFmt formatCode="General" sourceLinked="1"/>
        <c:tickLblPos val="nextTo"/>
        <c:spPr>
          <a:ln w="3175">
            <a:solidFill>
              <a:srgbClr val="000000"/>
            </a:solidFill>
            <a:prstDash val="solid"/>
          </a:ln>
        </c:spPr>
        <c:txPr>
          <a:bodyPr rot="0" vert="horz"/>
          <a:lstStyle/>
          <a:p>
            <a:pPr>
              <a:defRPr sz="900" b="0" i="0" u="none" strike="noStrike" baseline="0">
                <a:solidFill>
                  <a:srgbClr val="000000"/>
                </a:solidFill>
                <a:latin typeface="Arial"/>
                <a:ea typeface="Arial"/>
                <a:cs typeface="Arial"/>
              </a:defRPr>
            </a:pPr>
            <a:endParaRPr lang="pt-PT"/>
          </a:p>
        </c:txPr>
        <c:crossAx val="52866048"/>
        <c:crosses val="autoZero"/>
        <c:auto val="1"/>
        <c:lblAlgn val="ctr"/>
        <c:lblOffset val="100"/>
        <c:tickLblSkip val="1"/>
        <c:tickMarkSkip val="1"/>
      </c:catAx>
      <c:valAx>
        <c:axId val="52866048"/>
        <c:scaling>
          <c:orientation val="minMax"/>
        </c:scaling>
        <c:axPos val="l"/>
        <c:majorGridlines>
          <c:spPr>
            <a:ln w="3175">
              <a:solidFill>
                <a:srgbClr val="000000"/>
              </a:solidFill>
              <a:prstDash val="solid"/>
            </a:ln>
          </c:spPr>
        </c:majorGridlines>
        <c:title>
          <c:tx>
            <c:rich>
              <a:bodyPr/>
              <a:lstStyle/>
              <a:p>
                <a:pPr>
                  <a:defRPr sz="800" b="1" i="0" u="none" strike="noStrike" baseline="0">
                    <a:solidFill>
                      <a:srgbClr val="000000"/>
                    </a:solidFill>
                    <a:latin typeface="Arial"/>
                    <a:ea typeface="Arial"/>
                    <a:cs typeface="Arial"/>
                  </a:defRPr>
                </a:pPr>
                <a:r>
                  <a:rPr lang="pt-PT"/>
                  <a:t>%</a:t>
                </a:r>
              </a:p>
            </c:rich>
          </c:tx>
          <c:layout>
            <c:manualLayout>
              <c:xMode val="edge"/>
              <c:yMode val="edge"/>
              <c:x val="1.8376440274974357E-2"/>
              <c:y val="0.42546669204637538"/>
            </c:manualLayout>
          </c:layout>
          <c:spPr>
            <a:noFill/>
            <a:ln w="25400">
              <a:noFill/>
            </a:ln>
          </c:spPr>
        </c:title>
        <c:numFmt formatCode="0" sourceLinked="1"/>
        <c:tickLblPos val="nextTo"/>
        <c:spPr>
          <a:ln w="3175">
            <a:solidFill>
              <a:srgbClr val="000000"/>
            </a:solidFill>
            <a:prstDash val="solid"/>
          </a:ln>
        </c:spPr>
        <c:txPr>
          <a:bodyPr rot="0" vert="horz"/>
          <a:lstStyle/>
          <a:p>
            <a:pPr>
              <a:defRPr sz="900" b="0" i="0" u="none" strike="noStrike" baseline="0">
                <a:solidFill>
                  <a:srgbClr val="000000"/>
                </a:solidFill>
                <a:latin typeface="Arial"/>
                <a:ea typeface="Arial"/>
                <a:cs typeface="Arial"/>
              </a:defRPr>
            </a:pPr>
            <a:endParaRPr lang="pt-PT"/>
          </a:p>
        </c:txPr>
        <c:crossAx val="52864128"/>
        <c:crosses val="autoZero"/>
        <c:crossBetween val="between"/>
      </c:valAx>
      <c:spPr>
        <a:solidFill>
          <a:srgbClr val="C0C0C0"/>
        </a:solidFill>
        <a:ln w="12700">
          <a:solidFill>
            <a:srgbClr val="808080"/>
          </a:solidFill>
          <a:prstDash val="solid"/>
        </a:ln>
      </c:spPr>
    </c:plotArea>
    <c:plotVisOnly val="1"/>
    <c:dispBlanksAs val="gap"/>
  </c:chart>
  <c:spPr>
    <a:solidFill>
      <a:srgbClr val="FFFFFF"/>
    </a:solidFill>
    <a:ln w="3175">
      <a:solidFill>
        <a:srgbClr val="000000"/>
      </a:solidFill>
      <a:prstDash val="solid"/>
    </a:ln>
  </c:spPr>
  <c:txPr>
    <a:bodyPr/>
    <a:lstStyle/>
    <a:p>
      <a:pPr>
        <a:defRPr sz="1200" b="0" i="0" u="none" strike="noStrike" baseline="0">
          <a:solidFill>
            <a:srgbClr val="000000"/>
          </a:solidFill>
          <a:latin typeface="Arial"/>
          <a:ea typeface="Arial"/>
          <a:cs typeface="Arial"/>
        </a:defRPr>
      </a:pPr>
      <a:endParaRPr lang="pt-PT"/>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5116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pt-PT"/>
          </a:p>
        </p:txBody>
      </p:sp>
      <p:sp>
        <p:nvSpPr>
          <p:cNvPr id="14339" name="Rectangle 3"/>
          <p:cNvSpPr>
            <a:spLocks noGrp="1" noChangeArrowheads="1"/>
          </p:cNvSpPr>
          <p:nvPr>
            <p:ph type="dt" sz="quarter" idx="1"/>
          </p:nvPr>
        </p:nvSpPr>
        <p:spPr bwMode="auto">
          <a:xfrm>
            <a:off x="3859213" y="0"/>
            <a:ext cx="2951162"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pt-PT"/>
          </a:p>
        </p:txBody>
      </p:sp>
      <p:sp>
        <p:nvSpPr>
          <p:cNvPr id="14340" name="Rectangle 4"/>
          <p:cNvSpPr>
            <a:spLocks noGrp="1" noChangeArrowheads="1"/>
          </p:cNvSpPr>
          <p:nvPr>
            <p:ph type="ftr" sz="quarter" idx="2"/>
          </p:nvPr>
        </p:nvSpPr>
        <p:spPr bwMode="auto">
          <a:xfrm>
            <a:off x="0" y="9444038"/>
            <a:ext cx="2951163"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pt-PT"/>
          </a:p>
        </p:txBody>
      </p:sp>
      <p:sp>
        <p:nvSpPr>
          <p:cNvPr id="14341" name="Rectangle 5"/>
          <p:cNvSpPr>
            <a:spLocks noGrp="1" noChangeArrowheads="1"/>
          </p:cNvSpPr>
          <p:nvPr>
            <p:ph type="sldNum" sz="quarter" idx="3"/>
          </p:nvPr>
        </p:nvSpPr>
        <p:spPr bwMode="auto">
          <a:xfrm>
            <a:off x="3859213" y="9444038"/>
            <a:ext cx="2951162"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27B94938-BF9E-4413-BFEB-B494F48B35D2}" type="slidenum">
              <a:rPr lang="pt-PT"/>
              <a:pPr>
                <a:defRPr/>
              </a:pPr>
              <a:t>‹#›</a:t>
            </a:fld>
            <a:endParaRPr lang="pt-P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5116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pt-PT"/>
          </a:p>
        </p:txBody>
      </p:sp>
      <p:sp>
        <p:nvSpPr>
          <p:cNvPr id="13315" name="Rectangle 3"/>
          <p:cNvSpPr>
            <a:spLocks noGrp="1" noChangeArrowheads="1"/>
          </p:cNvSpPr>
          <p:nvPr>
            <p:ph type="dt" idx="1"/>
          </p:nvPr>
        </p:nvSpPr>
        <p:spPr bwMode="auto">
          <a:xfrm>
            <a:off x="3859213" y="0"/>
            <a:ext cx="2951162"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pt-PT"/>
          </a:p>
        </p:txBody>
      </p:sp>
      <p:sp>
        <p:nvSpPr>
          <p:cNvPr id="49156" name="Rectangle 4"/>
          <p:cNvSpPr>
            <a:spLocks noGrp="1" noRot="1" noChangeAspect="1" noChangeArrowheads="1" noTextEdit="1"/>
          </p:cNvSpPr>
          <p:nvPr>
            <p:ph type="sldImg" idx="2"/>
          </p:nvPr>
        </p:nvSpPr>
        <p:spPr bwMode="auto">
          <a:xfrm>
            <a:off x="920750" y="746125"/>
            <a:ext cx="4970463" cy="3727450"/>
          </a:xfrm>
          <a:prstGeom prst="rect">
            <a:avLst/>
          </a:prstGeom>
          <a:noFill/>
          <a:ln w="9525">
            <a:solidFill>
              <a:srgbClr val="000000"/>
            </a:solidFill>
            <a:miter lim="800000"/>
            <a:headEnd/>
            <a:tailEnd/>
          </a:ln>
        </p:spPr>
      </p:sp>
      <p:sp>
        <p:nvSpPr>
          <p:cNvPr id="13317" name="Rectangle 5"/>
          <p:cNvSpPr>
            <a:spLocks noGrp="1" noChangeArrowheads="1"/>
          </p:cNvSpPr>
          <p:nvPr>
            <p:ph type="body" sz="quarter" idx="3"/>
          </p:nvPr>
        </p:nvSpPr>
        <p:spPr bwMode="auto">
          <a:xfrm>
            <a:off x="681038" y="4722813"/>
            <a:ext cx="5449887" cy="44735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p>
        </p:txBody>
      </p:sp>
      <p:sp>
        <p:nvSpPr>
          <p:cNvPr id="13318" name="Rectangle 6"/>
          <p:cNvSpPr>
            <a:spLocks noGrp="1" noChangeArrowheads="1"/>
          </p:cNvSpPr>
          <p:nvPr>
            <p:ph type="ftr" sz="quarter" idx="4"/>
          </p:nvPr>
        </p:nvSpPr>
        <p:spPr bwMode="auto">
          <a:xfrm>
            <a:off x="0" y="9444038"/>
            <a:ext cx="2951163"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pt-PT"/>
          </a:p>
        </p:txBody>
      </p:sp>
      <p:sp>
        <p:nvSpPr>
          <p:cNvPr id="13319" name="Rectangle 7"/>
          <p:cNvSpPr>
            <a:spLocks noGrp="1" noChangeArrowheads="1"/>
          </p:cNvSpPr>
          <p:nvPr>
            <p:ph type="sldNum" sz="quarter" idx="5"/>
          </p:nvPr>
        </p:nvSpPr>
        <p:spPr bwMode="auto">
          <a:xfrm>
            <a:off x="3859213" y="9444038"/>
            <a:ext cx="2951162"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75C3FB8C-5CFA-4657-83A1-921CD2E79709}" type="slidenum">
              <a:rPr lang="pt-PT"/>
              <a:pPr>
                <a:defRPr/>
              </a:pPr>
              <a:t>‹#›</a:t>
            </a:fld>
            <a:endParaRPr lang="pt-PT"/>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pt-PT"/>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pt-PT"/>
          </a:p>
        </p:txBody>
      </p:sp>
      <p:sp>
        <p:nvSpPr>
          <p:cNvPr id="4" name="Date Placeholder 3"/>
          <p:cNvSpPr>
            <a:spLocks noGrp="1"/>
          </p:cNvSpPr>
          <p:nvPr>
            <p:ph type="dt" sz="half" idx="10"/>
          </p:nvPr>
        </p:nvSpPr>
        <p:spPr/>
        <p:txBody>
          <a:bodyPr/>
          <a:lstStyle>
            <a:lvl1pPr>
              <a:defRPr/>
            </a:lvl1pPr>
          </a:lstStyle>
          <a:p>
            <a:pPr>
              <a:defRPr/>
            </a:pPr>
            <a:endParaRPr lang="pt-PT"/>
          </a:p>
        </p:txBody>
      </p:sp>
      <p:sp>
        <p:nvSpPr>
          <p:cNvPr id="5" name="Footer Placeholder 4"/>
          <p:cNvSpPr>
            <a:spLocks noGrp="1"/>
          </p:cNvSpPr>
          <p:nvPr>
            <p:ph type="ftr" sz="quarter" idx="11"/>
          </p:nvPr>
        </p:nvSpPr>
        <p:spPr/>
        <p:txBody>
          <a:bodyPr/>
          <a:lstStyle>
            <a:lvl1pPr>
              <a:defRPr/>
            </a:lvl1pPr>
          </a:lstStyle>
          <a:p>
            <a:pPr>
              <a:defRPr/>
            </a:pPr>
            <a:r>
              <a:rPr lang="en-US"/>
              <a:t>»</a:t>
            </a:r>
            <a:r>
              <a:rPr lang="pt-PT" sz="1400">
                <a:solidFill>
                  <a:schemeClr val="tx1"/>
                </a:solidFill>
                <a:latin typeface="+mn-lt"/>
              </a:rPr>
              <a:t> </a:t>
            </a:r>
            <a:fld id="{6CF86918-F152-45DA-B182-45AC4CF9589E}" type="slidenum">
              <a:rPr lang="pt-PT" sz="1400">
                <a:solidFill>
                  <a:schemeClr val="tx1"/>
                </a:solidFill>
                <a:latin typeface="+mn-lt"/>
              </a:rPr>
              <a:pPr>
                <a:defRPr/>
              </a:pPr>
              <a:t>‹#›</a:t>
            </a:fld>
            <a:endParaRPr lang="pt-PT" sz="1400">
              <a:solidFill>
                <a:schemeClr val="tx1"/>
              </a:solidFill>
              <a:latin typeface="+mn-l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245225"/>
            <a:ext cx="2133600" cy="476250"/>
          </a:xfrm>
        </p:spPr>
        <p:txBody>
          <a:bodyPr/>
          <a:lstStyle>
            <a:lvl1pPr>
              <a:defRPr/>
            </a:lvl1pPr>
          </a:lstStyle>
          <a:p>
            <a:pPr>
              <a:defRPr/>
            </a:pPr>
            <a:endParaRPr lang="pt-PT"/>
          </a:p>
        </p:txBody>
      </p:sp>
      <p:sp>
        <p:nvSpPr>
          <p:cNvPr id="3" name="Footer Placeholder 2"/>
          <p:cNvSpPr>
            <a:spLocks noGrp="1"/>
          </p:cNvSpPr>
          <p:nvPr>
            <p:ph type="ftr" sz="quarter" idx="11"/>
          </p:nvPr>
        </p:nvSpPr>
        <p:spPr>
          <a:xfrm>
            <a:off x="7812088" y="6237288"/>
            <a:ext cx="871537" cy="476250"/>
          </a:xfrm>
        </p:spPr>
        <p:txBody>
          <a:bodyPr/>
          <a:lstStyle>
            <a:lvl1pPr>
              <a:defRPr smtClean="0"/>
            </a:lvl1pPr>
          </a:lstStyle>
          <a:p>
            <a:pPr>
              <a:defRPr/>
            </a:pPr>
            <a:r>
              <a:rPr lang="en-US"/>
              <a:t>»</a:t>
            </a:r>
            <a:r>
              <a:rPr lang="pt-PT" sz="1400"/>
              <a:t> </a:t>
            </a:r>
            <a:fld id="{126AEEF0-5B4B-4380-B47C-B546CCD5D927}" type="slidenum">
              <a:rPr lang="pt-PT" sz="1400"/>
              <a:pPr>
                <a:defRPr/>
              </a:pPr>
              <a:t>‹#›</a:t>
            </a:fld>
            <a:endParaRPr lang="pt-PT" sz="140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pt-PT"/>
          </a:p>
        </p:txBody>
      </p:sp>
      <p:sp>
        <p:nvSpPr>
          <p:cNvPr id="3" name="Content Placeholder 2"/>
          <p:cNvSpPr>
            <a:spLocks noGrp="1"/>
          </p:cNvSpPr>
          <p:nvPr>
            <p:ph idx="1"/>
          </p:nvPr>
        </p:nvSpPr>
        <p:spPr>
          <a:xfrm>
            <a:off x="457200" y="1600200"/>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Date Placeholder 3"/>
          <p:cNvSpPr>
            <a:spLocks noGrp="1"/>
          </p:cNvSpPr>
          <p:nvPr>
            <p:ph type="dt" sz="half" idx="10"/>
          </p:nvPr>
        </p:nvSpPr>
        <p:spPr>
          <a:xfrm>
            <a:off x="457200" y="6245225"/>
            <a:ext cx="2133600" cy="476250"/>
          </a:xfrm>
        </p:spPr>
        <p:txBody>
          <a:bodyPr/>
          <a:lstStyle>
            <a:lvl1pPr>
              <a:defRPr/>
            </a:lvl1pPr>
          </a:lstStyle>
          <a:p>
            <a:pPr>
              <a:defRPr/>
            </a:pPr>
            <a:endParaRPr lang="pt-PT"/>
          </a:p>
        </p:txBody>
      </p:sp>
      <p:sp>
        <p:nvSpPr>
          <p:cNvPr id="5" name="Footer Placeholder 4"/>
          <p:cNvSpPr>
            <a:spLocks noGrp="1"/>
          </p:cNvSpPr>
          <p:nvPr>
            <p:ph type="ftr" sz="quarter" idx="11"/>
          </p:nvPr>
        </p:nvSpPr>
        <p:spPr>
          <a:xfrm>
            <a:off x="7812088" y="6237288"/>
            <a:ext cx="871537" cy="476250"/>
          </a:xfrm>
        </p:spPr>
        <p:txBody>
          <a:bodyPr/>
          <a:lstStyle>
            <a:lvl1pPr>
              <a:defRPr smtClean="0"/>
            </a:lvl1pPr>
          </a:lstStyle>
          <a:p>
            <a:pPr>
              <a:defRPr/>
            </a:pPr>
            <a:r>
              <a:rPr lang="en-US"/>
              <a:t>»</a:t>
            </a:r>
            <a:r>
              <a:rPr lang="pt-PT" sz="1400"/>
              <a:t> </a:t>
            </a:r>
            <a:fld id="{12BC53F2-1C12-40CB-AA67-5C3ABDFD10F5}" type="slidenum">
              <a:rPr lang="pt-PT" sz="1400"/>
              <a:pPr>
                <a:defRPr/>
              </a:pPr>
              <a:t>‹#›</a:t>
            </a:fld>
            <a:endParaRPr lang="pt-PT" sz="14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pt-PT"/>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5" name="Date Placeholder 4"/>
          <p:cNvSpPr>
            <a:spLocks noGrp="1"/>
          </p:cNvSpPr>
          <p:nvPr>
            <p:ph type="dt" sz="half" idx="10"/>
          </p:nvPr>
        </p:nvSpPr>
        <p:spPr>
          <a:xfrm>
            <a:off x="457200" y="6245225"/>
            <a:ext cx="2133600" cy="476250"/>
          </a:xfrm>
        </p:spPr>
        <p:txBody>
          <a:bodyPr/>
          <a:lstStyle>
            <a:lvl1pPr>
              <a:defRPr/>
            </a:lvl1pPr>
          </a:lstStyle>
          <a:p>
            <a:pPr>
              <a:defRPr/>
            </a:pPr>
            <a:endParaRPr lang="pt-PT"/>
          </a:p>
        </p:txBody>
      </p:sp>
      <p:sp>
        <p:nvSpPr>
          <p:cNvPr id="6" name="Footer Placeholder 5"/>
          <p:cNvSpPr>
            <a:spLocks noGrp="1"/>
          </p:cNvSpPr>
          <p:nvPr>
            <p:ph type="ftr" sz="quarter" idx="11"/>
          </p:nvPr>
        </p:nvSpPr>
        <p:spPr>
          <a:xfrm>
            <a:off x="7812088" y="6237288"/>
            <a:ext cx="871537" cy="476250"/>
          </a:xfrm>
        </p:spPr>
        <p:txBody>
          <a:bodyPr/>
          <a:lstStyle>
            <a:lvl1pPr>
              <a:defRPr smtClean="0"/>
            </a:lvl1pPr>
          </a:lstStyle>
          <a:p>
            <a:pPr>
              <a:defRPr/>
            </a:pPr>
            <a:r>
              <a:rPr lang="en-US"/>
              <a:t>»</a:t>
            </a:r>
            <a:r>
              <a:rPr lang="pt-PT" sz="1400"/>
              <a:t> </a:t>
            </a:r>
            <a:fld id="{85C3117D-5D08-4AB4-92E3-E8959DAE98AF}" type="slidenum">
              <a:rPr lang="pt-PT" sz="1400"/>
              <a:pPr>
                <a:defRPr/>
              </a:pPr>
              <a:t>‹#›</a:t>
            </a:fld>
            <a:endParaRPr lang="pt-PT" sz="140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GB" smtClean="0"/>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pt-PT"/>
          </a:p>
        </p:txBody>
      </p:sp>
      <p:sp>
        <p:nvSpPr>
          <p:cNvPr id="1029" name="Rectangle 5"/>
          <p:cNvSpPr>
            <a:spLocks noGrp="1" noChangeArrowheads="1"/>
          </p:cNvSpPr>
          <p:nvPr>
            <p:ph type="ftr" sz="quarter" idx="3"/>
          </p:nvPr>
        </p:nvSpPr>
        <p:spPr bwMode="auto">
          <a:xfrm>
            <a:off x="7812088" y="6237288"/>
            <a:ext cx="871537"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2400">
                <a:solidFill>
                  <a:srgbClr val="FF0000"/>
                </a:solidFill>
                <a:latin typeface="Humanst521 BT" pitchFamily="34" charset="0"/>
              </a:defRPr>
            </a:lvl1pPr>
          </a:lstStyle>
          <a:p>
            <a:pPr>
              <a:defRPr/>
            </a:pPr>
            <a:r>
              <a:rPr lang="en-US"/>
              <a:t>»</a:t>
            </a:r>
            <a:r>
              <a:rPr lang="pt-PT" sz="1400"/>
              <a:t> </a:t>
            </a:r>
            <a:fld id="{04E66B7D-B518-408E-9803-3C4967A3239B}" type="slidenum">
              <a:rPr lang="pt-PT" sz="1400"/>
              <a:pPr>
                <a:defRPr/>
              </a:pPr>
              <a:t>‹#›</a:t>
            </a:fld>
            <a:endParaRPr lang="pt-PT" sz="1400"/>
          </a:p>
        </p:txBody>
      </p:sp>
      <p:sp>
        <p:nvSpPr>
          <p:cNvPr id="1031" name="Rectangle 7"/>
          <p:cNvSpPr>
            <a:spLocks noChangeArrowheads="1"/>
          </p:cNvSpPr>
          <p:nvPr userDrawn="1"/>
        </p:nvSpPr>
        <p:spPr bwMode="auto">
          <a:xfrm>
            <a:off x="2701925" y="333375"/>
            <a:ext cx="3251200" cy="854075"/>
          </a:xfrm>
          <a:prstGeom prst="rect">
            <a:avLst/>
          </a:prstGeom>
          <a:noFill/>
          <a:ln w="9525">
            <a:noFill/>
            <a:miter lim="800000"/>
            <a:headEnd/>
            <a:tailEnd/>
          </a:ln>
          <a:effectLst/>
        </p:spPr>
        <p:txBody>
          <a:bodyPr anchor="ctr"/>
          <a:lstStyle/>
          <a:p>
            <a:pPr algn="r">
              <a:defRPr/>
            </a:pPr>
            <a:endParaRPr lang="pt-PT" sz="4400">
              <a:solidFill>
                <a:schemeClr val="tx2"/>
              </a:solidFill>
              <a:latin typeface="Arial" charset="0"/>
            </a:endParaRPr>
          </a:p>
        </p:txBody>
      </p:sp>
      <p:grpSp>
        <p:nvGrpSpPr>
          <p:cNvPr id="2055" name="Group 8"/>
          <p:cNvGrpSpPr>
            <a:grpSpLocks/>
          </p:cNvGrpSpPr>
          <p:nvPr userDrawn="1"/>
        </p:nvGrpSpPr>
        <p:grpSpPr bwMode="auto">
          <a:xfrm>
            <a:off x="468313" y="765175"/>
            <a:ext cx="2160587" cy="360363"/>
            <a:chOff x="2200" y="3339"/>
            <a:chExt cx="1361" cy="227"/>
          </a:xfrm>
        </p:grpSpPr>
        <p:sp>
          <p:nvSpPr>
            <p:cNvPr id="1033" name="Rectangle 9"/>
            <p:cNvSpPr>
              <a:spLocks noChangeArrowheads="1"/>
            </p:cNvSpPr>
            <p:nvPr/>
          </p:nvSpPr>
          <p:spPr bwMode="auto">
            <a:xfrm>
              <a:off x="2200" y="3339"/>
              <a:ext cx="136" cy="136"/>
            </a:xfrm>
            <a:prstGeom prst="rect">
              <a:avLst/>
            </a:prstGeom>
            <a:solidFill>
              <a:srgbClr val="CC0000"/>
            </a:solidFill>
            <a:ln w="9525">
              <a:noFill/>
              <a:miter lim="800000"/>
              <a:headEnd/>
              <a:tailEnd/>
            </a:ln>
            <a:effectLst/>
          </p:spPr>
          <p:txBody>
            <a:bodyPr wrap="none" anchor="ctr"/>
            <a:lstStyle/>
            <a:p>
              <a:pPr>
                <a:defRPr/>
              </a:pPr>
              <a:endParaRPr lang="pt-PT">
                <a:latin typeface="Arial" charset="0"/>
              </a:endParaRPr>
            </a:p>
          </p:txBody>
        </p:sp>
        <p:sp>
          <p:nvSpPr>
            <p:cNvPr id="1034" name="Rectangle 10"/>
            <p:cNvSpPr>
              <a:spLocks noChangeArrowheads="1"/>
            </p:cNvSpPr>
            <p:nvPr/>
          </p:nvSpPr>
          <p:spPr bwMode="auto">
            <a:xfrm>
              <a:off x="2382" y="3339"/>
              <a:ext cx="181" cy="136"/>
            </a:xfrm>
            <a:prstGeom prst="rect">
              <a:avLst/>
            </a:prstGeom>
            <a:solidFill>
              <a:srgbClr val="808080"/>
            </a:solidFill>
            <a:ln w="9525">
              <a:noFill/>
              <a:miter lim="800000"/>
              <a:headEnd/>
              <a:tailEnd/>
            </a:ln>
            <a:effectLst/>
          </p:spPr>
          <p:txBody>
            <a:bodyPr wrap="none" anchor="ctr"/>
            <a:lstStyle/>
            <a:p>
              <a:pPr algn="r">
                <a:defRPr/>
              </a:pPr>
              <a:endParaRPr lang="pt-PT">
                <a:latin typeface="Arial" charset="0"/>
              </a:endParaRPr>
            </a:p>
          </p:txBody>
        </p:sp>
        <p:sp>
          <p:nvSpPr>
            <p:cNvPr id="1035" name="Rectangle 11"/>
            <p:cNvSpPr>
              <a:spLocks noChangeArrowheads="1"/>
            </p:cNvSpPr>
            <p:nvPr/>
          </p:nvSpPr>
          <p:spPr bwMode="auto">
            <a:xfrm>
              <a:off x="2608" y="3339"/>
              <a:ext cx="545" cy="136"/>
            </a:xfrm>
            <a:prstGeom prst="rect">
              <a:avLst/>
            </a:prstGeom>
            <a:solidFill>
              <a:srgbClr val="C0C0C0"/>
            </a:solidFill>
            <a:ln w="9525">
              <a:noFill/>
              <a:miter lim="800000"/>
              <a:headEnd/>
              <a:tailEnd/>
            </a:ln>
            <a:effectLst/>
          </p:spPr>
          <p:txBody>
            <a:bodyPr wrap="none" anchor="ctr"/>
            <a:lstStyle/>
            <a:p>
              <a:pPr>
                <a:defRPr/>
              </a:pPr>
              <a:endParaRPr lang="pt-PT">
                <a:latin typeface="Arial" charset="0"/>
              </a:endParaRPr>
            </a:p>
          </p:txBody>
        </p:sp>
        <p:sp>
          <p:nvSpPr>
            <p:cNvPr id="1036" name="Rectangle 12"/>
            <p:cNvSpPr>
              <a:spLocks noChangeArrowheads="1"/>
            </p:cNvSpPr>
            <p:nvPr/>
          </p:nvSpPr>
          <p:spPr bwMode="auto">
            <a:xfrm>
              <a:off x="3198" y="3339"/>
              <a:ext cx="363" cy="136"/>
            </a:xfrm>
            <a:prstGeom prst="rect">
              <a:avLst/>
            </a:prstGeom>
            <a:solidFill>
              <a:srgbClr val="CC0000"/>
            </a:solidFill>
            <a:ln w="9525">
              <a:noFill/>
              <a:miter lim="800000"/>
              <a:headEnd/>
              <a:tailEnd/>
            </a:ln>
            <a:effectLst/>
          </p:spPr>
          <p:txBody>
            <a:bodyPr wrap="none" anchor="ctr"/>
            <a:lstStyle/>
            <a:p>
              <a:pPr>
                <a:defRPr/>
              </a:pPr>
              <a:endParaRPr lang="pt-PT">
                <a:latin typeface="Arial" charset="0"/>
              </a:endParaRPr>
            </a:p>
          </p:txBody>
        </p:sp>
        <p:sp>
          <p:nvSpPr>
            <p:cNvPr id="1037" name="Rectangle 13"/>
            <p:cNvSpPr>
              <a:spLocks noChangeArrowheads="1"/>
            </p:cNvSpPr>
            <p:nvPr/>
          </p:nvSpPr>
          <p:spPr bwMode="auto">
            <a:xfrm>
              <a:off x="2427" y="3430"/>
              <a:ext cx="363" cy="136"/>
            </a:xfrm>
            <a:prstGeom prst="rect">
              <a:avLst/>
            </a:prstGeom>
            <a:noFill/>
            <a:ln w="9525">
              <a:solidFill>
                <a:schemeClr val="tx1"/>
              </a:solidFill>
              <a:miter lim="800000"/>
              <a:headEnd/>
              <a:tailEnd/>
            </a:ln>
            <a:effectLst/>
          </p:spPr>
          <p:txBody>
            <a:bodyPr wrap="none" anchor="ctr"/>
            <a:lstStyle/>
            <a:p>
              <a:pPr>
                <a:defRPr/>
              </a:pPr>
              <a:endParaRPr lang="pt-PT">
                <a:latin typeface="Arial" charset="0"/>
              </a:endParaRPr>
            </a:p>
          </p:txBody>
        </p:sp>
      </p:grpSp>
      <p:pic>
        <p:nvPicPr>
          <p:cNvPr id="2056" name="Picture 13" descr="Logo_secundario_cores.jpg"/>
          <p:cNvPicPr>
            <a:picLocks noChangeAspect="1"/>
          </p:cNvPicPr>
          <p:nvPr userDrawn="1"/>
        </p:nvPicPr>
        <p:blipFill>
          <a:blip r:embed="rId6" cstate="print"/>
          <a:srcRect/>
          <a:stretch>
            <a:fillRect/>
          </a:stretch>
        </p:blipFill>
        <p:spPr bwMode="auto">
          <a:xfrm>
            <a:off x="142875" y="6286500"/>
            <a:ext cx="3076575" cy="3571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6" r:id="rId1"/>
    <p:sldLayoutId id="2147483683" r:id="rId2"/>
    <p:sldLayoutId id="2147483684" r:id="rId3"/>
    <p:sldLayoutId id="2147483685" r:id="rId4"/>
  </p:sldLayoutIdLst>
  <p:hf sldNum="0" hdr="0" dt="0"/>
  <p:txStyles>
    <p:titleStyle>
      <a:lvl1pPr algn="r" rtl="0" eaLnBrk="0" fontAlgn="base" hangingPunct="0">
        <a:spcBef>
          <a:spcPct val="0"/>
        </a:spcBef>
        <a:spcAft>
          <a:spcPct val="0"/>
        </a:spcAft>
        <a:defRPr sz="4400">
          <a:solidFill>
            <a:schemeClr val="tx2"/>
          </a:solidFill>
          <a:latin typeface="+mj-lt"/>
          <a:ea typeface="+mj-ea"/>
          <a:cs typeface="+mj-cs"/>
        </a:defRPr>
      </a:lvl1pPr>
      <a:lvl2pPr algn="r" rtl="0" eaLnBrk="0" fontAlgn="base" hangingPunct="0">
        <a:spcBef>
          <a:spcPct val="0"/>
        </a:spcBef>
        <a:spcAft>
          <a:spcPct val="0"/>
        </a:spcAft>
        <a:defRPr sz="4400">
          <a:solidFill>
            <a:schemeClr val="tx2"/>
          </a:solidFill>
          <a:latin typeface="Arial" charset="0"/>
        </a:defRPr>
      </a:lvl2pPr>
      <a:lvl3pPr algn="r" rtl="0" eaLnBrk="0" fontAlgn="base" hangingPunct="0">
        <a:spcBef>
          <a:spcPct val="0"/>
        </a:spcBef>
        <a:spcAft>
          <a:spcPct val="0"/>
        </a:spcAft>
        <a:defRPr sz="4400">
          <a:solidFill>
            <a:schemeClr val="tx2"/>
          </a:solidFill>
          <a:latin typeface="Arial" charset="0"/>
        </a:defRPr>
      </a:lvl3pPr>
      <a:lvl4pPr algn="r" rtl="0" eaLnBrk="0" fontAlgn="base" hangingPunct="0">
        <a:spcBef>
          <a:spcPct val="0"/>
        </a:spcBef>
        <a:spcAft>
          <a:spcPct val="0"/>
        </a:spcAft>
        <a:defRPr sz="4400">
          <a:solidFill>
            <a:schemeClr val="tx2"/>
          </a:solidFill>
          <a:latin typeface="Arial" charset="0"/>
        </a:defRPr>
      </a:lvl4pPr>
      <a:lvl5pPr algn="r" rtl="0" eaLnBrk="0" fontAlgn="base" hangingPunct="0">
        <a:spcBef>
          <a:spcPct val="0"/>
        </a:spcBef>
        <a:spcAft>
          <a:spcPct val="0"/>
        </a:spcAft>
        <a:defRPr sz="4400">
          <a:solidFill>
            <a:schemeClr val="tx2"/>
          </a:solidFill>
          <a:latin typeface="Arial" charset="0"/>
        </a:defRPr>
      </a:lvl5pPr>
      <a:lvl6pPr marL="457200" algn="r" rtl="0" fontAlgn="base">
        <a:spcBef>
          <a:spcPct val="0"/>
        </a:spcBef>
        <a:spcAft>
          <a:spcPct val="0"/>
        </a:spcAft>
        <a:defRPr sz="4400">
          <a:solidFill>
            <a:schemeClr val="tx2"/>
          </a:solidFill>
          <a:latin typeface="Arial" charset="0"/>
        </a:defRPr>
      </a:lvl6pPr>
      <a:lvl7pPr marL="914400" algn="r" rtl="0" fontAlgn="base">
        <a:spcBef>
          <a:spcPct val="0"/>
        </a:spcBef>
        <a:spcAft>
          <a:spcPct val="0"/>
        </a:spcAft>
        <a:defRPr sz="4400">
          <a:solidFill>
            <a:schemeClr val="tx2"/>
          </a:solidFill>
          <a:latin typeface="Arial" charset="0"/>
        </a:defRPr>
      </a:lvl7pPr>
      <a:lvl8pPr marL="1371600" algn="r" rtl="0" fontAlgn="base">
        <a:spcBef>
          <a:spcPct val="0"/>
        </a:spcBef>
        <a:spcAft>
          <a:spcPct val="0"/>
        </a:spcAft>
        <a:defRPr sz="4400">
          <a:solidFill>
            <a:schemeClr val="tx2"/>
          </a:solidFill>
          <a:latin typeface="Arial" charset="0"/>
        </a:defRPr>
      </a:lvl8pPr>
      <a:lvl9pPr marL="1828800" algn="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lr>
          <a:srgbClr val="CC0000"/>
        </a:buClr>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Font typeface="Arial" pitchFamily="34" charset="0"/>
        <a:buChar char="–"/>
        <a:defRPr sz="2800">
          <a:solidFill>
            <a:schemeClr val="tx1"/>
          </a:solidFill>
          <a:latin typeface="+mn-lt"/>
        </a:defRPr>
      </a:lvl2pPr>
      <a:lvl3pPr marL="1143000" indent="-228600" algn="l" rtl="0" eaLnBrk="0" fontAlgn="base" hangingPunct="0">
        <a:spcBef>
          <a:spcPct val="20000"/>
        </a:spcBef>
        <a:spcAft>
          <a:spcPct val="0"/>
        </a:spcAft>
        <a:buClr>
          <a:srgbClr val="B2B2B2"/>
        </a:buClr>
        <a:buChar char="•"/>
        <a:defRPr sz="2400">
          <a:solidFill>
            <a:schemeClr val="tx1"/>
          </a:solidFill>
          <a:latin typeface="+mn-lt"/>
        </a:defRPr>
      </a:lvl3pPr>
      <a:lvl4pPr marL="1600200" indent="-228600" algn="l" rtl="0" eaLnBrk="0" fontAlgn="base" hangingPunct="0">
        <a:spcBef>
          <a:spcPct val="20000"/>
        </a:spcBef>
        <a:spcAft>
          <a:spcPct val="0"/>
        </a:spcAft>
        <a:buClr>
          <a:srgbClr val="CC0000"/>
        </a:buClr>
        <a:buFont typeface="Arial" pitchFamily="34" charset="0"/>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1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Title 1"/>
          <p:cNvSpPr>
            <a:spLocks noGrp="1"/>
          </p:cNvSpPr>
          <p:nvPr>
            <p:ph type="ctrTitle"/>
          </p:nvPr>
        </p:nvSpPr>
        <p:spPr>
          <a:xfrm>
            <a:off x="611188" y="1773238"/>
            <a:ext cx="7772400" cy="1079698"/>
          </a:xfrm>
        </p:spPr>
        <p:txBody>
          <a:bodyPr/>
          <a:lstStyle/>
          <a:p>
            <a:pPr algn="ctr"/>
            <a:r>
              <a:rPr lang="en-GB" sz="2800" b="1" dirty="0" smtClean="0">
                <a:solidFill>
                  <a:srgbClr val="000099"/>
                </a:solidFill>
                <a:latin typeface="Humnst777 BT"/>
              </a:rPr>
              <a:t/>
            </a:r>
            <a:br>
              <a:rPr lang="en-GB" sz="2800" b="1" dirty="0" smtClean="0">
                <a:solidFill>
                  <a:srgbClr val="000099"/>
                </a:solidFill>
                <a:latin typeface="Humnst777 BT"/>
              </a:rPr>
            </a:br>
            <a:r>
              <a:rPr lang="en-GB" sz="2800" b="1" dirty="0" smtClean="0">
                <a:solidFill>
                  <a:srgbClr val="000099"/>
                </a:solidFill>
                <a:latin typeface="Humnst777 BT"/>
              </a:rPr>
              <a:t/>
            </a:r>
            <a:br>
              <a:rPr lang="en-GB" sz="2800" b="1" dirty="0" smtClean="0">
                <a:solidFill>
                  <a:srgbClr val="000099"/>
                </a:solidFill>
                <a:latin typeface="Humnst777 BT"/>
              </a:rPr>
            </a:br>
            <a:r>
              <a:rPr lang="en-GB" sz="2800" b="1" dirty="0" smtClean="0">
                <a:solidFill>
                  <a:srgbClr val="000099"/>
                </a:solidFill>
                <a:latin typeface="Humnst777 BT"/>
              </a:rPr>
              <a:t>Census 2011 in Portugal: </a:t>
            </a:r>
            <a:br>
              <a:rPr lang="en-GB" sz="2800" b="1" dirty="0" smtClean="0">
                <a:solidFill>
                  <a:srgbClr val="000099"/>
                </a:solidFill>
                <a:latin typeface="Humnst777 BT"/>
              </a:rPr>
            </a:br>
            <a:r>
              <a:rPr lang="en-GB" sz="2800" b="1" dirty="0" smtClean="0">
                <a:solidFill>
                  <a:srgbClr val="000099"/>
                </a:solidFill>
                <a:latin typeface="Humnst777 BT"/>
              </a:rPr>
              <a:t>Implementation of e-Census system</a:t>
            </a:r>
            <a:r>
              <a:rPr lang="en-GB" dirty="0" smtClean="0">
                <a:solidFill>
                  <a:srgbClr val="000099"/>
                </a:solidFill>
              </a:rPr>
              <a:t> </a:t>
            </a:r>
            <a:r>
              <a:rPr lang="en-GB" b="1" dirty="0" smtClean="0">
                <a:solidFill>
                  <a:srgbClr val="000099"/>
                </a:solidFill>
                <a:latin typeface="Humnst777 BT"/>
              </a:rPr>
              <a:t/>
            </a:r>
            <a:br>
              <a:rPr lang="en-GB" b="1" dirty="0" smtClean="0">
                <a:solidFill>
                  <a:srgbClr val="000099"/>
                </a:solidFill>
                <a:latin typeface="Humnst777 BT"/>
              </a:rPr>
            </a:br>
            <a:endParaRPr lang="en-GB" b="1" dirty="0" smtClean="0">
              <a:solidFill>
                <a:srgbClr val="000099"/>
              </a:solidFill>
              <a:latin typeface="Humnst777 BT"/>
            </a:endParaRPr>
          </a:p>
        </p:txBody>
      </p:sp>
      <p:sp>
        <p:nvSpPr>
          <p:cNvPr id="14339" name="Subtitle 2"/>
          <p:cNvSpPr>
            <a:spLocks noGrp="1"/>
          </p:cNvSpPr>
          <p:nvPr>
            <p:ph type="subTitle" idx="1"/>
          </p:nvPr>
        </p:nvSpPr>
        <p:spPr>
          <a:xfrm>
            <a:off x="468313" y="4941888"/>
            <a:ext cx="6400800" cy="792162"/>
          </a:xfrm>
        </p:spPr>
        <p:txBody>
          <a:bodyPr/>
          <a:lstStyle/>
          <a:p>
            <a:pPr>
              <a:lnSpc>
                <a:spcPct val="80000"/>
              </a:lnSpc>
            </a:pPr>
            <a:r>
              <a:rPr lang="pt-PT" sz="2000" smtClean="0">
                <a:solidFill>
                  <a:srgbClr val="C00000"/>
                </a:solidFill>
                <a:latin typeface="Humanst521 BT" pitchFamily="34" charset="0"/>
              </a:rPr>
              <a:t> </a:t>
            </a:r>
            <a:endParaRPr lang="pt-PT" sz="2000" smtClean="0"/>
          </a:p>
          <a:p>
            <a:pPr>
              <a:lnSpc>
                <a:spcPct val="80000"/>
              </a:lnSpc>
            </a:pPr>
            <a:r>
              <a:rPr lang="en-GB" sz="2000" smtClean="0"/>
              <a:t>Statistics Portugal - Census Unit and IT Department</a:t>
            </a:r>
          </a:p>
        </p:txBody>
      </p:sp>
      <p:pic>
        <p:nvPicPr>
          <p:cNvPr id="14340" name="Picture 77" descr="Logo_principal"/>
          <p:cNvPicPr>
            <a:picLocks noChangeAspect="1" noChangeArrowheads="1"/>
          </p:cNvPicPr>
          <p:nvPr/>
        </p:nvPicPr>
        <p:blipFill>
          <a:blip r:embed="rId2" cstate="print"/>
          <a:srcRect/>
          <a:stretch>
            <a:fillRect/>
          </a:stretch>
        </p:blipFill>
        <p:spPr bwMode="auto">
          <a:xfrm>
            <a:off x="323850" y="188913"/>
            <a:ext cx="3384550" cy="1233487"/>
          </a:xfrm>
          <a:prstGeom prst="rect">
            <a:avLst/>
          </a:prstGeom>
          <a:noFill/>
          <a:ln w="9525">
            <a:noFill/>
            <a:miter lim="800000"/>
            <a:headEnd/>
            <a:tailEnd/>
          </a:ln>
        </p:spPr>
      </p:pic>
      <p:pic>
        <p:nvPicPr>
          <p:cNvPr id="14345" name="Picture 9" descr="Logo ecensos secundário 1"/>
          <p:cNvPicPr>
            <a:picLocks noChangeAspect="1" noChangeArrowheads="1"/>
          </p:cNvPicPr>
          <p:nvPr/>
        </p:nvPicPr>
        <p:blipFill>
          <a:blip r:embed="rId3" cstate="print"/>
          <a:srcRect/>
          <a:stretch>
            <a:fillRect/>
          </a:stretch>
        </p:blipFill>
        <p:spPr bwMode="auto">
          <a:xfrm>
            <a:off x="1403350" y="3675063"/>
            <a:ext cx="7129463" cy="1125537"/>
          </a:xfrm>
          <a:prstGeom prst="rect">
            <a:avLst/>
          </a:prstGeom>
          <a:noFill/>
        </p:spPr>
      </p:pic>
      <p:sp>
        <p:nvSpPr>
          <p:cNvPr id="14346" name="Text Box 10"/>
          <p:cNvSpPr txBox="1">
            <a:spLocks noChangeArrowheads="1"/>
          </p:cNvSpPr>
          <p:nvPr/>
        </p:nvSpPr>
        <p:spPr bwMode="auto">
          <a:xfrm>
            <a:off x="3276600" y="5799138"/>
            <a:ext cx="5616575" cy="396875"/>
          </a:xfrm>
          <a:prstGeom prst="rect">
            <a:avLst/>
          </a:prstGeom>
          <a:noFill/>
          <a:ln w="9525">
            <a:noFill/>
            <a:miter lim="800000"/>
            <a:headEnd/>
            <a:tailEnd/>
          </a:ln>
          <a:effectLst/>
        </p:spPr>
        <p:txBody>
          <a:bodyPr>
            <a:spAutoFit/>
          </a:bodyPr>
          <a:lstStyle/>
          <a:p>
            <a:pPr algn="ctr">
              <a:spcBef>
                <a:spcPct val="50000"/>
              </a:spcBef>
            </a:pPr>
            <a:r>
              <a:rPr lang="pt-PT" sz="2000" b="1" dirty="0" err="1">
                <a:solidFill>
                  <a:srgbClr val="1A3A6E"/>
                </a:solidFill>
                <a:latin typeface="Humnst777 BT"/>
              </a:rPr>
              <a:t>Geneva</a:t>
            </a:r>
            <a:r>
              <a:rPr lang="pt-PT" sz="2000" b="1" dirty="0">
                <a:solidFill>
                  <a:srgbClr val="1A3A6E"/>
                </a:solidFill>
                <a:latin typeface="Humnst777 BT"/>
              </a:rPr>
              <a:t>,  </a:t>
            </a:r>
            <a:r>
              <a:rPr lang="pt-PT" sz="2000" b="1" dirty="0" smtClean="0">
                <a:solidFill>
                  <a:srgbClr val="1A3A6E"/>
                </a:solidFill>
                <a:latin typeface="Humanst521 BT" pitchFamily="34" charset="0"/>
              </a:rPr>
              <a:t>22 </a:t>
            </a:r>
            <a:r>
              <a:rPr lang="pt-PT" sz="2000" b="1" dirty="0">
                <a:solidFill>
                  <a:srgbClr val="1A3A6E"/>
                </a:solidFill>
                <a:latin typeface="Humanst521 BT" pitchFamily="34" charset="0"/>
              </a:rPr>
              <a:t>- </a:t>
            </a:r>
            <a:r>
              <a:rPr lang="pt-PT" sz="2000" b="1" dirty="0" smtClean="0">
                <a:solidFill>
                  <a:srgbClr val="1A3A6E"/>
                </a:solidFill>
                <a:latin typeface="Humanst521 BT" pitchFamily="34" charset="0"/>
              </a:rPr>
              <a:t>25 </a:t>
            </a:r>
            <a:r>
              <a:rPr lang="pt-PT" sz="2000" b="1" dirty="0" err="1" smtClean="0">
                <a:solidFill>
                  <a:srgbClr val="1A3A6E"/>
                </a:solidFill>
                <a:latin typeface="Humanst521 BT" pitchFamily="34" charset="0"/>
              </a:rPr>
              <a:t>May</a:t>
            </a:r>
            <a:r>
              <a:rPr lang="pt-PT" sz="2000" b="1" dirty="0" smtClean="0">
                <a:solidFill>
                  <a:srgbClr val="1A3A6E"/>
                </a:solidFill>
                <a:latin typeface="Humanst521 BT" pitchFamily="34" charset="0"/>
              </a:rPr>
              <a:t> 2012</a:t>
            </a:r>
            <a:endParaRPr lang="pt-PT" sz="2000" b="1" dirty="0">
              <a:solidFill>
                <a:srgbClr val="1A3A6E"/>
              </a:solidFill>
              <a:latin typeface="Humnst777 B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1" name="Title 1"/>
          <p:cNvSpPr>
            <a:spLocks/>
          </p:cNvSpPr>
          <p:nvPr/>
        </p:nvSpPr>
        <p:spPr bwMode="auto">
          <a:xfrm>
            <a:off x="3203848" y="549275"/>
            <a:ext cx="5544616" cy="576263"/>
          </a:xfrm>
          <a:prstGeom prst="rect">
            <a:avLst/>
          </a:prstGeom>
          <a:noFill/>
          <a:ln w="9525">
            <a:noFill/>
            <a:miter lim="800000"/>
            <a:headEnd/>
            <a:tailEnd/>
          </a:ln>
        </p:spPr>
        <p:txBody>
          <a:bodyPr anchor="ctr"/>
          <a:lstStyle/>
          <a:p>
            <a:pPr eaLnBrk="0" hangingPunct="0"/>
            <a:r>
              <a:rPr lang="en-GB" sz="3200" dirty="0" smtClean="0">
                <a:solidFill>
                  <a:schemeClr val="tx2"/>
                </a:solidFill>
              </a:rPr>
              <a:t>e-Census operational results</a:t>
            </a:r>
          </a:p>
        </p:txBody>
      </p:sp>
      <p:pic>
        <p:nvPicPr>
          <p:cNvPr id="65542" name="Picture 6" descr="Logo ecensos secundário 1"/>
          <p:cNvPicPr>
            <a:picLocks noChangeAspect="1" noChangeArrowheads="1"/>
          </p:cNvPicPr>
          <p:nvPr/>
        </p:nvPicPr>
        <p:blipFill>
          <a:blip r:embed="rId2" cstate="print"/>
          <a:srcRect/>
          <a:stretch>
            <a:fillRect/>
          </a:stretch>
        </p:blipFill>
        <p:spPr bwMode="auto">
          <a:xfrm>
            <a:off x="4716463" y="6021388"/>
            <a:ext cx="4176712" cy="658812"/>
          </a:xfrm>
          <a:prstGeom prst="rect">
            <a:avLst/>
          </a:prstGeom>
          <a:noFill/>
        </p:spPr>
      </p:pic>
      <p:graphicFrame>
        <p:nvGraphicFramePr>
          <p:cNvPr id="5" name="Object 3"/>
          <p:cNvGraphicFramePr/>
          <p:nvPr/>
        </p:nvGraphicFramePr>
        <p:xfrm>
          <a:off x="3923928" y="1196752"/>
          <a:ext cx="4920007" cy="228997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Object 4"/>
          <p:cNvGraphicFramePr/>
          <p:nvPr/>
        </p:nvGraphicFramePr>
        <p:xfrm>
          <a:off x="3923928" y="3573016"/>
          <a:ext cx="4873266" cy="2377886"/>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67544" y="1556792"/>
            <a:ext cx="3168352" cy="1569660"/>
          </a:xfrm>
          <a:prstGeom prst="rect">
            <a:avLst/>
          </a:prstGeom>
          <a:noFill/>
        </p:spPr>
        <p:txBody>
          <a:bodyPr wrap="square" rtlCol="0">
            <a:spAutoFit/>
          </a:bodyPr>
          <a:lstStyle/>
          <a:p>
            <a:pPr>
              <a:buClr>
                <a:srgbClr val="C00000"/>
              </a:buClr>
              <a:buFont typeface="Wingdings" pitchFamily="2" charset="2"/>
              <a:buChar char="q"/>
            </a:pPr>
            <a:r>
              <a:rPr lang="en-GB" sz="1600" dirty="0" smtClean="0"/>
              <a:t>First week accounted for a daily average of 115,000, with the peak on the second day;</a:t>
            </a:r>
          </a:p>
          <a:p>
            <a:pPr>
              <a:buClr>
                <a:srgbClr val="C00000"/>
              </a:buClr>
              <a:buFont typeface="Wingdings" pitchFamily="2" charset="2"/>
              <a:buChar char="q"/>
            </a:pPr>
            <a:r>
              <a:rPr lang="en-GB" sz="1600" dirty="0" smtClean="0"/>
              <a:t> In the remaining weeks the daily average was 72,000 responses </a:t>
            </a:r>
            <a:endParaRPr lang="en-GB" sz="1600" dirty="0"/>
          </a:p>
        </p:txBody>
      </p:sp>
      <p:sp>
        <p:nvSpPr>
          <p:cNvPr id="8" name="TextBox 7"/>
          <p:cNvSpPr txBox="1"/>
          <p:nvPr/>
        </p:nvSpPr>
        <p:spPr>
          <a:xfrm>
            <a:off x="611560" y="4149080"/>
            <a:ext cx="3024336" cy="1323439"/>
          </a:xfrm>
          <a:prstGeom prst="rect">
            <a:avLst/>
          </a:prstGeom>
          <a:noFill/>
        </p:spPr>
        <p:txBody>
          <a:bodyPr wrap="square" rtlCol="0">
            <a:spAutoFit/>
          </a:bodyPr>
          <a:lstStyle/>
          <a:p>
            <a:pPr>
              <a:buClr>
                <a:srgbClr val="C00000"/>
              </a:buClr>
              <a:buFont typeface="Wingdings" pitchFamily="2" charset="2"/>
              <a:buChar char="q"/>
            </a:pPr>
            <a:r>
              <a:rPr lang="en-GB" sz="1600" dirty="0" smtClean="0"/>
              <a:t>The end of the day (9pm-12pm) was the period in which the visits were mostly concentrated: around one fourth of the daily responses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6" name="Picture 6" descr="Logo ecensos secundário 1"/>
          <p:cNvPicPr>
            <a:picLocks noChangeAspect="1" noChangeArrowheads="1"/>
          </p:cNvPicPr>
          <p:nvPr/>
        </p:nvPicPr>
        <p:blipFill>
          <a:blip r:embed="rId2" cstate="print"/>
          <a:srcRect/>
          <a:stretch>
            <a:fillRect/>
          </a:stretch>
        </p:blipFill>
        <p:spPr bwMode="auto">
          <a:xfrm>
            <a:off x="4643438" y="5938838"/>
            <a:ext cx="4249737" cy="669925"/>
          </a:xfrm>
          <a:prstGeom prst="rect">
            <a:avLst/>
          </a:prstGeom>
          <a:noFill/>
        </p:spPr>
      </p:pic>
      <p:sp>
        <p:nvSpPr>
          <p:cNvPr id="5" name="Title 1"/>
          <p:cNvSpPr>
            <a:spLocks/>
          </p:cNvSpPr>
          <p:nvPr/>
        </p:nvSpPr>
        <p:spPr bwMode="auto">
          <a:xfrm>
            <a:off x="3563888" y="404664"/>
            <a:ext cx="5328146" cy="503237"/>
          </a:xfrm>
          <a:prstGeom prst="rect">
            <a:avLst/>
          </a:prstGeom>
          <a:noFill/>
          <a:ln w="9525">
            <a:noFill/>
            <a:miter lim="800000"/>
            <a:headEnd/>
            <a:tailEnd/>
          </a:ln>
        </p:spPr>
        <p:txBody>
          <a:bodyPr anchor="ctr"/>
          <a:lstStyle/>
          <a:p>
            <a:pPr eaLnBrk="0" hangingPunct="0"/>
            <a:r>
              <a:rPr lang="en-GB" sz="2800" dirty="0" smtClean="0">
                <a:solidFill>
                  <a:schemeClr val="tx2"/>
                </a:solidFill>
              </a:rPr>
              <a:t>e-Census operational results</a:t>
            </a:r>
            <a:endParaRPr lang="en-GB" sz="2800" dirty="0">
              <a:solidFill>
                <a:schemeClr val="tx2"/>
              </a:solidFill>
            </a:endParaRPr>
          </a:p>
        </p:txBody>
      </p:sp>
      <p:graphicFrame>
        <p:nvGraphicFramePr>
          <p:cNvPr id="6" name="Chart 5"/>
          <p:cNvGraphicFramePr/>
          <p:nvPr/>
        </p:nvGraphicFramePr>
        <p:xfrm>
          <a:off x="3707904" y="2132856"/>
          <a:ext cx="5238993" cy="2563444"/>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395536" y="1340768"/>
            <a:ext cx="3384376" cy="4524315"/>
          </a:xfrm>
          <a:prstGeom prst="rect">
            <a:avLst/>
          </a:prstGeom>
          <a:noFill/>
        </p:spPr>
        <p:txBody>
          <a:bodyPr wrap="square" rtlCol="0">
            <a:spAutoFit/>
          </a:bodyPr>
          <a:lstStyle/>
          <a:p>
            <a:pPr>
              <a:buClr>
                <a:srgbClr val="C00000"/>
              </a:buClr>
              <a:buFont typeface="Wingdings" pitchFamily="2" charset="2"/>
              <a:buChar char="q"/>
            </a:pPr>
            <a:r>
              <a:rPr lang="en-GB" dirty="0" smtClean="0"/>
              <a:t>Average time for completion the internet questionnaire was 45 minutes.</a:t>
            </a:r>
          </a:p>
          <a:p>
            <a:pPr>
              <a:buClr>
                <a:srgbClr val="C00000"/>
              </a:buClr>
              <a:buFont typeface="Wingdings" pitchFamily="2" charset="2"/>
              <a:buChar char="q"/>
            </a:pPr>
            <a:endParaRPr lang="en-GB" dirty="0" smtClean="0"/>
          </a:p>
          <a:p>
            <a:pPr>
              <a:buClr>
                <a:srgbClr val="C00000"/>
              </a:buClr>
              <a:buFont typeface="Wingdings" pitchFamily="2" charset="2"/>
              <a:buChar char="q"/>
            </a:pPr>
            <a:r>
              <a:rPr lang="en-GB" dirty="0" smtClean="0"/>
              <a:t>But the form completion in a single session accounts for more than ¾ of the total internet completion.</a:t>
            </a:r>
          </a:p>
          <a:p>
            <a:pPr>
              <a:buClr>
                <a:srgbClr val="C00000"/>
              </a:buClr>
            </a:pPr>
            <a:endParaRPr lang="en-GB" dirty="0" smtClean="0"/>
          </a:p>
          <a:p>
            <a:pPr>
              <a:buClr>
                <a:srgbClr val="C00000"/>
              </a:buClr>
              <a:buFont typeface="Wingdings" pitchFamily="2" charset="2"/>
              <a:buChar char="q"/>
            </a:pPr>
            <a:r>
              <a:rPr lang="en-GB" dirty="0" err="1" smtClean="0"/>
              <a:t>Norte</a:t>
            </a:r>
            <a:r>
              <a:rPr lang="en-GB" dirty="0" smtClean="0"/>
              <a:t> and Madeira (Autonomous Region) reached the highest rates of single completion while </a:t>
            </a:r>
            <a:r>
              <a:rPr lang="en-GB" dirty="0" err="1" smtClean="0"/>
              <a:t>Lisboa</a:t>
            </a:r>
            <a:r>
              <a:rPr lang="en-GB" dirty="0" smtClean="0"/>
              <a:t> and </a:t>
            </a:r>
            <a:r>
              <a:rPr lang="en-GB" dirty="0" err="1" smtClean="0"/>
              <a:t>Açores</a:t>
            </a:r>
            <a:r>
              <a:rPr lang="en-GB" dirty="0" smtClean="0"/>
              <a:t> (Autonomous Region) have the lowest rates.  </a:t>
            </a:r>
          </a:p>
          <a:p>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1" name="Title 1"/>
          <p:cNvSpPr>
            <a:spLocks/>
          </p:cNvSpPr>
          <p:nvPr/>
        </p:nvSpPr>
        <p:spPr bwMode="auto">
          <a:xfrm>
            <a:off x="3635375" y="333375"/>
            <a:ext cx="5256213" cy="431800"/>
          </a:xfrm>
          <a:prstGeom prst="rect">
            <a:avLst/>
          </a:prstGeom>
          <a:noFill/>
          <a:ln w="9525">
            <a:noFill/>
            <a:miter lim="800000"/>
            <a:headEnd/>
            <a:tailEnd/>
          </a:ln>
        </p:spPr>
        <p:txBody>
          <a:bodyPr anchor="ctr"/>
          <a:lstStyle/>
          <a:p>
            <a:pPr eaLnBrk="0" hangingPunct="0"/>
            <a:r>
              <a:rPr lang="pt-PT" sz="4400" dirty="0" smtClean="0">
                <a:solidFill>
                  <a:schemeClr val="tx2"/>
                </a:solidFill>
              </a:rPr>
              <a:t> </a:t>
            </a:r>
            <a:endParaRPr lang="pt-PT" sz="4400" dirty="0">
              <a:solidFill>
                <a:schemeClr val="tx2"/>
              </a:solidFill>
            </a:endParaRPr>
          </a:p>
        </p:txBody>
      </p:sp>
      <p:pic>
        <p:nvPicPr>
          <p:cNvPr id="91142" name="Picture 6" descr="Logo ecensos secundário 1"/>
          <p:cNvPicPr>
            <a:picLocks noChangeAspect="1" noChangeArrowheads="1"/>
          </p:cNvPicPr>
          <p:nvPr/>
        </p:nvPicPr>
        <p:blipFill>
          <a:blip r:embed="rId2" cstate="print"/>
          <a:srcRect/>
          <a:stretch>
            <a:fillRect/>
          </a:stretch>
        </p:blipFill>
        <p:spPr bwMode="auto">
          <a:xfrm>
            <a:off x="5003800" y="6043613"/>
            <a:ext cx="3887788" cy="614362"/>
          </a:xfrm>
          <a:prstGeom prst="rect">
            <a:avLst/>
          </a:prstGeom>
          <a:noFill/>
        </p:spPr>
      </p:pic>
      <p:sp>
        <p:nvSpPr>
          <p:cNvPr id="5" name="Title 1"/>
          <p:cNvSpPr>
            <a:spLocks/>
          </p:cNvSpPr>
          <p:nvPr/>
        </p:nvSpPr>
        <p:spPr bwMode="auto">
          <a:xfrm>
            <a:off x="3563888" y="404664"/>
            <a:ext cx="5328146" cy="503237"/>
          </a:xfrm>
          <a:prstGeom prst="rect">
            <a:avLst/>
          </a:prstGeom>
          <a:noFill/>
          <a:ln w="9525">
            <a:noFill/>
            <a:miter lim="800000"/>
            <a:headEnd/>
            <a:tailEnd/>
          </a:ln>
        </p:spPr>
        <p:txBody>
          <a:bodyPr anchor="ctr"/>
          <a:lstStyle/>
          <a:p>
            <a:pPr eaLnBrk="0" hangingPunct="0"/>
            <a:r>
              <a:rPr lang="en-GB" sz="2800" dirty="0" smtClean="0">
                <a:solidFill>
                  <a:schemeClr val="tx2"/>
                </a:solidFill>
              </a:rPr>
              <a:t>Replies to the opinion poll </a:t>
            </a:r>
            <a:endParaRPr lang="en-GB" sz="2800" dirty="0">
              <a:solidFill>
                <a:schemeClr val="tx2"/>
              </a:solidFill>
            </a:endParaRPr>
          </a:p>
        </p:txBody>
      </p:sp>
      <p:graphicFrame>
        <p:nvGraphicFramePr>
          <p:cNvPr id="6" name="Table 5"/>
          <p:cNvGraphicFramePr>
            <a:graphicFrameLocks noGrp="1"/>
          </p:cNvGraphicFramePr>
          <p:nvPr/>
        </p:nvGraphicFramePr>
        <p:xfrm>
          <a:off x="3563887" y="1985468"/>
          <a:ext cx="5472609" cy="2019596"/>
        </p:xfrm>
        <a:graphic>
          <a:graphicData uri="http://schemas.openxmlformats.org/drawingml/2006/table">
            <a:tbl>
              <a:tblPr/>
              <a:tblGrid>
                <a:gridCol w="2076541"/>
                <a:gridCol w="650670"/>
                <a:gridCol w="369134"/>
                <a:gridCol w="432048"/>
                <a:gridCol w="360040"/>
                <a:gridCol w="558501"/>
                <a:gridCol w="298047"/>
                <a:gridCol w="727628"/>
              </a:tblGrid>
              <a:tr h="248998">
                <a:tc gridSpan="8">
                  <a:txBody>
                    <a:bodyPr/>
                    <a:lstStyle/>
                    <a:p>
                      <a:pPr algn="ctr">
                        <a:spcAft>
                          <a:spcPts val="0"/>
                        </a:spcAft>
                      </a:pPr>
                      <a:r>
                        <a:rPr lang="en-GB" sz="1400" dirty="0">
                          <a:latin typeface="Times New Roman"/>
                          <a:ea typeface="Times New Roman"/>
                        </a:rPr>
                        <a:t>Table 2 - Results of the online evaluation questionnaire</a:t>
                      </a:r>
                      <a:endParaRPr lang="pt-PT" sz="1400" dirty="0">
                        <a:latin typeface="Times New Roman"/>
                        <a:ea typeface="Times New Roman"/>
                      </a:endParaRPr>
                    </a:p>
                  </a:txBody>
                  <a:tcPr marL="44450" marR="44450" marT="0" marB="0" anchor="b">
                    <a:lnL>
                      <a:noFill/>
                    </a:lnL>
                    <a:lnR>
                      <a:noFill/>
                    </a:lnR>
                    <a:lnT>
                      <a:noFill/>
                    </a:lnT>
                    <a:lnB>
                      <a:noFill/>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209989">
                <a:tc>
                  <a:txBody>
                    <a:bodyPr/>
                    <a:lstStyle/>
                    <a:p>
                      <a:endParaRPr lang="pt-PT" sz="1400" dirty="0">
                        <a:latin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pt-PT" sz="1400" dirty="0">
                        <a:latin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pt-PT" sz="1400" dirty="0">
                        <a:latin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pt-PT" sz="1400" dirty="0">
                        <a:latin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pt-PT" sz="1400">
                        <a:latin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pt-PT" sz="1400">
                        <a:latin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pt-PT" sz="1400">
                        <a:latin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pt-PT" sz="1400">
                        <a:latin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r h="356897">
                <a:tc>
                  <a:txBody>
                    <a:bodyPr/>
                    <a:lstStyle/>
                    <a:p>
                      <a:endParaRPr lang="pt-PT" sz="1400" b="1" dirty="0">
                        <a:latin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b="1" dirty="0">
                          <a:latin typeface="Times New Roman"/>
                          <a:ea typeface="Times New Roman"/>
                        </a:rPr>
                        <a:t>Yes</a:t>
                      </a:r>
                      <a:endParaRPr lang="pt-PT" sz="14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b="1" dirty="0">
                          <a:latin typeface="Times New Roman"/>
                          <a:ea typeface="Times New Roman"/>
                        </a:rPr>
                        <a:t>%</a:t>
                      </a:r>
                      <a:endParaRPr lang="pt-PT" sz="14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b="1" dirty="0">
                          <a:latin typeface="Times New Roman"/>
                          <a:ea typeface="Times New Roman"/>
                        </a:rPr>
                        <a:t>No</a:t>
                      </a:r>
                      <a:endParaRPr lang="pt-PT" sz="14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b="1" dirty="0">
                          <a:latin typeface="Times New Roman"/>
                          <a:ea typeface="Times New Roman"/>
                        </a:rPr>
                        <a:t>%</a:t>
                      </a:r>
                      <a:endParaRPr lang="pt-PT" sz="14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b="1" dirty="0">
                          <a:latin typeface="Times New Roman"/>
                          <a:ea typeface="Times New Roman"/>
                        </a:rPr>
                        <a:t>NA</a:t>
                      </a:r>
                      <a:endParaRPr lang="pt-PT" sz="14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b="1" dirty="0">
                          <a:latin typeface="Times New Roman"/>
                          <a:ea typeface="Times New Roman"/>
                        </a:rPr>
                        <a:t>%</a:t>
                      </a:r>
                      <a:endParaRPr lang="pt-PT" sz="14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b="1" dirty="0">
                          <a:latin typeface="Times New Roman"/>
                          <a:ea typeface="Times New Roman"/>
                        </a:rPr>
                        <a:t>TOTAL</a:t>
                      </a:r>
                      <a:endParaRPr lang="pt-PT" sz="14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7993">
                <a:tc>
                  <a:txBody>
                    <a:bodyPr/>
                    <a:lstStyle/>
                    <a:p>
                      <a:pPr algn="just">
                        <a:spcAft>
                          <a:spcPts val="0"/>
                        </a:spcAft>
                      </a:pPr>
                      <a:r>
                        <a:rPr lang="en-GB" sz="1400" dirty="0">
                          <a:latin typeface="Times New Roman"/>
                          <a:ea typeface="Times New Roman"/>
                        </a:rPr>
                        <a:t>Did you pleased to answer the 2011 Census online?</a:t>
                      </a:r>
                      <a:endParaRPr lang="pt-PT" sz="14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b="1" dirty="0">
                          <a:latin typeface="Times New Roman"/>
                          <a:ea typeface="Times New Roman"/>
                        </a:rPr>
                        <a:t>192.067</a:t>
                      </a:r>
                      <a:endParaRPr lang="pt-PT"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b="1" dirty="0">
                          <a:latin typeface="Times New Roman"/>
                          <a:ea typeface="Times New Roman"/>
                        </a:rPr>
                        <a:t>94,5</a:t>
                      </a:r>
                      <a:endParaRPr lang="pt-PT"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b="1" dirty="0">
                          <a:latin typeface="Times New Roman"/>
                          <a:ea typeface="Times New Roman"/>
                        </a:rPr>
                        <a:t>9.567</a:t>
                      </a:r>
                      <a:endParaRPr lang="pt-PT"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b="1" dirty="0">
                          <a:latin typeface="Times New Roman"/>
                          <a:ea typeface="Times New Roman"/>
                        </a:rPr>
                        <a:t>4,7</a:t>
                      </a:r>
                      <a:endParaRPr lang="pt-PT"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b="1" dirty="0">
                          <a:latin typeface="Times New Roman"/>
                          <a:ea typeface="Times New Roman"/>
                        </a:rPr>
                        <a:t>967</a:t>
                      </a:r>
                      <a:endParaRPr lang="pt-PT"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b="1" dirty="0">
                          <a:latin typeface="Times New Roman"/>
                          <a:ea typeface="Times New Roman"/>
                        </a:rPr>
                        <a:t>0,5</a:t>
                      </a:r>
                      <a:endParaRPr lang="pt-PT"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b="1" dirty="0">
                          <a:latin typeface="Times New Roman"/>
                          <a:ea typeface="Times New Roman"/>
                        </a:rPr>
                        <a:t>202.601</a:t>
                      </a:r>
                      <a:endParaRPr lang="pt-PT"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2348">
                <a:tc>
                  <a:txBody>
                    <a:bodyPr/>
                    <a:lstStyle/>
                    <a:p>
                      <a:pPr algn="just">
                        <a:spcAft>
                          <a:spcPts val="0"/>
                        </a:spcAft>
                      </a:pPr>
                      <a:r>
                        <a:rPr lang="en-GB" sz="1400" dirty="0">
                          <a:latin typeface="Times New Roman"/>
                          <a:ea typeface="Times New Roman"/>
                        </a:rPr>
                        <a:t>Do you </a:t>
                      </a:r>
                      <a:r>
                        <a:rPr lang="en-GB" sz="1400" dirty="0" smtClean="0">
                          <a:latin typeface="Times New Roman"/>
                          <a:ea typeface="Times New Roman"/>
                        </a:rPr>
                        <a:t>intend </a:t>
                      </a:r>
                      <a:r>
                        <a:rPr lang="en-GB" sz="1400" dirty="0">
                          <a:latin typeface="Times New Roman"/>
                          <a:ea typeface="Times New Roman"/>
                        </a:rPr>
                        <a:t>to use internet to answer to other statistical survey?</a:t>
                      </a:r>
                      <a:endParaRPr lang="pt-PT" sz="14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b="1">
                          <a:latin typeface="Times New Roman"/>
                          <a:ea typeface="Times New Roman"/>
                        </a:rPr>
                        <a:t>196.673</a:t>
                      </a:r>
                      <a:endParaRPr lang="pt-PT"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b="1">
                          <a:latin typeface="Times New Roman"/>
                          <a:ea typeface="Times New Roman"/>
                        </a:rPr>
                        <a:t>97,1</a:t>
                      </a:r>
                      <a:endParaRPr lang="pt-PT"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b="1">
                          <a:latin typeface="Times New Roman"/>
                          <a:ea typeface="Times New Roman"/>
                        </a:rPr>
                        <a:t>4.915</a:t>
                      </a:r>
                      <a:endParaRPr lang="pt-PT" sz="1200" b="1">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b="1" dirty="0">
                          <a:latin typeface="Times New Roman"/>
                          <a:ea typeface="Times New Roman"/>
                        </a:rPr>
                        <a:t>2,4</a:t>
                      </a:r>
                      <a:endParaRPr lang="pt-PT"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b="1" dirty="0">
                          <a:latin typeface="Times New Roman"/>
                          <a:ea typeface="Times New Roman"/>
                        </a:rPr>
                        <a:t>1.013</a:t>
                      </a:r>
                      <a:endParaRPr lang="pt-PT"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b="1" dirty="0">
                          <a:latin typeface="Times New Roman"/>
                          <a:ea typeface="Times New Roman"/>
                        </a:rPr>
                        <a:t>0,5</a:t>
                      </a:r>
                      <a:endParaRPr lang="pt-PT"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b="1" dirty="0">
                          <a:latin typeface="Times New Roman"/>
                          <a:ea typeface="Times New Roman"/>
                        </a:rPr>
                        <a:t>202.601</a:t>
                      </a:r>
                      <a:endParaRPr lang="pt-PT" sz="1200" b="1"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TextBox 6"/>
          <p:cNvSpPr txBox="1"/>
          <p:nvPr/>
        </p:nvSpPr>
        <p:spPr>
          <a:xfrm>
            <a:off x="251520" y="1412776"/>
            <a:ext cx="3384376" cy="4278094"/>
          </a:xfrm>
          <a:prstGeom prst="rect">
            <a:avLst/>
          </a:prstGeom>
          <a:noFill/>
        </p:spPr>
        <p:txBody>
          <a:bodyPr wrap="square" rtlCol="0">
            <a:spAutoFit/>
          </a:bodyPr>
          <a:lstStyle/>
          <a:p>
            <a:pPr>
              <a:buClr>
                <a:srgbClr val="C00000"/>
              </a:buClr>
              <a:buFont typeface="Wingdings" pitchFamily="2" charset="2"/>
              <a:buChar char="q"/>
            </a:pPr>
            <a:r>
              <a:rPr lang="en-GB" sz="1600" dirty="0" smtClean="0"/>
              <a:t>At the end of the e-census questionnaire completion, respondents were requested for an optional opinion questionnaire with 2 questions;</a:t>
            </a:r>
          </a:p>
          <a:p>
            <a:pPr>
              <a:buClr>
                <a:srgbClr val="C00000"/>
              </a:buClr>
            </a:pPr>
            <a:endParaRPr lang="en-GB" sz="1600" dirty="0" smtClean="0"/>
          </a:p>
          <a:p>
            <a:pPr>
              <a:buClr>
                <a:srgbClr val="C00000"/>
              </a:buClr>
              <a:buFont typeface="Wingdings" pitchFamily="2" charset="2"/>
              <a:buChar char="q"/>
            </a:pPr>
            <a:r>
              <a:rPr lang="en-GB" sz="1600" dirty="0" smtClean="0"/>
              <a:t>202,601 respondents have replied, corresponding to 10% of the total e-census respondents;</a:t>
            </a:r>
          </a:p>
          <a:p>
            <a:pPr>
              <a:buClr>
                <a:srgbClr val="C00000"/>
              </a:buClr>
            </a:pPr>
            <a:endParaRPr lang="en-GB" sz="1600" dirty="0" smtClean="0"/>
          </a:p>
          <a:p>
            <a:pPr>
              <a:buClr>
                <a:srgbClr val="C00000"/>
              </a:buClr>
              <a:buFont typeface="Wingdings" pitchFamily="2" charset="2"/>
              <a:buChar char="q"/>
            </a:pPr>
            <a:r>
              <a:rPr lang="en-GB" sz="1600" dirty="0" smtClean="0"/>
              <a:t>The large majority of the respondents to this opinion questionnaire were pleased to reply the e-census (95%) and would choose the internet response for other statistical surveys (97%).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4" name="Picture 4" descr="Logo ecensos secundário 1"/>
          <p:cNvPicPr>
            <a:picLocks noChangeAspect="1" noChangeArrowheads="1"/>
          </p:cNvPicPr>
          <p:nvPr/>
        </p:nvPicPr>
        <p:blipFill>
          <a:blip r:embed="rId2" cstate="print"/>
          <a:srcRect/>
          <a:stretch>
            <a:fillRect/>
          </a:stretch>
        </p:blipFill>
        <p:spPr bwMode="auto">
          <a:xfrm>
            <a:off x="4716463" y="6032500"/>
            <a:ext cx="4103687" cy="647700"/>
          </a:xfrm>
          <a:prstGeom prst="rect">
            <a:avLst/>
          </a:prstGeom>
          <a:noFill/>
        </p:spPr>
      </p:pic>
      <p:sp>
        <p:nvSpPr>
          <p:cNvPr id="7" name="Title 1"/>
          <p:cNvSpPr>
            <a:spLocks/>
          </p:cNvSpPr>
          <p:nvPr/>
        </p:nvSpPr>
        <p:spPr bwMode="auto">
          <a:xfrm>
            <a:off x="5652120" y="548680"/>
            <a:ext cx="3239914" cy="503237"/>
          </a:xfrm>
          <a:prstGeom prst="rect">
            <a:avLst/>
          </a:prstGeom>
          <a:noFill/>
          <a:ln w="9525">
            <a:noFill/>
            <a:miter lim="800000"/>
            <a:headEnd/>
            <a:tailEnd/>
          </a:ln>
        </p:spPr>
        <p:txBody>
          <a:bodyPr anchor="ctr"/>
          <a:lstStyle/>
          <a:p>
            <a:pPr eaLnBrk="0" hangingPunct="0"/>
            <a:r>
              <a:rPr lang="en-GB" sz="2800" dirty="0" smtClean="0">
                <a:solidFill>
                  <a:schemeClr val="tx2"/>
                </a:solidFill>
              </a:rPr>
              <a:t>Main conclusions</a:t>
            </a:r>
            <a:endParaRPr lang="en-GB" sz="2800" dirty="0">
              <a:solidFill>
                <a:schemeClr val="tx2"/>
              </a:solidFill>
            </a:endParaRPr>
          </a:p>
        </p:txBody>
      </p:sp>
      <p:sp>
        <p:nvSpPr>
          <p:cNvPr id="108547" name="Rectangle 3"/>
          <p:cNvSpPr>
            <a:spLocks noChangeArrowheads="1"/>
          </p:cNvSpPr>
          <p:nvPr/>
        </p:nvSpPr>
        <p:spPr bwMode="auto">
          <a:xfrm>
            <a:off x="395536" y="2161355"/>
            <a:ext cx="8136904"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GB" sz="2000" b="0" i="0" u="none" strike="noStrike" cap="none" normalizeH="0" baseline="0" dirty="0" smtClean="0">
                <a:ln>
                  <a:noFill/>
                </a:ln>
                <a:solidFill>
                  <a:schemeClr val="tx1"/>
                </a:solidFill>
                <a:effectLst/>
                <a:latin typeface="Arial" pitchFamily="34" charset="0"/>
                <a:ea typeface="Times New Roman" pitchFamily="18" charset="0"/>
              </a:rPr>
              <a:t>The response rate – around 50% – shows a strong participation of the population in the online census data collection.</a:t>
            </a:r>
          </a:p>
          <a:p>
            <a:pPr marL="0" marR="0" lvl="0" indent="0" algn="just" defTabSz="914400" rtl="0" eaLnBrk="1" fontAlgn="base" latinLnBrk="0" hangingPunct="1">
              <a:lnSpc>
                <a:spcPct val="100000"/>
              </a:lnSpc>
              <a:spcBef>
                <a:spcPct val="0"/>
              </a:spcBef>
              <a:spcAft>
                <a:spcPct val="0"/>
              </a:spcAft>
              <a:buClrTx/>
              <a:buSzTx/>
              <a:buFontTx/>
              <a:buChar char="•"/>
              <a:tabLst/>
            </a:pPr>
            <a:endParaRPr kumimoji="0" lang="pt-PT" sz="20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GB" sz="2000" b="0" i="0" u="none" strike="noStrike" cap="none" normalizeH="0" baseline="0" dirty="0" smtClean="0">
                <a:ln>
                  <a:noFill/>
                </a:ln>
                <a:solidFill>
                  <a:schemeClr val="tx1"/>
                </a:solidFill>
                <a:effectLst/>
                <a:latin typeface="Arial" pitchFamily="34" charset="0"/>
                <a:ea typeface="Times New Roman" pitchFamily="18" charset="0"/>
              </a:rPr>
              <a:t>The responsiveness of the implemented system proved suitable to actual demand.</a:t>
            </a:r>
          </a:p>
          <a:p>
            <a:pPr marL="0" marR="0" lvl="0" indent="0" algn="just" defTabSz="914400" rtl="0" eaLnBrk="0" fontAlgn="base" latinLnBrk="0" hangingPunct="0">
              <a:lnSpc>
                <a:spcPct val="100000"/>
              </a:lnSpc>
              <a:spcBef>
                <a:spcPct val="0"/>
              </a:spcBef>
              <a:spcAft>
                <a:spcPct val="0"/>
              </a:spcAft>
              <a:buClrTx/>
              <a:buSzTx/>
              <a:tabLst/>
            </a:pPr>
            <a:endParaRPr kumimoji="0" lang="pt-PT" sz="20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GB" sz="2000" b="0" i="0" u="none" strike="noStrike" cap="none" normalizeH="0" baseline="0" dirty="0" smtClean="0">
                <a:ln>
                  <a:noFill/>
                </a:ln>
                <a:solidFill>
                  <a:schemeClr val="tx1"/>
                </a:solidFill>
                <a:effectLst/>
                <a:latin typeface="Arial" pitchFamily="34" charset="0"/>
                <a:ea typeface="Times New Roman" pitchFamily="18" charset="0"/>
              </a:rPr>
              <a:t>The experimental process developed in 2008, 2009 and 2010 led to a good proxy and materialisation of the operation’s final design</a:t>
            </a:r>
            <a:r>
              <a:rPr kumimoji="0" lang="en-GB" sz="1000" b="0" i="0" u="none" strike="noStrike" cap="none" normalizeH="0" baseline="0" dirty="0" smtClean="0">
                <a:ln>
                  <a:noFill/>
                </a:ln>
                <a:solidFill>
                  <a:schemeClr val="tx1"/>
                </a:solidFill>
                <a:effectLst/>
                <a:latin typeface="Arial" pitchFamily="34" charset="0"/>
                <a:ea typeface="Times New Roman" pitchFamily="18" charset="0"/>
              </a:rPr>
              <a:t>.</a:t>
            </a:r>
            <a:endParaRPr kumimoji="0" lang="en-GB"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ctrTitle"/>
          </p:nvPr>
        </p:nvSpPr>
        <p:spPr/>
        <p:txBody>
          <a:bodyPr/>
          <a:lstStyle/>
          <a:p>
            <a:pPr algn="ctr">
              <a:lnSpc>
                <a:spcPct val="90000"/>
              </a:lnSpc>
            </a:pPr>
            <a:r>
              <a:rPr lang="en-GB" dirty="0" smtClean="0"/>
              <a:t>Thank you for your attention</a:t>
            </a:r>
            <a:r>
              <a:rPr lang="en-GB" dirty="0" smtClean="0"/>
              <a:t>!</a:t>
            </a:r>
            <a:br>
              <a:rPr lang="en-GB" dirty="0" smtClean="0"/>
            </a:br>
            <a:r>
              <a:rPr lang="en-GB" dirty="0" smtClean="0"/>
              <a:t/>
            </a:r>
            <a:br>
              <a:rPr lang="en-GB" dirty="0" smtClean="0"/>
            </a:br>
            <a:r>
              <a:rPr lang="en-GB" sz="2000" dirty="0" err="1" smtClean="0"/>
              <a:t>Fernando.casimiro@ine.pt</a:t>
            </a:r>
            <a:endParaRPr lang="en-GB" dirty="0" smtClean="0"/>
          </a:p>
        </p:txBody>
      </p:sp>
      <p:pic>
        <p:nvPicPr>
          <p:cNvPr id="48137" name="Picture 9" descr="Logo ecensos secundário 1"/>
          <p:cNvPicPr>
            <a:picLocks noChangeAspect="1" noChangeArrowheads="1"/>
          </p:cNvPicPr>
          <p:nvPr/>
        </p:nvPicPr>
        <p:blipFill>
          <a:blip r:embed="rId2" cstate="print"/>
          <a:srcRect/>
          <a:stretch>
            <a:fillRect/>
          </a:stretch>
        </p:blipFill>
        <p:spPr bwMode="auto">
          <a:xfrm>
            <a:off x="4572000" y="5961063"/>
            <a:ext cx="3887788" cy="61436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3" name="Picture 9" descr="Logo ecensos secundário 1"/>
          <p:cNvPicPr>
            <a:picLocks noChangeAspect="1" noChangeArrowheads="1"/>
          </p:cNvPicPr>
          <p:nvPr/>
        </p:nvPicPr>
        <p:blipFill>
          <a:blip r:embed="rId2" cstate="print"/>
          <a:srcRect/>
          <a:stretch>
            <a:fillRect/>
          </a:stretch>
        </p:blipFill>
        <p:spPr bwMode="auto">
          <a:xfrm>
            <a:off x="5003800" y="5926138"/>
            <a:ext cx="3835400" cy="606425"/>
          </a:xfrm>
          <a:prstGeom prst="rect">
            <a:avLst/>
          </a:prstGeom>
          <a:noFill/>
        </p:spPr>
      </p:pic>
      <p:sp>
        <p:nvSpPr>
          <p:cNvPr id="6" name="Rectangle 2"/>
          <p:cNvSpPr txBox="1">
            <a:spLocks noChangeArrowheads="1"/>
          </p:cNvSpPr>
          <p:nvPr/>
        </p:nvSpPr>
        <p:spPr>
          <a:xfrm>
            <a:off x="5580112" y="548680"/>
            <a:ext cx="2819400" cy="576262"/>
          </a:xfrm>
          <a:prstGeom prst="rect">
            <a:avLst/>
          </a:prstGeom>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GB" sz="4000" b="0" i="0" u="none" strike="noStrike" kern="0" cap="none" spc="0" normalizeH="0" baseline="0" noProof="0" smtClean="0">
                <a:ln>
                  <a:noFill/>
                </a:ln>
                <a:solidFill>
                  <a:schemeClr val="tx2"/>
                </a:solidFill>
                <a:effectLst/>
                <a:uLnTx/>
                <a:uFillTx/>
                <a:latin typeface="+mj-lt"/>
                <a:ea typeface="+mj-ea"/>
                <a:cs typeface="+mj-cs"/>
              </a:rPr>
              <a:t>Overview</a:t>
            </a:r>
            <a:r>
              <a:rPr kumimoji="0" lang="pt-PT" sz="4000" b="0" i="0" u="none" strike="noStrike" kern="0" cap="none" spc="0" normalizeH="0" baseline="0" noProof="0" smtClean="0">
                <a:ln>
                  <a:noFill/>
                </a:ln>
                <a:solidFill>
                  <a:schemeClr val="tx2"/>
                </a:solidFill>
                <a:effectLst/>
                <a:uLnTx/>
                <a:uFillTx/>
                <a:latin typeface="+mj-lt"/>
                <a:ea typeface="+mj-ea"/>
                <a:cs typeface="+mj-cs"/>
              </a:rPr>
              <a:t> </a:t>
            </a:r>
            <a:endParaRPr kumimoji="0" lang="pt-PT" sz="4000" b="0" i="0" u="none" strike="noStrike" kern="0" cap="none" spc="0" normalizeH="0" baseline="0" noProof="0" dirty="0" smtClean="0">
              <a:ln>
                <a:noFill/>
              </a:ln>
              <a:solidFill>
                <a:schemeClr val="tx2"/>
              </a:solidFill>
              <a:effectLst/>
              <a:uLnTx/>
              <a:uFillTx/>
              <a:latin typeface="+mj-lt"/>
              <a:ea typeface="+mj-ea"/>
              <a:cs typeface="+mj-cs"/>
            </a:endParaRPr>
          </a:p>
        </p:txBody>
      </p:sp>
      <p:sp>
        <p:nvSpPr>
          <p:cNvPr id="7" name="TextBox 6"/>
          <p:cNvSpPr txBox="1"/>
          <p:nvPr/>
        </p:nvSpPr>
        <p:spPr>
          <a:xfrm>
            <a:off x="251520" y="1700808"/>
            <a:ext cx="8496944" cy="3785652"/>
          </a:xfrm>
          <a:prstGeom prst="rect">
            <a:avLst/>
          </a:prstGeom>
          <a:noFill/>
        </p:spPr>
        <p:txBody>
          <a:bodyPr wrap="square" rtlCol="0">
            <a:spAutoFit/>
          </a:bodyPr>
          <a:lstStyle/>
          <a:p>
            <a:pPr>
              <a:buClr>
                <a:srgbClr val="C00000"/>
              </a:buClr>
              <a:buFont typeface="Wingdings" pitchFamily="2" charset="2"/>
              <a:buChar char="q"/>
            </a:pPr>
            <a:r>
              <a:rPr lang="en-GB" sz="1600" dirty="0" smtClean="0"/>
              <a:t>Population and housing censuses have been conducted </a:t>
            </a:r>
            <a:r>
              <a:rPr lang="en-GB" sz="1600" b="1" dirty="0" smtClean="0"/>
              <a:t>in Portugal since 1864</a:t>
            </a:r>
            <a:r>
              <a:rPr lang="en-GB" sz="1600" dirty="0" smtClean="0"/>
              <a:t>, in accordance with international recommendations</a:t>
            </a:r>
          </a:p>
          <a:p>
            <a:pPr>
              <a:buClr>
                <a:srgbClr val="C00000"/>
              </a:buClr>
            </a:pPr>
            <a:endParaRPr lang="en-GB" sz="1600" dirty="0" smtClean="0"/>
          </a:p>
          <a:p>
            <a:pPr>
              <a:buClr>
                <a:srgbClr val="C00000"/>
              </a:buClr>
              <a:buFont typeface="Wingdings" pitchFamily="2" charset="2"/>
              <a:buChar char="q"/>
            </a:pPr>
            <a:r>
              <a:rPr lang="en-GB" sz="1600" b="1" dirty="0" smtClean="0"/>
              <a:t>The census model has always been the traditional one</a:t>
            </a:r>
            <a:r>
              <a:rPr lang="en-GB" sz="1600" dirty="0" smtClean="0"/>
              <a:t>, insofar as all statistical units (building, living quarters, household and individual) have been observed on an individual basis and exhaustively through specific questionnaires also treated exhaustively</a:t>
            </a:r>
          </a:p>
          <a:p>
            <a:pPr>
              <a:buClr>
                <a:srgbClr val="C00000"/>
              </a:buClr>
            </a:pPr>
            <a:endParaRPr lang="en-GB" sz="1600" dirty="0" smtClean="0"/>
          </a:p>
          <a:p>
            <a:pPr>
              <a:buClr>
                <a:srgbClr val="C00000"/>
              </a:buClr>
              <a:buFont typeface="Wingdings" pitchFamily="2" charset="2"/>
              <a:buChar char="q"/>
            </a:pPr>
            <a:r>
              <a:rPr lang="en-GB" sz="1600" dirty="0" smtClean="0"/>
              <a:t>Ever since the inception of the 2011 Census </a:t>
            </a:r>
            <a:r>
              <a:rPr lang="en-GB" sz="1600" b="1" dirty="0" smtClean="0"/>
              <a:t>in 2006 it was decided that an online response system would be implemented</a:t>
            </a:r>
            <a:r>
              <a:rPr lang="en-GB" sz="1600" dirty="0" smtClean="0"/>
              <a:t>, taking into account the growing possibilities of using this type of responses (easier access by citizens and a growing number of people who were familiar with this technological infrastructure).</a:t>
            </a:r>
          </a:p>
          <a:p>
            <a:pPr>
              <a:buClr>
                <a:srgbClr val="C00000"/>
              </a:buClr>
            </a:pPr>
            <a:endParaRPr lang="en-GB" sz="1600" dirty="0" smtClean="0"/>
          </a:p>
          <a:p>
            <a:pPr>
              <a:buClr>
                <a:srgbClr val="C00000"/>
              </a:buClr>
              <a:buFont typeface="Wingdings" pitchFamily="2" charset="2"/>
              <a:buChar char="q"/>
            </a:pPr>
            <a:r>
              <a:rPr lang="en-GB" sz="1600" dirty="0" smtClean="0"/>
              <a:t>The results obtained with citizens’ participation in answering the 2011 Census over the Internet (</a:t>
            </a:r>
            <a:r>
              <a:rPr lang="en-GB" sz="1600" b="1" dirty="0" smtClean="0"/>
              <a:t>around 50% of the enumerated population</a:t>
            </a:r>
            <a:r>
              <a:rPr lang="en-GB" sz="1600" dirty="0" smtClean="0"/>
              <a:t>) were quite significant and even somewhat surprising given those seen in experimental operations. </a:t>
            </a:r>
            <a:endParaRPr lang="pt-PT"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3132138" y="333375"/>
            <a:ext cx="5834062" cy="503238"/>
          </a:xfrm>
        </p:spPr>
        <p:txBody>
          <a:bodyPr/>
          <a:lstStyle/>
          <a:p>
            <a:r>
              <a:rPr lang="en-GB" sz="4000" b="1" dirty="0" smtClean="0"/>
              <a:t/>
            </a:r>
            <a:br>
              <a:rPr lang="en-GB" sz="4000" b="1" dirty="0" smtClean="0"/>
            </a:br>
            <a:r>
              <a:rPr lang="en-GB" sz="3200" dirty="0" smtClean="0"/>
              <a:t>Experimental Operations</a:t>
            </a:r>
            <a:r>
              <a:rPr lang="en-GB" sz="4000" b="1" dirty="0" smtClean="0"/>
              <a:t/>
            </a:r>
            <a:br>
              <a:rPr lang="en-GB" sz="4000" b="1" dirty="0" smtClean="0"/>
            </a:br>
            <a:endParaRPr lang="pt-PT" sz="4000" b="1" dirty="0" smtClean="0"/>
          </a:p>
        </p:txBody>
      </p:sp>
      <p:sp>
        <p:nvSpPr>
          <p:cNvPr id="86019" name="Rectangle 3"/>
          <p:cNvSpPr>
            <a:spLocks noGrp="1" noChangeArrowheads="1"/>
          </p:cNvSpPr>
          <p:nvPr>
            <p:ph type="body" idx="1"/>
          </p:nvPr>
        </p:nvSpPr>
        <p:spPr>
          <a:xfrm>
            <a:off x="179512" y="1124745"/>
            <a:ext cx="8856984" cy="2016223"/>
          </a:xfrm>
        </p:spPr>
        <p:txBody>
          <a:bodyPr/>
          <a:lstStyle/>
          <a:p>
            <a:r>
              <a:rPr lang="en-GB" sz="2000" dirty="0" smtClean="0"/>
              <a:t>4 basic conditions to carry out the experimental operations</a:t>
            </a:r>
            <a:r>
              <a:rPr lang="en-GB" sz="2800" dirty="0" smtClean="0"/>
              <a:t>:</a:t>
            </a:r>
          </a:p>
          <a:p>
            <a:pPr lvl="1"/>
            <a:r>
              <a:rPr lang="en-GB" sz="1400" dirty="0" smtClean="0"/>
              <a:t>Weather and population mobility conditions similar to those expected for the final operation;</a:t>
            </a:r>
            <a:endParaRPr lang="pt-PT" sz="1400" dirty="0" smtClean="0"/>
          </a:p>
          <a:p>
            <a:pPr lvl="1"/>
            <a:r>
              <a:rPr lang="en-GB" sz="1400" dirty="0" smtClean="0"/>
              <a:t>Growing size and diversification of the observed population and areas;</a:t>
            </a:r>
            <a:endParaRPr lang="pt-PT" sz="1400" dirty="0" smtClean="0"/>
          </a:p>
          <a:p>
            <a:pPr lvl="1"/>
            <a:r>
              <a:rPr lang="en-GB" sz="1400" dirty="0" smtClean="0"/>
              <a:t>Distribution of areas to be observed across all the main regions (7), to ensure the participation and experience of the respective regional structures responsible for the final operation; </a:t>
            </a:r>
            <a:endParaRPr lang="pt-PT" sz="1400" dirty="0" smtClean="0"/>
          </a:p>
          <a:p>
            <a:pPr lvl="1"/>
            <a:r>
              <a:rPr lang="en-GB" sz="1400" dirty="0" smtClean="0"/>
              <a:t>Appropriate time span to prepare reports on each experimental operation and incorporate the results into the following operation.  </a:t>
            </a:r>
            <a:endParaRPr lang="pt-PT" sz="1400" dirty="0" smtClean="0"/>
          </a:p>
          <a:p>
            <a:pPr lvl="1"/>
            <a:endParaRPr lang="en-GB" sz="2400" dirty="0" smtClean="0"/>
          </a:p>
          <a:p>
            <a:endParaRPr lang="pt-PT" dirty="0" smtClean="0"/>
          </a:p>
        </p:txBody>
      </p:sp>
      <p:pic>
        <p:nvPicPr>
          <p:cNvPr id="86021" name="Picture 5" descr="Logo ecensos secundário 1"/>
          <p:cNvPicPr>
            <a:picLocks noChangeAspect="1" noChangeArrowheads="1"/>
          </p:cNvPicPr>
          <p:nvPr/>
        </p:nvPicPr>
        <p:blipFill>
          <a:blip r:embed="rId2" cstate="print"/>
          <a:srcRect/>
          <a:stretch>
            <a:fillRect/>
          </a:stretch>
        </p:blipFill>
        <p:spPr bwMode="auto">
          <a:xfrm>
            <a:off x="4787900" y="6021388"/>
            <a:ext cx="4176713" cy="658812"/>
          </a:xfrm>
          <a:prstGeom prst="rect">
            <a:avLst/>
          </a:prstGeom>
          <a:noFill/>
        </p:spPr>
      </p:pic>
      <p:graphicFrame>
        <p:nvGraphicFramePr>
          <p:cNvPr id="6" name="Table 5"/>
          <p:cNvGraphicFramePr>
            <a:graphicFrameLocks noGrp="1"/>
          </p:cNvGraphicFramePr>
          <p:nvPr/>
        </p:nvGraphicFramePr>
        <p:xfrm>
          <a:off x="827583" y="3429000"/>
          <a:ext cx="7848876" cy="2448274"/>
        </p:xfrm>
        <a:graphic>
          <a:graphicData uri="http://schemas.openxmlformats.org/drawingml/2006/table">
            <a:tbl>
              <a:tblPr/>
              <a:tblGrid>
                <a:gridCol w="1142502"/>
                <a:gridCol w="761965"/>
                <a:gridCol w="1020730"/>
                <a:gridCol w="1142502"/>
                <a:gridCol w="1020730"/>
                <a:gridCol w="761070"/>
                <a:gridCol w="1142502"/>
                <a:gridCol w="856875"/>
              </a:tblGrid>
              <a:tr h="395065">
                <a:tc rowSpan="2">
                  <a:txBody>
                    <a:bodyPr/>
                    <a:lstStyle/>
                    <a:p>
                      <a:pPr algn="ctr">
                        <a:spcAft>
                          <a:spcPts val="0"/>
                        </a:spcAft>
                      </a:pPr>
                      <a:r>
                        <a:rPr lang="en-GB" sz="1400" b="1" dirty="0">
                          <a:latin typeface="Times New Roman"/>
                          <a:ea typeface="Times New Roman"/>
                        </a:rPr>
                        <a:t>Experimental operation </a:t>
                      </a:r>
                      <a:r>
                        <a:rPr lang="en-GB" sz="1400" b="1" dirty="0" smtClean="0">
                          <a:latin typeface="Times New Roman"/>
                          <a:ea typeface="Times New Roman"/>
                        </a:rPr>
                        <a:t>and </a:t>
                      </a:r>
                      <a:r>
                        <a:rPr lang="en-GB" sz="1400" b="1" dirty="0">
                          <a:latin typeface="Times New Roman"/>
                          <a:ea typeface="Times New Roman"/>
                        </a:rPr>
                        <a:t>year</a:t>
                      </a:r>
                      <a:endParaRPr lang="pt-PT" sz="1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spcAft>
                          <a:spcPts val="0"/>
                        </a:spcAft>
                      </a:pPr>
                      <a:r>
                        <a:rPr lang="en-GB" sz="1400" b="1" dirty="0">
                          <a:latin typeface="Times New Roman"/>
                          <a:ea typeface="Times New Roman"/>
                        </a:rPr>
                        <a:t>Census day</a:t>
                      </a:r>
                      <a:endParaRPr lang="pt-PT" sz="1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GB" sz="1400" b="1" dirty="0">
                          <a:latin typeface="Times New Roman"/>
                          <a:ea typeface="Times New Roman"/>
                        </a:rPr>
                        <a:t>Size (number of living quarters)</a:t>
                      </a:r>
                      <a:endParaRPr lang="pt-PT" sz="1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GB" sz="1400" b="1" dirty="0">
                          <a:latin typeface="Times New Roman"/>
                          <a:ea typeface="Times New Roman"/>
                        </a:rPr>
                        <a:t>Data collection period  </a:t>
                      </a:r>
                      <a:endParaRPr lang="pt-PT" sz="1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pt-PT"/>
                    </a:p>
                  </a:txBody>
                  <a:tcPr/>
                </a:tc>
                <a:tc rowSpan="2">
                  <a:txBody>
                    <a:bodyPr/>
                    <a:lstStyle/>
                    <a:p>
                      <a:pPr algn="ctr">
                        <a:spcAft>
                          <a:spcPts val="0"/>
                        </a:spcAft>
                      </a:pPr>
                      <a:r>
                        <a:rPr lang="en-GB" sz="1400" b="1" dirty="0">
                          <a:latin typeface="Times New Roman"/>
                          <a:ea typeface="Times New Roman"/>
                        </a:rPr>
                        <a:t>Response rate to e-census</a:t>
                      </a:r>
                      <a:endParaRPr lang="pt-PT" sz="1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GB" sz="1400" b="1" dirty="0">
                          <a:latin typeface="Times New Roman"/>
                          <a:ea typeface="Times New Roman"/>
                        </a:rPr>
                        <a:t>Average time completion on e-census</a:t>
                      </a:r>
                      <a:endParaRPr lang="pt-PT" sz="1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GB" sz="1400" b="1">
                          <a:latin typeface="Times New Roman"/>
                          <a:ea typeface="Times New Roman"/>
                        </a:rPr>
                        <a:t>Final report</a:t>
                      </a:r>
                      <a:endParaRPr lang="pt-PT"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0340">
                <a:tc vMerge="1">
                  <a:txBody>
                    <a:bodyPr/>
                    <a:lstStyle/>
                    <a:p>
                      <a:endParaRPr lang="pt-PT"/>
                    </a:p>
                  </a:txBody>
                  <a:tcPr/>
                </a:tc>
                <a:tc vMerge="1">
                  <a:txBody>
                    <a:bodyPr/>
                    <a:lstStyle/>
                    <a:p>
                      <a:endParaRPr lang="pt-PT"/>
                    </a:p>
                  </a:txBody>
                  <a:tcPr/>
                </a:tc>
                <a:tc vMerge="1">
                  <a:txBody>
                    <a:bodyPr/>
                    <a:lstStyle/>
                    <a:p>
                      <a:endParaRPr lang="pt-PT"/>
                    </a:p>
                  </a:txBody>
                  <a:tcPr/>
                </a:tc>
                <a:tc>
                  <a:txBody>
                    <a:bodyPr/>
                    <a:lstStyle/>
                    <a:p>
                      <a:pPr algn="ctr">
                        <a:spcAft>
                          <a:spcPts val="0"/>
                        </a:spcAft>
                      </a:pPr>
                      <a:r>
                        <a:rPr lang="en-GB" sz="1400" b="1">
                          <a:latin typeface="Times New Roman"/>
                          <a:ea typeface="Times New Roman"/>
                        </a:rPr>
                        <a:t>E-Census</a:t>
                      </a:r>
                      <a:endParaRPr lang="pt-PT"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b="1" dirty="0">
                          <a:latin typeface="Times New Roman"/>
                          <a:ea typeface="Times New Roman"/>
                        </a:rPr>
                        <a:t>E-Census + paper</a:t>
                      </a:r>
                      <a:endParaRPr lang="pt-PT" sz="1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pt-PT"/>
                    </a:p>
                  </a:txBody>
                  <a:tcPr/>
                </a:tc>
                <a:tc vMerge="1">
                  <a:txBody>
                    <a:bodyPr/>
                    <a:lstStyle/>
                    <a:p>
                      <a:endParaRPr lang="pt-PT"/>
                    </a:p>
                  </a:txBody>
                  <a:tcPr/>
                </a:tc>
                <a:tc vMerge="1">
                  <a:txBody>
                    <a:bodyPr/>
                    <a:lstStyle/>
                    <a:p>
                      <a:endParaRPr lang="pt-PT"/>
                    </a:p>
                  </a:txBody>
                  <a:tcPr/>
                </a:tc>
              </a:tr>
              <a:tr h="487623">
                <a:tc>
                  <a:txBody>
                    <a:bodyPr/>
                    <a:lstStyle/>
                    <a:p>
                      <a:pPr algn="ctr">
                        <a:spcAft>
                          <a:spcPts val="0"/>
                        </a:spcAft>
                      </a:pPr>
                      <a:r>
                        <a:rPr lang="en-GB" sz="1400" b="1">
                          <a:latin typeface="Times New Roman"/>
                          <a:ea typeface="Times New Roman"/>
                        </a:rPr>
                        <a:t>Test 1 – 2008</a:t>
                      </a:r>
                      <a:endParaRPr lang="pt-PT"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a:latin typeface="Times New Roman"/>
                          <a:ea typeface="Times New Roman"/>
                        </a:rPr>
                        <a:t>7 April</a:t>
                      </a:r>
                      <a:endParaRPr lang="pt-PT"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a:latin typeface="Times New Roman"/>
                          <a:ea typeface="Times New Roman"/>
                        </a:rPr>
                        <a:t>6.911</a:t>
                      </a:r>
                      <a:endParaRPr lang="pt-PT"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a:latin typeface="Times New Roman"/>
                          <a:ea typeface="Times New Roman"/>
                        </a:rPr>
                        <a:t>7  April to 4 May</a:t>
                      </a:r>
                      <a:endParaRPr lang="pt-PT"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dirty="0">
                          <a:latin typeface="Times New Roman"/>
                          <a:ea typeface="Times New Roman"/>
                        </a:rPr>
                        <a:t>14 April to 4 May</a:t>
                      </a:r>
                      <a:endParaRPr lang="pt-PT" sz="1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a:latin typeface="Times New Roman"/>
                          <a:ea typeface="Times New Roman"/>
                        </a:rPr>
                        <a:t>14%</a:t>
                      </a:r>
                      <a:endParaRPr lang="pt-PT"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a:latin typeface="Times New Roman"/>
                          <a:ea typeface="Times New Roman"/>
                        </a:rPr>
                        <a:t>46 minutes</a:t>
                      </a:r>
                      <a:endParaRPr lang="pt-PT"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dirty="0">
                          <a:latin typeface="Times New Roman"/>
                          <a:ea typeface="Times New Roman"/>
                        </a:rPr>
                        <a:t>July 2008</a:t>
                      </a:r>
                      <a:endParaRPr lang="pt-PT" sz="1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7623">
                <a:tc>
                  <a:txBody>
                    <a:bodyPr/>
                    <a:lstStyle/>
                    <a:p>
                      <a:pPr algn="ctr">
                        <a:spcAft>
                          <a:spcPts val="0"/>
                        </a:spcAft>
                      </a:pPr>
                      <a:r>
                        <a:rPr lang="en-GB" sz="1400" b="1">
                          <a:latin typeface="Times New Roman"/>
                          <a:ea typeface="Times New Roman"/>
                        </a:rPr>
                        <a:t>Test 2 – 2009</a:t>
                      </a:r>
                      <a:endParaRPr lang="pt-PT"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a:latin typeface="Times New Roman"/>
                          <a:ea typeface="Times New Roman"/>
                        </a:rPr>
                        <a:t>20 April</a:t>
                      </a:r>
                      <a:endParaRPr lang="pt-PT"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dirty="0">
                          <a:latin typeface="Times New Roman"/>
                          <a:ea typeface="Times New Roman"/>
                        </a:rPr>
                        <a:t>17.161</a:t>
                      </a:r>
                      <a:endParaRPr lang="pt-PT" sz="1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a:latin typeface="Times New Roman"/>
                          <a:ea typeface="Times New Roman"/>
                        </a:rPr>
                        <a:t>20 April to 10 May</a:t>
                      </a:r>
                      <a:endParaRPr lang="pt-PT"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a:latin typeface="Times New Roman"/>
                          <a:ea typeface="Times New Roman"/>
                        </a:rPr>
                        <a:t>27 April 24 May</a:t>
                      </a:r>
                      <a:endParaRPr lang="pt-PT"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a:latin typeface="Times New Roman"/>
                          <a:ea typeface="Times New Roman"/>
                        </a:rPr>
                        <a:t>9%</a:t>
                      </a:r>
                      <a:endParaRPr lang="pt-PT"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a:latin typeface="Times New Roman"/>
                          <a:ea typeface="Times New Roman"/>
                        </a:rPr>
                        <a:t>49 minutes</a:t>
                      </a:r>
                      <a:endParaRPr lang="pt-PT"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dirty="0">
                          <a:latin typeface="Times New Roman"/>
                          <a:ea typeface="Times New Roman"/>
                        </a:rPr>
                        <a:t>July 2009</a:t>
                      </a:r>
                      <a:endParaRPr lang="pt-PT" sz="1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7623">
                <a:tc>
                  <a:txBody>
                    <a:bodyPr/>
                    <a:lstStyle/>
                    <a:p>
                      <a:pPr algn="ctr">
                        <a:spcAft>
                          <a:spcPts val="0"/>
                        </a:spcAft>
                      </a:pPr>
                      <a:r>
                        <a:rPr lang="en-GB" sz="1400" b="1">
                          <a:latin typeface="Times New Roman"/>
                          <a:ea typeface="Times New Roman"/>
                        </a:rPr>
                        <a:t>Pilot Survey – 2010</a:t>
                      </a:r>
                      <a:endParaRPr lang="pt-PT"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a:latin typeface="Times New Roman"/>
                          <a:ea typeface="Times New Roman"/>
                        </a:rPr>
                        <a:t>12 April</a:t>
                      </a:r>
                      <a:endParaRPr lang="pt-PT"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a:latin typeface="Times New Roman"/>
                          <a:ea typeface="Times New Roman"/>
                        </a:rPr>
                        <a:t>45.887</a:t>
                      </a:r>
                      <a:endParaRPr lang="pt-PT"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a:latin typeface="Times New Roman"/>
                          <a:ea typeface="Times New Roman"/>
                        </a:rPr>
                        <a:t>12 April to 2 May</a:t>
                      </a:r>
                      <a:endParaRPr lang="pt-PT"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a:latin typeface="Times New Roman"/>
                          <a:ea typeface="Times New Roman"/>
                        </a:rPr>
                        <a:t>19 April to 16 May</a:t>
                      </a:r>
                      <a:endParaRPr lang="pt-PT"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a:latin typeface="Times New Roman"/>
                          <a:ea typeface="Times New Roman"/>
                        </a:rPr>
                        <a:t>13,4%</a:t>
                      </a:r>
                      <a:endParaRPr lang="pt-PT"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a:latin typeface="Times New Roman"/>
                          <a:ea typeface="Times New Roman"/>
                        </a:rPr>
                        <a:t>42 minutes</a:t>
                      </a:r>
                      <a:endParaRPr lang="pt-PT" sz="14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dirty="0">
                          <a:latin typeface="Times New Roman"/>
                          <a:ea typeface="Times New Roman"/>
                        </a:rPr>
                        <a:t>July 2010</a:t>
                      </a:r>
                      <a:endParaRPr lang="pt-PT" sz="1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idx="4294967295"/>
          </p:nvPr>
        </p:nvSpPr>
        <p:spPr>
          <a:xfrm>
            <a:off x="2987824" y="476672"/>
            <a:ext cx="5832475" cy="576263"/>
          </a:xfrm>
        </p:spPr>
        <p:txBody>
          <a:bodyPr/>
          <a:lstStyle/>
          <a:p>
            <a:pPr algn="l"/>
            <a:r>
              <a:rPr lang="en-GB" sz="3200" dirty="0" smtClean="0"/>
              <a:t>Organization of Final Fieldwork </a:t>
            </a:r>
            <a:endParaRPr lang="pt-PT" sz="3200" dirty="0" smtClean="0"/>
          </a:p>
        </p:txBody>
      </p:sp>
      <p:sp>
        <p:nvSpPr>
          <p:cNvPr id="3" name="Content Placeholder 2"/>
          <p:cNvSpPr>
            <a:spLocks noGrp="1"/>
          </p:cNvSpPr>
          <p:nvPr>
            <p:ph idx="4294967295"/>
          </p:nvPr>
        </p:nvSpPr>
        <p:spPr>
          <a:xfrm>
            <a:off x="107504" y="1124744"/>
            <a:ext cx="8928992" cy="5472608"/>
          </a:xfrm>
        </p:spPr>
        <p:txBody>
          <a:bodyPr/>
          <a:lstStyle/>
          <a:p>
            <a:r>
              <a:rPr lang="en-GB" sz="1600" dirty="0" smtClean="0"/>
              <a:t>Organisation of the 2011 Census data collection complied with the following criteria:</a:t>
            </a:r>
            <a:endParaRPr lang="pt-PT" sz="1600" dirty="0" smtClean="0"/>
          </a:p>
          <a:p>
            <a:pPr lvl="1"/>
            <a:r>
              <a:rPr lang="en-GB" sz="1200" dirty="0" smtClean="0"/>
              <a:t>The census day was 21 March 2011;</a:t>
            </a:r>
            <a:endParaRPr lang="pt-PT" sz="1200" dirty="0" smtClean="0"/>
          </a:p>
          <a:p>
            <a:pPr lvl="1"/>
            <a:r>
              <a:rPr lang="en-GB" sz="1200" dirty="0" smtClean="0"/>
              <a:t>The distribution of questionnaires took place two weeks prior to the census day: between 7 and 20 March. </a:t>
            </a:r>
          </a:p>
          <a:p>
            <a:pPr lvl="1"/>
            <a:r>
              <a:rPr lang="en-GB" sz="1200" dirty="0" smtClean="0"/>
              <a:t>During the distribution of questionnaires living quarters were identified through the registration on a cover for buildings retained by the enumerator. This cover contains the identification of the living quarters and the ID of the envelope left with the secret code PIN (inside) for answering over the Internet. The ID/PIN code was calculated so as to identify the municipality (308 across the whole country) of each living quarters. Each living quarters received the following material:</a:t>
            </a:r>
            <a:endParaRPr lang="pt-PT" sz="1200" dirty="0" smtClean="0"/>
          </a:p>
          <a:p>
            <a:pPr lvl="2"/>
            <a:r>
              <a:rPr lang="en-GB" sz="1000" dirty="0" smtClean="0"/>
              <a:t>Housing unit questionnaire with the identification area duly filled in by the enumerator (</a:t>
            </a:r>
            <a:r>
              <a:rPr lang="en-GB" sz="1000" dirty="0" smtClean="0">
                <a:solidFill>
                  <a:srgbClr val="FF0000"/>
                </a:solidFill>
              </a:rPr>
              <a:t>example in the next slide</a:t>
            </a:r>
            <a:r>
              <a:rPr lang="en-GB" sz="1000" dirty="0" smtClean="0"/>
              <a:t>);</a:t>
            </a:r>
            <a:endParaRPr lang="pt-PT" sz="1000" dirty="0" smtClean="0"/>
          </a:p>
          <a:p>
            <a:pPr lvl="2"/>
            <a:r>
              <a:rPr lang="en-GB" sz="1000" dirty="0" smtClean="0"/>
              <a:t>Private household questionnaire;</a:t>
            </a:r>
            <a:endParaRPr lang="pt-PT" sz="1000" dirty="0" smtClean="0"/>
          </a:p>
          <a:p>
            <a:pPr lvl="2"/>
            <a:r>
              <a:rPr lang="en-GB" sz="1000" dirty="0" smtClean="0"/>
              <a:t>Individual questionnaires for residents;</a:t>
            </a:r>
            <a:endParaRPr lang="pt-PT" sz="1000" dirty="0" smtClean="0"/>
          </a:p>
          <a:p>
            <a:pPr lvl="2"/>
            <a:r>
              <a:rPr lang="en-GB" sz="1000" dirty="0" smtClean="0">
                <a:solidFill>
                  <a:srgbClr val="C00000"/>
                </a:solidFill>
              </a:rPr>
              <a:t>Closed envelope containing outside the code and name of the municipality</a:t>
            </a:r>
          </a:p>
          <a:p>
            <a:pPr lvl="2">
              <a:buNone/>
            </a:pPr>
            <a:r>
              <a:rPr lang="en-GB" sz="1000" dirty="0" smtClean="0">
                <a:solidFill>
                  <a:srgbClr val="C00000"/>
                </a:solidFill>
              </a:rPr>
              <a:t>and the identification (ID); inside was the ID(same as outside) and PIN. </a:t>
            </a:r>
            <a:endParaRPr lang="pt-PT" sz="1000" dirty="0" smtClean="0">
              <a:solidFill>
                <a:srgbClr val="C00000"/>
              </a:solidFill>
            </a:endParaRPr>
          </a:p>
          <a:p>
            <a:pPr marL="609600" indent="-609600">
              <a:buNone/>
            </a:pPr>
            <a:endParaRPr lang="en-GB" sz="1600" dirty="0" smtClean="0"/>
          </a:p>
        </p:txBody>
      </p:sp>
      <p:pic>
        <p:nvPicPr>
          <p:cNvPr id="88070" name="Picture 6" descr="Logo ecensos secundário 1"/>
          <p:cNvPicPr>
            <a:picLocks noChangeAspect="1" noChangeArrowheads="1"/>
          </p:cNvPicPr>
          <p:nvPr/>
        </p:nvPicPr>
        <p:blipFill>
          <a:blip r:embed="rId2" cstate="print"/>
          <a:srcRect/>
          <a:stretch>
            <a:fillRect/>
          </a:stretch>
        </p:blipFill>
        <p:spPr bwMode="auto">
          <a:xfrm>
            <a:off x="6588224" y="6305361"/>
            <a:ext cx="2376389" cy="374838"/>
          </a:xfrm>
          <a:prstGeom prst="rect">
            <a:avLst/>
          </a:prstGeom>
          <a:noFill/>
        </p:spPr>
      </p:pic>
      <p:pic>
        <p:nvPicPr>
          <p:cNvPr id="1028" name="Picture 4" descr="C:\Documents and Settings\fernando.casimiro\My Documents\My Pictures\FotografiasMinhaMáquinaMaio2012 008.jpg"/>
          <p:cNvPicPr>
            <a:picLocks noChangeAspect="1" noChangeArrowheads="1"/>
          </p:cNvPicPr>
          <p:nvPr/>
        </p:nvPicPr>
        <p:blipFill>
          <a:blip r:embed="rId3" cstate="print"/>
          <a:srcRect l="9296" r="4703"/>
          <a:stretch>
            <a:fillRect/>
          </a:stretch>
        </p:blipFill>
        <p:spPr bwMode="auto">
          <a:xfrm>
            <a:off x="5497545" y="3068960"/>
            <a:ext cx="3580161" cy="3122327"/>
          </a:xfrm>
          <a:prstGeom prst="rect">
            <a:avLst/>
          </a:prstGeom>
          <a:noFill/>
        </p:spPr>
      </p:pic>
      <p:pic>
        <p:nvPicPr>
          <p:cNvPr id="1029" name="Picture 5" descr="C:\Documents and Settings\fernando.casimiro\My Documents\My Pictures\FotografiasMinhaMáquinaMaio2012 006.jpg"/>
          <p:cNvPicPr>
            <a:picLocks noChangeAspect="1" noChangeArrowheads="1"/>
          </p:cNvPicPr>
          <p:nvPr/>
        </p:nvPicPr>
        <p:blipFill>
          <a:blip r:embed="rId4" cstate="print"/>
          <a:srcRect l="3937" t="16040" b="23039"/>
          <a:stretch>
            <a:fillRect/>
          </a:stretch>
        </p:blipFill>
        <p:spPr bwMode="auto">
          <a:xfrm>
            <a:off x="179512" y="3717032"/>
            <a:ext cx="5184576" cy="2466102"/>
          </a:xfrm>
          <a:prstGeom prst="rect">
            <a:avLst/>
          </a:prstGeom>
          <a:noFill/>
          <a:ln>
            <a:solidFill>
              <a:schemeClr val="tx1"/>
            </a:solidFill>
            <a:prstDash val="solid"/>
          </a:ln>
        </p:spPr>
      </p:pic>
      <p:sp>
        <p:nvSpPr>
          <p:cNvPr id="7" name="Oval 6"/>
          <p:cNvSpPr/>
          <p:nvPr/>
        </p:nvSpPr>
        <p:spPr>
          <a:xfrm>
            <a:off x="1043608" y="4509120"/>
            <a:ext cx="576064"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6012160" y="3933056"/>
            <a:ext cx="792088" cy="2880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1115616" y="4293096"/>
            <a:ext cx="720080" cy="230832"/>
          </a:xfrm>
          <a:prstGeom prst="rect">
            <a:avLst/>
          </a:prstGeom>
          <a:noFill/>
          <a:ln>
            <a:solidFill>
              <a:srgbClr val="FF0000"/>
            </a:solidFill>
          </a:ln>
        </p:spPr>
        <p:txBody>
          <a:bodyPr wrap="square" rtlCol="0">
            <a:spAutoFit/>
          </a:bodyPr>
          <a:lstStyle/>
          <a:p>
            <a:endParaRPr lang="en-GB" sz="900" dirty="0" smtClean="0">
              <a:solidFill>
                <a:schemeClr val="tx1"/>
              </a:solidFill>
              <a:latin typeface="Arial" pitchFamily="34" charset="0"/>
            </a:endParaRPr>
          </a:p>
        </p:txBody>
      </p:sp>
      <p:sp>
        <p:nvSpPr>
          <p:cNvPr id="15" name="TextBox 14"/>
          <p:cNvSpPr txBox="1"/>
          <p:nvPr/>
        </p:nvSpPr>
        <p:spPr>
          <a:xfrm>
            <a:off x="3275856" y="3933056"/>
            <a:ext cx="2016224" cy="230832"/>
          </a:xfrm>
          <a:prstGeom prst="rect">
            <a:avLst/>
          </a:prstGeom>
          <a:noFill/>
          <a:ln>
            <a:solidFill>
              <a:srgbClr val="FF0000"/>
            </a:solidFill>
          </a:ln>
        </p:spPr>
        <p:txBody>
          <a:bodyPr wrap="square" rtlCol="0">
            <a:spAutoFit/>
          </a:bodyPr>
          <a:lstStyle/>
          <a:p>
            <a:r>
              <a:rPr lang="en-GB" sz="900" dirty="0" smtClean="0"/>
              <a:t>Code and name of the municipality</a:t>
            </a:r>
            <a:endParaRPr lang="en-GB" sz="900" dirty="0"/>
          </a:p>
        </p:txBody>
      </p:sp>
      <p:sp>
        <p:nvSpPr>
          <p:cNvPr id="18" name="TextBox 17"/>
          <p:cNvSpPr txBox="1"/>
          <p:nvPr/>
        </p:nvSpPr>
        <p:spPr>
          <a:xfrm>
            <a:off x="3851920" y="4293096"/>
            <a:ext cx="504056" cy="261610"/>
          </a:xfrm>
          <a:prstGeom prst="rect">
            <a:avLst/>
          </a:prstGeom>
          <a:noFill/>
        </p:spPr>
        <p:txBody>
          <a:bodyPr wrap="square" rtlCol="0">
            <a:spAutoFit/>
          </a:bodyPr>
          <a:lstStyle/>
          <a:p>
            <a:r>
              <a:rPr lang="en-GB" sz="1100" dirty="0" smtClean="0"/>
              <a:t>ID</a:t>
            </a:r>
            <a:endParaRPr lang="en-GB" sz="1100" dirty="0"/>
          </a:p>
        </p:txBody>
      </p:sp>
      <p:cxnSp>
        <p:nvCxnSpPr>
          <p:cNvPr id="22" name="Straight Arrow Connector 21"/>
          <p:cNvCxnSpPr>
            <a:stCxn id="7" idx="6"/>
          </p:cNvCxnSpPr>
          <p:nvPr/>
        </p:nvCxnSpPr>
        <p:spPr>
          <a:xfrm flipV="1">
            <a:off x="1619672" y="4149080"/>
            <a:ext cx="4464496" cy="4680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4" idx="3"/>
          </p:cNvCxnSpPr>
          <p:nvPr/>
        </p:nvCxnSpPr>
        <p:spPr>
          <a:xfrm flipV="1">
            <a:off x="1835696" y="4149080"/>
            <a:ext cx="1440160" cy="259432"/>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879304" y="476672"/>
            <a:ext cx="5149080" cy="338554"/>
          </a:xfrm>
          <a:prstGeom prst="rect">
            <a:avLst/>
          </a:prstGeom>
        </p:spPr>
        <p:txBody>
          <a:bodyPr wrap="square">
            <a:spAutoFit/>
          </a:bodyPr>
          <a:lstStyle/>
          <a:p>
            <a:r>
              <a:rPr lang="en-GB" sz="1600" dirty="0" smtClean="0"/>
              <a:t>Organization of Final Fieldwork - Dwelling Identification </a:t>
            </a:r>
            <a:endParaRPr lang="en-GB" sz="1600" dirty="0"/>
          </a:p>
        </p:txBody>
      </p:sp>
      <p:pic>
        <p:nvPicPr>
          <p:cNvPr id="2050" name="Picture 2"/>
          <p:cNvPicPr>
            <a:picLocks noChangeAspect="1" noChangeArrowheads="1"/>
          </p:cNvPicPr>
          <p:nvPr/>
        </p:nvPicPr>
        <p:blipFill>
          <a:blip r:embed="rId2" cstate="print"/>
          <a:srcRect/>
          <a:stretch>
            <a:fillRect/>
          </a:stretch>
        </p:blipFill>
        <p:spPr bwMode="auto">
          <a:xfrm>
            <a:off x="4427984" y="844844"/>
            <a:ext cx="4104456" cy="5797296"/>
          </a:xfrm>
          <a:prstGeom prst="rect">
            <a:avLst/>
          </a:prstGeom>
          <a:noFill/>
          <a:ln w="9525">
            <a:noFill/>
            <a:miter lim="800000"/>
            <a:headEnd/>
            <a:tailEnd/>
          </a:ln>
        </p:spPr>
      </p:pic>
      <p:sp>
        <p:nvSpPr>
          <p:cNvPr id="5" name="Rounded Rectangle 4"/>
          <p:cNvSpPr/>
          <p:nvPr/>
        </p:nvSpPr>
        <p:spPr>
          <a:xfrm>
            <a:off x="6012160" y="1412776"/>
            <a:ext cx="2088232" cy="432048"/>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395536" y="1340768"/>
            <a:ext cx="3456384" cy="2523768"/>
          </a:xfrm>
          <a:prstGeom prst="rect">
            <a:avLst/>
          </a:prstGeom>
          <a:noFill/>
          <a:ln w="28575">
            <a:solidFill>
              <a:schemeClr val="tx1"/>
            </a:solidFill>
          </a:ln>
        </p:spPr>
        <p:txBody>
          <a:bodyPr wrap="square" rtlCol="0">
            <a:spAutoFit/>
          </a:bodyPr>
          <a:lstStyle/>
          <a:p>
            <a:pPr>
              <a:buFont typeface="Arial" pitchFamily="34" charset="0"/>
              <a:buChar char="•"/>
            </a:pPr>
            <a:r>
              <a:rPr lang="en-GB" dirty="0" smtClean="0"/>
              <a:t>DTMNFR means:</a:t>
            </a:r>
          </a:p>
          <a:p>
            <a:pPr lvl="1">
              <a:buFont typeface="Arial" pitchFamily="34" charset="0"/>
              <a:buChar char="•"/>
            </a:pPr>
            <a:r>
              <a:rPr lang="en-GB" sz="1400" b="1" dirty="0" smtClean="0"/>
              <a:t>DT</a:t>
            </a:r>
            <a:r>
              <a:rPr lang="en-GB" sz="1400" dirty="0" smtClean="0"/>
              <a:t> - District (18 in Mainland, </a:t>
            </a:r>
            <a:r>
              <a:rPr lang="en-GB" sz="1400" dirty="0" smtClean="0"/>
              <a:t>9 </a:t>
            </a:r>
            <a:r>
              <a:rPr lang="en-GB" sz="1400" dirty="0" smtClean="0"/>
              <a:t>in </a:t>
            </a:r>
            <a:r>
              <a:rPr lang="en-GB" sz="1400" dirty="0" err="1" smtClean="0"/>
              <a:t>Açores</a:t>
            </a:r>
            <a:r>
              <a:rPr lang="en-GB" sz="1400" dirty="0" smtClean="0"/>
              <a:t> and 2 in Madeira;</a:t>
            </a:r>
            <a:endParaRPr lang="en-GB" sz="1400" dirty="0" smtClean="0"/>
          </a:p>
          <a:p>
            <a:pPr lvl="1">
              <a:buFont typeface="Arial" pitchFamily="34" charset="0"/>
              <a:buChar char="•"/>
            </a:pPr>
            <a:r>
              <a:rPr lang="en-GB" sz="1400" b="1" dirty="0" smtClean="0"/>
              <a:t>MN</a:t>
            </a:r>
            <a:r>
              <a:rPr lang="en-GB" sz="1400" dirty="0" smtClean="0"/>
              <a:t> – Municipality (308)</a:t>
            </a:r>
          </a:p>
          <a:p>
            <a:pPr lvl="1">
              <a:buFont typeface="Arial" pitchFamily="34" charset="0"/>
              <a:buChar char="•"/>
            </a:pPr>
            <a:r>
              <a:rPr lang="en-GB" sz="1400" b="1" dirty="0" smtClean="0"/>
              <a:t>FR</a:t>
            </a:r>
            <a:r>
              <a:rPr lang="en-GB" sz="1400" dirty="0" smtClean="0"/>
              <a:t> – Civil </a:t>
            </a:r>
            <a:r>
              <a:rPr lang="en-GB" sz="1400" b="1" dirty="0" smtClean="0"/>
              <a:t>Parish</a:t>
            </a:r>
            <a:r>
              <a:rPr lang="en-GB" sz="1400" dirty="0" smtClean="0"/>
              <a:t> (4 260)</a:t>
            </a:r>
          </a:p>
          <a:p>
            <a:pPr>
              <a:buFont typeface="Arial" pitchFamily="34" charset="0"/>
              <a:buChar char="•"/>
            </a:pPr>
            <a:r>
              <a:rPr lang="en-GB" sz="1400" b="1" dirty="0" smtClean="0"/>
              <a:t>Section</a:t>
            </a:r>
            <a:r>
              <a:rPr lang="en-GB" sz="1400" dirty="0" smtClean="0"/>
              <a:t> (Statistical) (18 074)</a:t>
            </a:r>
          </a:p>
          <a:p>
            <a:pPr>
              <a:buFont typeface="Arial" pitchFamily="34" charset="0"/>
              <a:buChar char="•"/>
            </a:pPr>
            <a:r>
              <a:rPr lang="en-GB" sz="1400" b="1" dirty="0" smtClean="0"/>
              <a:t>Subsection</a:t>
            </a:r>
            <a:r>
              <a:rPr lang="en-GB" sz="1400" dirty="0" smtClean="0"/>
              <a:t> (Statistical) (266 310)</a:t>
            </a:r>
          </a:p>
          <a:p>
            <a:pPr>
              <a:buFont typeface="Arial" pitchFamily="34" charset="0"/>
              <a:buChar char="•"/>
            </a:pPr>
            <a:r>
              <a:rPr lang="en-GB" sz="1400" dirty="0" smtClean="0"/>
              <a:t>Number of the </a:t>
            </a:r>
            <a:r>
              <a:rPr lang="en-GB" sz="1400" b="1" dirty="0" smtClean="0"/>
              <a:t>Building </a:t>
            </a:r>
            <a:r>
              <a:rPr lang="en-GB" sz="1400" dirty="0" smtClean="0"/>
              <a:t>(within the statistical subsection)</a:t>
            </a:r>
          </a:p>
          <a:p>
            <a:pPr>
              <a:buFont typeface="Arial" pitchFamily="34" charset="0"/>
              <a:buChar char="•"/>
            </a:pPr>
            <a:r>
              <a:rPr lang="en-GB" sz="1400" dirty="0" smtClean="0"/>
              <a:t>Number of the </a:t>
            </a:r>
            <a:r>
              <a:rPr lang="en-GB" sz="1400" b="1" dirty="0" smtClean="0"/>
              <a:t>Dwelling </a:t>
            </a:r>
            <a:r>
              <a:rPr lang="en-GB" sz="1400" dirty="0" smtClean="0"/>
              <a:t>(within the building) </a:t>
            </a:r>
          </a:p>
        </p:txBody>
      </p:sp>
      <p:cxnSp>
        <p:nvCxnSpPr>
          <p:cNvPr id="11" name="Straight Arrow Connector 10"/>
          <p:cNvCxnSpPr/>
          <p:nvPr/>
        </p:nvCxnSpPr>
        <p:spPr>
          <a:xfrm flipH="1">
            <a:off x="3923928" y="1772816"/>
            <a:ext cx="2088232" cy="144016"/>
          </a:xfrm>
          <a:prstGeom prst="straightConnector1">
            <a:avLst/>
          </a:prstGeom>
          <a:ln cmpd="dbl">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7" name="Picture 3"/>
          <p:cNvPicPr>
            <a:picLocks noChangeAspect="1" noChangeArrowheads="1"/>
          </p:cNvPicPr>
          <p:nvPr/>
        </p:nvPicPr>
        <p:blipFill>
          <a:blip r:embed="rId3" cstate="print"/>
          <a:srcRect/>
          <a:stretch>
            <a:fillRect/>
          </a:stretch>
        </p:blipFill>
        <p:spPr bwMode="auto">
          <a:xfrm>
            <a:off x="683568" y="3933056"/>
            <a:ext cx="1584176" cy="2372774"/>
          </a:xfrm>
          <a:prstGeom prst="rect">
            <a:avLst/>
          </a:prstGeom>
          <a:solidFill>
            <a:schemeClr val="tx1">
              <a:alpha val="0"/>
            </a:schemeClr>
          </a:solidFill>
          <a:ln w="9525">
            <a:solidFill>
              <a:schemeClr val="tx1"/>
            </a:solidFill>
            <a:miter lim="800000"/>
            <a:headEnd/>
            <a:tailEnd/>
          </a:ln>
          <a:effectLst/>
        </p:spPr>
      </p:pic>
      <p:sp>
        <p:nvSpPr>
          <p:cNvPr id="9" name="Oval 8"/>
          <p:cNvSpPr/>
          <p:nvPr/>
        </p:nvSpPr>
        <p:spPr>
          <a:xfrm>
            <a:off x="1259632" y="4005064"/>
            <a:ext cx="1080120" cy="22322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2699792" y="4797152"/>
            <a:ext cx="1224136" cy="369332"/>
          </a:xfrm>
          <a:prstGeom prst="rect">
            <a:avLst/>
          </a:prstGeom>
          <a:noFill/>
        </p:spPr>
        <p:txBody>
          <a:bodyPr wrap="square" rtlCol="0">
            <a:spAutoFit/>
          </a:bodyPr>
          <a:lstStyle/>
          <a:p>
            <a:r>
              <a:rPr lang="en-GB" dirty="0" smtClean="0"/>
              <a:t>Mainland</a:t>
            </a:r>
            <a:endParaRPr lang="en-GB" dirty="0"/>
          </a:p>
        </p:txBody>
      </p:sp>
      <p:cxnSp>
        <p:nvCxnSpPr>
          <p:cNvPr id="13" name="Straight Arrow Connector 12"/>
          <p:cNvCxnSpPr>
            <a:stCxn id="10" idx="1"/>
          </p:cNvCxnSpPr>
          <p:nvPr/>
        </p:nvCxnSpPr>
        <p:spPr>
          <a:xfrm flipH="1">
            <a:off x="2411760" y="4981818"/>
            <a:ext cx="288032" cy="31358"/>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idx="4294967295"/>
          </p:nvPr>
        </p:nvSpPr>
        <p:spPr>
          <a:xfrm>
            <a:off x="2987824" y="476672"/>
            <a:ext cx="5832475" cy="576263"/>
          </a:xfrm>
        </p:spPr>
        <p:txBody>
          <a:bodyPr/>
          <a:lstStyle/>
          <a:p>
            <a:pPr algn="l"/>
            <a:r>
              <a:rPr lang="en-GB" sz="3200" dirty="0" smtClean="0"/>
              <a:t>Organization of Final Fieldwork </a:t>
            </a:r>
            <a:endParaRPr lang="pt-PT" sz="3200" dirty="0" smtClean="0"/>
          </a:p>
        </p:txBody>
      </p:sp>
      <p:sp>
        <p:nvSpPr>
          <p:cNvPr id="3" name="Content Placeholder 2"/>
          <p:cNvSpPr>
            <a:spLocks noGrp="1"/>
          </p:cNvSpPr>
          <p:nvPr>
            <p:ph idx="4294967295"/>
          </p:nvPr>
        </p:nvSpPr>
        <p:spPr>
          <a:xfrm>
            <a:off x="251520" y="1600201"/>
            <a:ext cx="8712968" cy="4061048"/>
          </a:xfrm>
        </p:spPr>
        <p:txBody>
          <a:bodyPr/>
          <a:lstStyle/>
          <a:p>
            <a:pPr lvl="0"/>
            <a:r>
              <a:rPr lang="en-GB" sz="2000" dirty="0" smtClean="0"/>
              <a:t>Questionnaires were collected as follows:</a:t>
            </a:r>
            <a:endParaRPr lang="pt-PT" sz="2000" dirty="0" smtClean="0"/>
          </a:p>
          <a:p>
            <a:pPr lvl="1"/>
            <a:r>
              <a:rPr lang="en-GB" sz="1400" dirty="0" smtClean="0"/>
              <a:t>In the week from 21 to 27 March only online responses were allowed, and enumerators sought to collect questionnaires in those living quarters where such responses were not possible;</a:t>
            </a:r>
            <a:endParaRPr lang="pt-PT" sz="1400" dirty="0" smtClean="0"/>
          </a:p>
          <a:p>
            <a:pPr lvl="1"/>
            <a:r>
              <a:rPr lang="en-GB" sz="1400" dirty="0" smtClean="0"/>
              <a:t>In the period from 28 March to 12 April simultaneous online and paper-based responses were allowed; however, preference was given for online responses whenever that intention was expressed; there was no discrimination in the remuneration of the different types of 2011 Census responses; </a:t>
            </a:r>
            <a:endParaRPr lang="pt-PT" sz="1400" dirty="0" smtClean="0"/>
          </a:p>
          <a:p>
            <a:pPr lvl="1"/>
            <a:r>
              <a:rPr lang="en-GB" sz="1400" dirty="0" smtClean="0"/>
              <a:t>Whenever a living quarters answered the e-census, the respective enumerator received a text message on  his mobile phone with the identification of the relevant living quarters; </a:t>
            </a:r>
            <a:endParaRPr lang="pt-PT" sz="1400" dirty="0" smtClean="0"/>
          </a:p>
          <a:p>
            <a:pPr lvl="1"/>
            <a:r>
              <a:rPr lang="en-GB" sz="1400" dirty="0" smtClean="0"/>
              <a:t>As of 12 April only paper-based responses were allowed. </a:t>
            </a:r>
          </a:p>
          <a:p>
            <a:pPr lvl="1"/>
            <a:endParaRPr lang="en-GB" sz="1400" dirty="0" smtClean="0"/>
          </a:p>
          <a:p>
            <a:r>
              <a:rPr lang="en-GB" sz="1800" dirty="0" smtClean="0"/>
              <a:t>By the end of April 97% of the living quarters distributed were enumerated.</a:t>
            </a:r>
          </a:p>
          <a:p>
            <a:r>
              <a:rPr lang="en-GB" sz="1800" dirty="0" smtClean="0"/>
              <a:t>Preliminary census results were made available at the end of June 2011.</a:t>
            </a:r>
          </a:p>
          <a:p>
            <a:r>
              <a:rPr lang="en-GB" sz="1800" dirty="0" smtClean="0"/>
              <a:t>Provisional census results available in the beginning of December 2011.  </a:t>
            </a:r>
            <a:endParaRPr lang="pt-PT" sz="1800" dirty="0" smtClean="0"/>
          </a:p>
          <a:p>
            <a:endParaRPr lang="en-GB" sz="1600" dirty="0" smtClean="0"/>
          </a:p>
        </p:txBody>
      </p:sp>
      <p:pic>
        <p:nvPicPr>
          <p:cNvPr id="88070" name="Picture 6" descr="Logo ecensos secundário 1"/>
          <p:cNvPicPr>
            <a:picLocks noChangeAspect="1" noChangeArrowheads="1"/>
          </p:cNvPicPr>
          <p:nvPr/>
        </p:nvPicPr>
        <p:blipFill>
          <a:blip r:embed="rId2" cstate="print"/>
          <a:srcRect/>
          <a:stretch>
            <a:fillRect/>
          </a:stretch>
        </p:blipFill>
        <p:spPr bwMode="auto">
          <a:xfrm>
            <a:off x="4787900" y="6021388"/>
            <a:ext cx="4176713" cy="65881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Rectangle 4"/>
          <p:cNvSpPr>
            <a:spLocks noChangeArrowheads="1"/>
          </p:cNvSpPr>
          <p:nvPr/>
        </p:nvSpPr>
        <p:spPr bwMode="auto">
          <a:xfrm>
            <a:off x="0" y="957263"/>
            <a:ext cx="9144000" cy="0"/>
          </a:xfrm>
          <a:prstGeom prst="rect">
            <a:avLst/>
          </a:prstGeom>
          <a:noFill/>
          <a:ln w="9525">
            <a:noFill/>
            <a:miter lim="800000"/>
            <a:headEnd/>
            <a:tailEnd/>
          </a:ln>
          <a:effectLst/>
        </p:spPr>
        <p:txBody>
          <a:bodyPr wrap="none" anchor="ctr">
            <a:spAutoFit/>
          </a:bodyPr>
          <a:lstStyle/>
          <a:p>
            <a:endParaRPr lang="pt-PT"/>
          </a:p>
        </p:txBody>
      </p:sp>
      <p:pic>
        <p:nvPicPr>
          <p:cNvPr id="89094" name="Picture 6" descr="Logo ecensos secundário 1"/>
          <p:cNvPicPr>
            <a:picLocks noChangeAspect="1" noChangeArrowheads="1"/>
          </p:cNvPicPr>
          <p:nvPr/>
        </p:nvPicPr>
        <p:blipFill>
          <a:blip r:embed="rId2" cstate="print"/>
          <a:srcRect/>
          <a:stretch>
            <a:fillRect/>
          </a:stretch>
        </p:blipFill>
        <p:spPr bwMode="auto">
          <a:xfrm>
            <a:off x="4932363" y="6043613"/>
            <a:ext cx="4032250" cy="636587"/>
          </a:xfrm>
          <a:prstGeom prst="rect">
            <a:avLst/>
          </a:prstGeom>
          <a:noFill/>
        </p:spPr>
      </p:pic>
      <p:sp>
        <p:nvSpPr>
          <p:cNvPr id="5" name="TextBox 4"/>
          <p:cNvSpPr txBox="1"/>
          <p:nvPr/>
        </p:nvSpPr>
        <p:spPr>
          <a:xfrm>
            <a:off x="3635896" y="476672"/>
            <a:ext cx="5184576" cy="584775"/>
          </a:xfrm>
          <a:prstGeom prst="rect">
            <a:avLst/>
          </a:prstGeom>
          <a:noFill/>
        </p:spPr>
        <p:txBody>
          <a:bodyPr wrap="square" rtlCol="0">
            <a:spAutoFit/>
          </a:bodyPr>
          <a:lstStyle/>
          <a:p>
            <a:r>
              <a:rPr lang="en-GB" sz="3200" dirty="0" smtClean="0">
                <a:solidFill>
                  <a:schemeClr val="tx2"/>
                </a:solidFill>
                <a:latin typeface="+mj-lt"/>
                <a:ea typeface="+mj-ea"/>
                <a:cs typeface="+mj-cs"/>
              </a:rPr>
              <a:t>Supporting Architecture</a:t>
            </a:r>
          </a:p>
        </p:txBody>
      </p:sp>
      <p:sp>
        <p:nvSpPr>
          <p:cNvPr id="6" name="TextBox 5"/>
          <p:cNvSpPr txBox="1"/>
          <p:nvPr/>
        </p:nvSpPr>
        <p:spPr>
          <a:xfrm>
            <a:off x="179512" y="980728"/>
            <a:ext cx="3672408" cy="5765874"/>
          </a:xfrm>
          <a:prstGeom prst="rect">
            <a:avLst/>
          </a:prstGeom>
          <a:noFill/>
        </p:spPr>
        <p:txBody>
          <a:bodyPr wrap="square" rtlCol="0">
            <a:spAutoFit/>
          </a:bodyPr>
          <a:lstStyle/>
          <a:p>
            <a:r>
              <a:rPr lang="en-GB" b="1" dirty="0" smtClean="0"/>
              <a:t>E-census</a:t>
            </a:r>
            <a:r>
              <a:rPr lang="en-GB" dirty="0" smtClean="0"/>
              <a:t> </a:t>
            </a:r>
            <a:r>
              <a:rPr lang="en-GB" sz="1400" dirty="0" smtClean="0"/>
              <a:t>or web collection system: application that made the electronic questionnaire available to housing units, respective households and individuals;</a:t>
            </a:r>
            <a:endParaRPr lang="pt-PT" sz="1400" dirty="0" smtClean="0"/>
          </a:p>
          <a:p>
            <a:r>
              <a:rPr lang="en-GB" b="1" dirty="0" smtClean="0"/>
              <a:t>Fieldwork control:</a:t>
            </a:r>
            <a:r>
              <a:rPr lang="en-GB" dirty="0" smtClean="0"/>
              <a:t> </a:t>
            </a:r>
            <a:r>
              <a:rPr lang="en-GB" sz="1400" dirty="0" smtClean="0"/>
              <a:t>made it possible for the field staff structure to enter data on the work carried out, perform support tasks and monitor work progress;</a:t>
            </a:r>
            <a:endParaRPr lang="pt-PT" sz="1400" dirty="0" smtClean="0"/>
          </a:p>
          <a:p>
            <a:r>
              <a:rPr lang="en-GB" b="1" dirty="0" smtClean="0"/>
              <a:t>Management and operations</a:t>
            </a:r>
            <a:r>
              <a:rPr lang="en-GB" dirty="0" smtClean="0"/>
              <a:t> (Back-office): </a:t>
            </a:r>
            <a:r>
              <a:rPr lang="en-GB" sz="1400" dirty="0" smtClean="0"/>
              <a:t>supplied information to the internal structure as well as the whole operation parameterisation and configuration;</a:t>
            </a:r>
            <a:endParaRPr lang="pt-PT" sz="1400" dirty="0" smtClean="0"/>
          </a:p>
          <a:p>
            <a:r>
              <a:rPr lang="en-GB" b="1" dirty="0" smtClean="0"/>
              <a:t>Helpline </a:t>
            </a:r>
            <a:r>
              <a:rPr lang="en-GB" dirty="0" smtClean="0"/>
              <a:t>(Helpdesk): </a:t>
            </a:r>
            <a:r>
              <a:rPr lang="en-GB" sz="1400" dirty="0" smtClean="0"/>
              <a:t>made it possible to answer the questions and requests for assistance of respondents. A technical support website was also provided for the field structure.</a:t>
            </a:r>
            <a:endParaRPr lang="pt-PT" sz="1400" dirty="0" smtClean="0"/>
          </a:p>
          <a:p>
            <a:r>
              <a:rPr lang="en-GB" b="1" dirty="0" smtClean="0"/>
              <a:t>Building geo-referencing:</a:t>
            </a:r>
            <a:r>
              <a:rPr lang="en-GB" dirty="0" smtClean="0"/>
              <a:t> </a:t>
            </a:r>
            <a:r>
              <a:rPr lang="en-GB" sz="1400" dirty="0" smtClean="0"/>
              <a:t>made it possible to mark the coordinates of the listed buildings and the respective  identification numbers within the respective statistical area.</a:t>
            </a:r>
            <a:endParaRPr lang="pt-PT" sz="1400" dirty="0" smtClean="0"/>
          </a:p>
          <a:p>
            <a:endParaRPr lang="pt-PT" dirty="0"/>
          </a:p>
        </p:txBody>
      </p:sp>
      <p:pic>
        <p:nvPicPr>
          <p:cNvPr id="7" name="Picture 6"/>
          <p:cNvPicPr/>
          <p:nvPr/>
        </p:nvPicPr>
        <p:blipFill>
          <a:blip r:embed="rId3" cstate="print"/>
          <a:srcRect/>
          <a:stretch>
            <a:fillRect/>
          </a:stretch>
        </p:blipFill>
        <p:spPr bwMode="auto">
          <a:xfrm>
            <a:off x="3707904" y="1412776"/>
            <a:ext cx="5256584" cy="403244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9" name="Title 1"/>
          <p:cNvSpPr>
            <a:spLocks/>
          </p:cNvSpPr>
          <p:nvPr/>
        </p:nvSpPr>
        <p:spPr bwMode="auto">
          <a:xfrm>
            <a:off x="3131840" y="476250"/>
            <a:ext cx="5760640" cy="504825"/>
          </a:xfrm>
          <a:prstGeom prst="rect">
            <a:avLst/>
          </a:prstGeom>
          <a:noFill/>
          <a:ln w="9525">
            <a:noFill/>
            <a:miter lim="800000"/>
            <a:headEnd/>
            <a:tailEnd/>
          </a:ln>
        </p:spPr>
        <p:txBody>
          <a:bodyPr anchor="ctr"/>
          <a:lstStyle/>
          <a:p>
            <a:pPr eaLnBrk="0" hangingPunct="0"/>
            <a:r>
              <a:rPr lang="en-GB" sz="2800" dirty="0" smtClean="0">
                <a:solidFill>
                  <a:schemeClr val="tx2"/>
                </a:solidFill>
              </a:rPr>
              <a:t>Back-office and Helpline indicators</a:t>
            </a:r>
            <a:endParaRPr lang="en-GB" sz="2800" dirty="0">
              <a:solidFill>
                <a:schemeClr val="tx2"/>
              </a:solidFill>
            </a:endParaRPr>
          </a:p>
        </p:txBody>
      </p:sp>
      <p:pic>
        <p:nvPicPr>
          <p:cNvPr id="28680" name="Picture 8" descr="Logo ecensos secundário 1"/>
          <p:cNvPicPr>
            <a:picLocks noChangeAspect="1" noChangeArrowheads="1"/>
          </p:cNvPicPr>
          <p:nvPr/>
        </p:nvPicPr>
        <p:blipFill>
          <a:blip r:embed="rId2" cstate="print"/>
          <a:srcRect/>
          <a:stretch>
            <a:fillRect/>
          </a:stretch>
        </p:blipFill>
        <p:spPr bwMode="auto">
          <a:xfrm>
            <a:off x="4716463" y="6021388"/>
            <a:ext cx="4176712" cy="658812"/>
          </a:xfrm>
          <a:prstGeom prst="rect">
            <a:avLst/>
          </a:prstGeom>
          <a:noFill/>
        </p:spPr>
      </p:pic>
      <p:graphicFrame>
        <p:nvGraphicFramePr>
          <p:cNvPr id="5" name="Chart 4"/>
          <p:cNvGraphicFramePr/>
          <p:nvPr/>
        </p:nvGraphicFramePr>
        <p:xfrm>
          <a:off x="4283968" y="1268760"/>
          <a:ext cx="4680171" cy="201963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nvGraphicFramePr>
        <p:xfrm>
          <a:off x="4644008" y="3645024"/>
          <a:ext cx="4274655" cy="2003728"/>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251520" y="1412776"/>
            <a:ext cx="3960440" cy="1815882"/>
          </a:xfrm>
          <a:prstGeom prst="rect">
            <a:avLst/>
          </a:prstGeom>
          <a:noFill/>
        </p:spPr>
        <p:txBody>
          <a:bodyPr wrap="square" rtlCol="0">
            <a:spAutoFit/>
          </a:bodyPr>
          <a:lstStyle/>
          <a:p>
            <a:pPr>
              <a:buClr>
                <a:srgbClr val="C00000"/>
              </a:buClr>
              <a:buFont typeface="Wingdings" pitchFamily="2" charset="2"/>
              <a:buChar char="q"/>
            </a:pPr>
            <a:r>
              <a:rPr lang="en-GB" sz="1400" dirty="0" smtClean="0"/>
              <a:t> 12,713 e-mails received from 1 March to 30 April;</a:t>
            </a:r>
          </a:p>
          <a:p>
            <a:pPr>
              <a:buClr>
                <a:srgbClr val="C00000"/>
              </a:buClr>
              <a:buFont typeface="Wingdings" pitchFamily="2" charset="2"/>
              <a:buChar char="q"/>
            </a:pPr>
            <a:r>
              <a:rPr lang="en-GB" sz="1400" dirty="0" smtClean="0"/>
              <a:t> Most of them (10,236) during the period for response by internet (21 March to 12 April);</a:t>
            </a:r>
          </a:p>
          <a:p>
            <a:pPr>
              <a:buClr>
                <a:srgbClr val="C00000"/>
              </a:buClr>
              <a:buFont typeface="Wingdings" pitchFamily="2" charset="2"/>
              <a:buChar char="q"/>
            </a:pPr>
            <a:r>
              <a:rPr lang="en-GB" sz="1400" dirty="0" smtClean="0"/>
              <a:t> Most of e-mails received (70%) were related to fieldwork and not directly related to internet response.</a:t>
            </a:r>
          </a:p>
          <a:p>
            <a:endParaRPr lang="pt-PT" sz="1400" dirty="0"/>
          </a:p>
        </p:txBody>
      </p:sp>
      <p:sp>
        <p:nvSpPr>
          <p:cNvPr id="9" name="TextBox 8"/>
          <p:cNvSpPr txBox="1"/>
          <p:nvPr/>
        </p:nvSpPr>
        <p:spPr>
          <a:xfrm>
            <a:off x="395536" y="3861048"/>
            <a:ext cx="3384376" cy="1815882"/>
          </a:xfrm>
          <a:prstGeom prst="rect">
            <a:avLst/>
          </a:prstGeom>
          <a:noFill/>
        </p:spPr>
        <p:txBody>
          <a:bodyPr wrap="square" rtlCol="0">
            <a:spAutoFit/>
          </a:bodyPr>
          <a:lstStyle/>
          <a:p>
            <a:pPr>
              <a:buClr>
                <a:srgbClr val="C00000"/>
              </a:buClr>
              <a:buFont typeface="Wingdings" pitchFamily="2" charset="2"/>
              <a:buChar char="q"/>
            </a:pPr>
            <a:r>
              <a:rPr lang="en-GB" sz="1400" dirty="0" smtClean="0"/>
              <a:t>127,446 calls were received from 11 March to 27 April;</a:t>
            </a:r>
          </a:p>
          <a:p>
            <a:pPr>
              <a:buClr>
                <a:srgbClr val="C00000"/>
              </a:buClr>
              <a:buFont typeface="Wingdings" pitchFamily="2" charset="2"/>
              <a:buChar char="q"/>
            </a:pPr>
            <a:r>
              <a:rPr lang="en-GB" sz="1400" dirty="0" smtClean="0"/>
              <a:t>Problems related to fieldwork correspond to the highest reason for call;</a:t>
            </a:r>
          </a:p>
          <a:p>
            <a:pPr>
              <a:buClr>
                <a:srgbClr val="C00000"/>
              </a:buClr>
              <a:buFont typeface="Wingdings" pitchFamily="2" charset="2"/>
              <a:buChar char="q"/>
            </a:pPr>
            <a:r>
              <a:rPr lang="en-GB" sz="1400" dirty="0" smtClean="0"/>
              <a:t> Around 40% of online help calls are not related to difficulties on e-census system.</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7" name="Title 1"/>
          <p:cNvSpPr>
            <a:spLocks/>
          </p:cNvSpPr>
          <p:nvPr/>
        </p:nvSpPr>
        <p:spPr bwMode="auto">
          <a:xfrm>
            <a:off x="3347864" y="404664"/>
            <a:ext cx="5328146" cy="503237"/>
          </a:xfrm>
          <a:prstGeom prst="rect">
            <a:avLst/>
          </a:prstGeom>
          <a:noFill/>
          <a:ln w="9525">
            <a:noFill/>
            <a:miter lim="800000"/>
            <a:headEnd/>
            <a:tailEnd/>
          </a:ln>
        </p:spPr>
        <p:txBody>
          <a:bodyPr anchor="ctr"/>
          <a:lstStyle/>
          <a:p>
            <a:pPr eaLnBrk="0" hangingPunct="0"/>
            <a:r>
              <a:rPr lang="en-GB" sz="2800" dirty="0" smtClean="0">
                <a:solidFill>
                  <a:schemeClr val="tx2"/>
                </a:solidFill>
              </a:rPr>
              <a:t>e-Census operational results</a:t>
            </a:r>
            <a:endParaRPr lang="en-GB" sz="2800" dirty="0">
              <a:solidFill>
                <a:schemeClr val="tx2"/>
              </a:solidFill>
            </a:endParaRPr>
          </a:p>
        </p:txBody>
      </p:sp>
      <p:pic>
        <p:nvPicPr>
          <p:cNvPr id="64518" name="Picture 6" descr="Logo ecensos secundário 1"/>
          <p:cNvPicPr>
            <a:picLocks noChangeAspect="1" noChangeArrowheads="1"/>
          </p:cNvPicPr>
          <p:nvPr/>
        </p:nvPicPr>
        <p:blipFill>
          <a:blip r:embed="rId2" cstate="print"/>
          <a:srcRect/>
          <a:stretch>
            <a:fillRect/>
          </a:stretch>
        </p:blipFill>
        <p:spPr bwMode="auto">
          <a:xfrm>
            <a:off x="4787900" y="6021388"/>
            <a:ext cx="4176713" cy="658812"/>
          </a:xfrm>
          <a:prstGeom prst="rect">
            <a:avLst/>
          </a:prstGeom>
          <a:noFill/>
        </p:spPr>
      </p:pic>
      <p:graphicFrame>
        <p:nvGraphicFramePr>
          <p:cNvPr id="5" name="Chart 4"/>
          <p:cNvGraphicFramePr/>
          <p:nvPr/>
        </p:nvGraphicFramePr>
        <p:xfrm>
          <a:off x="3923928" y="1052736"/>
          <a:ext cx="5112568" cy="25922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nvGraphicFramePr>
        <p:xfrm>
          <a:off x="3923928" y="3933056"/>
          <a:ext cx="4936877" cy="1973525"/>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251520" y="1124745"/>
            <a:ext cx="3384376" cy="2462213"/>
          </a:xfrm>
          <a:prstGeom prst="rect">
            <a:avLst/>
          </a:prstGeom>
          <a:noFill/>
        </p:spPr>
        <p:txBody>
          <a:bodyPr wrap="square" rtlCol="0">
            <a:spAutoFit/>
          </a:bodyPr>
          <a:lstStyle/>
          <a:p>
            <a:pPr>
              <a:buClr>
                <a:srgbClr val="C00000"/>
              </a:buClr>
              <a:buFont typeface="Wingdings" pitchFamily="2" charset="2"/>
              <a:buChar char="q"/>
            </a:pPr>
            <a:r>
              <a:rPr lang="en-GB" sz="1400" dirty="0" smtClean="0"/>
              <a:t> Around 50%  (5,328,044 persons) of resident population  corresponding to 1,967,539 housing units have responded by internet;</a:t>
            </a:r>
          </a:p>
          <a:p>
            <a:pPr>
              <a:buClr>
                <a:srgbClr val="C00000"/>
              </a:buClr>
              <a:buFont typeface="Wingdings" pitchFamily="2" charset="2"/>
              <a:buChar char="q"/>
            </a:pPr>
            <a:r>
              <a:rPr lang="en-GB" sz="1400" dirty="0" smtClean="0"/>
              <a:t> The average of responses by day was 85,500;</a:t>
            </a:r>
          </a:p>
          <a:p>
            <a:pPr>
              <a:buClr>
                <a:srgbClr val="C00000"/>
              </a:buClr>
              <a:buFont typeface="Wingdings" pitchFamily="2" charset="2"/>
              <a:buChar char="q"/>
            </a:pPr>
            <a:r>
              <a:rPr lang="en-GB" sz="1400" dirty="0" smtClean="0"/>
              <a:t> NUTS II regions with the highest rates on internet response are Madeira (Autonomous Region) and </a:t>
            </a:r>
            <a:r>
              <a:rPr lang="en-GB" sz="1400" dirty="0" err="1" smtClean="0"/>
              <a:t>Norte</a:t>
            </a:r>
            <a:r>
              <a:rPr lang="en-GB" sz="1400" dirty="0" smtClean="0"/>
              <a:t> while </a:t>
            </a:r>
            <a:r>
              <a:rPr lang="en-GB" sz="1400" dirty="0" err="1" smtClean="0"/>
              <a:t>Alentejo</a:t>
            </a:r>
            <a:r>
              <a:rPr lang="en-GB" sz="1400" dirty="0" smtClean="0"/>
              <a:t> and Centro accounts for the lowest rates. </a:t>
            </a:r>
          </a:p>
        </p:txBody>
      </p:sp>
      <p:pic>
        <p:nvPicPr>
          <p:cNvPr id="112643" name="Picture 3"/>
          <p:cNvPicPr>
            <a:picLocks noChangeAspect="1" noChangeArrowheads="1"/>
          </p:cNvPicPr>
          <p:nvPr/>
        </p:nvPicPr>
        <p:blipFill>
          <a:blip r:embed="rId5" cstate="print"/>
          <a:srcRect/>
          <a:stretch>
            <a:fillRect/>
          </a:stretch>
        </p:blipFill>
        <p:spPr bwMode="auto">
          <a:xfrm>
            <a:off x="1691680" y="3284984"/>
            <a:ext cx="2017947" cy="3022476"/>
          </a:xfrm>
          <a:prstGeom prst="rect">
            <a:avLst/>
          </a:prstGeom>
          <a:solidFill>
            <a:schemeClr val="tx1">
              <a:alpha val="0"/>
            </a:schemeClr>
          </a:solidFill>
          <a:ln w="9525">
            <a:solidFill>
              <a:schemeClr val="tx1"/>
            </a:solidFill>
            <a:miter lim="800000"/>
            <a:headEnd/>
            <a:tailEnd/>
          </a:ln>
          <a:effectLst/>
        </p:spPr>
      </p:pic>
      <p:sp>
        <p:nvSpPr>
          <p:cNvPr id="8" name="TextBox 7"/>
          <p:cNvSpPr txBox="1"/>
          <p:nvPr/>
        </p:nvSpPr>
        <p:spPr>
          <a:xfrm>
            <a:off x="179512" y="4365104"/>
            <a:ext cx="936104" cy="523220"/>
          </a:xfrm>
          <a:prstGeom prst="rect">
            <a:avLst/>
          </a:prstGeom>
          <a:noFill/>
        </p:spPr>
        <p:txBody>
          <a:bodyPr wrap="square" rtlCol="0">
            <a:spAutoFit/>
          </a:bodyPr>
          <a:lstStyle/>
          <a:p>
            <a:r>
              <a:rPr lang="en-GB" sz="1400" dirty="0" smtClean="0"/>
              <a:t>NUTS II Regions</a:t>
            </a:r>
            <a:endParaRPr lang="en-GB" sz="1400" dirty="0"/>
          </a:p>
        </p:txBody>
      </p:sp>
      <p:sp>
        <p:nvSpPr>
          <p:cNvPr id="10" name="Right Arrow 9"/>
          <p:cNvSpPr/>
          <p:nvPr/>
        </p:nvSpPr>
        <p:spPr>
          <a:xfrm>
            <a:off x="1043608" y="4581128"/>
            <a:ext cx="360040"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3191</TotalTime>
  <Words>1485</Words>
  <Application>Microsoft Office PowerPoint</Application>
  <PresentationFormat>On-screen Show (4:3)</PresentationFormat>
  <Paragraphs>190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Design</vt:lpstr>
      <vt:lpstr>  Census 2011 in Portugal:  Implementation of e-Census system  </vt:lpstr>
      <vt:lpstr>Slide 2</vt:lpstr>
      <vt:lpstr> Experimental Operations </vt:lpstr>
      <vt:lpstr>Organization of Final Fieldwork </vt:lpstr>
      <vt:lpstr>Slide 5</vt:lpstr>
      <vt:lpstr>Organization of Final Fieldwork </vt:lpstr>
      <vt:lpstr>Slide 7</vt:lpstr>
      <vt:lpstr>Slide 8</vt:lpstr>
      <vt:lpstr>Slide 9</vt:lpstr>
      <vt:lpstr>Slide 10</vt:lpstr>
      <vt:lpstr>Slide 11</vt:lpstr>
      <vt:lpstr>Slide 12</vt:lpstr>
      <vt:lpstr>Slide 13</vt:lpstr>
      <vt:lpstr>Thank you for your attention!  Fernando.casimiro@ine.pt</vt:lpstr>
    </vt:vector>
  </TitlesOfParts>
  <Company>INE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Censos 2011 em Portugal: desenvolvimento do sistema e-Censos </dc:title>
  <dc:creator>antonio.portugal</dc:creator>
  <cp:lastModifiedBy>INE</cp:lastModifiedBy>
  <cp:revision>251</cp:revision>
  <dcterms:created xsi:type="dcterms:W3CDTF">2006-04-26T15:41:40Z</dcterms:created>
  <dcterms:modified xsi:type="dcterms:W3CDTF">2012-05-16T16:00:38Z</dcterms:modified>
</cp:coreProperties>
</file>