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semary Bender" initials="R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9BDE"/>
    <a:srgbClr val="003366"/>
    <a:srgbClr val="3677D3"/>
    <a:srgbClr val="FFFFFF"/>
    <a:srgbClr val="DFE9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69" autoAdjust="0"/>
  </p:normalViewPr>
  <p:slideViewPr>
    <p:cSldViewPr>
      <p:cViewPr>
        <p:scale>
          <a:sx n="66" d="100"/>
          <a:sy n="66" d="100"/>
        </p:scale>
        <p:origin x="-63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55C0-7218-48F6-921F-FDF8C071D8D2}" type="datetimeFigureOut">
              <a:rPr lang="en-CA" smtClean="0"/>
              <a:pPr/>
              <a:t>08/05/2012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CEA65-BAF7-4C1B-9D41-006395932B9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86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086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CA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869" y="4416426"/>
            <a:ext cx="5488264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086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3"/>
            <a:ext cx="297086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0C4D15A8-46AF-426B-B1B1-7EF7522F7AEC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B646FA-8DA7-4B68-BF68-75909BFEE235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6A894-1A3F-4137-A245-E681BDFF793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B8282D-0EBF-4F5F-B7CC-25D35847E0EE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1224A-2CFD-4A0A-AF4B-133050B1D4A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BF23F-E616-4C18-885F-EE60663C468A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4243A-277F-433A-89F0-9E549B6BFBD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F3EF34-0255-4A21-BEBF-882092F520F6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C7C0E-0B45-4238-BA78-BD696EF3B17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7A7F80-CD80-4D7D-AEE1-F7FC1C8E36E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0A798-4590-449A-A34B-4EA08C39C132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701C3-CFB9-4EA3-A77A-2F4B6C850F93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677B3-0AA4-4911-8487-630EEFABC24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37C7AE-F936-4AE5-83A1-30486D371BD8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56284-EC2E-4FE3-9BE4-E0D47ACE24C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F5F11D-BA15-41FC-979A-85FB6BD16E2C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E0051-5B9F-4A05-B566-E33C089429F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BCB173-B93F-49DB-8D24-29D5DEE75944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1D4D6-0A35-4AFD-98DB-2BB1302F5C1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E31349-48CA-40E4-80BC-8285523BC38D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FD93B-3B82-4B07-84E9-A23C02EE280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E7DEF9-27B4-4A7D-B6CE-7E76E24F9581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CDC8A-382D-4F08-A738-320C1A02BCB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51725" y="6380163"/>
            <a:ext cx="1270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7BAC2F91-DF19-4400-859E-7F0EAADCEAF1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8100"/>
            <a:ext cx="3889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r>
              <a:rPr lang="en-CA"/>
              <a:t>Statistics Canada • Statistique Canada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408738"/>
            <a:ext cx="1522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0B649DF4-483E-4F94-B9B3-831269960AC4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arc.Hamel@statcan.gc.c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611188" y="3790950"/>
            <a:ext cx="79930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CA" sz="2800" b="1" dirty="0" smtClean="0">
                <a:solidFill>
                  <a:schemeClr val="accent2"/>
                </a:solidFill>
              </a:rPr>
              <a:t>UNECE Group of Experts on Population and Housing Censuses</a:t>
            </a:r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611188" y="5181600"/>
            <a:ext cx="8064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2000" b="1" dirty="0" smtClean="0"/>
              <a:t>Marc Hamel</a:t>
            </a:r>
            <a:endParaRPr lang="en-CA" sz="2000" b="1" dirty="0"/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611188" y="5613400"/>
            <a:ext cx="8064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CA" sz="1600" b="1" dirty="0" smtClean="0"/>
              <a:t>May 25, 2012</a:t>
            </a:r>
            <a:endParaRPr lang="en-CA" sz="1600" b="1" dirty="0"/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611188" y="1916113"/>
            <a:ext cx="7921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CA" sz="4000" b="1" dirty="0" smtClean="0">
                <a:solidFill>
                  <a:schemeClr val="bg1"/>
                </a:solidFill>
              </a:rPr>
              <a:t>Internet Data Collection in the  Canadian Census of Population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10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836712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3. Master Control System (MCS)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636639"/>
            <a:ext cx="8218488" cy="52213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en-CA" sz="1800" dirty="0" smtClean="0"/>
              <a:t>A list of all dwellings in Canada to which a questionnaire would be mailed or dropped off</a:t>
            </a:r>
          </a:p>
          <a:p>
            <a:pPr lvl="1">
              <a:spcAft>
                <a:spcPts val="1000"/>
              </a:spcAft>
            </a:pPr>
            <a:r>
              <a:rPr lang="en-CA" sz="1800" dirty="0" smtClean="0"/>
              <a:t>Source of addresses for mail-out is the Address Register (AR)</a:t>
            </a:r>
          </a:p>
          <a:p>
            <a:pPr lvl="1">
              <a:spcAft>
                <a:spcPts val="1000"/>
              </a:spcAft>
            </a:pPr>
            <a:r>
              <a:rPr lang="en-CA" sz="1800" dirty="0" smtClean="0"/>
              <a:t>Had a record for each dwelling with a mail-able address.  </a:t>
            </a:r>
          </a:p>
          <a:p>
            <a:pPr lvl="1">
              <a:spcAft>
                <a:spcPts val="1000"/>
              </a:spcAft>
            </a:pPr>
            <a:r>
              <a:rPr lang="en-CA" sz="1800" dirty="0" smtClean="0"/>
              <a:t>Had a record for each estimated dwelling in list/leave areas (no address available)</a:t>
            </a:r>
          </a:p>
          <a:p>
            <a:pPr>
              <a:spcAft>
                <a:spcPts val="1000"/>
              </a:spcAft>
            </a:pPr>
            <a:r>
              <a:rPr lang="en-CA" sz="1800" dirty="0" smtClean="0"/>
              <a:t>Central system that integrated information from other collection and processing systems.</a:t>
            </a:r>
          </a:p>
          <a:p>
            <a:pPr>
              <a:spcAft>
                <a:spcPts val="1000"/>
              </a:spcAft>
            </a:pPr>
            <a:r>
              <a:rPr lang="en-CA" sz="1800" dirty="0" smtClean="0"/>
              <a:t>Each record given a unique frame-id and a secure access code</a:t>
            </a:r>
          </a:p>
          <a:p>
            <a:pPr>
              <a:spcAft>
                <a:spcPts val="1000"/>
              </a:spcAft>
            </a:pPr>
            <a:r>
              <a:rPr lang="en-CA" sz="1800" dirty="0" smtClean="0"/>
              <a:t>Monitored the status of each dwelling through collection (Canada Post, internet submissions and NRFU) and processing</a:t>
            </a:r>
          </a:p>
          <a:p>
            <a:pPr>
              <a:spcAft>
                <a:spcPts val="1000"/>
              </a:spcAft>
            </a:pPr>
            <a:r>
              <a:rPr lang="en-CA" sz="1800" dirty="0" smtClean="0"/>
              <a:t>MCS provided daily updates to the MIS for “almost real-time” reporting of work in progress</a:t>
            </a:r>
            <a:endParaRPr lang="en-CA" sz="1800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11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836712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4. Wave Model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700808"/>
            <a:ext cx="8218488" cy="46805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CA" sz="1800" dirty="0" smtClean="0"/>
              <a:t>Required a tool for planning purposes</a:t>
            </a:r>
          </a:p>
          <a:p>
            <a:pPr>
              <a:spcAft>
                <a:spcPts val="1200"/>
              </a:spcAft>
            </a:pPr>
            <a:r>
              <a:rPr lang="en-CA" sz="1800" dirty="0" smtClean="0"/>
              <a:t>Created a mathematical model to represent the implementation of the wave methodology for 2011 operations </a:t>
            </a:r>
          </a:p>
          <a:p>
            <a:pPr lvl="1">
              <a:spcAft>
                <a:spcPts val="1200"/>
              </a:spcAft>
            </a:pPr>
            <a:r>
              <a:rPr lang="en-CA" sz="1800" dirty="0" smtClean="0"/>
              <a:t>Used for estimation and scenario building (plan numbers for MIS)</a:t>
            </a:r>
          </a:p>
          <a:p>
            <a:pPr lvl="1">
              <a:spcAft>
                <a:spcPts val="1200"/>
              </a:spcAft>
            </a:pPr>
            <a:r>
              <a:rPr lang="en-CA" sz="1800" dirty="0" smtClean="0"/>
              <a:t>Plan numbers based on daily returns and live test in 2006 census, </a:t>
            </a:r>
            <a:r>
              <a:rPr lang="en-CA" sz="1800" dirty="0" err="1" smtClean="0"/>
              <a:t>guestimates</a:t>
            </a:r>
            <a:r>
              <a:rPr lang="en-CA" sz="1800" dirty="0" smtClean="0"/>
              <a:t> and 2009 Census Test</a:t>
            </a:r>
          </a:p>
          <a:p>
            <a:pPr lvl="1">
              <a:spcAft>
                <a:spcPts val="1200"/>
              </a:spcAft>
            </a:pPr>
            <a:r>
              <a:rPr lang="en-CA" sz="1800" dirty="0" smtClean="0"/>
              <a:t>Implemented in an Excel workbook – not user friendly</a:t>
            </a:r>
          </a:p>
          <a:p>
            <a:pPr lvl="1">
              <a:spcAft>
                <a:spcPts val="1200"/>
              </a:spcAft>
            </a:pPr>
            <a:r>
              <a:rPr lang="en-CA" sz="1800" dirty="0" smtClean="0"/>
              <a:t>Main uses – provided the planned daily and cumulative </a:t>
            </a:r>
            <a:r>
              <a:rPr lang="en-CA" sz="1800" dirty="0" err="1" smtClean="0"/>
              <a:t>volumetrics</a:t>
            </a:r>
            <a:r>
              <a:rPr lang="en-CA" sz="1800" dirty="0" smtClean="0"/>
              <a:t> for printing, collection and processing</a:t>
            </a:r>
          </a:p>
          <a:p>
            <a:pPr lvl="1">
              <a:spcAft>
                <a:spcPts val="1200"/>
              </a:spcAft>
            </a:pPr>
            <a:r>
              <a:rPr lang="en-CA" sz="1800" dirty="0" smtClean="0"/>
              <a:t>Was further enhanced to include planned field work efforts.  Actual MIS was incorporated throughout operations to make the model more “dynamic” 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12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79712" y="2780928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accent2"/>
                </a:solidFill>
                <a:latin typeface="+mj-lt"/>
              </a:rPr>
              <a:t>Results</a:t>
            </a:r>
            <a:endParaRPr lang="en-CA" sz="4400" b="1" dirty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13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2011 Collection Response Rates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568630" cy="2197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6A9BDE"/>
              </a:buClr>
              <a:buNone/>
            </a:pPr>
            <a:endParaRPr lang="en-CA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8431213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115616" y="436510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C00000"/>
                </a:solidFill>
              </a:rPr>
              <a:t>The internet was the primary mode of response for Canadians.</a:t>
            </a:r>
          </a:p>
          <a:p>
            <a:endParaRPr lang="en-C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14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Results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413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90000"/>
              </a:lnSpc>
              <a:spcAft>
                <a:spcPts val="1800"/>
              </a:spcAft>
              <a:buClrTx/>
              <a:buFont typeface="+mj-lt"/>
              <a:buAutoNum type="arabicPeriod"/>
            </a:pPr>
            <a:r>
              <a:rPr lang="en-CA" sz="2400" dirty="0" smtClean="0"/>
              <a:t>The Wave 1 letter resulted in a higher response by Internet compared to receiving a questionnaire</a:t>
            </a:r>
            <a:endParaRPr lang="en-CA" sz="2400" i="1" dirty="0" smtClean="0"/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ClrTx/>
              <a:buFont typeface="+mj-lt"/>
              <a:buAutoNum type="arabicPeriod"/>
            </a:pPr>
            <a:r>
              <a:rPr lang="en-CA" sz="2400" dirty="0" smtClean="0"/>
              <a:t>There was an effect from Wave 2 and Wave 3 that mitigated the risk of higher NRFU caused by sending out only a letter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ClrTx/>
              <a:buFont typeface="+mj-lt"/>
              <a:buAutoNum type="arabicPeriod"/>
            </a:pPr>
            <a:r>
              <a:rPr lang="en-CA" sz="2400" dirty="0" smtClean="0"/>
              <a:t>An effective Automated Questionnaire Request System (QRS) was implemented allowing callers to call for a questionnaire to be mailed to them.</a:t>
            </a:r>
            <a:endParaRPr lang="en-CA" sz="2400" i="1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908720"/>
            <a:ext cx="8229600" cy="12241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2800" dirty="0" smtClean="0"/>
              <a:t>Response Rates by Collection Method - </a:t>
            </a:r>
            <a:r>
              <a:rPr lang="en-CA" sz="2800" dirty="0" err="1" smtClean="0"/>
              <a:t>mailout</a:t>
            </a:r>
            <a:endParaRPr lang="en-CA" sz="28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15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842486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16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764703"/>
            <a:ext cx="7858125" cy="566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/>
          <a:lstStyle/>
          <a:p>
            <a:r>
              <a:rPr lang="en-CA" dirty="0" smtClean="0">
                <a:solidFill>
                  <a:srgbClr val="333399"/>
                </a:solidFill>
                <a:latin typeface="Arial Black" pitchFamily="34" charset="0"/>
                <a:cs typeface="Arial" charset="0"/>
              </a:rPr>
              <a:t>Census Item Non-response Rates</a:t>
            </a:r>
            <a:br>
              <a:rPr lang="en-CA" dirty="0" smtClean="0">
                <a:solidFill>
                  <a:srgbClr val="333399"/>
                </a:solidFill>
                <a:latin typeface="Arial Black" pitchFamily="34" charset="0"/>
                <a:cs typeface="Arial" charset="0"/>
              </a:rPr>
            </a:br>
            <a:r>
              <a:rPr lang="en-CA" dirty="0" smtClean="0">
                <a:solidFill>
                  <a:srgbClr val="333399"/>
                </a:solidFill>
                <a:latin typeface="Arial Black" pitchFamily="34" charset="0"/>
                <a:cs typeface="Arial" charset="0"/>
              </a:rPr>
              <a:t/>
            </a:r>
            <a:br>
              <a:rPr lang="en-CA" dirty="0" smtClean="0">
                <a:solidFill>
                  <a:srgbClr val="333399"/>
                </a:solidFill>
                <a:latin typeface="Arial Black" pitchFamily="34" charset="0"/>
                <a:cs typeface="Arial" charset="0"/>
              </a:rPr>
            </a:br>
            <a:endParaRPr lang="en-CA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17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899592" y="1772816"/>
          <a:ext cx="7466296" cy="3669407"/>
        </p:xfrm>
        <a:graphic>
          <a:graphicData uri="http://schemas.openxmlformats.org/presentationml/2006/ole">
            <p:oleObj spid="_x0000_s4100" name="Worksheet" r:id="rId4" imgW="4905392" imgH="2371657" progId="Excel.Sheet.12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18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Lessons Learned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7812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CA" dirty="0" smtClean="0"/>
              <a:t>Wave methodology an effective approach resulting in high Internet response.</a:t>
            </a:r>
          </a:p>
          <a:p>
            <a:pPr>
              <a:spcAft>
                <a:spcPts val="600"/>
              </a:spcAft>
            </a:pPr>
            <a:r>
              <a:rPr lang="en-CA" dirty="0" smtClean="0"/>
              <a:t>Gap between waves was not long enough</a:t>
            </a:r>
          </a:p>
          <a:p>
            <a:pPr>
              <a:spcAft>
                <a:spcPts val="600"/>
              </a:spcAft>
            </a:pPr>
            <a:r>
              <a:rPr lang="en-CA" dirty="0" smtClean="0"/>
              <a:t>Accuracy of mail-out file is paramount</a:t>
            </a:r>
          </a:p>
          <a:p>
            <a:pPr>
              <a:spcAft>
                <a:spcPts val="600"/>
              </a:spcAft>
            </a:pPr>
            <a:r>
              <a:rPr lang="en-CA" dirty="0" smtClean="0"/>
              <a:t>Better tools and training for Census Help Line (CHL) operators</a:t>
            </a:r>
          </a:p>
          <a:p>
            <a:pPr lvl="1">
              <a:spcAft>
                <a:spcPts val="600"/>
              </a:spcAft>
            </a:pPr>
            <a:r>
              <a:rPr lang="en-CA" dirty="0" smtClean="0"/>
              <a:t>Better access to dwelling history (field staff and CHL)</a:t>
            </a:r>
          </a:p>
          <a:p>
            <a:pPr>
              <a:spcAft>
                <a:spcPts val="600"/>
              </a:spcAft>
            </a:pPr>
            <a:r>
              <a:rPr lang="en-CA" dirty="0" smtClean="0"/>
              <a:t>Some Canadian do not use traditional mail services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/>
          <a:lstStyle/>
          <a:p>
            <a:r>
              <a:rPr lang="en-CA" dirty="0" smtClean="0"/>
              <a:t>Live Test – Switch Methodology</a:t>
            </a:r>
            <a:r>
              <a:rPr lang="en-CA" dirty="0" smtClean="0">
                <a:solidFill>
                  <a:schemeClr val="tx1"/>
                </a:solidFill>
              </a:rPr>
              <a:t/>
            </a:r>
            <a:br>
              <a:rPr lang="en-CA" dirty="0" smtClean="0">
                <a:solidFill>
                  <a:schemeClr val="tx1"/>
                </a:solidFill>
              </a:rPr>
            </a:br>
            <a:endParaRPr lang="en-CA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19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graphicFrame>
        <p:nvGraphicFramePr>
          <p:cNvPr id="9" name="Content Placeholder 12"/>
          <p:cNvGraphicFramePr>
            <a:graphicFrameLocks/>
          </p:cNvGraphicFramePr>
          <p:nvPr/>
        </p:nvGraphicFramePr>
        <p:xfrm>
          <a:off x="611562" y="1772816"/>
          <a:ext cx="7622280" cy="41044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97785"/>
                <a:gridCol w="980010"/>
                <a:gridCol w="1088897"/>
                <a:gridCol w="1088897"/>
                <a:gridCol w="1088897"/>
                <a:gridCol w="1088897"/>
                <a:gridCol w="1088897"/>
              </a:tblGrid>
              <a:tr h="684076"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chemeClr val="tx1"/>
                          </a:solidFill>
                        </a:rPr>
                        <a:t>Response mode</a:t>
                      </a:r>
                      <a:endParaRPr lang="en-CA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chemeClr val="tx1"/>
                          </a:solidFill>
                        </a:rPr>
                        <a:t>Non-response</a:t>
                      </a:r>
                      <a:endParaRPr lang="en-CA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Collection method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Mail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Internet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CHL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NRFU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chemeClr val="tx1"/>
                          </a:solidFill>
                        </a:rPr>
                        <a:t>G1 - </a:t>
                      </a:r>
                      <a:r>
                        <a:rPr lang="en-CA" sz="1400" u="none" strike="noStrike" dirty="0" smtClean="0">
                          <a:solidFill>
                            <a:schemeClr val="tx1"/>
                          </a:solidFill>
                        </a:rPr>
                        <a:t>Letter</a:t>
                      </a:r>
                      <a:endParaRPr lang="en-CA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16.3%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71.6%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0.7%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9.1%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2.3%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100.0%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G1 - Questionnaire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53.3%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32.3%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0.5%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11.6%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2.4%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100.0%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chemeClr val="tx1"/>
                          </a:solidFill>
                        </a:rPr>
                        <a:t>G2 - </a:t>
                      </a:r>
                      <a:r>
                        <a:rPr lang="en-CA" sz="1400" u="none" strike="noStrike" dirty="0" smtClean="0">
                          <a:solidFill>
                            <a:schemeClr val="tx1"/>
                          </a:solidFill>
                        </a:rPr>
                        <a:t>Letter</a:t>
                      </a:r>
                      <a:endParaRPr lang="en-CA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23.4%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57.3%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1.1%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15.3%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3.0%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100.0%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G2 - Questionnaire</a:t>
                      </a:r>
                      <a:endParaRPr lang="en-CA" sz="14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50.0%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25.5%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0.8%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20.3%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>
                          <a:solidFill>
                            <a:schemeClr val="tx1"/>
                          </a:solidFill>
                        </a:rPr>
                        <a:t>3.4%</a:t>
                      </a:r>
                      <a:endParaRPr lang="en-CA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u="none" strike="noStrike" dirty="0">
                          <a:solidFill>
                            <a:schemeClr val="tx1"/>
                          </a:solidFill>
                        </a:rPr>
                        <a:t>100.0%</a:t>
                      </a:r>
                      <a:endParaRPr lang="en-CA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2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908720"/>
            <a:ext cx="8218487" cy="100833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2006 Census experience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997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200"/>
              </a:spcAft>
            </a:pPr>
            <a:r>
              <a:rPr lang="en-CA" sz="2000" dirty="0" smtClean="0"/>
              <a:t>Introduction of Internet Response Channel in the 2006 Census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sz="2000" dirty="0" smtClean="0"/>
              <a:t>18% take up</a:t>
            </a:r>
          </a:p>
          <a:p>
            <a:pPr marL="457200" indent="-457200">
              <a:spcAft>
                <a:spcPts val="1200"/>
              </a:spcAft>
            </a:pPr>
            <a:r>
              <a:rPr lang="en-CA" sz="2000" dirty="0" smtClean="0"/>
              <a:t>Introduction of central </a:t>
            </a:r>
            <a:r>
              <a:rPr lang="en-CA" sz="2000" dirty="0" err="1" smtClean="0"/>
              <a:t>mailout</a:t>
            </a:r>
            <a:endParaRPr lang="en-CA" sz="2000" dirty="0" smtClean="0"/>
          </a:p>
          <a:p>
            <a:pPr marL="857250" lvl="1" indent="-457200">
              <a:spcAft>
                <a:spcPts val="1200"/>
              </a:spcAft>
            </a:pPr>
            <a:r>
              <a:rPr lang="en-CA" sz="2000" dirty="0" err="1" smtClean="0"/>
              <a:t>Mailout</a:t>
            </a:r>
            <a:r>
              <a:rPr lang="en-CA" sz="2000" dirty="0" smtClean="0"/>
              <a:t> to 73% of dwellings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sz="2000" dirty="0" smtClean="0"/>
              <a:t>Central to the approach used in Canada</a:t>
            </a:r>
          </a:p>
          <a:p>
            <a:pPr marL="457200" indent="-457200">
              <a:spcAft>
                <a:spcPts val="1200"/>
              </a:spcAft>
            </a:pPr>
            <a:r>
              <a:rPr lang="en-CA" sz="2000" dirty="0" smtClean="0"/>
              <a:t>Multi-mode collection 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sz="2000" dirty="0" smtClean="0"/>
              <a:t>Important changes to roles of enumerators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20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Contact Information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413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Marc Hamel</a:t>
            </a:r>
          </a:p>
          <a:p>
            <a:r>
              <a:rPr lang="en-CA" dirty="0" smtClean="0"/>
              <a:t>(613) 951-2495</a:t>
            </a:r>
          </a:p>
          <a:p>
            <a:r>
              <a:rPr lang="en-CA" dirty="0" smtClean="0">
                <a:hlinkClick r:id="rId2"/>
              </a:rPr>
              <a:t>Marc.Hamel@statcan.gc.ca</a:t>
            </a:r>
            <a:endParaRPr lang="en-CA" dirty="0" smtClean="0"/>
          </a:p>
          <a:p>
            <a:endParaRPr lang="en-CA" dirty="0" smtClean="0"/>
          </a:p>
          <a:p>
            <a:pPr>
              <a:buClr>
                <a:srgbClr val="6A9BDE"/>
              </a:buClr>
            </a:pPr>
            <a:endParaRPr lang="en-CA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3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2011 Census objectives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413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200"/>
              </a:spcAft>
            </a:pPr>
            <a:r>
              <a:rPr lang="en-CA" dirty="0" smtClean="0"/>
              <a:t>Build on the successes of 2006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dirty="0" smtClean="0"/>
              <a:t>Internet response objective of 40%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dirty="0" smtClean="0"/>
              <a:t>Expand </a:t>
            </a:r>
            <a:r>
              <a:rPr lang="en-CA" dirty="0" err="1" smtClean="0"/>
              <a:t>mailout</a:t>
            </a:r>
            <a:r>
              <a:rPr lang="en-CA" dirty="0" smtClean="0"/>
              <a:t> to 80%</a:t>
            </a:r>
          </a:p>
          <a:p>
            <a:pPr marL="857250" lvl="1" indent="-457200">
              <a:spcAft>
                <a:spcPts val="1200"/>
              </a:spcAft>
            </a:pPr>
            <a:r>
              <a:rPr lang="en-CA" dirty="0" smtClean="0"/>
              <a:t>Adapt the collection methodology to maximize internet response without increasing non-response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4</a:t>
            </a:fld>
            <a:endParaRPr lang="en-CA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3068960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accent2"/>
                </a:solidFill>
                <a:latin typeface="+mj-lt"/>
              </a:rPr>
              <a:t>How did we do it?</a:t>
            </a:r>
            <a:endParaRPr lang="en-CA" sz="4400" b="1" dirty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5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052513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Key Components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3413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200"/>
              </a:spcAft>
              <a:buClrTx/>
              <a:buFont typeface="+mj-lt"/>
              <a:buAutoNum type="arabicPeriod"/>
            </a:pPr>
            <a:r>
              <a:rPr lang="en-CA" dirty="0" smtClean="0"/>
              <a:t>Wave methodology promoting Internet response </a:t>
            </a:r>
          </a:p>
          <a:p>
            <a:pPr marL="457200" indent="-457200">
              <a:spcAft>
                <a:spcPts val="1200"/>
              </a:spcAft>
              <a:buClrTx/>
              <a:buFont typeface="+mj-lt"/>
              <a:buAutoNum type="arabicPeriod"/>
            </a:pPr>
            <a:r>
              <a:rPr lang="en-CA" dirty="0" smtClean="0"/>
              <a:t>An automated system to enable Canadians to call for a paper questionnaire</a:t>
            </a:r>
          </a:p>
          <a:p>
            <a:pPr marL="457200" indent="-457200">
              <a:spcAft>
                <a:spcPts val="1200"/>
              </a:spcAft>
              <a:buClrTx/>
              <a:buFont typeface="+mj-lt"/>
              <a:buAutoNum type="arabicPeriod"/>
            </a:pPr>
            <a:r>
              <a:rPr lang="en-CA" dirty="0" smtClean="0"/>
              <a:t>Master Control System</a:t>
            </a:r>
          </a:p>
          <a:p>
            <a:pPr marL="457200" indent="-457200">
              <a:spcAft>
                <a:spcPts val="1200"/>
              </a:spcAft>
              <a:buClrTx/>
              <a:buFont typeface="+mj-lt"/>
              <a:buAutoNum type="arabicPeriod"/>
            </a:pPr>
            <a:r>
              <a:rPr lang="en-CA" dirty="0" smtClean="0"/>
              <a:t>Wave modelling for daily monitoring and active management of operations 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6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836712"/>
            <a:ext cx="8218487" cy="71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dirty="0" smtClean="0"/>
              <a:t>1. Wave Methodology</a:t>
            </a:r>
            <a:endParaRPr lang="en-CA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556792"/>
            <a:ext cx="8218488" cy="4789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Wave Methodology initiated for 2011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>
                <a:solidFill>
                  <a:srgbClr val="0000FF"/>
                </a:solidFill>
              </a:rPr>
              <a:t>To increase the returns by Internet without impacting non-response follow-up workload.</a:t>
            </a:r>
          </a:p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Concept of Wave Methodology: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Multiple contact approaches to encourage response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Sent out a letter instead of a questionnaire (Wave 1).  No immediate option for paper response but the letter must provide an effective method to request a paper questionnaire.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As the returns from Wave 1 start to decline, sent out a reminder letter to those who didn’t respond (Wave 2).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As the returns from Wave 2 start to decline, sent out a questionnaire to dwellings that are still not responding after the first two waves (Wave 3).</a:t>
            </a:r>
          </a:p>
          <a:p>
            <a:pPr lvl="1">
              <a:lnSpc>
                <a:spcPct val="90000"/>
              </a:lnSpc>
              <a:spcAft>
                <a:spcPct val="40000"/>
              </a:spcAft>
            </a:pPr>
            <a:r>
              <a:rPr lang="en-CA" sz="1600" dirty="0" smtClean="0"/>
              <a:t>Start non-response follow-up after the returns from the questionnaire mail-out start to decline (Wave 4).</a:t>
            </a:r>
          </a:p>
          <a:p>
            <a:pPr lvl="1">
              <a:lnSpc>
                <a:spcPct val="90000"/>
              </a:lnSpc>
            </a:pPr>
            <a:r>
              <a:rPr lang="en-CA" sz="1600" dirty="0" smtClean="0"/>
              <a:t>Aligned public communication messages.</a:t>
            </a:r>
            <a:endParaRPr lang="en-CA" sz="1600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7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764704"/>
            <a:ext cx="8218487" cy="100833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2800" dirty="0" smtClean="0"/>
              <a:t>Collection Methodology</a:t>
            </a:r>
            <a:br>
              <a:rPr lang="en-CA" sz="2800" dirty="0" smtClean="0"/>
            </a:br>
            <a:r>
              <a:rPr lang="en-CA" sz="2800" dirty="0" smtClean="0"/>
              <a:t>Mail-out Areas (79% of dwellings)</a:t>
            </a:r>
            <a:endParaRPr lang="en-CA" sz="2800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844824"/>
            <a:ext cx="8218488" cy="48339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CA" sz="1600" u="sng" dirty="0" smtClean="0"/>
              <a:t>Wave 1:  7 days before Census Day (May 3)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75% mailed a letter (Group 1)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25% mailed a questionnaire (Group 2)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CA" sz="1600" u="sng" dirty="0" smtClean="0"/>
              <a:t>Wave 2:  starting Census Day (May 10)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Reminder letters mailed to all non-responding dwellings in mail-out areas.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CA" sz="1600" u="sng" dirty="0" smtClean="0"/>
              <a:t>Wave 3: starting 8 days after Census Day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Questionnaire packages mailed to all non-responding dwellings that received the Wave 1 letter (Group 1) (May 18)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Non-responding dwellings that received a Wave 1 questionnaire (Group 2) received a Voice Broadcast message via telephone if they had a telephone number on the MCS. (May 24-25)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CA" sz="1600" u="sng" dirty="0" smtClean="0"/>
              <a:t>Wave 4:  starting 22 days after Census Day (Jun 1)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Regular non-response follow-up started in mail-out areas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CA" sz="1600" dirty="0" smtClean="0"/>
              <a:t>If no contact made, left a “Notification of Visit” card or a message on the answering machine</a:t>
            </a:r>
            <a:endParaRPr lang="en-CA" sz="1600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8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764704"/>
            <a:ext cx="8218487" cy="93632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2800" dirty="0" smtClean="0"/>
              <a:t>Collection Methodology</a:t>
            </a:r>
            <a:br>
              <a:rPr lang="en-CA" sz="2800" dirty="0" smtClean="0"/>
            </a:br>
            <a:r>
              <a:rPr lang="en-CA" sz="2800" dirty="0" smtClean="0"/>
              <a:t>List-Leave Areas (19% of all dwellings)</a:t>
            </a:r>
            <a:endParaRPr lang="en-CA" sz="2800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24063"/>
            <a:ext cx="8218488" cy="406923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20000"/>
              </a:spcAft>
            </a:pPr>
            <a:r>
              <a:rPr lang="en-CA" sz="2000" u="sng" dirty="0" smtClean="0"/>
              <a:t>Wave 1:  starting 8 days before Census Day (May 2)</a:t>
            </a:r>
          </a:p>
          <a:p>
            <a:pPr lvl="1">
              <a:spcAft>
                <a:spcPct val="20000"/>
              </a:spcAft>
            </a:pPr>
            <a:r>
              <a:rPr lang="en-CA" sz="2000" dirty="0" smtClean="0"/>
              <a:t>Traditional drop-off</a:t>
            </a:r>
          </a:p>
          <a:p>
            <a:pPr>
              <a:spcBef>
                <a:spcPct val="50000"/>
              </a:spcBef>
              <a:spcAft>
                <a:spcPct val="20000"/>
              </a:spcAft>
            </a:pPr>
            <a:r>
              <a:rPr lang="en-CA" sz="2000" u="sng" dirty="0" smtClean="0"/>
              <a:t>Wave 2:  starting Census Day (May 10)</a:t>
            </a:r>
          </a:p>
          <a:p>
            <a:pPr lvl="1">
              <a:spcAft>
                <a:spcPct val="20000"/>
              </a:spcAft>
            </a:pPr>
            <a:r>
              <a:rPr lang="en-CA" sz="2000" dirty="0" smtClean="0"/>
              <a:t>Reminder cards delivered to all list/leave dwellings as unaddressed mail </a:t>
            </a:r>
            <a:endParaRPr lang="en-CA" sz="2000" u="sng" dirty="0" smtClean="0"/>
          </a:p>
          <a:p>
            <a:pPr>
              <a:spcBef>
                <a:spcPct val="50000"/>
              </a:spcBef>
              <a:spcAft>
                <a:spcPct val="20000"/>
              </a:spcAft>
            </a:pPr>
            <a:r>
              <a:rPr lang="en-CA" sz="2000" u="sng" dirty="0" smtClean="0"/>
              <a:t>Wave 3:</a:t>
            </a:r>
          </a:p>
          <a:p>
            <a:pPr lvl="1">
              <a:spcAft>
                <a:spcPct val="20000"/>
              </a:spcAft>
            </a:pPr>
            <a:r>
              <a:rPr lang="en-CA" sz="2000" dirty="0" smtClean="0"/>
              <a:t>No event for List/Leave, start of wave 4</a:t>
            </a:r>
          </a:p>
          <a:p>
            <a:pPr>
              <a:spcBef>
                <a:spcPct val="50000"/>
              </a:spcBef>
              <a:spcAft>
                <a:spcPct val="20000"/>
              </a:spcAft>
            </a:pPr>
            <a:r>
              <a:rPr lang="en-CA" sz="2000" u="sng" dirty="0" smtClean="0"/>
              <a:t>Wave 4:  10 days after Census Day (May 20)</a:t>
            </a:r>
          </a:p>
          <a:p>
            <a:pPr lvl="1">
              <a:spcAft>
                <a:spcPct val="20000"/>
              </a:spcAft>
            </a:pPr>
            <a:r>
              <a:rPr lang="en-CA" sz="2000" dirty="0" smtClean="0"/>
              <a:t>Regular non-response follow-up started in list/leave areas</a:t>
            </a:r>
            <a:endParaRPr lang="en-CA" sz="2000" dirty="0"/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E1271-9301-4472-BCD4-68B29AC147B2}" type="datetime1">
              <a:rPr lang="en-CA"/>
              <a:pPr/>
              <a:t>08/05/2012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Statistics Canada • Statistique Canada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3AE7-7116-4B8D-B884-37CDD924FDEB}" type="slidenum">
              <a:rPr lang="en-CA"/>
              <a:pPr/>
              <a:t>9</a:t>
            </a:fld>
            <a:endParaRPr lang="en-CA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764704"/>
            <a:ext cx="8218487" cy="100833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2800" dirty="0" smtClean="0"/>
              <a:t>2. Questionnaire Request System (QRS)</a:t>
            </a:r>
            <a:endParaRPr lang="en-CA" sz="2800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484784"/>
            <a:ext cx="8218488" cy="4752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lnSpc>
                <a:spcPct val="90000"/>
              </a:lnSpc>
              <a:buNone/>
            </a:pPr>
            <a:r>
              <a:rPr lang="en-CA" dirty="0" smtClean="0"/>
              <a:t>The QRS is a 24/7 telephone service allowing a caller to request a paper questionnaire using their secure access code (SAC)</a:t>
            </a:r>
          </a:p>
          <a:p>
            <a:pPr lvl="1"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CA" dirty="0" smtClean="0"/>
              <a:t>Toll free telephone number provided on the Wave 1 letter and on the Wave 2 reminder letter sent to all non-respondents in Mail-out areas</a:t>
            </a:r>
          </a:p>
          <a:p>
            <a:pPr lvl="1"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CA" dirty="0" smtClean="0"/>
              <a:t>Caller enters 15-digit secure access code </a:t>
            </a:r>
          </a:p>
          <a:p>
            <a:pPr lvl="1"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CA" dirty="0" smtClean="0"/>
              <a:t>Code is validated and transmitted to MCS which then transmits address details to Canada Post</a:t>
            </a:r>
          </a:p>
          <a:p>
            <a:pPr lvl="1"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CA" dirty="0" smtClean="0"/>
              <a:t>Canada Post addresses and links the pre-packaged questionnaire</a:t>
            </a:r>
          </a:p>
          <a:p>
            <a:pPr lvl="1"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CA" dirty="0" smtClean="0"/>
              <a:t>Linked file is updated on the Master Control System (MCS)</a:t>
            </a:r>
          </a:p>
        </p:txBody>
      </p:sp>
      <p:pic>
        <p:nvPicPr>
          <p:cNvPr id="94217" name="Picture 9" descr="BlueBar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DISS-DIFF-Eng Template</Template>
  <TotalTime>458</TotalTime>
  <Words>1186</Words>
  <Application>Microsoft Office PowerPoint</Application>
  <PresentationFormat>On-screen Show (4:3)</PresentationFormat>
  <Paragraphs>192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Worksheet</vt:lpstr>
      <vt:lpstr>Slide 1</vt:lpstr>
      <vt:lpstr>2006 Census experience</vt:lpstr>
      <vt:lpstr>2011 Census objectives</vt:lpstr>
      <vt:lpstr>Slide 4</vt:lpstr>
      <vt:lpstr>Key Components</vt:lpstr>
      <vt:lpstr>1. Wave Methodology</vt:lpstr>
      <vt:lpstr>Collection Methodology Mail-out Areas (79% of dwellings)</vt:lpstr>
      <vt:lpstr>Collection Methodology List-Leave Areas (19% of all dwellings)</vt:lpstr>
      <vt:lpstr>2. Questionnaire Request System (QRS)</vt:lpstr>
      <vt:lpstr>3. Master Control System (MCS)</vt:lpstr>
      <vt:lpstr>4. Wave Model</vt:lpstr>
      <vt:lpstr>Slide 12</vt:lpstr>
      <vt:lpstr>2011 Collection Response Rates</vt:lpstr>
      <vt:lpstr>Results</vt:lpstr>
      <vt:lpstr>Response Rates by Collection Method - mailout</vt:lpstr>
      <vt:lpstr>Slide 16</vt:lpstr>
      <vt:lpstr>Census Item Non-response Rates  </vt:lpstr>
      <vt:lpstr>Lessons Learned</vt:lpstr>
      <vt:lpstr>Live Test – Switch Methodology </vt:lpstr>
      <vt:lpstr>Contact Information</vt:lpstr>
    </vt:vector>
  </TitlesOfParts>
  <Company>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hamemar</cp:lastModifiedBy>
  <cp:revision>41</cp:revision>
  <dcterms:created xsi:type="dcterms:W3CDTF">2012-05-07T02:10:00Z</dcterms:created>
  <dcterms:modified xsi:type="dcterms:W3CDTF">2012-05-08T15:26:59Z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-2048980913</vt:i4>
  </property>
  <property fmtid="{D5CDD505-2E9C-101B-9397-08002B2CF9AE}" pid="3" name="_NewReviewCycle">
    <vt:lpwstr/>
  </property>
  <property fmtid="{D5CDD505-2E9C-101B-9397-08002B2CF9AE}" pid="4" name="_EmailSubject">
    <vt:lpwstr>Informal meetings of the Steering Group on Censuses in Geneva, on 23 and 24 May</vt:lpwstr>
  </property>
  <property fmtid="{D5CDD505-2E9C-101B-9397-08002B2CF9AE}" pid="5" name="_AuthorEmail">
    <vt:lpwstr>Marc.Hamel@a.statcan.gc.ca</vt:lpwstr>
  </property>
  <property fmtid="{D5CDD505-2E9C-101B-9397-08002B2CF9AE}" pid="6" name="_AuthorEmailDisplayName">
    <vt:lpwstr>Hamel, Marc - CMO/BGR</vt:lpwstr>
  </property>
  <property fmtid="{D5CDD505-2E9C-101B-9397-08002B2CF9AE}" pid="7" name="_PreviousAdHocReviewCycleID">
    <vt:i4>-496355491</vt:i4>
  </property>
</Properties>
</file>