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</p:sldMasterIdLst>
  <p:notesMasterIdLst>
    <p:notesMasterId r:id="rId39"/>
  </p:notesMasterIdLst>
  <p:handoutMasterIdLst>
    <p:handoutMasterId r:id="rId40"/>
  </p:handoutMasterIdLst>
  <p:sldIdLst>
    <p:sldId id="597" r:id="rId3"/>
    <p:sldId id="596" r:id="rId4"/>
    <p:sldId id="418" r:id="rId5"/>
    <p:sldId id="419" r:id="rId6"/>
    <p:sldId id="598" r:id="rId7"/>
    <p:sldId id="353" r:id="rId8"/>
    <p:sldId id="391" r:id="rId9"/>
    <p:sldId id="413" r:id="rId10"/>
    <p:sldId id="414" r:id="rId11"/>
    <p:sldId id="415" r:id="rId12"/>
    <p:sldId id="527" r:id="rId13"/>
    <p:sldId id="394" r:id="rId14"/>
    <p:sldId id="402" r:id="rId15"/>
    <p:sldId id="379" r:id="rId16"/>
    <p:sldId id="458" r:id="rId17"/>
    <p:sldId id="459" r:id="rId18"/>
    <p:sldId id="477" r:id="rId19"/>
    <p:sldId id="530" r:id="rId20"/>
    <p:sldId id="584" r:id="rId21"/>
    <p:sldId id="460" r:id="rId22"/>
    <p:sldId id="461" r:id="rId23"/>
    <p:sldId id="462" r:id="rId24"/>
    <p:sldId id="463" r:id="rId25"/>
    <p:sldId id="464" r:id="rId26"/>
    <p:sldId id="465" r:id="rId27"/>
    <p:sldId id="593" r:id="rId28"/>
    <p:sldId id="395" r:id="rId29"/>
    <p:sldId id="558" r:id="rId30"/>
    <p:sldId id="559" r:id="rId31"/>
    <p:sldId id="538" r:id="rId32"/>
    <p:sldId id="534" r:id="rId33"/>
    <p:sldId id="536" r:id="rId34"/>
    <p:sldId id="537" r:id="rId35"/>
    <p:sldId id="493" r:id="rId36"/>
    <p:sldId id="594" r:id="rId37"/>
    <p:sldId id="599" r:id="rId38"/>
  </p:sldIdLst>
  <p:sldSz cx="9144000" cy="6858000" type="screen4x3"/>
  <p:notesSz cx="9906000" cy="67945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 Bold" pitchFamily="1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99FF33"/>
    <a:srgbClr val="CCECFF"/>
    <a:srgbClr val="CCCCFF"/>
    <a:srgbClr val="E8E8E8"/>
    <a:srgbClr val="BBE0E3"/>
    <a:srgbClr val="9999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76" autoAdjust="0"/>
    <p:restoredTop sz="94614" autoAdjust="0"/>
  </p:normalViewPr>
  <p:slideViewPr>
    <p:cSldViewPr>
      <p:cViewPr>
        <p:scale>
          <a:sx n="75" d="100"/>
          <a:sy n="75" d="100"/>
        </p:scale>
        <p:origin x="-7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0225" y="0"/>
            <a:ext cx="429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77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3188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77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0225" y="6453188"/>
            <a:ext cx="4294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F5C19463-6609-476A-8440-14DFB30A1D7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13400" y="0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5963" y="511175"/>
            <a:ext cx="3395662" cy="2546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0800" y="3228975"/>
            <a:ext cx="72644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4775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3400" y="6454775"/>
            <a:ext cx="429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B741D46A-2831-4F8B-8345-0CE0C74376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3ED2F7-56E7-4051-A70B-473074267DE3}" type="slidenum">
              <a:rPr lang="en-GB"/>
              <a:pPr/>
              <a:t>1</a:t>
            </a:fld>
            <a:endParaRPr lang="en-GB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73BF8-47C4-4A54-89FA-88D924E5FEE3}" type="slidenum">
              <a:rPr lang="en-US"/>
              <a:pPr/>
              <a:t>12</a:t>
            </a:fld>
            <a:endParaRPr lang="en-US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6A76F2-86A2-4DF7-BA20-C74E0E3F0920}" type="slidenum">
              <a:rPr lang="en-US"/>
              <a:pPr/>
              <a:t>13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8F492-2BA7-4C1C-82E6-F6132C5E2491}" type="slidenum">
              <a:rPr lang="en-US"/>
              <a:pPr/>
              <a:t>14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3228975"/>
            <a:ext cx="79248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3AFF1-21EF-42E9-87F1-851B24CA84A0}" type="slidenum">
              <a:rPr lang="en-US"/>
              <a:pPr/>
              <a:t>15</a:t>
            </a:fld>
            <a:endParaRPr lang="en-US"/>
          </a:p>
        </p:txBody>
      </p:sp>
      <p:sp>
        <p:nvSpPr>
          <p:cNvPr id="52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3228975"/>
            <a:ext cx="79248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47077-CA66-4C1D-A5B5-65D79DDFB67C}" type="slidenum">
              <a:rPr lang="en-US"/>
              <a:pPr/>
              <a:t>16</a:t>
            </a:fld>
            <a:endParaRPr lang="en-US"/>
          </a:p>
        </p:txBody>
      </p:sp>
      <p:sp>
        <p:nvSpPr>
          <p:cNvPr id="52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3228975"/>
            <a:ext cx="79248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ACF113-7F3D-4DFE-8BF4-ADF1DC791EA0}" type="slidenum">
              <a:rPr lang="en-US"/>
              <a:pPr/>
              <a:t>17</a:t>
            </a:fld>
            <a:endParaRPr lang="en-US"/>
          </a:p>
        </p:txBody>
      </p:sp>
      <p:sp>
        <p:nvSpPr>
          <p:cNvPr id="56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75" y="511175"/>
            <a:ext cx="3395663" cy="2546350"/>
          </a:xfrm>
          <a:ln/>
        </p:spPr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C91663-676C-4825-8F6A-1FC09CF25B21}" type="slidenum">
              <a:rPr lang="en-US"/>
              <a:pPr/>
              <a:t>18</a:t>
            </a:fld>
            <a:endParaRPr lang="en-US"/>
          </a:p>
        </p:txBody>
      </p:sp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3228975"/>
            <a:ext cx="79248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F70AAB-8597-44A7-B137-30A233896DBA}" type="slidenum">
              <a:rPr lang="en-US"/>
              <a:pPr/>
              <a:t>19</a:t>
            </a:fld>
            <a:endParaRPr lang="en-US"/>
          </a:p>
        </p:txBody>
      </p:sp>
      <p:sp>
        <p:nvSpPr>
          <p:cNvPr id="84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2892CE-EAB0-489E-AAE5-65F61D915941}" type="slidenum">
              <a:rPr lang="en-US"/>
              <a:pPr/>
              <a:t>20</a:t>
            </a:fld>
            <a:endParaRPr lang="en-US"/>
          </a:p>
        </p:txBody>
      </p:sp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57B27-C0A1-44DB-B543-D64AFC37DB64}" type="slidenum">
              <a:rPr lang="en-US"/>
              <a:pPr/>
              <a:t>21</a:t>
            </a:fld>
            <a:endParaRPr lang="en-US"/>
          </a:p>
        </p:txBody>
      </p:sp>
      <p:sp>
        <p:nvSpPr>
          <p:cNvPr id="533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6B3BE5-0531-4AF2-9A78-9D3C96F73AA2}" type="slidenum">
              <a:rPr lang="en-US"/>
              <a:pPr/>
              <a:t>3</a:t>
            </a:fld>
            <a:endParaRPr lang="en-US"/>
          </a:p>
        </p:txBody>
      </p:sp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75" y="509588"/>
            <a:ext cx="3397250" cy="2547937"/>
          </a:xfrm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0800" y="3228975"/>
            <a:ext cx="7264400" cy="3055938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A67B24-7AD2-47A5-AA9E-3895C3C62DB5}" type="slidenum">
              <a:rPr lang="en-US"/>
              <a:pPr/>
              <a:t>22</a:t>
            </a:fld>
            <a:endParaRPr lang="en-US"/>
          </a:p>
        </p:txBody>
      </p:sp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50EA9D-E814-43EC-AE8D-B32A865E2BAE}" type="slidenum">
              <a:rPr lang="en-US"/>
              <a:pPr/>
              <a:t>23</a:t>
            </a:fld>
            <a:endParaRPr lang="en-US"/>
          </a:p>
        </p:txBody>
      </p:sp>
      <p:sp>
        <p:nvSpPr>
          <p:cNvPr id="537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F50CA-C2A2-46B7-8C79-46AD00FDD770}" type="slidenum">
              <a:rPr lang="en-US"/>
              <a:pPr/>
              <a:t>24</a:t>
            </a:fld>
            <a:endParaRPr lang="en-US"/>
          </a:p>
        </p:txBody>
      </p:sp>
      <p:sp>
        <p:nvSpPr>
          <p:cNvPr id="539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30511-FFB1-45C3-836A-02290D292263}" type="slidenum">
              <a:rPr lang="en-US"/>
              <a:pPr/>
              <a:t>25</a:t>
            </a:fld>
            <a:endParaRPr lang="en-US"/>
          </a:p>
        </p:txBody>
      </p:sp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58C03-9BCB-4A0C-B0FB-FE1463F82052}" type="slidenum">
              <a:rPr lang="en-US"/>
              <a:pPr/>
              <a:t>26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59A5FC-2D0A-4725-909F-2212DE5ECA83}" type="slidenum">
              <a:rPr lang="en-US"/>
              <a:pPr/>
              <a:t>27</a:t>
            </a:fld>
            <a:endParaRPr lang="en-US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884073-5A20-47F0-936A-4039191F049C}" type="slidenum">
              <a:rPr lang="en-US"/>
              <a:pPr/>
              <a:t>28</a:t>
            </a:fld>
            <a:endParaRPr lang="en-US"/>
          </a:p>
        </p:txBody>
      </p:sp>
      <p:sp>
        <p:nvSpPr>
          <p:cNvPr id="78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1AA03D-4278-4424-8E06-DC830973FBD8}" type="slidenum">
              <a:rPr lang="en-US"/>
              <a:pPr/>
              <a:t>29</a:t>
            </a:fld>
            <a:endParaRPr lang="en-US"/>
          </a:p>
        </p:txBody>
      </p:sp>
      <p:sp>
        <p:nvSpPr>
          <p:cNvPr id="78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4FEC19-D791-4DCE-94C2-28B1B0BFA1A7}" type="slidenum">
              <a:rPr lang="en-US"/>
              <a:pPr/>
              <a:t>30</a:t>
            </a:fld>
            <a:endParaRPr lang="en-US"/>
          </a:p>
        </p:txBody>
      </p:sp>
      <p:sp>
        <p:nvSpPr>
          <p:cNvPr id="74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7E752-9DD9-46E8-9724-0E231AAC8480}" type="slidenum">
              <a:rPr lang="en-US"/>
              <a:pPr/>
              <a:t>31</a:t>
            </a:fld>
            <a:endParaRPr lang="en-US"/>
          </a:p>
        </p:txBody>
      </p:sp>
      <p:sp>
        <p:nvSpPr>
          <p:cNvPr id="73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17CCF2-5984-4D44-BBC6-B789DB5DE2B5}" type="slidenum">
              <a:rPr lang="en-US"/>
              <a:pPr/>
              <a:t>4</a:t>
            </a:fld>
            <a:endParaRPr lang="en-US"/>
          </a:p>
        </p:txBody>
      </p:sp>
      <p:sp>
        <p:nvSpPr>
          <p:cNvPr id="44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75" y="509588"/>
            <a:ext cx="3397250" cy="2547937"/>
          </a:xfrm>
          <a:ln/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0800" y="3228975"/>
            <a:ext cx="7264400" cy="3055938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0D622D-8D68-42ED-AFF6-7E8D4E44C4C8}" type="slidenum">
              <a:rPr lang="en-US"/>
              <a:pPr/>
              <a:t>32</a:t>
            </a:fld>
            <a:endParaRPr lang="en-US"/>
          </a:p>
        </p:txBody>
      </p:sp>
      <p:sp>
        <p:nvSpPr>
          <p:cNvPr id="74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4DE5C8-F421-4FDB-A05D-15CF346F1059}" type="slidenum">
              <a:rPr lang="en-US"/>
              <a:pPr/>
              <a:t>33</a:t>
            </a:fld>
            <a:endParaRPr lang="en-US"/>
          </a:p>
        </p:txBody>
      </p:sp>
      <p:sp>
        <p:nvSpPr>
          <p:cNvPr id="74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20201-395A-463E-AC8E-9612D53EFEFD}" type="slidenum">
              <a:rPr lang="en-US"/>
              <a:pPr/>
              <a:t>34</a:t>
            </a:fld>
            <a:endParaRPr lang="en-US"/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7D340-B438-4992-BE01-E7DBEE8EA9E5}" type="slidenum">
              <a:rPr lang="en-US"/>
              <a:pPr/>
              <a:t>35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7D340-B438-4992-BE01-E7DBEE8EA9E5}" type="slidenum">
              <a:rPr lang="en-US"/>
              <a:pPr/>
              <a:t>36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6A138F-1F42-4AE3-A8D0-4A3719E57844}" type="slidenum">
              <a:rPr lang="en-US"/>
              <a:pPr/>
              <a:t>6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r>
              <a:rPr lang="en-GB"/>
              <a:t>Benefits of this approach:</a:t>
            </a:r>
          </a:p>
          <a:p>
            <a:r>
              <a:rPr lang="en-GB"/>
              <a:t>Uses best available sources;</a:t>
            </a:r>
          </a:p>
          <a:p>
            <a:r>
              <a:rPr lang="en-GB"/>
              <a:t>Uses LA experience in the verification of addresses</a:t>
            </a:r>
          </a:p>
          <a:p>
            <a:r>
              <a:rPr lang="en-GB"/>
              <a:t>LA participation and endorsement of Address Register will give wide assurance on the quality of addressing underpinning the Census;</a:t>
            </a:r>
          </a:p>
          <a:p>
            <a:r>
              <a:rPr lang="en-GB"/>
              <a:t>LAs will improve confidence in Census outputs</a:t>
            </a:r>
          </a:p>
          <a:p>
            <a:r>
              <a:rPr lang="en-GB"/>
              <a:t>Overall quality of addressing used throughout E&amp;W will ultimately be improved.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ECB75-469A-4D7F-8F20-CB1BB05DF16C}" type="slidenum">
              <a:rPr lang="en-US"/>
              <a:pPr/>
              <a:t>7</a:t>
            </a:fld>
            <a:endParaRPr lang="en-US"/>
          </a:p>
        </p:txBody>
      </p:sp>
      <p:sp>
        <p:nvSpPr>
          <p:cNvPr id="37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A659DE-18F9-42B6-85BD-B722D08E58E3}" type="slidenum">
              <a:rPr lang="en-US"/>
              <a:pPr/>
              <a:t>8</a:t>
            </a:fld>
            <a:endParaRPr lang="en-US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06699-CCDC-4CC3-A4EC-1CA154583A76}" type="slidenum">
              <a:rPr lang="en-US"/>
              <a:pPr/>
              <a:t>9</a:t>
            </a:fld>
            <a:endParaRPr lang="en-US"/>
          </a:p>
        </p:txBody>
      </p:sp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A1CCB-882F-497F-AF4D-55615F5C0399}" type="slidenum">
              <a:rPr lang="en-US"/>
              <a:pPr/>
              <a:t>10</a:t>
            </a:fld>
            <a:endParaRPr lang="en-US"/>
          </a:p>
        </p:txBody>
      </p:sp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7A653-2345-4C7F-825E-9876CC18D20A}" type="slidenum">
              <a:rPr lang="en-US"/>
              <a:pPr/>
              <a:t>11</a:t>
            </a:fld>
            <a:endParaRPr lang="en-US"/>
          </a:p>
        </p:txBody>
      </p:sp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2900" y="3228975"/>
            <a:ext cx="6680200" cy="30575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6F129-AA5F-451E-AFF2-593C312A8A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35A7E-ED69-4807-B7B1-0705761928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8588" y="333375"/>
            <a:ext cx="1979612" cy="561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333375"/>
            <a:ext cx="5786438" cy="561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18898-90CA-47AF-80FB-54301C6C35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9750" y="333375"/>
            <a:ext cx="7918450" cy="5616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1F93A0-EE74-42E3-B872-237EE10A0F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7127875" cy="658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12875"/>
            <a:ext cx="3810000" cy="453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3810000" cy="2192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57613"/>
            <a:ext cx="3810000" cy="2192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142E21-1B6D-45AC-8F2E-17D5C9A733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7127875" cy="658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12875"/>
            <a:ext cx="3810000" cy="453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3810000" cy="453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02809D-5346-47A7-8F1D-98702AAB22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75576-23EC-4B0D-84E9-0983E2E0ACA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153D4-D288-4BB5-87BA-F9B0B14CA6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12875"/>
            <a:ext cx="38100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38100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BEEBE-AE6A-455E-B3C2-25D1C7E1B5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2CF9A-C60F-4D4B-BF2A-DF68DC4D2D1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678E4-056F-451B-A7D5-D7A6296EAE7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A3786-2BD8-443D-BF48-9755B8BB203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F2685-D3A2-4A30-B443-B8A7C6D66E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D6D42-AD32-4FA9-B848-8CBB452FC3F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333375"/>
            <a:ext cx="71278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12875"/>
            <a:ext cx="77724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fld id="{281FFACE-61B5-4959-8B18-2AE5DA2873D1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20839" name="Picture 7" descr="Census2011_R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91450" y="228600"/>
            <a:ext cx="1047750" cy="1143000"/>
          </a:xfrm>
          <a:prstGeom prst="rect">
            <a:avLst/>
          </a:prstGeom>
          <a:noFill/>
        </p:spPr>
      </p:pic>
      <p:pic>
        <p:nvPicPr>
          <p:cNvPr id="120840" name="Picture 8" descr="Census2011_Strap_RGB_PPT_ONS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138863"/>
            <a:ext cx="88201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86" r:id="rId12"/>
    <p:sldLayoutId id="2147483687" r:id="rId13"/>
    <p:sldLayoutId id="214748368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6E2585"/>
          </a:solidFill>
          <a:latin typeface="Arial" charset="0"/>
          <a:ea typeface="ＭＳ Ｐゴシック"/>
          <a:cs typeface="ＭＳ Ｐゴシック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  <a:br>
              <a:rPr lang="en-GB" smtClean="0"/>
            </a:br>
            <a:endParaRPr lang="en-GB" smtClean="0"/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pic>
        <p:nvPicPr>
          <p:cNvPr id="306180" name="Picture 4" descr="Census2011_RGB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91450" y="228600"/>
            <a:ext cx="1047750" cy="1143000"/>
          </a:xfrm>
          <a:prstGeom prst="rect">
            <a:avLst/>
          </a:prstGeom>
          <a:noFill/>
        </p:spPr>
      </p:pic>
      <p:pic>
        <p:nvPicPr>
          <p:cNvPr id="306181" name="Picture 5" descr="Census2011_Strap_RGB_PPT_ON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096000"/>
            <a:ext cx="8850313" cy="5365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E2585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5300" y="1962150"/>
            <a:ext cx="7821386" cy="1752600"/>
          </a:xfrm>
        </p:spPr>
        <p:txBody>
          <a:bodyPr/>
          <a:lstStyle/>
          <a:p>
            <a:pPr algn="l"/>
            <a:r>
              <a:rPr lang="en-GB" sz="2400" b="1" dirty="0" smtClean="0"/>
              <a:t>EGM – Population &amp; Housing Censuses</a:t>
            </a:r>
            <a:endParaRPr lang="en-GB" sz="2400" dirty="0" smtClean="0"/>
          </a:p>
          <a:p>
            <a:pPr algn="l"/>
            <a:r>
              <a:rPr lang="en-GB" sz="2000" dirty="0" err="1" smtClean="0"/>
              <a:t>Eurostat</a:t>
            </a:r>
            <a:r>
              <a:rPr lang="en-GB" sz="2000" dirty="0" smtClean="0"/>
              <a:t> / UNECE - Geneva - 24/25 May 2012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4000" b="1" dirty="0" smtClean="0"/>
              <a:t>Building the address register for the 2011 Census </a:t>
            </a:r>
            <a:r>
              <a:rPr lang="en-GB" sz="2400" dirty="0" smtClean="0"/>
              <a:t>(England &amp; Wales)</a:t>
            </a:r>
            <a:endParaRPr lang="en-GB" sz="2400" dirty="0"/>
          </a:p>
          <a:p>
            <a:pPr algn="l"/>
            <a:endParaRPr lang="en-GB" sz="1800" dirty="0" smtClean="0"/>
          </a:p>
          <a:p>
            <a:pPr algn="l"/>
            <a:r>
              <a:rPr lang="en-GB" sz="1800" dirty="0" smtClean="0"/>
              <a:t>Alistair Calder – Office for National Statistics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2130" name="Group 2"/>
          <p:cNvGrpSpPr>
            <a:grpSpLocks/>
          </p:cNvGrpSpPr>
          <p:nvPr/>
        </p:nvGrpSpPr>
        <p:grpSpPr bwMode="auto">
          <a:xfrm>
            <a:off x="1187450" y="590550"/>
            <a:ext cx="5257800" cy="5359400"/>
            <a:chOff x="748" y="372"/>
            <a:chExt cx="3312" cy="3376"/>
          </a:xfrm>
        </p:grpSpPr>
        <p:sp>
          <p:nvSpPr>
            <p:cNvPr id="432131" name="Oval 3"/>
            <p:cNvSpPr>
              <a:spLocks noChangeArrowheads="1"/>
            </p:cNvSpPr>
            <p:nvPr/>
          </p:nvSpPr>
          <p:spPr bwMode="auto">
            <a:xfrm>
              <a:off x="748" y="436"/>
              <a:ext cx="3312" cy="3312"/>
            </a:xfrm>
            <a:prstGeom prst="ellipse">
              <a:avLst/>
            </a:prstGeom>
            <a:solidFill>
              <a:srgbClr val="99CCFF">
                <a:alpha val="49001"/>
              </a:srgbClr>
            </a:solidFill>
            <a:ln w="31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>
                <a:lnSpc>
                  <a:spcPct val="75000"/>
                </a:lnSpc>
                <a:buFontTx/>
                <a:buNone/>
              </a:pPr>
              <a:endParaRPr lang="en-GB" b="1">
                <a:latin typeface="Verdana" pitchFamily="34" charset="0"/>
              </a:endParaRPr>
            </a:p>
          </p:txBody>
        </p:sp>
        <p:sp>
          <p:nvSpPr>
            <p:cNvPr id="432132" name="Text Box 4"/>
            <p:cNvSpPr txBox="1">
              <a:spLocks noChangeArrowheads="1"/>
            </p:cNvSpPr>
            <p:nvPr/>
          </p:nvSpPr>
          <p:spPr bwMode="auto">
            <a:xfrm>
              <a:off x="793" y="372"/>
              <a:ext cx="653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en-GB" sz="3600">
                  <a:latin typeface="Verdana" pitchFamily="34" charset="0"/>
                </a:rPr>
                <a:t>PAF</a:t>
              </a:r>
            </a:p>
          </p:txBody>
        </p:sp>
      </p:grpSp>
      <p:grpSp>
        <p:nvGrpSpPr>
          <p:cNvPr id="432133" name="Group 5"/>
          <p:cNvGrpSpPr>
            <a:grpSpLocks/>
          </p:cNvGrpSpPr>
          <p:nvPr/>
        </p:nvGrpSpPr>
        <p:grpSpPr bwMode="auto">
          <a:xfrm>
            <a:off x="1331913" y="620713"/>
            <a:ext cx="6305550" cy="5400675"/>
            <a:chOff x="1520" y="410"/>
            <a:chExt cx="3972" cy="3402"/>
          </a:xfrm>
        </p:grpSpPr>
        <p:sp>
          <p:nvSpPr>
            <p:cNvPr id="432134" name="Oval 6"/>
            <p:cNvSpPr>
              <a:spLocks noChangeArrowheads="1"/>
            </p:cNvSpPr>
            <p:nvPr/>
          </p:nvSpPr>
          <p:spPr bwMode="auto">
            <a:xfrm>
              <a:off x="1520" y="410"/>
              <a:ext cx="3402" cy="3402"/>
            </a:xfrm>
            <a:prstGeom prst="ellipse">
              <a:avLst/>
            </a:prstGeom>
            <a:solidFill>
              <a:srgbClr val="E8E8E8">
                <a:alpha val="46001"/>
              </a:srgbClr>
            </a:solidFill>
            <a:ln w="31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>
                <a:lnSpc>
                  <a:spcPct val="75000"/>
                </a:lnSpc>
                <a:buFontTx/>
                <a:buNone/>
              </a:pPr>
              <a:endParaRPr lang="en-GB" sz="2000">
                <a:latin typeface="Verdana" pitchFamily="34" charset="0"/>
              </a:endParaRPr>
            </a:p>
          </p:txBody>
        </p:sp>
        <p:sp>
          <p:nvSpPr>
            <p:cNvPr id="432135" name="Text Box 7"/>
            <p:cNvSpPr txBox="1">
              <a:spLocks noChangeArrowheads="1"/>
            </p:cNvSpPr>
            <p:nvPr/>
          </p:nvSpPr>
          <p:spPr bwMode="auto">
            <a:xfrm>
              <a:off x="4604" y="3158"/>
              <a:ext cx="888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en-GB" sz="3600">
                  <a:latin typeface="Verdana" pitchFamily="34" charset="0"/>
                </a:rPr>
                <a:t>NLPG</a:t>
              </a:r>
            </a:p>
          </p:txBody>
        </p:sp>
      </p:grpSp>
      <p:sp>
        <p:nvSpPr>
          <p:cNvPr id="432136" name="Text Box 8"/>
          <p:cNvSpPr txBox="1">
            <a:spLocks noChangeArrowheads="1"/>
          </p:cNvSpPr>
          <p:nvPr/>
        </p:nvSpPr>
        <p:spPr bwMode="auto">
          <a:xfrm>
            <a:off x="1979613" y="2420938"/>
            <a:ext cx="4157662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9600">
                <a:solidFill>
                  <a:schemeClr val="bg1"/>
                </a:solidFill>
                <a:latin typeface="Verdana" pitchFamily="34" charset="0"/>
              </a:rPr>
              <a:t>95</a:t>
            </a:r>
            <a:r>
              <a:rPr lang="en-GB" sz="8000">
                <a:solidFill>
                  <a:schemeClr val="bg1"/>
                </a:solidFill>
                <a:latin typeface="Verdana" pitchFamily="34" charset="0"/>
              </a:rPr>
              <a:t>%</a:t>
            </a:r>
            <a:r>
              <a:rPr lang="en-GB" sz="9600">
                <a:solidFill>
                  <a:schemeClr val="bg1"/>
                </a:solidFill>
                <a:latin typeface="Verdana" pitchFamily="34" charset="0"/>
              </a:rPr>
              <a:t>?</a:t>
            </a:r>
            <a:r>
              <a:rPr lang="en-GB" sz="6000">
                <a:solidFill>
                  <a:schemeClr val="bg1"/>
                </a:solidFill>
                <a:latin typeface="Verdana" pitchFamily="34" charset="0"/>
              </a:rPr>
              <a:t>?</a:t>
            </a:r>
            <a:r>
              <a:rPr lang="en-GB" sz="3600">
                <a:solidFill>
                  <a:schemeClr val="bg1"/>
                </a:solidFill>
                <a:latin typeface="Verdana" pitchFamily="34" charset="0"/>
              </a:rPr>
              <a:t>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2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0898" name="Group 2"/>
          <p:cNvGrpSpPr>
            <a:grpSpLocks/>
          </p:cNvGrpSpPr>
          <p:nvPr/>
        </p:nvGrpSpPr>
        <p:grpSpPr bwMode="auto">
          <a:xfrm>
            <a:off x="1187450" y="590550"/>
            <a:ext cx="5257800" cy="5359400"/>
            <a:chOff x="748" y="372"/>
            <a:chExt cx="3312" cy="3376"/>
          </a:xfrm>
        </p:grpSpPr>
        <p:sp>
          <p:nvSpPr>
            <p:cNvPr id="720899" name="Oval 3"/>
            <p:cNvSpPr>
              <a:spLocks noChangeArrowheads="1"/>
            </p:cNvSpPr>
            <p:nvPr/>
          </p:nvSpPr>
          <p:spPr bwMode="auto">
            <a:xfrm>
              <a:off x="748" y="436"/>
              <a:ext cx="3312" cy="3312"/>
            </a:xfrm>
            <a:prstGeom prst="ellipse">
              <a:avLst/>
            </a:prstGeom>
            <a:solidFill>
              <a:srgbClr val="99CCFF">
                <a:alpha val="49001"/>
              </a:srgbClr>
            </a:solidFill>
            <a:ln w="31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>
                <a:lnSpc>
                  <a:spcPct val="75000"/>
                </a:lnSpc>
                <a:buFontTx/>
                <a:buNone/>
              </a:pPr>
              <a:endParaRPr lang="en-GB" b="1">
                <a:latin typeface="Verdana" pitchFamily="34" charset="0"/>
              </a:endParaRPr>
            </a:p>
          </p:txBody>
        </p:sp>
        <p:sp>
          <p:nvSpPr>
            <p:cNvPr id="720900" name="Text Box 4"/>
            <p:cNvSpPr txBox="1">
              <a:spLocks noChangeArrowheads="1"/>
            </p:cNvSpPr>
            <p:nvPr/>
          </p:nvSpPr>
          <p:spPr bwMode="auto">
            <a:xfrm>
              <a:off x="793" y="372"/>
              <a:ext cx="653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en-GB" sz="3600">
                  <a:latin typeface="Verdana" pitchFamily="34" charset="0"/>
                </a:rPr>
                <a:t>PAF</a:t>
              </a:r>
            </a:p>
          </p:txBody>
        </p:sp>
      </p:grpSp>
      <p:grpSp>
        <p:nvGrpSpPr>
          <p:cNvPr id="720901" name="Group 5"/>
          <p:cNvGrpSpPr>
            <a:grpSpLocks/>
          </p:cNvGrpSpPr>
          <p:nvPr/>
        </p:nvGrpSpPr>
        <p:grpSpPr bwMode="auto">
          <a:xfrm>
            <a:off x="1331913" y="620713"/>
            <a:ext cx="6305550" cy="5400675"/>
            <a:chOff x="1520" y="410"/>
            <a:chExt cx="3972" cy="3402"/>
          </a:xfrm>
        </p:grpSpPr>
        <p:sp>
          <p:nvSpPr>
            <p:cNvPr id="720902" name="Oval 6"/>
            <p:cNvSpPr>
              <a:spLocks noChangeArrowheads="1"/>
            </p:cNvSpPr>
            <p:nvPr/>
          </p:nvSpPr>
          <p:spPr bwMode="auto">
            <a:xfrm>
              <a:off x="1520" y="410"/>
              <a:ext cx="3402" cy="3402"/>
            </a:xfrm>
            <a:prstGeom prst="ellipse">
              <a:avLst/>
            </a:prstGeom>
            <a:solidFill>
              <a:srgbClr val="E8E8E8">
                <a:alpha val="46001"/>
              </a:srgbClr>
            </a:solidFill>
            <a:ln w="31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>
                <a:lnSpc>
                  <a:spcPct val="75000"/>
                </a:lnSpc>
                <a:buFontTx/>
                <a:buNone/>
              </a:pPr>
              <a:endParaRPr lang="en-GB" sz="2000">
                <a:latin typeface="Verdana" pitchFamily="34" charset="0"/>
              </a:endParaRPr>
            </a:p>
          </p:txBody>
        </p:sp>
        <p:sp>
          <p:nvSpPr>
            <p:cNvPr id="720903" name="Text Box 7"/>
            <p:cNvSpPr txBox="1">
              <a:spLocks noChangeArrowheads="1"/>
            </p:cNvSpPr>
            <p:nvPr/>
          </p:nvSpPr>
          <p:spPr bwMode="auto">
            <a:xfrm>
              <a:off x="4604" y="3158"/>
              <a:ext cx="888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en-GB" sz="3600">
                  <a:latin typeface="Verdana" pitchFamily="34" charset="0"/>
                </a:rPr>
                <a:t>NLPG</a:t>
              </a:r>
            </a:p>
          </p:txBody>
        </p:sp>
      </p:grpSp>
      <p:sp>
        <p:nvSpPr>
          <p:cNvPr id="720904" name="Text Box 8"/>
          <p:cNvSpPr txBox="1">
            <a:spLocks noChangeArrowheads="1"/>
          </p:cNvSpPr>
          <p:nvPr/>
        </p:nvSpPr>
        <p:spPr bwMode="auto">
          <a:xfrm>
            <a:off x="1979613" y="2420938"/>
            <a:ext cx="4157662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9600">
                <a:solidFill>
                  <a:schemeClr val="bg1"/>
                </a:solidFill>
                <a:latin typeface="Verdana" pitchFamily="34" charset="0"/>
              </a:rPr>
              <a:t>95</a:t>
            </a:r>
            <a:r>
              <a:rPr lang="en-GB" sz="8000">
                <a:solidFill>
                  <a:schemeClr val="bg1"/>
                </a:solidFill>
                <a:latin typeface="Verdana" pitchFamily="34" charset="0"/>
              </a:rPr>
              <a:t>%</a:t>
            </a:r>
            <a:r>
              <a:rPr lang="en-GB" sz="9600">
                <a:solidFill>
                  <a:schemeClr val="bg1"/>
                </a:solidFill>
                <a:latin typeface="Verdana" pitchFamily="34" charset="0"/>
              </a:rPr>
              <a:t>?</a:t>
            </a:r>
            <a:r>
              <a:rPr lang="en-GB" sz="6000">
                <a:solidFill>
                  <a:schemeClr val="bg1"/>
                </a:solidFill>
                <a:latin typeface="Verdana" pitchFamily="34" charset="0"/>
              </a:rPr>
              <a:t>?</a:t>
            </a:r>
            <a:r>
              <a:rPr lang="en-GB" sz="3600">
                <a:solidFill>
                  <a:schemeClr val="bg1"/>
                </a:solidFill>
                <a:latin typeface="Verdana" pitchFamily="34" charset="0"/>
              </a:rPr>
              <a:t>?</a:t>
            </a:r>
          </a:p>
        </p:txBody>
      </p:sp>
      <p:sp>
        <p:nvSpPr>
          <p:cNvPr id="720905" name="AutoShape 9"/>
          <p:cNvSpPr>
            <a:spLocks noChangeArrowheads="1"/>
          </p:cNvSpPr>
          <p:nvPr/>
        </p:nvSpPr>
        <p:spPr bwMode="auto">
          <a:xfrm rot="8918704">
            <a:off x="6084888" y="1341438"/>
            <a:ext cx="1008062" cy="576262"/>
          </a:xfrm>
          <a:prstGeom prst="rightArrow">
            <a:avLst>
              <a:gd name="adj1" fmla="val 50000"/>
              <a:gd name="adj2" fmla="val 43733"/>
            </a:avLst>
          </a:prstGeom>
          <a:solidFill>
            <a:srgbClr val="9900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906" name="AutoShape 10"/>
          <p:cNvSpPr>
            <a:spLocks noChangeArrowheads="1"/>
          </p:cNvSpPr>
          <p:nvPr/>
        </p:nvSpPr>
        <p:spPr bwMode="auto">
          <a:xfrm rot="1200081">
            <a:off x="468313" y="1989138"/>
            <a:ext cx="1008062" cy="576262"/>
          </a:xfrm>
          <a:prstGeom prst="rightArrow">
            <a:avLst>
              <a:gd name="adj1" fmla="val 50000"/>
              <a:gd name="adj2" fmla="val 43733"/>
            </a:avLst>
          </a:prstGeom>
          <a:solidFill>
            <a:srgbClr val="9900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907" name="Oval 11"/>
          <p:cNvSpPr>
            <a:spLocks noChangeArrowheads="1"/>
          </p:cNvSpPr>
          <p:nvPr/>
        </p:nvSpPr>
        <p:spPr bwMode="auto">
          <a:xfrm>
            <a:off x="7812088" y="3500438"/>
            <a:ext cx="720725" cy="720725"/>
          </a:xfrm>
          <a:prstGeom prst="ellipse">
            <a:avLst/>
          </a:prstGeom>
          <a:solidFill>
            <a:srgbClr val="993366"/>
          </a:solidFill>
          <a:ln w="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r>
              <a:rPr lang="en-GB" sz="4000" b="1">
                <a:solidFill>
                  <a:schemeClr val="bg1"/>
                </a:solidFill>
                <a:latin typeface="Verdana" pitchFamily="34" charset="0"/>
              </a:rPr>
              <a:t>?</a:t>
            </a:r>
          </a:p>
        </p:txBody>
      </p:sp>
      <p:sp>
        <p:nvSpPr>
          <p:cNvPr id="720908" name="Oval 12"/>
          <p:cNvSpPr>
            <a:spLocks noChangeArrowheads="1"/>
          </p:cNvSpPr>
          <p:nvPr/>
        </p:nvSpPr>
        <p:spPr bwMode="auto">
          <a:xfrm>
            <a:off x="7451725" y="2205038"/>
            <a:ext cx="865188" cy="863600"/>
          </a:xfrm>
          <a:prstGeom prst="ellipse">
            <a:avLst/>
          </a:prstGeom>
          <a:solidFill>
            <a:srgbClr val="993366"/>
          </a:solidFill>
          <a:ln w="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0000"/>
              </a:lnSpc>
              <a:buFontTx/>
              <a:buNone/>
            </a:pPr>
            <a:r>
              <a:rPr lang="en-GB" b="1">
                <a:solidFill>
                  <a:schemeClr val="bg1"/>
                </a:solidFill>
                <a:latin typeface="Verdana" pitchFamily="34" charset="0"/>
              </a:rPr>
              <a:t>new</a:t>
            </a:r>
          </a:p>
        </p:txBody>
      </p:sp>
      <p:sp>
        <p:nvSpPr>
          <p:cNvPr id="720909" name="Oval 13"/>
          <p:cNvSpPr>
            <a:spLocks noChangeArrowheads="1"/>
          </p:cNvSpPr>
          <p:nvPr/>
        </p:nvSpPr>
        <p:spPr bwMode="auto">
          <a:xfrm>
            <a:off x="1403350" y="4221163"/>
            <a:ext cx="73025" cy="71437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910" name="Oval 14"/>
          <p:cNvSpPr>
            <a:spLocks noChangeArrowheads="1"/>
          </p:cNvSpPr>
          <p:nvPr/>
        </p:nvSpPr>
        <p:spPr bwMode="auto">
          <a:xfrm>
            <a:off x="6156325" y="4724400"/>
            <a:ext cx="73025" cy="71438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20911" name="Line 15"/>
          <p:cNvSpPr>
            <a:spLocks noChangeShapeType="1"/>
          </p:cNvSpPr>
          <p:nvPr/>
        </p:nvSpPr>
        <p:spPr bwMode="auto">
          <a:xfrm>
            <a:off x="1547813" y="4292600"/>
            <a:ext cx="4537075" cy="431800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 type="arrow" w="med" len="med"/>
            <a:tailEnd type="arrow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20912" name="AutoShape 16"/>
          <p:cNvSpPr>
            <a:spLocks noChangeArrowheads="1"/>
          </p:cNvSpPr>
          <p:nvPr/>
        </p:nvSpPr>
        <p:spPr bwMode="auto">
          <a:xfrm>
            <a:off x="7812088" y="4797425"/>
            <a:ext cx="936625" cy="890588"/>
          </a:xfrm>
          <a:prstGeom prst="pentagon">
            <a:avLst/>
          </a:prstGeom>
          <a:solidFill>
            <a:srgbClr val="CC99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r>
              <a:rPr lang="en-GB">
                <a:solidFill>
                  <a:schemeClr val="bg1"/>
                </a:solidFill>
              </a:rPr>
              <a:t>CEs</a:t>
            </a:r>
          </a:p>
        </p:txBody>
      </p:sp>
      <p:sp>
        <p:nvSpPr>
          <p:cNvPr id="720913" name="AutoShape 17"/>
          <p:cNvSpPr>
            <a:spLocks noChangeArrowheads="1"/>
          </p:cNvSpPr>
          <p:nvPr/>
        </p:nvSpPr>
        <p:spPr bwMode="auto">
          <a:xfrm>
            <a:off x="8243888" y="5229225"/>
            <a:ext cx="142875" cy="144463"/>
          </a:xfrm>
          <a:prstGeom prst="pentagon">
            <a:avLst/>
          </a:prstGeom>
          <a:solidFill>
            <a:srgbClr val="CC99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2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0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0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0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0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2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0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0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0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0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0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20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0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0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905" grpId="0" animBg="1"/>
      <p:bldP spid="720906" grpId="0" animBg="1"/>
      <p:bldP spid="720907" grpId="0" animBg="1"/>
      <p:bldP spid="720908" grpId="0" animBg="1"/>
      <p:bldP spid="720909" grpId="0" animBg="1"/>
      <p:bldP spid="720910" grpId="0" animBg="1"/>
      <p:bldP spid="720911" grpId="0" animBg="1"/>
      <p:bldP spid="720912" grpId="0" animBg="1"/>
      <p:bldP spid="7209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Text Box 2"/>
          <p:cNvSpPr txBox="1">
            <a:spLocks noChangeArrowheads="1"/>
          </p:cNvSpPr>
          <p:nvPr/>
        </p:nvSpPr>
        <p:spPr bwMode="auto">
          <a:xfrm>
            <a:off x="533400" y="404813"/>
            <a:ext cx="6705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Three main streams of work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68413"/>
            <a:ext cx="7486650" cy="4827587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3600" dirty="0">
                <a:latin typeface="Arial Bold" pitchFamily="1" charset="0"/>
                <a:sym typeface="Wingdings" pitchFamily="2" charset="2"/>
              </a:rPr>
              <a:t></a:t>
            </a:r>
            <a:r>
              <a:rPr lang="en-GB" sz="2800" dirty="0">
                <a:latin typeface="Arial Bold" pitchFamily="1" charset="0"/>
                <a:sym typeface="Wingdings" pitchFamily="2" charset="2"/>
              </a:rPr>
              <a:t> </a:t>
            </a:r>
            <a:r>
              <a:rPr lang="en-GB" sz="2800" dirty="0">
                <a:latin typeface="Arial Bold" pitchFamily="1" charset="0"/>
              </a:rPr>
              <a:t>Match and validate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Arial Bold" pitchFamily="1" charset="0"/>
              </a:rPr>
              <a:t>Match of </a:t>
            </a:r>
            <a:r>
              <a:rPr lang="en-GB" sz="2400" dirty="0" smtClean="0">
                <a:latin typeface="Arial Bold" pitchFamily="1" charset="0"/>
              </a:rPr>
              <a:t>3 national </a:t>
            </a:r>
            <a:r>
              <a:rPr lang="en-GB" sz="2400" dirty="0">
                <a:latin typeface="Arial Bold" pitchFamily="1" charset="0"/>
              </a:rPr>
              <a:t>address files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GB" sz="2400" dirty="0"/>
              <a:t>	Royal Mail – </a:t>
            </a:r>
            <a:r>
              <a:rPr lang="en-GB" sz="2400" b="1" dirty="0"/>
              <a:t>PAF (&amp; </a:t>
            </a:r>
            <a:r>
              <a:rPr lang="en-GB" sz="2400" dirty="0"/>
              <a:t>Ordnance Survey – </a:t>
            </a:r>
            <a:r>
              <a:rPr lang="en-GB" sz="2400" b="1" dirty="0"/>
              <a:t>AL2)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GB" sz="2400" dirty="0"/>
              <a:t>	Local Government Information House  - </a:t>
            </a:r>
            <a:r>
              <a:rPr lang="en-GB" sz="2400" b="1" dirty="0"/>
              <a:t>NLPG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GB" sz="2400" dirty="0"/>
              <a:t>	</a:t>
            </a:r>
            <a:r>
              <a:rPr lang="en-GB" sz="2000" dirty="0"/>
              <a:t>(and VOA data)</a:t>
            </a:r>
            <a:endParaRPr lang="en-GB" sz="2000" b="1" dirty="0"/>
          </a:p>
          <a:p>
            <a:pPr lvl="1">
              <a:lnSpc>
                <a:spcPct val="90000"/>
              </a:lnSpc>
            </a:pPr>
            <a:endParaRPr lang="en-GB" sz="2000" b="1" dirty="0"/>
          </a:p>
          <a:p>
            <a:pPr>
              <a:lnSpc>
                <a:spcPct val="90000"/>
              </a:lnSpc>
            </a:pPr>
            <a:r>
              <a:rPr lang="en-GB" sz="2400" dirty="0">
                <a:latin typeface="Arial Bold" pitchFamily="1" charset="0"/>
              </a:rPr>
              <a:t>Unresolved address anomalies sent to suppliers and Local Authorities (LAs</a:t>
            </a:r>
            <a:r>
              <a:rPr lang="en-GB" sz="2400" dirty="0" smtClean="0">
                <a:latin typeface="Arial Bold" pitchFamily="1" charset="0"/>
              </a:rPr>
              <a:t>)</a:t>
            </a:r>
            <a:endParaRPr lang="en-GB" sz="2400" dirty="0">
              <a:latin typeface="Arial Bold" pitchFamily="1" charset="0"/>
            </a:endParaRPr>
          </a:p>
          <a:p>
            <a:pPr>
              <a:lnSpc>
                <a:spcPct val="90000"/>
              </a:lnSpc>
            </a:pPr>
            <a:endParaRPr lang="en-GB" sz="2400" dirty="0">
              <a:latin typeface="Arial Bold" pitchFamily="1" charset="0"/>
            </a:endParaRPr>
          </a:p>
          <a:p>
            <a:pPr>
              <a:lnSpc>
                <a:spcPct val="90000"/>
              </a:lnSpc>
            </a:pPr>
            <a:r>
              <a:rPr lang="en-GB" sz="2400" dirty="0">
                <a:latin typeface="Arial Bold" pitchFamily="1" charset="0"/>
              </a:rPr>
              <a:t>ONS field checks 15% of </a:t>
            </a:r>
            <a:r>
              <a:rPr lang="en-GB" sz="2400" dirty="0" smtClean="0">
                <a:latin typeface="Arial Bold" pitchFamily="1" charset="0"/>
              </a:rPr>
              <a:t>E&amp;W</a:t>
            </a:r>
            <a:endParaRPr lang="en-GB" sz="2400" dirty="0">
              <a:latin typeface="Arial Bold" pitchFamily="1" charset="0"/>
            </a:endParaRPr>
          </a:p>
          <a:p>
            <a:pPr>
              <a:lnSpc>
                <a:spcPct val="90000"/>
              </a:lnSpc>
            </a:pPr>
            <a:endParaRPr lang="en-GB" sz="2400" dirty="0">
              <a:latin typeface="Arial Bold" pitchFamily="1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ChangeArrowheads="1"/>
          </p:cNvSpPr>
          <p:nvPr/>
        </p:nvSpPr>
        <p:spPr bwMode="auto">
          <a:xfrm>
            <a:off x="685800" y="271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4000" b="1" dirty="0">
                <a:solidFill>
                  <a:srgbClr val="6E2585"/>
                </a:solidFill>
                <a:latin typeface="Arial" charset="0"/>
              </a:rPr>
              <a:t>Targeting the Address Check</a:t>
            </a:r>
            <a:br>
              <a:rPr lang="en-GB" sz="4000" b="1" dirty="0">
                <a:solidFill>
                  <a:srgbClr val="6E2585"/>
                </a:solidFill>
                <a:latin typeface="Arial" charset="0"/>
              </a:rPr>
            </a:br>
            <a:r>
              <a:rPr lang="en-GB" b="1" dirty="0">
                <a:solidFill>
                  <a:srgbClr val="6E2585"/>
                </a:solidFill>
                <a:latin typeface="Arial" charset="0"/>
              </a:rPr>
              <a:t>finding the suspect </a:t>
            </a:r>
            <a:r>
              <a:rPr lang="en-GB" b="1" dirty="0" smtClean="0">
                <a:solidFill>
                  <a:srgbClr val="6E2585"/>
                </a:solidFill>
                <a:latin typeface="Arial" charset="0"/>
              </a:rPr>
              <a:t>addresses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Where to check ??</a:t>
            </a:r>
          </a:p>
        </p:txBody>
      </p:sp>
      <p:pic>
        <p:nvPicPr>
          <p:cNvPr id="339971" name="Picture 3" descr="Bristol_NorthStreet RECOLOU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44613" y="1600200"/>
            <a:ext cx="6454775" cy="45259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31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7772" y="0"/>
            <a:ext cx="9745085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6343" name="Text Box 7"/>
          <p:cNvSpPr txBox="1">
            <a:spLocks noChangeArrowheads="1"/>
          </p:cNvSpPr>
          <p:nvPr/>
        </p:nvSpPr>
        <p:spPr bwMode="auto">
          <a:xfrm>
            <a:off x="5580063" y="5911850"/>
            <a:ext cx="34782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000"/>
              <a:t>Electricity - Multiple meters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11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56592" y="0"/>
            <a:ext cx="10834794" cy="627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8391" name="Text Box 7"/>
          <p:cNvSpPr txBox="1">
            <a:spLocks noChangeArrowheads="1"/>
          </p:cNvSpPr>
          <p:nvPr/>
        </p:nvSpPr>
        <p:spPr bwMode="auto">
          <a:xfrm>
            <a:off x="4716016" y="5911850"/>
            <a:ext cx="4311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000" dirty="0"/>
              <a:t>Electoral register - Multiple names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0" y="908050"/>
            <a:ext cx="9144000" cy="487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buSzPct val="90000"/>
              <a:buFont typeface="Arial" charset="0"/>
              <a:buNone/>
            </a:pPr>
            <a:endParaRPr lang="en-US" sz="2400" b="1" dirty="0">
              <a:solidFill>
                <a:srgbClr val="002D46"/>
              </a:solidFill>
              <a:latin typeface="Arial" charset="0"/>
            </a:endParaRPr>
          </a:p>
          <a:p>
            <a:pPr marL="1143000" lvl="2" indent="-228600" eaLnBrk="0" hangingPunct="0">
              <a:buSzPct val="90000"/>
              <a:buFont typeface="Arial" charset="0"/>
              <a:buChar char="•"/>
            </a:pPr>
            <a:r>
              <a:rPr lang="en-US" sz="3200" dirty="0">
                <a:solidFill>
                  <a:srgbClr val="002D46"/>
                </a:solidFill>
                <a:latin typeface="Arial" charset="0"/>
              </a:rPr>
              <a:t>Anomalies between </a:t>
            </a:r>
            <a:r>
              <a:rPr lang="en-US" sz="3200" dirty="0" smtClean="0">
                <a:solidFill>
                  <a:srgbClr val="002D46"/>
                </a:solidFill>
                <a:latin typeface="Arial" charset="0"/>
              </a:rPr>
              <a:t>sources (10</a:t>
            </a:r>
            <a:r>
              <a:rPr lang="en-US" sz="3200" dirty="0">
                <a:solidFill>
                  <a:srgbClr val="002D46"/>
                </a:solidFill>
                <a:latin typeface="Arial" charset="0"/>
              </a:rPr>
              <a:t>%) 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dirty="0">
                <a:solidFill>
                  <a:srgbClr val="002D46"/>
                </a:solidFill>
                <a:latin typeface="Arial" charset="0"/>
              </a:rPr>
              <a:t>		- proxy for address complexity </a:t>
            </a:r>
          </a:p>
          <a:p>
            <a:pPr marL="1143000" lvl="2" indent="-228600" eaLnBrk="0" hangingPunct="0">
              <a:buSzPct val="90000"/>
              <a:buFont typeface="Arial" charset="0"/>
              <a:buChar char="•"/>
            </a:pPr>
            <a:r>
              <a:rPr lang="en-US" sz="3200" dirty="0">
                <a:solidFill>
                  <a:srgbClr val="002D46"/>
                </a:solidFill>
                <a:latin typeface="Arial" charset="0"/>
              </a:rPr>
              <a:t>Multiple meters / Multiple names from electoral role within addresses (4%)</a:t>
            </a:r>
            <a:r>
              <a:rPr lang="en-US" sz="2400" dirty="0">
                <a:solidFill>
                  <a:srgbClr val="002D46"/>
                </a:solidFill>
                <a:latin typeface="Arial" charset="0"/>
              </a:rPr>
              <a:t> 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dirty="0">
                <a:solidFill>
                  <a:srgbClr val="002D46"/>
                </a:solidFill>
                <a:latin typeface="Arial" charset="0"/>
              </a:rPr>
              <a:t>		– </a:t>
            </a:r>
            <a:r>
              <a:rPr lang="en-US" sz="2400" dirty="0" smtClean="0">
                <a:solidFill>
                  <a:srgbClr val="002D46"/>
                </a:solidFill>
                <a:latin typeface="Arial" charset="0"/>
              </a:rPr>
              <a:t>proxy </a:t>
            </a:r>
            <a:r>
              <a:rPr lang="en-US" sz="2400" dirty="0">
                <a:solidFill>
                  <a:srgbClr val="002D46"/>
                </a:solidFill>
                <a:latin typeface="Arial" charset="0"/>
              </a:rPr>
              <a:t>for complex structures 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dirty="0">
                <a:solidFill>
                  <a:srgbClr val="002D46"/>
                </a:solidFill>
                <a:latin typeface="Arial" charset="0"/>
              </a:rPr>
              <a:t>+ </a:t>
            </a:r>
          </a:p>
          <a:p>
            <a:pPr marL="1143000" lvl="2" indent="-228600" eaLnBrk="0" hangingPunct="0">
              <a:buSzPct val="90000"/>
              <a:buFont typeface="Arial" charset="0"/>
              <a:buChar char="•"/>
            </a:pPr>
            <a:r>
              <a:rPr lang="en-US" sz="3200" dirty="0">
                <a:solidFill>
                  <a:srgbClr val="002D46"/>
                </a:solidFill>
                <a:latin typeface="Arial" charset="0"/>
              </a:rPr>
              <a:t>Stratified random sample (1%)</a:t>
            </a:r>
          </a:p>
        </p:txBody>
      </p:sp>
      <p:sp>
        <p:nvSpPr>
          <p:cNvPr id="565251" name="Rectangle 3"/>
          <p:cNvSpPr>
            <a:spLocks noChangeArrowheads="1"/>
          </p:cNvSpPr>
          <p:nvPr/>
        </p:nvSpPr>
        <p:spPr bwMode="auto">
          <a:xfrm>
            <a:off x="685800" y="-26988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4000" b="1">
                <a:solidFill>
                  <a:srgbClr val="6E2585"/>
                </a:solidFill>
                <a:latin typeface="Arial" charset="0"/>
              </a:rPr>
              <a:t>Criteria for checking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27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3650" y="1123950"/>
            <a:ext cx="6615113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93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57"/>
            <a:ext cx="9144000" cy="686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8840"/>
            <a:ext cx="7772400" cy="3671738"/>
          </a:xfrm>
        </p:spPr>
        <p:txBody>
          <a:bodyPr/>
          <a:lstStyle/>
          <a:p>
            <a:r>
              <a:rPr lang="en-GB" sz="3600" dirty="0" smtClean="0"/>
              <a:t>Role of addresses in Census 2011</a:t>
            </a:r>
          </a:p>
          <a:p>
            <a:r>
              <a:rPr lang="en-GB" sz="3600" dirty="0" smtClean="0"/>
              <a:t>Match</a:t>
            </a:r>
          </a:p>
          <a:p>
            <a:r>
              <a:rPr lang="en-GB" sz="3600" dirty="0" smtClean="0"/>
              <a:t>Field check</a:t>
            </a:r>
          </a:p>
          <a:p>
            <a:r>
              <a:rPr lang="en-GB" sz="3600" dirty="0" smtClean="0"/>
              <a:t>Evidence base &amp; rules</a:t>
            </a:r>
          </a:p>
          <a:p>
            <a:r>
              <a:rPr lang="en-GB" sz="3600" dirty="0" smtClean="0"/>
              <a:t>Summary</a:t>
            </a:r>
          </a:p>
          <a:p>
            <a:endParaRPr lang="en-GB" sz="24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92150" y="485775"/>
            <a:ext cx="71278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smtClean="0">
                <a:ln>
                  <a:noFill/>
                </a:ln>
                <a:solidFill>
                  <a:srgbClr val="6E258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Address Register for 2011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6E258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ChangeArrowheads="1"/>
          </p:cNvSpPr>
          <p:nvPr/>
        </p:nvSpPr>
        <p:spPr bwMode="auto">
          <a:xfrm>
            <a:off x="685800" y="271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4000" b="1">
                <a:solidFill>
                  <a:srgbClr val="6E2585"/>
                </a:solidFill>
                <a:latin typeface="Arial" charset="0"/>
              </a:rPr>
              <a:t>The Evidence Base</a:t>
            </a:r>
            <a:br>
              <a:rPr lang="en-GB" sz="4000" b="1">
                <a:solidFill>
                  <a:srgbClr val="6E2585"/>
                </a:solidFill>
                <a:latin typeface="Arial" charset="0"/>
              </a:rPr>
            </a:br>
            <a:r>
              <a:rPr lang="en-GB" b="1">
                <a:solidFill>
                  <a:srgbClr val="6E2585"/>
                </a:solidFill>
                <a:latin typeface="Arial" charset="0"/>
              </a:rPr>
              <a:t>and evidence codes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Text Box 2"/>
          <p:cNvSpPr txBox="1">
            <a:spLocks noChangeArrowheads="1"/>
          </p:cNvSpPr>
          <p:nvPr/>
        </p:nvSpPr>
        <p:spPr bwMode="auto">
          <a:xfrm>
            <a:off x="533400" y="333375"/>
            <a:ext cx="6705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Evidence base …..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46116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2400" b="1" dirty="0">
                <a:solidFill>
                  <a:schemeClr val="bg1"/>
                </a:solidFill>
              </a:rPr>
              <a:t>Evidence </a:t>
            </a:r>
            <a:r>
              <a:rPr lang="en-GB" sz="1800" b="1" dirty="0">
                <a:solidFill>
                  <a:schemeClr val="bg1"/>
                </a:solidFill>
              </a:rPr>
              <a:t>		IA	RM	F	LA	3rd	?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9 High Street 		</a:t>
            </a:r>
            <a:r>
              <a:rPr lang="en-GB" sz="1800" b="1" dirty="0">
                <a:solidFill>
                  <a:schemeClr val="bg1"/>
                </a:solidFill>
              </a:rPr>
              <a:t>1L	1F	1R	1L	</a:t>
            </a:r>
            <a:r>
              <a:rPr lang="en-GB" sz="1800" b="1" dirty="0" err="1">
                <a:solidFill>
                  <a:schemeClr val="bg1"/>
                </a:solidFill>
              </a:rPr>
              <a:t>1L</a:t>
            </a:r>
            <a:r>
              <a:rPr lang="en-GB" sz="1800" b="1" dirty="0">
                <a:solidFill>
                  <a:schemeClr val="bg1"/>
                </a:solidFill>
              </a:rPr>
              <a:t>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10 High Street		</a:t>
            </a:r>
            <a:r>
              <a:rPr lang="en-GB" sz="1800" b="1" dirty="0">
                <a:solidFill>
                  <a:schemeClr val="bg1"/>
                </a:solidFill>
              </a:rPr>
              <a:t>0C	1F	1R	0C	1L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11 High Street		</a:t>
            </a:r>
            <a:r>
              <a:rPr lang="en-GB" sz="1800" b="1" dirty="0">
                <a:solidFill>
                  <a:schemeClr val="bg1"/>
                </a:solidFill>
              </a:rPr>
              <a:t>0S	1F	0X	1L	</a:t>
            </a:r>
            <a:r>
              <a:rPr lang="en-GB" sz="1800" b="1" dirty="0" err="1">
                <a:solidFill>
                  <a:schemeClr val="bg1"/>
                </a:solidFill>
              </a:rPr>
              <a:t>1L</a:t>
            </a:r>
            <a:r>
              <a:rPr lang="en-GB" sz="1800" b="1" dirty="0">
                <a:solidFill>
                  <a:schemeClr val="bg1"/>
                </a:solidFill>
              </a:rPr>
              <a:t>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11a High Street		</a:t>
            </a:r>
            <a:r>
              <a:rPr lang="en-GB" sz="1800" b="1" dirty="0">
                <a:solidFill>
                  <a:schemeClr val="bg1"/>
                </a:solidFill>
              </a:rPr>
              <a:t>0X	1F	0X	</a:t>
            </a:r>
            <a:r>
              <a:rPr lang="en-GB" sz="1800" b="1" dirty="0" err="1">
                <a:solidFill>
                  <a:schemeClr val="bg1"/>
                </a:solidFill>
              </a:rPr>
              <a:t>0X</a:t>
            </a:r>
            <a:r>
              <a:rPr lang="en-GB" sz="1800" b="1" dirty="0">
                <a:solidFill>
                  <a:schemeClr val="bg1"/>
                </a:solidFill>
              </a:rPr>
              <a:t>	</a:t>
            </a:r>
            <a:r>
              <a:rPr lang="en-GB" sz="1800" b="1" dirty="0" err="1">
                <a:solidFill>
                  <a:schemeClr val="bg1"/>
                </a:solidFill>
              </a:rPr>
              <a:t>0X</a:t>
            </a:r>
            <a:r>
              <a:rPr lang="en-GB" sz="1800" b="1" dirty="0">
                <a:solidFill>
                  <a:schemeClr val="bg1"/>
                </a:solidFill>
              </a:rPr>
              <a:t>	</a:t>
            </a:r>
            <a:r>
              <a:rPr lang="en-GB" sz="1800" b="1" dirty="0" err="1">
                <a:solidFill>
                  <a:schemeClr val="bg1"/>
                </a:solidFill>
              </a:rPr>
              <a:t>0X</a:t>
            </a: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11b High Street		</a:t>
            </a:r>
            <a:r>
              <a:rPr lang="en-GB" sz="1800" b="1" dirty="0">
                <a:solidFill>
                  <a:schemeClr val="bg1"/>
                </a:solidFill>
              </a:rPr>
              <a:t>0X	1F	0X	</a:t>
            </a:r>
            <a:r>
              <a:rPr lang="en-GB" sz="1800" b="1" dirty="0" err="1">
                <a:solidFill>
                  <a:schemeClr val="bg1"/>
                </a:solidFill>
              </a:rPr>
              <a:t>0X</a:t>
            </a:r>
            <a:r>
              <a:rPr lang="en-GB" sz="1800" b="1" dirty="0">
                <a:solidFill>
                  <a:schemeClr val="bg1"/>
                </a:solidFill>
              </a:rPr>
              <a:t>	1D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Flat 1/11 High Street	</a:t>
            </a:r>
            <a:r>
              <a:rPr lang="en-GB" sz="1800" b="1" dirty="0">
                <a:solidFill>
                  <a:schemeClr val="bg1"/>
                </a:solidFill>
              </a:rPr>
              <a:t>1L	0X	1R	1L	0X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 dirty="0"/>
              <a:t>Flat 2/11 High Street	</a:t>
            </a:r>
            <a:r>
              <a:rPr lang="en-GB" sz="1800" b="1" dirty="0">
                <a:solidFill>
                  <a:schemeClr val="bg1"/>
                </a:solidFill>
              </a:rPr>
              <a:t>1L	0X	1R	1L	0X	1G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2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2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2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2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32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32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2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483" grpId="0" build="p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Text Box 2"/>
          <p:cNvSpPr txBox="1">
            <a:spLocks noChangeArrowheads="1"/>
          </p:cNvSpPr>
          <p:nvPr/>
        </p:nvSpPr>
        <p:spPr bwMode="auto">
          <a:xfrm>
            <a:off x="533400" y="333375"/>
            <a:ext cx="6705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Evidence base …..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46116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2400" b="1">
                <a:solidFill>
                  <a:srgbClr val="9900CC"/>
                </a:solidFill>
              </a:rPr>
              <a:t>Evidence </a:t>
            </a:r>
            <a:r>
              <a:rPr lang="en-GB" sz="1800" b="1">
                <a:solidFill>
                  <a:srgbClr val="9900CC"/>
                </a:solidFill>
              </a:rPr>
              <a:t>		IA	RM	F	LA	3rd	?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9 High Street 		</a:t>
            </a:r>
            <a:r>
              <a:rPr lang="en-GB" sz="1800" b="1">
                <a:solidFill>
                  <a:schemeClr val="bg1"/>
                </a:solidFill>
              </a:rPr>
              <a:t>1L	1F	1R	1L	1L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10 High Street		</a:t>
            </a:r>
            <a:r>
              <a:rPr lang="en-GB" sz="1800" b="1">
                <a:solidFill>
                  <a:schemeClr val="bg1"/>
                </a:solidFill>
              </a:rPr>
              <a:t>0C	1F	1R	0C	1L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 High Street		</a:t>
            </a:r>
            <a:r>
              <a:rPr lang="en-GB" sz="1800" b="1">
                <a:solidFill>
                  <a:schemeClr val="bg1"/>
                </a:solidFill>
              </a:rPr>
              <a:t>0S	1F	0X	1L	1L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11a High Street		</a:t>
            </a:r>
            <a:r>
              <a:rPr lang="en-GB" sz="1800" b="1">
                <a:solidFill>
                  <a:schemeClr val="bg1"/>
                </a:solidFill>
              </a:rPr>
              <a:t>0X	1F	0X	0X	0X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11b High Street		</a:t>
            </a:r>
            <a:r>
              <a:rPr lang="en-GB" sz="1800" b="1">
                <a:solidFill>
                  <a:schemeClr val="bg1"/>
                </a:solidFill>
              </a:rPr>
              <a:t>0X	1F	0X	0X	1D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1/11 High Street	</a:t>
            </a:r>
            <a:r>
              <a:rPr lang="en-GB" sz="1800" b="1">
                <a:solidFill>
                  <a:schemeClr val="bg1"/>
                </a:solidFill>
              </a:rPr>
              <a:t>1L	0X	1R	1L	0X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2/11 High Street	</a:t>
            </a:r>
            <a:r>
              <a:rPr lang="en-GB" sz="1800" b="1">
                <a:solidFill>
                  <a:schemeClr val="bg1"/>
                </a:solidFill>
              </a:rPr>
              <a:t>1L	0X	1R	1L	0X	1G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Text Box 2"/>
          <p:cNvSpPr txBox="1">
            <a:spLocks noChangeArrowheads="1"/>
          </p:cNvSpPr>
          <p:nvPr/>
        </p:nvSpPr>
        <p:spPr bwMode="auto">
          <a:xfrm>
            <a:off x="533400" y="333375"/>
            <a:ext cx="6705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Evidence base …..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46116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2400" b="1">
                <a:solidFill>
                  <a:srgbClr val="9900CC"/>
                </a:solidFill>
              </a:rPr>
              <a:t>Evidence </a:t>
            </a:r>
            <a:r>
              <a:rPr lang="en-GB" sz="1800" b="1">
                <a:solidFill>
                  <a:srgbClr val="9900CC"/>
                </a:solidFill>
              </a:rPr>
              <a:t>		IA	RM	F	LA	3rd	?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9 High Street 		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F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R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10 High Street		</a:t>
            </a:r>
            <a:r>
              <a:rPr lang="en-GB" sz="1800" b="1">
                <a:solidFill>
                  <a:schemeClr val="bg1"/>
                </a:solidFill>
              </a:rPr>
              <a:t>0C	1F	1R	0C	1L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 High Street		</a:t>
            </a:r>
            <a:r>
              <a:rPr lang="en-GB" sz="1800" b="1">
                <a:solidFill>
                  <a:schemeClr val="bg1"/>
                </a:solidFill>
              </a:rPr>
              <a:t>0S	1F	0X	1L	1L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11a High Street		</a:t>
            </a:r>
            <a:r>
              <a:rPr lang="en-GB" sz="1800" b="1">
                <a:solidFill>
                  <a:schemeClr val="bg1"/>
                </a:solidFill>
              </a:rPr>
              <a:t>0X	1F	0X	0X	0X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11b High Street		</a:t>
            </a:r>
            <a:r>
              <a:rPr lang="en-GB" sz="1800" b="1">
                <a:solidFill>
                  <a:schemeClr val="bg1"/>
                </a:solidFill>
              </a:rPr>
              <a:t>0X	1F	0X	0X	1D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1/11 High Street	</a:t>
            </a:r>
            <a:r>
              <a:rPr lang="en-GB" sz="1800" b="1">
                <a:solidFill>
                  <a:schemeClr val="bg1"/>
                </a:solidFill>
              </a:rPr>
              <a:t>1L	0X	1R	1L	0X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2/11 High Street	</a:t>
            </a:r>
            <a:r>
              <a:rPr lang="en-GB" sz="1800" b="1">
                <a:solidFill>
                  <a:schemeClr val="bg1"/>
                </a:solidFill>
              </a:rPr>
              <a:t>1L	0X	1R	1L	0X	1G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Text Box 2"/>
          <p:cNvSpPr txBox="1">
            <a:spLocks noChangeArrowheads="1"/>
          </p:cNvSpPr>
          <p:nvPr/>
        </p:nvSpPr>
        <p:spPr bwMode="auto">
          <a:xfrm>
            <a:off x="533400" y="333375"/>
            <a:ext cx="6705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Evidence base …..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46116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2400" b="1">
                <a:solidFill>
                  <a:srgbClr val="9900CC"/>
                </a:solidFill>
              </a:rPr>
              <a:t>Evidence </a:t>
            </a:r>
            <a:r>
              <a:rPr lang="en-GB" sz="1800" b="1">
                <a:solidFill>
                  <a:srgbClr val="9900CC"/>
                </a:solidFill>
              </a:rPr>
              <a:t>		IA	RM	F	LA	3rd	?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9 High Street 		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F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R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10 High Street		0</a:t>
            </a:r>
            <a:r>
              <a:rPr lang="en-GB" sz="1800" b="1">
                <a:solidFill>
                  <a:schemeClr val="bg1"/>
                </a:solidFill>
              </a:rPr>
              <a:t>C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F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R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C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 High Street		0</a:t>
            </a:r>
            <a:r>
              <a:rPr lang="en-GB" sz="1800" b="1">
                <a:solidFill>
                  <a:schemeClr val="bg1"/>
                </a:solidFill>
              </a:rPr>
              <a:t>S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F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11a High Street		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F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11b High Street		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F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D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1/11 High Street	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R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2/11 High Street	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R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L	</a:t>
            </a:r>
            <a:r>
              <a:rPr lang="en-GB" sz="1800" b="1"/>
              <a:t>0</a:t>
            </a:r>
            <a:r>
              <a:rPr lang="en-GB" sz="1800" b="1">
                <a:solidFill>
                  <a:schemeClr val="bg1"/>
                </a:solidFill>
              </a:rPr>
              <a:t>X	</a:t>
            </a:r>
            <a:r>
              <a:rPr lang="en-GB" sz="1800" b="1"/>
              <a:t>1</a:t>
            </a:r>
            <a:r>
              <a:rPr lang="en-GB" sz="1800" b="1">
                <a:solidFill>
                  <a:schemeClr val="bg1"/>
                </a:solidFill>
              </a:rPr>
              <a:t>G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Text Box 2"/>
          <p:cNvSpPr txBox="1">
            <a:spLocks noChangeArrowheads="1"/>
          </p:cNvSpPr>
          <p:nvPr/>
        </p:nvSpPr>
        <p:spPr bwMode="auto">
          <a:xfrm>
            <a:off x="533400" y="333375"/>
            <a:ext cx="6705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Evidence base …..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64500" cy="46116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2400" b="1">
                <a:solidFill>
                  <a:srgbClr val="9900CC"/>
                </a:solidFill>
              </a:rPr>
              <a:t>Evidence </a:t>
            </a:r>
            <a:r>
              <a:rPr lang="en-GB" sz="1800" b="1">
                <a:solidFill>
                  <a:srgbClr val="9900CC"/>
                </a:solidFill>
              </a:rPr>
              <a:t>		IA	RM	F	LA	3rd	?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9 High Street 		1L	1F	1R	1L	1L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10 High Street		0C	1F	1R	0C	1L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 High Street		0S	1F	0X	1L	1L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11a High Street		0X	1F	0X	0X	0X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11b High Street		0X	1F	0X	0X	1D	0X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1/11 High Street	1L	0X	1R	1L	0X	1G</a:t>
            </a:r>
          </a:p>
          <a:p>
            <a:pPr>
              <a:lnSpc>
                <a:spcPct val="90000"/>
              </a:lnSpc>
              <a:spcBef>
                <a:spcPct val="100000"/>
              </a:spcBef>
              <a:buFontTx/>
              <a:buNone/>
            </a:pPr>
            <a:r>
              <a:rPr lang="en-GB" sz="1800" b="1"/>
              <a:t>Flat 2/11 High Street	1L	0X	1R	1L	0X	1G</a:t>
            </a:r>
          </a:p>
        </p:txBody>
      </p:sp>
      <p:sp>
        <p:nvSpPr>
          <p:cNvPr id="540676" name="Line 4"/>
          <p:cNvSpPr>
            <a:spLocks noChangeShapeType="1"/>
          </p:cNvSpPr>
          <p:nvPr/>
        </p:nvSpPr>
        <p:spPr bwMode="auto">
          <a:xfrm>
            <a:off x="2125663" y="1773238"/>
            <a:ext cx="790575" cy="215900"/>
          </a:xfrm>
          <a:prstGeom prst="line">
            <a:avLst/>
          </a:prstGeom>
          <a:noFill/>
          <a:ln w="25400">
            <a:solidFill>
              <a:srgbClr val="9900CC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40677" name="Rectangle 5"/>
          <p:cNvSpPr>
            <a:spLocks noChangeArrowheads="1"/>
          </p:cNvSpPr>
          <p:nvPr/>
        </p:nvSpPr>
        <p:spPr bwMode="auto">
          <a:xfrm>
            <a:off x="3203575" y="2636838"/>
            <a:ext cx="5256213" cy="287337"/>
          </a:xfrm>
          <a:prstGeom prst="rect">
            <a:avLst/>
          </a:prstGeom>
          <a:noFill/>
          <a:ln w="38100" algn="ctr">
            <a:solidFill>
              <a:srgbClr val="CC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67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5042" name="Object 2"/>
          <p:cNvGraphicFramePr>
            <a:graphicFrameLocks noChangeAspect="1"/>
          </p:cNvGraphicFramePr>
          <p:nvPr/>
        </p:nvGraphicFramePr>
        <p:xfrm>
          <a:off x="539750" y="549275"/>
          <a:ext cx="8285163" cy="5572125"/>
        </p:xfrm>
        <a:graphic>
          <a:graphicData uri="http://schemas.openxmlformats.org/presentationml/2006/ole">
            <p:oleObj spid="_x0000_s855042" name="Image" r:id="rId4" imgW="6628571" imgH="445714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68413"/>
            <a:ext cx="7918450" cy="4827587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3600" dirty="0">
                <a:latin typeface="Arial Bold" pitchFamily="1" charset="0"/>
                <a:sym typeface="Wingdings" pitchFamily="2" charset="2"/>
              </a:rPr>
              <a:t></a:t>
            </a:r>
            <a:r>
              <a:rPr lang="en-GB" sz="2800" dirty="0">
                <a:latin typeface="Arial Bold" pitchFamily="1" charset="0"/>
                <a:sym typeface="Wingdings" pitchFamily="2" charset="2"/>
              </a:rPr>
              <a:t> </a:t>
            </a:r>
            <a:r>
              <a:rPr lang="en-GB" sz="2800" dirty="0">
                <a:latin typeface="Arial Bold" pitchFamily="1" charset="0"/>
              </a:rPr>
              <a:t>Keep the data up-to-date !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Arial Bold" pitchFamily="1" charset="0"/>
              </a:rPr>
              <a:t>Constantly match in </a:t>
            </a:r>
            <a:r>
              <a:rPr lang="en-GB" sz="2400" dirty="0" smtClean="0">
                <a:latin typeface="Arial Bold" pitchFamily="1" charset="0"/>
              </a:rPr>
              <a:t>Change</a:t>
            </a:r>
            <a:endParaRPr lang="en-GB" sz="2400" dirty="0">
              <a:latin typeface="Arial Bold" pitchFamily="1" charset="0"/>
            </a:endParaRPr>
          </a:p>
          <a:p>
            <a:pPr>
              <a:lnSpc>
                <a:spcPct val="90000"/>
              </a:lnSpc>
            </a:pPr>
            <a:r>
              <a:rPr lang="en-GB" sz="2400" b="1" dirty="0" smtClean="0"/>
              <a:t>Pick up change late </a:t>
            </a:r>
            <a:endParaRPr lang="en-GB" sz="2400" b="1" dirty="0"/>
          </a:p>
          <a:p>
            <a:pPr lvl="1">
              <a:lnSpc>
                <a:spcPct val="50000"/>
              </a:lnSpc>
            </a:pPr>
            <a:endParaRPr lang="en-GB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3600" dirty="0">
                <a:latin typeface="Arial Bold" pitchFamily="1" charset="0"/>
                <a:sym typeface="Wingdings" pitchFamily="2" charset="2"/>
              </a:rPr>
              <a:t></a:t>
            </a:r>
            <a:r>
              <a:rPr lang="en-GB" sz="2800" dirty="0">
                <a:latin typeface="Arial Bold" pitchFamily="1" charset="0"/>
                <a:sym typeface="Wingdings" pitchFamily="2" charset="2"/>
              </a:rPr>
              <a:t> </a:t>
            </a:r>
            <a:r>
              <a:rPr lang="en-GB" sz="2800" dirty="0">
                <a:latin typeface="Arial Bold" pitchFamily="1" charset="0"/>
              </a:rPr>
              <a:t>Research, Data Cleaning &amp; Other Sources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Arial Bold" pitchFamily="1" charset="0"/>
              </a:rPr>
              <a:t>Clerical processes</a:t>
            </a:r>
            <a:r>
              <a:rPr lang="en-GB" sz="2800" dirty="0">
                <a:latin typeface="Arial Bold" pitchFamily="1" charset="0"/>
              </a:rPr>
              <a:t> </a:t>
            </a:r>
            <a:r>
              <a:rPr lang="en-GB" sz="2400" dirty="0"/>
              <a:t>Desktop comparison, GIS, Internet, Aerial </a:t>
            </a:r>
            <a:r>
              <a:rPr lang="en-GB" sz="2400" dirty="0" smtClean="0"/>
              <a:t>photography</a:t>
            </a: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>
                <a:latin typeface="Arial Bold" pitchFamily="1" charset="0"/>
              </a:rPr>
              <a:t>Other Sources </a:t>
            </a:r>
            <a:r>
              <a:rPr lang="en-GB" sz="2400" dirty="0"/>
              <a:t>Vacant houses, electoral register, utility </a:t>
            </a:r>
            <a:r>
              <a:rPr lang="en-GB" sz="2400" dirty="0" smtClean="0"/>
              <a:t>meters</a:t>
            </a:r>
            <a:endParaRPr lang="en-GB" sz="2400" b="1" dirty="0"/>
          </a:p>
        </p:txBody>
      </p:sp>
      <p:sp>
        <p:nvSpPr>
          <p:cNvPr id="377860" name="Text Box 4"/>
          <p:cNvSpPr txBox="1">
            <a:spLocks noChangeArrowheads="1"/>
          </p:cNvSpPr>
          <p:nvPr/>
        </p:nvSpPr>
        <p:spPr bwMode="auto">
          <a:xfrm>
            <a:off x="533400" y="404813"/>
            <a:ext cx="6705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Three main streams of work</a:t>
            </a:r>
            <a:endParaRPr lang="en-US" sz="6600">
              <a:solidFill>
                <a:srgbClr val="6E258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6434" name="Object 2"/>
          <p:cNvGraphicFramePr>
            <a:graphicFrameLocks noChangeAspect="1"/>
          </p:cNvGraphicFramePr>
          <p:nvPr/>
        </p:nvGraphicFramePr>
        <p:xfrm>
          <a:off x="539750" y="1052513"/>
          <a:ext cx="8234363" cy="5489575"/>
        </p:xfrm>
        <a:graphic>
          <a:graphicData uri="http://schemas.openxmlformats.org/presentationml/2006/ole">
            <p:oleObj spid="_x0000_s786434" name="Photo Editor Photo" r:id="rId4" imgW="4571429" imgH="3048426" progId="">
              <p:embed/>
            </p:oleObj>
          </a:graphicData>
        </a:graphic>
      </p:graphicFrame>
      <p:sp>
        <p:nvSpPr>
          <p:cNvPr id="786435" name="Text Box 3"/>
          <p:cNvSpPr txBox="1">
            <a:spLocks noChangeArrowheads="1"/>
          </p:cNvSpPr>
          <p:nvPr/>
        </p:nvSpPr>
        <p:spPr bwMode="auto">
          <a:xfrm>
            <a:off x="654050" y="115888"/>
            <a:ext cx="3843338" cy="815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ctr">
              <a:buFontTx/>
              <a:buNone/>
            </a:pPr>
            <a:r>
              <a:rPr lang="en-GB" sz="1400" b="1">
                <a:solidFill>
                  <a:srgbClr val="FF0000"/>
                </a:solidFill>
              </a:rPr>
              <a:t>Royal Mail</a:t>
            </a:r>
            <a:r>
              <a:rPr lang="en-GB" sz="1400" b="1"/>
              <a:t> vs. </a:t>
            </a:r>
            <a:r>
              <a:rPr lang="en-GB" sz="1400" b="1">
                <a:solidFill>
                  <a:schemeClr val="hlink"/>
                </a:solidFill>
              </a:rPr>
              <a:t>ONS Address Check</a:t>
            </a:r>
          </a:p>
          <a:p>
            <a:pPr marL="342900" indent="-342900" algn="ctr">
              <a:buFontTx/>
              <a:buNone/>
            </a:pPr>
            <a:r>
              <a:rPr lang="en-GB" sz="1400">
                <a:solidFill>
                  <a:srgbClr val="FF0000"/>
                </a:solidFill>
              </a:rPr>
              <a:t>Non-Residential</a:t>
            </a:r>
            <a:r>
              <a:rPr lang="en-GB" sz="1400"/>
              <a:t> vs. </a:t>
            </a:r>
            <a:r>
              <a:rPr lang="en-GB" sz="1400">
                <a:solidFill>
                  <a:schemeClr val="hlink"/>
                </a:solidFill>
              </a:rPr>
              <a:t>Residential</a:t>
            </a:r>
          </a:p>
          <a:p>
            <a:pPr marL="342900" indent="-342900" algn="ctr">
              <a:buFontTx/>
              <a:buNone/>
            </a:pPr>
            <a:r>
              <a:rPr lang="en-GB" sz="1400"/>
              <a:t>	Flats above shops, Complex addresses</a:t>
            </a:r>
            <a:endParaRPr lang="en-GB" sz="1400" b="1"/>
          </a:p>
        </p:txBody>
      </p:sp>
      <p:sp>
        <p:nvSpPr>
          <p:cNvPr id="786436" name="Text Box 4"/>
          <p:cNvSpPr txBox="1">
            <a:spLocks noChangeArrowheads="1"/>
          </p:cNvSpPr>
          <p:nvPr/>
        </p:nvSpPr>
        <p:spPr bwMode="auto">
          <a:xfrm>
            <a:off x="5003800" y="260350"/>
            <a:ext cx="3602038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1400"/>
              <a:t>221 Cannock Road, Cannock, WS11 5DD</a:t>
            </a:r>
            <a:endParaRPr lang="en-GB" sz="1400" b="1"/>
          </a:p>
          <a:p>
            <a:pPr marL="342900" indent="-342900">
              <a:buFontTx/>
              <a:buNone/>
            </a:pPr>
            <a:r>
              <a:rPr lang="en-GB" sz="1400" b="1">
                <a:solidFill>
                  <a:srgbClr val="800080"/>
                </a:solidFill>
              </a:rPr>
              <a:t>Recommendation: send a questionnaire</a:t>
            </a:r>
            <a:endParaRPr lang="en-GB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482" name="Object 2"/>
          <p:cNvGraphicFramePr>
            <a:graphicFrameLocks noChangeAspect="1"/>
          </p:cNvGraphicFramePr>
          <p:nvPr/>
        </p:nvGraphicFramePr>
        <p:xfrm>
          <a:off x="441325" y="1125538"/>
          <a:ext cx="8234363" cy="5489575"/>
        </p:xfrm>
        <a:graphic>
          <a:graphicData uri="http://schemas.openxmlformats.org/presentationml/2006/ole">
            <p:oleObj spid="_x0000_s788482" name="Photo Editor Photo" r:id="rId4" imgW="4571429" imgH="3048426" progId="">
              <p:embed/>
            </p:oleObj>
          </a:graphicData>
        </a:graphic>
      </p:graphicFrame>
      <p:sp>
        <p:nvSpPr>
          <p:cNvPr id="788483" name="Text Box 3"/>
          <p:cNvSpPr txBox="1">
            <a:spLocks noChangeArrowheads="1"/>
          </p:cNvSpPr>
          <p:nvPr/>
        </p:nvSpPr>
        <p:spPr bwMode="auto">
          <a:xfrm>
            <a:off x="654050" y="115888"/>
            <a:ext cx="3843338" cy="815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ctr">
              <a:buFontTx/>
              <a:buNone/>
            </a:pPr>
            <a:r>
              <a:rPr lang="en-GB" sz="1400" b="1">
                <a:solidFill>
                  <a:srgbClr val="FF0000"/>
                </a:solidFill>
              </a:rPr>
              <a:t>Royal Mail</a:t>
            </a:r>
            <a:r>
              <a:rPr lang="en-GB" sz="1400" b="1"/>
              <a:t> vs. </a:t>
            </a:r>
            <a:r>
              <a:rPr lang="en-GB" sz="1400" b="1">
                <a:solidFill>
                  <a:schemeClr val="hlink"/>
                </a:solidFill>
              </a:rPr>
              <a:t>ONS Address Check</a:t>
            </a:r>
          </a:p>
          <a:p>
            <a:pPr marL="342900" indent="-342900" algn="ctr">
              <a:buFontTx/>
              <a:buNone/>
            </a:pPr>
            <a:r>
              <a:rPr lang="en-GB" sz="1400">
                <a:solidFill>
                  <a:srgbClr val="FF0000"/>
                </a:solidFill>
              </a:rPr>
              <a:t>Non-Residential</a:t>
            </a:r>
            <a:r>
              <a:rPr lang="en-GB" sz="1400"/>
              <a:t> vs. </a:t>
            </a:r>
            <a:r>
              <a:rPr lang="en-GB" sz="1400">
                <a:solidFill>
                  <a:schemeClr val="hlink"/>
                </a:solidFill>
              </a:rPr>
              <a:t>Residential</a:t>
            </a:r>
          </a:p>
          <a:p>
            <a:pPr marL="342900" indent="-342900" algn="ctr">
              <a:buFontTx/>
              <a:buNone/>
            </a:pPr>
            <a:r>
              <a:rPr lang="en-GB" sz="1400"/>
              <a:t>	Flats above shops, Complex addresses</a:t>
            </a:r>
            <a:endParaRPr lang="en-GB" sz="1400" b="1"/>
          </a:p>
        </p:txBody>
      </p:sp>
      <p:sp>
        <p:nvSpPr>
          <p:cNvPr id="788484" name="Text Box 4"/>
          <p:cNvSpPr txBox="1">
            <a:spLocks noChangeArrowheads="1"/>
          </p:cNvSpPr>
          <p:nvPr/>
        </p:nvSpPr>
        <p:spPr bwMode="auto">
          <a:xfrm>
            <a:off x="5003800" y="260350"/>
            <a:ext cx="3602038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1400"/>
              <a:t>221 Cannock Road, Cannock, WS11 5DD</a:t>
            </a:r>
            <a:endParaRPr lang="en-GB" sz="1400" b="1"/>
          </a:p>
          <a:p>
            <a:pPr marL="342900" indent="-342900">
              <a:buFontTx/>
              <a:buNone/>
            </a:pPr>
            <a:r>
              <a:rPr lang="en-GB" sz="1400" b="1">
                <a:solidFill>
                  <a:srgbClr val="800080"/>
                </a:solidFill>
              </a:rPr>
              <a:t>Recommendation: send a questionnaire</a:t>
            </a:r>
            <a:endParaRPr lang="en-GB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274" name="Picture 2" descr="Census2011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1450" y="228600"/>
            <a:ext cx="1047750" cy="1143000"/>
          </a:xfrm>
          <a:prstGeom prst="rect">
            <a:avLst/>
          </a:prstGeom>
          <a:noFill/>
        </p:spPr>
      </p:pic>
      <p:sp>
        <p:nvSpPr>
          <p:cNvPr id="438275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77771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THE CENSUS FIELD OPERATION</a:t>
            </a:r>
            <a:endParaRPr lang="en-US" sz="6600">
              <a:solidFill>
                <a:srgbClr val="6E2585"/>
              </a:solidFill>
            </a:endParaRPr>
          </a:p>
        </p:txBody>
      </p:sp>
      <p:grpSp>
        <p:nvGrpSpPr>
          <p:cNvPr id="438277" name="Group 5"/>
          <p:cNvGrpSpPr>
            <a:grpSpLocks/>
          </p:cNvGrpSpPr>
          <p:nvPr/>
        </p:nvGrpSpPr>
        <p:grpSpPr bwMode="auto">
          <a:xfrm>
            <a:off x="1331913" y="2303464"/>
            <a:ext cx="2492375" cy="1846263"/>
            <a:chOff x="839" y="1451"/>
            <a:chExt cx="1570" cy="1163"/>
          </a:xfrm>
        </p:grpSpPr>
        <p:sp>
          <p:nvSpPr>
            <p:cNvPr id="438278" name="AutoShape 6"/>
            <p:cNvSpPr>
              <a:spLocks noChangeArrowheads="1"/>
            </p:cNvSpPr>
            <p:nvPr/>
          </p:nvSpPr>
          <p:spPr bwMode="auto">
            <a:xfrm>
              <a:off x="839" y="2069"/>
              <a:ext cx="182" cy="227"/>
            </a:xfrm>
            <a:prstGeom prst="rightArrow">
              <a:avLst>
                <a:gd name="adj1" fmla="val 42731"/>
                <a:gd name="adj2" fmla="val 58824"/>
              </a:avLst>
            </a:prstGeom>
            <a:solidFill>
              <a:srgbClr val="F1E3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8279" name="Oval 7"/>
            <p:cNvSpPr>
              <a:spLocks noChangeArrowheads="1"/>
            </p:cNvSpPr>
            <p:nvPr/>
          </p:nvSpPr>
          <p:spPr bwMode="auto">
            <a:xfrm>
              <a:off x="1110" y="1797"/>
              <a:ext cx="816" cy="817"/>
            </a:xfrm>
            <a:prstGeom prst="ellipse">
              <a:avLst/>
            </a:prstGeom>
            <a:solidFill>
              <a:srgbClr val="CCFF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endParaRPr lang="en-GB" sz="1800" b="1">
                <a:latin typeface="Lucida Sans" pitchFamily="34" charset="0"/>
              </a:endParaRP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800" b="1">
                  <a:latin typeface="Lucida Sans" pitchFamily="34" charset="0"/>
                </a:rPr>
                <a:t>Post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800" b="1">
                  <a:latin typeface="Lucida Sans" pitchFamily="34" charset="0"/>
                </a:rPr>
                <a:t>Out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endParaRPr lang="en-GB" sz="1800" b="1">
                <a:latin typeface="Lucida Sans" pitchFamily="34" charset="0"/>
              </a:endParaRPr>
            </a:p>
          </p:txBody>
        </p:sp>
        <p:sp>
          <p:nvSpPr>
            <p:cNvPr id="438281" name="Oval 9"/>
            <p:cNvSpPr>
              <a:spLocks noChangeArrowheads="1"/>
            </p:cNvSpPr>
            <p:nvPr/>
          </p:nvSpPr>
          <p:spPr bwMode="auto">
            <a:xfrm>
              <a:off x="2064" y="1451"/>
              <a:ext cx="345" cy="346"/>
            </a:xfrm>
            <a:prstGeom prst="ellipse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000" b="1">
                  <a:latin typeface="Lucida Sans" pitchFamily="34" charset="0"/>
                </a:rPr>
                <a:t>Special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000" b="1">
                  <a:latin typeface="Lucida Sans" pitchFamily="34" charset="0"/>
                </a:rPr>
                <a:t>&amp; CEs</a:t>
              </a:r>
              <a:endParaRPr lang="en-GB" sz="1000" b="1">
                <a:latin typeface="Lucida Sans" pitchFamily="34" charset="0"/>
              </a:endParaRPr>
            </a:p>
          </p:txBody>
        </p:sp>
      </p:grpSp>
      <p:grpSp>
        <p:nvGrpSpPr>
          <p:cNvPr id="438282" name="Group 10"/>
          <p:cNvGrpSpPr>
            <a:grpSpLocks/>
          </p:cNvGrpSpPr>
          <p:nvPr/>
        </p:nvGrpSpPr>
        <p:grpSpPr bwMode="auto">
          <a:xfrm>
            <a:off x="3203575" y="2852738"/>
            <a:ext cx="1662113" cy="2270125"/>
            <a:chOff x="2018" y="1797"/>
            <a:chExt cx="1047" cy="1430"/>
          </a:xfrm>
        </p:grpSpPr>
        <p:sp>
          <p:nvSpPr>
            <p:cNvPr id="438283" name="Oval 11"/>
            <p:cNvSpPr>
              <a:spLocks noChangeArrowheads="1"/>
            </p:cNvSpPr>
            <p:nvPr/>
          </p:nvSpPr>
          <p:spPr bwMode="auto">
            <a:xfrm>
              <a:off x="2249" y="1797"/>
              <a:ext cx="816" cy="817"/>
            </a:xfrm>
            <a:prstGeom prst="ellipse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endParaRPr lang="en-GB" sz="1800" b="1">
                <a:latin typeface="Lucida Sans" pitchFamily="34" charset="0"/>
              </a:endParaRP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800" b="1">
                  <a:latin typeface="Lucida Sans" pitchFamily="34" charset="0"/>
                </a:rPr>
                <a:t>Post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800" b="1">
                  <a:latin typeface="Lucida Sans" pitchFamily="34" charset="0"/>
                </a:rPr>
                <a:t>Back</a:t>
              </a:r>
              <a:endParaRPr lang="en-GB" sz="1800" b="1">
                <a:latin typeface="Lucida Sans" pitchFamily="34" charset="0"/>
              </a:endParaRP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endParaRPr lang="en-GB" sz="1800" b="1">
                <a:latin typeface="Lucida Sans" pitchFamily="34" charset="0"/>
              </a:endParaRPr>
            </a:p>
          </p:txBody>
        </p:sp>
        <p:sp>
          <p:nvSpPr>
            <p:cNvPr id="438284" name="Oval 12"/>
            <p:cNvSpPr>
              <a:spLocks noChangeArrowheads="1"/>
            </p:cNvSpPr>
            <p:nvPr/>
          </p:nvSpPr>
          <p:spPr bwMode="auto">
            <a:xfrm>
              <a:off x="2385" y="2704"/>
              <a:ext cx="522" cy="523"/>
            </a:xfrm>
            <a:prstGeom prst="ellipse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200" b="1">
                  <a:latin typeface="Lucida Sans" pitchFamily="34" charset="0"/>
                </a:rPr>
                <a:t>Internet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200" b="1">
                  <a:latin typeface="Lucida Sans" pitchFamily="34" charset="0"/>
                </a:rPr>
                <a:t>Back</a:t>
              </a:r>
              <a:endParaRPr lang="en-GB" sz="1800" b="1">
                <a:latin typeface="Lucida Sans" pitchFamily="34" charset="0"/>
              </a:endParaRPr>
            </a:p>
          </p:txBody>
        </p:sp>
        <p:sp>
          <p:nvSpPr>
            <p:cNvPr id="438285" name="AutoShape 13"/>
            <p:cNvSpPr>
              <a:spLocks noChangeArrowheads="1"/>
            </p:cNvSpPr>
            <p:nvPr/>
          </p:nvSpPr>
          <p:spPr bwMode="auto">
            <a:xfrm>
              <a:off x="2018" y="2069"/>
              <a:ext cx="182" cy="227"/>
            </a:xfrm>
            <a:prstGeom prst="rightArrow">
              <a:avLst>
                <a:gd name="adj1" fmla="val 42731"/>
                <a:gd name="adj2" fmla="val 58824"/>
              </a:avLst>
            </a:prstGeom>
            <a:solidFill>
              <a:srgbClr val="F1E3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38286" name="Oval 14"/>
          <p:cNvSpPr>
            <a:spLocks noChangeArrowheads="1"/>
          </p:cNvSpPr>
          <p:nvPr/>
        </p:nvSpPr>
        <p:spPr bwMode="auto">
          <a:xfrm>
            <a:off x="8388350" y="4319588"/>
            <a:ext cx="547688" cy="549275"/>
          </a:xfrm>
          <a:prstGeom prst="ellipse">
            <a:avLst/>
          </a:prstGeom>
          <a:solidFill>
            <a:srgbClr val="CCFF33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800" b="1">
                <a:latin typeface="Lucida Sans" pitchFamily="34" charset="0"/>
              </a:rPr>
              <a:t>CCS</a:t>
            </a:r>
          </a:p>
        </p:txBody>
      </p:sp>
      <p:grpSp>
        <p:nvGrpSpPr>
          <p:cNvPr id="438287" name="Group 15"/>
          <p:cNvGrpSpPr>
            <a:grpSpLocks/>
          </p:cNvGrpSpPr>
          <p:nvPr/>
        </p:nvGrpSpPr>
        <p:grpSpPr bwMode="auto">
          <a:xfrm>
            <a:off x="4787900" y="2087563"/>
            <a:ext cx="4105275" cy="2565400"/>
            <a:chOff x="3016" y="1315"/>
            <a:chExt cx="2586" cy="1616"/>
          </a:xfrm>
        </p:grpSpPr>
        <p:sp>
          <p:nvSpPr>
            <p:cNvPr id="438288" name="Oval 16"/>
            <p:cNvSpPr>
              <a:spLocks noChangeArrowheads="1"/>
            </p:cNvSpPr>
            <p:nvPr/>
          </p:nvSpPr>
          <p:spPr bwMode="auto">
            <a:xfrm>
              <a:off x="4016" y="1525"/>
              <a:ext cx="1404" cy="1406"/>
            </a:xfrm>
            <a:prstGeom prst="ellipse">
              <a:avLst/>
            </a:prstGeom>
            <a:solidFill>
              <a:srgbClr val="CCFF33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3600" b="1">
                  <a:latin typeface="Lucida Sans" pitchFamily="34" charset="0"/>
                </a:rPr>
                <a:t>Follow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3600" b="1">
                  <a:latin typeface="Lucida Sans" pitchFamily="34" charset="0"/>
                </a:rPr>
                <a:t>Up</a:t>
              </a:r>
              <a:endParaRPr lang="en-GB" sz="3600" b="1">
                <a:latin typeface="Lucida Sans" pitchFamily="34" charset="0"/>
              </a:endParaRPr>
            </a:p>
          </p:txBody>
        </p:sp>
        <p:sp>
          <p:nvSpPr>
            <p:cNvPr id="438289" name="AutoShape 17"/>
            <p:cNvSpPr>
              <a:spLocks noChangeArrowheads="1"/>
            </p:cNvSpPr>
            <p:nvPr/>
          </p:nvSpPr>
          <p:spPr bwMode="auto">
            <a:xfrm>
              <a:off x="3379" y="2069"/>
              <a:ext cx="182" cy="227"/>
            </a:xfrm>
            <a:prstGeom prst="rightArrow">
              <a:avLst>
                <a:gd name="adj1" fmla="val 42731"/>
                <a:gd name="adj2" fmla="val 58824"/>
              </a:avLst>
            </a:prstGeom>
            <a:solidFill>
              <a:srgbClr val="F1E3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8290" name="Oval 18"/>
            <p:cNvSpPr>
              <a:spLocks noChangeArrowheads="1"/>
            </p:cNvSpPr>
            <p:nvPr/>
          </p:nvSpPr>
          <p:spPr bwMode="auto">
            <a:xfrm>
              <a:off x="5257" y="1315"/>
              <a:ext cx="345" cy="346"/>
            </a:xfrm>
            <a:prstGeom prst="ellipse">
              <a:avLst/>
            </a:prstGeom>
            <a:solidFill>
              <a:srgbClr val="CCFF33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000" b="1">
                  <a:latin typeface="Lucida Sans" pitchFamily="34" charset="0"/>
                </a:rPr>
                <a:t>Enforce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000" b="1">
                  <a:latin typeface="Lucida Sans" pitchFamily="34" charset="0"/>
                </a:rPr>
                <a:t>-ment</a:t>
              </a:r>
            </a:p>
          </p:txBody>
        </p:sp>
        <p:sp>
          <p:nvSpPr>
            <p:cNvPr id="438291" name="Text Box 19"/>
            <p:cNvSpPr txBox="1">
              <a:spLocks noChangeArrowheads="1"/>
            </p:cNvSpPr>
            <p:nvPr/>
          </p:nvSpPr>
          <p:spPr bwMode="auto">
            <a:xfrm>
              <a:off x="3016" y="2387"/>
              <a:ext cx="931" cy="3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400" b="1">
                  <a:latin typeface="Lucida Sans" pitchFamily="34" charset="0"/>
                </a:rPr>
                <a:t>Questionnaire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400" b="1">
                  <a:latin typeface="Lucida Sans" pitchFamily="34" charset="0"/>
                </a:rPr>
                <a:t>Tracking</a:t>
              </a:r>
              <a:endParaRPr lang="en-GB" sz="1400" b="1">
                <a:latin typeface="Lucida Sans" pitchFamily="34" charset="0"/>
              </a:endParaRPr>
            </a:p>
          </p:txBody>
        </p:sp>
      </p:grpSp>
      <p:grpSp>
        <p:nvGrpSpPr>
          <p:cNvPr id="438292" name="Group 20"/>
          <p:cNvGrpSpPr>
            <a:grpSpLocks/>
          </p:cNvGrpSpPr>
          <p:nvPr/>
        </p:nvGrpSpPr>
        <p:grpSpPr bwMode="auto">
          <a:xfrm>
            <a:off x="141288" y="1878013"/>
            <a:ext cx="1057275" cy="1852612"/>
            <a:chOff x="89" y="1183"/>
            <a:chExt cx="666" cy="1167"/>
          </a:xfrm>
        </p:grpSpPr>
        <p:sp>
          <p:nvSpPr>
            <p:cNvPr id="438293" name="Oval 21"/>
            <p:cNvSpPr>
              <a:spLocks noChangeArrowheads="1"/>
            </p:cNvSpPr>
            <p:nvPr/>
          </p:nvSpPr>
          <p:spPr bwMode="auto">
            <a:xfrm>
              <a:off x="181" y="1183"/>
              <a:ext cx="522" cy="523"/>
            </a:xfrm>
            <a:prstGeom prst="ellipse">
              <a:avLst/>
            </a:prstGeom>
            <a:solidFill>
              <a:srgbClr val="CC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200" b="1">
                  <a:latin typeface="Lucida Sans" pitchFamily="34" charset="0"/>
                </a:rPr>
                <a:t>MATCH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200" b="1">
                  <a:latin typeface="Lucida Sans" pitchFamily="34" charset="0"/>
                </a:rPr>
                <a:t>&amp; check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sz="1200" b="1">
                  <a:latin typeface="Lucida Sans" pitchFamily="34" charset="0"/>
                </a:rPr>
                <a:t>etc</a:t>
              </a:r>
              <a:endParaRPr lang="en-GB" sz="1800" b="1">
                <a:latin typeface="Lucida Sans" pitchFamily="34" charset="0"/>
              </a:endParaRPr>
            </a:p>
          </p:txBody>
        </p:sp>
        <p:sp>
          <p:nvSpPr>
            <p:cNvPr id="438294" name="Text Box 22"/>
            <p:cNvSpPr txBox="1">
              <a:spLocks noChangeArrowheads="1"/>
            </p:cNvSpPr>
            <p:nvPr/>
          </p:nvSpPr>
          <p:spPr bwMode="auto">
            <a:xfrm>
              <a:off x="89" y="2024"/>
              <a:ext cx="666" cy="3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400" b="1">
                  <a:latin typeface="Lucida Sans" pitchFamily="34" charset="0"/>
                </a:rPr>
                <a:t>ADDRESS</a:t>
              </a:r>
            </a:p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sz="1400" b="1">
                  <a:latin typeface="Lucida Sans" pitchFamily="34" charset="0"/>
                </a:rPr>
                <a:t>REGISTER</a:t>
              </a:r>
              <a:endParaRPr lang="en-GB" sz="1400" b="1">
                <a:latin typeface="Lucida Sans" pitchFamily="34" charset="0"/>
              </a:endParaRPr>
            </a:p>
          </p:txBody>
        </p:sp>
        <p:sp>
          <p:nvSpPr>
            <p:cNvPr id="438295" name="AutoShape 23"/>
            <p:cNvSpPr>
              <a:spLocks noChangeArrowheads="1"/>
            </p:cNvSpPr>
            <p:nvPr/>
          </p:nvSpPr>
          <p:spPr bwMode="auto">
            <a:xfrm rot="5278360">
              <a:off x="339" y="1774"/>
              <a:ext cx="182" cy="227"/>
            </a:xfrm>
            <a:prstGeom prst="rightArrow">
              <a:avLst>
                <a:gd name="adj1" fmla="val 42731"/>
                <a:gd name="adj2" fmla="val 58824"/>
              </a:avLst>
            </a:prstGeom>
            <a:solidFill>
              <a:srgbClr val="F1E3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8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8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8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38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8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ChangeArrowheads="1"/>
          </p:cNvSpPr>
          <p:nvPr/>
        </p:nvSpPr>
        <p:spPr bwMode="auto">
          <a:xfrm>
            <a:off x="1120775" y="243046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4400" b="1">
                <a:solidFill>
                  <a:srgbClr val="6E2585"/>
                </a:solidFill>
                <a:latin typeface="Arial" charset="0"/>
              </a:rPr>
              <a:t>Communal </a:t>
            </a:r>
            <a:br>
              <a:rPr lang="en-GB" sz="4400" b="1">
                <a:solidFill>
                  <a:srgbClr val="6E2585"/>
                </a:solidFill>
                <a:latin typeface="Arial" charset="0"/>
              </a:rPr>
            </a:br>
            <a:r>
              <a:rPr lang="en-GB" sz="4400" b="1">
                <a:solidFill>
                  <a:srgbClr val="6E2585"/>
                </a:solidFill>
                <a:latin typeface="Arial" charset="0"/>
              </a:rPr>
              <a:t>Establishments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644525" y="1074738"/>
            <a:ext cx="8104188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 dirty="0">
                <a:solidFill>
                  <a:srgbClr val="002D46"/>
                </a:solidFill>
                <a:latin typeface="Arial" charset="0"/>
              </a:rPr>
              <a:t>Strong </a:t>
            </a:r>
            <a:r>
              <a:rPr lang="en-US" sz="3200" b="1" dirty="0" err="1">
                <a:solidFill>
                  <a:srgbClr val="002D46"/>
                </a:solidFill>
                <a:latin typeface="Arial" charset="0"/>
              </a:rPr>
              <a:t>prioritisation</a:t>
            </a:r>
            <a:endParaRPr lang="en-US" sz="3200" b="1" dirty="0">
              <a:solidFill>
                <a:srgbClr val="002D46"/>
              </a:solidFill>
              <a:latin typeface="Arial" charset="0"/>
            </a:endParaRP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b="1" dirty="0">
                <a:solidFill>
                  <a:srgbClr val="002D46"/>
                </a:solidFill>
                <a:latin typeface="Arial" charset="0"/>
              </a:rPr>
              <a:t>Population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b="1" dirty="0">
                <a:solidFill>
                  <a:srgbClr val="002D46"/>
                </a:solidFill>
                <a:latin typeface="Arial" charset="0"/>
              </a:rPr>
              <a:t>Individual size of units (so local relevance)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b="1" dirty="0">
                <a:solidFill>
                  <a:srgbClr val="002D46"/>
                </a:solidFill>
                <a:latin typeface="Arial" charset="0"/>
              </a:rPr>
              <a:t>Target populations </a:t>
            </a:r>
            <a:r>
              <a:rPr lang="en-US" sz="2400" b="1" dirty="0" smtClean="0">
                <a:solidFill>
                  <a:srgbClr val="002D46"/>
                </a:solidFill>
                <a:latin typeface="Arial" charset="0"/>
              </a:rPr>
              <a:t>(hard to count)</a:t>
            </a:r>
            <a:endParaRPr lang="en-US" sz="3200" b="1" dirty="0">
              <a:solidFill>
                <a:srgbClr val="002D46"/>
              </a:solidFill>
              <a:latin typeface="Arial" charset="0"/>
            </a:endParaRPr>
          </a:p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 dirty="0">
                <a:solidFill>
                  <a:srgbClr val="002D46"/>
                </a:solidFill>
                <a:latin typeface="Arial" charset="0"/>
              </a:rPr>
              <a:t>Split of types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b="1" dirty="0">
                <a:solidFill>
                  <a:srgbClr val="002D46"/>
                </a:solidFill>
                <a:latin typeface="Arial" charset="0"/>
              </a:rPr>
              <a:t>Complex – Universities, prisons (100% field)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b="1" dirty="0">
                <a:solidFill>
                  <a:srgbClr val="002D46"/>
                </a:solidFill>
                <a:latin typeface="Arial" charset="0"/>
              </a:rPr>
              <a:t>Standard – Hospitals, hostels etc (100% field)</a:t>
            </a:r>
          </a:p>
          <a:p>
            <a:pPr marL="1143000" lvl="2" indent="-228600" eaLnBrk="0" hangingPunct="0">
              <a:buSzPct val="90000"/>
              <a:buFont typeface="Arial" charset="0"/>
              <a:buNone/>
            </a:pPr>
            <a:r>
              <a:rPr lang="en-US" sz="2400" b="1" dirty="0">
                <a:solidFill>
                  <a:srgbClr val="002D46"/>
                </a:solidFill>
                <a:latin typeface="Arial" charset="0"/>
              </a:rPr>
              <a:t>Simple – Hotels, B&amp;Bs care homes (phone)</a:t>
            </a:r>
          </a:p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 dirty="0" smtClean="0">
                <a:solidFill>
                  <a:srgbClr val="002D46"/>
                </a:solidFill>
                <a:latin typeface="Arial" charset="0"/>
              </a:rPr>
              <a:t>Targeted field check</a:t>
            </a:r>
            <a:endParaRPr lang="en-US" sz="3200" b="1" dirty="0">
              <a:solidFill>
                <a:srgbClr val="002D46"/>
              </a:solidFill>
              <a:latin typeface="Arial" charset="0"/>
            </a:endParaRPr>
          </a:p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 dirty="0" smtClean="0">
                <a:solidFill>
                  <a:srgbClr val="002D46"/>
                </a:solidFill>
                <a:latin typeface="Arial" charset="0"/>
              </a:rPr>
              <a:t>Used local </a:t>
            </a:r>
            <a:r>
              <a:rPr lang="en-US" sz="3200" b="1" dirty="0">
                <a:solidFill>
                  <a:srgbClr val="002D46"/>
                </a:solidFill>
                <a:latin typeface="Arial" charset="0"/>
              </a:rPr>
              <a:t>input / QA</a:t>
            </a:r>
            <a:endParaRPr lang="en-GB" sz="2400" dirty="0">
              <a:latin typeface="Arial" charset="0"/>
            </a:endParaRPr>
          </a:p>
          <a:p>
            <a:pPr marL="457200" indent="-457200" eaLnBrk="0" hangingPunct="0">
              <a:buSzPct val="90000"/>
            </a:pPr>
            <a:endParaRPr lang="en-US" sz="3200" dirty="0">
              <a:latin typeface="Arial" charset="0"/>
            </a:endParaRPr>
          </a:p>
        </p:txBody>
      </p:sp>
      <p:sp>
        <p:nvSpPr>
          <p:cNvPr id="735235" name="Rectangle 3"/>
          <p:cNvSpPr>
            <a:spLocks noChangeArrowheads="1"/>
          </p:cNvSpPr>
          <p:nvPr/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4000" b="1">
                <a:solidFill>
                  <a:srgbClr val="6E2585"/>
                </a:solidFill>
                <a:latin typeface="Arial" charset="0"/>
              </a:rPr>
              <a:t>Communals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9330" name="Picture 2" descr="CEpriority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2550"/>
            <a:ext cx="7467600" cy="6731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378" name="Picture 2" descr="CEprior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44450"/>
            <a:ext cx="7518400" cy="6769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95275" y="-76200"/>
            <a:ext cx="9734550" cy="701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644525" y="1074738"/>
            <a:ext cx="8104188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>
                <a:solidFill>
                  <a:srgbClr val="002D46"/>
                </a:solidFill>
                <a:latin typeface="Arial" charset="0"/>
              </a:rPr>
              <a:t>New approach to Census </a:t>
            </a:r>
          </a:p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>
                <a:solidFill>
                  <a:srgbClr val="002D46"/>
                </a:solidFill>
                <a:latin typeface="Arial" charset="0"/>
              </a:rPr>
              <a:t>Building the address register</a:t>
            </a:r>
          </a:p>
          <a:p>
            <a:pPr marL="1600200" lvl="3" indent="-228600" eaLnBrk="0" hangingPunct="0">
              <a:buSzPct val="90000"/>
              <a:buFont typeface="Arial" charset="0"/>
              <a:buChar char="•"/>
            </a:pPr>
            <a:r>
              <a:rPr lang="en-US" sz="2400">
                <a:solidFill>
                  <a:srgbClr val="002D46"/>
                </a:solidFill>
                <a:latin typeface="Arial" charset="0"/>
              </a:rPr>
              <a:t>Matching several datasets</a:t>
            </a:r>
          </a:p>
          <a:p>
            <a:pPr marL="1600200" lvl="3" indent="-228600" eaLnBrk="0" hangingPunct="0">
              <a:buSzPct val="90000"/>
              <a:buFont typeface="Arial" charset="0"/>
              <a:buChar char="•"/>
            </a:pPr>
            <a:r>
              <a:rPr lang="en-US" sz="2400">
                <a:solidFill>
                  <a:srgbClr val="002D46"/>
                </a:solidFill>
                <a:latin typeface="Arial" charset="0"/>
              </a:rPr>
              <a:t>Targeted checking in field</a:t>
            </a:r>
          </a:p>
          <a:p>
            <a:pPr marL="1600200" lvl="3" indent="-228600" eaLnBrk="0" hangingPunct="0">
              <a:buSzPct val="90000"/>
              <a:buFont typeface="Arial" charset="0"/>
              <a:buChar char="•"/>
            </a:pPr>
            <a:r>
              <a:rPr lang="en-US" sz="2400">
                <a:solidFill>
                  <a:srgbClr val="002D46"/>
                </a:solidFill>
                <a:latin typeface="Arial" charset="0"/>
              </a:rPr>
              <a:t>Use of evidence base and rules</a:t>
            </a:r>
          </a:p>
          <a:p>
            <a:pPr marL="457200" indent="-457200" eaLnBrk="0" hangingPunct="0">
              <a:buSzPct val="90000"/>
              <a:buFont typeface="Arial" charset="0"/>
              <a:buChar char="•"/>
            </a:pPr>
            <a:r>
              <a:rPr lang="en-US" sz="3200" b="1">
                <a:solidFill>
                  <a:srgbClr val="002D46"/>
                </a:solidFill>
                <a:latin typeface="Arial" charset="0"/>
              </a:rPr>
              <a:t>Communal establishments</a:t>
            </a:r>
          </a:p>
          <a:p>
            <a:pPr marL="1600200" lvl="3" indent="-228600" eaLnBrk="0" hangingPunct="0">
              <a:buSzPct val="90000"/>
              <a:buFont typeface="Arial" charset="0"/>
              <a:buChar char="•"/>
            </a:pPr>
            <a:r>
              <a:rPr lang="en-US" sz="2400">
                <a:solidFill>
                  <a:srgbClr val="002D46"/>
                </a:solidFill>
                <a:latin typeface="Arial" charset="0"/>
              </a:rPr>
              <a:t>Dealt with separately</a:t>
            </a:r>
          </a:p>
          <a:p>
            <a:pPr marL="1600200" lvl="3" indent="-228600" eaLnBrk="0" hangingPunct="0">
              <a:buSzPct val="90000"/>
              <a:buFont typeface="Arial" charset="0"/>
              <a:buChar char="•"/>
            </a:pPr>
            <a:r>
              <a:rPr lang="en-US" sz="2400">
                <a:solidFill>
                  <a:srgbClr val="002D46"/>
                </a:solidFill>
                <a:latin typeface="Arial" charset="0"/>
              </a:rPr>
              <a:t>Students done differently</a:t>
            </a:r>
          </a:p>
          <a:p>
            <a:pPr marL="457200" indent="-457200"/>
            <a:r>
              <a:rPr lang="en-US" sz="3200" b="1">
                <a:solidFill>
                  <a:srgbClr val="002D46"/>
                </a:solidFill>
                <a:latin typeface="Arial" charset="0"/>
              </a:rPr>
              <a:t>Result – considered highly successful</a:t>
            </a:r>
          </a:p>
          <a:p>
            <a:pPr marL="2057400" lvl="4" indent="-228600"/>
            <a:r>
              <a:rPr lang="en-US" sz="2400">
                <a:solidFill>
                  <a:srgbClr val="002D46"/>
                </a:solidFill>
                <a:latin typeface="Arial" charset="0"/>
              </a:rPr>
              <a:t>Hit targets for over and under coverage</a:t>
            </a:r>
          </a:p>
          <a:p>
            <a:pPr marL="457200" indent="-457200" eaLnBrk="0" hangingPunct="0">
              <a:buSzPct val="90000"/>
              <a:buFont typeface="Arial" charset="0"/>
              <a:buNone/>
            </a:pPr>
            <a:endParaRPr lang="en-GB" sz="2400">
              <a:latin typeface="Arial" charset="0"/>
            </a:endParaRPr>
          </a:p>
          <a:p>
            <a:pPr marL="457200" indent="-457200" eaLnBrk="0" hangingPunct="0">
              <a:buSzPct val="90000"/>
            </a:pPr>
            <a:endParaRPr lang="en-US" sz="3200">
              <a:latin typeface="Arial" charset="0"/>
            </a:endParaRPr>
          </a:p>
        </p:txBody>
      </p:sp>
      <p:sp>
        <p:nvSpPr>
          <p:cNvPr id="857091" name="Rectangle 3"/>
          <p:cNvSpPr>
            <a:spLocks noChangeArrowheads="1"/>
          </p:cNvSpPr>
          <p:nvPr/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4000" b="1">
                <a:solidFill>
                  <a:srgbClr val="6E2585"/>
                </a:solidFill>
                <a:latin typeface="Arial" charset="0"/>
              </a:rPr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22" name="Picture 2" descr="Census2011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1450" y="228600"/>
            <a:ext cx="1047750" cy="1143000"/>
          </a:xfrm>
          <a:prstGeom prst="rect">
            <a:avLst/>
          </a:prstGeom>
          <a:noFill/>
        </p:spPr>
      </p:pic>
      <p:sp>
        <p:nvSpPr>
          <p:cNvPr id="440323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77771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3600">
                <a:solidFill>
                  <a:srgbClr val="6E2585"/>
                </a:solidFill>
              </a:rPr>
              <a:t>THE CENSUS FIELD OPERATION</a:t>
            </a:r>
            <a:endParaRPr lang="en-US" sz="6600">
              <a:solidFill>
                <a:srgbClr val="6E2585"/>
              </a:solidFill>
            </a:endParaRPr>
          </a:p>
        </p:txBody>
      </p:sp>
      <p:sp>
        <p:nvSpPr>
          <p:cNvPr id="440324" name="AutoShape 4"/>
          <p:cNvSpPr>
            <a:spLocks noChangeArrowheads="1"/>
          </p:cNvSpPr>
          <p:nvPr/>
        </p:nvSpPr>
        <p:spPr bwMode="auto">
          <a:xfrm>
            <a:off x="1331913" y="3284538"/>
            <a:ext cx="288925" cy="360362"/>
          </a:xfrm>
          <a:prstGeom prst="rightArrow">
            <a:avLst>
              <a:gd name="adj1" fmla="val 42731"/>
              <a:gd name="adj2" fmla="val 58824"/>
            </a:avLst>
          </a:prstGeom>
          <a:solidFill>
            <a:srgbClr val="F1E3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26" name="Oval 6"/>
          <p:cNvSpPr>
            <a:spLocks noChangeArrowheads="1"/>
          </p:cNvSpPr>
          <p:nvPr/>
        </p:nvSpPr>
        <p:spPr bwMode="auto">
          <a:xfrm>
            <a:off x="1762125" y="2852738"/>
            <a:ext cx="1295400" cy="1296987"/>
          </a:xfrm>
          <a:prstGeom prst="ellipse">
            <a:avLst/>
          </a:prstGeom>
          <a:solidFill>
            <a:srgbClr val="CCFF99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endParaRPr lang="en-GB" sz="1800" b="1">
              <a:latin typeface="Lucida Sans" pitchFamily="34" charset="0"/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0000"/>
                </a:solidFill>
                <a:latin typeface="Lucida Sans" pitchFamily="34" charset="0"/>
              </a:rPr>
              <a:t>Post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0000"/>
                </a:solidFill>
                <a:latin typeface="Lucida Sans" pitchFamily="34" charset="0"/>
              </a:rPr>
              <a:t>Out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n-GB" sz="1800" b="1">
              <a:latin typeface="Lucida Sans" pitchFamily="34" charset="0"/>
            </a:endParaRPr>
          </a:p>
        </p:txBody>
      </p:sp>
      <p:sp>
        <p:nvSpPr>
          <p:cNvPr id="440327" name="Oval 7"/>
          <p:cNvSpPr>
            <a:spLocks noChangeArrowheads="1"/>
          </p:cNvSpPr>
          <p:nvPr/>
        </p:nvSpPr>
        <p:spPr bwMode="auto">
          <a:xfrm>
            <a:off x="3570288" y="2852738"/>
            <a:ext cx="1295400" cy="1296987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endParaRPr lang="en-GB" sz="1800" b="1">
              <a:latin typeface="Lucida Sans" pitchFamily="34" charset="0"/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800" b="1">
                <a:latin typeface="Lucida Sans" pitchFamily="34" charset="0"/>
              </a:rPr>
              <a:t>Post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800" b="1">
                <a:latin typeface="Lucida Sans" pitchFamily="34" charset="0"/>
              </a:rPr>
              <a:t>Back</a:t>
            </a:r>
            <a:endParaRPr lang="en-GB" sz="1800" b="1">
              <a:latin typeface="Lucida Sans" pitchFamily="34" charset="0"/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n-GB" sz="1800" b="1">
              <a:latin typeface="Lucida Sans" pitchFamily="34" charset="0"/>
            </a:endParaRPr>
          </a:p>
        </p:txBody>
      </p:sp>
      <p:sp>
        <p:nvSpPr>
          <p:cNvPr id="440328" name="Oval 8"/>
          <p:cNvSpPr>
            <a:spLocks noChangeArrowheads="1"/>
          </p:cNvSpPr>
          <p:nvPr/>
        </p:nvSpPr>
        <p:spPr bwMode="auto">
          <a:xfrm>
            <a:off x="6375400" y="2420938"/>
            <a:ext cx="2228850" cy="2232025"/>
          </a:xfrm>
          <a:prstGeom prst="ellipse">
            <a:avLst/>
          </a:prstGeom>
          <a:solidFill>
            <a:srgbClr val="CCFF33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3600" b="1">
                <a:solidFill>
                  <a:srgbClr val="FF0000"/>
                </a:solidFill>
                <a:latin typeface="Lucida Sans" pitchFamily="34" charset="0"/>
              </a:rPr>
              <a:t>Follow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0000"/>
                </a:solidFill>
                <a:latin typeface="Lucida Sans" pitchFamily="34" charset="0"/>
              </a:rPr>
              <a:t>Up</a:t>
            </a:r>
            <a:endParaRPr lang="en-GB" sz="3600" b="1">
              <a:solidFill>
                <a:srgbClr val="FF0000"/>
              </a:solidFill>
              <a:latin typeface="Lucida Sans" pitchFamily="34" charset="0"/>
            </a:endParaRPr>
          </a:p>
        </p:txBody>
      </p:sp>
      <p:sp>
        <p:nvSpPr>
          <p:cNvPr id="440329" name="Oval 9"/>
          <p:cNvSpPr>
            <a:spLocks noChangeArrowheads="1"/>
          </p:cNvSpPr>
          <p:nvPr/>
        </p:nvSpPr>
        <p:spPr bwMode="auto">
          <a:xfrm>
            <a:off x="3786188" y="4292600"/>
            <a:ext cx="828675" cy="830263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200" b="1">
                <a:latin typeface="Lucida Sans" pitchFamily="34" charset="0"/>
              </a:rPr>
              <a:t>Internet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200" b="1">
                <a:latin typeface="Lucida Sans" pitchFamily="34" charset="0"/>
              </a:rPr>
              <a:t>Back</a:t>
            </a:r>
            <a:endParaRPr lang="en-GB" sz="1800" b="1">
              <a:latin typeface="Lucida Sans" pitchFamily="34" charset="0"/>
            </a:endParaRPr>
          </a:p>
        </p:txBody>
      </p:sp>
      <p:sp>
        <p:nvSpPr>
          <p:cNvPr id="440331" name="Oval 11"/>
          <p:cNvSpPr>
            <a:spLocks noChangeArrowheads="1"/>
          </p:cNvSpPr>
          <p:nvPr/>
        </p:nvSpPr>
        <p:spPr bwMode="auto">
          <a:xfrm>
            <a:off x="3276600" y="2303463"/>
            <a:ext cx="547688" cy="549275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000" b="1">
                <a:solidFill>
                  <a:srgbClr val="FF0000"/>
                </a:solidFill>
                <a:latin typeface="Lucida Sans" pitchFamily="34" charset="0"/>
              </a:rPr>
              <a:t>Special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000" b="1">
                <a:solidFill>
                  <a:srgbClr val="FF0000"/>
                </a:solidFill>
                <a:latin typeface="Lucida Sans" pitchFamily="34" charset="0"/>
              </a:rPr>
              <a:t>&amp; CEs</a:t>
            </a:r>
            <a:endParaRPr lang="en-GB" sz="1000" b="1">
              <a:solidFill>
                <a:srgbClr val="FF0000"/>
              </a:solidFill>
              <a:latin typeface="Lucida Sans" pitchFamily="34" charset="0"/>
            </a:endParaRPr>
          </a:p>
        </p:txBody>
      </p:sp>
      <p:sp>
        <p:nvSpPr>
          <p:cNvPr id="440332" name="Oval 12"/>
          <p:cNvSpPr>
            <a:spLocks noChangeArrowheads="1"/>
          </p:cNvSpPr>
          <p:nvPr/>
        </p:nvSpPr>
        <p:spPr bwMode="auto">
          <a:xfrm>
            <a:off x="287338" y="1878013"/>
            <a:ext cx="828675" cy="830262"/>
          </a:xfrm>
          <a:prstGeom prst="ellipse">
            <a:avLst/>
          </a:prstGeom>
          <a:solidFill>
            <a:srgbClr val="CC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200" b="1">
                <a:solidFill>
                  <a:srgbClr val="FF0000"/>
                </a:solidFill>
                <a:latin typeface="Lucida Sans" pitchFamily="34" charset="0"/>
              </a:rPr>
              <a:t>MATCH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200" b="1">
                <a:solidFill>
                  <a:srgbClr val="FF0000"/>
                </a:solidFill>
                <a:latin typeface="Lucida Sans" pitchFamily="34" charset="0"/>
              </a:rPr>
              <a:t>&amp; check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200" b="1">
                <a:solidFill>
                  <a:srgbClr val="FF0000"/>
                </a:solidFill>
                <a:latin typeface="Lucida Sans" pitchFamily="34" charset="0"/>
              </a:rPr>
              <a:t>etc</a:t>
            </a:r>
            <a:endParaRPr lang="en-GB" sz="1800" b="1">
              <a:solidFill>
                <a:srgbClr val="FF0000"/>
              </a:solidFill>
              <a:latin typeface="Lucida Sans" pitchFamily="34" charset="0"/>
            </a:endParaRPr>
          </a:p>
        </p:txBody>
      </p:sp>
      <p:sp>
        <p:nvSpPr>
          <p:cNvPr id="440333" name="Text Box 13"/>
          <p:cNvSpPr txBox="1">
            <a:spLocks noChangeArrowheads="1"/>
          </p:cNvSpPr>
          <p:nvPr/>
        </p:nvSpPr>
        <p:spPr bwMode="auto">
          <a:xfrm>
            <a:off x="141288" y="3213100"/>
            <a:ext cx="105727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 b="1">
                <a:solidFill>
                  <a:srgbClr val="FF0000"/>
                </a:solidFill>
                <a:latin typeface="Lucida Sans" pitchFamily="34" charset="0"/>
              </a:rPr>
              <a:t>ADDRESS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 b="1">
                <a:solidFill>
                  <a:srgbClr val="FF0000"/>
                </a:solidFill>
                <a:latin typeface="Lucida Sans" pitchFamily="34" charset="0"/>
              </a:rPr>
              <a:t>REGISTER</a:t>
            </a:r>
            <a:endParaRPr lang="en-GB" sz="1400" b="1">
              <a:solidFill>
                <a:srgbClr val="FF0000"/>
              </a:solidFill>
              <a:latin typeface="Lucida Sans" pitchFamily="34" charset="0"/>
            </a:endParaRPr>
          </a:p>
        </p:txBody>
      </p:sp>
      <p:sp>
        <p:nvSpPr>
          <p:cNvPr id="440334" name="AutoShape 14"/>
          <p:cNvSpPr>
            <a:spLocks noChangeArrowheads="1"/>
          </p:cNvSpPr>
          <p:nvPr/>
        </p:nvSpPr>
        <p:spPr bwMode="auto">
          <a:xfrm>
            <a:off x="3203575" y="3284538"/>
            <a:ext cx="288925" cy="360362"/>
          </a:xfrm>
          <a:prstGeom prst="rightArrow">
            <a:avLst>
              <a:gd name="adj1" fmla="val 42731"/>
              <a:gd name="adj2" fmla="val 58824"/>
            </a:avLst>
          </a:prstGeom>
          <a:solidFill>
            <a:srgbClr val="F1E3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35" name="AutoShape 15"/>
          <p:cNvSpPr>
            <a:spLocks noChangeArrowheads="1"/>
          </p:cNvSpPr>
          <p:nvPr/>
        </p:nvSpPr>
        <p:spPr bwMode="auto">
          <a:xfrm>
            <a:off x="5364163" y="3284538"/>
            <a:ext cx="288925" cy="360362"/>
          </a:xfrm>
          <a:prstGeom prst="rightArrow">
            <a:avLst>
              <a:gd name="adj1" fmla="val 42731"/>
              <a:gd name="adj2" fmla="val 58824"/>
            </a:avLst>
          </a:prstGeom>
          <a:solidFill>
            <a:srgbClr val="F1E3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36" name="Oval 16"/>
          <p:cNvSpPr>
            <a:spLocks noChangeArrowheads="1"/>
          </p:cNvSpPr>
          <p:nvPr/>
        </p:nvSpPr>
        <p:spPr bwMode="auto">
          <a:xfrm>
            <a:off x="8345488" y="2087563"/>
            <a:ext cx="547687" cy="549275"/>
          </a:xfrm>
          <a:prstGeom prst="ellipse">
            <a:avLst/>
          </a:prstGeom>
          <a:solidFill>
            <a:srgbClr val="CCFF33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000" b="1">
                <a:latin typeface="Lucida Sans" pitchFamily="34" charset="0"/>
              </a:rPr>
              <a:t>Enforce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000" b="1">
                <a:latin typeface="Lucida Sans" pitchFamily="34" charset="0"/>
              </a:rPr>
              <a:t>-ment</a:t>
            </a:r>
          </a:p>
        </p:txBody>
      </p:sp>
      <p:sp>
        <p:nvSpPr>
          <p:cNvPr id="440337" name="Oval 17"/>
          <p:cNvSpPr>
            <a:spLocks noChangeArrowheads="1"/>
          </p:cNvSpPr>
          <p:nvPr/>
        </p:nvSpPr>
        <p:spPr bwMode="auto">
          <a:xfrm>
            <a:off x="8388350" y="4319588"/>
            <a:ext cx="547688" cy="549275"/>
          </a:xfrm>
          <a:prstGeom prst="ellipse">
            <a:avLst/>
          </a:prstGeom>
          <a:solidFill>
            <a:srgbClr val="CCFF33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1800" b="1">
                <a:solidFill>
                  <a:srgbClr val="FF0000"/>
                </a:solidFill>
                <a:latin typeface="Lucida Sans" pitchFamily="34" charset="0"/>
              </a:rPr>
              <a:t>CCS</a:t>
            </a:r>
          </a:p>
        </p:txBody>
      </p:sp>
      <p:sp>
        <p:nvSpPr>
          <p:cNvPr id="440338" name="Text Box 18"/>
          <p:cNvSpPr txBox="1">
            <a:spLocks noChangeArrowheads="1"/>
          </p:cNvSpPr>
          <p:nvPr/>
        </p:nvSpPr>
        <p:spPr bwMode="auto">
          <a:xfrm>
            <a:off x="4787900" y="3789363"/>
            <a:ext cx="147796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 b="1">
                <a:solidFill>
                  <a:srgbClr val="FF0000"/>
                </a:solidFill>
                <a:latin typeface="Lucida Sans" pitchFamily="34" charset="0"/>
              </a:rPr>
              <a:t>Questionnaire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 b="1">
                <a:solidFill>
                  <a:srgbClr val="FF0000"/>
                </a:solidFill>
                <a:latin typeface="Lucida Sans" pitchFamily="34" charset="0"/>
              </a:rPr>
              <a:t>Tracking</a:t>
            </a:r>
            <a:endParaRPr lang="en-GB" sz="1400" b="1">
              <a:solidFill>
                <a:srgbClr val="FF0000"/>
              </a:solidFill>
              <a:latin typeface="Lucida Sans" pitchFamily="34" charset="0"/>
            </a:endParaRPr>
          </a:p>
        </p:txBody>
      </p:sp>
      <p:sp>
        <p:nvSpPr>
          <p:cNvPr id="440339" name="AutoShape 19"/>
          <p:cNvSpPr>
            <a:spLocks noChangeArrowheads="1"/>
          </p:cNvSpPr>
          <p:nvPr/>
        </p:nvSpPr>
        <p:spPr bwMode="auto">
          <a:xfrm rot="5278360">
            <a:off x="537369" y="2817019"/>
            <a:ext cx="288925" cy="360363"/>
          </a:xfrm>
          <a:prstGeom prst="rightArrow">
            <a:avLst>
              <a:gd name="adj1" fmla="val 42731"/>
              <a:gd name="adj2" fmla="val 58824"/>
            </a:avLst>
          </a:prstGeom>
          <a:solidFill>
            <a:srgbClr val="F1E3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0340" name="Text Box 20"/>
          <p:cNvSpPr txBox="1">
            <a:spLocks noChangeArrowheads="1"/>
          </p:cNvSpPr>
          <p:nvPr/>
        </p:nvSpPr>
        <p:spPr bwMode="auto">
          <a:xfrm>
            <a:off x="2411413" y="955675"/>
            <a:ext cx="18272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sz="2400" b="1">
                <a:solidFill>
                  <a:srgbClr val="FF0000"/>
                </a:solidFill>
                <a:latin typeface="Lucida Sans" pitchFamily="34" charset="0"/>
              </a:rPr>
              <a:t>Addresses</a:t>
            </a:r>
          </a:p>
        </p:txBody>
      </p:sp>
      <p:sp>
        <p:nvSpPr>
          <p:cNvPr id="440341" name="Line 21"/>
          <p:cNvSpPr>
            <a:spLocks noChangeShapeType="1"/>
          </p:cNvSpPr>
          <p:nvPr/>
        </p:nvSpPr>
        <p:spPr bwMode="auto">
          <a:xfrm>
            <a:off x="4508500" y="1193800"/>
            <a:ext cx="12239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so important for 2011?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4824"/>
            <a:ext cx="7772400" cy="4754562"/>
          </a:xfrm>
        </p:spPr>
        <p:txBody>
          <a:bodyPr/>
          <a:lstStyle/>
          <a:p>
            <a:r>
              <a:rPr lang="en-GB" sz="2800" dirty="0">
                <a:solidFill>
                  <a:srgbClr val="FF0000"/>
                </a:solidFill>
              </a:rPr>
              <a:t>Post-out</a:t>
            </a:r>
            <a:r>
              <a:rPr lang="en-GB" sz="2800" dirty="0"/>
              <a:t> to deliver 95% of questionnaires</a:t>
            </a:r>
          </a:p>
          <a:p>
            <a:r>
              <a:rPr lang="en-GB" sz="2800" dirty="0" smtClean="0"/>
              <a:t>At the centre of questionnaire </a:t>
            </a:r>
            <a:r>
              <a:rPr lang="en-GB" sz="2800" dirty="0"/>
              <a:t>tracking </a:t>
            </a:r>
          </a:p>
          <a:p>
            <a:pPr marL="763588" lvl="1"/>
            <a:r>
              <a:rPr lang="en-GB" sz="2400" dirty="0" smtClean="0"/>
              <a:t>focus effort on non response</a:t>
            </a:r>
          </a:p>
          <a:p>
            <a:pPr marL="763588" lvl="1"/>
            <a:r>
              <a:rPr lang="en-GB" sz="2400" dirty="0" smtClean="0"/>
              <a:t>target </a:t>
            </a:r>
            <a:r>
              <a:rPr lang="en-GB" sz="2400" dirty="0"/>
              <a:t>follow-up resources more effectively</a:t>
            </a:r>
          </a:p>
          <a:p>
            <a:r>
              <a:rPr lang="en-GB" sz="2800" dirty="0"/>
              <a:t>Key source for use in QA of census </a:t>
            </a:r>
            <a:r>
              <a:rPr lang="en-GB" sz="2800" dirty="0" smtClean="0"/>
              <a:t>estimates</a:t>
            </a:r>
          </a:p>
          <a:p>
            <a:pPr lvl="1"/>
            <a:r>
              <a:rPr lang="en-GB" sz="2400" dirty="0" smtClean="0"/>
              <a:t>Address frame feeds in to estimation</a:t>
            </a:r>
            <a:endParaRPr lang="en-GB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Address Register for 2011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513"/>
            <a:ext cx="7772400" cy="4537075"/>
          </a:xfrm>
        </p:spPr>
        <p:txBody>
          <a:bodyPr/>
          <a:lstStyle/>
          <a:p>
            <a:pPr marL="220663" indent="-220663">
              <a:lnSpc>
                <a:spcPct val="90000"/>
              </a:lnSpc>
              <a:buFontTx/>
              <a:buNone/>
            </a:pPr>
            <a:r>
              <a:rPr lang="en-GB" sz="2800" b="1" dirty="0"/>
              <a:t>Aims</a:t>
            </a:r>
            <a:endParaRPr lang="en-GB" sz="2800" dirty="0"/>
          </a:p>
          <a:p>
            <a:pPr marL="220663" indent="-220663">
              <a:lnSpc>
                <a:spcPct val="90000"/>
              </a:lnSpc>
              <a:buFontTx/>
              <a:buNone/>
            </a:pPr>
            <a:r>
              <a:rPr lang="en-GB" sz="2800" dirty="0"/>
              <a:t>To create:</a:t>
            </a:r>
          </a:p>
          <a:p>
            <a:pPr marL="220663" indent="-220663">
              <a:lnSpc>
                <a:spcPct val="90000"/>
              </a:lnSpc>
            </a:pPr>
            <a:r>
              <a:rPr lang="en-GB" sz="2800" dirty="0"/>
              <a:t>best possible register of households from available sources and fieldwork</a:t>
            </a:r>
            <a:endParaRPr lang="en-GB" sz="2800" dirty="0">
              <a:solidFill>
                <a:srgbClr val="F72E19"/>
              </a:solidFill>
            </a:endParaRPr>
          </a:p>
          <a:p>
            <a:pPr marL="220663" indent="-220663">
              <a:lnSpc>
                <a:spcPct val="90000"/>
              </a:lnSpc>
            </a:pPr>
            <a:r>
              <a:rPr lang="en-GB" sz="2800" dirty="0"/>
              <a:t>a register that </a:t>
            </a:r>
            <a:r>
              <a:rPr lang="en-GB" sz="2800" dirty="0" smtClean="0"/>
              <a:t>stakeholders were </a:t>
            </a:r>
            <a:r>
              <a:rPr lang="en-GB" sz="2800" dirty="0"/>
              <a:t>confident in</a:t>
            </a:r>
          </a:p>
          <a:p>
            <a:pPr marL="220663" indent="-220663">
              <a:lnSpc>
                <a:spcPct val="90000"/>
              </a:lnSpc>
            </a:pPr>
            <a:r>
              <a:rPr lang="en-GB" sz="2800" dirty="0"/>
              <a:t>a register that is best value for money</a:t>
            </a:r>
          </a:p>
          <a:p>
            <a:pPr marL="220663" indent="-220663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rgbClr val="FF0000"/>
                </a:solidFill>
              </a:rPr>
              <a:t>	&gt; 99% complete   &lt;1% duplication</a:t>
            </a:r>
          </a:p>
          <a:p>
            <a:pPr marL="220663" indent="-220663">
              <a:lnSpc>
                <a:spcPct val="90000"/>
              </a:lnSpc>
              <a:buFontTx/>
              <a:buNone/>
            </a:pPr>
            <a:endParaRPr lang="en-GB" sz="2800" dirty="0">
              <a:solidFill>
                <a:srgbClr val="FF0000"/>
              </a:solidFill>
            </a:endParaRPr>
          </a:p>
          <a:p>
            <a:pPr marL="220663" indent="-220663">
              <a:lnSpc>
                <a:spcPct val="90000"/>
              </a:lnSpc>
              <a:buFontTx/>
              <a:buNone/>
            </a:pPr>
            <a:r>
              <a:rPr lang="en-GB" sz="2800" dirty="0"/>
              <a:t>A list </a:t>
            </a:r>
            <a:r>
              <a:rPr lang="en-GB" sz="2800" dirty="0" smtClean="0"/>
              <a:t>designed </a:t>
            </a:r>
            <a:r>
              <a:rPr lang="en-GB" sz="2800" u="sng" dirty="0" smtClean="0"/>
              <a:t>specifically for Census</a:t>
            </a:r>
            <a:endParaRPr lang="en-US" sz="2800" u="sng" dirty="0"/>
          </a:p>
          <a:p>
            <a:pPr marL="220663" indent="-220663">
              <a:lnSpc>
                <a:spcPct val="90000"/>
              </a:lnSpc>
            </a:pPr>
            <a:endParaRPr lang="en-GB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auto">
          <a:xfrm>
            <a:off x="685800" y="271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4000" b="1">
                <a:solidFill>
                  <a:srgbClr val="6E2585"/>
                </a:solidFill>
                <a:latin typeface="Arial" charset="0"/>
              </a:rPr>
              <a:t>So what’s the problem ?</a:t>
            </a:r>
            <a:br>
              <a:rPr lang="en-GB" sz="4000" b="1">
                <a:solidFill>
                  <a:srgbClr val="6E2585"/>
                </a:solidFill>
                <a:latin typeface="Arial" charset="0"/>
              </a:rPr>
            </a:br>
            <a:r>
              <a:rPr lang="en-GB">
                <a:solidFill>
                  <a:srgbClr val="6E2585"/>
                </a:solidFill>
                <a:latin typeface="Arial" charset="0"/>
              </a:rPr>
              <a:t>just use the national address list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5" name="Oval 3"/>
          <p:cNvSpPr>
            <a:spLocks noChangeArrowheads="1"/>
          </p:cNvSpPr>
          <p:nvPr/>
        </p:nvSpPr>
        <p:spPr bwMode="auto">
          <a:xfrm>
            <a:off x="1042988" y="908050"/>
            <a:ext cx="2160587" cy="2160588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1800">
                <a:latin typeface="Verdana" pitchFamily="34" charset="0"/>
              </a:rPr>
              <a:t>Postcode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1800">
                <a:latin typeface="Verdana" pitchFamily="34" charset="0"/>
              </a:rPr>
              <a:t>Address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1800">
                <a:latin typeface="Verdana" pitchFamily="34" charset="0"/>
              </a:rPr>
              <a:t>File</a:t>
            </a:r>
          </a:p>
          <a:p>
            <a:pPr marL="342900" indent="-342900" algn="ctr">
              <a:buFontTx/>
              <a:buNone/>
            </a:pPr>
            <a:r>
              <a:rPr lang="en-GB" b="1">
                <a:latin typeface="Verdana" pitchFamily="34" charset="0"/>
              </a:rPr>
              <a:t>PAF</a:t>
            </a:r>
          </a:p>
        </p:txBody>
      </p:sp>
      <p:sp>
        <p:nvSpPr>
          <p:cNvPr id="428036" name="Oval 4"/>
          <p:cNvSpPr>
            <a:spLocks noChangeArrowheads="1"/>
          </p:cNvSpPr>
          <p:nvPr/>
        </p:nvSpPr>
        <p:spPr bwMode="auto">
          <a:xfrm>
            <a:off x="6443663" y="2060575"/>
            <a:ext cx="1368425" cy="1368425"/>
          </a:xfrm>
          <a:prstGeom prst="ellipse">
            <a:avLst/>
          </a:prstGeom>
          <a:solidFill>
            <a:srgbClr val="CCC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r>
              <a:rPr lang="en-GB" sz="2000">
                <a:latin typeface="Verdana" pitchFamily="34" charset="0"/>
              </a:rPr>
              <a:t>Valuation</a:t>
            </a:r>
          </a:p>
          <a:p>
            <a:pPr marL="342900" indent="-342900" algn="ctr">
              <a:buFontTx/>
              <a:buNone/>
            </a:pPr>
            <a:r>
              <a:rPr lang="en-GB" sz="2000">
                <a:latin typeface="Verdana" pitchFamily="34" charset="0"/>
              </a:rPr>
              <a:t>Office</a:t>
            </a:r>
          </a:p>
        </p:txBody>
      </p:sp>
      <p:sp>
        <p:nvSpPr>
          <p:cNvPr id="428037" name="Oval 5"/>
          <p:cNvSpPr>
            <a:spLocks noChangeArrowheads="1"/>
          </p:cNvSpPr>
          <p:nvPr/>
        </p:nvSpPr>
        <p:spPr bwMode="auto">
          <a:xfrm>
            <a:off x="4067175" y="836613"/>
            <a:ext cx="2160588" cy="2160587"/>
          </a:xfrm>
          <a:prstGeom prst="ellipse">
            <a:avLst/>
          </a:prstGeom>
          <a:solidFill>
            <a:srgbClr val="E8E8E8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buFontTx/>
              <a:buNone/>
            </a:pPr>
            <a:endParaRPr lang="en-GB" sz="2000">
              <a:latin typeface="Verdana" pitchFamily="34" charset="0"/>
            </a:endParaRP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National Land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&amp; Property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Gazetteer</a:t>
            </a:r>
          </a:p>
          <a:p>
            <a:pPr marL="342900" indent="-342900" algn="ctr">
              <a:buFontTx/>
              <a:buNone/>
            </a:pPr>
            <a:r>
              <a:rPr lang="en-GB" sz="2400" b="1">
                <a:latin typeface="Verdana" pitchFamily="34" charset="0"/>
              </a:rPr>
              <a:t>NLPG</a:t>
            </a:r>
          </a:p>
        </p:txBody>
      </p:sp>
      <p:sp>
        <p:nvSpPr>
          <p:cNvPr id="428038" name="Oval 6"/>
          <p:cNvSpPr>
            <a:spLocks noChangeArrowheads="1"/>
          </p:cNvSpPr>
          <p:nvPr/>
        </p:nvSpPr>
        <p:spPr bwMode="auto">
          <a:xfrm>
            <a:off x="1116013" y="3644900"/>
            <a:ext cx="2160587" cy="2160588"/>
          </a:xfrm>
          <a:prstGeom prst="ellipse">
            <a:avLst/>
          </a:prstGeom>
          <a:solidFill>
            <a:srgbClr val="F9D7E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Address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Layer 2</a:t>
            </a:r>
            <a:endParaRPr lang="en-GB" sz="1800">
              <a:latin typeface="Verdana" pitchFamily="34" charset="0"/>
            </a:endParaRPr>
          </a:p>
          <a:p>
            <a:pPr marL="342900" indent="-342900" algn="ctr">
              <a:buFontTx/>
              <a:buNone/>
            </a:pPr>
            <a:r>
              <a:rPr lang="en-GB" sz="2400" b="1">
                <a:latin typeface="Verdana" pitchFamily="34" charset="0"/>
              </a:rPr>
              <a:t>AL2</a:t>
            </a:r>
          </a:p>
        </p:txBody>
      </p:sp>
      <p:sp>
        <p:nvSpPr>
          <p:cNvPr id="428043" name="AutoShape 11"/>
          <p:cNvSpPr>
            <a:spLocks noChangeArrowheads="1"/>
          </p:cNvSpPr>
          <p:nvPr/>
        </p:nvSpPr>
        <p:spPr bwMode="auto">
          <a:xfrm rot="5400000">
            <a:off x="1547813" y="3068637"/>
            <a:ext cx="647700" cy="358775"/>
          </a:xfrm>
          <a:prstGeom prst="rightArrow">
            <a:avLst>
              <a:gd name="adj1" fmla="val 42481"/>
              <a:gd name="adj2" fmla="val 67699"/>
            </a:avLst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28044" name="AutoShape 12"/>
          <p:cNvSpPr>
            <a:spLocks noChangeArrowheads="1"/>
          </p:cNvSpPr>
          <p:nvPr/>
        </p:nvSpPr>
        <p:spPr bwMode="auto">
          <a:xfrm rot="16200000">
            <a:off x="2124076" y="3286125"/>
            <a:ext cx="647700" cy="358775"/>
          </a:xfrm>
          <a:prstGeom prst="rightArrow">
            <a:avLst>
              <a:gd name="adj1" fmla="val 42481"/>
              <a:gd name="adj2" fmla="val 67699"/>
            </a:avLst>
          </a:prstGeom>
          <a:solidFill>
            <a:srgbClr val="F9D7E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28045" name="AutoShape 13"/>
          <p:cNvSpPr>
            <a:spLocks noChangeArrowheads="1"/>
          </p:cNvSpPr>
          <p:nvPr/>
        </p:nvSpPr>
        <p:spPr bwMode="auto">
          <a:xfrm rot="10800000">
            <a:off x="3492500" y="1700213"/>
            <a:ext cx="647700" cy="358775"/>
          </a:xfrm>
          <a:prstGeom prst="rightArrow">
            <a:avLst>
              <a:gd name="adj1" fmla="val 42481"/>
              <a:gd name="adj2" fmla="val 67699"/>
            </a:avLst>
          </a:prstGeom>
          <a:solidFill>
            <a:srgbClr val="E8E8E8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28046" name="Oval 14"/>
          <p:cNvSpPr>
            <a:spLocks noChangeArrowheads="1"/>
          </p:cNvSpPr>
          <p:nvPr/>
        </p:nvSpPr>
        <p:spPr bwMode="auto">
          <a:xfrm>
            <a:off x="5724525" y="188913"/>
            <a:ext cx="647700" cy="647700"/>
          </a:xfrm>
          <a:prstGeom prst="ellipse">
            <a:avLst/>
          </a:prstGeom>
          <a:solidFill>
            <a:srgbClr val="E8E8E8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r>
              <a:rPr lang="en-GB" sz="1200"/>
              <a:t>LLPGs</a:t>
            </a:r>
          </a:p>
        </p:txBody>
      </p:sp>
      <p:sp>
        <p:nvSpPr>
          <p:cNvPr id="428047" name="AutoShape 15"/>
          <p:cNvSpPr>
            <a:spLocks noChangeArrowheads="1"/>
          </p:cNvSpPr>
          <p:nvPr/>
        </p:nvSpPr>
        <p:spPr bwMode="auto">
          <a:xfrm rot="7967320">
            <a:off x="5571332" y="700881"/>
            <a:ext cx="360362" cy="200025"/>
          </a:xfrm>
          <a:prstGeom prst="rightArrow">
            <a:avLst>
              <a:gd name="adj1" fmla="val 42481"/>
              <a:gd name="adj2" fmla="val 67559"/>
            </a:avLst>
          </a:prstGeom>
          <a:solidFill>
            <a:srgbClr val="E8E8E8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28048" name="Oval 16"/>
          <p:cNvSpPr>
            <a:spLocks noChangeArrowheads="1"/>
          </p:cNvSpPr>
          <p:nvPr/>
        </p:nvSpPr>
        <p:spPr bwMode="auto">
          <a:xfrm>
            <a:off x="6300788" y="836613"/>
            <a:ext cx="647700" cy="647700"/>
          </a:xfrm>
          <a:prstGeom prst="ellipse">
            <a:avLst/>
          </a:prstGeom>
          <a:solidFill>
            <a:srgbClr val="E8E8E8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r>
              <a:rPr lang="en-GB" sz="1200"/>
              <a:t>LLPGs</a:t>
            </a:r>
          </a:p>
        </p:txBody>
      </p:sp>
      <p:sp>
        <p:nvSpPr>
          <p:cNvPr id="428049" name="AutoShape 17"/>
          <p:cNvSpPr>
            <a:spLocks noChangeArrowheads="1"/>
          </p:cNvSpPr>
          <p:nvPr/>
        </p:nvSpPr>
        <p:spPr bwMode="auto">
          <a:xfrm rot="7967320">
            <a:off x="6147595" y="1348581"/>
            <a:ext cx="360362" cy="200025"/>
          </a:xfrm>
          <a:prstGeom prst="rightArrow">
            <a:avLst>
              <a:gd name="adj1" fmla="val 42481"/>
              <a:gd name="adj2" fmla="val 67559"/>
            </a:avLst>
          </a:prstGeom>
          <a:solidFill>
            <a:srgbClr val="E8E8E8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28050" name="Text Box 18"/>
          <p:cNvSpPr txBox="1">
            <a:spLocks noChangeArrowheads="1"/>
          </p:cNvSpPr>
          <p:nvPr/>
        </p:nvSpPr>
        <p:spPr bwMode="auto">
          <a:xfrm>
            <a:off x="6372225" y="476250"/>
            <a:ext cx="736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1400">
                <a:latin typeface="Verdana" pitchFamily="34" charset="0"/>
              </a:rPr>
              <a:t>x </a:t>
            </a:r>
            <a:r>
              <a:rPr lang="en-GB" sz="1600">
                <a:latin typeface="Verdana" pitchFamily="34" charset="0"/>
              </a:rPr>
              <a:t>348</a:t>
            </a:r>
          </a:p>
        </p:txBody>
      </p:sp>
      <p:sp>
        <p:nvSpPr>
          <p:cNvPr id="428051" name="Oval 19"/>
          <p:cNvSpPr>
            <a:spLocks noChangeArrowheads="1"/>
          </p:cNvSpPr>
          <p:nvPr/>
        </p:nvSpPr>
        <p:spPr bwMode="auto">
          <a:xfrm>
            <a:off x="5219700" y="3141663"/>
            <a:ext cx="1150938" cy="1152525"/>
          </a:xfrm>
          <a:prstGeom prst="ellipse">
            <a:avLst/>
          </a:prstGeom>
          <a:solidFill>
            <a:srgbClr val="CCC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Council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Tax</a:t>
            </a:r>
          </a:p>
        </p:txBody>
      </p:sp>
      <p:sp>
        <p:nvSpPr>
          <p:cNvPr id="428052" name="Oval 20"/>
          <p:cNvSpPr>
            <a:spLocks noChangeArrowheads="1"/>
          </p:cNvSpPr>
          <p:nvPr/>
        </p:nvSpPr>
        <p:spPr bwMode="auto">
          <a:xfrm>
            <a:off x="5940425" y="4868863"/>
            <a:ext cx="1152525" cy="1152525"/>
          </a:xfrm>
          <a:prstGeom prst="ellipse">
            <a:avLst/>
          </a:prstGeom>
          <a:solidFill>
            <a:srgbClr val="CCE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TV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2000">
                <a:latin typeface="Verdana" pitchFamily="34" charset="0"/>
              </a:rPr>
              <a:t>License</a:t>
            </a:r>
          </a:p>
        </p:txBody>
      </p:sp>
      <p:sp>
        <p:nvSpPr>
          <p:cNvPr id="428053" name="Oval 21"/>
          <p:cNvSpPr>
            <a:spLocks noChangeArrowheads="1"/>
          </p:cNvSpPr>
          <p:nvPr/>
        </p:nvSpPr>
        <p:spPr bwMode="auto">
          <a:xfrm>
            <a:off x="4211638" y="4437063"/>
            <a:ext cx="1368425" cy="1368425"/>
          </a:xfrm>
          <a:prstGeom prst="ellipse">
            <a:avLst/>
          </a:prstGeom>
          <a:solidFill>
            <a:srgbClr val="CCE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None/>
            </a:pPr>
            <a:r>
              <a:rPr lang="en-GB" sz="2000">
                <a:latin typeface="Verdana" pitchFamily="34" charset="0"/>
              </a:rPr>
              <a:t>Utilities</a:t>
            </a:r>
          </a:p>
        </p:txBody>
      </p:sp>
      <p:sp>
        <p:nvSpPr>
          <p:cNvPr id="428054" name="Oval 22"/>
          <p:cNvSpPr>
            <a:spLocks noChangeArrowheads="1"/>
          </p:cNvSpPr>
          <p:nvPr/>
        </p:nvSpPr>
        <p:spPr bwMode="auto">
          <a:xfrm>
            <a:off x="3635375" y="3141663"/>
            <a:ext cx="1152525" cy="1152525"/>
          </a:xfrm>
          <a:prstGeom prst="ellipse">
            <a:avLst/>
          </a:prstGeom>
          <a:solidFill>
            <a:srgbClr val="CCE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1800">
                <a:latin typeface="Verdana" pitchFamily="34" charset="0"/>
              </a:rPr>
              <a:t>Emerg.</a:t>
            </a:r>
          </a:p>
          <a:p>
            <a:pPr marL="342900" indent="-342900" algn="ctr">
              <a:lnSpc>
                <a:spcPct val="75000"/>
              </a:lnSpc>
              <a:buFontTx/>
              <a:buNone/>
            </a:pPr>
            <a:r>
              <a:rPr lang="en-GB" sz="1800">
                <a:latin typeface="Verdana" pitchFamily="34" charset="0"/>
              </a:rPr>
              <a:t>Services</a:t>
            </a:r>
          </a:p>
        </p:txBody>
      </p:sp>
      <p:sp>
        <p:nvSpPr>
          <p:cNvPr id="428055" name="Text Box 23"/>
          <p:cNvSpPr txBox="1">
            <a:spLocks noChangeArrowheads="1"/>
          </p:cNvSpPr>
          <p:nvPr/>
        </p:nvSpPr>
        <p:spPr bwMode="auto">
          <a:xfrm>
            <a:off x="6856413" y="3886200"/>
            <a:ext cx="105251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4000" b="1">
                <a:solidFill>
                  <a:srgbClr val="BBE0E3"/>
                </a:solidFill>
                <a:latin typeface="Verdana" pitchFamily="34" charset="0"/>
              </a:rPr>
              <a:t>etc</a:t>
            </a:r>
          </a:p>
        </p:txBody>
      </p:sp>
      <p:sp>
        <p:nvSpPr>
          <p:cNvPr id="428056" name="AutoShape 24"/>
          <p:cNvSpPr>
            <a:spLocks noChangeArrowheads="1"/>
          </p:cNvSpPr>
          <p:nvPr/>
        </p:nvSpPr>
        <p:spPr bwMode="auto">
          <a:xfrm>
            <a:off x="3059113" y="2205038"/>
            <a:ext cx="647700" cy="358775"/>
          </a:xfrm>
          <a:prstGeom prst="rightArrow">
            <a:avLst>
              <a:gd name="adj1" fmla="val 42481"/>
              <a:gd name="adj2" fmla="val 67699"/>
            </a:avLst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5" name="Group 25"/>
          <p:cNvGrpSpPr>
            <a:grpSpLocks/>
          </p:cNvGrpSpPr>
          <p:nvPr/>
        </p:nvGrpSpPr>
        <p:grpSpPr bwMode="auto">
          <a:xfrm>
            <a:off x="1187450" y="441325"/>
            <a:ext cx="5257800" cy="5508625"/>
            <a:chOff x="748" y="278"/>
            <a:chExt cx="3312" cy="3470"/>
          </a:xfrm>
        </p:grpSpPr>
        <p:sp>
          <p:nvSpPr>
            <p:cNvPr id="430082" name="Oval 2"/>
            <p:cNvSpPr>
              <a:spLocks noChangeArrowheads="1"/>
            </p:cNvSpPr>
            <p:nvPr/>
          </p:nvSpPr>
          <p:spPr bwMode="auto">
            <a:xfrm>
              <a:off x="748" y="436"/>
              <a:ext cx="3312" cy="3312"/>
            </a:xfrm>
            <a:prstGeom prst="ellipse">
              <a:avLst/>
            </a:prstGeom>
            <a:solidFill>
              <a:srgbClr val="99CCFF">
                <a:alpha val="49001"/>
              </a:srgbClr>
            </a:solidFill>
            <a:ln w="31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>
                <a:lnSpc>
                  <a:spcPct val="75000"/>
                </a:lnSpc>
                <a:buFontTx/>
                <a:buNone/>
              </a:pPr>
              <a:endParaRPr lang="en-GB" b="1">
                <a:latin typeface="Verdana" pitchFamily="34" charset="0"/>
              </a:endParaRPr>
            </a:p>
          </p:txBody>
        </p:sp>
        <p:sp>
          <p:nvSpPr>
            <p:cNvPr id="430098" name="Text Box 18"/>
            <p:cNvSpPr txBox="1">
              <a:spLocks noChangeArrowheads="1"/>
            </p:cNvSpPr>
            <p:nvPr/>
          </p:nvSpPr>
          <p:spPr bwMode="auto">
            <a:xfrm>
              <a:off x="748" y="278"/>
              <a:ext cx="653" cy="6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en-GB" sz="3600">
                  <a:latin typeface="Verdana" pitchFamily="34" charset="0"/>
                </a:rPr>
                <a:t>PAF</a:t>
              </a:r>
            </a:p>
            <a:p>
              <a:pPr marL="342900" indent="-342900">
                <a:buFontTx/>
                <a:buNone/>
              </a:pPr>
              <a:r>
                <a:rPr lang="en-GB" sz="1800">
                  <a:latin typeface="Verdana" pitchFamily="34" charset="0"/>
                </a:rPr>
                <a:t>&amp; AL2</a:t>
              </a:r>
            </a:p>
          </p:txBody>
        </p:sp>
      </p:grpSp>
      <p:grpSp>
        <p:nvGrpSpPr>
          <p:cNvPr id="430103" name="Group 23"/>
          <p:cNvGrpSpPr>
            <a:grpSpLocks/>
          </p:cNvGrpSpPr>
          <p:nvPr/>
        </p:nvGrpSpPr>
        <p:grpSpPr bwMode="auto">
          <a:xfrm>
            <a:off x="2413000" y="650875"/>
            <a:ext cx="6305550" cy="5400675"/>
            <a:chOff x="1520" y="410"/>
            <a:chExt cx="3972" cy="3402"/>
          </a:xfrm>
        </p:grpSpPr>
        <p:sp>
          <p:nvSpPr>
            <p:cNvPr id="430084" name="Oval 4"/>
            <p:cNvSpPr>
              <a:spLocks noChangeArrowheads="1"/>
            </p:cNvSpPr>
            <p:nvPr/>
          </p:nvSpPr>
          <p:spPr bwMode="auto">
            <a:xfrm>
              <a:off x="1520" y="410"/>
              <a:ext cx="3402" cy="3402"/>
            </a:xfrm>
            <a:prstGeom prst="ellipse">
              <a:avLst/>
            </a:prstGeom>
            <a:solidFill>
              <a:srgbClr val="E8E8E8">
                <a:alpha val="46001"/>
              </a:srgbClr>
            </a:solidFill>
            <a:ln w="31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ctr">
                <a:lnSpc>
                  <a:spcPct val="75000"/>
                </a:lnSpc>
                <a:buFontTx/>
                <a:buNone/>
              </a:pPr>
              <a:endParaRPr lang="en-GB" sz="2000">
                <a:latin typeface="Verdana" pitchFamily="34" charset="0"/>
              </a:endParaRPr>
            </a:p>
          </p:txBody>
        </p:sp>
        <p:sp>
          <p:nvSpPr>
            <p:cNvPr id="430099" name="Text Box 19"/>
            <p:cNvSpPr txBox="1">
              <a:spLocks noChangeArrowheads="1"/>
            </p:cNvSpPr>
            <p:nvPr/>
          </p:nvSpPr>
          <p:spPr bwMode="auto">
            <a:xfrm>
              <a:off x="4604" y="3158"/>
              <a:ext cx="888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en-GB" sz="3600">
                  <a:latin typeface="Verdana" pitchFamily="34" charset="0"/>
                </a:rPr>
                <a:t>NLPG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0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0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Blank Presentation">
  <a:themeElements>
    <a:clrScheme name="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old" pitchFamily="1" charset="0"/>
            <a:ea typeface="ＭＳ Ｐゴシック"/>
            <a:cs typeface="ＭＳ Ｐゴシック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old" pitchFamily="1" charset="0"/>
            <a:ea typeface="ＭＳ Ｐゴシック"/>
            <a:cs typeface="ＭＳ Ｐゴシック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 slide">
  <a:themeElements>
    <a:clrScheme name="Content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tent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old" pitchFamily="1" charset="0"/>
            <a:ea typeface="ＭＳ Ｐゴシック"/>
            <a:cs typeface="ＭＳ Ｐゴシック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old" pitchFamily="1" charset="0"/>
            <a:ea typeface="ＭＳ Ｐゴシック"/>
            <a:cs typeface="ＭＳ Ｐゴシック"/>
          </a:defRPr>
        </a:defPPr>
      </a:lstStyle>
    </a:lnDef>
  </a:objectDefaults>
  <a:extraClrSchemeLst>
    <a:extraClrScheme>
      <a:clrScheme name="Content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slide 13">
        <a:dk1>
          <a:srgbClr val="000000"/>
        </a:dk1>
        <a:lt1>
          <a:srgbClr val="FFFFFF"/>
        </a:lt1>
        <a:dk2>
          <a:srgbClr val="6E2585"/>
        </a:dk2>
        <a:lt2>
          <a:srgbClr val="808080"/>
        </a:lt2>
        <a:accent1>
          <a:srgbClr val="BBE0E3"/>
        </a:accent1>
        <a:accent2>
          <a:srgbClr val="6E2585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63207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census brand</Template>
  <TotalTime>2654</TotalTime>
  <Words>570</Words>
  <Application>Microsoft Office PowerPoint</Application>
  <PresentationFormat>On-screen Show (4:3)</PresentationFormat>
  <Paragraphs>260</Paragraphs>
  <Slides>36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2_Blank Presentation</vt:lpstr>
      <vt:lpstr>Content slide</vt:lpstr>
      <vt:lpstr>Image</vt:lpstr>
      <vt:lpstr>Photo Editor Photo</vt:lpstr>
      <vt:lpstr>Slide 1</vt:lpstr>
      <vt:lpstr>Slide 2</vt:lpstr>
      <vt:lpstr>Slide 3</vt:lpstr>
      <vt:lpstr>Slide 4</vt:lpstr>
      <vt:lpstr>Why so important for 2011?</vt:lpstr>
      <vt:lpstr>Address Register for 2011</vt:lpstr>
      <vt:lpstr>Slide 7</vt:lpstr>
      <vt:lpstr>Slide 8</vt:lpstr>
      <vt:lpstr>Slide 9</vt:lpstr>
      <vt:lpstr>Slide 10</vt:lpstr>
      <vt:lpstr>Slide 11</vt:lpstr>
      <vt:lpstr>Slide 12</vt:lpstr>
      <vt:lpstr>Slide 13</vt:lpstr>
      <vt:lpstr>Where to check ??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elmwood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elmwood</dc:creator>
  <cp:lastModifiedBy>caldea</cp:lastModifiedBy>
  <cp:revision>98</cp:revision>
  <cp:lastPrinted>2008-10-23T13:34:55Z</cp:lastPrinted>
  <dcterms:created xsi:type="dcterms:W3CDTF">2008-10-23T10:54:35Z</dcterms:created>
  <dcterms:modified xsi:type="dcterms:W3CDTF">2012-05-20T08:05:52Z</dcterms:modified>
</cp:coreProperties>
</file>