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1" r:id="rId2"/>
    <p:sldMasterId id="2147483650" r:id="rId3"/>
    <p:sldMasterId id="2147483649" r:id="rId4"/>
    <p:sldMasterId id="2147483654" r:id="rId5"/>
  </p:sldMasterIdLst>
  <p:notesMasterIdLst>
    <p:notesMasterId r:id="rId17"/>
  </p:notesMasterIdLst>
  <p:handoutMasterIdLst>
    <p:handoutMasterId r:id="rId18"/>
  </p:handoutMasterIdLst>
  <p:sldIdLst>
    <p:sldId id="265" r:id="rId6"/>
    <p:sldId id="337" r:id="rId7"/>
    <p:sldId id="338" r:id="rId8"/>
    <p:sldId id="347" r:id="rId9"/>
    <p:sldId id="339" r:id="rId10"/>
    <p:sldId id="349" r:id="rId11"/>
    <p:sldId id="342" r:id="rId12"/>
    <p:sldId id="350" r:id="rId13"/>
    <p:sldId id="348" r:id="rId14"/>
    <p:sldId id="345" r:id="rId15"/>
    <p:sldId id="335" r:id="rId16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rgbClr val="6E2585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6E2585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6E2585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6E2585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6E2585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6E2585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6E2585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6E2585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6E2585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A41106"/>
    <a:srgbClr val="3366FF"/>
    <a:srgbClr val="A70322"/>
    <a:srgbClr val="6E258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73070" autoAdjust="0"/>
  </p:normalViewPr>
  <p:slideViewPr>
    <p:cSldViewPr>
      <p:cViewPr varScale="1">
        <p:scale>
          <a:sx n="56" d="100"/>
          <a:sy n="56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0" d="100"/>
          <a:sy n="60" d="100"/>
        </p:scale>
        <p:origin x="-1110" y="27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06D2490-3FD2-4246-A4F5-B06FF3BCFEA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13B00ED-0844-4F58-930B-C96CB1D4AB3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D2AF3-5B03-404D-A9A3-89231E58B6AF}" type="slidenum">
              <a:rPr lang="en-GB"/>
              <a:pPr/>
              <a:t>1</a:t>
            </a:fld>
            <a:endParaRPr lang="en-GB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B00ED-0844-4F58-930B-C96CB1D4AB3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B00ED-0844-4F58-930B-C96CB1D4AB3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B00ED-0844-4F58-930B-C96CB1D4AB3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B00ED-0844-4F58-930B-C96CB1D4AB3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B00ED-0844-4F58-930B-C96CB1D4AB3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B00ED-0844-4F58-930B-C96CB1D4AB3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ADF7E9-D153-41BB-8690-E7172CC7A309}" type="slidenum">
              <a:rPr lang="en-GB"/>
              <a:pPr/>
              <a:t>11</a:t>
            </a:fld>
            <a:endParaRPr lang="en-GB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7225"/>
            <a:ext cx="4038600" cy="4238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7225"/>
            <a:ext cx="4038600" cy="4238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049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Picture 7" descr="Census2011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30500" y="1143000"/>
            <a:ext cx="4051300" cy="441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E258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7176" name="Picture 8" descr="Census2011_RGB_Revers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93038" y="228600"/>
            <a:ext cx="1046162" cy="1143000"/>
          </a:xfrm>
          <a:prstGeom prst="rect">
            <a:avLst/>
          </a:prstGeom>
          <a:noFill/>
        </p:spPr>
      </p:pic>
      <p:pic>
        <p:nvPicPr>
          <p:cNvPr id="7177" name="Picture 9" descr="Census2011_Strap_RGB_PPT_ONS_Reverse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2275" y="6124575"/>
            <a:ext cx="8253413" cy="5048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27225"/>
            <a:ext cx="82296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E258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4104" name="Picture 8" descr="Census2011_RGB_Revers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93038" y="228600"/>
            <a:ext cx="1046162" cy="1143000"/>
          </a:xfrm>
          <a:prstGeom prst="rect">
            <a:avLst/>
          </a:prstGeom>
          <a:noFill/>
        </p:spPr>
      </p:pic>
      <p:pic>
        <p:nvPicPr>
          <p:cNvPr id="4105" name="Picture 9" descr="Census2011_Strap_RGB_PPT_ONS_Reverse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313" y="6124575"/>
            <a:ext cx="7991475" cy="504825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178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  <a:br>
              <a:rPr lang="en-GB" smtClean="0"/>
            </a:br>
            <a:endParaRPr lang="en-GB" smtClean="0"/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pic>
        <p:nvPicPr>
          <p:cNvPr id="3079" name="Picture 7" descr="Census2011_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91450" y="228600"/>
            <a:ext cx="1047750" cy="1143000"/>
          </a:xfrm>
          <a:prstGeom prst="rect">
            <a:avLst/>
          </a:prstGeom>
          <a:noFill/>
        </p:spPr>
      </p:pic>
      <p:pic>
        <p:nvPicPr>
          <p:cNvPr id="3080" name="Picture 8" descr="Census2011_Strap_RGB_PPT_ONS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1638" y="6096000"/>
            <a:ext cx="8274050" cy="5365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10" r:id="rId12"/>
    <p:sldLayoutId id="214748371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  <a:br>
              <a:rPr lang="en-GB" smtClean="0"/>
            </a:br>
            <a:endParaRPr lang="en-GB" smtClean="0"/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pic>
        <p:nvPicPr>
          <p:cNvPr id="55300" name="Picture 4" descr="Census2011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91450" y="228600"/>
            <a:ext cx="1047750" cy="1143000"/>
          </a:xfrm>
          <a:prstGeom prst="rect">
            <a:avLst/>
          </a:prstGeom>
          <a:noFill/>
        </p:spPr>
      </p:pic>
      <p:pic>
        <p:nvPicPr>
          <p:cNvPr id="55301" name="Picture 5" descr="Census2011_Strap_RGB_PPT_ON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01638" y="6096000"/>
            <a:ext cx="8274050" cy="5365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251520" y="1628800"/>
            <a:ext cx="8675687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Plans for Access to UK</a:t>
            </a:r>
            <a:br>
              <a:rPr lang="en-US" sz="4000" b="1" dirty="0" smtClean="0">
                <a:solidFill>
                  <a:schemeClr val="bg1"/>
                </a:solidFill>
              </a:rPr>
            </a:br>
            <a:r>
              <a:rPr lang="en-US" sz="4000" b="1" dirty="0" err="1" smtClean="0">
                <a:solidFill>
                  <a:schemeClr val="bg1"/>
                </a:solidFill>
              </a:rPr>
              <a:t>Microdata</a:t>
            </a:r>
            <a:r>
              <a:rPr lang="en-US" sz="4000" b="1" dirty="0" smtClean="0">
                <a:solidFill>
                  <a:schemeClr val="bg1"/>
                </a:solidFill>
              </a:rPr>
              <a:t> from 2011 Census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251520" y="4221088"/>
            <a:ext cx="86756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Emma White</a:t>
            </a:r>
            <a:endParaRPr lang="en-US" sz="2800" dirty="0">
              <a:solidFill>
                <a:schemeClr val="bg1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Office </a:t>
            </a:r>
            <a:r>
              <a:rPr lang="en-US" sz="2800" dirty="0">
                <a:solidFill>
                  <a:schemeClr val="bg1"/>
                </a:solidFill>
              </a:rPr>
              <a:t>for National </a:t>
            </a:r>
            <a:r>
              <a:rPr lang="en-US" sz="2800" dirty="0" smtClean="0">
                <a:solidFill>
                  <a:schemeClr val="bg1"/>
                </a:solidFill>
              </a:rPr>
              <a:t>Statistics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24 May 2012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8"/>
          </a:xfrm>
        </p:spPr>
        <p:txBody>
          <a:bodyPr/>
          <a:lstStyle/>
          <a:p>
            <a:r>
              <a:rPr lang="en-GB" b="0" dirty="0" smtClean="0"/>
              <a:t>Statistical disclosure control: targeted record swapping</a:t>
            </a:r>
          </a:p>
          <a:p>
            <a:pPr lvl="1"/>
            <a:r>
              <a:rPr lang="en-GB" dirty="0" smtClean="0"/>
              <a:t>Potential for increased sample sizes</a:t>
            </a:r>
            <a:endParaRPr lang="en-GB" b="0" dirty="0" smtClean="0"/>
          </a:p>
          <a:p>
            <a:r>
              <a:rPr lang="en-GB" b="0" dirty="0" err="1" smtClean="0"/>
              <a:t>Microdata</a:t>
            </a:r>
            <a:r>
              <a:rPr lang="en-GB" b="0" dirty="0" smtClean="0"/>
              <a:t> file specifications prepared and under review</a:t>
            </a:r>
          </a:p>
          <a:p>
            <a:r>
              <a:rPr lang="en-GB" b="0" dirty="0"/>
              <a:t>S</a:t>
            </a:r>
            <a:r>
              <a:rPr lang="en-GB" b="0" dirty="0" smtClean="0"/>
              <a:t>ingle UK database agreed across the four countries, planning underway</a:t>
            </a:r>
          </a:p>
          <a:p>
            <a:r>
              <a:rPr lang="en-GB" b="0" dirty="0" err="1" smtClean="0"/>
              <a:t>Microdata</a:t>
            </a:r>
            <a:r>
              <a:rPr lang="en-GB" b="0" dirty="0" smtClean="0"/>
              <a:t> planned for release from Autumn 2013</a:t>
            </a:r>
          </a:p>
          <a:p>
            <a:r>
              <a:rPr lang="en-GB" b="0" dirty="0" smtClean="0"/>
              <a:t>Historical </a:t>
            </a:r>
            <a:r>
              <a:rPr lang="en-GB" b="0" dirty="0" err="1" smtClean="0"/>
              <a:t>microdata</a:t>
            </a:r>
            <a:r>
              <a:rPr lang="en-GB" b="0" dirty="0" smtClean="0"/>
              <a:t> under consideration</a:t>
            </a:r>
          </a:p>
          <a:p>
            <a:pPr lvl="1"/>
            <a:r>
              <a:rPr lang="en-GB" b="0" dirty="0" smtClean="0"/>
              <a:t>1961, 1966, 1971, 1981</a:t>
            </a:r>
            <a:endParaRPr lang="en-GB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29600" cy="4320480"/>
          </a:xfrm>
        </p:spPr>
        <p:txBody>
          <a:bodyPr/>
          <a:lstStyle/>
          <a:p>
            <a:pPr>
              <a:buFontTx/>
              <a:buNone/>
            </a:pPr>
            <a:endParaRPr lang="en-GB" dirty="0"/>
          </a:p>
          <a:p>
            <a:pPr>
              <a:buFontTx/>
              <a:buNone/>
            </a:pPr>
            <a:endParaRPr lang="en-GB" dirty="0"/>
          </a:p>
          <a:p>
            <a:pPr>
              <a:buFontTx/>
              <a:buNone/>
            </a:pPr>
            <a:r>
              <a:rPr lang="en-GB" b="0" dirty="0" smtClean="0"/>
              <a:t>Dr Emma White</a:t>
            </a:r>
          </a:p>
          <a:p>
            <a:pPr>
              <a:buFontTx/>
              <a:buNone/>
            </a:pPr>
            <a:r>
              <a:rPr lang="en-GB" b="0" dirty="0" smtClean="0"/>
              <a:t>Head of 2011 Census Outputs Policy and Analysis</a:t>
            </a:r>
          </a:p>
          <a:p>
            <a:pPr>
              <a:buFontTx/>
              <a:buNone/>
            </a:pPr>
            <a:r>
              <a:rPr lang="en-GB" b="0" dirty="0" smtClean="0"/>
              <a:t>Office for National Statistics</a:t>
            </a:r>
          </a:p>
          <a:p>
            <a:pPr>
              <a:buFontTx/>
              <a:buNone/>
            </a:pPr>
            <a:endParaRPr lang="en-GB" b="0" dirty="0" smtClean="0"/>
          </a:p>
          <a:p>
            <a:pPr>
              <a:buFontTx/>
              <a:buNone/>
            </a:pPr>
            <a:r>
              <a:rPr lang="en-GB" b="0" dirty="0" err="1" smtClean="0"/>
              <a:t>emma.white@ons.gov.uk</a:t>
            </a:r>
            <a:endParaRPr lang="en-GB" b="0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GB" dirty="0" smtClean="0"/>
              <a:t>Contact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dirty="0" smtClean="0"/>
              <a:t>Introduction</a:t>
            </a:r>
          </a:p>
          <a:p>
            <a:r>
              <a:rPr lang="en-GB" b="0" dirty="0" smtClean="0"/>
              <a:t>2011 Census progress</a:t>
            </a:r>
          </a:p>
          <a:p>
            <a:r>
              <a:rPr lang="en-GB" b="0" dirty="0" smtClean="0"/>
              <a:t>Proposed products</a:t>
            </a:r>
          </a:p>
          <a:p>
            <a:r>
              <a:rPr lang="en-GB" b="0" dirty="0" smtClean="0"/>
              <a:t>Challenges</a:t>
            </a:r>
          </a:p>
          <a:p>
            <a:r>
              <a:rPr lang="en-GB" b="0" dirty="0" err="1" smtClean="0"/>
              <a:t>Microdata</a:t>
            </a:r>
            <a:r>
              <a:rPr lang="en-GB" b="0" dirty="0" smtClean="0"/>
              <a:t> progress to 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UK Censuses held since 1851</a:t>
            </a:r>
          </a:p>
          <a:p>
            <a:pPr lvl="1"/>
            <a:r>
              <a:rPr lang="en-GB" dirty="0" smtClean="0"/>
              <a:t>Usually every ten years</a:t>
            </a:r>
            <a:endParaRPr lang="en-GB" b="0" dirty="0" smtClean="0"/>
          </a:p>
          <a:p>
            <a:r>
              <a:rPr lang="en-GB" b="0" dirty="0" smtClean="0"/>
              <a:t>Samples of </a:t>
            </a:r>
            <a:r>
              <a:rPr lang="en-GB" b="0" dirty="0" err="1" smtClean="0"/>
              <a:t>anonymised</a:t>
            </a:r>
            <a:r>
              <a:rPr lang="en-GB" b="0" dirty="0" smtClean="0"/>
              <a:t> records (</a:t>
            </a:r>
            <a:r>
              <a:rPr lang="en-GB" b="0" dirty="0" err="1" smtClean="0"/>
              <a:t>SARs</a:t>
            </a:r>
            <a:r>
              <a:rPr lang="en-GB" b="0" dirty="0" smtClean="0"/>
              <a:t>) made available for the first time in 1991</a:t>
            </a:r>
          </a:p>
          <a:p>
            <a:pPr lvl="1"/>
            <a:r>
              <a:rPr lang="en-GB" dirty="0" smtClean="0"/>
              <a:t>Great Britain and Northern Ireland separately</a:t>
            </a:r>
          </a:p>
          <a:p>
            <a:pPr lvl="1"/>
            <a:r>
              <a:rPr lang="en-GB" dirty="0" smtClean="0"/>
              <a:t>Two files: individual, household</a:t>
            </a:r>
          </a:p>
          <a:p>
            <a:r>
              <a:rPr lang="en-GB" b="0" dirty="0" smtClean="0"/>
              <a:t>2001</a:t>
            </a:r>
          </a:p>
          <a:p>
            <a:pPr lvl="1"/>
            <a:r>
              <a:rPr lang="en-GB" dirty="0" smtClean="0"/>
              <a:t>Five files: individual SAR, small area </a:t>
            </a:r>
            <a:r>
              <a:rPr lang="en-GB" dirty="0" err="1" smtClean="0"/>
              <a:t>microdata</a:t>
            </a:r>
            <a:r>
              <a:rPr lang="en-GB" dirty="0" smtClean="0"/>
              <a:t>, special licence household SAR, individual and household controlled access </a:t>
            </a:r>
            <a:r>
              <a:rPr lang="en-GB" dirty="0" err="1" smtClean="0"/>
              <a:t>microdata</a:t>
            </a:r>
            <a:r>
              <a:rPr lang="en-GB" dirty="0" smtClean="0"/>
              <a:t> samples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2011 Census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2527"/>
          </a:xfrm>
        </p:spPr>
        <p:txBody>
          <a:bodyPr>
            <a:normAutofit/>
          </a:bodyPr>
          <a:lstStyle/>
          <a:p>
            <a:r>
              <a:rPr lang="en-GB" b="0" dirty="0" smtClean="0">
                <a:latin typeface="Arial" pitchFamily="34" charset="0"/>
                <a:cs typeface="Arial" pitchFamily="34" charset="0"/>
              </a:rPr>
              <a:t>Confident </a:t>
            </a:r>
            <a:r>
              <a:rPr lang="en-GB" b="0" dirty="0">
                <a:latin typeface="Arial" pitchFamily="34" charset="0"/>
                <a:cs typeface="Arial" pitchFamily="34" charset="0"/>
              </a:rPr>
              <a:t>that </a:t>
            </a:r>
            <a:r>
              <a:rPr lang="en-GB" b="0" dirty="0" smtClean="0">
                <a:latin typeface="Arial" pitchFamily="34" charset="0"/>
                <a:cs typeface="Arial" pitchFamily="34" charset="0"/>
              </a:rPr>
              <a:t>target </a:t>
            </a:r>
            <a:r>
              <a:rPr lang="en-GB" b="0" dirty="0">
                <a:latin typeface="Arial" pitchFamily="34" charset="0"/>
                <a:cs typeface="Arial" pitchFamily="34" charset="0"/>
              </a:rPr>
              <a:t>response </a:t>
            </a:r>
            <a:r>
              <a:rPr lang="en-GB" b="0" dirty="0" smtClean="0">
                <a:latin typeface="Arial" pitchFamily="34" charset="0"/>
                <a:cs typeface="Arial" pitchFamily="34" charset="0"/>
              </a:rPr>
              <a:t>rates will be met</a:t>
            </a:r>
          </a:p>
          <a:p>
            <a:pPr lvl="1"/>
            <a:r>
              <a:rPr lang="en-GB" b="0" dirty="0" smtClean="0">
                <a:latin typeface="Arial" pitchFamily="34" charset="0"/>
                <a:cs typeface="Arial" pitchFamily="34" charset="0"/>
              </a:rPr>
              <a:t>94 </a:t>
            </a:r>
            <a:r>
              <a:rPr lang="en-GB" b="0" dirty="0">
                <a:latin typeface="Arial" pitchFamily="34" charset="0"/>
                <a:cs typeface="Arial" pitchFamily="34" charset="0"/>
              </a:rPr>
              <a:t>per cent </a:t>
            </a:r>
            <a:r>
              <a:rPr lang="en-GB" b="0" dirty="0" smtClean="0">
                <a:latin typeface="Arial" pitchFamily="34" charset="0"/>
                <a:cs typeface="Arial" pitchFamily="34" charset="0"/>
              </a:rPr>
              <a:t>nationally</a:t>
            </a:r>
          </a:p>
          <a:p>
            <a:pPr lvl="1"/>
            <a:r>
              <a:rPr lang="en-GB" b="0" dirty="0" smtClean="0">
                <a:latin typeface="Arial" pitchFamily="34" charset="0"/>
                <a:cs typeface="Arial" pitchFamily="34" charset="0"/>
              </a:rPr>
              <a:t>At </a:t>
            </a:r>
            <a:r>
              <a:rPr lang="en-GB" b="0" dirty="0">
                <a:latin typeface="Arial" pitchFamily="34" charset="0"/>
                <a:cs typeface="Arial" pitchFamily="34" charset="0"/>
              </a:rPr>
              <a:t>least 80 per cent in every local authority in England and </a:t>
            </a:r>
            <a:r>
              <a:rPr lang="en-GB" b="0" dirty="0" smtClean="0">
                <a:latin typeface="Arial" pitchFamily="34" charset="0"/>
                <a:cs typeface="Arial" pitchFamily="34" charset="0"/>
              </a:rPr>
              <a:t>Wales</a:t>
            </a:r>
          </a:p>
          <a:p>
            <a:pPr lvl="1"/>
            <a:r>
              <a:rPr lang="en-GB" b="0" dirty="0" smtClean="0">
                <a:latin typeface="Arial" pitchFamily="34" charset="0"/>
                <a:cs typeface="Arial" pitchFamily="34" charset="0"/>
              </a:rPr>
              <a:t>Fewer </a:t>
            </a:r>
            <a:r>
              <a:rPr lang="en-GB" b="0" dirty="0">
                <a:latin typeface="Arial" pitchFamily="34" charset="0"/>
                <a:cs typeface="Arial" pitchFamily="34" charset="0"/>
              </a:rPr>
              <a:t>than 10 per cent of local authorities will be below a 90 per cent response </a:t>
            </a:r>
            <a:r>
              <a:rPr lang="en-GB" b="0" dirty="0" smtClean="0">
                <a:latin typeface="Arial" pitchFamily="34" charset="0"/>
                <a:cs typeface="Arial" pitchFamily="34" charset="0"/>
              </a:rPr>
              <a:t>rate</a:t>
            </a:r>
            <a:endParaRPr lang="en-GB" b="0" dirty="0" smtClean="0"/>
          </a:p>
          <a:p>
            <a:r>
              <a:rPr lang="en-GB" b="0" dirty="0" smtClean="0"/>
              <a:t>2011 Census first release planned for July 2012</a:t>
            </a:r>
          </a:p>
          <a:p>
            <a:pPr lvl="1"/>
            <a:r>
              <a:rPr lang="en-GB" b="0" dirty="0"/>
              <a:t>P</a:t>
            </a:r>
            <a:r>
              <a:rPr lang="en-GB" b="0" dirty="0" smtClean="0"/>
              <a:t>opulation estimates by age and sex to local authority</a:t>
            </a:r>
          </a:p>
          <a:p>
            <a:pPr lvl="1"/>
            <a:r>
              <a:rPr lang="en-GB" b="0" dirty="0" smtClean="0"/>
              <a:t>Household estimates</a:t>
            </a:r>
          </a:p>
          <a:p>
            <a:r>
              <a:rPr lang="en-GB" b="0" dirty="0" smtClean="0"/>
              <a:t>Web-based prospectus launched 29 March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Six proposed products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3568" y="1988840"/>
          <a:ext cx="792088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1. Secure: Individual</a:t>
                      </a:r>
                      <a:r>
                        <a:rPr lang="en-GB" baseline="0" dirty="0" smtClean="0"/>
                        <a:t> Controlled Access </a:t>
                      </a:r>
                      <a:r>
                        <a:rPr lang="en-GB" baseline="0" dirty="0" err="1" smtClean="0"/>
                        <a:t>Microdata</a:t>
                      </a:r>
                      <a:r>
                        <a:rPr lang="en-GB" baseline="0" dirty="0" smtClean="0"/>
                        <a:t> Sample (CAMS)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2. Secure: Household CAMS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3. Safeguarded: Individual Samples</a:t>
                      </a:r>
                      <a:r>
                        <a:rPr lang="en-GB" baseline="0" dirty="0" smtClean="0"/>
                        <a:t> of </a:t>
                      </a:r>
                      <a:r>
                        <a:rPr lang="en-GB" baseline="0" dirty="0" err="1" smtClean="0"/>
                        <a:t>Anonymised</a:t>
                      </a:r>
                      <a:r>
                        <a:rPr lang="en-GB" baseline="0" dirty="0" smtClean="0"/>
                        <a:t> Records (SAR)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4. Safeguarded: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Household SAR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5. Public Use: Individual SAR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6. Public Use: Individual Test Dataset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dirty="0" smtClean="0"/>
              <a:t>Access level 3</a:t>
            </a:r>
            <a:br>
              <a:rPr lang="en-GB" dirty="0" smtClean="0"/>
            </a:br>
            <a:r>
              <a:rPr lang="en-GB" dirty="0" smtClean="0"/>
              <a:t>Secure products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3568" y="1700808"/>
          <a:ext cx="784887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774"/>
                <a:gridCol w="1526570"/>
                <a:gridCol w="1656184"/>
                <a:gridCol w="1526568"/>
                <a:gridCol w="156977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Sample</a:t>
                      </a:r>
                      <a:r>
                        <a:rPr lang="en-GB" baseline="0" dirty="0" smtClean="0"/>
                        <a:t>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Geography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Licence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Availability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Individual Controlled Access </a:t>
                      </a:r>
                      <a:r>
                        <a:rPr lang="en-GB" dirty="0" err="1" smtClean="0"/>
                        <a:t>Microdata</a:t>
                      </a:r>
                      <a:r>
                        <a:rPr lang="en-GB" dirty="0" smtClean="0"/>
                        <a:t> Sample (CAMS)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Local authority</a:t>
                      </a:r>
                      <a:r>
                        <a:rPr lang="en-GB" baseline="0" dirty="0" smtClean="0"/>
                        <a:t>/ Northern Ireland constituencies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Approved researcher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Office for National Statistics (ONS) Virtual </a:t>
                      </a:r>
                      <a:r>
                        <a:rPr lang="en-GB" dirty="0" err="1" smtClean="0"/>
                        <a:t>Microdata</a:t>
                      </a:r>
                      <a:r>
                        <a:rPr lang="en-GB" dirty="0" smtClean="0"/>
                        <a:t> Laboratory (VML)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Household CAMS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above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above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</a:t>
                      </a:r>
                      <a:r>
                        <a:rPr lang="en-GB" baseline="0" dirty="0" smtClean="0"/>
                        <a:t> above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GB" dirty="0" smtClean="0"/>
              <a:t>Access level 2</a:t>
            </a:r>
            <a:br>
              <a:rPr lang="en-GB" dirty="0" smtClean="0"/>
            </a:br>
            <a:r>
              <a:rPr lang="en-GB" dirty="0" smtClean="0"/>
              <a:t>Safeguarded products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3568" y="1916832"/>
          <a:ext cx="784887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774"/>
                <a:gridCol w="1526570"/>
                <a:gridCol w="1612978"/>
                <a:gridCol w="1569774"/>
                <a:gridCol w="156977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Sample</a:t>
                      </a:r>
                      <a:r>
                        <a:rPr lang="en-GB" baseline="0" dirty="0" smtClean="0"/>
                        <a:t>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Geography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Licence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Availability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Individual Sample of </a:t>
                      </a:r>
                      <a:r>
                        <a:rPr lang="en-GB" dirty="0" err="1" smtClean="0"/>
                        <a:t>Anonymised</a:t>
                      </a:r>
                      <a:r>
                        <a:rPr lang="en-GB" baseline="0" dirty="0" smtClean="0"/>
                        <a:t> Records (S</a:t>
                      </a:r>
                      <a:r>
                        <a:rPr lang="en-GB" dirty="0" smtClean="0"/>
                        <a:t>AR)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Local authority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End</a:t>
                      </a:r>
                      <a:r>
                        <a:rPr lang="en-GB" baseline="0" dirty="0" smtClean="0"/>
                        <a:t> user licence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Special user </a:t>
                      </a:r>
                      <a:r>
                        <a:rPr lang="en-GB" dirty="0" smtClean="0"/>
                        <a:t>agreement/ </a:t>
                      </a:r>
                      <a:r>
                        <a:rPr lang="en-GB" dirty="0" smtClean="0"/>
                        <a:t/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Download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Household SAR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Regional or national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above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As above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dirty="0" smtClean="0"/>
              <a:t>Access level 1</a:t>
            </a:r>
            <a:br>
              <a:rPr lang="en-GB" dirty="0" smtClean="0"/>
            </a:br>
            <a:r>
              <a:rPr lang="en-GB" dirty="0" smtClean="0"/>
              <a:t>Public use products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3568" y="1988840"/>
          <a:ext cx="784887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774"/>
                <a:gridCol w="1569774"/>
                <a:gridCol w="1569774"/>
                <a:gridCol w="1569774"/>
                <a:gridCol w="156977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Sample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Geography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Licence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Availability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Public Use Individual Sample of </a:t>
                      </a:r>
                      <a:r>
                        <a:rPr lang="en-GB" dirty="0" err="1" smtClean="0"/>
                        <a:t>Anonymised</a:t>
                      </a:r>
                      <a:r>
                        <a:rPr lang="en-GB" dirty="0" smtClean="0"/>
                        <a:t> Records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Regional  or national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Open Government Licence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Download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Public</a:t>
                      </a:r>
                      <a:r>
                        <a:rPr lang="en-GB" baseline="0" dirty="0" smtClean="0"/>
                        <a:t> Use Individual Test Dataset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above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above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above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above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Consolidation of England and Wales, Scotland and Northern Ireland data</a:t>
            </a:r>
          </a:p>
          <a:p>
            <a:pPr lvl="1"/>
            <a:r>
              <a:rPr lang="en-GB" dirty="0" smtClean="0"/>
              <a:t>Geography</a:t>
            </a:r>
          </a:p>
          <a:p>
            <a:pPr lvl="1"/>
            <a:r>
              <a:rPr lang="en-GB" dirty="0" smtClean="0"/>
              <a:t>Differences in questionnaires, variables and classifications</a:t>
            </a:r>
          </a:p>
          <a:p>
            <a:r>
              <a:rPr lang="en-GB" b="0" dirty="0" smtClean="0"/>
              <a:t>Level of detail and</a:t>
            </a:r>
            <a:r>
              <a:rPr lang="en-GB" b="0" dirty="0" smtClean="0"/>
              <a:t>/ or </a:t>
            </a:r>
            <a:r>
              <a:rPr lang="en-GB" b="0" dirty="0" smtClean="0"/>
              <a:t>geography to </a:t>
            </a:r>
            <a:r>
              <a:rPr lang="en-GB" b="0" dirty="0" smtClean="0"/>
              <a:t>include </a:t>
            </a:r>
            <a:r>
              <a:rPr lang="en-GB" b="0" smtClean="0"/>
              <a:t>in each environment</a:t>
            </a:r>
            <a:endParaRPr lang="en-GB" b="0" dirty="0" smtClean="0"/>
          </a:p>
          <a:p>
            <a:r>
              <a:rPr lang="en-GB" b="0" dirty="0" smtClean="0"/>
              <a:t>Licensing and access arrangements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ont">
  <a:themeElements>
    <a:clrScheme name="fro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r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ro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o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o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o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o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ro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o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o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o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o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o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o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ront 13">
        <a:dk1>
          <a:srgbClr val="000000"/>
        </a:dk1>
        <a:lt1>
          <a:srgbClr val="FFFFFF"/>
        </a:lt1>
        <a:dk2>
          <a:srgbClr val="6E2585"/>
        </a:dk2>
        <a:lt2>
          <a:srgbClr val="808080"/>
        </a:lt2>
        <a:accent1>
          <a:srgbClr val="BBE0E3"/>
        </a:accent1>
        <a:accent2>
          <a:srgbClr val="6E2585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63207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s">
  <a:themeElements>
    <a:clrScheme name="Conten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te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n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s 13">
        <a:dk1>
          <a:srgbClr val="000000"/>
        </a:dk1>
        <a:lt1>
          <a:srgbClr val="FFFFFF"/>
        </a:lt1>
        <a:dk2>
          <a:srgbClr val="6E2585"/>
        </a:dk2>
        <a:lt2>
          <a:srgbClr val="808080"/>
        </a:lt2>
        <a:accent1>
          <a:srgbClr val="BBE0E3"/>
        </a:accent1>
        <a:accent2>
          <a:srgbClr val="6E2585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63207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vider">
  <a:themeElements>
    <a:clrScheme name="Divid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vid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vi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vi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vider 13">
        <a:dk1>
          <a:srgbClr val="000000"/>
        </a:dk1>
        <a:lt1>
          <a:srgbClr val="FFFFFF"/>
        </a:lt1>
        <a:dk2>
          <a:srgbClr val="6E2585"/>
        </a:dk2>
        <a:lt2>
          <a:srgbClr val="808080"/>
        </a:lt2>
        <a:accent1>
          <a:srgbClr val="BBE0E3"/>
        </a:accent1>
        <a:accent2>
          <a:srgbClr val="6E2585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63207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ontent slide">
  <a:themeElements>
    <a:clrScheme name="Content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tent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nt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3">
        <a:dk1>
          <a:srgbClr val="000000"/>
        </a:dk1>
        <a:lt1>
          <a:srgbClr val="FFFFFF"/>
        </a:lt1>
        <a:dk2>
          <a:srgbClr val="6E2585"/>
        </a:dk2>
        <a:lt2>
          <a:srgbClr val="808080"/>
        </a:lt2>
        <a:accent1>
          <a:srgbClr val="BBE0E3"/>
        </a:accent1>
        <a:accent2>
          <a:srgbClr val="6E2585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63207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ontent slide2">
  <a:themeElements>
    <a:clrScheme name="1_Content slide2 13">
      <a:dk1>
        <a:srgbClr val="000000"/>
      </a:dk1>
      <a:lt1>
        <a:srgbClr val="FFFFFF"/>
      </a:lt1>
      <a:dk2>
        <a:srgbClr val="6E2585"/>
      </a:dk2>
      <a:lt2>
        <a:srgbClr val="808080"/>
      </a:lt2>
      <a:accent1>
        <a:srgbClr val="BBE0E3"/>
      </a:accent1>
      <a:accent2>
        <a:srgbClr val="6E2585"/>
      </a:accent2>
      <a:accent3>
        <a:srgbClr val="FFFFFF"/>
      </a:accent3>
      <a:accent4>
        <a:srgbClr val="000000"/>
      </a:accent4>
      <a:accent5>
        <a:srgbClr val="DAEDEF"/>
      </a:accent5>
      <a:accent6>
        <a:srgbClr val="632078"/>
      </a:accent6>
      <a:hlink>
        <a:srgbClr val="009999"/>
      </a:hlink>
      <a:folHlink>
        <a:srgbClr val="99CC00"/>
      </a:folHlink>
    </a:clrScheme>
    <a:fontScheme name="1_Content slide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6E258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ontent slid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tent slid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tent slid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tent slid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tent slid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tent slid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nt slid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nt slid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nt slid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nt slid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nt slid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nt slid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nt slide2 13">
        <a:dk1>
          <a:srgbClr val="000000"/>
        </a:dk1>
        <a:lt1>
          <a:srgbClr val="FFFFFF"/>
        </a:lt1>
        <a:dk2>
          <a:srgbClr val="6E2585"/>
        </a:dk2>
        <a:lt2>
          <a:srgbClr val="808080"/>
        </a:lt2>
        <a:accent1>
          <a:srgbClr val="BBE0E3"/>
        </a:accent1>
        <a:accent2>
          <a:srgbClr val="6E2585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63207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4738</TotalTime>
  <Words>450</Words>
  <Application>Microsoft Office PowerPoint</Application>
  <PresentationFormat>On-screen Show (4:3)</PresentationFormat>
  <Paragraphs>113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front</vt:lpstr>
      <vt:lpstr>Contents</vt:lpstr>
      <vt:lpstr>Divider</vt:lpstr>
      <vt:lpstr>Content slide</vt:lpstr>
      <vt:lpstr>1_Content slide2</vt:lpstr>
      <vt:lpstr>Slide 1</vt:lpstr>
      <vt:lpstr>Overview</vt:lpstr>
      <vt:lpstr>Introduction</vt:lpstr>
      <vt:lpstr>2011 Census progress</vt:lpstr>
      <vt:lpstr>Six proposed products</vt:lpstr>
      <vt:lpstr>Access level 3 Secure products</vt:lpstr>
      <vt:lpstr>Access level 2 Safeguarded products</vt:lpstr>
      <vt:lpstr>Access level 1 Public use products</vt:lpstr>
      <vt:lpstr>Challenges</vt:lpstr>
      <vt:lpstr>Progress to date</vt:lpstr>
      <vt:lpstr>Contact</vt:lpstr>
    </vt:vector>
  </TitlesOfParts>
  <Company>Office for National Statistics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Rebecca Tyndall</dc:creator>
  <cp:lastModifiedBy>ewhite</cp:lastModifiedBy>
  <cp:revision>77</cp:revision>
  <dcterms:created xsi:type="dcterms:W3CDTF">2009-01-06T13:50:24Z</dcterms:created>
  <dcterms:modified xsi:type="dcterms:W3CDTF">2012-05-16T18:07:27Z</dcterms:modified>
</cp:coreProperties>
</file>