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56" r:id="rId2"/>
    <p:sldId id="349" r:id="rId3"/>
    <p:sldId id="348" r:id="rId4"/>
    <p:sldId id="333" r:id="rId5"/>
    <p:sldId id="346" r:id="rId6"/>
    <p:sldId id="315" r:id="rId7"/>
    <p:sldId id="351" r:id="rId8"/>
    <p:sldId id="318" r:id="rId9"/>
    <p:sldId id="352" r:id="rId10"/>
    <p:sldId id="353" r:id="rId11"/>
    <p:sldId id="319" r:id="rId12"/>
    <p:sldId id="360" r:id="rId13"/>
    <p:sldId id="357" r:id="rId14"/>
    <p:sldId id="358" r:id="rId15"/>
    <p:sldId id="320" r:id="rId16"/>
    <p:sldId id="343" r:id="rId17"/>
    <p:sldId id="335" r:id="rId18"/>
    <p:sldId id="345" r:id="rId19"/>
    <p:sldId id="344" r:id="rId20"/>
    <p:sldId id="321" r:id="rId21"/>
    <p:sldId id="355" r:id="rId22"/>
    <p:sldId id="331" r:id="rId23"/>
    <p:sldId id="322" r:id="rId24"/>
    <p:sldId id="323" r:id="rId25"/>
    <p:sldId id="347" r:id="rId26"/>
    <p:sldId id="324" r:id="rId27"/>
    <p:sldId id="312" r:id="rId28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C5696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02" autoAdjust="0"/>
    <p:restoredTop sz="76238" autoAdjust="0"/>
  </p:normalViewPr>
  <p:slideViewPr>
    <p:cSldViewPr snapToGrid="0" snapToObjects="1">
      <p:cViewPr varScale="1">
        <p:scale>
          <a:sx n="71" d="100"/>
          <a:sy n="71" d="100"/>
        </p:scale>
        <p:origin x="-882" y="-102"/>
      </p:cViewPr>
      <p:guideLst>
        <p:guide orient="horz" pos="2160"/>
        <p:guide pos="30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26"/>
    </p:cViewPr>
  </p:sorterViewPr>
  <p:notesViewPr>
    <p:cSldViewPr snapToGrid="0" snapToObjects="1">
      <p:cViewPr>
        <p:scale>
          <a:sx n="100" d="100"/>
          <a:sy n="100" d="100"/>
        </p:scale>
        <p:origin x="-732" y="208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4E313D-ECCE-42D0-857E-18541C4F9C90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8B5C37E-D983-4B02-A0FD-4175F60D1334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Overview of My Talk</a:t>
          </a:r>
          <a:endParaRPr lang="en-US" dirty="0"/>
        </a:p>
      </dgm:t>
    </dgm:pt>
    <dgm:pt modelId="{32591C29-6B91-4077-BC9C-144BAA3B5B66}" type="parTrans" cxnId="{1023BEFD-E048-438E-A9EB-4F5ED53C98F4}">
      <dgm:prSet/>
      <dgm:spPr/>
      <dgm:t>
        <a:bodyPr/>
        <a:lstStyle/>
        <a:p>
          <a:endParaRPr lang="en-US"/>
        </a:p>
      </dgm:t>
    </dgm:pt>
    <dgm:pt modelId="{7A369EE9-42F5-4A66-B659-04D528A6EA44}" type="sibTrans" cxnId="{1023BEFD-E048-438E-A9EB-4F5ED53C98F4}">
      <dgm:prSet/>
      <dgm:spPr/>
      <dgm:t>
        <a:bodyPr/>
        <a:lstStyle/>
        <a:p>
          <a:endParaRPr lang="en-US"/>
        </a:p>
      </dgm:t>
    </dgm:pt>
    <dgm:pt modelId="{F9927AE6-2FCD-4F5F-8A45-BEE53FE1CACF}">
      <dgm:prSet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sz="2000" dirty="0" smtClean="0">
              <a:solidFill>
                <a:srgbClr val="0070C0"/>
              </a:solidFill>
            </a:rPr>
            <a:t>Introduction</a:t>
          </a:r>
          <a:endParaRPr lang="en-US" sz="2000" dirty="0">
            <a:solidFill>
              <a:srgbClr val="0070C0"/>
            </a:solidFill>
          </a:endParaRPr>
        </a:p>
      </dgm:t>
    </dgm:pt>
    <dgm:pt modelId="{22152A65-5F16-478A-BD1F-8CB47EC9DE41}" type="parTrans" cxnId="{7E05862C-447E-4374-80C8-F2E110921EAF}">
      <dgm:prSet/>
      <dgm:spPr/>
      <dgm:t>
        <a:bodyPr/>
        <a:lstStyle/>
        <a:p>
          <a:endParaRPr lang="en-US"/>
        </a:p>
      </dgm:t>
    </dgm:pt>
    <dgm:pt modelId="{C945A620-1532-4744-B3C5-1B552C884B80}" type="sibTrans" cxnId="{7E05862C-447E-4374-80C8-F2E110921EAF}">
      <dgm:prSet/>
      <dgm:spPr/>
      <dgm:t>
        <a:bodyPr/>
        <a:lstStyle/>
        <a:p>
          <a:endParaRPr lang="en-US"/>
        </a:p>
      </dgm:t>
    </dgm:pt>
    <dgm:pt modelId="{D9EC88A5-BF28-4599-8A32-18BB82585CB2}">
      <dgm:prSet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sz="2000" dirty="0" smtClean="0">
              <a:solidFill>
                <a:srgbClr val="0070C0"/>
              </a:solidFill>
            </a:rPr>
            <a:t>Background on the American Community Survey</a:t>
          </a:r>
          <a:endParaRPr lang="en-US" sz="2000" dirty="0">
            <a:solidFill>
              <a:srgbClr val="0070C0"/>
            </a:solidFill>
          </a:endParaRPr>
        </a:p>
      </dgm:t>
    </dgm:pt>
    <dgm:pt modelId="{87E0F098-03CB-4FB1-9733-B9B6465ACF49}" type="parTrans" cxnId="{7182FFF3-5283-43F4-B832-BE912494DF04}">
      <dgm:prSet/>
      <dgm:spPr/>
      <dgm:t>
        <a:bodyPr/>
        <a:lstStyle/>
        <a:p>
          <a:endParaRPr lang="en-US"/>
        </a:p>
      </dgm:t>
    </dgm:pt>
    <dgm:pt modelId="{5268199C-0F24-45B2-A799-7B01BA4510B4}" type="sibTrans" cxnId="{7182FFF3-5283-43F4-B832-BE912494DF04}">
      <dgm:prSet/>
      <dgm:spPr/>
      <dgm:t>
        <a:bodyPr/>
        <a:lstStyle/>
        <a:p>
          <a:endParaRPr lang="en-US"/>
        </a:p>
      </dgm:t>
    </dgm:pt>
    <dgm:pt modelId="{462916F5-03CE-4EF9-8E57-E9DFD81C263B}">
      <dgm:prSet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sz="2000" dirty="0" smtClean="0">
              <a:solidFill>
                <a:srgbClr val="0070C0"/>
              </a:solidFill>
            </a:rPr>
            <a:t>Benefits of removing the long form from the 2010 Census</a:t>
          </a:r>
          <a:endParaRPr lang="en-US" sz="2000" dirty="0">
            <a:solidFill>
              <a:srgbClr val="0070C0"/>
            </a:solidFill>
          </a:endParaRPr>
        </a:p>
      </dgm:t>
    </dgm:pt>
    <dgm:pt modelId="{848F95BB-BFFC-4B0E-9D02-464F8B6A0F32}" type="parTrans" cxnId="{2914ABD5-2B31-4B20-A5CC-31249B2CFA1C}">
      <dgm:prSet/>
      <dgm:spPr/>
      <dgm:t>
        <a:bodyPr/>
        <a:lstStyle/>
        <a:p>
          <a:endParaRPr lang="en-US"/>
        </a:p>
      </dgm:t>
    </dgm:pt>
    <dgm:pt modelId="{E3E0F10A-7BDA-4F00-8B7E-6D6BDE91E96B}" type="sibTrans" cxnId="{2914ABD5-2B31-4B20-A5CC-31249B2CFA1C}">
      <dgm:prSet/>
      <dgm:spPr/>
      <dgm:t>
        <a:bodyPr/>
        <a:lstStyle/>
        <a:p>
          <a:endParaRPr lang="en-US"/>
        </a:p>
      </dgm:t>
    </dgm:pt>
    <dgm:pt modelId="{D4FBFAF5-E4BF-4E5F-B7FD-385BF0577C26}">
      <dgm:prSet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sz="2000" dirty="0" smtClean="0">
              <a:solidFill>
                <a:srgbClr val="0070C0"/>
              </a:solidFill>
            </a:rPr>
            <a:t>Using American Community Survey data in planning the 2010 Census</a:t>
          </a:r>
          <a:endParaRPr lang="en-US" sz="2000" dirty="0">
            <a:solidFill>
              <a:srgbClr val="0070C0"/>
            </a:solidFill>
          </a:endParaRPr>
        </a:p>
      </dgm:t>
    </dgm:pt>
    <dgm:pt modelId="{D04037AD-158E-4FE9-9E49-6C5CF2FF05BA}" type="parTrans" cxnId="{09B40E61-FDF6-4DC4-9333-A118A3AA78DE}">
      <dgm:prSet/>
      <dgm:spPr/>
      <dgm:t>
        <a:bodyPr/>
        <a:lstStyle/>
        <a:p>
          <a:endParaRPr lang="en-US"/>
        </a:p>
      </dgm:t>
    </dgm:pt>
    <dgm:pt modelId="{4A34098F-59FC-4C83-9695-5C720E8EC910}" type="sibTrans" cxnId="{09B40E61-FDF6-4DC4-9333-A118A3AA78DE}">
      <dgm:prSet/>
      <dgm:spPr/>
      <dgm:t>
        <a:bodyPr/>
        <a:lstStyle/>
        <a:p>
          <a:endParaRPr lang="en-US"/>
        </a:p>
      </dgm:t>
    </dgm:pt>
    <dgm:pt modelId="{3D66203E-BAFE-4DE0-A8A3-3F4DC566EC88}">
      <dgm:prSet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sz="2000" dirty="0" smtClean="0">
              <a:solidFill>
                <a:srgbClr val="0070C0"/>
              </a:solidFill>
            </a:rPr>
            <a:t>The 2020 Census and the American Community Survey</a:t>
          </a:r>
          <a:endParaRPr lang="en-US" sz="2000" dirty="0">
            <a:solidFill>
              <a:srgbClr val="0070C0"/>
            </a:solidFill>
          </a:endParaRPr>
        </a:p>
      </dgm:t>
    </dgm:pt>
    <dgm:pt modelId="{E98B8C39-32B8-44B2-9267-7E2EBFB35790}" type="parTrans" cxnId="{072D3AE2-3F29-4360-88E7-879173E4E98C}">
      <dgm:prSet/>
      <dgm:spPr/>
      <dgm:t>
        <a:bodyPr/>
        <a:lstStyle/>
        <a:p>
          <a:endParaRPr lang="en-US"/>
        </a:p>
      </dgm:t>
    </dgm:pt>
    <dgm:pt modelId="{25EE43BD-3BA8-402F-B9CF-89EAC350D432}" type="sibTrans" cxnId="{072D3AE2-3F29-4360-88E7-879173E4E98C}">
      <dgm:prSet/>
      <dgm:spPr/>
      <dgm:t>
        <a:bodyPr/>
        <a:lstStyle/>
        <a:p>
          <a:endParaRPr lang="en-US"/>
        </a:p>
      </dgm:t>
    </dgm:pt>
    <dgm:pt modelId="{827A1376-BC9F-4549-B86A-259607985301}" type="pres">
      <dgm:prSet presAssocID="{234E313D-ECCE-42D0-857E-18541C4F9C9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FA3616-576B-4C9C-9435-BBCC67437981}" type="pres">
      <dgm:prSet presAssocID="{88B5C37E-D983-4B02-A0FD-4175F60D1334}" presName="parentLin" presStyleCnt="0"/>
      <dgm:spPr/>
    </dgm:pt>
    <dgm:pt modelId="{359880BF-8FEB-40EA-8FDB-E90E9C948926}" type="pres">
      <dgm:prSet presAssocID="{88B5C37E-D983-4B02-A0FD-4175F60D1334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D7868C20-BB96-48C6-A839-6A7C513BE8E5}" type="pres">
      <dgm:prSet presAssocID="{88B5C37E-D983-4B02-A0FD-4175F60D133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5A9DC-B537-4595-9CA1-6116F10A75CD}" type="pres">
      <dgm:prSet presAssocID="{88B5C37E-D983-4B02-A0FD-4175F60D1334}" presName="negativeSpace" presStyleCnt="0"/>
      <dgm:spPr/>
    </dgm:pt>
    <dgm:pt modelId="{51EC318C-78F9-4EC5-8CA4-CEF596EBCDBB}" type="pres">
      <dgm:prSet presAssocID="{88B5C37E-D983-4B02-A0FD-4175F60D1334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76ADEC-92F8-45A4-8B52-F81DC5A2CC59}" type="presOf" srcId="{D4FBFAF5-E4BF-4E5F-B7FD-385BF0577C26}" destId="{51EC318C-78F9-4EC5-8CA4-CEF596EBCDBB}" srcOrd="0" destOrd="3" presId="urn:microsoft.com/office/officeart/2005/8/layout/list1"/>
    <dgm:cxn modelId="{98CBD470-A261-436F-A435-5F84FFD7892F}" type="presOf" srcId="{88B5C37E-D983-4B02-A0FD-4175F60D1334}" destId="{D7868C20-BB96-48C6-A839-6A7C513BE8E5}" srcOrd="1" destOrd="0" presId="urn:microsoft.com/office/officeart/2005/8/layout/list1"/>
    <dgm:cxn modelId="{1023BEFD-E048-438E-A9EB-4F5ED53C98F4}" srcId="{234E313D-ECCE-42D0-857E-18541C4F9C90}" destId="{88B5C37E-D983-4B02-A0FD-4175F60D1334}" srcOrd="0" destOrd="0" parTransId="{32591C29-6B91-4077-BC9C-144BAA3B5B66}" sibTransId="{7A369EE9-42F5-4A66-B659-04D528A6EA44}"/>
    <dgm:cxn modelId="{D6316BA8-5956-40D1-967F-9D4D93273FB1}" type="presOf" srcId="{462916F5-03CE-4EF9-8E57-E9DFD81C263B}" destId="{51EC318C-78F9-4EC5-8CA4-CEF596EBCDBB}" srcOrd="0" destOrd="2" presId="urn:microsoft.com/office/officeart/2005/8/layout/list1"/>
    <dgm:cxn modelId="{09B40E61-FDF6-4DC4-9333-A118A3AA78DE}" srcId="{88B5C37E-D983-4B02-A0FD-4175F60D1334}" destId="{D4FBFAF5-E4BF-4E5F-B7FD-385BF0577C26}" srcOrd="3" destOrd="0" parTransId="{D04037AD-158E-4FE9-9E49-6C5CF2FF05BA}" sibTransId="{4A34098F-59FC-4C83-9695-5C720E8EC910}"/>
    <dgm:cxn modelId="{65D766E5-2A28-4721-A5AB-AC990B7B94DF}" type="presOf" srcId="{88B5C37E-D983-4B02-A0FD-4175F60D1334}" destId="{359880BF-8FEB-40EA-8FDB-E90E9C948926}" srcOrd="0" destOrd="0" presId="urn:microsoft.com/office/officeart/2005/8/layout/list1"/>
    <dgm:cxn modelId="{EBF9E34F-7000-4BBE-8448-6567762908B2}" type="presOf" srcId="{234E313D-ECCE-42D0-857E-18541C4F9C90}" destId="{827A1376-BC9F-4549-B86A-259607985301}" srcOrd="0" destOrd="0" presId="urn:microsoft.com/office/officeart/2005/8/layout/list1"/>
    <dgm:cxn modelId="{E7D5BB13-340D-425D-A28C-875D33487962}" type="presOf" srcId="{3D66203E-BAFE-4DE0-A8A3-3F4DC566EC88}" destId="{51EC318C-78F9-4EC5-8CA4-CEF596EBCDBB}" srcOrd="0" destOrd="4" presId="urn:microsoft.com/office/officeart/2005/8/layout/list1"/>
    <dgm:cxn modelId="{2914ABD5-2B31-4B20-A5CC-31249B2CFA1C}" srcId="{88B5C37E-D983-4B02-A0FD-4175F60D1334}" destId="{462916F5-03CE-4EF9-8E57-E9DFD81C263B}" srcOrd="2" destOrd="0" parTransId="{848F95BB-BFFC-4B0E-9D02-464F8B6A0F32}" sibTransId="{E3E0F10A-7BDA-4F00-8B7E-6D6BDE91E96B}"/>
    <dgm:cxn modelId="{072D3AE2-3F29-4360-88E7-879173E4E98C}" srcId="{88B5C37E-D983-4B02-A0FD-4175F60D1334}" destId="{3D66203E-BAFE-4DE0-A8A3-3F4DC566EC88}" srcOrd="4" destOrd="0" parTransId="{E98B8C39-32B8-44B2-9267-7E2EBFB35790}" sibTransId="{25EE43BD-3BA8-402F-B9CF-89EAC350D432}"/>
    <dgm:cxn modelId="{7182FFF3-5283-43F4-B832-BE912494DF04}" srcId="{88B5C37E-D983-4B02-A0FD-4175F60D1334}" destId="{D9EC88A5-BF28-4599-8A32-18BB82585CB2}" srcOrd="1" destOrd="0" parTransId="{87E0F098-03CB-4FB1-9733-B9B6465ACF49}" sibTransId="{5268199C-0F24-45B2-A799-7B01BA4510B4}"/>
    <dgm:cxn modelId="{3CB9871C-09ED-4787-90B3-E1AC06CD0B36}" type="presOf" srcId="{F9927AE6-2FCD-4F5F-8A45-BEE53FE1CACF}" destId="{51EC318C-78F9-4EC5-8CA4-CEF596EBCDBB}" srcOrd="0" destOrd="0" presId="urn:microsoft.com/office/officeart/2005/8/layout/list1"/>
    <dgm:cxn modelId="{7E05862C-447E-4374-80C8-F2E110921EAF}" srcId="{88B5C37E-D983-4B02-A0FD-4175F60D1334}" destId="{F9927AE6-2FCD-4F5F-8A45-BEE53FE1CACF}" srcOrd="0" destOrd="0" parTransId="{22152A65-5F16-478A-BD1F-8CB47EC9DE41}" sibTransId="{C945A620-1532-4744-B3C5-1B552C884B80}"/>
    <dgm:cxn modelId="{B937C8D6-D30D-462E-A986-669385F6BB9E}" type="presOf" srcId="{D9EC88A5-BF28-4599-8A32-18BB82585CB2}" destId="{51EC318C-78F9-4EC5-8CA4-CEF596EBCDBB}" srcOrd="0" destOrd="1" presId="urn:microsoft.com/office/officeart/2005/8/layout/list1"/>
    <dgm:cxn modelId="{FA93988B-65FD-4649-B862-D60C93C60799}" type="presParOf" srcId="{827A1376-BC9F-4549-B86A-259607985301}" destId="{8DFA3616-576B-4C9C-9435-BBCC67437981}" srcOrd="0" destOrd="0" presId="urn:microsoft.com/office/officeart/2005/8/layout/list1"/>
    <dgm:cxn modelId="{FCF658F8-A4F6-476B-BB74-34CD88D92D19}" type="presParOf" srcId="{8DFA3616-576B-4C9C-9435-BBCC67437981}" destId="{359880BF-8FEB-40EA-8FDB-E90E9C948926}" srcOrd="0" destOrd="0" presId="urn:microsoft.com/office/officeart/2005/8/layout/list1"/>
    <dgm:cxn modelId="{BDE97DAD-0613-4EF9-AA9A-4550C4B88D94}" type="presParOf" srcId="{8DFA3616-576B-4C9C-9435-BBCC67437981}" destId="{D7868C20-BB96-48C6-A839-6A7C513BE8E5}" srcOrd="1" destOrd="0" presId="urn:microsoft.com/office/officeart/2005/8/layout/list1"/>
    <dgm:cxn modelId="{6B827D47-653B-4775-840D-38846C64551F}" type="presParOf" srcId="{827A1376-BC9F-4549-B86A-259607985301}" destId="{C515A9DC-B537-4595-9CA1-6116F10A75CD}" srcOrd="1" destOrd="0" presId="urn:microsoft.com/office/officeart/2005/8/layout/list1"/>
    <dgm:cxn modelId="{6D75DAA6-5344-4479-B6D1-B40F502818FF}" type="presParOf" srcId="{827A1376-BC9F-4549-B86A-259607985301}" destId="{51EC318C-78F9-4EC5-8CA4-CEF596EBCDB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DBDEB6-681C-41FB-A005-A0CFDED661D0}" type="doc">
      <dgm:prSet loTypeId="urn:microsoft.com/office/officeart/2005/8/layout/radial3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9D29DB0-2EBA-47B6-9AB5-32D450861E90}">
      <dgm:prSet phldrT="[Text]" custT="1"/>
      <dgm:spPr/>
      <dgm:t>
        <a:bodyPr/>
        <a:lstStyle/>
        <a:p>
          <a:r>
            <a:rPr lang="en-US" sz="2400" dirty="0" smtClean="0"/>
            <a:t>ACS Topics</a:t>
          </a:r>
          <a:endParaRPr lang="en-US" sz="2400" dirty="0"/>
        </a:p>
      </dgm:t>
    </dgm:pt>
    <dgm:pt modelId="{98736D9B-C59A-422B-A696-03269CABC7D7}" type="parTrans" cxnId="{BA7673AB-A8EC-44B7-9E4D-90C3D9F94F0D}">
      <dgm:prSet/>
      <dgm:spPr/>
      <dgm:t>
        <a:bodyPr/>
        <a:lstStyle/>
        <a:p>
          <a:endParaRPr lang="en-US"/>
        </a:p>
      </dgm:t>
    </dgm:pt>
    <dgm:pt modelId="{FF989AFA-AB9D-4559-ACCD-60259FE085DD}" type="sibTrans" cxnId="{BA7673AB-A8EC-44B7-9E4D-90C3D9F94F0D}">
      <dgm:prSet/>
      <dgm:spPr/>
      <dgm:t>
        <a:bodyPr/>
        <a:lstStyle/>
        <a:p>
          <a:endParaRPr lang="en-US"/>
        </a:p>
      </dgm:t>
    </dgm:pt>
    <dgm:pt modelId="{9461DA96-D3BE-4B12-BDB4-0DB6ED24178E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Administrative:</a:t>
          </a:r>
          <a:endParaRPr lang="en-US" dirty="0">
            <a:solidFill>
              <a:schemeClr val="bg1"/>
            </a:solidFill>
          </a:endParaRPr>
        </a:p>
      </dgm:t>
    </dgm:pt>
    <dgm:pt modelId="{A7BC1789-C0EF-4B04-BC14-D91F3950BC5D}" type="parTrans" cxnId="{D4CD689A-B930-4362-A7D5-4866333B25A8}">
      <dgm:prSet/>
      <dgm:spPr/>
      <dgm:t>
        <a:bodyPr/>
        <a:lstStyle/>
        <a:p>
          <a:endParaRPr lang="en-US"/>
        </a:p>
      </dgm:t>
    </dgm:pt>
    <dgm:pt modelId="{98709557-2135-4738-B82C-78977618C0F1}" type="sibTrans" cxnId="{D4CD689A-B930-4362-A7D5-4866333B25A8}">
      <dgm:prSet/>
      <dgm:spPr/>
      <dgm:t>
        <a:bodyPr/>
        <a:lstStyle/>
        <a:p>
          <a:endParaRPr lang="en-US"/>
        </a:p>
      </dgm:t>
    </dgm:pt>
    <dgm:pt modelId="{18DB98DD-C832-4560-B180-9BB414010FA2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Basic (Population):</a:t>
          </a:r>
          <a:endParaRPr lang="en-US" dirty="0">
            <a:solidFill>
              <a:schemeClr val="bg1"/>
            </a:solidFill>
          </a:endParaRPr>
        </a:p>
      </dgm:t>
    </dgm:pt>
    <dgm:pt modelId="{909E66AC-1FFD-4A74-A047-782CEF81AC99}" type="parTrans" cxnId="{10D8AE60-DE9E-4F2E-8050-4CD99569E7EF}">
      <dgm:prSet/>
      <dgm:spPr/>
      <dgm:t>
        <a:bodyPr/>
        <a:lstStyle/>
        <a:p>
          <a:endParaRPr lang="en-US"/>
        </a:p>
      </dgm:t>
    </dgm:pt>
    <dgm:pt modelId="{8A881D80-062B-4714-AD0F-D933D58B43A6}" type="sibTrans" cxnId="{10D8AE60-DE9E-4F2E-8050-4CD99569E7EF}">
      <dgm:prSet/>
      <dgm:spPr/>
      <dgm:t>
        <a:bodyPr/>
        <a:lstStyle/>
        <a:p>
          <a:endParaRPr lang="en-US"/>
        </a:p>
      </dgm:t>
    </dgm:pt>
    <dgm:pt modelId="{A50A7F25-95DA-423E-A268-1545450EEA51}">
      <dgm:prSet phldrT="[Text]"/>
      <dgm:spPr/>
      <dgm:t>
        <a:bodyPr/>
        <a:lstStyle/>
        <a:p>
          <a:r>
            <a:rPr lang="en-US" b="1" dirty="0" smtClean="0"/>
            <a:t>Social (Population)</a:t>
          </a:r>
          <a:endParaRPr lang="en-US" b="1" dirty="0"/>
        </a:p>
      </dgm:t>
    </dgm:pt>
    <dgm:pt modelId="{A669AF2D-E0A8-43F6-B15E-C1C0EDF6A266}" type="parTrans" cxnId="{91A596F8-318D-4BA3-AF89-B71A756C8B65}">
      <dgm:prSet/>
      <dgm:spPr/>
      <dgm:t>
        <a:bodyPr/>
        <a:lstStyle/>
        <a:p>
          <a:endParaRPr lang="en-US"/>
        </a:p>
      </dgm:t>
    </dgm:pt>
    <dgm:pt modelId="{1F83DA70-5301-41D9-8A5B-4512F4379947}" type="sibTrans" cxnId="{91A596F8-318D-4BA3-AF89-B71A756C8B65}">
      <dgm:prSet/>
      <dgm:spPr/>
      <dgm:t>
        <a:bodyPr/>
        <a:lstStyle/>
        <a:p>
          <a:endParaRPr lang="en-US"/>
        </a:p>
      </dgm:t>
    </dgm:pt>
    <dgm:pt modelId="{99539CAB-CFC8-4351-869C-C486746197AB}">
      <dgm:prSet phldrT="[Text]"/>
      <dgm:spPr/>
      <dgm:t>
        <a:bodyPr/>
        <a:lstStyle/>
        <a:p>
          <a:r>
            <a:rPr lang="en-US" b="1" dirty="0" smtClean="0"/>
            <a:t>Financial (Housing)</a:t>
          </a:r>
          <a:endParaRPr lang="en-US" b="1" dirty="0"/>
        </a:p>
      </dgm:t>
    </dgm:pt>
    <dgm:pt modelId="{E6C0E0CF-408B-4F9A-9E83-F2798BDD0A99}" type="parTrans" cxnId="{D44EFAE6-D437-49CB-95F0-8870A9B67198}">
      <dgm:prSet/>
      <dgm:spPr/>
      <dgm:t>
        <a:bodyPr/>
        <a:lstStyle/>
        <a:p>
          <a:endParaRPr lang="en-US"/>
        </a:p>
      </dgm:t>
    </dgm:pt>
    <dgm:pt modelId="{1BC8F31F-6F53-4D0D-82F7-CA9C904A8194}" type="sibTrans" cxnId="{D44EFAE6-D437-49CB-95F0-8870A9B67198}">
      <dgm:prSet/>
      <dgm:spPr/>
      <dgm:t>
        <a:bodyPr/>
        <a:lstStyle/>
        <a:p>
          <a:endParaRPr lang="en-US"/>
        </a:p>
      </dgm:t>
    </dgm:pt>
    <dgm:pt modelId="{D4589791-FBA4-4BB9-999F-96B6E47C7757}">
      <dgm:prSet phldrT="[Text]"/>
      <dgm:spPr/>
      <dgm:t>
        <a:bodyPr/>
        <a:lstStyle/>
        <a:p>
          <a:r>
            <a:rPr lang="en-US" b="1" dirty="0" smtClean="0"/>
            <a:t>Physical (Housing)</a:t>
          </a:r>
          <a:endParaRPr lang="en-US" b="1" dirty="0"/>
        </a:p>
      </dgm:t>
    </dgm:pt>
    <dgm:pt modelId="{CAED92EE-3B68-4C8B-B7C5-D38EB6CC14AD}" type="parTrans" cxnId="{A269D907-80AD-44F6-842E-CEC710BC16E1}">
      <dgm:prSet/>
      <dgm:spPr/>
      <dgm:t>
        <a:bodyPr/>
        <a:lstStyle/>
        <a:p>
          <a:endParaRPr lang="en-US"/>
        </a:p>
      </dgm:t>
    </dgm:pt>
    <dgm:pt modelId="{BAFE4EA3-7A51-4DD6-9A5D-5E2B52940EDC}" type="sibTrans" cxnId="{A269D907-80AD-44F6-842E-CEC710BC16E1}">
      <dgm:prSet/>
      <dgm:spPr/>
      <dgm:t>
        <a:bodyPr/>
        <a:lstStyle/>
        <a:p>
          <a:endParaRPr lang="en-US"/>
        </a:p>
      </dgm:t>
    </dgm:pt>
    <dgm:pt modelId="{21325172-B9BE-4444-8E85-353492414AA0}">
      <dgm:prSet phldrT="[Text]"/>
      <dgm:spPr/>
      <dgm:t>
        <a:bodyPr/>
        <a:lstStyle/>
        <a:p>
          <a:r>
            <a:rPr lang="en-US" b="1" dirty="0" smtClean="0"/>
            <a:t>Economic (Population and Housing)</a:t>
          </a:r>
          <a:endParaRPr lang="en-US" b="1" dirty="0"/>
        </a:p>
      </dgm:t>
    </dgm:pt>
    <dgm:pt modelId="{746D556A-C813-471F-B0FE-D89B1F8A0D0F}" type="parTrans" cxnId="{ABFF7A84-E1AC-4746-89AE-716B082C1810}">
      <dgm:prSet/>
      <dgm:spPr/>
      <dgm:t>
        <a:bodyPr/>
        <a:lstStyle/>
        <a:p>
          <a:endParaRPr lang="en-US"/>
        </a:p>
      </dgm:t>
    </dgm:pt>
    <dgm:pt modelId="{BEE0F18E-24B3-4BD6-88DF-8CD75DEC298E}" type="sibTrans" cxnId="{ABFF7A84-E1AC-4746-89AE-716B082C1810}">
      <dgm:prSet/>
      <dgm:spPr/>
      <dgm:t>
        <a:bodyPr/>
        <a:lstStyle/>
        <a:p>
          <a:endParaRPr lang="en-US"/>
        </a:p>
      </dgm:t>
    </dgm:pt>
    <dgm:pt modelId="{A0E02272-2DFC-432F-8D10-47C6BCA5FBAA}" type="pres">
      <dgm:prSet presAssocID="{D1DBDEB6-681C-41FB-A005-A0CFDED661D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968D48-8DFF-4000-8140-E219C823F939}" type="pres">
      <dgm:prSet presAssocID="{D1DBDEB6-681C-41FB-A005-A0CFDED661D0}" presName="radial" presStyleCnt="0">
        <dgm:presLayoutVars>
          <dgm:animLvl val="ctr"/>
        </dgm:presLayoutVars>
      </dgm:prSet>
      <dgm:spPr/>
    </dgm:pt>
    <dgm:pt modelId="{B905B780-0AC7-44CA-82BD-DE4F138C3513}" type="pres">
      <dgm:prSet presAssocID="{19D29DB0-2EBA-47B6-9AB5-32D450861E90}" presName="centerShape" presStyleLbl="vennNode1" presStyleIdx="0" presStyleCnt="7"/>
      <dgm:spPr/>
      <dgm:t>
        <a:bodyPr/>
        <a:lstStyle/>
        <a:p>
          <a:endParaRPr lang="en-US"/>
        </a:p>
      </dgm:t>
    </dgm:pt>
    <dgm:pt modelId="{D05B9E2F-615E-495D-B8AA-82954B1860B4}" type="pres">
      <dgm:prSet presAssocID="{9461DA96-D3BE-4B12-BDB4-0DB6ED24178E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07929D-4320-4E02-94DC-1EDF4899AE7A}" type="pres">
      <dgm:prSet presAssocID="{18DB98DD-C832-4560-B180-9BB414010FA2}" presName="node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663BA1-A351-492A-BBFB-D91640B83BAC}" type="pres">
      <dgm:prSet presAssocID="{A50A7F25-95DA-423E-A268-1545450EEA51}" presName="node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30B8B-170E-48B2-B325-55B457C131A8}" type="pres">
      <dgm:prSet presAssocID="{99539CAB-CFC8-4351-869C-C486746197AB}" presName="node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28EA5A-E5F7-4992-B057-380A8FFF91A4}" type="pres">
      <dgm:prSet presAssocID="{D4589791-FBA4-4BB9-999F-96B6E47C7757}" presName="node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D8199-A992-4D5B-98B4-C60B0A07EDE3}" type="pres">
      <dgm:prSet presAssocID="{21325172-B9BE-4444-8E85-353492414AA0}" presName="node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7673AB-A8EC-44B7-9E4D-90C3D9F94F0D}" srcId="{D1DBDEB6-681C-41FB-A005-A0CFDED661D0}" destId="{19D29DB0-2EBA-47B6-9AB5-32D450861E90}" srcOrd="0" destOrd="0" parTransId="{98736D9B-C59A-422B-A696-03269CABC7D7}" sibTransId="{FF989AFA-AB9D-4559-ACCD-60259FE085DD}"/>
    <dgm:cxn modelId="{C798CA67-E0E7-4DF2-BE90-F7AD6F6BFC47}" type="presOf" srcId="{18DB98DD-C832-4560-B180-9BB414010FA2}" destId="{7407929D-4320-4E02-94DC-1EDF4899AE7A}" srcOrd="0" destOrd="0" presId="urn:microsoft.com/office/officeart/2005/8/layout/radial3"/>
    <dgm:cxn modelId="{BFC19E02-5D25-4157-84BD-58C94C7ABA3A}" type="presOf" srcId="{99539CAB-CFC8-4351-869C-C486746197AB}" destId="{F9630B8B-170E-48B2-B325-55B457C131A8}" srcOrd="0" destOrd="0" presId="urn:microsoft.com/office/officeart/2005/8/layout/radial3"/>
    <dgm:cxn modelId="{32E6C68D-6F14-448D-81BD-AB7884DA6243}" type="presOf" srcId="{9461DA96-D3BE-4B12-BDB4-0DB6ED24178E}" destId="{D05B9E2F-615E-495D-B8AA-82954B1860B4}" srcOrd="0" destOrd="0" presId="urn:microsoft.com/office/officeart/2005/8/layout/radial3"/>
    <dgm:cxn modelId="{91A596F8-318D-4BA3-AF89-B71A756C8B65}" srcId="{19D29DB0-2EBA-47B6-9AB5-32D450861E90}" destId="{A50A7F25-95DA-423E-A268-1545450EEA51}" srcOrd="2" destOrd="0" parTransId="{A669AF2D-E0A8-43F6-B15E-C1C0EDF6A266}" sibTransId="{1F83DA70-5301-41D9-8A5B-4512F4379947}"/>
    <dgm:cxn modelId="{F9D0099A-AC1D-4DE0-9346-1B5BB8F5AF02}" type="presOf" srcId="{19D29DB0-2EBA-47B6-9AB5-32D450861E90}" destId="{B905B780-0AC7-44CA-82BD-DE4F138C3513}" srcOrd="0" destOrd="0" presId="urn:microsoft.com/office/officeart/2005/8/layout/radial3"/>
    <dgm:cxn modelId="{10D8AE60-DE9E-4F2E-8050-4CD99569E7EF}" srcId="{19D29DB0-2EBA-47B6-9AB5-32D450861E90}" destId="{18DB98DD-C832-4560-B180-9BB414010FA2}" srcOrd="1" destOrd="0" parTransId="{909E66AC-1FFD-4A74-A047-782CEF81AC99}" sibTransId="{8A881D80-062B-4714-AD0F-D933D58B43A6}"/>
    <dgm:cxn modelId="{ABFF7A84-E1AC-4746-89AE-716B082C1810}" srcId="{19D29DB0-2EBA-47B6-9AB5-32D450861E90}" destId="{21325172-B9BE-4444-8E85-353492414AA0}" srcOrd="5" destOrd="0" parTransId="{746D556A-C813-471F-B0FE-D89B1F8A0D0F}" sibTransId="{BEE0F18E-24B3-4BD6-88DF-8CD75DEC298E}"/>
    <dgm:cxn modelId="{D4CD689A-B930-4362-A7D5-4866333B25A8}" srcId="{19D29DB0-2EBA-47B6-9AB5-32D450861E90}" destId="{9461DA96-D3BE-4B12-BDB4-0DB6ED24178E}" srcOrd="0" destOrd="0" parTransId="{A7BC1789-C0EF-4B04-BC14-D91F3950BC5D}" sibTransId="{98709557-2135-4738-B82C-78977618C0F1}"/>
    <dgm:cxn modelId="{36DC4B42-CC92-4043-852E-A786B41DE504}" type="presOf" srcId="{A50A7F25-95DA-423E-A268-1545450EEA51}" destId="{80663BA1-A351-492A-BBFB-D91640B83BAC}" srcOrd="0" destOrd="0" presId="urn:microsoft.com/office/officeart/2005/8/layout/radial3"/>
    <dgm:cxn modelId="{13170A92-963E-4C84-A7F8-C760084B08D6}" type="presOf" srcId="{D4589791-FBA4-4BB9-999F-96B6E47C7757}" destId="{0228EA5A-E5F7-4992-B057-380A8FFF91A4}" srcOrd="0" destOrd="0" presId="urn:microsoft.com/office/officeart/2005/8/layout/radial3"/>
    <dgm:cxn modelId="{D44EFAE6-D437-49CB-95F0-8870A9B67198}" srcId="{19D29DB0-2EBA-47B6-9AB5-32D450861E90}" destId="{99539CAB-CFC8-4351-869C-C486746197AB}" srcOrd="3" destOrd="0" parTransId="{E6C0E0CF-408B-4F9A-9E83-F2798BDD0A99}" sibTransId="{1BC8F31F-6F53-4D0D-82F7-CA9C904A8194}"/>
    <dgm:cxn modelId="{CE200689-2D02-4FD6-BFC3-E0268C0E72FD}" type="presOf" srcId="{21325172-B9BE-4444-8E85-353492414AA0}" destId="{B50D8199-A992-4D5B-98B4-C60B0A07EDE3}" srcOrd="0" destOrd="0" presId="urn:microsoft.com/office/officeart/2005/8/layout/radial3"/>
    <dgm:cxn modelId="{A269D907-80AD-44F6-842E-CEC710BC16E1}" srcId="{19D29DB0-2EBA-47B6-9AB5-32D450861E90}" destId="{D4589791-FBA4-4BB9-999F-96B6E47C7757}" srcOrd="4" destOrd="0" parTransId="{CAED92EE-3B68-4C8B-B7C5-D38EB6CC14AD}" sibTransId="{BAFE4EA3-7A51-4DD6-9A5D-5E2B52940EDC}"/>
    <dgm:cxn modelId="{59A6D7AD-0308-4718-80D6-3224DCE84181}" type="presOf" srcId="{D1DBDEB6-681C-41FB-A005-A0CFDED661D0}" destId="{A0E02272-2DFC-432F-8D10-47C6BCA5FBAA}" srcOrd="0" destOrd="0" presId="urn:microsoft.com/office/officeart/2005/8/layout/radial3"/>
    <dgm:cxn modelId="{D50B8B47-502E-420D-9686-F769E0D1F764}" type="presParOf" srcId="{A0E02272-2DFC-432F-8D10-47C6BCA5FBAA}" destId="{62968D48-8DFF-4000-8140-E219C823F939}" srcOrd="0" destOrd="0" presId="urn:microsoft.com/office/officeart/2005/8/layout/radial3"/>
    <dgm:cxn modelId="{1E2FE9F6-4393-433A-9DAF-916277CBEBB1}" type="presParOf" srcId="{62968D48-8DFF-4000-8140-E219C823F939}" destId="{B905B780-0AC7-44CA-82BD-DE4F138C3513}" srcOrd="0" destOrd="0" presId="urn:microsoft.com/office/officeart/2005/8/layout/radial3"/>
    <dgm:cxn modelId="{FF38C122-F902-4AE1-8BD1-C8BD5A1917D2}" type="presParOf" srcId="{62968D48-8DFF-4000-8140-E219C823F939}" destId="{D05B9E2F-615E-495D-B8AA-82954B1860B4}" srcOrd="1" destOrd="0" presId="urn:microsoft.com/office/officeart/2005/8/layout/radial3"/>
    <dgm:cxn modelId="{8CC66EE1-FB2F-450E-A851-D1F9151761C0}" type="presParOf" srcId="{62968D48-8DFF-4000-8140-E219C823F939}" destId="{7407929D-4320-4E02-94DC-1EDF4899AE7A}" srcOrd="2" destOrd="0" presId="urn:microsoft.com/office/officeart/2005/8/layout/radial3"/>
    <dgm:cxn modelId="{B3F609ED-53EE-44E3-A01C-6E716AA9C081}" type="presParOf" srcId="{62968D48-8DFF-4000-8140-E219C823F939}" destId="{80663BA1-A351-492A-BBFB-D91640B83BAC}" srcOrd="3" destOrd="0" presId="urn:microsoft.com/office/officeart/2005/8/layout/radial3"/>
    <dgm:cxn modelId="{53640B89-CA24-4040-B9BA-9D90CFF69A9B}" type="presParOf" srcId="{62968D48-8DFF-4000-8140-E219C823F939}" destId="{F9630B8B-170E-48B2-B325-55B457C131A8}" srcOrd="4" destOrd="0" presId="urn:microsoft.com/office/officeart/2005/8/layout/radial3"/>
    <dgm:cxn modelId="{3F04BB89-1934-4739-BE3A-C1F390D81FCF}" type="presParOf" srcId="{62968D48-8DFF-4000-8140-E219C823F939}" destId="{0228EA5A-E5F7-4992-B057-380A8FFF91A4}" srcOrd="5" destOrd="0" presId="urn:microsoft.com/office/officeart/2005/8/layout/radial3"/>
    <dgm:cxn modelId="{28889AC4-C221-41D8-8A5B-472BA8A98850}" type="presParOf" srcId="{62968D48-8DFF-4000-8140-E219C823F939}" destId="{B50D8199-A992-4D5B-98B4-C60B0A07EDE3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874004-9FDE-419E-BF58-0B10B9DF3911}" type="doc">
      <dgm:prSet loTypeId="urn:microsoft.com/office/officeart/2008/layout/PictureAccen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06EEDEA-CFE8-4BE1-A951-0E0DB9FF128C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l"/>
          <a:r>
            <a:rPr lang="en-US" sz="2400" dirty="0" smtClean="0">
              <a:solidFill>
                <a:schemeClr val="bg1"/>
              </a:solidFill>
            </a:rPr>
            <a:t>There are two main ways the American Community Survey benefits the census:</a:t>
          </a:r>
          <a:endParaRPr lang="en-US" sz="2400" dirty="0">
            <a:solidFill>
              <a:schemeClr val="bg1"/>
            </a:solidFill>
          </a:endParaRPr>
        </a:p>
      </dgm:t>
    </dgm:pt>
    <dgm:pt modelId="{5307C23B-A056-445D-AD70-37C55AC28932}" type="parTrans" cxnId="{3210EB2B-43DA-4516-B44F-ADC6AF0CEEFB}">
      <dgm:prSet/>
      <dgm:spPr/>
      <dgm:t>
        <a:bodyPr/>
        <a:lstStyle/>
        <a:p>
          <a:endParaRPr lang="en-US"/>
        </a:p>
      </dgm:t>
    </dgm:pt>
    <dgm:pt modelId="{745590F5-20A0-4366-B432-BF4C2FE172BC}" type="sibTrans" cxnId="{3210EB2B-43DA-4516-B44F-ADC6AF0CEEFB}">
      <dgm:prSet/>
      <dgm:spPr/>
      <dgm:t>
        <a:bodyPr/>
        <a:lstStyle/>
        <a:p>
          <a:endParaRPr lang="en-US"/>
        </a:p>
      </dgm:t>
    </dgm:pt>
    <dgm:pt modelId="{F9DFD5B6-A975-4473-9360-8BFA5E490E5C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en-US" dirty="0" smtClean="0">
              <a:solidFill>
                <a:srgbClr val="0070C0"/>
              </a:solidFill>
            </a:rPr>
            <a:t>Simplifying the census</a:t>
          </a:r>
          <a:endParaRPr lang="en-US" dirty="0">
            <a:solidFill>
              <a:srgbClr val="0070C0"/>
            </a:solidFill>
          </a:endParaRPr>
        </a:p>
      </dgm:t>
    </dgm:pt>
    <dgm:pt modelId="{29E6DFFF-173A-4311-B771-18A9533E1F70}" type="parTrans" cxnId="{BEF41D79-E6AA-438A-9943-84FA7BB01A60}">
      <dgm:prSet/>
      <dgm:spPr/>
      <dgm:t>
        <a:bodyPr/>
        <a:lstStyle/>
        <a:p>
          <a:endParaRPr lang="en-US"/>
        </a:p>
      </dgm:t>
    </dgm:pt>
    <dgm:pt modelId="{2693AB9B-87F6-4A1C-A58E-D03BC70178D5}" type="sibTrans" cxnId="{BEF41D79-E6AA-438A-9943-84FA7BB01A60}">
      <dgm:prSet/>
      <dgm:spPr/>
      <dgm:t>
        <a:bodyPr/>
        <a:lstStyle/>
        <a:p>
          <a:endParaRPr lang="en-US"/>
        </a:p>
      </dgm:t>
    </dgm:pt>
    <dgm:pt modelId="{3CC0E43B-B011-4942-95DC-F11E4C1A50E4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en-US" dirty="0" smtClean="0">
              <a:solidFill>
                <a:srgbClr val="0070C0"/>
              </a:solidFill>
            </a:rPr>
            <a:t>Providing current data to facilitate census operations</a:t>
          </a:r>
          <a:endParaRPr lang="en-US" dirty="0">
            <a:solidFill>
              <a:srgbClr val="0070C0"/>
            </a:solidFill>
          </a:endParaRPr>
        </a:p>
      </dgm:t>
    </dgm:pt>
    <dgm:pt modelId="{B587395B-1CC8-4263-81DE-CFA87F71A0A1}" type="parTrans" cxnId="{7B39CF38-A351-4F75-A31B-AD2655D325DB}">
      <dgm:prSet/>
      <dgm:spPr/>
      <dgm:t>
        <a:bodyPr/>
        <a:lstStyle/>
        <a:p>
          <a:endParaRPr lang="en-US"/>
        </a:p>
      </dgm:t>
    </dgm:pt>
    <dgm:pt modelId="{5540941B-29E9-430B-9D70-399FAA61BCFE}" type="sibTrans" cxnId="{7B39CF38-A351-4F75-A31B-AD2655D325DB}">
      <dgm:prSet/>
      <dgm:spPr/>
      <dgm:t>
        <a:bodyPr/>
        <a:lstStyle/>
        <a:p>
          <a:endParaRPr lang="en-US"/>
        </a:p>
      </dgm:t>
    </dgm:pt>
    <dgm:pt modelId="{7734F6B2-8FB2-43B2-AAEC-611D036352D3}" type="pres">
      <dgm:prSet presAssocID="{BF874004-9FDE-419E-BF58-0B10B9DF3911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C8498F2-08B0-463F-8514-FCF3433C2922}" type="pres">
      <dgm:prSet presAssocID="{D06EEDEA-CFE8-4BE1-A951-0E0DB9FF128C}" presName="root" presStyleCnt="0">
        <dgm:presLayoutVars>
          <dgm:chMax/>
          <dgm:chPref val="4"/>
        </dgm:presLayoutVars>
      </dgm:prSet>
      <dgm:spPr/>
    </dgm:pt>
    <dgm:pt modelId="{0CD893CE-8FF5-4C35-9206-E801E71DE66A}" type="pres">
      <dgm:prSet presAssocID="{D06EEDEA-CFE8-4BE1-A951-0E0DB9FF128C}" presName="rootComposite" presStyleCnt="0">
        <dgm:presLayoutVars/>
      </dgm:prSet>
      <dgm:spPr/>
    </dgm:pt>
    <dgm:pt modelId="{D322F630-E158-4575-A0BE-A601EDDF12C6}" type="pres">
      <dgm:prSet presAssocID="{D06EEDEA-CFE8-4BE1-A951-0E0DB9FF128C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040EE991-212A-49AC-AFC8-F2FB418C4FDC}" type="pres">
      <dgm:prSet presAssocID="{D06EEDEA-CFE8-4BE1-A951-0E0DB9FF128C}" presName="childShape" presStyleCnt="0">
        <dgm:presLayoutVars>
          <dgm:chMax val="0"/>
          <dgm:chPref val="0"/>
        </dgm:presLayoutVars>
      </dgm:prSet>
      <dgm:spPr/>
    </dgm:pt>
    <dgm:pt modelId="{45E8B85D-ED0A-464F-8FF8-533F532B5794}" type="pres">
      <dgm:prSet presAssocID="{F9DFD5B6-A975-4473-9360-8BFA5E490E5C}" presName="childComposite" presStyleCnt="0">
        <dgm:presLayoutVars>
          <dgm:chMax val="0"/>
          <dgm:chPref val="0"/>
        </dgm:presLayoutVars>
      </dgm:prSet>
      <dgm:spPr/>
    </dgm:pt>
    <dgm:pt modelId="{C28CD2BE-674C-4AF3-B7F8-E0FBDF0F3D56}" type="pres">
      <dgm:prSet presAssocID="{F9DFD5B6-A975-4473-9360-8BFA5E490E5C}" presName="Image" presStyleLbl="node1" presStyleIdx="0" presStyleCnt="2" custFlipVert="0" custFlipHor="1" custScaleX="4041" custScaleY="4041"/>
      <dgm:spPr/>
    </dgm:pt>
    <dgm:pt modelId="{BD645E82-8940-42FE-BB23-85EA1EDAE279}" type="pres">
      <dgm:prSet presAssocID="{F9DFD5B6-A975-4473-9360-8BFA5E490E5C}" presName="childText" presStyleLbl="lnNode1" presStyleIdx="0" presStyleCnt="2" custLinFactNeighborX="-956" custLinFactNeighborY="285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9CC534-1839-4FDB-BF68-7759EB14A12C}" type="pres">
      <dgm:prSet presAssocID="{3CC0E43B-B011-4942-95DC-F11E4C1A50E4}" presName="childComposite" presStyleCnt="0">
        <dgm:presLayoutVars>
          <dgm:chMax val="0"/>
          <dgm:chPref val="0"/>
        </dgm:presLayoutVars>
      </dgm:prSet>
      <dgm:spPr/>
    </dgm:pt>
    <dgm:pt modelId="{F4D8E1DD-ECC9-4ADC-8A8D-006E450BC153}" type="pres">
      <dgm:prSet presAssocID="{3CC0E43B-B011-4942-95DC-F11E4C1A50E4}" presName="Image" presStyleLbl="node1" presStyleIdx="1" presStyleCnt="2" custFlipVert="1" custScaleX="4041" custScaleY="4041"/>
      <dgm:spPr/>
    </dgm:pt>
    <dgm:pt modelId="{5656A32F-979C-454F-AF2A-F39891CDA9D7}" type="pres">
      <dgm:prSet presAssocID="{3CC0E43B-B011-4942-95DC-F11E4C1A50E4}" presName="childText" presStyleLbl="lnNode1" presStyleIdx="1" presStyleCnt="2" custLinFactNeighborX="-574" custLinFactNeighborY="35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39CF38-A351-4F75-A31B-AD2655D325DB}" srcId="{D06EEDEA-CFE8-4BE1-A951-0E0DB9FF128C}" destId="{3CC0E43B-B011-4942-95DC-F11E4C1A50E4}" srcOrd="1" destOrd="0" parTransId="{B587395B-1CC8-4263-81DE-CFA87F71A0A1}" sibTransId="{5540941B-29E9-430B-9D70-399FAA61BCFE}"/>
    <dgm:cxn modelId="{3210EB2B-43DA-4516-B44F-ADC6AF0CEEFB}" srcId="{BF874004-9FDE-419E-BF58-0B10B9DF3911}" destId="{D06EEDEA-CFE8-4BE1-A951-0E0DB9FF128C}" srcOrd="0" destOrd="0" parTransId="{5307C23B-A056-445D-AD70-37C55AC28932}" sibTransId="{745590F5-20A0-4366-B432-BF4C2FE172BC}"/>
    <dgm:cxn modelId="{904F03FF-1A67-4198-9007-BD2C87F27C5F}" type="presOf" srcId="{BF874004-9FDE-419E-BF58-0B10B9DF3911}" destId="{7734F6B2-8FB2-43B2-AAEC-611D036352D3}" srcOrd="0" destOrd="0" presId="urn:microsoft.com/office/officeart/2008/layout/PictureAccentList"/>
    <dgm:cxn modelId="{D42E0A39-65D3-40BC-AD25-D5260903F856}" type="presOf" srcId="{D06EEDEA-CFE8-4BE1-A951-0E0DB9FF128C}" destId="{D322F630-E158-4575-A0BE-A601EDDF12C6}" srcOrd="0" destOrd="0" presId="urn:microsoft.com/office/officeart/2008/layout/PictureAccentList"/>
    <dgm:cxn modelId="{3CFDAF97-83C2-4B81-B4A5-9CB755BEE353}" type="presOf" srcId="{3CC0E43B-B011-4942-95DC-F11E4C1A50E4}" destId="{5656A32F-979C-454F-AF2A-F39891CDA9D7}" srcOrd="0" destOrd="0" presId="urn:microsoft.com/office/officeart/2008/layout/PictureAccentList"/>
    <dgm:cxn modelId="{BEF41D79-E6AA-438A-9943-84FA7BB01A60}" srcId="{D06EEDEA-CFE8-4BE1-A951-0E0DB9FF128C}" destId="{F9DFD5B6-A975-4473-9360-8BFA5E490E5C}" srcOrd="0" destOrd="0" parTransId="{29E6DFFF-173A-4311-B771-18A9533E1F70}" sibTransId="{2693AB9B-87F6-4A1C-A58E-D03BC70178D5}"/>
    <dgm:cxn modelId="{2E23F36F-2DAF-48F2-868C-D983A2C6DA58}" type="presOf" srcId="{F9DFD5B6-A975-4473-9360-8BFA5E490E5C}" destId="{BD645E82-8940-42FE-BB23-85EA1EDAE279}" srcOrd="0" destOrd="0" presId="urn:microsoft.com/office/officeart/2008/layout/PictureAccentList"/>
    <dgm:cxn modelId="{74039221-B8E1-4F0A-8A57-B19BABB1DEFC}" type="presParOf" srcId="{7734F6B2-8FB2-43B2-AAEC-611D036352D3}" destId="{5C8498F2-08B0-463F-8514-FCF3433C2922}" srcOrd="0" destOrd="0" presId="urn:microsoft.com/office/officeart/2008/layout/PictureAccentList"/>
    <dgm:cxn modelId="{0698C279-AB23-4D81-8CAD-0CE853228A09}" type="presParOf" srcId="{5C8498F2-08B0-463F-8514-FCF3433C2922}" destId="{0CD893CE-8FF5-4C35-9206-E801E71DE66A}" srcOrd="0" destOrd="0" presId="urn:microsoft.com/office/officeart/2008/layout/PictureAccentList"/>
    <dgm:cxn modelId="{3E8ACF00-3B00-4E99-A14D-AC6E29A49A82}" type="presParOf" srcId="{0CD893CE-8FF5-4C35-9206-E801E71DE66A}" destId="{D322F630-E158-4575-A0BE-A601EDDF12C6}" srcOrd="0" destOrd="0" presId="urn:microsoft.com/office/officeart/2008/layout/PictureAccentList"/>
    <dgm:cxn modelId="{AD1ACCBF-3D3D-403E-B26D-75164BEDAF55}" type="presParOf" srcId="{5C8498F2-08B0-463F-8514-FCF3433C2922}" destId="{040EE991-212A-49AC-AFC8-F2FB418C4FDC}" srcOrd="1" destOrd="0" presId="urn:microsoft.com/office/officeart/2008/layout/PictureAccentList"/>
    <dgm:cxn modelId="{EDE8DF3C-1A4B-48F3-A85F-16421B9B69AE}" type="presParOf" srcId="{040EE991-212A-49AC-AFC8-F2FB418C4FDC}" destId="{45E8B85D-ED0A-464F-8FF8-533F532B5794}" srcOrd="0" destOrd="0" presId="urn:microsoft.com/office/officeart/2008/layout/PictureAccentList"/>
    <dgm:cxn modelId="{0385862B-2525-43D8-8037-D49A1C222C1B}" type="presParOf" srcId="{45E8B85D-ED0A-464F-8FF8-533F532B5794}" destId="{C28CD2BE-674C-4AF3-B7F8-E0FBDF0F3D56}" srcOrd="0" destOrd="0" presId="urn:microsoft.com/office/officeart/2008/layout/PictureAccentList"/>
    <dgm:cxn modelId="{3C0837AA-1532-448C-B349-F3D04C7991BD}" type="presParOf" srcId="{45E8B85D-ED0A-464F-8FF8-533F532B5794}" destId="{BD645E82-8940-42FE-BB23-85EA1EDAE279}" srcOrd="1" destOrd="0" presId="urn:microsoft.com/office/officeart/2008/layout/PictureAccentList"/>
    <dgm:cxn modelId="{338A6E73-05F1-4911-8B33-696FB3CC38AA}" type="presParOf" srcId="{040EE991-212A-49AC-AFC8-F2FB418C4FDC}" destId="{D39CC534-1839-4FDB-BF68-7759EB14A12C}" srcOrd="1" destOrd="0" presId="urn:microsoft.com/office/officeart/2008/layout/PictureAccentList"/>
    <dgm:cxn modelId="{211C1E79-2807-45AF-AB14-8B7047C7581B}" type="presParOf" srcId="{D39CC534-1839-4FDB-BF68-7759EB14A12C}" destId="{F4D8E1DD-ECC9-4ADC-8A8D-006E450BC153}" srcOrd="0" destOrd="0" presId="urn:microsoft.com/office/officeart/2008/layout/PictureAccentList"/>
    <dgm:cxn modelId="{AD50B7AC-90CB-4043-A165-29FBE8A82461}" type="presParOf" srcId="{D39CC534-1839-4FDB-BF68-7759EB14A12C}" destId="{5656A32F-979C-454F-AF2A-F39891CDA9D7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A89B64-AAC2-4A26-B62F-734E18590568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2ECDEB4-FAE7-4BB9-9B07-EC25E4C84571}">
      <dgm:prSet phldrT="[Text]"/>
      <dgm:spPr>
        <a:solidFill>
          <a:schemeClr val="accent4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en-US" dirty="0" smtClean="0"/>
            <a:t>Population Characteristics</a:t>
          </a:r>
          <a:endParaRPr lang="en-US" dirty="0"/>
        </a:p>
      </dgm:t>
    </dgm:pt>
    <dgm:pt modelId="{DF579BD4-D350-47EE-BD3B-B195377B6FDA}" type="parTrans" cxnId="{B0DF4D98-0FFA-4439-B8C5-B1A9C2C2D7A7}">
      <dgm:prSet/>
      <dgm:spPr/>
      <dgm:t>
        <a:bodyPr/>
        <a:lstStyle/>
        <a:p>
          <a:endParaRPr lang="en-US"/>
        </a:p>
      </dgm:t>
    </dgm:pt>
    <dgm:pt modelId="{0CA10214-CF7C-45E2-A7B1-B0D72213E911}" type="sibTrans" cxnId="{B0DF4D98-0FFA-4439-B8C5-B1A9C2C2D7A7}">
      <dgm:prSet/>
      <dgm:spPr/>
      <dgm:t>
        <a:bodyPr/>
        <a:lstStyle/>
        <a:p>
          <a:endParaRPr lang="en-US"/>
        </a:p>
      </dgm:t>
    </dgm:pt>
    <dgm:pt modelId="{30C8CB2F-917A-42DA-B289-6CEFB9BAF39D}">
      <dgm:prSet phldrT="[Text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sz="1100" dirty="0" smtClean="0">
              <a:solidFill>
                <a:srgbClr val="0070C0"/>
              </a:solidFill>
            </a:rPr>
            <a:t> Age						</a:t>
          </a:r>
          <a:r>
            <a:rPr lang="en-US" sz="11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dirty="0" smtClean="0">
              <a:solidFill>
                <a:srgbClr val="0070C0"/>
              </a:solidFill>
            </a:rPr>
            <a:t>Disability</a:t>
          </a:r>
          <a:endParaRPr lang="en-US" sz="1100" dirty="0"/>
        </a:p>
      </dgm:t>
    </dgm:pt>
    <dgm:pt modelId="{CA78A171-001B-404B-9EA4-CB07FA6FDC18}" type="parTrans" cxnId="{EFF1795C-F48C-4AE9-AFFA-4765463B2DE0}">
      <dgm:prSet/>
      <dgm:spPr/>
      <dgm:t>
        <a:bodyPr/>
        <a:lstStyle/>
        <a:p>
          <a:endParaRPr lang="en-US"/>
        </a:p>
      </dgm:t>
    </dgm:pt>
    <dgm:pt modelId="{3615D9CC-CBD3-400F-B244-92D560A1C50A}" type="sibTrans" cxnId="{EFF1795C-F48C-4AE9-AFFA-4765463B2DE0}">
      <dgm:prSet/>
      <dgm:spPr/>
      <dgm:t>
        <a:bodyPr/>
        <a:lstStyle/>
        <a:p>
          <a:endParaRPr lang="en-US"/>
        </a:p>
      </dgm:t>
    </dgm:pt>
    <dgm:pt modelId="{CD4A6C07-5C53-44CC-BCCA-7C16FF79D1AD}">
      <dgm:prSet phldrT="[Text]"/>
      <dgm:spPr>
        <a:solidFill>
          <a:schemeClr val="accent5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en-US" dirty="0" smtClean="0"/>
            <a:t>Housing Characteristics</a:t>
          </a:r>
          <a:endParaRPr lang="en-US" dirty="0"/>
        </a:p>
      </dgm:t>
    </dgm:pt>
    <dgm:pt modelId="{5AF59019-D8F7-40BB-8B6C-847DBDC72382}" type="parTrans" cxnId="{CFCEAEB1-353A-4970-B12D-30BD16D791CE}">
      <dgm:prSet/>
      <dgm:spPr/>
      <dgm:t>
        <a:bodyPr/>
        <a:lstStyle/>
        <a:p>
          <a:endParaRPr lang="en-US"/>
        </a:p>
      </dgm:t>
    </dgm:pt>
    <dgm:pt modelId="{0533C784-97A9-4A85-93FC-3D9476C239A3}" type="sibTrans" cxnId="{CFCEAEB1-353A-4970-B12D-30BD16D791CE}">
      <dgm:prSet/>
      <dgm:spPr/>
      <dgm:t>
        <a:bodyPr/>
        <a:lstStyle/>
        <a:p>
          <a:endParaRPr lang="en-US"/>
        </a:p>
      </dgm:t>
    </dgm:pt>
    <dgm:pt modelId="{3C28F52E-AADB-4B7B-9818-B93E605348EF}">
      <dgm:prSet phldrT="[Text]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dirty="0" smtClean="0">
              <a:solidFill>
                <a:srgbClr val="0070C0"/>
              </a:solidFill>
            </a:rPr>
            <a:t>Occupation status		</a:t>
          </a:r>
          <a:r>
            <a:rPr lang="en-US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dirty="0" smtClean="0">
              <a:solidFill>
                <a:srgbClr val="0070C0"/>
              </a:solidFill>
            </a:rPr>
            <a:t>Number of vehicles			</a:t>
          </a:r>
          <a:endParaRPr lang="en-US" dirty="0"/>
        </a:p>
      </dgm:t>
    </dgm:pt>
    <dgm:pt modelId="{0DCCF78A-CC94-4BBF-B253-752C66C0807B}" type="parTrans" cxnId="{8CEFFCE0-1B76-474D-9639-90133320C3FC}">
      <dgm:prSet/>
      <dgm:spPr/>
      <dgm:t>
        <a:bodyPr/>
        <a:lstStyle/>
        <a:p>
          <a:endParaRPr lang="en-US"/>
        </a:p>
      </dgm:t>
    </dgm:pt>
    <dgm:pt modelId="{AA6AEC21-8532-482B-8CD9-4657D16D742D}" type="sibTrans" cxnId="{8CEFFCE0-1B76-474D-9639-90133320C3FC}">
      <dgm:prSet/>
      <dgm:spPr/>
      <dgm:t>
        <a:bodyPr/>
        <a:lstStyle/>
        <a:p>
          <a:endParaRPr lang="en-US"/>
        </a:p>
      </dgm:t>
    </dgm:pt>
    <dgm:pt modelId="{F7703CA2-CDD1-43E3-AF8C-93B9D64CB069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sz="1100" dirty="0" smtClean="0">
              <a:solidFill>
                <a:srgbClr val="0070C0"/>
              </a:solidFill>
            </a:rPr>
            <a:t> Sex						</a:t>
          </a:r>
          <a:r>
            <a:rPr lang="en-US" sz="11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dirty="0" smtClean="0">
              <a:solidFill>
                <a:srgbClr val="0070C0"/>
              </a:solidFill>
            </a:rPr>
            <a:t>Place of Birth</a:t>
          </a:r>
          <a:endParaRPr lang="en-US" sz="1100" dirty="0">
            <a:solidFill>
              <a:srgbClr val="0070C0"/>
            </a:solidFill>
          </a:endParaRPr>
        </a:p>
      </dgm:t>
    </dgm:pt>
    <dgm:pt modelId="{DA25D385-4225-4A7A-BE79-D77BC6AF9676}" type="parTrans" cxnId="{55585AAB-B4A7-4416-8815-4E7D21C1A4A7}">
      <dgm:prSet/>
      <dgm:spPr/>
      <dgm:t>
        <a:bodyPr/>
        <a:lstStyle/>
        <a:p>
          <a:endParaRPr lang="en-US"/>
        </a:p>
      </dgm:t>
    </dgm:pt>
    <dgm:pt modelId="{6325F02C-02F2-4B5F-B5D7-09ABD3B6E20C}" type="sibTrans" cxnId="{55585AAB-B4A7-4416-8815-4E7D21C1A4A7}">
      <dgm:prSet/>
      <dgm:spPr/>
      <dgm:t>
        <a:bodyPr/>
        <a:lstStyle/>
        <a:p>
          <a:endParaRPr lang="en-US"/>
        </a:p>
      </dgm:t>
    </dgm:pt>
    <dgm:pt modelId="{4A5B2C9B-C199-4545-8385-CD2E8E524A52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sz="1100" dirty="0" smtClean="0">
              <a:solidFill>
                <a:srgbClr val="0070C0"/>
              </a:solidFill>
            </a:rPr>
            <a:t> Detailed Race Categories			</a:t>
          </a:r>
          <a:r>
            <a:rPr lang="en-US" sz="11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dirty="0" smtClean="0">
              <a:solidFill>
                <a:srgbClr val="0070C0"/>
              </a:solidFill>
            </a:rPr>
            <a:t>Citizenship</a:t>
          </a:r>
          <a:endParaRPr lang="en-US" sz="1100" dirty="0">
            <a:solidFill>
              <a:srgbClr val="0070C0"/>
            </a:solidFill>
          </a:endParaRPr>
        </a:p>
      </dgm:t>
    </dgm:pt>
    <dgm:pt modelId="{D9C8DE83-0D0B-47D6-8FEB-388EA3DB5DAE}" type="parTrans" cxnId="{42FE2098-4EEA-407F-9201-91FF9E16ECBC}">
      <dgm:prSet/>
      <dgm:spPr/>
      <dgm:t>
        <a:bodyPr/>
        <a:lstStyle/>
        <a:p>
          <a:endParaRPr lang="en-US"/>
        </a:p>
      </dgm:t>
    </dgm:pt>
    <dgm:pt modelId="{DAFB2ECB-3069-48F6-82A4-6A58C0BF3004}" type="sibTrans" cxnId="{42FE2098-4EEA-407F-9201-91FF9E16ECBC}">
      <dgm:prSet/>
      <dgm:spPr/>
      <dgm:t>
        <a:bodyPr/>
        <a:lstStyle/>
        <a:p>
          <a:endParaRPr lang="en-US"/>
        </a:p>
      </dgm:t>
    </dgm:pt>
    <dgm:pt modelId="{A9B18C8C-A0F3-4EF6-B566-4F4D3A2963CC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sz="1100" dirty="0" smtClean="0">
              <a:solidFill>
                <a:srgbClr val="0070C0"/>
              </a:solidFill>
            </a:rPr>
            <a:t> Group Quarters				</a:t>
          </a:r>
          <a:r>
            <a:rPr lang="en-US" sz="11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dirty="0" smtClean="0">
              <a:solidFill>
                <a:srgbClr val="0070C0"/>
              </a:solidFill>
            </a:rPr>
            <a:t>Language spoken</a:t>
          </a:r>
          <a:endParaRPr lang="en-US" sz="1100" dirty="0">
            <a:solidFill>
              <a:srgbClr val="0070C0"/>
            </a:solidFill>
          </a:endParaRPr>
        </a:p>
      </dgm:t>
    </dgm:pt>
    <dgm:pt modelId="{C079B7AA-45FF-44C5-BFC9-5B0EBE19CB4A}" type="parTrans" cxnId="{612DA5E8-F9D9-44A6-8C4D-940F21FC491E}">
      <dgm:prSet/>
      <dgm:spPr/>
      <dgm:t>
        <a:bodyPr/>
        <a:lstStyle/>
        <a:p>
          <a:endParaRPr lang="en-US"/>
        </a:p>
      </dgm:t>
    </dgm:pt>
    <dgm:pt modelId="{9E2E853A-6420-4F99-AA2E-C20B3B47DF96}" type="sibTrans" cxnId="{612DA5E8-F9D9-44A6-8C4D-940F21FC491E}">
      <dgm:prSet/>
      <dgm:spPr/>
      <dgm:t>
        <a:bodyPr/>
        <a:lstStyle/>
        <a:p>
          <a:endParaRPr lang="en-US"/>
        </a:p>
      </dgm:t>
    </dgm:pt>
    <dgm:pt modelId="{36B0A81B-9C07-48F2-BBF0-DDBACE527752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sz="1100" dirty="0" smtClean="0">
              <a:solidFill>
                <a:srgbClr val="0070C0"/>
              </a:solidFill>
            </a:rPr>
            <a:t> Household types with # of children		</a:t>
          </a:r>
          <a:r>
            <a:rPr lang="en-US" sz="11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dirty="0" smtClean="0">
              <a:solidFill>
                <a:srgbClr val="0070C0"/>
              </a:solidFill>
            </a:rPr>
            <a:t>Ancestry</a:t>
          </a:r>
          <a:endParaRPr lang="en-US" sz="1100" dirty="0">
            <a:solidFill>
              <a:srgbClr val="0070C0"/>
            </a:solidFill>
          </a:endParaRPr>
        </a:p>
      </dgm:t>
    </dgm:pt>
    <dgm:pt modelId="{847E4236-0D9A-46E7-94D2-C8C768DDD859}" type="parTrans" cxnId="{946693CB-1AEE-4158-A8C9-1CA50F4EBE1A}">
      <dgm:prSet/>
      <dgm:spPr/>
      <dgm:t>
        <a:bodyPr/>
        <a:lstStyle/>
        <a:p>
          <a:endParaRPr lang="en-US"/>
        </a:p>
      </dgm:t>
    </dgm:pt>
    <dgm:pt modelId="{B28C90F0-852B-4433-839A-CF7C0E41248B}" type="sibTrans" cxnId="{946693CB-1AEE-4158-A8C9-1CA50F4EBE1A}">
      <dgm:prSet/>
      <dgm:spPr/>
      <dgm:t>
        <a:bodyPr/>
        <a:lstStyle/>
        <a:p>
          <a:endParaRPr lang="en-US"/>
        </a:p>
      </dgm:t>
    </dgm:pt>
    <dgm:pt modelId="{6DC518D8-346F-4CAD-B8D8-1F2EB4C5CE82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sz="1100" dirty="0" smtClean="0">
              <a:solidFill>
                <a:srgbClr val="0070C0"/>
              </a:solidFill>
            </a:rPr>
            <a:t> Own or adopted children			</a:t>
          </a:r>
          <a:r>
            <a:rPr lang="en-US" sz="11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dirty="0" smtClean="0">
              <a:solidFill>
                <a:srgbClr val="0070C0"/>
              </a:solidFill>
            </a:rPr>
            <a:t>Employment</a:t>
          </a:r>
          <a:endParaRPr lang="en-US" sz="1100" dirty="0">
            <a:solidFill>
              <a:srgbClr val="0070C0"/>
            </a:solidFill>
          </a:endParaRPr>
        </a:p>
      </dgm:t>
    </dgm:pt>
    <dgm:pt modelId="{567776CA-90CF-495B-85BE-AB43D369CCF0}" type="parTrans" cxnId="{2834E5D5-1989-45E7-A984-4AB957B51F0F}">
      <dgm:prSet/>
      <dgm:spPr/>
      <dgm:t>
        <a:bodyPr/>
        <a:lstStyle/>
        <a:p>
          <a:endParaRPr lang="en-US"/>
        </a:p>
      </dgm:t>
    </dgm:pt>
    <dgm:pt modelId="{75585B8B-C9B0-49D7-9CCF-7C87E3E30F81}" type="sibTrans" cxnId="{2834E5D5-1989-45E7-A984-4AB957B51F0F}">
      <dgm:prSet/>
      <dgm:spPr/>
      <dgm:t>
        <a:bodyPr/>
        <a:lstStyle/>
        <a:p>
          <a:endParaRPr lang="en-US"/>
        </a:p>
      </dgm:t>
    </dgm:pt>
    <dgm:pt modelId="{14F58A07-5E34-42FF-9888-E6AA93D5905E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sz="1100" dirty="0" smtClean="0">
              <a:solidFill>
                <a:srgbClr val="0070C0"/>
              </a:solidFill>
            </a:rPr>
            <a:t> Under 18					</a:t>
          </a:r>
          <a:r>
            <a:rPr lang="en-US" sz="11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dirty="0" smtClean="0">
              <a:solidFill>
                <a:srgbClr val="0070C0"/>
              </a:solidFill>
            </a:rPr>
            <a:t>Commute</a:t>
          </a:r>
          <a:endParaRPr lang="en-US" sz="1100" dirty="0">
            <a:solidFill>
              <a:srgbClr val="0070C0"/>
            </a:solidFill>
          </a:endParaRPr>
        </a:p>
      </dgm:t>
    </dgm:pt>
    <dgm:pt modelId="{EC630914-7374-4AD6-9ACC-5FD996A55A47}" type="parTrans" cxnId="{A43BB7B8-1A5C-4A4A-8EBA-FF7701E16794}">
      <dgm:prSet/>
      <dgm:spPr/>
      <dgm:t>
        <a:bodyPr/>
        <a:lstStyle/>
        <a:p>
          <a:endParaRPr lang="en-US"/>
        </a:p>
      </dgm:t>
    </dgm:pt>
    <dgm:pt modelId="{F2701239-86F2-45C7-80A4-3961C78A9819}" type="sibTrans" cxnId="{A43BB7B8-1A5C-4A4A-8EBA-FF7701E16794}">
      <dgm:prSet/>
      <dgm:spPr/>
      <dgm:t>
        <a:bodyPr/>
        <a:lstStyle/>
        <a:p>
          <a:endParaRPr lang="en-US"/>
        </a:p>
      </dgm:t>
    </dgm:pt>
    <dgm:pt modelId="{3B4E5600-98F6-4679-B768-2AD376709475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sz="1100" dirty="0" smtClean="0">
              <a:solidFill>
                <a:srgbClr val="0070C0"/>
              </a:solidFill>
            </a:rPr>
            <a:t> School enrollment				</a:t>
          </a:r>
          <a:r>
            <a:rPr lang="en-US" sz="11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dirty="0" smtClean="0">
              <a:solidFill>
                <a:srgbClr val="0070C0"/>
              </a:solidFill>
            </a:rPr>
            <a:t>Occupation</a:t>
          </a:r>
          <a:endParaRPr lang="en-US" sz="1100" dirty="0">
            <a:solidFill>
              <a:srgbClr val="0070C0"/>
            </a:solidFill>
          </a:endParaRPr>
        </a:p>
      </dgm:t>
    </dgm:pt>
    <dgm:pt modelId="{402FE043-7155-4378-87E7-FE6A725F8A88}" type="parTrans" cxnId="{B4ADE199-FF71-4E14-9E1B-F3739EDF3DC0}">
      <dgm:prSet/>
      <dgm:spPr/>
      <dgm:t>
        <a:bodyPr/>
        <a:lstStyle/>
        <a:p>
          <a:endParaRPr lang="en-US"/>
        </a:p>
      </dgm:t>
    </dgm:pt>
    <dgm:pt modelId="{E1224CC0-EC0C-4828-935D-66E2AD4CCE0A}" type="sibTrans" cxnId="{B4ADE199-FF71-4E14-9E1B-F3739EDF3DC0}">
      <dgm:prSet/>
      <dgm:spPr/>
      <dgm:t>
        <a:bodyPr/>
        <a:lstStyle/>
        <a:p>
          <a:endParaRPr lang="en-US"/>
        </a:p>
      </dgm:t>
    </dgm:pt>
    <dgm:pt modelId="{B8A85EB2-0149-487E-BAA4-14F3151B48C5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sz="1100" dirty="0" smtClean="0">
              <a:solidFill>
                <a:srgbClr val="0070C0"/>
              </a:solidFill>
            </a:rPr>
            <a:t> Education level					</a:t>
          </a:r>
          <a:r>
            <a:rPr lang="en-US" sz="11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dirty="0" smtClean="0">
              <a:solidFill>
                <a:srgbClr val="0070C0"/>
              </a:solidFill>
            </a:rPr>
            <a:t>Income</a:t>
          </a:r>
          <a:endParaRPr lang="en-US" sz="1100" dirty="0">
            <a:solidFill>
              <a:srgbClr val="0070C0"/>
            </a:solidFill>
          </a:endParaRPr>
        </a:p>
      </dgm:t>
    </dgm:pt>
    <dgm:pt modelId="{53871660-19A2-45F0-87F3-B189ED748E44}" type="parTrans" cxnId="{24F8A7EA-0CED-49A4-9B34-3F2233FED01D}">
      <dgm:prSet/>
      <dgm:spPr/>
      <dgm:t>
        <a:bodyPr/>
        <a:lstStyle/>
        <a:p>
          <a:endParaRPr lang="en-US"/>
        </a:p>
      </dgm:t>
    </dgm:pt>
    <dgm:pt modelId="{43220504-8828-4336-B394-930C4143029A}" type="sibTrans" cxnId="{24F8A7EA-0CED-49A4-9B34-3F2233FED01D}">
      <dgm:prSet/>
      <dgm:spPr/>
      <dgm:t>
        <a:bodyPr/>
        <a:lstStyle/>
        <a:p>
          <a:endParaRPr lang="en-US"/>
        </a:p>
      </dgm:t>
    </dgm:pt>
    <dgm:pt modelId="{29B2848C-F6F9-4E8D-A208-9AAB0A2A38B7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sz="1100" dirty="0" smtClean="0">
              <a:solidFill>
                <a:srgbClr val="0070C0"/>
              </a:solidFill>
            </a:rPr>
            <a:t> Veteran’s status				</a:t>
          </a:r>
          <a:r>
            <a:rPr lang="en-US" sz="11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dirty="0" smtClean="0">
              <a:solidFill>
                <a:srgbClr val="0070C0"/>
              </a:solidFill>
            </a:rPr>
            <a:t>Poverty status</a:t>
          </a:r>
          <a:endParaRPr lang="en-US" sz="1100" dirty="0">
            <a:solidFill>
              <a:srgbClr val="0070C0"/>
            </a:solidFill>
          </a:endParaRPr>
        </a:p>
      </dgm:t>
    </dgm:pt>
    <dgm:pt modelId="{DEC84A5A-0550-4E5F-8EE4-1A1D61685CB6}" type="parTrans" cxnId="{EB1F3F10-D2CF-4219-86F1-169CA5265587}">
      <dgm:prSet/>
      <dgm:spPr/>
      <dgm:t>
        <a:bodyPr/>
        <a:lstStyle/>
        <a:p>
          <a:endParaRPr lang="en-US"/>
        </a:p>
      </dgm:t>
    </dgm:pt>
    <dgm:pt modelId="{24C80B74-CD90-43F8-A6F2-4169B9B8B1B4}" type="sibTrans" cxnId="{EB1F3F10-D2CF-4219-86F1-169CA5265587}">
      <dgm:prSet/>
      <dgm:spPr/>
      <dgm:t>
        <a:bodyPr/>
        <a:lstStyle/>
        <a:p>
          <a:endParaRPr lang="en-US"/>
        </a:p>
      </dgm:t>
    </dgm:pt>
    <dgm:pt modelId="{73BB64D5-9DFD-4170-8598-5F9D1B2D8989}">
      <dgm:prSet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smtClean="0">
              <a:solidFill>
                <a:srgbClr val="0070C0"/>
              </a:solidFill>
            </a:rPr>
            <a:t>Owned or Rented		</a:t>
          </a:r>
          <a:r>
            <a:rPr lang="en-US" smtClean="0">
              <a:solidFill>
                <a:srgbClr val="0070C0"/>
              </a:solidFill>
              <a:sym typeface="Wingdings"/>
            </a:rPr>
            <a:t> </a:t>
          </a:r>
          <a:r>
            <a:rPr lang="en-US" smtClean="0">
              <a:solidFill>
                <a:srgbClr val="0070C0"/>
              </a:solidFill>
            </a:rPr>
            <a:t>Heating Fuel</a:t>
          </a:r>
          <a:endParaRPr lang="en-US" dirty="0">
            <a:solidFill>
              <a:srgbClr val="0070C0"/>
            </a:solidFill>
          </a:endParaRPr>
        </a:p>
      </dgm:t>
    </dgm:pt>
    <dgm:pt modelId="{4659DABE-70FE-4198-B564-53A0CD725EF1}" type="parTrans" cxnId="{2FB69CE7-FCD7-4085-AB24-566DAFEF13E1}">
      <dgm:prSet/>
      <dgm:spPr/>
      <dgm:t>
        <a:bodyPr/>
        <a:lstStyle/>
        <a:p>
          <a:endParaRPr lang="en-US"/>
        </a:p>
      </dgm:t>
    </dgm:pt>
    <dgm:pt modelId="{8B088512-DFBD-481D-A575-60C64FFAF34A}" type="sibTrans" cxnId="{2FB69CE7-FCD7-4085-AB24-566DAFEF13E1}">
      <dgm:prSet/>
      <dgm:spPr/>
      <dgm:t>
        <a:bodyPr/>
        <a:lstStyle/>
        <a:p>
          <a:endParaRPr lang="en-US"/>
        </a:p>
      </dgm:t>
    </dgm:pt>
    <dgm:pt modelId="{C98D6AF1-FD54-457A-AE6F-35A14684EB8A}">
      <dgm:prSet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dirty="0" smtClean="0">
              <a:solidFill>
                <a:srgbClr val="0070C0"/>
              </a:solidFill>
            </a:rPr>
            <a:t>Housing unit type		</a:t>
          </a:r>
          <a:r>
            <a:rPr lang="en-US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dirty="0" smtClean="0">
              <a:solidFill>
                <a:srgbClr val="0070C0"/>
              </a:solidFill>
            </a:rPr>
            <a:t>Phone</a:t>
          </a:r>
          <a:endParaRPr lang="en-US" dirty="0">
            <a:solidFill>
              <a:srgbClr val="0070C0"/>
            </a:solidFill>
          </a:endParaRPr>
        </a:p>
      </dgm:t>
    </dgm:pt>
    <dgm:pt modelId="{E39C7437-10AD-4A18-BEEF-B326D09D2E20}" type="parTrans" cxnId="{6DF0961A-972B-46A4-8F72-5F4013174589}">
      <dgm:prSet/>
      <dgm:spPr/>
      <dgm:t>
        <a:bodyPr/>
        <a:lstStyle/>
        <a:p>
          <a:endParaRPr lang="en-US"/>
        </a:p>
      </dgm:t>
    </dgm:pt>
    <dgm:pt modelId="{25B61242-9E64-4A36-8242-5FBAF8BD1310}" type="sibTrans" cxnId="{6DF0961A-972B-46A4-8F72-5F4013174589}">
      <dgm:prSet/>
      <dgm:spPr/>
      <dgm:t>
        <a:bodyPr/>
        <a:lstStyle/>
        <a:p>
          <a:endParaRPr lang="en-US"/>
        </a:p>
      </dgm:t>
    </dgm:pt>
    <dgm:pt modelId="{FD5941BC-33E1-4A45-A2AB-2D02A2CDEAE8}">
      <dgm:prSet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smtClean="0">
              <a:solidFill>
                <a:srgbClr val="0070C0"/>
              </a:solidFill>
            </a:rPr>
            <a:t>Mobile home			</a:t>
          </a:r>
          <a:r>
            <a:rPr lang="en-US" smtClean="0">
              <a:solidFill>
                <a:srgbClr val="0070C0"/>
              </a:solidFill>
              <a:sym typeface="Wingdings"/>
            </a:rPr>
            <a:t> </a:t>
          </a:r>
          <a:r>
            <a:rPr lang="en-US" smtClean="0">
              <a:solidFill>
                <a:srgbClr val="0070C0"/>
              </a:solidFill>
            </a:rPr>
            <a:t>Home value</a:t>
          </a:r>
          <a:endParaRPr lang="en-US" dirty="0">
            <a:solidFill>
              <a:srgbClr val="0070C0"/>
            </a:solidFill>
          </a:endParaRPr>
        </a:p>
      </dgm:t>
    </dgm:pt>
    <dgm:pt modelId="{773EBD26-9C77-44D3-B623-7453B3AEB2FF}" type="parTrans" cxnId="{D9AA8142-99BA-45A3-9EB6-D0C757CCD7C1}">
      <dgm:prSet/>
      <dgm:spPr/>
      <dgm:t>
        <a:bodyPr/>
        <a:lstStyle/>
        <a:p>
          <a:endParaRPr lang="en-US"/>
        </a:p>
      </dgm:t>
    </dgm:pt>
    <dgm:pt modelId="{9CEAD441-0929-47EE-B70F-BBBE30F74994}" type="sibTrans" cxnId="{D9AA8142-99BA-45A3-9EB6-D0C757CCD7C1}">
      <dgm:prSet/>
      <dgm:spPr/>
      <dgm:t>
        <a:bodyPr/>
        <a:lstStyle/>
        <a:p>
          <a:endParaRPr lang="en-US"/>
        </a:p>
      </dgm:t>
    </dgm:pt>
    <dgm:pt modelId="{DA143B33-C084-473B-97EF-CBF75EA2F39F}">
      <dgm:prSet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smtClean="0">
              <a:solidFill>
                <a:srgbClr val="0070C0"/>
              </a:solidFill>
            </a:rPr>
            <a:t>Year built			</a:t>
          </a:r>
          <a:r>
            <a:rPr lang="en-US" smtClean="0">
              <a:solidFill>
                <a:srgbClr val="0070C0"/>
              </a:solidFill>
              <a:sym typeface="Wingdings"/>
            </a:rPr>
            <a:t> </a:t>
          </a:r>
          <a:r>
            <a:rPr lang="en-US" smtClean="0">
              <a:solidFill>
                <a:srgbClr val="0070C0"/>
              </a:solidFill>
            </a:rPr>
            <a:t>Rent amount</a:t>
          </a:r>
          <a:endParaRPr lang="en-US" dirty="0">
            <a:solidFill>
              <a:srgbClr val="0070C0"/>
            </a:solidFill>
          </a:endParaRPr>
        </a:p>
      </dgm:t>
    </dgm:pt>
    <dgm:pt modelId="{CDB9D01E-5FA3-4834-9729-E4AC4152EFB8}" type="parTrans" cxnId="{5F00E745-D0D9-4F63-AE87-E3FF20CF4366}">
      <dgm:prSet/>
      <dgm:spPr/>
      <dgm:t>
        <a:bodyPr/>
        <a:lstStyle/>
        <a:p>
          <a:endParaRPr lang="en-US"/>
        </a:p>
      </dgm:t>
    </dgm:pt>
    <dgm:pt modelId="{7A31BB1A-C2B2-4686-A157-F055C02F1869}" type="sibTrans" cxnId="{5F00E745-D0D9-4F63-AE87-E3FF20CF4366}">
      <dgm:prSet/>
      <dgm:spPr/>
      <dgm:t>
        <a:bodyPr/>
        <a:lstStyle/>
        <a:p>
          <a:endParaRPr lang="en-US"/>
        </a:p>
      </dgm:t>
    </dgm:pt>
    <dgm:pt modelId="{105A15C3-B603-4D0D-83CA-106AAA2796D6}">
      <dgm:prSet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smtClean="0">
              <a:solidFill>
                <a:srgbClr val="0070C0"/>
              </a:solidFill>
            </a:rPr>
            <a:t>Number of rooms		</a:t>
          </a:r>
          <a:r>
            <a:rPr lang="en-US" smtClean="0">
              <a:solidFill>
                <a:srgbClr val="0070C0"/>
              </a:solidFill>
              <a:sym typeface="Wingdings"/>
            </a:rPr>
            <a:t> </a:t>
          </a:r>
          <a:r>
            <a:rPr lang="en-US" smtClean="0">
              <a:solidFill>
                <a:srgbClr val="0070C0"/>
              </a:solidFill>
            </a:rPr>
            <a:t>Vacancy status</a:t>
          </a:r>
          <a:endParaRPr lang="en-US" dirty="0">
            <a:solidFill>
              <a:srgbClr val="0070C0"/>
            </a:solidFill>
          </a:endParaRPr>
        </a:p>
      </dgm:t>
    </dgm:pt>
    <dgm:pt modelId="{53B52B2A-E040-4420-8B00-F27172E8A0BB}" type="parTrans" cxnId="{2E954A7E-4478-404C-B273-750ABD5B0619}">
      <dgm:prSet/>
      <dgm:spPr/>
      <dgm:t>
        <a:bodyPr/>
        <a:lstStyle/>
        <a:p>
          <a:endParaRPr lang="en-US"/>
        </a:p>
      </dgm:t>
    </dgm:pt>
    <dgm:pt modelId="{7D8F0F50-43D2-4FE6-BC8C-430F2A09286F}" type="sibTrans" cxnId="{2E954A7E-4478-404C-B273-750ABD5B0619}">
      <dgm:prSet/>
      <dgm:spPr/>
      <dgm:t>
        <a:bodyPr/>
        <a:lstStyle/>
        <a:p>
          <a:endParaRPr lang="en-US"/>
        </a:p>
      </dgm:t>
    </dgm:pt>
    <dgm:pt modelId="{5B22EDF8-686E-4D12-A119-C6F6CF030A7C}">
      <dgm:prSet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dirty="0" smtClean="0">
              <a:solidFill>
                <a:srgbClr val="0070C0"/>
              </a:solidFill>
            </a:rPr>
            <a:t>Year of move in</a:t>
          </a:r>
          <a:endParaRPr lang="en-US" dirty="0">
            <a:solidFill>
              <a:srgbClr val="0070C0"/>
            </a:solidFill>
          </a:endParaRPr>
        </a:p>
      </dgm:t>
    </dgm:pt>
    <dgm:pt modelId="{78E36CF4-B14D-4795-A4DD-9B3C59064E8B}" type="parTrans" cxnId="{D20BC9C9-2B97-42DD-A635-7BA5F56D9AC8}">
      <dgm:prSet/>
      <dgm:spPr/>
      <dgm:t>
        <a:bodyPr/>
        <a:lstStyle/>
        <a:p>
          <a:endParaRPr lang="en-US"/>
        </a:p>
      </dgm:t>
    </dgm:pt>
    <dgm:pt modelId="{825DEE07-54CF-4178-B6FB-14FEA4F31362}" type="sibTrans" cxnId="{D20BC9C9-2B97-42DD-A635-7BA5F56D9AC8}">
      <dgm:prSet/>
      <dgm:spPr/>
      <dgm:t>
        <a:bodyPr/>
        <a:lstStyle/>
        <a:p>
          <a:endParaRPr lang="en-US"/>
        </a:p>
      </dgm:t>
    </dgm:pt>
    <dgm:pt modelId="{2E41A889-0F21-4461-975E-1DDE8D0B7771}" type="pres">
      <dgm:prSet presAssocID="{5AA89B64-AAC2-4A26-B62F-734E1859056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4DE5BC-10A5-402E-B993-3EDD613BA575}" type="pres">
      <dgm:prSet presAssocID="{62ECDEB4-FAE7-4BB9-9B07-EC25E4C84571}" presName="composite" presStyleCnt="0"/>
      <dgm:spPr/>
    </dgm:pt>
    <dgm:pt modelId="{DCE20ECC-FBD7-4683-B332-685BF1FDD82D}" type="pres">
      <dgm:prSet presAssocID="{62ECDEB4-FAE7-4BB9-9B07-EC25E4C84571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B27092-8DD0-42E0-8C05-2262EAE4B86D}" type="pres">
      <dgm:prSet presAssocID="{62ECDEB4-FAE7-4BB9-9B07-EC25E4C84571}" presName="descendantText" presStyleLbl="alignAcc1" presStyleIdx="0" presStyleCnt="2" custScaleY="1161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7A7735-628F-45DE-8436-945F99E83DB4}" type="pres">
      <dgm:prSet presAssocID="{0CA10214-CF7C-45E2-A7B1-B0D72213E911}" presName="sp" presStyleCnt="0"/>
      <dgm:spPr/>
    </dgm:pt>
    <dgm:pt modelId="{23157F60-D1BB-4658-AC9F-E85439696584}" type="pres">
      <dgm:prSet presAssocID="{CD4A6C07-5C53-44CC-BCCA-7C16FF79D1AD}" presName="composite" presStyleCnt="0"/>
      <dgm:spPr/>
    </dgm:pt>
    <dgm:pt modelId="{2FEE73DB-4F2C-4A00-AC5A-0BA23AD3B344}" type="pres">
      <dgm:prSet presAssocID="{CD4A6C07-5C53-44CC-BCCA-7C16FF79D1AD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F6ECB9-E565-44B5-8298-71CAF1A2B0C4}" type="pres">
      <dgm:prSet presAssocID="{CD4A6C07-5C53-44CC-BCCA-7C16FF79D1AD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9AA97F-2421-42CA-9504-1FB1B1C96AB9}" type="presOf" srcId="{14F58A07-5E34-42FF-9888-E6AA93D5905E}" destId="{FEB27092-8DD0-42E0-8C05-2262EAE4B86D}" srcOrd="0" destOrd="6" presId="urn:microsoft.com/office/officeart/2005/8/layout/chevron2"/>
    <dgm:cxn modelId="{24F8A7EA-0CED-49A4-9B34-3F2233FED01D}" srcId="{62ECDEB4-FAE7-4BB9-9B07-EC25E4C84571}" destId="{B8A85EB2-0149-487E-BAA4-14F3151B48C5}" srcOrd="8" destOrd="0" parTransId="{53871660-19A2-45F0-87F3-B189ED748E44}" sibTransId="{43220504-8828-4336-B394-930C4143029A}"/>
    <dgm:cxn modelId="{CB712B0F-157F-4F45-A408-991A170D684E}" type="presOf" srcId="{30C8CB2F-917A-42DA-B289-6CEFB9BAF39D}" destId="{FEB27092-8DD0-42E0-8C05-2262EAE4B86D}" srcOrd="0" destOrd="0" presId="urn:microsoft.com/office/officeart/2005/8/layout/chevron2"/>
    <dgm:cxn modelId="{4D63E5FC-EBE9-4119-8250-216A2103CE2A}" type="presOf" srcId="{CD4A6C07-5C53-44CC-BCCA-7C16FF79D1AD}" destId="{2FEE73DB-4F2C-4A00-AC5A-0BA23AD3B344}" srcOrd="0" destOrd="0" presId="urn:microsoft.com/office/officeart/2005/8/layout/chevron2"/>
    <dgm:cxn modelId="{55585AAB-B4A7-4416-8815-4E7D21C1A4A7}" srcId="{62ECDEB4-FAE7-4BB9-9B07-EC25E4C84571}" destId="{F7703CA2-CDD1-43E3-AF8C-93B9D64CB069}" srcOrd="1" destOrd="0" parTransId="{DA25D385-4225-4A7A-BE79-D77BC6AF9676}" sibTransId="{6325F02C-02F2-4B5F-B5D7-09ABD3B6E20C}"/>
    <dgm:cxn modelId="{5F00E745-D0D9-4F63-AE87-E3FF20CF4366}" srcId="{CD4A6C07-5C53-44CC-BCCA-7C16FF79D1AD}" destId="{DA143B33-C084-473B-97EF-CBF75EA2F39F}" srcOrd="4" destOrd="0" parTransId="{CDB9D01E-5FA3-4834-9729-E4AC4152EFB8}" sibTransId="{7A31BB1A-C2B2-4686-A157-F055C02F1869}"/>
    <dgm:cxn modelId="{C08D1D33-C49F-4C6E-BD21-E954998DDD64}" type="presOf" srcId="{73BB64D5-9DFD-4170-8598-5F9D1B2D8989}" destId="{17F6ECB9-E565-44B5-8298-71CAF1A2B0C4}" srcOrd="0" destOrd="1" presId="urn:microsoft.com/office/officeart/2005/8/layout/chevron2"/>
    <dgm:cxn modelId="{D20BC9C9-2B97-42DD-A635-7BA5F56D9AC8}" srcId="{CD4A6C07-5C53-44CC-BCCA-7C16FF79D1AD}" destId="{5B22EDF8-686E-4D12-A119-C6F6CF030A7C}" srcOrd="6" destOrd="0" parTransId="{78E36CF4-B14D-4795-A4DD-9B3C59064E8B}" sibTransId="{825DEE07-54CF-4178-B6FB-14FEA4F31362}"/>
    <dgm:cxn modelId="{2FB69CE7-FCD7-4085-AB24-566DAFEF13E1}" srcId="{CD4A6C07-5C53-44CC-BCCA-7C16FF79D1AD}" destId="{73BB64D5-9DFD-4170-8598-5F9D1B2D8989}" srcOrd="1" destOrd="0" parTransId="{4659DABE-70FE-4198-B564-53A0CD725EF1}" sibTransId="{8B088512-DFBD-481D-A575-60C64FFAF34A}"/>
    <dgm:cxn modelId="{EAE4F787-EC4F-441B-ADB3-8C607645F998}" type="presOf" srcId="{5AA89B64-AAC2-4A26-B62F-734E18590568}" destId="{2E41A889-0F21-4461-975E-1DDE8D0B7771}" srcOrd="0" destOrd="0" presId="urn:microsoft.com/office/officeart/2005/8/layout/chevron2"/>
    <dgm:cxn modelId="{14531AF0-1044-4050-8E21-8896AF5A1E70}" type="presOf" srcId="{4A5B2C9B-C199-4545-8385-CD2E8E524A52}" destId="{FEB27092-8DD0-42E0-8C05-2262EAE4B86D}" srcOrd="0" destOrd="2" presId="urn:microsoft.com/office/officeart/2005/8/layout/chevron2"/>
    <dgm:cxn modelId="{18980701-DAFF-499E-8AB6-E5885ADE68B7}" type="presOf" srcId="{3B4E5600-98F6-4679-B768-2AD376709475}" destId="{FEB27092-8DD0-42E0-8C05-2262EAE4B86D}" srcOrd="0" destOrd="7" presId="urn:microsoft.com/office/officeart/2005/8/layout/chevron2"/>
    <dgm:cxn modelId="{42FE2098-4EEA-407F-9201-91FF9E16ECBC}" srcId="{62ECDEB4-FAE7-4BB9-9B07-EC25E4C84571}" destId="{4A5B2C9B-C199-4545-8385-CD2E8E524A52}" srcOrd="2" destOrd="0" parTransId="{D9C8DE83-0D0B-47D6-8FEB-388EA3DB5DAE}" sibTransId="{DAFB2ECB-3069-48F6-82A4-6A58C0BF3004}"/>
    <dgm:cxn modelId="{A3853477-21F2-433A-A079-7CD3F31CE3D4}" type="presOf" srcId="{105A15C3-B603-4D0D-83CA-106AAA2796D6}" destId="{17F6ECB9-E565-44B5-8298-71CAF1A2B0C4}" srcOrd="0" destOrd="5" presId="urn:microsoft.com/office/officeart/2005/8/layout/chevron2"/>
    <dgm:cxn modelId="{EFF1795C-F48C-4AE9-AFFA-4765463B2DE0}" srcId="{62ECDEB4-FAE7-4BB9-9B07-EC25E4C84571}" destId="{30C8CB2F-917A-42DA-B289-6CEFB9BAF39D}" srcOrd="0" destOrd="0" parTransId="{CA78A171-001B-404B-9EA4-CB07FA6FDC18}" sibTransId="{3615D9CC-CBD3-400F-B244-92D560A1C50A}"/>
    <dgm:cxn modelId="{B38A2724-FD10-4F5D-8C88-3AD46259BB6D}" type="presOf" srcId="{F7703CA2-CDD1-43E3-AF8C-93B9D64CB069}" destId="{FEB27092-8DD0-42E0-8C05-2262EAE4B86D}" srcOrd="0" destOrd="1" presId="urn:microsoft.com/office/officeart/2005/8/layout/chevron2"/>
    <dgm:cxn modelId="{016F6302-4D2A-4E64-A81F-C79977D215D1}" type="presOf" srcId="{36B0A81B-9C07-48F2-BBF0-DDBACE527752}" destId="{FEB27092-8DD0-42E0-8C05-2262EAE4B86D}" srcOrd="0" destOrd="4" presId="urn:microsoft.com/office/officeart/2005/8/layout/chevron2"/>
    <dgm:cxn modelId="{EB1F3F10-D2CF-4219-86F1-169CA5265587}" srcId="{62ECDEB4-FAE7-4BB9-9B07-EC25E4C84571}" destId="{29B2848C-F6F9-4E8D-A208-9AAB0A2A38B7}" srcOrd="9" destOrd="0" parTransId="{DEC84A5A-0550-4E5F-8EE4-1A1D61685CB6}" sibTransId="{24C80B74-CD90-43F8-A6F2-4169B9B8B1B4}"/>
    <dgm:cxn modelId="{82A2DB52-243C-4AC5-B3ED-D2A82B0D693F}" type="presOf" srcId="{B8A85EB2-0149-487E-BAA4-14F3151B48C5}" destId="{FEB27092-8DD0-42E0-8C05-2262EAE4B86D}" srcOrd="0" destOrd="8" presId="urn:microsoft.com/office/officeart/2005/8/layout/chevron2"/>
    <dgm:cxn modelId="{FE20B1B2-732C-4B6B-A5C0-45B1F6A63C8A}" type="presOf" srcId="{FD5941BC-33E1-4A45-A2AB-2D02A2CDEAE8}" destId="{17F6ECB9-E565-44B5-8298-71CAF1A2B0C4}" srcOrd="0" destOrd="3" presId="urn:microsoft.com/office/officeart/2005/8/layout/chevron2"/>
    <dgm:cxn modelId="{6DF0961A-972B-46A4-8F72-5F4013174589}" srcId="{CD4A6C07-5C53-44CC-BCCA-7C16FF79D1AD}" destId="{C98D6AF1-FD54-457A-AE6F-35A14684EB8A}" srcOrd="2" destOrd="0" parTransId="{E39C7437-10AD-4A18-BEEF-B326D09D2E20}" sibTransId="{25B61242-9E64-4A36-8242-5FBAF8BD1310}"/>
    <dgm:cxn modelId="{8CEFFCE0-1B76-474D-9639-90133320C3FC}" srcId="{CD4A6C07-5C53-44CC-BCCA-7C16FF79D1AD}" destId="{3C28F52E-AADB-4B7B-9818-B93E605348EF}" srcOrd="0" destOrd="0" parTransId="{0DCCF78A-CC94-4BBF-B253-752C66C0807B}" sibTransId="{AA6AEC21-8532-482B-8CD9-4657D16D742D}"/>
    <dgm:cxn modelId="{CFCEAEB1-353A-4970-B12D-30BD16D791CE}" srcId="{5AA89B64-AAC2-4A26-B62F-734E18590568}" destId="{CD4A6C07-5C53-44CC-BCCA-7C16FF79D1AD}" srcOrd="1" destOrd="0" parTransId="{5AF59019-D8F7-40BB-8B6C-847DBDC72382}" sibTransId="{0533C784-97A9-4A85-93FC-3D9476C239A3}"/>
    <dgm:cxn modelId="{2834E5D5-1989-45E7-A984-4AB957B51F0F}" srcId="{62ECDEB4-FAE7-4BB9-9B07-EC25E4C84571}" destId="{6DC518D8-346F-4CAD-B8D8-1F2EB4C5CE82}" srcOrd="5" destOrd="0" parTransId="{567776CA-90CF-495B-85BE-AB43D369CCF0}" sibTransId="{75585B8B-C9B0-49D7-9CCF-7C87E3E30F81}"/>
    <dgm:cxn modelId="{FF20BB50-D94D-42ED-8645-1EF76A02FD55}" type="presOf" srcId="{C98D6AF1-FD54-457A-AE6F-35A14684EB8A}" destId="{17F6ECB9-E565-44B5-8298-71CAF1A2B0C4}" srcOrd="0" destOrd="2" presId="urn:microsoft.com/office/officeart/2005/8/layout/chevron2"/>
    <dgm:cxn modelId="{B4ADE199-FF71-4E14-9E1B-F3739EDF3DC0}" srcId="{62ECDEB4-FAE7-4BB9-9B07-EC25E4C84571}" destId="{3B4E5600-98F6-4679-B768-2AD376709475}" srcOrd="7" destOrd="0" parTransId="{402FE043-7155-4378-87E7-FE6A725F8A88}" sibTransId="{E1224CC0-EC0C-4828-935D-66E2AD4CCE0A}"/>
    <dgm:cxn modelId="{A43BB7B8-1A5C-4A4A-8EBA-FF7701E16794}" srcId="{62ECDEB4-FAE7-4BB9-9B07-EC25E4C84571}" destId="{14F58A07-5E34-42FF-9888-E6AA93D5905E}" srcOrd="6" destOrd="0" parTransId="{EC630914-7374-4AD6-9ACC-5FD996A55A47}" sibTransId="{F2701239-86F2-45C7-80A4-3961C78A9819}"/>
    <dgm:cxn modelId="{F13EAE7D-FEBF-4368-9207-186E5C344CB1}" type="presOf" srcId="{3C28F52E-AADB-4B7B-9818-B93E605348EF}" destId="{17F6ECB9-E565-44B5-8298-71CAF1A2B0C4}" srcOrd="0" destOrd="0" presId="urn:microsoft.com/office/officeart/2005/8/layout/chevron2"/>
    <dgm:cxn modelId="{4866AFFA-CBE4-4790-8011-6A6458826933}" type="presOf" srcId="{A9B18C8C-A0F3-4EF6-B566-4F4D3A2963CC}" destId="{FEB27092-8DD0-42E0-8C05-2262EAE4B86D}" srcOrd="0" destOrd="3" presId="urn:microsoft.com/office/officeart/2005/8/layout/chevron2"/>
    <dgm:cxn modelId="{2E954A7E-4478-404C-B273-750ABD5B0619}" srcId="{CD4A6C07-5C53-44CC-BCCA-7C16FF79D1AD}" destId="{105A15C3-B603-4D0D-83CA-106AAA2796D6}" srcOrd="5" destOrd="0" parTransId="{53B52B2A-E040-4420-8B00-F27172E8A0BB}" sibTransId="{7D8F0F50-43D2-4FE6-BC8C-430F2A09286F}"/>
    <dgm:cxn modelId="{0F5AE525-19C1-44D8-805E-93BD5A24F455}" type="presOf" srcId="{5B22EDF8-686E-4D12-A119-C6F6CF030A7C}" destId="{17F6ECB9-E565-44B5-8298-71CAF1A2B0C4}" srcOrd="0" destOrd="6" presId="urn:microsoft.com/office/officeart/2005/8/layout/chevron2"/>
    <dgm:cxn modelId="{946693CB-1AEE-4158-A8C9-1CA50F4EBE1A}" srcId="{62ECDEB4-FAE7-4BB9-9B07-EC25E4C84571}" destId="{36B0A81B-9C07-48F2-BBF0-DDBACE527752}" srcOrd="4" destOrd="0" parTransId="{847E4236-0D9A-46E7-94D2-C8C768DDD859}" sibTransId="{B28C90F0-852B-4433-839A-CF7C0E41248B}"/>
    <dgm:cxn modelId="{612DA5E8-F9D9-44A6-8C4D-940F21FC491E}" srcId="{62ECDEB4-FAE7-4BB9-9B07-EC25E4C84571}" destId="{A9B18C8C-A0F3-4EF6-B566-4F4D3A2963CC}" srcOrd="3" destOrd="0" parTransId="{C079B7AA-45FF-44C5-BFC9-5B0EBE19CB4A}" sibTransId="{9E2E853A-6420-4F99-AA2E-C20B3B47DF96}"/>
    <dgm:cxn modelId="{3B5B6EED-88F5-42CB-804D-1159313113C3}" type="presOf" srcId="{6DC518D8-346F-4CAD-B8D8-1F2EB4C5CE82}" destId="{FEB27092-8DD0-42E0-8C05-2262EAE4B86D}" srcOrd="0" destOrd="5" presId="urn:microsoft.com/office/officeart/2005/8/layout/chevron2"/>
    <dgm:cxn modelId="{138CCBD2-6AD4-415A-B67B-567F7CB18FA2}" type="presOf" srcId="{62ECDEB4-FAE7-4BB9-9B07-EC25E4C84571}" destId="{DCE20ECC-FBD7-4683-B332-685BF1FDD82D}" srcOrd="0" destOrd="0" presId="urn:microsoft.com/office/officeart/2005/8/layout/chevron2"/>
    <dgm:cxn modelId="{B0DF4D98-0FFA-4439-B8C5-B1A9C2C2D7A7}" srcId="{5AA89B64-AAC2-4A26-B62F-734E18590568}" destId="{62ECDEB4-FAE7-4BB9-9B07-EC25E4C84571}" srcOrd="0" destOrd="0" parTransId="{DF579BD4-D350-47EE-BD3B-B195377B6FDA}" sibTransId="{0CA10214-CF7C-45E2-A7B1-B0D72213E911}"/>
    <dgm:cxn modelId="{0491FBD2-1620-49C0-A6AB-013FD840EFBB}" type="presOf" srcId="{DA143B33-C084-473B-97EF-CBF75EA2F39F}" destId="{17F6ECB9-E565-44B5-8298-71CAF1A2B0C4}" srcOrd="0" destOrd="4" presId="urn:microsoft.com/office/officeart/2005/8/layout/chevron2"/>
    <dgm:cxn modelId="{6B5B05F2-628C-4C5C-8836-CEC3C8AFA3C7}" type="presOf" srcId="{29B2848C-F6F9-4E8D-A208-9AAB0A2A38B7}" destId="{FEB27092-8DD0-42E0-8C05-2262EAE4B86D}" srcOrd="0" destOrd="9" presId="urn:microsoft.com/office/officeart/2005/8/layout/chevron2"/>
    <dgm:cxn modelId="{D9AA8142-99BA-45A3-9EB6-D0C757CCD7C1}" srcId="{CD4A6C07-5C53-44CC-BCCA-7C16FF79D1AD}" destId="{FD5941BC-33E1-4A45-A2AB-2D02A2CDEAE8}" srcOrd="3" destOrd="0" parTransId="{773EBD26-9C77-44D3-B623-7453B3AEB2FF}" sibTransId="{9CEAD441-0929-47EE-B70F-BBBE30F74994}"/>
    <dgm:cxn modelId="{CDE08410-5EF1-44AF-B940-B909CCBEB57A}" type="presParOf" srcId="{2E41A889-0F21-4461-975E-1DDE8D0B7771}" destId="{D44DE5BC-10A5-402E-B993-3EDD613BA575}" srcOrd="0" destOrd="0" presId="urn:microsoft.com/office/officeart/2005/8/layout/chevron2"/>
    <dgm:cxn modelId="{7683DB25-29BB-4649-85D8-78D6EB75FA18}" type="presParOf" srcId="{D44DE5BC-10A5-402E-B993-3EDD613BA575}" destId="{DCE20ECC-FBD7-4683-B332-685BF1FDD82D}" srcOrd="0" destOrd="0" presId="urn:microsoft.com/office/officeart/2005/8/layout/chevron2"/>
    <dgm:cxn modelId="{F86881C7-9609-4DC5-BE6A-A446F0329E64}" type="presParOf" srcId="{D44DE5BC-10A5-402E-B993-3EDD613BA575}" destId="{FEB27092-8DD0-42E0-8C05-2262EAE4B86D}" srcOrd="1" destOrd="0" presId="urn:microsoft.com/office/officeart/2005/8/layout/chevron2"/>
    <dgm:cxn modelId="{27BCD865-866A-4985-9498-02C35F26A6CE}" type="presParOf" srcId="{2E41A889-0F21-4461-975E-1DDE8D0B7771}" destId="{D37A7735-628F-45DE-8436-945F99E83DB4}" srcOrd="1" destOrd="0" presId="urn:microsoft.com/office/officeart/2005/8/layout/chevron2"/>
    <dgm:cxn modelId="{08E79179-E601-4481-81F4-FCC6AC5FF1F6}" type="presParOf" srcId="{2E41A889-0F21-4461-975E-1DDE8D0B7771}" destId="{23157F60-D1BB-4658-AC9F-E85439696584}" srcOrd="2" destOrd="0" presId="urn:microsoft.com/office/officeart/2005/8/layout/chevron2"/>
    <dgm:cxn modelId="{04EB5A8B-85E8-4002-90CA-A6E794E5283C}" type="presParOf" srcId="{23157F60-D1BB-4658-AC9F-E85439696584}" destId="{2FEE73DB-4F2C-4A00-AC5A-0BA23AD3B344}" srcOrd="0" destOrd="0" presId="urn:microsoft.com/office/officeart/2005/8/layout/chevron2"/>
    <dgm:cxn modelId="{574F807E-3888-4999-B2A7-7E5E62583885}" type="presParOf" srcId="{23157F60-D1BB-4658-AC9F-E85439696584}" destId="{17F6ECB9-E565-44B5-8298-71CAF1A2B0C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EC318C-78F9-4EC5-8CA4-CEF596EBCDBB}">
      <dsp:nvSpPr>
        <dsp:cNvPr id="0" name=""/>
        <dsp:cNvSpPr/>
      </dsp:nvSpPr>
      <dsp:spPr>
        <a:xfrm>
          <a:off x="0" y="1662169"/>
          <a:ext cx="8229600" cy="3087000"/>
        </a:xfrm>
        <a:prstGeom prst="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1020572" rIns="63870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rgbClr val="0070C0"/>
              </a:solidFill>
            </a:rPr>
            <a:t>Introduction</a:t>
          </a:r>
          <a:endParaRPr lang="en-US" sz="2000" kern="1200" dirty="0">
            <a:solidFill>
              <a:srgbClr val="0070C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rgbClr val="0070C0"/>
              </a:solidFill>
            </a:rPr>
            <a:t>Background on the American Community Survey</a:t>
          </a:r>
          <a:endParaRPr lang="en-US" sz="2000" kern="1200" dirty="0">
            <a:solidFill>
              <a:srgbClr val="0070C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rgbClr val="0070C0"/>
              </a:solidFill>
            </a:rPr>
            <a:t>Benefits of removing the long form from the 2010 Census</a:t>
          </a:r>
          <a:endParaRPr lang="en-US" sz="2000" kern="1200" dirty="0">
            <a:solidFill>
              <a:srgbClr val="0070C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rgbClr val="0070C0"/>
              </a:solidFill>
            </a:rPr>
            <a:t>Using American Community Survey data in planning the 2010 Census</a:t>
          </a:r>
          <a:endParaRPr lang="en-US" sz="2000" kern="1200" dirty="0">
            <a:solidFill>
              <a:srgbClr val="0070C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rgbClr val="0070C0"/>
              </a:solidFill>
            </a:rPr>
            <a:t>The 2020 Census and the American Community Survey</a:t>
          </a:r>
          <a:endParaRPr lang="en-US" sz="2000" kern="1200" dirty="0">
            <a:solidFill>
              <a:srgbClr val="0070C0"/>
            </a:solidFill>
          </a:endParaRPr>
        </a:p>
      </dsp:txBody>
      <dsp:txXfrm>
        <a:off x="0" y="1662169"/>
        <a:ext cx="8229600" cy="3087000"/>
      </dsp:txXfrm>
    </dsp:sp>
    <dsp:sp modelId="{D7868C20-BB96-48C6-A839-6A7C513BE8E5}">
      <dsp:nvSpPr>
        <dsp:cNvPr id="0" name=""/>
        <dsp:cNvSpPr/>
      </dsp:nvSpPr>
      <dsp:spPr>
        <a:xfrm>
          <a:off x="411480" y="938929"/>
          <a:ext cx="5760720" cy="1446480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Overview of My Talk</a:t>
          </a:r>
          <a:endParaRPr lang="en-US" sz="4900" kern="1200" dirty="0"/>
        </a:p>
      </dsp:txBody>
      <dsp:txXfrm>
        <a:off x="482091" y="1009540"/>
        <a:ext cx="5619498" cy="13052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05B780-0AC7-44CA-82BD-DE4F138C3513}">
      <dsp:nvSpPr>
        <dsp:cNvPr id="0" name=""/>
        <dsp:cNvSpPr/>
      </dsp:nvSpPr>
      <dsp:spPr>
        <a:xfrm>
          <a:off x="2944850" y="1007733"/>
          <a:ext cx="2510495" cy="2510495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ACS Topics</a:t>
          </a:r>
          <a:endParaRPr lang="en-US" sz="2400" kern="1200" dirty="0"/>
        </a:p>
      </dsp:txBody>
      <dsp:txXfrm>
        <a:off x="3312503" y="1375386"/>
        <a:ext cx="1775189" cy="1775189"/>
      </dsp:txXfrm>
    </dsp:sp>
    <dsp:sp modelId="{D05B9E2F-615E-495D-B8AA-82954B1860B4}">
      <dsp:nvSpPr>
        <dsp:cNvPr id="0" name=""/>
        <dsp:cNvSpPr/>
      </dsp:nvSpPr>
      <dsp:spPr>
        <a:xfrm>
          <a:off x="3572474" y="448"/>
          <a:ext cx="1255247" cy="1255247"/>
        </a:xfrm>
        <a:prstGeom prst="ellipse">
          <a:avLst/>
        </a:prstGeom>
        <a:solidFill>
          <a:schemeClr val="accent4">
            <a:alpha val="50000"/>
            <a:hueOff val="-744128"/>
            <a:satOff val="4483"/>
            <a:lumOff val="3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</a:rPr>
            <a:t>Administrative:</a:t>
          </a:r>
          <a:endParaRPr lang="en-US" sz="1000" kern="1200" dirty="0">
            <a:solidFill>
              <a:schemeClr val="bg1"/>
            </a:solidFill>
          </a:endParaRPr>
        </a:p>
      </dsp:txBody>
      <dsp:txXfrm>
        <a:off x="3756301" y="184275"/>
        <a:ext cx="887593" cy="887593"/>
      </dsp:txXfrm>
    </dsp:sp>
    <dsp:sp modelId="{7407929D-4320-4E02-94DC-1EDF4899AE7A}">
      <dsp:nvSpPr>
        <dsp:cNvPr id="0" name=""/>
        <dsp:cNvSpPr/>
      </dsp:nvSpPr>
      <dsp:spPr>
        <a:xfrm>
          <a:off x="4988347" y="817902"/>
          <a:ext cx="1255247" cy="1255247"/>
        </a:xfrm>
        <a:prstGeom prst="ellipse">
          <a:avLst/>
        </a:prstGeom>
        <a:solidFill>
          <a:schemeClr val="accent4">
            <a:alpha val="50000"/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</a:rPr>
            <a:t>Basic (Population):</a:t>
          </a:r>
          <a:endParaRPr lang="en-US" sz="1000" kern="1200" dirty="0">
            <a:solidFill>
              <a:schemeClr val="bg1"/>
            </a:solidFill>
          </a:endParaRPr>
        </a:p>
      </dsp:txBody>
      <dsp:txXfrm>
        <a:off x="5172174" y="1001729"/>
        <a:ext cx="887593" cy="887593"/>
      </dsp:txXfrm>
    </dsp:sp>
    <dsp:sp modelId="{80663BA1-A351-492A-BBFB-D91640B83BAC}">
      <dsp:nvSpPr>
        <dsp:cNvPr id="0" name=""/>
        <dsp:cNvSpPr/>
      </dsp:nvSpPr>
      <dsp:spPr>
        <a:xfrm>
          <a:off x="4988347" y="2452812"/>
          <a:ext cx="1255247" cy="1255247"/>
        </a:xfrm>
        <a:prstGeom prst="ellipse">
          <a:avLst/>
        </a:prstGeom>
        <a:solidFill>
          <a:schemeClr val="accent4">
            <a:alpha val="50000"/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Social (Population)</a:t>
          </a:r>
          <a:endParaRPr lang="en-US" sz="1000" b="1" kern="1200" dirty="0"/>
        </a:p>
      </dsp:txBody>
      <dsp:txXfrm>
        <a:off x="5172174" y="2636639"/>
        <a:ext cx="887593" cy="887593"/>
      </dsp:txXfrm>
    </dsp:sp>
    <dsp:sp modelId="{F9630B8B-170E-48B2-B325-55B457C131A8}">
      <dsp:nvSpPr>
        <dsp:cNvPr id="0" name=""/>
        <dsp:cNvSpPr/>
      </dsp:nvSpPr>
      <dsp:spPr>
        <a:xfrm>
          <a:off x="3572474" y="3270267"/>
          <a:ext cx="1255247" cy="1255247"/>
        </a:xfrm>
        <a:prstGeom prst="ellipse">
          <a:avLst/>
        </a:prstGeom>
        <a:solidFill>
          <a:schemeClr val="accent4">
            <a:alpha val="50000"/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Financial (Housing)</a:t>
          </a:r>
          <a:endParaRPr lang="en-US" sz="1000" b="1" kern="1200" dirty="0"/>
        </a:p>
      </dsp:txBody>
      <dsp:txXfrm>
        <a:off x="3756301" y="3454094"/>
        <a:ext cx="887593" cy="887593"/>
      </dsp:txXfrm>
    </dsp:sp>
    <dsp:sp modelId="{0228EA5A-E5F7-4992-B057-380A8FFF91A4}">
      <dsp:nvSpPr>
        <dsp:cNvPr id="0" name=""/>
        <dsp:cNvSpPr/>
      </dsp:nvSpPr>
      <dsp:spPr>
        <a:xfrm>
          <a:off x="2156601" y="2452812"/>
          <a:ext cx="1255247" cy="1255247"/>
        </a:xfrm>
        <a:prstGeom prst="ellipse">
          <a:avLst/>
        </a:prstGeom>
        <a:solidFill>
          <a:schemeClr val="accent4">
            <a:alpha val="50000"/>
            <a:hueOff val="-3720641"/>
            <a:satOff val="22416"/>
            <a:lumOff val="179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Physical (Housing)</a:t>
          </a:r>
          <a:endParaRPr lang="en-US" sz="1000" b="1" kern="1200" dirty="0"/>
        </a:p>
      </dsp:txBody>
      <dsp:txXfrm>
        <a:off x="2340428" y="2636639"/>
        <a:ext cx="887593" cy="887593"/>
      </dsp:txXfrm>
    </dsp:sp>
    <dsp:sp modelId="{B50D8199-A992-4D5B-98B4-C60B0A07EDE3}">
      <dsp:nvSpPr>
        <dsp:cNvPr id="0" name=""/>
        <dsp:cNvSpPr/>
      </dsp:nvSpPr>
      <dsp:spPr>
        <a:xfrm>
          <a:off x="2156601" y="817902"/>
          <a:ext cx="1255247" cy="1255247"/>
        </a:xfrm>
        <a:prstGeom prst="ellipse">
          <a:avLst/>
        </a:prstGeom>
        <a:solidFill>
          <a:schemeClr val="accent4">
            <a:alpha val="50000"/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Economic (Population and Housing)</a:t>
          </a:r>
          <a:endParaRPr lang="en-US" sz="1000" b="1" kern="1200" dirty="0"/>
        </a:p>
      </dsp:txBody>
      <dsp:txXfrm>
        <a:off x="2340428" y="1001729"/>
        <a:ext cx="887593" cy="8875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2F630-E158-4575-A0BE-A601EDDF12C6}">
      <dsp:nvSpPr>
        <dsp:cNvPr id="0" name=""/>
        <dsp:cNvSpPr/>
      </dsp:nvSpPr>
      <dsp:spPr>
        <a:xfrm>
          <a:off x="0" y="396021"/>
          <a:ext cx="8229599" cy="1131490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bg1"/>
              </a:solidFill>
            </a:rPr>
            <a:t>There are two main ways the American Community Survey benefits the census:</a:t>
          </a:r>
          <a:endParaRPr lang="en-US" sz="2400" kern="1200" dirty="0">
            <a:solidFill>
              <a:schemeClr val="bg1"/>
            </a:solidFill>
          </a:endParaRPr>
        </a:p>
      </dsp:txBody>
      <dsp:txXfrm>
        <a:off x="33140" y="429161"/>
        <a:ext cx="8163319" cy="1065210"/>
      </dsp:txXfrm>
    </dsp:sp>
    <dsp:sp modelId="{C28CD2BE-674C-4AF3-B7F8-E0FBDF0F3D56}">
      <dsp:nvSpPr>
        <dsp:cNvPr id="0" name=""/>
        <dsp:cNvSpPr/>
      </dsp:nvSpPr>
      <dsp:spPr>
        <a:xfrm flipH="1">
          <a:off x="271441" y="2274064"/>
          <a:ext cx="45723" cy="45723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645E82-8940-42FE-BB23-85EA1EDAE279}">
      <dsp:nvSpPr>
        <dsp:cNvPr id="0" name=""/>
        <dsp:cNvSpPr/>
      </dsp:nvSpPr>
      <dsp:spPr>
        <a:xfrm>
          <a:off x="860729" y="2053915"/>
          <a:ext cx="7030219" cy="1131490"/>
        </a:xfrm>
        <a:prstGeom prst="roundRect">
          <a:avLst>
            <a:gd name="adj" fmla="val 1667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70C0"/>
              </a:solidFill>
            </a:rPr>
            <a:t>Simplifying the census</a:t>
          </a:r>
          <a:endParaRPr lang="en-US" sz="2400" kern="1200" dirty="0">
            <a:solidFill>
              <a:srgbClr val="0070C0"/>
            </a:solidFill>
          </a:endParaRPr>
        </a:p>
      </dsp:txBody>
      <dsp:txXfrm>
        <a:off x="915974" y="2109160"/>
        <a:ext cx="6919729" cy="1021000"/>
      </dsp:txXfrm>
    </dsp:sp>
    <dsp:sp modelId="{F4D8E1DD-ECC9-4ADC-8A8D-006E450BC153}">
      <dsp:nvSpPr>
        <dsp:cNvPr id="0" name=""/>
        <dsp:cNvSpPr/>
      </dsp:nvSpPr>
      <dsp:spPr>
        <a:xfrm flipV="1">
          <a:off x="271441" y="3541334"/>
          <a:ext cx="45723" cy="45723"/>
        </a:xfrm>
        <a:prstGeom prst="roundRect">
          <a:avLst>
            <a:gd name="adj" fmla="val 1667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56A32F-979C-454F-AF2A-F39891CDA9D7}">
      <dsp:nvSpPr>
        <dsp:cNvPr id="0" name=""/>
        <dsp:cNvSpPr/>
      </dsp:nvSpPr>
      <dsp:spPr>
        <a:xfrm>
          <a:off x="887584" y="3394472"/>
          <a:ext cx="7030219" cy="1131490"/>
        </a:xfrm>
        <a:prstGeom prst="roundRect">
          <a:avLst>
            <a:gd name="adj" fmla="val 1667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70C0"/>
              </a:solidFill>
            </a:rPr>
            <a:t>Providing current data to facilitate census operations</a:t>
          </a:r>
          <a:endParaRPr lang="en-US" sz="2400" kern="1200" dirty="0">
            <a:solidFill>
              <a:srgbClr val="0070C0"/>
            </a:solidFill>
          </a:endParaRPr>
        </a:p>
      </dsp:txBody>
      <dsp:txXfrm>
        <a:off x="942829" y="3449717"/>
        <a:ext cx="6919729" cy="1021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E20ECC-FBD7-4683-B332-685BF1FDD82D}">
      <dsp:nvSpPr>
        <dsp:cNvPr id="0" name=""/>
        <dsp:cNvSpPr/>
      </dsp:nvSpPr>
      <dsp:spPr>
        <a:xfrm rot="5400000">
          <a:off x="-373864" y="512832"/>
          <a:ext cx="2492427" cy="1744699"/>
        </a:xfrm>
        <a:prstGeom prst="chevron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Population Characteristics</a:t>
          </a:r>
          <a:endParaRPr lang="en-US" sz="2200" kern="1200" dirty="0"/>
        </a:p>
      </dsp:txBody>
      <dsp:txXfrm rot="-5400000">
        <a:off x="1" y="1011318"/>
        <a:ext cx="1744699" cy="747728"/>
      </dsp:txXfrm>
    </dsp:sp>
    <dsp:sp modelId="{FEB27092-8DD0-42E0-8C05-2262EAE4B86D}">
      <dsp:nvSpPr>
        <dsp:cNvPr id="0" name=""/>
        <dsp:cNvSpPr/>
      </dsp:nvSpPr>
      <dsp:spPr>
        <a:xfrm rot="5400000">
          <a:off x="4046135" y="-2293443"/>
          <a:ext cx="1882028" cy="6484900"/>
        </a:xfrm>
        <a:prstGeom prst="round2SameRect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70C0"/>
              </a:solidFill>
            </a:rPr>
            <a:t> Age						</a:t>
          </a:r>
          <a:r>
            <a:rPr lang="en-US" sz="1100" kern="12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kern="1200" dirty="0" smtClean="0">
              <a:solidFill>
                <a:srgbClr val="0070C0"/>
              </a:solidFill>
            </a:rPr>
            <a:t>Disability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70C0"/>
              </a:solidFill>
            </a:rPr>
            <a:t> Sex						</a:t>
          </a:r>
          <a:r>
            <a:rPr lang="en-US" sz="1100" kern="12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kern="1200" dirty="0" smtClean="0">
              <a:solidFill>
                <a:srgbClr val="0070C0"/>
              </a:solidFill>
            </a:rPr>
            <a:t>Place of Birth</a:t>
          </a:r>
          <a:endParaRPr lang="en-US" sz="1100" kern="1200" dirty="0">
            <a:solidFill>
              <a:srgbClr val="0070C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70C0"/>
              </a:solidFill>
            </a:rPr>
            <a:t> Detailed Race Categories			</a:t>
          </a:r>
          <a:r>
            <a:rPr lang="en-US" sz="1100" kern="12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kern="1200" dirty="0" smtClean="0">
              <a:solidFill>
                <a:srgbClr val="0070C0"/>
              </a:solidFill>
            </a:rPr>
            <a:t>Citizenship</a:t>
          </a:r>
          <a:endParaRPr lang="en-US" sz="1100" kern="1200" dirty="0">
            <a:solidFill>
              <a:srgbClr val="0070C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70C0"/>
              </a:solidFill>
            </a:rPr>
            <a:t> Group Quarters				</a:t>
          </a:r>
          <a:r>
            <a:rPr lang="en-US" sz="1100" kern="12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kern="1200" dirty="0" smtClean="0">
              <a:solidFill>
                <a:srgbClr val="0070C0"/>
              </a:solidFill>
            </a:rPr>
            <a:t>Language spoken</a:t>
          </a:r>
          <a:endParaRPr lang="en-US" sz="1100" kern="1200" dirty="0">
            <a:solidFill>
              <a:srgbClr val="0070C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70C0"/>
              </a:solidFill>
            </a:rPr>
            <a:t> Household types with # of children		</a:t>
          </a:r>
          <a:r>
            <a:rPr lang="en-US" sz="1100" kern="12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kern="1200" dirty="0" smtClean="0">
              <a:solidFill>
                <a:srgbClr val="0070C0"/>
              </a:solidFill>
            </a:rPr>
            <a:t>Ancestry</a:t>
          </a:r>
          <a:endParaRPr lang="en-US" sz="1100" kern="1200" dirty="0">
            <a:solidFill>
              <a:srgbClr val="0070C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70C0"/>
              </a:solidFill>
            </a:rPr>
            <a:t> Own or adopted children			</a:t>
          </a:r>
          <a:r>
            <a:rPr lang="en-US" sz="1100" kern="12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kern="1200" dirty="0" smtClean="0">
              <a:solidFill>
                <a:srgbClr val="0070C0"/>
              </a:solidFill>
            </a:rPr>
            <a:t>Employment</a:t>
          </a:r>
          <a:endParaRPr lang="en-US" sz="1100" kern="1200" dirty="0">
            <a:solidFill>
              <a:srgbClr val="0070C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70C0"/>
              </a:solidFill>
            </a:rPr>
            <a:t> Under 18					</a:t>
          </a:r>
          <a:r>
            <a:rPr lang="en-US" sz="1100" kern="12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kern="1200" dirty="0" smtClean="0">
              <a:solidFill>
                <a:srgbClr val="0070C0"/>
              </a:solidFill>
            </a:rPr>
            <a:t>Commute</a:t>
          </a:r>
          <a:endParaRPr lang="en-US" sz="1100" kern="1200" dirty="0">
            <a:solidFill>
              <a:srgbClr val="0070C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70C0"/>
              </a:solidFill>
            </a:rPr>
            <a:t> School enrollment				</a:t>
          </a:r>
          <a:r>
            <a:rPr lang="en-US" sz="1100" kern="12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kern="1200" dirty="0" smtClean="0">
              <a:solidFill>
                <a:srgbClr val="0070C0"/>
              </a:solidFill>
            </a:rPr>
            <a:t>Occupation</a:t>
          </a:r>
          <a:endParaRPr lang="en-US" sz="1100" kern="1200" dirty="0">
            <a:solidFill>
              <a:srgbClr val="0070C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70C0"/>
              </a:solidFill>
            </a:rPr>
            <a:t> Education level					</a:t>
          </a:r>
          <a:r>
            <a:rPr lang="en-US" sz="1100" kern="12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kern="1200" dirty="0" smtClean="0">
              <a:solidFill>
                <a:srgbClr val="0070C0"/>
              </a:solidFill>
            </a:rPr>
            <a:t>Income</a:t>
          </a:r>
          <a:endParaRPr lang="en-US" sz="1100" kern="1200" dirty="0">
            <a:solidFill>
              <a:srgbClr val="0070C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70C0"/>
              </a:solidFill>
            </a:rPr>
            <a:t> Veteran’s status				</a:t>
          </a:r>
          <a:r>
            <a:rPr lang="en-US" sz="1100" kern="12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100" kern="1200" dirty="0" smtClean="0">
              <a:solidFill>
                <a:srgbClr val="0070C0"/>
              </a:solidFill>
            </a:rPr>
            <a:t>Poverty status</a:t>
          </a:r>
          <a:endParaRPr lang="en-US" sz="1100" kern="1200" dirty="0">
            <a:solidFill>
              <a:srgbClr val="0070C0"/>
            </a:solidFill>
          </a:endParaRPr>
        </a:p>
      </dsp:txBody>
      <dsp:txXfrm rot="-5400000">
        <a:off x="1744700" y="99865"/>
        <a:ext cx="6393027" cy="1698282"/>
      </dsp:txXfrm>
    </dsp:sp>
    <dsp:sp modelId="{2FEE73DB-4F2C-4A00-AC5A-0BA23AD3B344}">
      <dsp:nvSpPr>
        <dsp:cNvPr id="0" name=""/>
        <dsp:cNvSpPr/>
      </dsp:nvSpPr>
      <dsp:spPr>
        <a:xfrm rot="5400000">
          <a:off x="-373864" y="2730364"/>
          <a:ext cx="2492427" cy="1744699"/>
        </a:xfrm>
        <a:prstGeom prst="chevron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Housing Characteristics</a:t>
          </a:r>
          <a:endParaRPr lang="en-US" sz="2200" kern="1200" dirty="0"/>
        </a:p>
      </dsp:txBody>
      <dsp:txXfrm rot="-5400000">
        <a:off x="1" y="3228850"/>
        <a:ext cx="1744699" cy="747728"/>
      </dsp:txXfrm>
    </dsp:sp>
    <dsp:sp modelId="{17F6ECB9-E565-44B5-8298-71CAF1A2B0C4}">
      <dsp:nvSpPr>
        <dsp:cNvPr id="0" name=""/>
        <dsp:cNvSpPr/>
      </dsp:nvSpPr>
      <dsp:spPr>
        <a:xfrm rot="5400000">
          <a:off x="4177110" y="-75910"/>
          <a:ext cx="1620077" cy="6484900"/>
        </a:xfrm>
        <a:prstGeom prst="round2SameRect">
          <a:avLst/>
        </a:prstGeom>
        <a:solidFill>
          <a:schemeClr val="accent4">
            <a:lumMod val="20000"/>
            <a:lumOff val="80000"/>
            <a:alpha val="9000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solidFill>
                <a:srgbClr val="0070C0"/>
              </a:solidFill>
            </a:rPr>
            <a:t>Occupation status		</a:t>
          </a:r>
          <a:r>
            <a:rPr lang="en-US" sz="1200" kern="12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200" kern="1200" dirty="0" smtClean="0">
              <a:solidFill>
                <a:srgbClr val="0070C0"/>
              </a:solidFill>
            </a:rPr>
            <a:t>Number of vehicles			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>
              <a:solidFill>
                <a:srgbClr val="0070C0"/>
              </a:solidFill>
            </a:rPr>
            <a:t>Owned or Rented		</a:t>
          </a:r>
          <a:r>
            <a:rPr lang="en-US" sz="1200" kern="1200" smtClean="0">
              <a:solidFill>
                <a:srgbClr val="0070C0"/>
              </a:solidFill>
              <a:sym typeface="Wingdings"/>
            </a:rPr>
            <a:t> </a:t>
          </a:r>
          <a:r>
            <a:rPr lang="en-US" sz="1200" kern="1200" smtClean="0">
              <a:solidFill>
                <a:srgbClr val="0070C0"/>
              </a:solidFill>
            </a:rPr>
            <a:t>Heating Fuel</a:t>
          </a:r>
          <a:endParaRPr lang="en-US" sz="1200" kern="1200" dirty="0">
            <a:solidFill>
              <a:srgbClr val="0070C0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solidFill>
                <a:srgbClr val="0070C0"/>
              </a:solidFill>
            </a:rPr>
            <a:t>Housing unit type		</a:t>
          </a:r>
          <a:r>
            <a:rPr lang="en-US" sz="1200" kern="1200" dirty="0" smtClean="0">
              <a:solidFill>
                <a:srgbClr val="0070C0"/>
              </a:solidFill>
              <a:sym typeface="Wingdings"/>
            </a:rPr>
            <a:t> </a:t>
          </a:r>
          <a:r>
            <a:rPr lang="en-US" sz="1200" kern="1200" dirty="0" smtClean="0">
              <a:solidFill>
                <a:srgbClr val="0070C0"/>
              </a:solidFill>
            </a:rPr>
            <a:t>Phone</a:t>
          </a:r>
          <a:endParaRPr lang="en-US" sz="1200" kern="1200" dirty="0">
            <a:solidFill>
              <a:srgbClr val="0070C0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>
              <a:solidFill>
                <a:srgbClr val="0070C0"/>
              </a:solidFill>
            </a:rPr>
            <a:t>Mobile home			</a:t>
          </a:r>
          <a:r>
            <a:rPr lang="en-US" sz="1200" kern="1200" smtClean="0">
              <a:solidFill>
                <a:srgbClr val="0070C0"/>
              </a:solidFill>
              <a:sym typeface="Wingdings"/>
            </a:rPr>
            <a:t> </a:t>
          </a:r>
          <a:r>
            <a:rPr lang="en-US" sz="1200" kern="1200" smtClean="0">
              <a:solidFill>
                <a:srgbClr val="0070C0"/>
              </a:solidFill>
            </a:rPr>
            <a:t>Home value</a:t>
          </a:r>
          <a:endParaRPr lang="en-US" sz="1200" kern="1200" dirty="0">
            <a:solidFill>
              <a:srgbClr val="0070C0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>
              <a:solidFill>
                <a:srgbClr val="0070C0"/>
              </a:solidFill>
            </a:rPr>
            <a:t>Year built			</a:t>
          </a:r>
          <a:r>
            <a:rPr lang="en-US" sz="1200" kern="1200" smtClean="0">
              <a:solidFill>
                <a:srgbClr val="0070C0"/>
              </a:solidFill>
              <a:sym typeface="Wingdings"/>
            </a:rPr>
            <a:t> </a:t>
          </a:r>
          <a:r>
            <a:rPr lang="en-US" sz="1200" kern="1200" smtClean="0">
              <a:solidFill>
                <a:srgbClr val="0070C0"/>
              </a:solidFill>
            </a:rPr>
            <a:t>Rent amount</a:t>
          </a:r>
          <a:endParaRPr lang="en-US" sz="1200" kern="1200" dirty="0">
            <a:solidFill>
              <a:srgbClr val="0070C0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>
              <a:solidFill>
                <a:srgbClr val="0070C0"/>
              </a:solidFill>
            </a:rPr>
            <a:t>Number of rooms		</a:t>
          </a:r>
          <a:r>
            <a:rPr lang="en-US" sz="1200" kern="1200" smtClean="0">
              <a:solidFill>
                <a:srgbClr val="0070C0"/>
              </a:solidFill>
              <a:sym typeface="Wingdings"/>
            </a:rPr>
            <a:t> </a:t>
          </a:r>
          <a:r>
            <a:rPr lang="en-US" sz="1200" kern="1200" smtClean="0">
              <a:solidFill>
                <a:srgbClr val="0070C0"/>
              </a:solidFill>
            </a:rPr>
            <a:t>Vacancy status</a:t>
          </a:r>
          <a:endParaRPr lang="en-US" sz="1200" kern="1200" dirty="0">
            <a:solidFill>
              <a:srgbClr val="0070C0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solidFill>
                <a:srgbClr val="0070C0"/>
              </a:solidFill>
            </a:rPr>
            <a:t>Year of move in</a:t>
          </a:r>
          <a:endParaRPr lang="en-US" sz="1200" kern="1200" dirty="0">
            <a:solidFill>
              <a:srgbClr val="0070C0"/>
            </a:solidFill>
          </a:endParaRPr>
        </a:p>
      </dsp:txBody>
      <dsp:txXfrm rot="-5400000">
        <a:off x="1744699" y="2435587"/>
        <a:ext cx="6405814" cy="14619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DF6FA47-DADA-42C9-AC30-D776156A294D}" type="datetimeFigureOut">
              <a:rPr lang="en-US"/>
              <a:pPr>
                <a:defRPr/>
              </a:pPr>
              <a:t>5/14/2012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419C482-2527-4480-A371-04CC6A74C4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133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47FD3D2-3C70-4897-A251-C7B7C7103D90}" type="datetimeFigureOut">
              <a:rPr lang="en-US"/>
              <a:pPr>
                <a:defRPr/>
              </a:pPr>
              <a:t>5/14/2012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7F92E6E-434A-4A6C-A137-79F6309673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907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A0F404-6B45-4A4D-8A38-37BB50169E7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buFontTx/>
              <a:buChar char="•"/>
            </a:pPr>
            <a:endParaRPr lang="en-US" sz="22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180D8-ED33-4722-AA20-9D779C83A1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2" eaLnBrk="1" hangingPunct="1">
              <a:buFontTx/>
              <a:buChar char="•"/>
            </a:pP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2" eaLnBrk="1" hangingPunct="1">
              <a:buFontTx/>
              <a:buChar char="•"/>
            </a:pP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2" eaLnBrk="1" hangingPunct="1">
              <a:buFontTx/>
              <a:buChar char="•"/>
            </a:pP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22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180D8-ED33-4722-AA20-9D779C83A1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2" eaLnBrk="1" hangingPunct="1">
              <a:buFontTx/>
              <a:buChar char="•"/>
            </a:pP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2" eaLnBrk="1" hangingPunct="1">
              <a:buFontTx/>
              <a:buChar char="•"/>
            </a:pP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2" eaLnBrk="1" hangingPunct="1">
              <a:buFontTx/>
              <a:buChar char="•"/>
            </a:pP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22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180D8-ED33-4722-AA20-9D779C83A1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675" y="4416425"/>
            <a:ext cx="5918200" cy="4183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457200" lvl="1" indent="0" eaLnBrk="1" hangingPunct="1">
              <a:buNone/>
            </a:pPr>
            <a:r>
              <a:rPr lang="en-US" sz="1300" dirty="0" smtClean="0">
                <a:solidFill>
                  <a:srgbClr val="1C5696"/>
                </a:solidFill>
                <a:latin typeface="Arial Narrow" pitchFamily="34" charset="0"/>
              </a:rPr>
              <a:t> </a:t>
            </a:r>
            <a:endParaRPr lang="en-US" sz="22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180D8-ED33-4722-AA20-9D779C83A1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675" y="4416425"/>
            <a:ext cx="5918200" cy="4183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2" eaLnBrk="1" hangingPunct="1"/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285750" lvl="2" indent="-171450" eaLnBrk="1" hangingPunct="1">
              <a:buFontTx/>
              <a:buChar char="•"/>
            </a:pP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180D8-ED33-4722-AA20-9D779C83A1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674" y="4416425"/>
            <a:ext cx="5794375" cy="4183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2" eaLnBrk="1" hangingPunct="1">
              <a:buFontTx/>
              <a:buNone/>
            </a:pP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180D8-ED33-4722-AA20-9D779C83A1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F92E6E-434A-4A6C-A137-79F63096730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2849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180D8-ED33-4722-AA20-9D779C83A1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F92E6E-434A-4A6C-A137-79F63096730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600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F92E6E-434A-4A6C-A137-79F63096730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449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F92E6E-434A-4A6C-A137-79F63096730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00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 eaLnBrk="1" hangingPunct="1"/>
            <a:endParaRPr lang="en-US" sz="1200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180D8-ED33-4722-AA20-9D779C83A1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lvl="1" indent="0" eaLnBrk="1" hangingPunct="1">
              <a:buNone/>
            </a:pPr>
            <a:endParaRPr lang="en-US" sz="1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180D8-ED33-4722-AA20-9D779C83A1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>
          <a:xfrm>
            <a:off x="361950" y="4416425"/>
            <a:ext cx="6362699" cy="41830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1000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CE9EA9-0D32-43ED-9824-F40302AEE384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361950" y="4416425"/>
            <a:ext cx="6238875" cy="4183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457200" lvl="1" indent="0" eaLnBrk="1" hangingPunct="1">
              <a:buNone/>
            </a:pPr>
            <a:endParaRPr lang="en-US" sz="16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180D8-ED33-4722-AA20-9D779C83A1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361950" y="4416425"/>
            <a:ext cx="6343649" cy="4183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457200" lvl="1" indent="0" eaLnBrk="1" hangingPunct="1">
              <a:buNone/>
            </a:pPr>
            <a:endParaRPr lang="en-US" sz="14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180D8-ED33-4722-AA20-9D779C83A1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F92E6E-434A-4A6C-A137-79F63096730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062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180D8-ED33-4722-AA20-9D779C83A1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F92E6E-434A-4A6C-A137-79F63096730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729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E91271-6610-4666-BCF5-40A6BB601B5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E91271-6610-4666-BCF5-40A6BB601B5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228600" indent="-228600" eaLnBrk="1" hangingPunct="1"/>
            <a:endParaRPr lang="en-US" sz="14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228600" indent="-228600" eaLnBrk="1" hangingPunct="1"/>
            <a:endParaRPr lang="en-US" sz="1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228600" indent="-228600" eaLnBrk="1" hangingPunct="1"/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F92E6E-434A-4A6C-A137-79F63096730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6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3BCEEE-C57C-4D1E-AC38-9D6FEE8C6299}" type="slidenum">
              <a:rPr lang="en-US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F92E6E-434A-4A6C-A137-79F63096730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4416425"/>
            <a:ext cx="6448425" cy="4508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228600" indent="-228600" eaLnBrk="1" hangingPunct="1"/>
            <a:endParaRPr lang="en-US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228600" indent="-228600" eaLnBrk="1" hangingPunct="1"/>
            <a:endParaRPr lang="en-US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115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lvl="1" eaLnBrk="1" hangingPunct="1">
              <a:buFontTx/>
              <a:buChar char="•"/>
            </a:pP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endParaRPr lang="en-US" sz="1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22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180D8-ED33-4722-AA20-9D779C83A1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lvl="1" eaLnBrk="1" hangingPunct="1">
              <a:buFontTx/>
              <a:buChar char="•"/>
            </a:pP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22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180D8-ED33-4722-AA20-9D779C83A1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6F483-D6AB-4535-B028-0AC198D17554}" type="datetime1">
              <a:rPr lang="en-US"/>
              <a:pPr>
                <a:defRPr/>
              </a:pPr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52C4B-408E-4534-88A0-0FD2AB11D2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19864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5EB1B-BF91-4356-B648-ED97D163B279}" type="datetime1">
              <a:rPr lang="en-US"/>
              <a:pPr>
                <a:defRPr/>
              </a:pPr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233FC-1F77-4234-BF5C-B029E217D6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03377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18895-6F2C-4CBC-85BE-3CA2C76EF769}" type="datetime1">
              <a:rPr lang="en-US"/>
              <a:pPr>
                <a:defRPr/>
              </a:pPr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9A799-C5F2-42DF-B07C-BC571C24A5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37567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A3FB4-DBB3-411E-A8B7-2A9CD1C57D1B}" type="datetime1">
              <a:rPr lang="en-US"/>
              <a:pPr>
                <a:defRPr/>
              </a:pPr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265DB-6DAC-45C6-A0CD-1AB7ED8098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67965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F520D-24E3-4B82-A343-ED5A691040A2}" type="datetime1">
              <a:rPr lang="en-US"/>
              <a:pPr>
                <a:defRPr/>
              </a:pPr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C3012-D8CE-4C58-90ED-A5214D6166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46191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42C4A-DDFE-4AB6-B4C1-51FCBF22A846}" type="datetime1">
              <a:rPr lang="en-US"/>
              <a:pPr>
                <a:defRPr/>
              </a:pPr>
              <a:t>5/14/2012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70FB3-1723-44D4-BF5F-5A440041C6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291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B94B2-5ACE-4163-A1BE-8ACF26EE40C0}" type="datetime1">
              <a:rPr lang="en-US"/>
              <a:pPr>
                <a:defRPr/>
              </a:pPr>
              <a:t>5/14/2012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C4CA9-3C44-4AC6-BFD4-C0BE988688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44407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50E1C-1F85-46E9-A92D-44F2E70D964A}" type="datetime1">
              <a:rPr lang="en-US"/>
              <a:pPr>
                <a:defRPr/>
              </a:pPr>
              <a:t>5/14/2012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19EEB-ECCD-4D16-872C-849B792825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78292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E22A4-B9BE-4771-BB49-B372D8FF5367}" type="datetime1">
              <a:rPr lang="en-US"/>
              <a:pPr>
                <a:defRPr/>
              </a:pPr>
              <a:t>5/14/2012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D4F0D-BEF9-43EF-AAE6-DB73A1ABCD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23093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AFBF5-F61B-4E29-9EA9-6F6486DC308E}" type="datetime1">
              <a:rPr lang="en-US"/>
              <a:pPr>
                <a:defRPr/>
              </a:pPr>
              <a:t>5/14/2012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69431-4648-433E-A346-658299137D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66454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B2527-778D-45E3-9822-A78FA9E23C84}" type="datetime1">
              <a:rPr lang="en-US"/>
              <a:pPr>
                <a:defRPr/>
              </a:pPr>
              <a:t>5/14/2012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8ECB9-4489-427C-BBBA-93CEDCB6F3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47496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PP_Band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18138"/>
            <a:ext cx="9155113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pPr>
              <a:defRPr/>
            </a:pPr>
            <a:fld id="{7E111D86-AFB5-4D03-A380-92ABB6696D51}" type="datetime1">
              <a:rPr lang="en-US"/>
              <a:pPr>
                <a:defRPr/>
              </a:pPr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Arial"/>
              </a:defRPr>
            </a:lvl1pPr>
          </a:lstStyle>
          <a:p>
            <a:pPr>
              <a:defRPr/>
            </a:pPr>
            <a:fld id="{BA2B1CC0-41C7-48AF-97CF-CDF1B5FD5D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1C5696"/>
        </a:buClr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8.emf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81100" y="2138082"/>
            <a:ext cx="6756400" cy="3590365"/>
          </a:xfrm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2600" b="1" dirty="0" smtClean="0">
                <a:solidFill>
                  <a:srgbClr val="1C5696"/>
                </a:solidFill>
                <a:latin typeface="Arial Narrow" pitchFamily="34" charset="0"/>
              </a:rPr>
              <a:t>The American Community Survey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2600" b="1" dirty="0" smtClean="0">
                <a:solidFill>
                  <a:srgbClr val="1C5696"/>
                </a:solidFill>
                <a:latin typeface="Arial Narrow" pitchFamily="34" charset="0"/>
              </a:rPr>
              <a:t>and Its Benefits to the 2010 Census</a:t>
            </a:r>
            <a:endParaRPr lang="en-US" sz="2600" b="1" dirty="0">
              <a:solidFill>
                <a:srgbClr val="1C5696"/>
              </a:solidFill>
              <a:latin typeface="Arial Narrow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22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Frank A.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Vitrano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0" algn="ctr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Associate Director for 2020 Census</a:t>
            </a:r>
          </a:p>
          <a:p>
            <a:pPr marL="0" algn="ctr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US Census Bureau</a:t>
            </a:r>
            <a:endParaRPr lang="en-US" sz="10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0" algn="ctr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en-US" sz="20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1800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Geneva, Switzerland</a:t>
            </a:r>
          </a:p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May 24, 2012</a:t>
            </a:r>
          </a:p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2400" dirty="0"/>
          </a:p>
        </p:txBody>
      </p:sp>
      <p:sp>
        <p:nvSpPr>
          <p:cNvPr id="410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E2726F1-FC8E-4C9B-87C4-EE72C4FB1377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1394" y="408620"/>
            <a:ext cx="856707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Conference of European Statisticians</a:t>
            </a:r>
          </a:p>
          <a:p>
            <a:pPr algn="ctr"/>
            <a:r>
              <a:rPr lang="en-US" sz="2000" b="1" dirty="0" smtClean="0">
                <a:solidFill>
                  <a:srgbClr val="1C5696"/>
                </a:solidFill>
                <a:latin typeface="Arial Narrow" pitchFamily="34" charset="0"/>
              </a:rPr>
              <a:t>Organized by the United Nations Economic Commission for Europe and Eurostat</a:t>
            </a:r>
            <a:r>
              <a:rPr lang="en-US" sz="2800" b="1" dirty="0" smtClean="0">
                <a:solidFill>
                  <a:srgbClr val="1C5696"/>
                </a:solidFill>
                <a:latin typeface="Arial Narrow" pitchFamily="34" charset="0"/>
              </a:rPr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20475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194" y="2161689"/>
            <a:ext cx="4244253" cy="1812879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Major reductions in printing and mailing</a:t>
            </a:r>
          </a:p>
          <a:p>
            <a:pPr eaLnBrk="1" hangingPunct="1">
              <a:buFontTx/>
              <a:buChar char="•"/>
            </a:pPr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Simplified data collection operations</a:t>
            </a:r>
          </a:p>
          <a:p>
            <a:pPr eaLnBrk="1" hangingPunct="1">
              <a:buFontTx/>
              <a:buChar char="•"/>
            </a:pPr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Reduced data capture workload and equipment needs</a:t>
            </a:r>
          </a:p>
          <a:p>
            <a:pPr eaLnBrk="1" hangingPunct="1">
              <a:buFontTx/>
              <a:buChar char="•"/>
            </a:pPr>
            <a:endParaRPr lang="en-US" sz="24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495302"/>
            <a:ext cx="7772400" cy="499779"/>
          </a:xfrm>
        </p:spPr>
        <p:txBody>
          <a:bodyPr anchor="t"/>
          <a:lstStyle/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Benefits of Removing Long Form from the 2010 Census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AC49C7-5FD0-4A69-8231-E0064F919195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366" y="1753983"/>
            <a:ext cx="3885196" cy="34547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11509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7703" y="537884"/>
            <a:ext cx="8429097" cy="403411"/>
          </a:xfrm>
        </p:spPr>
        <p:txBody>
          <a:bodyPr/>
          <a:lstStyle/>
          <a:p>
            <a:pPr marL="457200" lvl="1" indent="0" eaLnBrk="1" hangingPunct="1">
              <a:buNone/>
            </a:pP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Used </a:t>
            </a:r>
            <a:r>
              <a:rPr lang="en-US" sz="2000" dirty="0">
                <a:solidFill>
                  <a:srgbClr val="1C5696"/>
                </a:solidFill>
                <a:latin typeface="Arial Narrow" pitchFamily="34" charset="0"/>
              </a:rPr>
              <a:t>ACS data to </a:t>
            </a: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identify geographic areas to receive the bilingual questionnaire</a:t>
            </a:r>
            <a:endParaRPr lang="en-US" sz="9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24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24657"/>
            <a:ext cx="7772400" cy="499779"/>
          </a:xfrm>
        </p:spPr>
        <p:txBody>
          <a:bodyPr anchor="t"/>
          <a:lstStyle/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ACS Data Used for Planning the 2010 Census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AC49C7-5FD0-4A69-8231-E0064F919195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>
              <a:solidFill>
                <a:schemeClr val="bg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29" y="971648"/>
            <a:ext cx="7602071" cy="4896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297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7703" y="524437"/>
            <a:ext cx="8429097" cy="457199"/>
          </a:xfrm>
        </p:spPr>
        <p:txBody>
          <a:bodyPr/>
          <a:lstStyle/>
          <a:p>
            <a:pPr marL="457200" lvl="1" indent="0" eaLnBrk="1" hangingPunct="1">
              <a:buNone/>
            </a:pP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Used </a:t>
            </a:r>
            <a:r>
              <a:rPr lang="en-US" sz="2000" dirty="0">
                <a:solidFill>
                  <a:srgbClr val="1C5696"/>
                </a:solidFill>
                <a:latin typeface="Arial Narrow" pitchFamily="34" charset="0"/>
              </a:rPr>
              <a:t>ACS data to </a:t>
            </a: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identify geographic areas to receive the bilingual questionnaire</a:t>
            </a:r>
            <a:endParaRPr lang="en-US" sz="9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24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78445"/>
            <a:ext cx="7772400" cy="499779"/>
          </a:xfrm>
        </p:spPr>
        <p:txBody>
          <a:bodyPr anchor="t"/>
          <a:lstStyle/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ACS Data Used for Planning the 2010 Census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AC49C7-5FD0-4A69-8231-E0064F919195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>
              <a:solidFill>
                <a:schemeClr val="bg1"/>
              </a:solidFill>
            </a:endParaRPr>
          </a:p>
        </p:txBody>
      </p:sp>
      <p:pic>
        <p:nvPicPr>
          <p:cNvPr id="6" name="Picture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31" y="907861"/>
            <a:ext cx="7561728" cy="487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4308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6141" y="1667432"/>
            <a:ext cx="7866529" cy="3576918"/>
          </a:xfrm>
        </p:spPr>
        <p:txBody>
          <a:bodyPr/>
          <a:lstStyle/>
          <a:p>
            <a:pPr marL="457200" lvl="1" indent="0" eaLnBrk="1" hangingPunct="1">
              <a:buNone/>
            </a:pP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Used ACS data to:</a:t>
            </a:r>
          </a:p>
          <a:p>
            <a:pPr lvl="1" eaLnBrk="1" hangingPunct="1">
              <a:buFontTx/>
              <a:buChar char="•"/>
            </a:pPr>
            <a:endParaRPr lang="en-US" sz="800" dirty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Select the five primary non-English languages and an additional 45 languages that might need language assistance in 2010 Census. </a:t>
            </a:r>
          </a:p>
          <a:p>
            <a:pPr lvl="1" eaLnBrk="1" hangingPunct="1">
              <a:buFontTx/>
              <a:buChar char="•"/>
            </a:pPr>
            <a:endParaRPr lang="en-US" sz="1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sz="1800" dirty="0">
                <a:solidFill>
                  <a:srgbClr val="1C5696"/>
                </a:solidFill>
                <a:latin typeface="Arial Narrow" pitchFamily="34" charset="0"/>
              </a:rPr>
              <a:t>D</a:t>
            </a: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etermine which households would receive a Direct Mail postcard that contained contact information in non-English languages for our Telephone Questionnaire Assistance Centers.</a:t>
            </a:r>
          </a:p>
          <a:p>
            <a:pPr lvl="1" eaLnBrk="1" hangingPunct="1">
              <a:buFontTx/>
              <a:buChar char="•"/>
            </a:pPr>
            <a:endParaRPr lang="en-US" sz="1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sz="1800" dirty="0">
                <a:solidFill>
                  <a:srgbClr val="1C5696"/>
                </a:solidFill>
                <a:latin typeface="Arial Narrow" pitchFamily="34" charset="0"/>
              </a:rPr>
              <a:t>P</a:t>
            </a: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lan workload estimates and staffing needs for Telephone Questionnaire Assistance Centers in each of the five primary non-English languages.  </a:t>
            </a:r>
          </a:p>
          <a:p>
            <a:pPr lvl="1" eaLnBrk="1" hangingPunct="1">
              <a:buFontTx/>
              <a:buChar char="•"/>
            </a:pPr>
            <a:endParaRPr lang="en-US" sz="12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2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200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266703"/>
            <a:ext cx="7772400" cy="499779"/>
          </a:xfrm>
        </p:spPr>
        <p:txBody>
          <a:bodyPr anchor="t"/>
          <a:lstStyle/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ACS Data Used for Planning the 2010 Census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AC49C7-5FD0-4A69-8231-E0064F919195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8074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43" y="29490"/>
            <a:ext cx="7845239" cy="575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AC49C7-5FD0-4A69-8231-E0064F919195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9282" y="510988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1C5696"/>
                </a:solidFill>
                <a:latin typeface="Arial Narrow" pitchFamily="34" charset="0"/>
              </a:rPr>
              <a:t>2010 Census Language Program</a:t>
            </a:r>
            <a:endParaRPr lang="en-US" b="1" dirty="0">
              <a:solidFill>
                <a:srgbClr val="1C5696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253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4447" y="1620070"/>
            <a:ext cx="8014447" cy="3683890"/>
          </a:xfrm>
        </p:spPr>
        <p:txBody>
          <a:bodyPr/>
          <a:lstStyle/>
          <a:p>
            <a:pPr eaLnBrk="1" hangingPunct="1">
              <a:buFontTx/>
              <a:buChar char="•"/>
            </a:pPr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457200" lvl="1" indent="0" eaLnBrk="1" hangingPunct="1">
              <a:buNone/>
            </a:pPr>
            <a:r>
              <a:rPr lang="en-US" sz="2400" dirty="0" smtClean="0">
                <a:solidFill>
                  <a:srgbClr val="1C5696"/>
                </a:solidFill>
                <a:latin typeface="Arial Narrow" pitchFamily="34" charset="0"/>
              </a:rPr>
              <a:t>2010 Census Field Logistics and Enumeration Planning:</a:t>
            </a:r>
          </a:p>
          <a:p>
            <a:pPr lvl="2" eaLnBrk="1" hangingPunct="1">
              <a:buFontTx/>
              <a:buChar char="•"/>
            </a:pPr>
            <a:endParaRPr lang="en-US" sz="9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endParaRPr lang="en-US" sz="11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sz="2000" dirty="0">
                <a:solidFill>
                  <a:srgbClr val="1C5696"/>
                </a:solidFill>
                <a:latin typeface="Arial Narrow" pitchFamily="34" charset="0"/>
              </a:rPr>
              <a:t>To assist our regional and local offices, we created a Planning Database</a:t>
            </a:r>
          </a:p>
          <a:p>
            <a:pPr lvl="1" eaLnBrk="1" hangingPunct="1">
              <a:buFontTx/>
              <a:buChar char="•"/>
            </a:pPr>
            <a:endParaRPr lang="en-US" sz="1050" dirty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Initially contained Census 2000 data</a:t>
            </a:r>
          </a:p>
          <a:p>
            <a:pPr lvl="1" eaLnBrk="1" hangingPunct="1">
              <a:buFontTx/>
              <a:buChar char="•"/>
            </a:pPr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Later updated with ACS data</a:t>
            </a:r>
            <a:endParaRPr lang="en-US" sz="2000" dirty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Planning Database used to </a:t>
            </a:r>
            <a:r>
              <a:rPr lang="en-US" sz="2000" dirty="0">
                <a:solidFill>
                  <a:srgbClr val="1C5696"/>
                </a:solidFill>
                <a:latin typeface="Arial Narrow" pitchFamily="34" charset="0"/>
              </a:rPr>
              <a:t>identify hard-to-enumerate areas and areas with low mail response </a:t>
            </a: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rates.  </a:t>
            </a:r>
          </a:p>
          <a:p>
            <a:pPr lvl="2" eaLnBrk="1" hangingPunct="1">
              <a:buFontTx/>
              <a:buChar char="•"/>
            </a:pPr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endParaRPr lang="en-US" sz="14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endParaRPr lang="en-US" sz="9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24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636494" y="401172"/>
            <a:ext cx="7772400" cy="499779"/>
          </a:xfrm>
        </p:spPr>
        <p:txBody>
          <a:bodyPr anchor="t"/>
          <a:lstStyle/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Other ACS Data Used for Planning the 2010 Census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AC49C7-5FD0-4A69-8231-E0064F919195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4398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57200" y="124510"/>
            <a:ext cx="8229600" cy="557875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2010 Planning Database (ACS Data)</a:t>
            </a:r>
            <a:endParaRPr lang="en-US" sz="2400" dirty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2680295"/>
              </p:ext>
            </p:extLst>
          </p:nvPr>
        </p:nvGraphicFramePr>
        <p:xfrm>
          <a:off x="457200" y="996282"/>
          <a:ext cx="8229600" cy="4856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3265DB-6DAC-45C6-A0CD-1AB7ED8098F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9197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959" y="1050074"/>
            <a:ext cx="8216153" cy="3985947"/>
          </a:xfrm>
        </p:spPr>
        <p:txBody>
          <a:bodyPr/>
          <a:lstStyle/>
          <a:p>
            <a:pPr eaLnBrk="1" hangingPunct="1">
              <a:buFontTx/>
              <a:buChar char="•"/>
            </a:pPr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2" eaLnBrk="1" hangingPunct="1">
              <a:buFontTx/>
              <a:buChar char="•"/>
            </a:pPr>
            <a:endParaRPr lang="en-US" sz="9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2" eaLnBrk="1" hangingPunct="1">
              <a:buFontTx/>
              <a:buChar char="•"/>
            </a:pP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The 2010 Census Communications Campaign needed to know:</a:t>
            </a:r>
          </a:p>
          <a:p>
            <a:pPr lvl="3" eaLnBrk="1" hangingPunct="1">
              <a:buFontTx/>
              <a:buChar char="•"/>
            </a:pPr>
            <a:endParaRPr lang="en-US" sz="9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3" eaLnBrk="1" hangingPunct="1">
              <a:buFontTx/>
              <a:buChar char="•"/>
            </a:pP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What are the characteristics of the hard-to-count populations?</a:t>
            </a:r>
          </a:p>
          <a:p>
            <a:pPr lvl="3" eaLnBrk="1" hangingPunct="1">
              <a:buFontTx/>
              <a:buChar char="•"/>
            </a:pP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What are the obstacles to counting these populations?</a:t>
            </a:r>
          </a:p>
          <a:p>
            <a:pPr lvl="3" eaLnBrk="1" hangingPunct="1">
              <a:buFontTx/>
              <a:buChar char="•"/>
            </a:pP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How do research results translate to the 2010 Census Communications Campaign?</a:t>
            </a:r>
          </a:p>
          <a:p>
            <a:pPr lvl="2" eaLnBrk="1" hangingPunct="1">
              <a:buFontTx/>
              <a:buChar char="•"/>
            </a:pPr>
            <a:endParaRPr lang="en-US" sz="9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2" eaLnBrk="1" hangingPunct="1">
              <a:buFontTx/>
              <a:buChar char="•"/>
            </a:pP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Data from Census 2000 and ACS provided direct evidence about who responds and who doesn’t</a:t>
            </a:r>
          </a:p>
          <a:p>
            <a:pPr lvl="2" eaLnBrk="1" hangingPunct="1">
              <a:buFontTx/>
              <a:buChar char="•"/>
            </a:pPr>
            <a:endParaRPr lang="en-US" sz="2000" dirty="0">
              <a:solidFill>
                <a:srgbClr val="1C5696"/>
              </a:solidFill>
              <a:latin typeface="Arial Narrow" pitchFamily="34" charset="0"/>
            </a:endParaRPr>
          </a:p>
          <a:p>
            <a:pPr lvl="2" eaLnBrk="1" hangingPunct="1">
              <a:buFontTx/>
              <a:buChar char="•"/>
            </a:pPr>
            <a:r>
              <a:rPr lang="en-US" sz="2000" dirty="0">
                <a:solidFill>
                  <a:srgbClr val="1C5696"/>
                </a:solidFill>
                <a:latin typeface="Arial Narrow" pitchFamily="34" charset="0"/>
              </a:rPr>
              <a:t>I</a:t>
            </a: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nformation used to plan campaign messages and to determine where to direct those messages.</a:t>
            </a:r>
          </a:p>
          <a:p>
            <a:pPr lvl="1" eaLnBrk="1" hangingPunct="1">
              <a:buFontTx/>
              <a:buChar char="•"/>
            </a:pPr>
            <a:endParaRPr lang="en-US" sz="9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24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280150"/>
            <a:ext cx="7772400" cy="499779"/>
          </a:xfrm>
        </p:spPr>
        <p:txBody>
          <a:bodyPr anchor="t"/>
          <a:lstStyle/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ACS Data and the 2010 Census Communications Program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AC49C7-5FD0-4A69-8231-E0064F919195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587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BD4F0D-BEF9-43EF-AAE6-DB73A1ABCDA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">
            <a:off x="955827" y="3732039"/>
            <a:ext cx="2716075" cy="179446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166" y="1219201"/>
            <a:ext cx="4645886" cy="40386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609600" y="184614"/>
            <a:ext cx="7772400" cy="499779"/>
          </a:xfrm>
          <a:prstGeom prst="rect">
            <a:avLst/>
          </a:prstGeom>
        </p:spPr>
        <p:txBody>
          <a:bodyPr anchor="t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2010 Census Communications Program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00000">
            <a:off x="591620" y="1064526"/>
            <a:ext cx="2904846" cy="197892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61190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fld id="{12BD4F0D-BEF9-43EF-AAE6-DB73A1ABCDA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6019">
            <a:off x="997778" y="1071239"/>
            <a:ext cx="3309997" cy="221785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383" y="1056217"/>
            <a:ext cx="1873250" cy="22479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9112">
            <a:off x="727610" y="3766919"/>
            <a:ext cx="2897352" cy="160198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0000">
            <a:off x="4487984" y="3856215"/>
            <a:ext cx="1292720" cy="130067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">
            <a:off x="6396799" y="3559743"/>
            <a:ext cx="1848466" cy="189361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609600" y="184614"/>
            <a:ext cx="7772400" cy="499779"/>
          </a:xfrm>
          <a:prstGeom prst="rect">
            <a:avLst/>
          </a:prstGeom>
        </p:spPr>
        <p:txBody>
          <a:bodyPr anchor="t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2010 Census Communications Program</a:t>
            </a:r>
          </a:p>
        </p:txBody>
      </p:sp>
    </p:spTree>
    <p:extLst>
      <p:ext uri="{BB962C8B-B14F-4D97-AF65-F5344CB8AC3E}">
        <p14:creationId xmlns:p14="http://schemas.microsoft.com/office/powerpoint/2010/main" val="14605180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2659767"/>
              </p:ext>
            </p:extLst>
          </p:nvPr>
        </p:nvGraphicFramePr>
        <p:xfrm>
          <a:off x="457200" y="67242"/>
          <a:ext cx="8229600" cy="5688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3265DB-6DAC-45C6-A0CD-1AB7ED8098F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4966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685" y="2194009"/>
            <a:ext cx="6010834" cy="2213817"/>
          </a:xfrm>
        </p:spPr>
        <p:txBody>
          <a:bodyPr/>
          <a:lstStyle/>
          <a:p>
            <a:pPr marL="457200" lvl="1" indent="0" eaLnBrk="1" hangingPunct="1">
              <a:buNone/>
            </a:pPr>
            <a:r>
              <a:rPr lang="en-US" sz="2000" b="1" dirty="0" smtClean="0">
                <a:solidFill>
                  <a:srgbClr val="1C5696"/>
                </a:solidFill>
                <a:latin typeface="Arial Narrow" pitchFamily="34" charset="0"/>
              </a:rPr>
              <a:t>Data Capture and Processing:</a:t>
            </a:r>
            <a:endParaRPr lang="en-US" sz="2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2" eaLnBrk="1" hangingPunct="1">
              <a:buFontTx/>
              <a:buChar char="•"/>
            </a:pPr>
            <a:endParaRPr lang="en-US" sz="14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Used ACS data to impute missing information on 2010 Census questionnaires</a:t>
            </a:r>
          </a:p>
          <a:p>
            <a:pPr lvl="1" eaLnBrk="1" hangingPunct="1">
              <a:buFontTx/>
              <a:buChar char="•"/>
            </a:pPr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sz="2000" dirty="0">
                <a:solidFill>
                  <a:srgbClr val="1C5696"/>
                </a:solidFill>
                <a:latin typeface="Arial Narrow" pitchFamily="34" charset="0"/>
              </a:rPr>
              <a:t>U</a:t>
            </a: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sed the ACS processing system infrastructure to support the Island Areas data processing</a:t>
            </a: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22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535643"/>
            <a:ext cx="7772400" cy="499779"/>
          </a:xfrm>
        </p:spPr>
        <p:txBody>
          <a:bodyPr anchor="t"/>
          <a:lstStyle/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Other ACS Data Used for the 2010 Census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AC49C7-5FD0-4A69-8231-E0064F919195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smtClean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519" y="2259770"/>
            <a:ext cx="2745407" cy="20590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79793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414620"/>
            <a:ext cx="7772400" cy="499779"/>
          </a:xfrm>
        </p:spPr>
        <p:txBody>
          <a:bodyPr anchor="t"/>
          <a:lstStyle/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Other ACS Data Used for the 2010 Census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AC49C7-5FD0-4A69-8231-E0064F919195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9966" y="1862435"/>
            <a:ext cx="7570693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b="1" dirty="0">
                <a:solidFill>
                  <a:srgbClr val="1C5696"/>
                </a:solidFill>
                <a:latin typeface="Arial Narrow" pitchFamily="34" charset="0"/>
              </a:rPr>
              <a:t>Experimentation Program:</a:t>
            </a:r>
            <a:endParaRPr lang="en-US" sz="2000" dirty="0">
              <a:solidFill>
                <a:srgbClr val="1C5696"/>
              </a:solidFill>
              <a:latin typeface="Arial Narrow" pitchFamily="34" charset="0"/>
            </a:endParaRPr>
          </a:p>
          <a:p>
            <a:pPr lvl="2" eaLnBrk="1" hangingPunct="1">
              <a:buFontTx/>
              <a:buChar char="•"/>
            </a:pP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2" eaLnBrk="1" hangingPunct="1">
              <a:buFontTx/>
              <a:buChar char="•"/>
            </a:pPr>
            <a:endParaRPr lang="en-US" sz="800" dirty="0">
              <a:solidFill>
                <a:srgbClr val="1C5696"/>
              </a:solidFill>
              <a:latin typeface="Arial Narrow" pitchFamily="34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The 2010 </a:t>
            </a:r>
            <a:r>
              <a:rPr lang="en-US" sz="2000" dirty="0">
                <a:solidFill>
                  <a:srgbClr val="1C5696"/>
                </a:solidFill>
                <a:latin typeface="Arial Narrow" pitchFamily="34" charset="0"/>
              </a:rPr>
              <a:t>Census Experimentation </a:t>
            </a: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Program included an alternative </a:t>
            </a:r>
            <a:r>
              <a:rPr lang="en-US" sz="2000" dirty="0">
                <a:solidFill>
                  <a:srgbClr val="1C5696"/>
                </a:solidFill>
                <a:latin typeface="Arial Narrow" pitchFamily="34" charset="0"/>
              </a:rPr>
              <a:t>questionnaire </a:t>
            </a: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experiment to </a:t>
            </a:r>
            <a:r>
              <a:rPr lang="en-US" sz="2000" dirty="0">
                <a:solidFill>
                  <a:srgbClr val="1C5696"/>
                </a:solidFill>
                <a:latin typeface="Arial Narrow" pitchFamily="34" charset="0"/>
              </a:rPr>
              <a:t>test some potential content </a:t>
            </a: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changes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endParaRPr lang="en-US" sz="2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Used ACS </a:t>
            </a:r>
            <a:r>
              <a:rPr lang="en-US" sz="2000" dirty="0">
                <a:solidFill>
                  <a:srgbClr val="1C5696"/>
                </a:solidFill>
                <a:latin typeface="Arial Narrow" pitchFamily="34" charset="0"/>
              </a:rPr>
              <a:t>data for stratification to ensure sufficient oversampling of specific race and Hispanic Origin </a:t>
            </a: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groups</a:t>
            </a:r>
            <a:endParaRPr lang="en-US" sz="2000" dirty="0">
              <a:solidFill>
                <a:srgbClr val="1C5696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6612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0" y="304800"/>
          <a:ext cx="9136825" cy="5371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" name="Visio" r:id="rId4" imgW="8219359" imgH="5018959" progId="Visio.Drawing.11">
                  <p:embed/>
                </p:oleObj>
              </mc:Choice>
              <mc:Fallback>
                <p:oleObj name="Visio" r:id="rId4" imgW="8219359" imgH="501895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04800"/>
                        <a:ext cx="9136825" cy="53719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AC49C7-5FD0-4A69-8231-E0064F919195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3181" y="1085124"/>
            <a:ext cx="8014447" cy="4483159"/>
          </a:xfrm>
        </p:spPr>
        <p:txBody>
          <a:bodyPr/>
          <a:lstStyle/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457200" lvl="1" indent="0" eaLnBrk="1" hangingPunct="1">
              <a:buNone/>
            </a:pPr>
            <a:r>
              <a:rPr lang="en-US" sz="2000" b="1" dirty="0" smtClean="0">
                <a:solidFill>
                  <a:srgbClr val="1C5696"/>
                </a:solidFill>
                <a:latin typeface="Arial Narrow" pitchFamily="34" charset="0"/>
              </a:rPr>
              <a:t>Field Logistics and Planning:</a:t>
            </a:r>
            <a:endParaRPr lang="en-US" sz="2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2"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sz="2200" dirty="0" smtClean="0">
                <a:solidFill>
                  <a:srgbClr val="1C5696"/>
                </a:solidFill>
                <a:latin typeface="Arial Narrow" pitchFamily="34" charset="0"/>
              </a:rPr>
              <a:t>Annual 5-year ACS estimates at block group level provide more current information on variables for planning local strategies and other 2020 Census efforts</a:t>
            </a:r>
          </a:p>
          <a:p>
            <a:pPr lvl="1" eaLnBrk="1" hangingPunct="1">
              <a:buFontTx/>
              <a:buChar char="•"/>
            </a:pPr>
            <a:endParaRPr lang="en-US" sz="12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457200" lvl="1" indent="0" eaLnBrk="1" hangingPunct="1">
              <a:buNone/>
            </a:pPr>
            <a:r>
              <a:rPr lang="en-US" sz="2000" b="1" dirty="0" smtClean="0">
                <a:solidFill>
                  <a:srgbClr val="1C5696"/>
                </a:solidFill>
                <a:latin typeface="Arial Narrow" pitchFamily="34" charset="0"/>
              </a:rPr>
              <a:t>Facilitate Testing:</a:t>
            </a:r>
            <a:endParaRPr lang="en-US" sz="2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2"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sz="2200" dirty="0" smtClean="0">
                <a:solidFill>
                  <a:srgbClr val="1C5696"/>
                </a:solidFill>
                <a:latin typeface="Arial Narrow" pitchFamily="34" charset="0"/>
              </a:rPr>
              <a:t>Systems used by the ACS and other demographic surveys prior to the 2020 Census should help us develop well-tested production systems for the 2020 Census</a:t>
            </a:r>
            <a:endParaRPr lang="en-US" sz="2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22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454961"/>
            <a:ext cx="7772400" cy="793940"/>
          </a:xfrm>
        </p:spPr>
        <p:txBody>
          <a:bodyPr anchor="t"/>
          <a:lstStyle/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Using ACS Data to Assist with the 2020 Census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AC49C7-5FD0-4A69-8231-E0064F919195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0884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5495" y="1162399"/>
            <a:ext cx="8216153" cy="4437529"/>
          </a:xfrm>
        </p:spPr>
        <p:txBody>
          <a:bodyPr/>
          <a:lstStyle/>
          <a:p>
            <a:pPr marL="457200" lvl="1" indent="0" eaLnBrk="1" hangingPunct="1">
              <a:buNone/>
            </a:pPr>
            <a:r>
              <a:rPr lang="en-US" sz="1800" b="1" dirty="0" smtClean="0">
                <a:solidFill>
                  <a:srgbClr val="1C5696"/>
                </a:solidFill>
                <a:latin typeface="Arial Narrow" pitchFamily="34" charset="0"/>
              </a:rPr>
              <a:t>Tailoring Response Modes:</a:t>
            </a:r>
            <a:endParaRPr lang="en-US" sz="7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ACS data will provide us with valuable information on trends with self-response and response modes, and help us plan appropriate approaches for different demographic and geographic groups.</a:t>
            </a: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  </a:t>
            </a: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  </a:t>
            </a:r>
          </a:p>
          <a:p>
            <a:pPr lvl="1" eaLnBrk="1" hangingPunct="1">
              <a:buFontTx/>
              <a:buChar char="•"/>
            </a:pPr>
            <a:endParaRPr lang="en-US" sz="7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457200" lvl="1" indent="0" eaLnBrk="1" hangingPunct="1">
              <a:buNone/>
            </a:pPr>
            <a:r>
              <a:rPr lang="en-US" sz="1800" b="1" dirty="0">
                <a:solidFill>
                  <a:srgbClr val="1C5696"/>
                </a:solidFill>
                <a:latin typeface="Arial Narrow" pitchFamily="34" charset="0"/>
              </a:rPr>
              <a:t>Reusing ACS Data</a:t>
            </a:r>
            <a:r>
              <a:rPr lang="en-US" sz="1800" b="1" dirty="0" smtClean="0">
                <a:solidFill>
                  <a:srgbClr val="1C5696"/>
                </a:solidFill>
                <a:latin typeface="Arial Narrow" pitchFamily="34" charset="0"/>
              </a:rPr>
              <a:t>:</a:t>
            </a:r>
            <a:endParaRPr lang="en-US" sz="1800" b="1" dirty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We </a:t>
            </a:r>
            <a:r>
              <a:rPr lang="en-US" sz="1800" dirty="0">
                <a:solidFill>
                  <a:srgbClr val="1C5696"/>
                </a:solidFill>
                <a:latin typeface="Arial Narrow" pitchFamily="34" charset="0"/>
              </a:rPr>
              <a:t>plan to use pre-existing data sources, including ACS data, to support </a:t>
            </a: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2020 data </a:t>
            </a:r>
            <a:r>
              <a:rPr lang="en-US" sz="1800" dirty="0">
                <a:solidFill>
                  <a:srgbClr val="1C5696"/>
                </a:solidFill>
                <a:latin typeface="Arial Narrow" pitchFamily="34" charset="0"/>
              </a:rPr>
              <a:t>collection. </a:t>
            </a:r>
          </a:p>
          <a:p>
            <a:pPr lvl="1" eaLnBrk="1" hangingPunct="1">
              <a:buFontTx/>
              <a:buChar char="•"/>
            </a:pPr>
            <a:endParaRPr lang="en-US" sz="700" b="1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457200" lvl="1" indent="0" eaLnBrk="1" hangingPunct="1">
              <a:buNone/>
            </a:pPr>
            <a:r>
              <a:rPr lang="en-US" sz="1800" b="1" dirty="0" smtClean="0">
                <a:solidFill>
                  <a:srgbClr val="1C5696"/>
                </a:solidFill>
                <a:latin typeface="Arial Narrow" pitchFamily="34" charset="0"/>
              </a:rPr>
              <a:t>Developing Organizational Solutions:</a:t>
            </a:r>
          </a:p>
          <a:p>
            <a:pPr lvl="1" eaLnBrk="1" hangingPunct="1">
              <a:buFontTx/>
              <a:buChar char="•"/>
            </a:pP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We hope to lower costs and reduce risks by creating corporate solutions for the ACS and other programs that can be tested and used in production prior to the 2020 Census.</a:t>
            </a:r>
          </a:p>
          <a:p>
            <a:pPr lvl="1" eaLnBrk="1" hangingPunct="1">
              <a:buFontTx/>
              <a:buChar char="•"/>
            </a:pPr>
            <a:endParaRPr lang="en-US" sz="7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2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900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374279"/>
            <a:ext cx="7772400" cy="793940"/>
          </a:xfrm>
        </p:spPr>
        <p:txBody>
          <a:bodyPr anchor="t"/>
          <a:lstStyle/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Using ACS Data to Assist with the 2020 Census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AC49C7-5FD0-4A69-8231-E0064F919195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673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BD4F0D-BEF9-43EF-AAE6-DB73A1ABCDA8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424766"/>
            <a:ext cx="8229600" cy="77624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New ACS Questions on Broadband Usage</a:t>
            </a: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261" y="1999966"/>
            <a:ext cx="2943225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62" y="1999966"/>
            <a:ext cx="3028950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954" y="1999966"/>
            <a:ext cx="2857500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9500895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7553" y="1395885"/>
            <a:ext cx="8014447" cy="3913094"/>
          </a:xfrm>
        </p:spPr>
        <p:txBody>
          <a:bodyPr/>
          <a:lstStyle/>
          <a:p>
            <a:pPr lvl="1" eaLnBrk="1" hangingPunct="1">
              <a:buFontTx/>
              <a:buChar char="•"/>
            </a:pP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The elimination of the long form sample from the 2010 Census simplified census planning and implementation.</a:t>
            </a:r>
          </a:p>
          <a:p>
            <a:pPr lvl="2" eaLnBrk="1" hangingPunct="1">
              <a:buFontTx/>
              <a:buChar char="•"/>
            </a:pPr>
            <a:endParaRPr lang="en-US" sz="9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The ACS is releasing timely information on an annual basis providing data users with much more and timely information than they ever had from the decennial census.</a:t>
            </a:r>
          </a:p>
          <a:p>
            <a:pPr lvl="1" eaLnBrk="1" hangingPunct="1">
              <a:buFontTx/>
              <a:buChar char="•"/>
            </a:pPr>
            <a:endParaRPr lang="en-US" sz="9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ACS data were useful in planning components of the 2010 Census, especially with programs, such as the Language Program and communications efforts, that require different approaches at local level</a:t>
            </a:r>
            <a:r>
              <a:rPr lang="en-US" sz="2000" dirty="0">
                <a:solidFill>
                  <a:srgbClr val="1C5696"/>
                </a:solidFill>
                <a:latin typeface="Arial Narrow" pitchFamily="34" charset="0"/>
              </a:rPr>
              <a:t>s</a:t>
            </a: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 </a:t>
            </a:r>
          </a:p>
          <a:p>
            <a:pPr lvl="1" eaLnBrk="1" hangingPunct="1">
              <a:buFontTx/>
              <a:buChar char="•"/>
            </a:pPr>
            <a:endParaRPr lang="en-US" sz="9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lvl="1" eaLnBrk="1" hangingPunct="1">
              <a:buFontTx/>
              <a:buChar char="•"/>
            </a:pPr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The ACS will provide additional opportunities to simplify and improve the efficiency of the 2020 Census.  </a:t>
            </a:r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374279"/>
            <a:ext cx="7772400" cy="793940"/>
          </a:xfrm>
        </p:spPr>
        <p:txBody>
          <a:bodyPr anchor="t"/>
          <a:lstStyle/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Conclusion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AC49C7-5FD0-4A69-8231-E0064F919195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069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3C3012-D8CE-4C58-90ED-A5214D61660E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49109" y="2604264"/>
            <a:ext cx="45195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25400" prstMaterial="plastic">
              <a:bevelT w="31750" h="2540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63500" dist="50800" dir="60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</a:t>
            </a:r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you!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9714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6141" y="1363572"/>
            <a:ext cx="7772400" cy="3931759"/>
          </a:xfrm>
        </p:spPr>
        <p:txBody>
          <a:bodyPr/>
          <a:lstStyle/>
          <a:p>
            <a:pPr marL="228600" indent="-228600" eaLnBrk="1" hangingPunct="1"/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228600" indent="-228600" eaLnBrk="1" hangingPunct="1"/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From 1940-2000, the U.S. Decennial Census included both a short form (to collect basic characteristics from everyone) and a long form (to collect detailed characteristics from a sample of people)</a:t>
            </a:r>
          </a:p>
          <a:p>
            <a:pPr marL="228600" indent="-228600" eaLnBrk="1" hangingPunct="1"/>
            <a:endParaRPr lang="en-US" sz="1050" dirty="0">
              <a:solidFill>
                <a:srgbClr val="1C5696"/>
              </a:solidFill>
              <a:latin typeface="Arial Narrow" pitchFamily="34" charset="0"/>
            </a:endParaRPr>
          </a:p>
          <a:p>
            <a:pPr marL="228600" indent="-228600" eaLnBrk="1" hangingPunct="1"/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Basic characteristics needed for Congressional apportionment and redistricting</a:t>
            </a:r>
            <a:endParaRPr lang="en-US" sz="2000" dirty="0">
              <a:solidFill>
                <a:srgbClr val="1C5696"/>
              </a:solidFill>
              <a:latin typeface="Arial Narrow" pitchFamily="34" charset="0"/>
            </a:endParaRPr>
          </a:p>
          <a:p>
            <a:pPr marL="228600" indent="-228600" eaLnBrk="1" hangingPunct="1"/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228600" indent="-228600" eaLnBrk="1" hangingPunct="1"/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Detailed characteristics data mostly used for distribution of federal funding</a:t>
            </a:r>
          </a:p>
          <a:p>
            <a:pPr marL="228600" indent="-228600" eaLnBrk="1" hangingPunct="1"/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228600" indent="-228600" eaLnBrk="1" hangingPunct="1"/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Although data collection driven by the needs of the federal government, state, local, and tribal governments, businesses, media, academia, and others also rely on these data.</a:t>
            </a:r>
          </a:p>
          <a:p>
            <a:pPr marL="0" indent="0" eaLnBrk="1" hangingPunct="1">
              <a:buNone/>
            </a:pPr>
            <a:r>
              <a:rPr lang="en-GB" sz="2000" dirty="0" smtClean="0"/>
              <a:t> </a:t>
            </a:r>
            <a:endParaRPr lang="en-US" sz="2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228600" indent="-228600" eaLnBrk="1" hangingPunct="1"/>
            <a:endParaRPr lang="en-US" sz="2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228600" indent="-228600" eaLnBrk="1" hangingPunct="1">
              <a:buFont typeface="Arial" pitchFamily="34" charset="0"/>
              <a:buNone/>
            </a:pPr>
            <a:endParaRPr lang="en-US" sz="2000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616044" y="279962"/>
            <a:ext cx="7772400" cy="594097"/>
          </a:xfrm>
        </p:spPr>
        <p:txBody>
          <a:bodyPr anchor="t"/>
          <a:lstStyle/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Introduction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07843A0-A3AC-4DD6-A599-74372DB45BDE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4189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9964" y="1874959"/>
            <a:ext cx="8296835" cy="3154241"/>
          </a:xfrm>
        </p:spPr>
        <p:txBody>
          <a:bodyPr/>
          <a:lstStyle/>
          <a:p>
            <a:pPr marL="228600" indent="-228600" eaLnBrk="1" hangingPunct="1"/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228600" indent="-228600" eaLnBrk="1" hangingPunct="1"/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To meet growing demands for more timely and frequent data on population and housing, the Census Bureau developed the American Community Survey</a:t>
            </a:r>
          </a:p>
          <a:p>
            <a:pPr marL="228600" indent="-228600" eaLnBrk="1" hangingPunct="1"/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228600" indent="-228600" eaLnBrk="1" hangingPunct="1"/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2010 Census collected only basic demographic data from everyone—no long form sample</a:t>
            </a:r>
          </a:p>
          <a:p>
            <a:pPr marL="228600" indent="-228600" eaLnBrk="1" hangingPunct="1"/>
            <a:endParaRPr lang="en-US" sz="1050" dirty="0">
              <a:solidFill>
                <a:srgbClr val="1C5696"/>
              </a:solidFill>
              <a:latin typeface="Arial Narrow" pitchFamily="34" charset="0"/>
            </a:endParaRPr>
          </a:p>
          <a:p>
            <a:pPr marL="228600" indent="-228600" eaLnBrk="1" hangingPunct="1"/>
            <a:r>
              <a:rPr lang="en-US" sz="2000" dirty="0" smtClean="0">
                <a:solidFill>
                  <a:srgbClr val="1C5696"/>
                </a:solidFill>
                <a:latin typeface="Arial Narrow" pitchFamily="34" charset="0"/>
              </a:rPr>
              <a:t>ACS began collecting detailed socioeconomic data in 2005</a:t>
            </a:r>
          </a:p>
          <a:p>
            <a:pPr marL="228600" indent="-228600" eaLnBrk="1" hangingPunct="1"/>
            <a:endParaRPr lang="en-US" sz="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0" indent="0" eaLnBrk="1" hangingPunct="1">
              <a:buNone/>
            </a:pPr>
            <a:r>
              <a:rPr lang="en-GB" sz="1800" dirty="0" smtClean="0"/>
              <a:t> </a:t>
            </a:r>
            <a:endParaRPr lang="en-US" sz="1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228600" indent="-228600" eaLnBrk="1" hangingPunct="1"/>
            <a:endParaRPr lang="en-US" sz="18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marL="228600" indent="-228600" eaLnBrk="1" hangingPunct="1">
              <a:buFont typeface="Arial" pitchFamily="34" charset="0"/>
              <a:buNone/>
            </a:pPr>
            <a:endParaRPr lang="en-US" sz="1800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616044" y="535455"/>
            <a:ext cx="7772400" cy="594097"/>
          </a:xfrm>
        </p:spPr>
        <p:txBody>
          <a:bodyPr anchor="t"/>
          <a:lstStyle/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Introduction of the American Community Survey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07843A0-A3AC-4DD6-A599-74372DB45BDE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5899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BD4F0D-BEF9-43EF-AAE6-DB73A1ABCDA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5836868"/>
              </p:ext>
            </p:extLst>
          </p:nvPr>
        </p:nvGraphicFramePr>
        <p:xfrm>
          <a:off x="457199" y="1013336"/>
          <a:ext cx="8400197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auto">
              <a:spcBef>
                <a:spcPts val="0"/>
              </a:spcBef>
              <a:spcAft>
                <a:spcPts val="0"/>
              </a:spcAft>
              <a:defRPr sz="1200" b="1" kern="1200">
                <a:solidFill>
                  <a:schemeClr val="bg1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13265DB-6DAC-45C6-A0CD-1AB7ED8098F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78472" y="3384645"/>
            <a:ext cx="208810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Ancestry, citizenship, disability, educational attainment, fertility, grandparents as caregivers, language spoken at home, marital history and status, military service, place of birth, school enrollment, residence 1 year ago, undergraduate field of degree, veteran status, VA service-connected disability rating, year of entry.</a:t>
            </a:r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ight Arrow 6"/>
          <p:cNvSpPr/>
          <p:nvPr/>
        </p:nvSpPr>
        <p:spPr bwMode="auto">
          <a:xfrm flipV="1">
            <a:off x="6646458" y="4188377"/>
            <a:ext cx="300251" cy="13716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7419" y="1107809"/>
            <a:ext cx="222458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0070C0"/>
                </a:solidFill>
              </a:rPr>
              <a:t>Class of worker, food stamps benefit, health insurance coverage, income, vehicles available, work status last year, industry, journey to work, occupation, place of work, labor force status.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9" name="Left Arrow 8"/>
          <p:cNvSpPr/>
          <p:nvPr/>
        </p:nvSpPr>
        <p:spPr bwMode="auto">
          <a:xfrm rot="900000" flipV="1">
            <a:off x="2389417" y="2119881"/>
            <a:ext cx="298136" cy="145639"/>
          </a:xfrm>
          <a:prstGeom prst="leftArrow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7419" y="2999924"/>
            <a:ext cx="21710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0070C0"/>
                </a:solidFill>
              </a:rPr>
              <a:t>Acreage, agricultural sales, bedrooms, house heating fuel, kitchen facilities, plumbing facilities, telephone service available, rooms, units in structure, vehicles available, year moved into unit, year structure built.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11" name="Left Arrow 10"/>
          <p:cNvSpPr/>
          <p:nvPr/>
        </p:nvSpPr>
        <p:spPr bwMode="auto">
          <a:xfrm rot="600000">
            <a:off x="2388440" y="3814296"/>
            <a:ext cx="298136" cy="145357"/>
          </a:xfrm>
          <a:prstGeom prst="leftArrow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6065" y="4801483"/>
            <a:ext cx="22518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0070C0"/>
                </a:solidFill>
              </a:rPr>
              <a:t>Business or medical office on property, cost of utilities, condominium fee, insurance, mobile home costs, mortgage, real estate taxes, rent, tenure, value of property.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54803" y="901712"/>
            <a:ext cx="16513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100" dirty="0">
                <a:solidFill>
                  <a:srgbClr val="FF0000"/>
                </a:solidFill>
              </a:rPr>
              <a:t>Name, contact information, #of people at address, </a:t>
            </a:r>
            <a:r>
              <a:rPr lang="en-US" sz="1100" dirty="0" smtClean="0">
                <a:solidFill>
                  <a:srgbClr val="FF0000"/>
                </a:solidFill>
              </a:rPr>
              <a:t>date*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15" name="Right Arrow 14"/>
          <p:cNvSpPr/>
          <p:nvPr/>
        </p:nvSpPr>
        <p:spPr bwMode="auto">
          <a:xfrm rot="-300000" flipV="1">
            <a:off x="5213432" y="1408958"/>
            <a:ext cx="457200" cy="13716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87655" y="1910687"/>
            <a:ext cx="13374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100" dirty="0">
                <a:solidFill>
                  <a:srgbClr val="FF0000"/>
                </a:solidFill>
              </a:rPr>
              <a:t>Age, sex, Hispanic origin, race, </a:t>
            </a:r>
            <a:r>
              <a:rPr lang="en-US" sz="1100" dirty="0" smtClean="0">
                <a:solidFill>
                  <a:srgbClr val="FF0000"/>
                </a:solidFill>
              </a:rPr>
              <a:t>relationship*</a:t>
            </a:r>
            <a:endParaRPr lang="en-US" sz="1100" dirty="0">
              <a:solidFill>
                <a:srgbClr val="FF0000"/>
              </a:solidFill>
            </a:endParaRPr>
          </a:p>
          <a:p>
            <a:pPr algn="ctr"/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17" name="Right Arrow 16"/>
          <p:cNvSpPr/>
          <p:nvPr/>
        </p:nvSpPr>
        <p:spPr bwMode="auto">
          <a:xfrm flipV="1">
            <a:off x="6660106" y="2248948"/>
            <a:ext cx="300251" cy="13716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8" name="Left Arrow 17"/>
          <p:cNvSpPr/>
          <p:nvPr/>
        </p:nvSpPr>
        <p:spPr bwMode="auto">
          <a:xfrm rot="-480000">
            <a:off x="3527915" y="4914544"/>
            <a:ext cx="550325" cy="137160"/>
          </a:xfrm>
          <a:prstGeom prst="leftArrow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22376" y="5546553"/>
            <a:ext cx="2383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100" dirty="0" smtClean="0">
                <a:solidFill>
                  <a:srgbClr val="FF0000"/>
                </a:solidFill>
              </a:rPr>
              <a:t>*Also asked on 2010 Census form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616044" y="279962"/>
            <a:ext cx="7772400" cy="594097"/>
          </a:xfrm>
          <a:prstGeom prst="rect">
            <a:avLst/>
          </a:prstGeom>
        </p:spPr>
        <p:txBody>
          <a:bodyPr anchor="t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Topics in the American Community Survey</a:t>
            </a:r>
          </a:p>
        </p:txBody>
      </p:sp>
    </p:spTree>
    <p:extLst>
      <p:ext uri="{BB962C8B-B14F-4D97-AF65-F5344CB8AC3E}">
        <p14:creationId xmlns:p14="http://schemas.microsoft.com/office/powerpoint/2010/main" val="28015911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211536" y="6028798"/>
            <a:ext cx="2133600" cy="365125"/>
          </a:xfrm>
        </p:spPr>
        <p:txBody>
          <a:bodyPr/>
          <a:lstStyle/>
          <a:p>
            <a:pPr algn="l">
              <a:defRPr/>
            </a:pPr>
            <a:fld id="{7437479D-8221-414E-BFF3-DC77670C537B}" type="slidenum">
              <a:rPr lang="en-US">
                <a:latin typeface="Arial" pitchFamily="34" charset="0"/>
              </a:rPr>
              <a:pPr algn="l">
                <a:defRPr/>
              </a:pPr>
              <a:t>6</a:t>
            </a:fld>
            <a:endParaRPr lang="en-US" dirty="0">
              <a:latin typeface="Arial" pitchFamily="34" charset="0"/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6752261"/>
              </p:ext>
            </p:extLst>
          </p:nvPr>
        </p:nvGraphicFramePr>
        <p:xfrm>
          <a:off x="448074" y="129648"/>
          <a:ext cx="7762875" cy="3919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0" name="Chart" r:id="rId4" imgW="7772400" imgH="3924361" progId="MSGraph.Chart.8">
                  <p:embed followColorScheme="full"/>
                </p:oleObj>
              </mc:Choice>
              <mc:Fallback>
                <p:oleObj name="Chart" r:id="rId4" imgW="7772400" imgH="3924361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074" y="129648"/>
                        <a:ext cx="7762875" cy="3919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1811736" y="1577448"/>
            <a:ext cx="990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bg1"/>
              </a:buClr>
            </a:pPr>
            <a:r>
              <a:rPr lang="en-US" sz="1400" dirty="0">
                <a:solidFill>
                  <a:schemeClr val="accent1"/>
                </a:solidFill>
                <a:latin typeface="Arial Narrow" pitchFamily="34" charset="0"/>
              </a:rPr>
              <a:t>First data released for nation and areas 250,000+</a:t>
            </a: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2116536" y="2644248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2040336" y="4396848"/>
            <a:ext cx="14478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bg1"/>
              </a:buClr>
            </a:pPr>
            <a:r>
              <a:rPr lang="en-US" sz="1400" dirty="0">
                <a:solidFill>
                  <a:schemeClr val="accent1"/>
                </a:solidFill>
                <a:latin typeface="Arial Narrow" pitchFamily="34" charset="0"/>
              </a:rPr>
              <a:t>Demonstration Period: evaluated  operational feasibility and survey quality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1430736" y="386344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021536" y="386344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1430736" y="4244448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4097736" y="4396848"/>
            <a:ext cx="12192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bg1"/>
              </a:buClr>
            </a:pPr>
            <a:r>
              <a:rPr lang="en-US" sz="1400">
                <a:solidFill>
                  <a:schemeClr val="accent1"/>
                </a:solidFill>
                <a:latin typeface="Arial Narrow" pitchFamily="34" charset="0"/>
              </a:rPr>
              <a:t>Expanded to full  sample of HUs in all counties in 50 states, DC &amp; PR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5621736" y="4396848"/>
            <a:ext cx="533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bg1"/>
              </a:buClr>
            </a:pPr>
            <a:r>
              <a:rPr lang="en-US" sz="1400">
                <a:solidFill>
                  <a:schemeClr val="accent1"/>
                </a:solidFill>
                <a:latin typeface="Arial Narrow" pitchFamily="34" charset="0"/>
              </a:rPr>
              <a:t>GQs added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5240736" y="2644248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4783536" y="1786998"/>
            <a:ext cx="10668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bg1"/>
              </a:buClr>
            </a:pPr>
            <a:r>
              <a:rPr lang="en-US" sz="1400" dirty="0">
                <a:solidFill>
                  <a:schemeClr val="accent1"/>
                </a:solidFill>
                <a:latin typeface="Arial Narrow" pitchFamily="34" charset="0"/>
              </a:rPr>
              <a:t>First 1-yr est. released for areas more than 65,000</a:t>
            </a: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 flipH="1" flipV="1">
            <a:off x="5240736" y="3863448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6002736" y="1783823"/>
            <a:ext cx="11430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bg1"/>
              </a:buClr>
            </a:pPr>
            <a:r>
              <a:rPr lang="en-US" sz="1400" dirty="0">
                <a:solidFill>
                  <a:schemeClr val="accent1"/>
                </a:solidFill>
                <a:latin typeface="Arial Narrow" pitchFamily="34" charset="0"/>
              </a:rPr>
              <a:t>First 3-yr. est. released for areas more than 20,000</a:t>
            </a: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6536136" y="2644248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7221936" y="1729848"/>
            <a:ext cx="12192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Arial Narrow" pitchFamily="34" charset="0"/>
              </a:rPr>
              <a:t>First 5-yr. est. released for areas of all sizes</a:t>
            </a:r>
          </a:p>
          <a:p>
            <a:endParaRPr lang="en-US" sz="1400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 flipV="1">
            <a:off x="4631136" y="3863448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7755336" y="2644248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5" name="Text Box 11"/>
          <p:cNvSpPr txBox="1">
            <a:spLocks noChangeArrowheads="1"/>
          </p:cNvSpPr>
          <p:nvPr/>
        </p:nvSpPr>
        <p:spPr bwMode="auto">
          <a:xfrm>
            <a:off x="6307536" y="4396848"/>
            <a:ext cx="1600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bg1"/>
              </a:buClr>
            </a:pPr>
            <a:r>
              <a:rPr lang="en-US" sz="1400">
                <a:solidFill>
                  <a:schemeClr val="accent1"/>
                </a:solidFill>
                <a:latin typeface="Arial Narrow" pitchFamily="34" charset="0"/>
              </a:rPr>
              <a:t>Implemented new and modified content to meet emerging need.</a:t>
            </a:r>
          </a:p>
        </p:txBody>
      </p:sp>
      <p:sp>
        <p:nvSpPr>
          <p:cNvPr id="1046" name="Line 19"/>
          <p:cNvSpPr>
            <a:spLocks noChangeShapeType="1"/>
          </p:cNvSpPr>
          <p:nvPr/>
        </p:nvSpPr>
        <p:spPr bwMode="auto">
          <a:xfrm flipV="1">
            <a:off x="6536136" y="3863448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616044" y="279962"/>
            <a:ext cx="7772400" cy="594097"/>
          </a:xfrm>
          <a:prstGeom prst="rect">
            <a:avLst/>
          </a:prstGeom>
        </p:spPr>
        <p:txBody>
          <a:bodyPr anchor="t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History of the American Community Survey</a:t>
            </a:r>
          </a:p>
        </p:txBody>
      </p:sp>
      <p:sp>
        <p:nvSpPr>
          <p:cNvPr id="2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auto">
              <a:spcBef>
                <a:spcPts val="0"/>
              </a:spcBef>
              <a:spcAft>
                <a:spcPts val="0"/>
              </a:spcAft>
              <a:defRPr sz="1200" b="1" kern="1200">
                <a:solidFill>
                  <a:schemeClr val="bg1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13265DB-6DAC-45C6-A0CD-1AB7ED8098F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6319762"/>
              </p:ext>
            </p:extLst>
          </p:nvPr>
        </p:nvGraphicFramePr>
        <p:xfrm>
          <a:off x="457200" y="484099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3265DB-6DAC-45C6-A0CD-1AB7ED8098F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781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194" y="2376841"/>
            <a:ext cx="3343300" cy="1536249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sz="1800" dirty="0">
                <a:solidFill>
                  <a:srgbClr val="1C5696"/>
                </a:solidFill>
                <a:latin typeface="Arial Narrow" pitchFamily="34" charset="0"/>
              </a:rPr>
              <a:t>Lower respondent burden</a:t>
            </a:r>
          </a:p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Improved mail response </a:t>
            </a:r>
            <a:r>
              <a:rPr lang="en-US" sz="1800" dirty="0">
                <a:solidFill>
                  <a:srgbClr val="1C5696"/>
                </a:solidFill>
                <a:latin typeface="Arial Narrow" pitchFamily="34" charset="0"/>
              </a:rPr>
              <a:t>rate </a:t>
            </a: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(</a:t>
            </a:r>
            <a:r>
              <a:rPr lang="en-US" sz="1800" dirty="0">
                <a:solidFill>
                  <a:srgbClr val="1C5696"/>
                </a:solidFill>
                <a:latin typeface="Arial Narrow" pitchFamily="34" charset="0"/>
              </a:rPr>
              <a:t>63.5% in 2010 compared to 53.9% in 2000) </a:t>
            </a:r>
            <a:endParaRPr lang="en-US" sz="16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5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495302"/>
            <a:ext cx="7772400" cy="499779"/>
          </a:xfrm>
        </p:spPr>
        <p:txBody>
          <a:bodyPr anchor="t"/>
          <a:lstStyle/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Benefits of Removing Long Form from the 2010 Census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AC49C7-5FD0-4A69-8231-E0064F919195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>
              <a:solidFill>
                <a:schemeClr val="bg1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131" y="1599591"/>
            <a:ext cx="5176113" cy="345074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8912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194" y="2175137"/>
            <a:ext cx="2778524" cy="863892"/>
          </a:xfrm>
        </p:spPr>
        <p:txBody>
          <a:bodyPr/>
          <a:lstStyle/>
          <a:p>
            <a:pPr eaLnBrk="1" hangingPunct="1">
              <a:buSzPct val="111000"/>
              <a:buFontTx/>
              <a:buChar char="•"/>
            </a:pP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Allowed </a:t>
            </a:r>
            <a:r>
              <a:rPr lang="en-US" sz="1800" dirty="0" err="1" smtClean="0">
                <a:solidFill>
                  <a:srgbClr val="1C5696"/>
                </a:solidFill>
                <a:latin typeface="Arial Narrow" pitchFamily="34" charset="0"/>
              </a:rPr>
              <a:t>mailout</a:t>
            </a:r>
            <a:r>
              <a:rPr lang="en-US" sz="1800" dirty="0" smtClean="0">
                <a:solidFill>
                  <a:srgbClr val="1C5696"/>
                </a:solidFill>
                <a:latin typeface="Arial Narrow" pitchFamily="34" charset="0"/>
              </a:rPr>
              <a:t> of bilingual (English/Spanish) questionnaire</a:t>
            </a:r>
            <a:endParaRPr lang="en-US" sz="2400" dirty="0" smtClean="0">
              <a:solidFill>
                <a:srgbClr val="1C5696"/>
              </a:solidFill>
              <a:latin typeface="Arial Narrow" pitchFamily="34" charset="0"/>
            </a:endParaRPr>
          </a:p>
          <a:p>
            <a:pPr eaLnBrk="1" hangingPunct="1">
              <a:buFontTx/>
              <a:buChar char="•"/>
            </a:pPr>
            <a:endParaRPr lang="en-US" sz="1000" dirty="0" smtClean="0">
              <a:solidFill>
                <a:srgbClr val="1C5696"/>
              </a:solidFill>
              <a:latin typeface="Arial Narrow" pitchFamily="34" charset="0"/>
            </a:endParaRP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91892"/>
            <a:ext cx="7772400" cy="499779"/>
          </a:xfrm>
        </p:spPr>
        <p:txBody>
          <a:bodyPr anchor="t"/>
          <a:lstStyle/>
          <a:p>
            <a:pPr eaLnBrk="1" hangingPunct="1"/>
            <a:r>
              <a:rPr lang="en-US" sz="2400" b="1" dirty="0" smtClean="0">
                <a:solidFill>
                  <a:srgbClr val="1C5696"/>
                </a:solidFill>
                <a:latin typeface="Arial Narrow" pitchFamily="34" charset="0"/>
              </a:rPr>
              <a:t>Benefits of Removing Long Form from the 2010 Census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AC49C7-5FD0-4A69-8231-E0064F919195}" type="slidenum">
              <a:rPr lang="en-US" smtClean="0">
                <a:solidFill>
                  <a:schemeClr val="bg1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>
              <a:solidFill>
                <a:schemeClr val="bg1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718" y="591671"/>
            <a:ext cx="4639235" cy="5589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3795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7030A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2367</TotalTime>
  <Words>1364</Words>
  <Application>Microsoft Office PowerPoint</Application>
  <PresentationFormat>On-screen Show (4:3)</PresentationFormat>
  <Paragraphs>265</Paragraphs>
  <Slides>27</Slides>
  <Notes>27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Office Theme</vt:lpstr>
      <vt:lpstr>Chart</vt:lpstr>
      <vt:lpstr>Visio</vt:lpstr>
      <vt:lpstr>PowerPoint Presentation</vt:lpstr>
      <vt:lpstr>PowerPoint Presentation</vt:lpstr>
      <vt:lpstr>Introduction</vt:lpstr>
      <vt:lpstr>Introduction of the American Community Survey</vt:lpstr>
      <vt:lpstr>PowerPoint Presentation</vt:lpstr>
      <vt:lpstr>PowerPoint Presentation</vt:lpstr>
      <vt:lpstr>PowerPoint Presentation</vt:lpstr>
      <vt:lpstr>Benefits of Removing Long Form from the 2010 Census</vt:lpstr>
      <vt:lpstr>Benefits of Removing Long Form from the 2010 Census</vt:lpstr>
      <vt:lpstr>Benefits of Removing Long Form from the 2010 Census</vt:lpstr>
      <vt:lpstr>ACS Data Used for Planning the 2010 Census</vt:lpstr>
      <vt:lpstr>ACS Data Used for Planning the 2010 Census</vt:lpstr>
      <vt:lpstr>ACS Data Used for Planning the 2010 Census</vt:lpstr>
      <vt:lpstr>PowerPoint Presentation</vt:lpstr>
      <vt:lpstr>Other ACS Data Used for Planning the 2010 Census</vt:lpstr>
      <vt:lpstr>PowerPoint Presentation</vt:lpstr>
      <vt:lpstr>ACS Data and the 2010 Census Communications Program</vt:lpstr>
      <vt:lpstr>PowerPoint Presentation</vt:lpstr>
      <vt:lpstr>PowerPoint Presentation</vt:lpstr>
      <vt:lpstr>Other ACS Data Used for the 2010 Census</vt:lpstr>
      <vt:lpstr>Other ACS Data Used for the 2010 Census</vt:lpstr>
      <vt:lpstr>PowerPoint Presentation</vt:lpstr>
      <vt:lpstr>Using ACS Data to Assist with the 2020 Census</vt:lpstr>
      <vt:lpstr>Using ACS Data to Assist with the 2020 Census</vt:lpstr>
      <vt:lpstr>PowerPoint Presentation</vt:lpstr>
      <vt:lpstr>Conclusion</vt:lpstr>
      <vt:lpstr>PowerPoint Presentation</vt:lpstr>
    </vt:vector>
  </TitlesOfParts>
  <Company>DraftFCB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Hall</dc:creator>
  <cp:lastModifiedBy>basu0001</cp:lastModifiedBy>
  <cp:revision>312</cp:revision>
  <cp:lastPrinted>2012-05-09T18:30:35Z</cp:lastPrinted>
  <dcterms:created xsi:type="dcterms:W3CDTF">2011-03-08T18:45:57Z</dcterms:created>
  <dcterms:modified xsi:type="dcterms:W3CDTF">2012-05-14T11:36:48Z</dcterms:modified>
</cp:coreProperties>
</file>