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92" r:id="rId4"/>
    <p:sldId id="291" r:id="rId5"/>
    <p:sldId id="284" r:id="rId6"/>
    <p:sldId id="293" r:id="rId7"/>
    <p:sldId id="294" r:id="rId8"/>
    <p:sldId id="285" r:id="rId9"/>
    <p:sldId id="295" r:id="rId10"/>
    <p:sldId id="296" r:id="rId11"/>
    <p:sldId id="298" r:id="rId12"/>
    <p:sldId id="287" r:id="rId13"/>
    <p:sldId id="288" r:id="rId14"/>
    <p:sldId id="297" r:id="rId15"/>
    <p:sldId id="299" r:id="rId16"/>
    <p:sldId id="282" r:id="rId17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679A"/>
    <a:srgbClr val="99CCFF"/>
    <a:srgbClr val="FFFFCC"/>
    <a:srgbClr val="DDDDDD"/>
    <a:srgbClr val="0099CC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533" autoAdjust="0"/>
  </p:normalViewPr>
  <p:slideViewPr>
    <p:cSldViewPr>
      <p:cViewPr varScale="1">
        <p:scale>
          <a:sx n="48" d="100"/>
          <a:sy n="48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942BFC-9151-4D44-B890-8F48C62FD4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17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l-SI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677149-FB91-49F7-B9A3-C4A501ECEF5C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8039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BA0BC3-0060-4503-9DC4-7E38E1A421DA}" type="slidenum">
              <a:rPr lang="sl-SI"/>
              <a:pPr/>
              <a:t>1</a:t>
            </a:fld>
            <a:endParaRPr lang="sl-SI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12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13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14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15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2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3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4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5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6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7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8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8C0FD-39EF-47E5-8C90-6BA3D7E157E2}" type="slidenum">
              <a:rPr lang="sl-SI"/>
              <a:pPr/>
              <a:t>9</a:t>
            </a:fld>
            <a:endParaRPr lang="sl-SI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5375" y="2130425"/>
            <a:ext cx="5184775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1275" y="3886200"/>
            <a:ext cx="4537075" cy="11985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l-SI" noProof="0" smtClean="0"/>
              <a:t>Click to edit Master subtitle style</a:t>
            </a:r>
          </a:p>
        </p:txBody>
      </p:sp>
      <p:pic>
        <p:nvPicPr>
          <p:cNvPr id="3081" name="Picture 9" descr="plakat-pokoncen-za-power-anglesk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EB5CFB-172B-40C7-8456-B9D34766A860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3657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767C9D-8A21-4E4C-9077-248AD7DE05FE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531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5613" y="6380163"/>
            <a:ext cx="5737225" cy="341312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1613" y="638175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fld id="{2E78FE50-C0FA-4F77-AB4E-D96A00D72FFF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03107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455613" y="6380163"/>
            <a:ext cx="5737225" cy="341312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1613" y="638175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fld id="{5F93F9D0-0181-41B1-BD06-C8E26089151F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983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07AC62-3E68-463F-9790-ACBD8F095791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9099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851D87-29ED-4698-A450-7460D61AABA5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2948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274810-58D3-4253-95E0-7D62F66DA7BD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782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4564C1-AF3D-4031-B824-DDF50BB9BA8B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4857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36347C-229E-488F-97ED-3D28AB591B55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88814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3AAA7-C770-493A-80FE-A32C10D2B490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11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2CF803-FD8D-433E-ADC5-41FE95BCDECF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241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3220F9-F6B5-4464-9D6B-EB5A9C9F2C8E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2477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</p:txBody>
      </p:sp>
      <p:pic>
        <p:nvPicPr>
          <p:cNvPr id="1035" name="Picture 11" descr="www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80963"/>
            <a:ext cx="1519237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504825"/>
            <a:ext cx="9112250" cy="0"/>
          </a:xfrm>
          <a:prstGeom prst="line">
            <a:avLst/>
          </a:prstGeom>
          <a:noFill/>
          <a:ln w="31750">
            <a:solidFill>
              <a:srgbClr val="186B9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6262688"/>
            <a:ext cx="9201150" cy="612775"/>
          </a:xfrm>
          <a:prstGeom prst="rect">
            <a:avLst/>
          </a:prstGeom>
          <a:solidFill>
            <a:srgbClr val="2A6B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5613" y="6380163"/>
            <a:ext cx="5737225" cy="341312"/>
          </a:xfrm>
          <a:prstGeom prst="rect">
            <a:avLst/>
          </a:prstGeom>
          <a:solidFill>
            <a:srgbClr val="DEE7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1613" y="6381750"/>
            <a:ext cx="2133600" cy="342900"/>
          </a:xfrm>
          <a:prstGeom prst="rect">
            <a:avLst/>
          </a:prstGeom>
          <a:solidFill>
            <a:srgbClr val="DEE7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2BF5F4-AF70-4E22-B7DE-37012989C6BB}" type="slidenum">
              <a:rPr lang="sl-SI"/>
              <a:pPr/>
              <a:t>‹#›</a:t>
            </a:fld>
            <a:endParaRPr lang="sl-SI"/>
          </a:p>
        </p:txBody>
      </p:sp>
      <p:pic>
        <p:nvPicPr>
          <p:cNvPr id="1043" name="Picture 19" descr="PASICA-ANGL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4699000" cy="4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" name="Line 20"/>
          <p:cNvSpPr>
            <a:spLocks noChangeShapeType="1"/>
          </p:cNvSpPr>
          <p:nvPr userDrawn="1"/>
        </p:nvSpPr>
        <p:spPr bwMode="auto">
          <a:xfrm>
            <a:off x="468313" y="1412875"/>
            <a:ext cx="8207375" cy="0"/>
          </a:xfrm>
          <a:prstGeom prst="line">
            <a:avLst/>
          </a:prstGeom>
          <a:noFill/>
          <a:ln w="19050">
            <a:solidFill>
              <a:srgbClr val="0067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679A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79A"/>
        </a:buClr>
        <a:buSzPct val="75000"/>
        <a:buFont typeface="Wingdings" pitchFamily="2" charset="2"/>
        <a:buChar char="p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79A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79A"/>
        </a:buClr>
        <a:buSzPct val="75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is.si/kasper/en/index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.si/popis2011/eng/MP_Akt.aspx?lang=e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872" y="1341438"/>
            <a:ext cx="5724128" cy="2592387"/>
          </a:xfrm>
        </p:spPr>
        <p:txBody>
          <a:bodyPr/>
          <a:lstStyle/>
          <a:p>
            <a:pPr algn="ctr"/>
            <a:r>
              <a:rPr lang="en-US" sz="2800" b="1" dirty="0"/>
              <a:t>Register-Based Census 2011 in Slovenia – </a:t>
            </a:r>
            <a:r>
              <a:rPr lang="sl-SI" sz="2800" b="1" dirty="0" smtClean="0"/>
              <a:t>Some </a:t>
            </a:r>
            <a:r>
              <a:rPr lang="sl-SI" sz="2800" b="1" dirty="0" err="1" smtClean="0"/>
              <a:t>Quality</a:t>
            </a:r>
            <a:r>
              <a:rPr lang="sl-SI" sz="2800" b="1" dirty="0" smtClean="0"/>
              <a:t> </a:t>
            </a:r>
            <a:r>
              <a:rPr lang="sl-SI" sz="2800" b="1" dirty="0" err="1" smtClean="0"/>
              <a:t>Aspects</a:t>
            </a:r>
            <a:endParaRPr lang="en-US" sz="2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19872" y="3933825"/>
            <a:ext cx="5724128" cy="1198563"/>
          </a:xfrm>
        </p:spPr>
        <p:txBody>
          <a:bodyPr/>
          <a:lstStyle/>
          <a:p>
            <a:r>
              <a:rPr lang="sl-SI" sz="2000" dirty="0"/>
              <a:t>Danilo Dolenc</a:t>
            </a:r>
          </a:p>
          <a:p>
            <a:r>
              <a:rPr lang="en-US" sz="1600" dirty="0"/>
              <a:t>Statistical</a:t>
            </a:r>
            <a:r>
              <a:rPr lang="sl-SI" sz="1600" dirty="0"/>
              <a:t> Office </a:t>
            </a:r>
            <a:r>
              <a:rPr lang="sl-SI" sz="1600" dirty="0" err="1"/>
              <a:t>of</a:t>
            </a:r>
            <a:r>
              <a:rPr lang="sl-SI" sz="1600" dirty="0"/>
              <a:t> </a:t>
            </a:r>
            <a:r>
              <a:rPr lang="sl-SI" sz="1600" dirty="0" err="1"/>
              <a:t>the</a:t>
            </a:r>
            <a:r>
              <a:rPr lang="sl-SI" sz="1600" dirty="0"/>
              <a:t> </a:t>
            </a:r>
            <a:r>
              <a:rPr lang="sl-SI" sz="1600" dirty="0" err="1"/>
              <a:t>Republic</a:t>
            </a:r>
            <a:r>
              <a:rPr lang="sl-SI" sz="1600" dirty="0"/>
              <a:t> </a:t>
            </a:r>
            <a:r>
              <a:rPr lang="sl-SI" sz="1600" dirty="0" err="1"/>
              <a:t>of</a:t>
            </a:r>
            <a:r>
              <a:rPr lang="sl-SI" sz="1600" dirty="0"/>
              <a:t> </a:t>
            </a:r>
            <a:r>
              <a:rPr lang="sl-SI" sz="1600" dirty="0" err="1"/>
              <a:t>Slovenia</a:t>
            </a:r>
            <a:endParaRPr lang="sl-SI" sz="1600" dirty="0"/>
          </a:p>
          <a:p>
            <a:endParaRPr lang="en-US" sz="1800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708400" y="6092825"/>
            <a:ext cx="5184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l-SI" sz="1200" dirty="0" smtClean="0">
                <a:latin typeface="+mn-lt"/>
              </a:rPr>
              <a:t>UNECE-Eurostat </a:t>
            </a:r>
            <a:r>
              <a:rPr lang="sl-SI" sz="1200" dirty="0" err="1" smtClean="0">
                <a:latin typeface="+mn-lt"/>
              </a:rPr>
              <a:t>Expert</a:t>
            </a:r>
            <a:r>
              <a:rPr lang="sl-SI" sz="1200" dirty="0" smtClean="0">
                <a:latin typeface="+mn-lt"/>
              </a:rPr>
              <a:t> </a:t>
            </a:r>
            <a:r>
              <a:rPr lang="sl-SI" sz="1200" dirty="0" err="1" smtClean="0">
                <a:latin typeface="+mn-lt"/>
              </a:rPr>
              <a:t>Group</a:t>
            </a:r>
            <a:r>
              <a:rPr lang="sl-SI" sz="1200" dirty="0" smtClean="0">
                <a:latin typeface="+mn-lt"/>
              </a:rPr>
              <a:t> </a:t>
            </a:r>
            <a:r>
              <a:rPr lang="sl-SI" sz="1200" dirty="0" err="1" smtClean="0">
                <a:latin typeface="+mn-lt"/>
              </a:rPr>
              <a:t>Meeting</a:t>
            </a:r>
            <a:r>
              <a:rPr lang="sl-SI" sz="1200" dirty="0" smtClean="0">
                <a:latin typeface="+mn-lt"/>
              </a:rPr>
              <a:t> on</a:t>
            </a:r>
            <a:r>
              <a:rPr lang="en-US" sz="1200" dirty="0" smtClean="0">
                <a:latin typeface="+mn-lt"/>
              </a:rPr>
              <a:t> Censuses </a:t>
            </a:r>
            <a:r>
              <a:rPr lang="sl-SI" sz="1200" dirty="0" err="1" smtClean="0">
                <a:latin typeface="+mn-lt"/>
              </a:rPr>
              <a:t>Using</a:t>
            </a:r>
            <a:r>
              <a:rPr lang="sl-SI" sz="1200" dirty="0" smtClean="0">
                <a:latin typeface="+mn-lt"/>
              </a:rPr>
              <a:t> </a:t>
            </a:r>
            <a:r>
              <a:rPr lang="sl-SI" sz="1200" dirty="0" err="1" smtClean="0">
                <a:latin typeface="+mn-lt"/>
              </a:rPr>
              <a:t>Registers</a:t>
            </a:r>
            <a:r>
              <a:rPr lang="sl-SI" sz="1200" dirty="0" smtClean="0">
                <a:latin typeface="+mn-lt"/>
              </a:rPr>
              <a:t>, </a:t>
            </a:r>
            <a:r>
              <a:rPr lang="sl-SI" sz="1200" dirty="0" err="1" smtClean="0">
                <a:latin typeface="+mn-lt"/>
              </a:rPr>
              <a:t>Geneva</a:t>
            </a:r>
            <a:r>
              <a:rPr lang="sl-SI" sz="1200" dirty="0" smtClean="0">
                <a:latin typeface="+mn-lt"/>
              </a:rPr>
              <a:t>, 22-23 </a:t>
            </a:r>
            <a:r>
              <a:rPr lang="sl-SI" sz="1200" dirty="0" err="1" smtClean="0">
                <a:latin typeface="+mn-lt"/>
              </a:rPr>
              <a:t>May</a:t>
            </a:r>
            <a:r>
              <a:rPr lang="sl-SI" sz="1200" dirty="0" smtClean="0">
                <a:latin typeface="+mn-lt"/>
              </a:rPr>
              <a:t> 2012</a:t>
            </a:r>
            <a:endParaRPr lang="en-US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893" y="476672"/>
            <a:ext cx="8229600" cy="1143000"/>
          </a:xfrm>
        </p:spPr>
        <p:txBody>
          <a:bodyPr/>
          <a:lstStyle/>
          <a:p>
            <a:r>
              <a:rPr lang="sl-SI" dirty="0" err="1" smtClean="0"/>
              <a:t>Quality</a:t>
            </a:r>
            <a:r>
              <a:rPr lang="sl-SI" dirty="0" smtClean="0"/>
              <a:t> </a:t>
            </a:r>
            <a:r>
              <a:rPr lang="sl-SI" dirty="0" err="1" smtClean="0"/>
              <a:t>indicators</a:t>
            </a:r>
            <a:r>
              <a:rPr lang="sl-SI" dirty="0" smtClean="0"/>
              <a:t> - </a:t>
            </a:r>
            <a:r>
              <a:rPr lang="sl-SI" dirty="0" err="1" smtClean="0"/>
              <a:t>identifiers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121813" cy="373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893" y="476672"/>
            <a:ext cx="8229600" cy="1143000"/>
          </a:xfrm>
        </p:spPr>
        <p:txBody>
          <a:bodyPr/>
          <a:lstStyle/>
          <a:p>
            <a:r>
              <a:rPr lang="sl-SI" dirty="0" smtClean="0"/>
              <a:t>Current activity status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5787" y="1690871"/>
            <a:ext cx="7478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79A"/>
              </a:buClr>
              <a:buSzPct val="75000"/>
              <a:buFont typeface="Wingdings" pitchFamily="2" charset="2"/>
              <a:buChar char="p"/>
            </a:pPr>
            <a:r>
              <a:rPr lang="sl-SI" sz="2400" dirty="0" smtClean="0">
                <a:latin typeface="+mn-lt"/>
              </a:rPr>
              <a:t>Population aged 15+</a:t>
            </a:r>
          </a:p>
          <a:p>
            <a:pPr marL="742950" lvl="1" indent="-285750">
              <a:spcBef>
                <a:spcPct val="20000"/>
              </a:spcBef>
              <a:buClr>
                <a:srgbClr val="00679A"/>
              </a:buClr>
              <a:buSzPct val="75000"/>
              <a:buFont typeface="Wingdings" pitchFamily="2" charset="2"/>
              <a:buChar char="n"/>
            </a:pPr>
            <a:r>
              <a:rPr lang="sl-SI" sz="2000" dirty="0">
                <a:latin typeface="+mn-lt"/>
              </a:rPr>
              <a:t>Data integration </a:t>
            </a:r>
            <a:r>
              <a:rPr lang="sl-SI" sz="2000" dirty="0" smtClean="0">
                <a:latin typeface="+mn-lt"/>
              </a:rPr>
              <a:t>stage</a:t>
            </a:r>
            <a:endParaRPr lang="en-US" sz="2000" dirty="0">
              <a:latin typeface="+mn-lt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817348"/>
            <a:ext cx="8568953" cy="298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9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Imputation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3272" cy="4708525"/>
          </a:xfrm>
        </p:spPr>
        <p:txBody>
          <a:bodyPr/>
          <a:lstStyle/>
          <a:p>
            <a:r>
              <a:rPr lang="sl-SI" sz="2400" dirty="0" err="1" smtClean="0"/>
              <a:t>Almost</a:t>
            </a:r>
            <a:r>
              <a:rPr lang="sl-SI" sz="2400" dirty="0" smtClean="0"/>
              <a:t> </a:t>
            </a:r>
            <a:r>
              <a:rPr lang="sl-SI" sz="2400" dirty="0" err="1" smtClean="0"/>
              <a:t>all</a:t>
            </a:r>
            <a:r>
              <a:rPr lang="sl-SI" sz="2400" dirty="0" smtClean="0"/>
              <a:t> </a:t>
            </a:r>
            <a:r>
              <a:rPr lang="sl-SI" sz="2400" dirty="0" err="1" smtClean="0"/>
              <a:t>missing</a:t>
            </a:r>
            <a:r>
              <a:rPr lang="sl-SI" sz="2400" dirty="0" smtClean="0"/>
              <a:t> </a:t>
            </a:r>
            <a:r>
              <a:rPr lang="sl-SI" sz="2400" dirty="0" err="1" smtClean="0"/>
              <a:t>data</a:t>
            </a:r>
            <a:r>
              <a:rPr lang="sl-SI" sz="2400" dirty="0" smtClean="0"/>
              <a:t> </a:t>
            </a:r>
            <a:r>
              <a:rPr lang="sl-SI" sz="2400" dirty="0" err="1" smtClean="0"/>
              <a:t>imputed</a:t>
            </a:r>
            <a:endParaRPr lang="sl-SI" sz="2400" dirty="0" smtClean="0"/>
          </a:p>
          <a:p>
            <a:pPr lvl="1"/>
            <a:r>
              <a:rPr lang="sl-SI" sz="2000" dirty="0" err="1" smtClean="0"/>
              <a:t>Except</a:t>
            </a:r>
            <a:r>
              <a:rPr lang="sl-SI" sz="2000" dirty="0" smtClean="0"/>
              <a:t> </a:t>
            </a:r>
            <a:r>
              <a:rPr lang="sl-SI" sz="2000" dirty="0" err="1" smtClean="0"/>
              <a:t>occupation</a:t>
            </a:r>
            <a:r>
              <a:rPr lang="sl-SI" sz="2000" dirty="0"/>
              <a:t>,</a:t>
            </a:r>
            <a:r>
              <a:rPr lang="sl-SI" sz="2000" dirty="0" smtClean="0"/>
              <a:t> </a:t>
            </a:r>
            <a:r>
              <a:rPr lang="sl-SI" sz="2000" dirty="0" err="1" smtClean="0"/>
              <a:t>industry</a:t>
            </a:r>
            <a:r>
              <a:rPr lang="sl-SI" sz="2000" dirty="0" smtClean="0"/>
              <a:t> </a:t>
            </a:r>
            <a:r>
              <a:rPr lang="sl-SI" sz="2000" dirty="0" err="1" smtClean="0"/>
              <a:t>and</a:t>
            </a:r>
            <a:r>
              <a:rPr lang="sl-SI" sz="2000" dirty="0" smtClean="0"/>
              <a:t> status in </a:t>
            </a:r>
            <a:r>
              <a:rPr lang="sl-SI" sz="2000" dirty="0" err="1" smtClean="0"/>
              <a:t>employment</a:t>
            </a:r>
            <a:r>
              <a:rPr lang="sl-SI" sz="2000" dirty="0" smtClean="0"/>
              <a:t> </a:t>
            </a:r>
            <a:r>
              <a:rPr lang="sl-SI" sz="2000" dirty="0" err="1" smtClean="0"/>
              <a:t>for</a:t>
            </a:r>
            <a:r>
              <a:rPr lang="sl-SI" sz="2000" dirty="0" smtClean="0"/>
              <a:t> </a:t>
            </a:r>
            <a:r>
              <a:rPr lang="sl-SI" sz="2000" dirty="0" err="1" smtClean="0"/>
              <a:t>persons</a:t>
            </a:r>
            <a:r>
              <a:rPr lang="sl-SI" sz="2000" dirty="0" smtClean="0"/>
              <a:t> </a:t>
            </a:r>
            <a:r>
              <a:rPr lang="sl-SI" sz="2000" dirty="0" err="1" smtClean="0"/>
              <a:t>working</a:t>
            </a:r>
            <a:r>
              <a:rPr lang="sl-SI" sz="2000" dirty="0" smtClean="0"/>
              <a:t> </a:t>
            </a:r>
            <a:r>
              <a:rPr lang="sl-SI" sz="2000" dirty="0" err="1" smtClean="0"/>
              <a:t>abroad</a:t>
            </a:r>
            <a:r>
              <a:rPr lang="sl-SI" sz="2000" dirty="0" smtClean="0"/>
              <a:t> (e. g. </a:t>
            </a:r>
            <a:r>
              <a:rPr lang="sl-SI" sz="2000" dirty="0" err="1" smtClean="0"/>
              <a:t>daily</a:t>
            </a:r>
            <a:r>
              <a:rPr lang="sl-SI" sz="2000" dirty="0" smtClean="0"/>
              <a:t> </a:t>
            </a:r>
            <a:r>
              <a:rPr lang="sl-SI" sz="2000" dirty="0" err="1" smtClean="0"/>
              <a:t>commuters</a:t>
            </a:r>
            <a:r>
              <a:rPr lang="sl-SI" sz="2000" dirty="0" smtClean="0"/>
              <a:t>)</a:t>
            </a:r>
            <a:endParaRPr lang="sl-SI" sz="2000" dirty="0"/>
          </a:p>
          <a:p>
            <a:r>
              <a:rPr lang="sl-SI" sz="2400" dirty="0" err="1" smtClean="0"/>
              <a:t>Two</a:t>
            </a:r>
            <a:r>
              <a:rPr lang="sl-SI" sz="2400" dirty="0" smtClean="0"/>
              <a:t> </a:t>
            </a:r>
            <a:r>
              <a:rPr lang="sl-SI" sz="2400" dirty="0" err="1" smtClean="0"/>
              <a:t>main</a:t>
            </a:r>
            <a:r>
              <a:rPr lang="sl-SI" sz="2400" dirty="0" smtClean="0"/>
              <a:t> </a:t>
            </a:r>
            <a:r>
              <a:rPr lang="sl-SI" sz="2400" dirty="0" err="1" smtClean="0"/>
              <a:t>methods</a:t>
            </a:r>
            <a:r>
              <a:rPr lang="sl-SI" sz="2400" dirty="0" smtClean="0"/>
              <a:t> used</a:t>
            </a:r>
          </a:p>
          <a:p>
            <a:pPr lvl="1"/>
            <a:r>
              <a:rPr lang="sl-SI" sz="2000" dirty="0" err="1" smtClean="0"/>
              <a:t>Automated</a:t>
            </a:r>
            <a:r>
              <a:rPr lang="sl-SI" sz="2000" dirty="0" smtClean="0"/>
              <a:t> </a:t>
            </a:r>
            <a:r>
              <a:rPr lang="sl-SI" sz="2000" dirty="0" err="1" smtClean="0"/>
              <a:t>corrections</a:t>
            </a:r>
            <a:r>
              <a:rPr lang="sl-SI" sz="2000" dirty="0" smtClean="0"/>
              <a:t> on </a:t>
            </a:r>
            <a:r>
              <a:rPr lang="sl-SI" sz="2000" dirty="0" err="1" smtClean="0"/>
              <a:t>the</a:t>
            </a:r>
            <a:r>
              <a:rPr lang="sl-SI" sz="2000" dirty="0" smtClean="0"/>
              <a:t> </a:t>
            </a:r>
            <a:r>
              <a:rPr lang="sl-SI" sz="2000" dirty="0" err="1" smtClean="0"/>
              <a:t>basis</a:t>
            </a:r>
            <a:r>
              <a:rPr lang="sl-SI" sz="2000" dirty="0" smtClean="0"/>
              <a:t> </a:t>
            </a:r>
            <a:r>
              <a:rPr lang="sl-SI" sz="2000" dirty="0" err="1" smtClean="0"/>
              <a:t>of</a:t>
            </a:r>
            <a:r>
              <a:rPr lang="sl-SI" sz="2000" dirty="0" smtClean="0"/>
              <a:t> </a:t>
            </a:r>
            <a:r>
              <a:rPr lang="sl-SI" sz="2000" dirty="0" err="1" smtClean="0"/>
              <a:t>existing</a:t>
            </a:r>
            <a:r>
              <a:rPr lang="sl-SI" sz="2000" dirty="0" smtClean="0"/>
              <a:t> </a:t>
            </a:r>
            <a:r>
              <a:rPr lang="sl-SI" sz="2000" dirty="0" err="1" smtClean="0"/>
              <a:t>correlated</a:t>
            </a:r>
            <a:r>
              <a:rPr lang="sl-SI" sz="2000" dirty="0" smtClean="0"/>
              <a:t> </a:t>
            </a:r>
            <a:r>
              <a:rPr lang="sl-SI" sz="2000" dirty="0" err="1" smtClean="0"/>
              <a:t>data</a:t>
            </a:r>
            <a:r>
              <a:rPr lang="sl-SI" sz="2000" dirty="0" smtClean="0"/>
              <a:t> (e.g. </a:t>
            </a:r>
            <a:r>
              <a:rPr lang="sl-SI" sz="2000" dirty="0" err="1" smtClean="0"/>
              <a:t>activity</a:t>
            </a:r>
            <a:r>
              <a:rPr lang="sl-SI" sz="2000" dirty="0" smtClean="0"/>
              <a:t> status </a:t>
            </a:r>
            <a:r>
              <a:rPr lang="sl-SI" sz="2000" dirty="0" err="1" smtClean="0"/>
              <a:t>by</a:t>
            </a:r>
            <a:r>
              <a:rPr lang="sl-SI" sz="2000" dirty="0" smtClean="0"/>
              <a:t> </a:t>
            </a:r>
            <a:r>
              <a:rPr lang="sl-SI" sz="2000" dirty="0" err="1" smtClean="0"/>
              <a:t>health</a:t>
            </a:r>
            <a:r>
              <a:rPr lang="sl-SI" sz="2000" dirty="0" smtClean="0"/>
              <a:t> </a:t>
            </a:r>
            <a:r>
              <a:rPr lang="sl-SI" sz="2000" dirty="0" err="1" smtClean="0"/>
              <a:t>insurance</a:t>
            </a:r>
            <a:r>
              <a:rPr lang="sl-SI" sz="2000" dirty="0" smtClean="0"/>
              <a:t> </a:t>
            </a:r>
            <a:r>
              <a:rPr lang="sl-SI" sz="2000" dirty="0" err="1" smtClean="0"/>
              <a:t>code</a:t>
            </a:r>
            <a:r>
              <a:rPr lang="sl-SI" sz="2000" dirty="0" smtClean="0"/>
              <a:t>)</a:t>
            </a:r>
          </a:p>
          <a:p>
            <a:pPr lvl="1"/>
            <a:r>
              <a:rPr lang="sl-SI" sz="2000" dirty="0" err="1" smtClean="0"/>
              <a:t>Hot</a:t>
            </a:r>
            <a:r>
              <a:rPr lang="sl-SI" sz="2000" dirty="0" smtClean="0"/>
              <a:t>-</a:t>
            </a:r>
            <a:r>
              <a:rPr lang="sl-SI" sz="2000" dirty="0" err="1" smtClean="0"/>
              <a:t>deck</a:t>
            </a:r>
            <a:r>
              <a:rPr lang="sl-SI" sz="2000" dirty="0" smtClean="0"/>
              <a:t> </a:t>
            </a:r>
            <a:r>
              <a:rPr lang="sl-SI" sz="2000" dirty="0" err="1" smtClean="0"/>
              <a:t>imputation</a:t>
            </a:r>
            <a:endParaRPr lang="sl-SI" sz="2000" dirty="0"/>
          </a:p>
          <a:p>
            <a:r>
              <a:rPr lang="sl-SI" sz="2400" dirty="0" err="1" smtClean="0"/>
              <a:t>Imputation</a:t>
            </a:r>
            <a:r>
              <a:rPr lang="sl-SI" sz="2400" dirty="0" smtClean="0"/>
              <a:t> </a:t>
            </a:r>
            <a:r>
              <a:rPr lang="sl-SI" sz="2400" dirty="0" err="1" smtClean="0"/>
              <a:t>rates</a:t>
            </a:r>
            <a:r>
              <a:rPr lang="sl-SI" sz="2400" dirty="0" smtClean="0"/>
              <a:t> – </a:t>
            </a:r>
            <a:r>
              <a:rPr lang="sl-SI" sz="2400" dirty="0" err="1" smtClean="0"/>
              <a:t>lower</a:t>
            </a:r>
            <a:r>
              <a:rPr lang="sl-SI" sz="2400" dirty="0" smtClean="0"/>
              <a:t> </a:t>
            </a:r>
            <a:r>
              <a:rPr lang="sl-SI" sz="2400" dirty="0" err="1" smtClean="0"/>
              <a:t>than</a:t>
            </a:r>
            <a:r>
              <a:rPr lang="sl-SI" sz="2400" dirty="0" smtClean="0"/>
              <a:t> in 2002 Census</a:t>
            </a:r>
          </a:p>
          <a:p>
            <a:pPr marL="457200" lvl="1" indent="0">
              <a:buNone/>
            </a:pPr>
            <a:endParaRPr lang="sl-SI" sz="2000" dirty="0" smtClean="0"/>
          </a:p>
          <a:p>
            <a:endParaRPr lang="sl-SI" sz="2400" dirty="0"/>
          </a:p>
          <a:p>
            <a:pPr marL="0" indent="0">
              <a:buNone/>
            </a:pPr>
            <a:endParaRPr lang="sl-SI" sz="2400" dirty="0" smtClean="0"/>
          </a:p>
          <a:p>
            <a:endParaRPr lang="sl-SI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5144"/>
            <a:ext cx="7488832" cy="139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8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smtClean="0"/>
              <a:t>Where should we be heading ?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smtClean="0"/>
              <a:t>Integration into social statistics</a:t>
            </a:r>
          </a:p>
          <a:p>
            <a:pPr lvl="1"/>
            <a:r>
              <a:rPr lang="sl-SI" sz="2000" dirty="0" smtClean="0"/>
              <a:t>Census data used for regular surveys (e.g. </a:t>
            </a:r>
            <a:r>
              <a:rPr lang="sl-SI" sz="2000" dirty="0"/>
              <a:t>c</a:t>
            </a:r>
            <a:r>
              <a:rPr lang="sl-SI" sz="2000" dirty="0" smtClean="0"/>
              <a:t>ountry ob birth of parents, immigrant background)</a:t>
            </a:r>
          </a:p>
          <a:p>
            <a:pPr marL="342900" lvl="1" indent="-342900">
              <a:buFont typeface="Wingdings" pitchFamily="2" charset="2"/>
              <a:buChar char="p"/>
            </a:pPr>
            <a:r>
              <a:rPr lang="sl-SI" sz="2400" dirty="0">
                <a:ea typeface="+mn-ea"/>
                <a:cs typeface="+mn-cs"/>
              </a:rPr>
              <a:t>Coverage </a:t>
            </a:r>
            <a:endParaRPr lang="sl-SI" sz="2400" dirty="0" smtClean="0">
              <a:ea typeface="+mn-ea"/>
              <a:cs typeface="+mn-cs"/>
            </a:endParaRPr>
          </a:p>
          <a:p>
            <a:pPr marL="742950" lvl="2" indent="-342900">
              <a:buFont typeface="Wingdings" pitchFamily="2" charset="2"/>
              <a:buChar char="p"/>
            </a:pPr>
            <a:r>
              <a:rPr lang="sl-SI" sz="2000" dirty="0" smtClean="0">
                <a:ea typeface="+mn-ea"/>
                <a:cs typeface="+mn-cs"/>
              </a:rPr>
              <a:t>Cooperation with MI to improve </a:t>
            </a:r>
            <a:r>
              <a:rPr lang="sl-SI" sz="2000" dirty="0" smtClean="0">
                <a:ea typeface="+mn-ea"/>
                <a:cs typeface="+mn-cs"/>
                <a:hlinkClick r:id="rId3" action="ppaction://hlinksldjump"/>
              </a:rPr>
              <a:t>over-registration</a:t>
            </a:r>
            <a:endParaRPr lang="sl-SI" sz="2000" dirty="0">
              <a:ea typeface="+mn-ea"/>
              <a:cs typeface="+mn-cs"/>
            </a:endParaRPr>
          </a:p>
          <a:p>
            <a:r>
              <a:rPr lang="sl-SI" sz="2400" dirty="0" smtClean="0"/>
              <a:t>Geo-referencing</a:t>
            </a:r>
          </a:p>
          <a:p>
            <a:pPr lvl="1"/>
            <a:r>
              <a:rPr lang="sl-SI" sz="2000" dirty="0" smtClean="0"/>
              <a:t>Free of charge on the web – application </a:t>
            </a:r>
            <a:r>
              <a:rPr lang="sl-SI" sz="2000" dirty="0" smtClean="0">
                <a:hlinkClick r:id="rId4"/>
              </a:rPr>
              <a:t>KASPeR</a:t>
            </a:r>
            <a:endParaRPr lang="sl-SI" sz="2000" dirty="0"/>
          </a:p>
          <a:p>
            <a:r>
              <a:rPr lang="sl-SI" sz="2400" dirty="0" smtClean="0"/>
              <a:t>Qualty of processes and outputs</a:t>
            </a:r>
          </a:p>
          <a:p>
            <a:pPr lvl="1"/>
            <a:r>
              <a:rPr lang="sl-SI" sz="2000" dirty="0" smtClean="0"/>
              <a:t>Every single change of data from the input databases to the final census database is recorded</a:t>
            </a:r>
          </a:p>
          <a:p>
            <a:pPr lvl="1"/>
            <a:r>
              <a:rPr lang="sl-SI" sz="2000" dirty="0" smtClean="0"/>
              <a:t>Introducing manual interface for improving quality</a:t>
            </a:r>
            <a:endParaRPr lang="sl-SI" sz="2000" dirty="0"/>
          </a:p>
          <a:p>
            <a:pPr marL="342900" lvl="1" indent="-342900">
              <a:buFont typeface="Wingdings" pitchFamily="2" charset="2"/>
              <a:buChar char="p"/>
            </a:pPr>
            <a:r>
              <a:rPr lang="sl-SI" sz="2000" dirty="0" smtClean="0"/>
              <a:t>Common tools </a:t>
            </a:r>
            <a:r>
              <a:rPr lang="sl-SI" sz="2000" dirty="0" smtClean="0"/>
              <a:t>– internal integration of IT processes</a:t>
            </a:r>
            <a:endParaRPr lang="sl-SI" sz="2000" dirty="0"/>
          </a:p>
        </p:txBody>
      </p:sp>
    </p:spTree>
    <p:extLst>
      <p:ext uri="{BB962C8B-B14F-4D97-AF65-F5344CB8AC3E}">
        <p14:creationId xmlns:p14="http://schemas.microsoft.com/office/powerpoint/2010/main" val="141122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Over</a:t>
            </a:r>
            <a:r>
              <a:rPr lang="sl-SI" dirty="0" smtClean="0"/>
              <a:t>-</a:t>
            </a:r>
            <a:r>
              <a:rPr lang="sl-SI" dirty="0" err="1" smtClean="0"/>
              <a:t>registration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Common</a:t>
            </a:r>
            <a:r>
              <a:rPr lang="sl-SI" sz="2400" dirty="0" smtClean="0"/>
              <a:t> problem </a:t>
            </a:r>
            <a:r>
              <a:rPr lang="sl-SI" sz="2400" dirty="0" err="1" smtClean="0"/>
              <a:t>of</a:t>
            </a:r>
            <a:r>
              <a:rPr lang="sl-SI" sz="2400" dirty="0" smtClean="0"/>
              <a:t> register-</a:t>
            </a:r>
            <a:r>
              <a:rPr lang="sl-SI" sz="2400" dirty="0" err="1" smtClean="0"/>
              <a:t>based</a:t>
            </a:r>
            <a:r>
              <a:rPr lang="sl-SI" sz="2400" dirty="0" smtClean="0"/>
              <a:t> </a:t>
            </a:r>
            <a:r>
              <a:rPr lang="sl-SI" sz="2400" dirty="0" err="1" smtClean="0"/>
              <a:t>systems</a:t>
            </a:r>
            <a:endParaRPr lang="sl-SI" sz="2400" dirty="0"/>
          </a:p>
          <a:p>
            <a:r>
              <a:rPr lang="sl-SI" sz="2400" dirty="0" err="1" smtClean="0"/>
              <a:t>Missing</a:t>
            </a:r>
            <a:r>
              <a:rPr lang="sl-SI" sz="2400" dirty="0" smtClean="0"/>
              <a:t> </a:t>
            </a:r>
            <a:r>
              <a:rPr lang="sl-SI" sz="2400" dirty="0" err="1" smtClean="0"/>
              <a:t>data</a:t>
            </a:r>
            <a:r>
              <a:rPr lang="sl-SI" sz="2400" dirty="0" smtClean="0"/>
              <a:t> on </a:t>
            </a:r>
            <a:r>
              <a:rPr lang="sl-SI" sz="2400" dirty="0" err="1" smtClean="0"/>
              <a:t>activity</a:t>
            </a:r>
            <a:r>
              <a:rPr lang="sl-SI" sz="2400" dirty="0" smtClean="0"/>
              <a:t> status used as </a:t>
            </a:r>
            <a:r>
              <a:rPr lang="sl-SI" sz="2400" dirty="0" err="1" smtClean="0"/>
              <a:t>indicator</a:t>
            </a:r>
            <a:endParaRPr lang="sl-SI" sz="2400" dirty="0" smtClean="0"/>
          </a:p>
          <a:p>
            <a:pPr lvl="1"/>
            <a:r>
              <a:rPr lang="sl-SI" sz="2000" dirty="0" err="1" smtClean="0"/>
              <a:t>Data</a:t>
            </a:r>
            <a:r>
              <a:rPr lang="sl-SI" sz="2000" dirty="0" smtClean="0"/>
              <a:t> </a:t>
            </a:r>
            <a:r>
              <a:rPr lang="sl-SI" sz="2000" dirty="0" err="1" smtClean="0"/>
              <a:t>from</a:t>
            </a:r>
            <a:r>
              <a:rPr lang="sl-SI" sz="2000" dirty="0" smtClean="0"/>
              <a:t> 8 </a:t>
            </a:r>
            <a:r>
              <a:rPr lang="sl-SI" sz="2000" dirty="0" err="1" smtClean="0">
                <a:hlinkClick r:id="rId3"/>
              </a:rPr>
              <a:t>sources</a:t>
            </a:r>
            <a:r>
              <a:rPr lang="sl-SI" sz="2000" dirty="0" smtClean="0"/>
              <a:t> used</a:t>
            </a:r>
          </a:p>
          <a:p>
            <a:pPr lvl="2"/>
            <a:r>
              <a:rPr lang="sl-SI" sz="1800" dirty="0" err="1" smtClean="0"/>
              <a:t>For</a:t>
            </a:r>
            <a:r>
              <a:rPr lang="sl-SI" sz="1800" dirty="0" smtClean="0"/>
              <a:t> 1,25 % </a:t>
            </a:r>
            <a:r>
              <a:rPr lang="sl-SI" sz="1800" dirty="0" err="1" smtClean="0"/>
              <a:t>of</a:t>
            </a:r>
            <a:r>
              <a:rPr lang="sl-SI" sz="1800" dirty="0" smtClean="0"/>
              <a:t> </a:t>
            </a:r>
            <a:r>
              <a:rPr lang="sl-SI" sz="1800" dirty="0" err="1" smtClean="0"/>
              <a:t>population</a:t>
            </a:r>
            <a:r>
              <a:rPr lang="sl-SI" sz="1800" dirty="0" smtClean="0"/>
              <a:t> no evidence in </a:t>
            </a:r>
            <a:r>
              <a:rPr lang="sl-SI" sz="1800" dirty="0" err="1" smtClean="0"/>
              <a:t>any</a:t>
            </a:r>
            <a:r>
              <a:rPr lang="sl-SI" sz="1800" dirty="0" smtClean="0"/>
              <a:t> </a:t>
            </a:r>
            <a:r>
              <a:rPr lang="sl-SI" sz="1800" dirty="0" err="1" smtClean="0"/>
              <a:t>source</a:t>
            </a:r>
            <a:endParaRPr lang="sl-SI" sz="1800" dirty="0" smtClean="0"/>
          </a:p>
          <a:p>
            <a:pPr lvl="1"/>
            <a:r>
              <a:rPr lang="sl-SI" sz="2000" dirty="0" err="1" smtClean="0"/>
              <a:t>Overestimated</a:t>
            </a:r>
            <a:r>
              <a:rPr lang="sl-SI" sz="2000" dirty="0" smtClean="0"/>
              <a:t> </a:t>
            </a:r>
            <a:r>
              <a:rPr lang="sl-SI" sz="2000" dirty="0" err="1" smtClean="0"/>
              <a:t>population</a:t>
            </a:r>
            <a:r>
              <a:rPr lang="sl-SI" sz="2000" dirty="0" smtClean="0"/>
              <a:t> </a:t>
            </a:r>
            <a:r>
              <a:rPr lang="sl-SI" sz="2000" dirty="0" err="1" smtClean="0"/>
              <a:t>groups</a:t>
            </a:r>
            <a:endParaRPr lang="sl-SI" sz="2000" dirty="0" smtClean="0"/>
          </a:p>
          <a:p>
            <a:pPr lvl="2"/>
            <a:r>
              <a:rPr lang="sl-SI" sz="1600" dirty="0" err="1" smtClean="0"/>
              <a:t>Foreigners</a:t>
            </a:r>
            <a:r>
              <a:rPr lang="sl-SI" sz="1600" dirty="0" smtClean="0"/>
              <a:t> </a:t>
            </a:r>
            <a:r>
              <a:rPr lang="sl-SI" sz="1600" dirty="0" err="1"/>
              <a:t>with</a:t>
            </a:r>
            <a:r>
              <a:rPr lang="sl-SI" sz="1600" dirty="0"/>
              <a:t> </a:t>
            </a:r>
            <a:r>
              <a:rPr lang="sl-SI" sz="1600" dirty="0" err="1"/>
              <a:t>permanent</a:t>
            </a:r>
            <a:r>
              <a:rPr lang="sl-SI" sz="1600" dirty="0"/>
              <a:t> </a:t>
            </a:r>
            <a:r>
              <a:rPr lang="sl-SI" sz="1600" dirty="0" err="1" smtClean="0"/>
              <a:t>residence</a:t>
            </a:r>
            <a:r>
              <a:rPr lang="sl-SI" sz="1600" dirty="0" smtClean="0"/>
              <a:t> </a:t>
            </a:r>
          </a:p>
          <a:p>
            <a:pPr lvl="2"/>
            <a:r>
              <a:rPr lang="sl-SI" sz="1600" dirty="0" err="1" smtClean="0"/>
              <a:t>Working</a:t>
            </a:r>
            <a:r>
              <a:rPr lang="sl-SI" sz="1600" dirty="0" smtClean="0"/>
              <a:t> </a:t>
            </a:r>
            <a:r>
              <a:rPr lang="sl-SI" sz="1600" dirty="0"/>
              <a:t>age </a:t>
            </a:r>
            <a:r>
              <a:rPr lang="sl-SI" sz="1600" dirty="0" err="1"/>
              <a:t>population</a:t>
            </a:r>
            <a:r>
              <a:rPr lang="sl-SI" sz="1600" dirty="0"/>
              <a:t> (30-44 </a:t>
            </a:r>
            <a:r>
              <a:rPr lang="sl-SI" sz="1600" dirty="0" err="1"/>
              <a:t>years</a:t>
            </a:r>
            <a:r>
              <a:rPr lang="sl-SI" sz="1600" dirty="0" smtClean="0"/>
              <a:t>) – </a:t>
            </a:r>
            <a:r>
              <a:rPr lang="sl-SI" sz="1600" dirty="0" err="1" smtClean="0"/>
              <a:t>working</a:t>
            </a:r>
            <a:r>
              <a:rPr lang="sl-SI" sz="1600" dirty="0" smtClean="0"/>
              <a:t> </a:t>
            </a:r>
            <a:r>
              <a:rPr lang="sl-SI" sz="1600" dirty="0" err="1" smtClean="0"/>
              <a:t>abroad</a:t>
            </a:r>
            <a:r>
              <a:rPr lang="sl-SI" sz="1600" dirty="0" smtClean="0"/>
              <a:t>? </a:t>
            </a:r>
          </a:p>
          <a:p>
            <a:pPr lvl="2"/>
            <a:r>
              <a:rPr lang="sl-SI" sz="1600" dirty="0" smtClean="0"/>
              <a:t>Administrative </a:t>
            </a:r>
            <a:r>
              <a:rPr lang="sl-SI" sz="1600" dirty="0" err="1"/>
              <a:t>survivors</a:t>
            </a:r>
            <a:r>
              <a:rPr lang="sl-SI" sz="1600" dirty="0"/>
              <a:t> (</a:t>
            </a:r>
            <a:r>
              <a:rPr lang="sl-SI" sz="1600" dirty="0" err="1"/>
              <a:t>over</a:t>
            </a:r>
            <a:r>
              <a:rPr lang="sl-SI" sz="1600" dirty="0"/>
              <a:t> 94 </a:t>
            </a:r>
            <a:r>
              <a:rPr lang="sl-SI" sz="1600" dirty="0" err="1"/>
              <a:t>years</a:t>
            </a:r>
            <a:r>
              <a:rPr lang="sl-SI" sz="1600" dirty="0"/>
              <a:t>)</a:t>
            </a:r>
          </a:p>
          <a:p>
            <a:pPr marL="342900" lvl="1" indent="-342900">
              <a:buFont typeface="Wingdings" pitchFamily="2" charset="2"/>
              <a:buChar char="p"/>
            </a:pPr>
            <a:r>
              <a:rPr lang="sl-SI" sz="2400" dirty="0" err="1">
                <a:ea typeface="+mn-ea"/>
                <a:cs typeface="+mn-cs"/>
              </a:rPr>
              <a:t>Final</a:t>
            </a:r>
            <a:r>
              <a:rPr lang="sl-SI" sz="2400" dirty="0">
                <a:ea typeface="+mn-ea"/>
                <a:cs typeface="+mn-cs"/>
              </a:rPr>
              <a:t> </a:t>
            </a:r>
            <a:r>
              <a:rPr lang="sl-SI" sz="2400" dirty="0" err="1">
                <a:ea typeface="+mn-ea"/>
                <a:cs typeface="+mn-cs"/>
              </a:rPr>
              <a:t>estimation</a:t>
            </a:r>
            <a:r>
              <a:rPr lang="sl-SI" sz="2400" dirty="0">
                <a:ea typeface="+mn-ea"/>
                <a:cs typeface="+mn-cs"/>
              </a:rPr>
              <a:t> 0.9</a:t>
            </a:r>
            <a:r>
              <a:rPr lang="sl-SI" sz="2400" dirty="0" smtClean="0">
                <a:ea typeface="+mn-ea"/>
                <a:cs typeface="+mn-cs"/>
              </a:rPr>
              <a:t>%</a:t>
            </a:r>
          </a:p>
          <a:p>
            <a:pPr marL="742950" lvl="2" indent="-342900">
              <a:buFont typeface="Wingdings" pitchFamily="2" charset="2"/>
              <a:buChar char="p"/>
            </a:pPr>
            <a:r>
              <a:rPr lang="sl-SI" sz="2000" dirty="0" err="1" smtClean="0">
                <a:ea typeface="+mn-ea"/>
                <a:cs typeface="+mn-cs"/>
              </a:rPr>
              <a:t>Very</a:t>
            </a:r>
            <a:r>
              <a:rPr lang="sl-SI" sz="2000" dirty="0" smtClean="0">
                <a:ea typeface="+mn-ea"/>
                <a:cs typeface="+mn-cs"/>
              </a:rPr>
              <a:t> </a:t>
            </a:r>
            <a:r>
              <a:rPr lang="sl-SI" sz="2000" dirty="0" err="1" smtClean="0">
                <a:ea typeface="+mn-ea"/>
                <a:cs typeface="+mn-cs"/>
              </a:rPr>
              <a:t>comparable</a:t>
            </a:r>
            <a:r>
              <a:rPr lang="sl-SI" sz="2000" dirty="0" smtClean="0">
                <a:ea typeface="+mn-ea"/>
                <a:cs typeface="+mn-cs"/>
              </a:rPr>
              <a:t> </a:t>
            </a:r>
            <a:r>
              <a:rPr lang="sl-SI" sz="2000" dirty="0" err="1" smtClean="0">
                <a:ea typeface="+mn-ea"/>
                <a:cs typeface="+mn-cs"/>
              </a:rPr>
              <a:t>with</a:t>
            </a:r>
            <a:r>
              <a:rPr lang="sl-SI" sz="2000" dirty="0" smtClean="0">
                <a:ea typeface="+mn-ea"/>
                <a:cs typeface="+mn-cs"/>
              </a:rPr>
              <a:t> </a:t>
            </a:r>
            <a:r>
              <a:rPr lang="sl-SI" sz="2000" dirty="0" err="1" smtClean="0">
                <a:ea typeface="+mn-ea"/>
                <a:cs typeface="+mn-cs"/>
              </a:rPr>
              <a:t>households</a:t>
            </a:r>
            <a:r>
              <a:rPr lang="sl-SI" sz="2000" dirty="0" smtClean="0">
                <a:ea typeface="+mn-ea"/>
                <a:cs typeface="+mn-cs"/>
              </a:rPr>
              <a:t> </a:t>
            </a:r>
            <a:r>
              <a:rPr lang="sl-SI" sz="2000" dirty="0" err="1" smtClean="0">
                <a:ea typeface="+mn-ea"/>
                <a:cs typeface="+mn-cs"/>
              </a:rPr>
              <a:t>surveys</a:t>
            </a:r>
            <a:endParaRPr lang="sl-SI" sz="2000" dirty="0" smtClean="0">
              <a:ea typeface="+mn-ea"/>
              <a:cs typeface="+mn-cs"/>
            </a:endParaRPr>
          </a:p>
          <a:p>
            <a:pPr lvl="2"/>
            <a:r>
              <a:rPr lang="sl-SI" sz="1800" dirty="0"/>
              <a:t>No </a:t>
            </a:r>
            <a:r>
              <a:rPr lang="sl-SI" sz="1800" dirty="0" err="1" smtClean="0"/>
              <a:t>need</a:t>
            </a:r>
            <a:r>
              <a:rPr lang="sl-SI" sz="1800" dirty="0" smtClean="0"/>
              <a:t> </a:t>
            </a:r>
            <a:r>
              <a:rPr lang="sl-SI" sz="1800" dirty="0" err="1" smtClean="0"/>
              <a:t>for</a:t>
            </a:r>
            <a:r>
              <a:rPr lang="sl-SI" sz="1800" dirty="0" smtClean="0"/>
              <a:t> post-</a:t>
            </a:r>
            <a:r>
              <a:rPr lang="sl-SI" sz="1800" dirty="0" err="1" smtClean="0"/>
              <a:t>enumeration</a:t>
            </a:r>
            <a:r>
              <a:rPr lang="sl-SI" sz="1800" dirty="0" smtClean="0"/>
              <a:t> </a:t>
            </a:r>
            <a:r>
              <a:rPr lang="sl-SI" sz="1800" dirty="0" err="1" smtClean="0"/>
              <a:t>survey</a:t>
            </a:r>
            <a:endParaRPr lang="sl-SI" sz="1800" dirty="0"/>
          </a:p>
          <a:p>
            <a:pPr marL="457200" lvl="1" indent="0">
              <a:buNone/>
            </a:pPr>
            <a:endParaRPr lang="sl-SI" sz="2000" dirty="0" smtClean="0"/>
          </a:p>
          <a:p>
            <a:endParaRPr lang="sl-SI" sz="2400" dirty="0"/>
          </a:p>
          <a:p>
            <a:pPr marL="0" indent="0">
              <a:buNone/>
            </a:pPr>
            <a:endParaRPr lang="sl-SI" sz="2400" dirty="0" smtClean="0"/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79088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Conclusion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Two</a:t>
            </a:r>
            <a:r>
              <a:rPr lang="sl-SI" sz="2400" dirty="0" smtClean="0"/>
              <a:t> </a:t>
            </a:r>
            <a:r>
              <a:rPr lang="sl-SI" sz="2400" dirty="0" err="1" smtClean="0"/>
              <a:t>main</a:t>
            </a:r>
            <a:r>
              <a:rPr lang="sl-SI" sz="2400" dirty="0" smtClean="0"/>
              <a:t> </a:t>
            </a:r>
            <a:r>
              <a:rPr lang="sl-SI" sz="2400" dirty="0" err="1" smtClean="0"/>
              <a:t>conditions</a:t>
            </a:r>
            <a:r>
              <a:rPr lang="sl-SI" sz="2400" dirty="0" smtClean="0"/>
              <a:t> </a:t>
            </a:r>
            <a:r>
              <a:rPr lang="sl-SI" sz="2400" dirty="0" err="1" smtClean="0"/>
              <a:t>for</a:t>
            </a:r>
            <a:r>
              <a:rPr lang="sl-SI" sz="2400" dirty="0" smtClean="0"/>
              <a:t> </a:t>
            </a:r>
            <a:r>
              <a:rPr lang="sl-SI" sz="2400" dirty="0" err="1" smtClean="0"/>
              <a:t>input</a:t>
            </a:r>
            <a:r>
              <a:rPr lang="sl-SI" sz="2400" dirty="0" smtClean="0"/>
              <a:t> </a:t>
            </a:r>
            <a:r>
              <a:rPr lang="sl-SI" sz="2400" dirty="0" err="1" smtClean="0"/>
              <a:t>data</a:t>
            </a:r>
            <a:r>
              <a:rPr lang="sl-SI" sz="2400" dirty="0" smtClean="0"/>
              <a:t> </a:t>
            </a:r>
            <a:r>
              <a:rPr lang="sl-SI" sz="2400" dirty="0" err="1" smtClean="0"/>
              <a:t>quality</a:t>
            </a:r>
            <a:endParaRPr lang="sl-SI" sz="2400" dirty="0" smtClean="0"/>
          </a:p>
          <a:p>
            <a:pPr lvl="1"/>
            <a:r>
              <a:rPr lang="sl-SI" sz="2000" dirty="0" err="1" smtClean="0"/>
              <a:t>Close</a:t>
            </a:r>
            <a:r>
              <a:rPr lang="sl-SI" sz="2000" dirty="0" smtClean="0"/>
              <a:t> </a:t>
            </a:r>
            <a:r>
              <a:rPr lang="sl-SI" sz="2000" dirty="0" err="1" smtClean="0"/>
              <a:t>cooperation</a:t>
            </a:r>
            <a:r>
              <a:rPr lang="sl-SI" sz="2000" dirty="0" smtClean="0"/>
              <a:t> </a:t>
            </a:r>
            <a:r>
              <a:rPr lang="sl-SI" sz="2000" dirty="0" err="1" smtClean="0"/>
              <a:t>with</a:t>
            </a:r>
            <a:r>
              <a:rPr lang="sl-SI" sz="2000" dirty="0" smtClean="0"/>
              <a:t> register </a:t>
            </a:r>
            <a:r>
              <a:rPr lang="sl-SI" sz="2000" dirty="0" err="1" smtClean="0"/>
              <a:t>keepers</a:t>
            </a:r>
            <a:endParaRPr lang="sl-SI" sz="2000" dirty="0" smtClean="0"/>
          </a:p>
          <a:p>
            <a:pPr lvl="2"/>
            <a:r>
              <a:rPr lang="sl-SI" sz="1600" dirty="0" err="1" smtClean="0"/>
              <a:t>Feedback</a:t>
            </a:r>
            <a:r>
              <a:rPr lang="sl-SI" sz="1600" dirty="0" smtClean="0"/>
              <a:t> </a:t>
            </a:r>
            <a:r>
              <a:rPr lang="sl-SI" sz="1600" dirty="0" err="1" smtClean="0"/>
              <a:t>implemented</a:t>
            </a:r>
            <a:r>
              <a:rPr lang="sl-SI" sz="1600" dirty="0" smtClean="0"/>
              <a:t> in </a:t>
            </a:r>
            <a:r>
              <a:rPr lang="sl-SI" sz="1600" dirty="0" err="1" smtClean="0"/>
              <a:t>primary</a:t>
            </a:r>
            <a:r>
              <a:rPr lang="sl-SI" sz="1600" dirty="0" smtClean="0"/>
              <a:t> </a:t>
            </a:r>
            <a:r>
              <a:rPr lang="sl-SI" sz="1600" dirty="0" err="1" smtClean="0"/>
              <a:t>source</a:t>
            </a:r>
            <a:endParaRPr lang="sl-SI" sz="1600" dirty="0" smtClean="0"/>
          </a:p>
          <a:p>
            <a:pPr lvl="1"/>
            <a:r>
              <a:rPr lang="sl-SI" sz="2000" dirty="0" err="1" smtClean="0"/>
              <a:t>Permanent</a:t>
            </a:r>
            <a:r>
              <a:rPr lang="sl-SI" sz="2000" dirty="0" smtClean="0"/>
              <a:t> </a:t>
            </a:r>
            <a:r>
              <a:rPr lang="sl-SI" sz="2000" dirty="0" err="1" smtClean="0"/>
              <a:t>use</a:t>
            </a:r>
            <a:r>
              <a:rPr lang="sl-SI" sz="2000" dirty="0" smtClean="0"/>
              <a:t> </a:t>
            </a:r>
            <a:r>
              <a:rPr lang="sl-SI" sz="2000" dirty="0" err="1" smtClean="0"/>
              <a:t>of</a:t>
            </a:r>
            <a:r>
              <a:rPr lang="sl-SI" sz="2000" dirty="0" smtClean="0"/>
              <a:t> </a:t>
            </a:r>
            <a:r>
              <a:rPr lang="sl-SI" sz="2000" dirty="0" err="1" smtClean="0"/>
              <a:t>registers</a:t>
            </a:r>
            <a:r>
              <a:rPr lang="sl-SI" sz="2000" dirty="0" smtClean="0"/>
              <a:t> </a:t>
            </a:r>
          </a:p>
          <a:p>
            <a:pPr lvl="2"/>
            <a:r>
              <a:rPr lang="sl-SI" sz="1600" dirty="0" smtClean="0"/>
              <a:t>Not </a:t>
            </a:r>
            <a:r>
              <a:rPr lang="sl-SI" sz="1600" dirty="0" err="1" smtClean="0"/>
              <a:t>only</a:t>
            </a:r>
            <a:r>
              <a:rPr lang="sl-SI" sz="1600" dirty="0" smtClean="0"/>
              <a:t> </a:t>
            </a:r>
            <a:r>
              <a:rPr lang="sl-SI" sz="1600" dirty="0" err="1" smtClean="0"/>
              <a:t>for</a:t>
            </a:r>
            <a:r>
              <a:rPr lang="sl-SI" sz="1600" dirty="0" smtClean="0"/>
              <a:t> </a:t>
            </a:r>
            <a:r>
              <a:rPr lang="sl-SI" sz="1600" dirty="0" err="1" smtClean="0"/>
              <a:t>statistical</a:t>
            </a:r>
            <a:r>
              <a:rPr lang="sl-SI" sz="1600" dirty="0" smtClean="0"/>
              <a:t> </a:t>
            </a:r>
            <a:r>
              <a:rPr lang="sl-SI" sz="1600" dirty="0" err="1" smtClean="0"/>
              <a:t>purposes</a:t>
            </a:r>
            <a:endParaRPr lang="sl-SI" sz="1600" dirty="0" smtClean="0"/>
          </a:p>
          <a:p>
            <a:r>
              <a:rPr lang="sl-SI" sz="2400" dirty="0" smtClean="0"/>
              <a:t>In </a:t>
            </a:r>
            <a:r>
              <a:rPr lang="sl-SI" sz="2400" dirty="0" err="1" smtClean="0"/>
              <a:t>future</a:t>
            </a:r>
            <a:r>
              <a:rPr lang="sl-SI" sz="2400" dirty="0" smtClean="0"/>
              <a:t> no more ‘‘Census‘‘ </a:t>
            </a:r>
            <a:r>
              <a:rPr lang="sl-SI" sz="2400" dirty="0" err="1" smtClean="0"/>
              <a:t>but</a:t>
            </a:r>
            <a:r>
              <a:rPr lang="sl-SI" sz="2400" dirty="0" smtClean="0"/>
              <a:t> </a:t>
            </a:r>
            <a:r>
              <a:rPr lang="sl-SI" sz="2400" dirty="0" err="1" smtClean="0"/>
              <a:t>regular</a:t>
            </a:r>
            <a:r>
              <a:rPr lang="sl-SI" sz="2400" dirty="0" smtClean="0"/>
              <a:t> </a:t>
            </a:r>
            <a:r>
              <a:rPr lang="sl-SI" sz="2400" dirty="0" err="1" smtClean="0"/>
              <a:t>annual</a:t>
            </a:r>
            <a:r>
              <a:rPr lang="sl-SI" sz="2400" dirty="0" smtClean="0"/>
              <a:t>/</a:t>
            </a:r>
            <a:r>
              <a:rPr lang="sl-SI" sz="2400" dirty="0" err="1" smtClean="0"/>
              <a:t>periodical</a:t>
            </a:r>
            <a:r>
              <a:rPr lang="sl-SI" sz="2400" dirty="0" smtClean="0"/>
              <a:t> </a:t>
            </a:r>
            <a:r>
              <a:rPr lang="sl-SI" sz="2400" dirty="0" err="1" smtClean="0"/>
              <a:t>survey</a:t>
            </a:r>
            <a:endParaRPr lang="sl-SI" sz="2400" dirty="0" smtClean="0"/>
          </a:p>
          <a:p>
            <a:pPr lvl="1"/>
            <a:r>
              <a:rPr lang="sl-SI" sz="2000" dirty="0" err="1" smtClean="0"/>
              <a:t>Every</a:t>
            </a:r>
            <a:r>
              <a:rPr lang="sl-SI" sz="2000" dirty="0" smtClean="0"/>
              <a:t> 3-4 </a:t>
            </a:r>
            <a:r>
              <a:rPr lang="sl-SI" sz="2000" dirty="0" err="1" smtClean="0"/>
              <a:t>years</a:t>
            </a:r>
            <a:r>
              <a:rPr lang="sl-SI" sz="2000" dirty="0" smtClean="0"/>
              <a:t> </a:t>
            </a:r>
            <a:r>
              <a:rPr lang="sl-SI" sz="2000" dirty="0" err="1" smtClean="0"/>
              <a:t>complete</a:t>
            </a:r>
            <a:r>
              <a:rPr lang="sl-SI" sz="2000" dirty="0" smtClean="0"/>
              <a:t> </a:t>
            </a:r>
            <a:r>
              <a:rPr lang="sl-SI" sz="2000" dirty="0"/>
              <a:t>‘‘Census‘‘ </a:t>
            </a:r>
            <a:endParaRPr lang="sl-SI" sz="2000" dirty="0" smtClean="0"/>
          </a:p>
          <a:p>
            <a:pPr lvl="1"/>
            <a:r>
              <a:rPr lang="sl-SI" sz="2000" dirty="0" err="1" smtClean="0"/>
              <a:t>Every</a:t>
            </a:r>
            <a:r>
              <a:rPr lang="sl-SI" sz="2000" dirty="0" smtClean="0"/>
              <a:t> </a:t>
            </a:r>
            <a:r>
              <a:rPr lang="sl-SI" sz="2000" dirty="0" err="1" smtClean="0"/>
              <a:t>year</a:t>
            </a:r>
            <a:r>
              <a:rPr lang="sl-SI" sz="2000" dirty="0" smtClean="0"/>
              <a:t> </a:t>
            </a:r>
            <a:r>
              <a:rPr lang="sl-SI" sz="2000" dirty="0" err="1" smtClean="0"/>
              <a:t>education</a:t>
            </a:r>
            <a:r>
              <a:rPr lang="sl-SI" sz="2000" dirty="0"/>
              <a:t>,</a:t>
            </a:r>
            <a:r>
              <a:rPr lang="sl-SI" sz="2000" dirty="0" smtClean="0"/>
              <a:t> </a:t>
            </a:r>
            <a:r>
              <a:rPr lang="sl-SI" sz="2000" dirty="0" err="1" smtClean="0"/>
              <a:t>activity</a:t>
            </a:r>
            <a:r>
              <a:rPr lang="sl-SI" sz="2000" dirty="0" smtClean="0"/>
              <a:t>, </a:t>
            </a:r>
            <a:r>
              <a:rPr lang="sl-SI" sz="2000" dirty="0" err="1" smtClean="0"/>
              <a:t>migration</a:t>
            </a:r>
            <a:r>
              <a:rPr lang="sl-SI" sz="2000" dirty="0" smtClean="0"/>
              <a:t> </a:t>
            </a:r>
            <a:r>
              <a:rPr lang="sl-SI" sz="2000" dirty="0" err="1" smtClean="0"/>
              <a:t>data</a:t>
            </a:r>
            <a:endParaRPr lang="sl-SI" sz="2000" dirty="0" smtClean="0"/>
          </a:p>
          <a:p>
            <a:pPr lvl="1"/>
            <a:r>
              <a:rPr lang="sl-SI" sz="2000" dirty="0" err="1" smtClean="0"/>
              <a:t>Twice</a:t>
            </a:r>
            <a:r>
              <a:rPr lang="sl-SI" sz="2000" dirty="0" smtClean="0"/>
              <a:t> a </a:t>
            </a:r>
            <a:r>
              <a:rPr lang="sl-SI" sz="2000" dirty="0" err="1" smtClean="0"/>
              <a:t>year</a:t>
            </a:r>
            <a:r>
              <a:rPr lang="sl-SI" sz="2000" dirty="0" smtClean="0"/>
              <a:t> </a:t>
            </a:r>
            <a:r>
              <a:rPr lang="sl-SI" sz="2000" dirty="0" err="1" smtClean="0"/>
              <a:t>basic</a:t>
            </a:r>
            <a:r>
              <a:rPr lang="sl-SI" sz="2000" dirty="0" smtClean="0"/>
              <a:t> </a:t>
            </a:r>
            <a:r>
              <a:rPr lang="sl-SI" sz="2000" dirty="0" err="1" smtClean="0"/>
              <a:t>demographic</a:t>
            </a:r>
            <a:r>
              <a:rPr lang="sl-SI" sz="2000" dirty="0" smtClean="0"/>
              <a:t> </a:t>
            </a:r>
            <a:r>
              <a:rPr lang="sl-SI" sz="2000" dirty="0" err="1" smtClean="0"/>
              <a:t>data</a:t>
            </a:r>
            <a:r>
              <a:rPr lang="sl-SI" sz="2000" dirty="0" smtClean="0"/>
              <a:t> </a:t>
            </a:r>
            <a:r>
              <a:rPr lang="sl-SI" sz="2000" dirty="0" err="1" smtClean="0"/>
              <a:t>including</a:t>
            </a:r>
            <a:r>
              <a:rPr lang="sl-SI" sz="2000" dirty="0" smtClean="0"/>
              <a:t> </a:t>
            </a:r>
            <a:r>
              <a:rPr lang="sl-SI" sz="2000" dirty="0" err="1" smtClean="0"/>
              <a:t>citizenship</a:t>
            </a:r>
            <a:r>
              <a:rPr lang="sl-SI" sz="2000" dirty="0" smtClean="0"/>
              <a:t> </a:t>
            </a:r>
          </a:p>
          <a:p>
            <a:r>
              <a:rPr lang="sl-SI" sz="2400" dirty="0" smtClean="0"/>
              <a:t>New term </a:t>
            </a:r>
            <a:r>
              <a:rPr lang="sl-SI" sz="2400" dirty="0" err="1" smtClean="0"/>
              <a:t>instead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/>
              <a:t> ‘‘Census‘‘ </a:t>
            </a:r>
            <a:r>
              <a:rPr lang="sl-SI" sz="2400" dirty="0" smtClean="0"/>
              <a:t>???</a:t>
            </a:r>
            <a:endParaRPr lang="sl-SI" sz="2400" dirty="0"/>
          </a:p>
          <a:p>
            <a:pPr marL="0" indent="0">
              <a:buNone/>
            </a:pPr>
            <a:endParaRPr lang="sl-SI" sz="2400" dirty="0" smtClean="0"/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4516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420938"/>
            <a:ext cx="8229600" cy="1143000"/>
          </a:xfrm>
        </p:spPr>
        <p:txBody>
          <a:bodyPr/>
          <a:lstStyle/>
          <a:p>
            <a:r>
              <a:rPr lang="sl-SI"/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Basic</a:t>
            </a:r>
            <a:r>
              <a:rPr lang="sl-SI" dirty="0" smtClean="0"/>
              <a:t> </a:t>
            </a:r>
            <a:r>
              <a:rPr lang="sl-SI" dirty="0" err="1" smtClean="0"/>
              <a:t>facts</a:t>
            </a:r>
            <a:r>
              <a:rPr lang="sl-SI" dirty="0" smtClean="0"/>
              <a:t> (1)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Fully</a:t>
            </a:r>
            <a:r>
              <a:rPr lang="sl-SI" sz="2400" dirty="0" smtClean="0"/>
              <a:t> register-</a:t>
            </a:r>
            <a:r>
              <a:rPr lang="sl-SI" sz="2400" dirty="0" err="1" smtClean="0"/>
              <a:t>based</a:t>
            </a:r>
            <a:r>
              <a:rPr lang="sl-SI" sz="2400" dirty="0" smtClean="0"/>
              <a:t> </a:t>
            </a:r>
            <a:r>
              <a:rPr lang="sl-SI" sz="2400" dirty="0" err="1" smtClean="0"/>
              <a:t>census</a:t>
            </a:r>
            <a:r>
              <a:rPr lang="sl-SI" sz="2400" dirty="0" smtClean="0"/>
              <a:t> </a:t>
            </a:r>
            <a:r>
              <a:rPr lang="sl-SI" sz="2400" dirty="0" err="1" smtClean="0"/>
              <a:t>using</a:t>
            </a:r>
            <a:r>
              <a:rPr lang="sl-SI" sz="2400" dirty="0" smtClean="0"/>
              <a:t> </a:t>
            </a:r>
            <a:r>
              <a:rPr lang="sl-SI" sz="2400" dirty="0" err="1" smtClean="0"/>
              <a:t>data</a:t>
            </a:r>
            <a:r>
              <a:rPr lang="sl-SI" sz="2400" dirty="0" smtClean="0"/>
              <a:t> </a:t>
            </a:r>
            <a:r>
              <a:rPr lang="sl-SI" sz="2400" dirty="0" err="1" smtClean="0"/>
              <a:t>from</a:t>
            </a:r>
            <a:endParaRPr lang="sl-SI" sz="2400" dirty="0" smtClean="0"/>
          </a:p>
          <a:p>
            <a:pPr lvl="1"/>
            <a:r>
              <a:rPr lang="sl-SI" sz="2000" dirty="0" smtClean="0"/>
              <a:t>Administrative registers </a:t>
            </a:r>
            <a:r>
              <a:rPr lang="sl-SI" sz="2000" dirty="0" smtClean="0"/>
              <a:t>(5)</a:t>
            </a:r>
            <a:endParaRPr lang="sl-SI" sz="2000" dirty="0" smtClean="0"/>
          </a:p>
          <a:p>
            <a:pPr lvl="1"/>
            <a:r>
              <a:rPr lang="sl-SI" sz="2000" dirty="0" smtClean="0"/>
              <a:t>Statistical </a:t>
            </a:r>
            <a:r>
              <a:rPr lang="sl-SI" sz="2000" dirty="0" smtClean="0"/>
              <a:t>register (1)</a:t>
            </a:r>
            <a:endParaRPr lang="sl-SI" sz="2000" dirty="0" smtClean="0"/>
          </a:p>
          <a:p>
            <a:pPr lvl="1"/>
            <a:r>
              <a:rPr lang="sl-SI" sz="2000" dirty="0" smtClean="0"/>
              <a:t>Administrative </a:t>
            </a:r>
            <a:r>
              <a:rPr lang="sl-SI" sz="2000" dirty="0" smtClean="0"/>
              <a:t>databases (7)</a:t>
            </a:r>
            <a:endParaRPr lang="sl-SI" sz="2000" dirty="0" smtClean="0"/>
          </a:p>
          <a:p>
            <a:pPr lvl="1"/>
            <a:r>
              <a:rPr lang="sl-SI" sz="2000" dirty="0" smtClean="0"/>
              <a:t>Statistical surveys (full coverage</a:t>
            </a:r>
            <a:r>
              <a:rPr lang="sl-SI" sz="2000" dirty="0" smtClean="0"/>
              <a:t>) (6)</a:t>
            </a:r>
            <a:endParaRPr lang="sl-SI" sz="2000" dirty="0" smtClean="0"/>
          </a:p>
          <a:p>
            <a:r>
              <a:rPr lang="sl-SI" sz="2400" dirty="0" err="1" smtClean="0"/>
              <a:t>Organized</a:t>
            </a:r>
            <a:r>
              <a:rPr lang="sl-SI" sz="2400" dirty="0" smtClean="0"/>
              <a:t> as a </a:t>
            </a:r>
            <a:r>
              <a:rPr lang="sl-SI" sz="2400" dirty="0" err="1" smtClean="0"/>
              <a:t>project</a:t>
            </a:r>
            <a:endParaRPr lang="sl-SI" sz="2400" dirty="0" smtClean="0"/>
          </a:p>
          <a:p>
            <a:pPr lvl="1"/>
            <a:r>
              <a:rPr lang="sl-SI" sz="2000" dirty="0" err="1" smtClean="0"/>
              <a:t>Started</a:t>
            </a:r>
            <a:r>
              <a:rPr lang="sl-SI" sz="2000" dirty="0" smtClean="0"/>
              <a:t> in 2009</a:t>
            </a:r>
          </a:p>
          <a:p>
            <a:pPr lvl="1"/>
            <a:r>
              <a:rPr lang="sl-SI" sz="2000" dirty="0" smtClean="0"/>
              <a:t>Project </a:t>
            </a:r>
            <a:r>
              <a:rPr lang="sl-SI" sz="2000" dirty="0" err="1"/>
              <a:t>team</a:t>
            </a:r>
            <a:r>
              <a:rPr lang="sl-SI" sz="2000" dirty="0"/>
              <a:t> </a:t>
            </a:r>
            <a:r>
              <a:rPr lang="sl-SI" sz="2000" dirty="0" err="1"/>
              <a:t>consists</a:t>
            </a:r>
            <a:r>
              <a:rPr lang="sl-SI" sz="2000" dirty="0"/>
              <a:t> </a:t>
            </a:r>
            <a:r>
              <a:rPr lang="sl-SI" sz="2000" dirty="0" err="1"/>
              <a:t>of</a:t>
            </a:r>
            <a:r>
              <a:rPr lang="sl-SI" sz="2000" dirty="0"/>
              <a:t> 6 </a:t>
            </a:r>
            <a:r>
              <a:rPr lang="sl-SI" sz="2000" dirty="0" err="1"/>
              <a:t>employees</a:t>
            </a:r>
            <a:endParaRPr lang="sl-SI" sz="2000" dirty="0"/>
          </a:p>
          <a:p>
            <a:pPr lvl="2"/>
            <a:r>
              <a:rPr lang="sl-SI" sz="1600" dirty="0"/>
              <a:t>No </a:t>
            </a:r>
            <a:r>
              <a:rPr lang="sl-SI" sz="1600" dirty="0" err="1"/>
              <a:t>permanent</a:t>
            </a:r>
            <a:r>
              <a:rPr lang="sl-SI" sz="1600" dirty="0"/>
              <a:t> </a:t>
            </a:r>
            <a:r>
              <a:rPr lang="sl-SI" sz="1600" dirty="0" err="1" smtClean="0"/>
              <a:t>staff</a:t>
            </a:r>
            <a:endParaRPr lang="sl-SI" sz="1600" dirty="0" smtClean="0"/>
          </a:p>
          <a:p>
            <a:pPr lvl="2"/>
            <a:r>
              <a:rPr lang="sl-SI" sz="1600" dirty="0" smtClean="0"/>
              <a:t>No </a:t>
            </a:r>
            <a:r>
              <a:rPr lang="sl-SI" sz="1600" dirty="0" err="1" smtClean="0"/>
              <a:t>outsourcing</a:t>
            </a:r>
            <a:endParaRPr lang="sl-SI" sz="1600" dirty="0"/>
          </a:p>
          <a:p>
            <a:pPr lvl="1"/>
            <a:r>
              <a:rPr lang="sl-SI" sz="2000" dirty="0"/>
              <a:t>No </a:t>
            </a:r>
            <a:r>
              <a:rPr lang="sl-SI" sz="2000" dirty="0" err="1" smtClean="0"/>
              <a:t>budget</a:t>
            </a:r>
            <a:r>
              <a:rPr lang="sl-SI" sz="2000" dirty="0" smtClean="0"/>
              <a:t> (</a:t>
            </a:r>
            <a:r>
              <a:rPr lang="sl-SI" sz="2000" dirty="0" err="1" smtClean="0"/>
              <a:t>savings</a:t>
            </a:r>
            <a:r>
              <a:rPr lang="sl-SI" sz="2000" dirty="0" smtClean="0"/>
              <a:t> </a:t>
            </a:r>
            <a:r>
              <a:rPr lang="sl-SI" sz="2000" dirty="0" err="1" smtClean="0"/>
              <a:t>around</a:t>
            </a:r>
            <a:r>
              <a:rPr lang="sl-SI" sz="2000" dirty="0" smtClean="0"/>
              <a:t> 14 mio EUR)</a:t>
            </a:r>
            <a:endParaRPr lang="sl-SI" sz="2000" dirty="0"/>
          </a:p>
          <a:p>
            <a:pPr lvl="1"/>
            <a:r>
              <a:rPr lang="sl-SI" sz="2000" dirty="0" smtClean="0"/>
              <a:t>Census </a:t>
            </a:r>
            <a:r>
              <a:rPr lang="sl-SI" sz="2000" dirty="0" err="1" smtClean="0"/>
              <a:t>considered</a:t>
            </a:r>
            <a:r>
              <a:rPr lang="sl-SI" sz="2000" dirty="0" smtClean="0"/>
              <a:t> </a:t>
            </a:r>
            <a:r>
              <a:rPr lang="sl-SI" sz="2000" dirty="0"/>
              <a:t>as </a:t>
            </a:r>
            <a:r>
              <a:rPr lang="sl-SI" sz="2000" dirty="0" err="1"/>
              <a:t>regular</a:t>
            </a:r>
            <a:r>
              <a:rPr lang="sl-SI" sz="2000" dirty="0"/>
              <a:t> </a:t>
            </a:r>
            <a:r>
              <a:rPr lang="sl-SI" sz="2000" dirty="0" err="1"/>
              <a:t>statistical</a:t>
            </a:r>
            <a:r>
              <a:rPr lang="sl-SI" sz="2000" dirty="0"/>
              <a:t> </a:t>
            </a:r>
            <a:r>
              <a:rPr lang="sl-SI" sz="2000" dirty="0" err="1"/>
              <a:t>survey</a:t>
            </a:r>
            <a:endParaRPr lang="sl-SI" sz="2000" dirty="0"/>
          </a:p>
          <a:p>
            <a:pPr lvl="1"/>
            <a:endParaRPr lang="sl-SI" sz="2000" dirty="0" smtClean="0"/>
          </a:p>
          <a:p>
            <a:endParaRPr lang="sl-SI" sz="2400" dirty="0" smtClean="0"/>
          </a:p>
          <a:p>
            <a:pPr lvl="1"/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Basic</a:t>
            </a:r>
            <a:r>
              <a:rPr lang="sl-SI" dirty="0" smtClean="0"/>
              <a:t> </a:t>
            </a:r>
            <a:r>
              <a:rPr lang="sl-SI" dirty="0" err="1" smtClean="0"/>
              <a:t>facts</a:t>
            </a:r>
            <a:r>
              <a:rPr lang="sl-SI" dirty="0" smtClean="0"/>
              <a:t> (2)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smtClean="0"/>
              <a:t>Reference </a:t>
            </a:r>
            <a:r>
              <a:rPr lang="sl-SI" sz="2400" dirty="0" err="1" smtClean="0"/>
              <a:t>date</a:t>
            </a:r>
            <a:r>
              <a:rPr lang="sl-SI" sz="2400" dirty="0" smtClean="0"/>
              <a:t> 1 </a:t>
            </a:r>
            <a:r>
              <a:rPr lang="sl-SI" sz="2400" dirty="0" err="1" smtClean="0"/>
              <a:t>January</a:t>
            </a:r>
            <a:r>
              <a:rPr lang="sl-SI" sz="2400" dirty="0" smtClean="0"/>
              <a:t> 2011</a:t>
            </a:r>
          </a:p>
          <a:p>
            <a:r>
              <a:rPr lang="sl-SI" sz="2400" dirty="0" smtClean="0"/>
              <a:t>Three </a:t>
            </a:r>
            <a:r>
              <a:rPr lang="sl-SI" sz="2400" dirty="0" smtClean="0"/>
              <a:t>(four) stages </a:t>
            </a:r>
            <a:r>
              <a:rPr lang="sl-SI" sz="2400" dirty="0"/>
              <a:t>of the statistical process </a:t>
            </a:r>
            <a:r>
              <a:rPr lang="sl-SI" sz="2400" dirty="0" smtClean="0"/>
              <a:t>following </a:t>
            </a:r>
            <a:r>
              <a:rPr lang="sl-SI" sz="2400" dirty="0"/>
              <a:t>the availability of sources </a:t>
            </a:r>
            <a:r>
              <a:rPr lang="sl-SI" sz="2400" dirty="0" smtClean="0"/>
              <a:t>concluded </a:t>
            </a:r>
            <a:r>
              <a:rPr lang="sl-SI" sz="2400" dirty="0"/>
              <a:t>by dissemination of </a:t>
            </a:r>
            <a:r>
              <a:rPr lang="sl-SI" sz="2400" dirty="0" smtClean="0"/>
              <a:t>data:</a:t>
            </a:r>
            <a:endParaRPr lang="sl-SI" sz="2400" dirty="0"/>
          </a:p>
          <a:p>
            <a:pPr lvl="1"/>
            <a:r>
              <a:rPr lang="sl-SI" sz="2000" dirty="0" err="1"/>
              <a:t>Basic</a:t>
            </a:r>
            <a:r>
              <a:rPr lang="sl-SI" sz="2000" dirty="0"/>
              <a:t> </a:t>
            </a:r>
            <a:r>
              <a:rPr lang="sl-SI" sz="2000" dirty="0" err="1"/>
              <a:t>demographic</a:t>
            </a:r>
            <a:r>
              <a:rPr lang="sl-SI" sz="2000" dirty="0"/>
              <a:t> </a:t>
            </a:r>
            <a:r>
              <a:rPr lang="sl-SI" sz="2000" dirty="0" err="1"/>
              <a:t>data</a:t>
            </a:r>
            <a:r>
              <a:rPr lang="sl-SI" sz="2000" dirty="0"/>
              <a:t> (30 April 2011</a:t>
            </a:r>
            <a:r>
              <a:rPr lang="sl-SI" sz="2000" dirty="0" smtClean="0"/>
              <a:t>)</a:t>
            </a:r>
          </a:p>
          <a:p>
            <a:pPr lvl="2"/>
            <a:r>
              <a:rPr lang="sl-SI" sz="1600" dirty="0" err="1" smtClean="0"/>
              <a:t>Produced</a:t>
            </a:r>
            <a:r>
              <a:rPr lang="sl-SI" sz="1600" dirty="0" smtClean="0"/>
              <a:t> </a:t>
            </a:r>
            <a:r>
              <a:rPr lang="sl-SI" sz="1600" dirty="0" err="1" smtClean="0"/>
              <a:t>quarterly</a:t>
            </a:r>
            <a:endParaRPr lang="sl-SI" sz="1600" dirty="0"/>
          </a:p>
          <a:p>
            <a:pPr lvl="1"/>
            <a:r>
              <a:rPr lang="sl-SI" sz="2000" dirty="0" err="1"/>
              <a:t>Households</a:t>
            </a:r>
            <a:r>
              <a:rPr lang="sl-SI" sz="2000" dirty="0"/>
              <a:t> </a:t>
            </a:r>
            <a:r>
              <a:rPr lang="sl-SI" sz="2000" dirty="0" err="1"/>
              <a:t>and</a:t>
            </a:r>
            <a:r>
              <a:rPr lang="sl-SI" sz="2000" dirty="0"/>
              <a:t> </a:t>
            </a:r>
            <a:r>
              <a:rPr lang="sl-SI" sz="2000" dirty="0" err="1"/>
              <a:t>families</a:t>
            </a:r>
            <a:r>
              <a:rPr lang="sl-SI" sz="2000" dirty="0"/>
              <a:t> (30 </a:t>
            </a:r>
            <a:r>
              <a:rPr lang="sl-SI" sz="2000" dirty="0" err="1"/>
              <a:t>June</a:t>
            </a:r>
            <a:r>
              <a:rPr lang="sl-SI" sz="2000" dirty="0"/>
              <a:t> 2011)</a:t>
            </a:r>
          </a:p>
          <a:p>
            <a:pPr lvl="1"/>
            <a:r>
              <a:rPr lang="sl-SI" sz="2000" dirty="0" err="1"/>
              <a:t>Other</a:t>
            </a:r>
            <a:r>
              <a:rPr lang="sl-SI" sz="2000" dirty="0"/>
              <a:t> </a:t>
            </a:r>
            <a:r>
              <a:rPr lang="sl-SI" sz="2000" dirty="0" err="1"/>
              <a:t>population</a:t>
            </a:r>
            <a:r>
              <a:rPr lang="sl-SI" sz="2000" dirty="0"/>
              <a:t> </a:t>
            </a:r>
            <a:r>
              <a:rPr lang="sl-SI" sz="2000" dirty="0" err="1"/>
              <a:t>topics</a:t>
            </a:r>
            <a:r>
              <a:rPr lang="sl-SI" sz="2000" dirty="0"/>
              <a:t> (30 December 2011)</a:t>
            </a:r>
          </a:p>
          <a:p>
            <a:pPr lvl="2"/>
            <a:r>
              <a:rPr lang="sl-SI" sz="2000" dirty="0" err="1"/>
              <a:t>Including</a:t>
            </a:r>
            <a:r>
              <a:rPr lang="sl-SI" sz="2000" dirty="0"/>
              <a:t> </a:t>
            </a:r>
            <a:r>
              <a:rPr lang="sl-SI" sz="2000" dirty="0" err="1"/>
              <a:t>occupied</a:t>
            </a:r>
            <a:r>
              <a:rPr lang="sl-SI" sz="2000" dirty="0"/>
              <a:t> </a:t>
            </a:r>
            <a:r>
              <a:rPr lang="sl-SI" sz="2000" dirty="0" err="1"/>
              <a:t>dwellings</a:t>
            </a:r>
            <a:r>
              <a:rPr lang="sl-SI" sz="2000" dirty="0"/>
              <a:t> – </a:t>
            </a:r>
            <a:r>
              <a:rPr lang="sl-SI" sz="2000" dirty="0" err="1"/>
              <a:t>preliminary</a:t>
            </a:r>
            <a:r>
              <a:rPr lang="sl-SI" sz="2000" dirty="0"/>
              <a:t>  </a:t>
            </a:r>
            <a:r>
              <a:rPr lang="sl-SI" sz="2000" dirty="0" err="1"/>
              <a:t>data</a:t>
            </a:r>
            <a:endParaRPr lang="sl-SI" sz="2000" dirty="0"/>
          </a:p>
          <a:p>
            <a:pPr lvl="1"/>
            <a:r>
              <a:rPr lang="sl-SI" sz="2000" dirty="0" err="1"/>
              <a:t>Housing</a:t>
            </a:r>
            <a:r>
              <a:rPr lang="sl-SI" sz="2000" dirty="0"/>
              <a:t> (</a:t>
            </a:r>
            <a:r>
              <a:rPr lang="sl-SI" sz="2000" dirty="0" err="1"/>
              <a:t>by</a:t>
            </a:r>
            <a:r>
              <a:rPr lang="sl-SI" sz="2000" dirty="0"/>
              <a:t> </a:t>
            </a:r>
            <a:r>
              <a:rPr lang="sl-SI" sz="2000" dirty="0" err="1"/>
              <a:t>the</a:t>
            </a:r>
            <a:r>
              <a:rPr lang="sl-SI" sz="2000" dirty="0"/>
              <a:t> </a:t>
            </a:r>
            <a:r>
              <a:rPr lang="sl-SI" sz="2000" dirty="0" err="1"/>
              <a:t>end</a:t>
            </a:r>
            <a:r>
              <a:rPr lang="sl-SI" sz="2000" dirty="0"/>
              <a:t> </a:t>
            </a:r>
            <a:r>
              <a:rPr lang="sl-SI" sz="2000" dirty="0" err="1"/>
              <a:t>of</a:t>
            </a:r>
            <a:r>
              <a:rPr lang="sl-SI" sz="2000" dirty="0"/>
              <a:t> </a:t>
            </a:r>
            <a:r>
              <a:rPr lang="sl-SI" sz="2000" dirty="0" err="1"/>
              <a:t>June</a:t>
            </a:r>
            <a:r>
              <a:rPr lang="sl-SI" sz="2000" dirty="0"/>
              <a:t> 2012</a:t>
            </a:r>
            <a:r>
              <a:rPr lang="sl-SI" sz="2000" dirty="0" smtClean="0"/>
              <a:t>)</a:t>
            </a:r>
          </a:p>
          <a:p>
            <a:pPr lvl="2"/>
            <a:r>
              <a:rPr lang="sl-SI" sz="1600" dirty="0" smtClean="0"/>
              <a:t>Delay due to the updated version of administrative </a:t>
            </a:r>
            <a:r>
              <a:rPr lang="sl-SI" sz="1600" dirty="0" smtClean="0"/>
              <a:t>data (Real Estate Register)</a:t>
            </a:r>
            <a:endParaRPr lang="sl-SI" sz="1600" dirty="0"/>
          </a:p>
          <a:p>
            <a:endParaRPr lang="sl-SI" sz="2400" dirty="0" smtClean="0"/>
          </a:p>
          <a:p>
            <a:pPr lvl="1"/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6751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/>
              <a:t>Background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smtClean="0"/>
              <a:t>Four basic registers set up by SORS far ago</a:t>
            </a:r>
          </a:p>
          <a:p>
            <a:pPr lvl="1"/>
            <a:r>
              <a:rPr lang="sl-SI" sz="2000" dirty="0" smtClean="0"/>
              <a:t>CPR for the first time used for statistics in 1986</a:t>
            </a:r>
          </a:p>
          <a:p>
            <a:pPr lvl="2"/>
            <a:r>
              <a:rPr lang="sl-SI" sz="1600" dirty="0" err="1" smtClean="0"/>
              <a:t>Data</a:t>
            </a:r>
            <a:r>
              <a:rPr lang="sl-SI" sz="1600" dirty="0" smtClean="0"/>
              <a:t> </a:t>
            </a:r>
            <a:r>
              <a:rPr lang="sl-SI" sz="1600" dirty="0" err="1" smtClean="0"/>
              <a:t>already</a:t>
            </a:r>
            <a:r>
              <a:rPr lang="sl-SI" sz="1600" dirty="0" smtClean="0"/>
              <a:t> used in 1991 </a:t>
            </a:r>
            <a:r>
              <a:rPr lang="sl-SI" sz="1600" dirty="0" err="1" smtClean="0"/>
              <a:t>and</a:t>
            </a:r>
            <a:r>
              <a:rPr lang="sl-SI" sz="1600" dirty="0" smtClean="0"/>
              <a:t> 2002 </a:t>
            </a:r>
            <a:r>
              <a:rPr lang="sl-SI" sz="1600" dirty="0" err="1" smtClean="0"/>
              <a:t>Censuses</a:t>
            </a:r>
            <a:endParaRPr lang="sl-SI" sz="1600" dirty="0" smtClean="0"/>
          </a:p>
          <a:p>
            <a:pPr lvl="1"/>
            <a:r>
              <a:rPr lang="sl-SI" sz="2000" dirty="0" smtClean="0"/>
              <a:t>Register of Spatial Units (address list) in 80‘s</a:t>
            </a:r>
          </a:p>
          <a:p>
            <a:pPr lvl="1"/>
            <a:r>
              <a:rPr lang="sl-SI" sz="2000" dirty="0" smtClean="0"/>
              <a:t>Statistical Register on Employment – </a:t>
            </a:r>
            <a:r>
              <a:rPr lang="sl-SI" sz="2000" dirty="0" err="1" smtClean="0"/>
              <a:t>from</a:t>
            </a:r>
            <a:r>
              <a:rPr lang="sl-SI" sz="2000" dirty="0" smtClean="0"/>
              <a:t> 1986</a:t>
            </a:r>
          </a:p>
          <a:p>
            <a:pPr lvl="2"/>
            <a:r>
              <a:rPr lang="sl-SI" sz="1600" dirty="0" smtClean="0"/>
              <a:t>In 2002 </a:t>
            </a:r>
            <a:r>
              <a:rPr lang="sl-SI" sz="1600" dirty="0" err="1" smtClean="0"/>
              <a:t>data</a:t>
            </a:r>
            <a:r>
              <a:rPr lang="sl-SI" sz="1600" dirty="0" smtClean="0"/>
              <a:t> on </a:t>
            </a:r>
            <a:r>
              <a:rPr lang="sl-SI" sz="1600" dirty="0" err="1" smtClean="0"/>
              <a:t>occupation</a:t>
            </a:r>
            <a:r>
              <a:rPr lang="sl-SI" sz="1600" dirty="0" smtClean="0"/>
              <a:t>, </a:t>
            </a:r>
            <a:r>
              <a:rPr lang="sl-SI" sz="1600" dirty="0" err="1" smtClean="0"/>
              <a:t>industry</a:t>
            </a:r>
            <a:r>
              <a:rPr lang="sl-SI" sz="1600" dirty="0" smtClean="0"/>
              <a:t>, </a:t>
            </a:r>
            <a:r>
              <a:rPr lang="sl-SI" sz="1600" dirty="0" err="1" smtClean="0"/>
              <a:t>place</a:t>
            </a:r>
            <a:r>
              <a:rPr lang="sl-SI" sz="1600" dirty="0" smtClean="0"/>
              <a:t> </a:t>
            </a:r>
            <a:r>
              <a:rPr lang="sl-SI" sz="1600" dirty="0" err="1" smtClean="0"/>
              <a:t>of</a:t>
            </a:r>
            <a:r>
              <a:rPr lang="sl-SI" sz="1600" dirty="0" smtClean="0"/>
              <a:t> </a:t>
            </a:r>
            <a:r>
              <a:rPr lang="sl-SI" sz="1600" dirty="0" err="1" smtClean="0"/>
              <a:t>work</a:t>
            </a:r>
            <a:r>
              <a:rPr lang="sl-SI" sz="1600" dirty="0" smtClean="0"/>
              <a:t> </a:t>
            </a:r>
            <a:r>
              <a:rPr lang="sl-SI" sz="1600" dirty="0" err="1" smtClean="0"/>
              <a:t>taken</a:t>
            </a:r>
            <a:r>
              <a:rPr lang="sl-SI" sz="1600" dirty="0" smtClean="0"/>
              <a:t> </a:t>
            </a:r>
            <a:r>
              <a:rPr lang="sl-SI" sz="1600" dirty="0" err="1" smtClean="0"/>
              <a:t>over</a:t>
            </a:r>
            <a:endParaRPr lang="sl-SI" sz="1600" dirty="0" smtClean="0"/>
          </a:p>
          <a:p>
            <a:pPr lvl="1"/>
            <a:r>
              <a:rPr lang="sl-SI" sz="2000" dirty="0" smtClean="0"/>
              <a:t>Business Register in 1976 </a:t>
            </a:r>
          </a:p>
          <a:p>
            <a:r>
              <a:rPr lang="sl-SI" sz="2400" dirty="0" smtClean="0"/>
              <a:t>Two missing registers available after 2002</a:t>
            </a:r>
          </a:p>
          <a:p>
            <a:pPr lvl="1"/>
            <a:r>
              <a:rPr lang="sl-SI" sz="2000" dirty="0" smtClean="0"/>
              <a:t>Real Estate Register established in 2007</a:t>
            </a:r>
          </a:p>
          <a:p>
            <a:pPr lvl="1"/>
            <a:r>
              <a:rPr lang="sl-SI" sz="2000" dirty="0" smtClean="0"/>
              <a:t>Household Register computerized</a:t>
            </a:r>
            <a:endParaRPr lang="sl-SI" sz="2000" dirty="0"/>
          </a:p>
          <a:p>
            <a:r>
              <a:rPr lang="sl-SI" sz="2400" dirty="0" smtClean="0"/>
              <a:t>CPR supplemented with dwellings number</a:t>
            </a:r>
          </a:p>
          <a:p>
            <a:pPr lvl="1"/>
            <a:r>
              <a:rPr lang="sl-SI" sz="2000" dirty="0" smtClean="0"/>
              <a:t>Mini project of SORS and Ministry of Interior in 2010 </a:t>
            </a:r>
            <a:endParaRPr lang="sl-SI" sz="2000" dirty="0"/>
          </a:p>
          <a:p>
            <a:pPr lvl="1"/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3141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Preparatory</a:t>
            </a:r>
            <a:r>
              <a:rPr lang="sl-SI" dirty="0" smtClean="0"/>
              <a:t> </a:t>
            </a:r>
            <a:r>
              <a:rPr lang="sl-SI" dirty="0" err="1" smtClean="0"/>
              <a:t>phase</a:t>
            </a:r>
            <a:r>
              <a:rPr lang="sl-SI" dirty="0" smtClean="0"/>
              <a:t> (1)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Analyses</a:t>
            </a:r>
            <a:r>
              <a:rPr lang="sl-SI" sz="2400" dirty="0" smtClean="0"/>
              <a:t> and evaluation</a:t>
            </a:r>
          </a:p>
          <a:p>
            <a:pPr lvl="1"/>
            <a:r>
              <a:rPr lang="sl-SI" sz="2000" dirty="0" smtClean="0"/>
              <a:t>Data sources</a:t>
            </a:r>
          </a:p>
          <a:p>
            <a:pPr lvl="1"/>
            <a:r>
              <a:rPr lang="sl-SI" sz="2000" dirty="0" smtClean="0"/>
              <a:t>Quality of data</a:t>
            </a:r>
          </a:p>
          <a:p>
            <a:pPr lvl="1"/>
            <a:r>
              <a:rPr lang="sl-SI" sz="2000" dirty="0" smtClean="0"/>
              <a:t>Methodological and processing solutions</a:t>
            </a:r>
          </a:p>
          <a:p>
            <a:r>
              <a:rPr lang="sl-SI" sz="2400" dirty="0" smtClean="0"/>
              <a:t>Trial census carried out in 2010 - main findings</a:t>
            </a:r>
          </a:p>
          <a:p>
            <a:pPr lvl="1"/>
            <a:r>
              <a:rPr lang="sl-SI" sz="2000" dirty="0" smtClean="0"/>
              <a:t>Inconsistencies in </a:t>
            </a:r>
            <a:r>
              <a:rPr lang="sl-SI" sz="2000" dirty="0" err="1" smtClean="0"/>
              <a:t>Household</a:t>
            </a:r>
            <a:r>
              <a:rPr lang="sl-SI" sz="2000" dirty="0" smtClean="0"/>
              <a:t> Register</a:t>
            </a:r>
          </a:p>
          <a:p>
            <a:pPr lvl="2"/>
            <a:r>
              <a:rPr lang="sl-SI" sz="1800" dirty="0" err="1" smtClean="0"/>
              <a:t>Easy</a:t>
            </a:r>
            <a:r>
              <a:rPr lang="sl-SI" sz="1800" dirty="0" smtClean="0"/>
              <a:t> to </a:t>
            </a:r>
            <a:r>
              <a:rPr lang="sl-SI" sz="1800" dirty="0" err="1" smtClean="0"/>
              <a:t>improve</a:t>
            </a:r>
            <a:r>
              <a:rPr lang="sl-SI" sz="1800" dirty="0" smtClean="0"/>
              <a:t> </a:t>
            </a:r>
            <a:r>
              <a:rPr lang="sl-SI" sz="1800" dirty="0" err="1" smtClean="0"/>
              <a:t>quality</a:t>
            </a:r>
            <a:endParaRPr lang="sl-SI" sz="1800" dirty="0" smtClean="0"/>
          </a:p>
          <a:p>
            <a:pPr lvl="1"/>
            <a:r>
              <a:rPr lang="sl-SI" sz="2000" dirty="0" err="1" smtClean="0"/>
              <a:t>Solved</a:t>
            </a:r>
            <a:r>
              <a:rPr lang="sl-SI" sz="2000" dirty="0" smtClean="0"/>
              <a:t> by Ministry of the Interior on the basis of SORS </a:t>
            </a:r>
            <a:r>
              <a:rPr lang="sl-SI" sz="2000" dirty="0" err="1" smtClean="0"/>
              <a:t>guidelines</a:t>
            </a:r>
            <a:endParaRPr lang="sl-SI" sz="2000" dirty="0" smtClean="0"/>
          </a:p>
          <a:p>
            <a:pPr lvl="2"/>
            <a:r>
              <a:rPr lang="sl-SI" sz="1600" dirty="0" err="1" smtClean="0"/>
              <a:t>Detected</a:t>
            </a:r>
            <a:r>
              <a:rPr lang="sl-SI" sz="1600" dirty="0" smtClean="0"/>
              <a:t> </a:t>
            </a:r>
            <a:r>
              <a:rPr lang="sl-SI" sz="1600" dirty="0" err="1" smtClean="0"/>
              <a:t>errors</a:t>
            </a:r>
            <a:r>
              <a:rPr lang="sl-SI" sz="1600" dirty="0" smtClean="0"/>
              <a:t> </a:t>
            </a:r>
            <a:r>
              <a:rPr lang="sl-SI" sz="1600" dirty="0" err="1" smtClean="0"/>
              <a:t>should</a:t>
            </a:r>
            <a:r>
              <a:rPr lang="sl-SI" sz="1600" dirty="0" smtClean="0"/>
              <a:t> </a:t>
            </a:r>
            <a:r>
              <a:rPr lang="sl-SI" sz="1600" dirty="0" err="1" smtClean="0"/>
              <a:t>be</a:t>
            </a:r>
            <a:r>
              <a:rPr lang="sl-SI" sz="1600" dirty="0" smtClean="0"/>
              <a:t> </a:t>
            </a:r>
            <a:r>
              <a:rPr lang="sl-SI" sz="1600" dirty="0" err="1" smtClean="0"/>
              <a:t>corrected</a:t>
            </a:r>
            <a:r>
              <a:rPr lang="sl-SI" sz="1600" dirty="0" smtClean="0"/>
              <a:t> in </a:t>
            </a:r>
            <a:r>
              <a:rPr lang="sl-SI" sz="1600" dirty="0" err="1" smtClean="0"/>
              <a:t>primary</a:t>
            </a:r>
            <a:r>
              <a:rPr lang="sl-SI" sz="1600" dirty="0" smtClean="0"/>
              <a:t> </a:t>
            </a:r>
            <a:r>
              <a:rPr lang="sl-SI" sz="1600" dirty="0" err="1" smtClean="0"/>
              <a:t>source</a:t>
            </a:r>
            <a:endParaRPr lang="sl-SI" sz="1600" dirty="0" smtClean="0"/>
          </a:p>
        </p:txBody>
      </p:sp>
    </p:spTree>
    <p:extLst>
      <p:ext uri="{BB962C8B-B14F-4D97-AF65-F5344CB8AC3E}">
        <p14:creationId xmlns:p14="http://schemas.microsoft.com/office/powerpoint/2010/main" val="26873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Preparatory</a:t>
            </a:r>
            <a:r>
              <a:rPr lang="sl-SI" dirty="0" smtClean="0"/>
              <a:t> </a:t>
            </a:r>
            <a:r>
              <a:rPr lang="sl-SI" dirty="0" err="1" smtClean="0"/>
              <a:t>phase</a:t>
            </a:r>
            <a:r>
              <a:rPr lang="sl-SI" dirty="0" smtClean="0"/>
              <a:t> (2)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Missing</a:t>
            </a:r>
            <a:r>
              <a:rPr lang="sl-SI" sz="2400" dirty="0" smtClean="0"/>
              <a:t> </a:t>
            </a:r>
            <a:r>
              <a:rPr lang="sl-SI" sz="2400" dirty="0" err="1" smtClean="0"/>
              <a:t>dwelling</a:t>
            </a:r>
            <a:r>
              <a:rPr lang="sl-SI" sz="2400" dirty="0" smtClean="0"/>
              <a:t> </a:t>
            </a:r>
            <a:r>
              <a:rPr lang="sl-SI" sz="2400" dirty="0" err="1" smtClean="0"/>
              <a:t>numbers</a:t>
            </a:r>
            <a:r>
              <a:rPr lang="sl-SI" sz="2400" dirty="0" smtClean="0"/>
              <a:t> (DN) in CPR</a:t>
            </a:r>
          </a:p>
          <a:p>
            <a:pPr lvl="1"/>
            <a:r>
              <a:rPr lang="sl-SI" sz="2000" dirty="0" smtClean="0"/>
              <a:t>More </a:t>
            </a:r>
            <a:r>
              <a:rPr lang="sl-SI" sz="2000" dirty="0" err="1" smtClean="0"/>
              <a:t>than</a:t>
            </a:r>
            <a:r>
              <a:rPr lang="sl-SI" sz="2000" dirty="0" smtClean="0"/>
              <a:t> </a:t>
            </a:r>
            <a:r>
              <a:rPr lang="sl-SI" sz="2000" dirty="0" err="1" smtClean="0"/>
              <a:t>half</a:t>
            </a:r>
            <a:r>
              <a:rPr lang="sl-SI" sz="2000" dirty="0" smtClean="0"/>
              <a:t> </a:t>
            </a:r>
            <a:r>
              <a:rPr lang="sl-SI" sz="2000" dirty="0" err="1" smtClean="0"/>
              <a:t>of</a:t>
            </a:r>
            <a:r>
              <a:rPr lang="sl-SI" sz="2000" dirty="0" smtClean="0"/>
              <a:t> </a:t>
            </a:r>
            <a:r>
              <a:rPr lang="sl-SI" sz="2000" dirty="0" err="1" smtClean="0"/>
              <a:t>population</a:t>
            </a:r>
            <a:r>
              <a:rPr lang="sl-SI" sz="2000" dirty="0" smtClean="0"/>
              <a:t> </a:t>
            </a:r>
            <a:r>
              <a:rPr lang="sl-SI" sz="2000" dirty="0" err="1" smtClean="0"/>
              <a:t>living</a:t>
            </a:r>
            <a:r>
              <a:rPr lang="sl-SI" sz="2000" dirty="0" smtClean="0"/>
              <a:t> in </a:t>
            </a:r>
            <a:r>
              <a:rPr lang="sl-SI" sz="2000" dirty="0" err="1" smtClean="0"/>
              <a:t>multi</a:t>
            </a:r>
            <a:r>
              <a:rPr lang="sl-SI" sz="2000" dirty="0" smtClean="0"/>
              <a:t>-</a:t>
            </a:r>
            <a:r>
              <a:rPr lang="sl-SI" sz="2000" dirty="0" err="1" smtClean="0"/>
              <a:t>dwelling</a:t>
            </a:r>
            <a:r>
              <a:rPr lang="sl-SI" sz="2000" dirty="0" smtClean="0"/>
              <a:t> </a:t>
            </a:r>
            <a:r>
              <a:rPr lang="sl-SI" sz="2000" dirty="0" err="1" smtClean="0"/>
              <a:t>buildings</a:t>
            </a:r>
            <a:endParaRPr lang="sl-SI" sz="2000" dirty="0" smtClean="0"/>
          </a:p>
          <a:p>
            <a:pPr lvl="1"/>
            <a:r>
              <a:rPr lang="sl-SI" sz="2000" dirty="0" err="1" smtClean="0"/>
              <a:t>Two</a:t>
            </a:r>
            <a:r>
              <a:rPr lang="sl-SI" sz="2000" dirty="0" smtClean="0"/>
              <a:t> </a:t>
            </a:r>
            <a:r>
              <a:rPr lang="sl-SI" sz="2000" dirty="0" err="1" smtClean="0"/>
              <a:t>main</a:t>
            </a:r>
            <a:r>
              <a:rPr lang="sl-SI" sz="2000" dirty="0" smtClean="0"/>
              <a:t> </a:t>
            </a:r>
            <a:r>
              <a:rPr lang="sl-SI" sz="2000" dirty="0" err="1" smtClean="0"/>
              <a:t>activities</a:t>
            </a:r>
            <a:r>
              <a:rPr lang="sl-SI" sz="2000" dirty="0" smtClean="0"/>
              <a:t> </a:t>
            </a:r>
            <a:r>
              <a:rPr lang="sl-SI" sz="2000" dirty="0" err="1" smtClean="0"/>
              <a:t>for</a:t>
            </a:r>
            <a:r>
              <a:rPr lang="sl-SI" sz="2000" dirty="0" smtClean="0"/>
              <a:t> </a:t>
            </a:r>
            <a:r>
              <a:rPr lang="sl-SI" sz="2000" dirty="0" err="1" smtClean="0"/>
              <a:t>improvement</a:t>
            </a:r>
            <a:r>
              <a:rPr lang="sl-SI" sz="2000" dirty="0" smtClean="0"/>
              <a:t> </a:t>
            </a:r>
            <a:r>
              <a:rPr lang="sl-SI" sz="2000" dirty="0" err="1" smtClean="0"/>
              <a:t>undertaken</a:t>
            </a:r>
            <a:endParaRPr lang="sl-SI" sz="2000" dirty="0" smtClean="0"/>
          </a:p>
          <a:p>
            <a:pPr lvl="2"/>
            <a:r>
              <a:rPr lang="sl-SI" sz="1800" dirty="0" err="1" smtClean="0"/>
              <a:t>Automated</a:t>
            </a:r>
            <a:r>
              <a:rPr lang="sl-SI" sz="1800" dirty="0" smtClean="0"/>
              <a:t> determination of DN on </a:t>
            </a:r>
            <a:r>
              <a:rPr lang="sl-SI" sz="1800" dirty="0" err="1" smtClean="0"/>
              <a:t>the</a:t>
            </a:r>
            <a:r>
              <a:rPr lang="sl-SI" sz="1800" dirty="0" smtClean="0"/>
              <a:t> </a:t>
            </a:r>
            <a:r>
              <a:rPr lang="sl-SI" sz="1800" dirty="0" err="1" smtClean="0"/>
              <a:t>basis</a:t>
            </a:r>
            <a:r>
              <a:rPr lang="sl-SI" sz="1800" dirty="0" smtClean="0"/>
              <a:t> </a:t>
            </a:r>
            <a:r>
              <a:rPr lang="sl-SI" sz="1800" dirty="0" err="1" smtClean="0"/>
              <a:t>of</a:t>
            </a:r>
            <a:r>
              <a:rPr lang="sl-SI" sz="1800" dirty="0" smtClean="0"/>
              <a:t> </a:t>
            </a:r>
            <a:r>
              <a:rPr lang="sl-SI" sz="1800" dirty="0" err="1" smtClean="0"/>
              <a:t>ownership</a:t>
            </a:r>
            <a:r>
              <a:rPr lang="sl-SI" sz="1800" dirty="0" smtClean="0"/>
              <a:t> </a:t>
            </a:r>
            <a:r>
              <a:rPr lang="sl-SI" sz="1800" dirty="0" err="1" smtClean="0"/>
              <a:t>and</a:t>
            </a:r>
            <a:r>
              <a:rPr lang="sl-SI" sz="1800" dirty="0" smtClean="0"/>
              <a:t> </a:t>
            </a:r>
            <a:r>
              <a:rPr lang="sl-SI" sz="1800" dirty="0" err="1" smtClean="0"/>
              <a:t>residence</a:t>
            </a:r>
            <a:endParaRPr lang="sl-SI" sz="1800" dirty="0" smtClean="0"/>
          </a:p>
          <a:p>
            <a:pPr lvl="2"/>
            <a:r>
              <a:rPr lang="sl-SI" sz="1800" dirty="0" smtClean="0"/>
              <a:t>49,000 letters sent to residents </a:t>
            </a:r>
            <a:r>
              <a:rPr lang="sl-SI" sz="1800" dirty="0" err="1" smtClean="0"/>
              <a:t>without</a:t>
            </a:r>
            <a:r>
              <a:rPr lang="sl-SI" sz="1800" dirty="0" smtClean="0"/>
              <a:t> DN</a:t>
            </a:r>
          </a:p>
          <a:p>
            <a:pPr lvl="3"/>
            <a:r>
              <a:rPr lang="sl-SI" sz="1600" dirty="0" err="1" smtClean="0"/>
              <a:t>Response</a:t>
            </a:r>
            <a:r>
              <a:rPr lang="sl-SI" sz="1600" dirty="0" smtClean="0"/>
              <a:t> </a:t>
            </a:r>
            <a:r>
              <a:rPr lang="sl-SI" sz="1600" dirty="0" err="1" smtClean="0"/>
              <a:t>rate</a:t>
            </a:r>
            <a:r>
              <a:rPr lang="sl-SI" sz="1600" dirty="0" smtClean="0"/>
              <a:t> 75 % </a:t>
            </a:r>
            <a:r>
              <a:rPr lang="sl-SI" sz="1600" dirty="0" err="1" smtClean="0"/>
              <a:t>including</a:t>
            </a:r>
            <a:r>
              <a:rPr lang="sl-SI" sz="1600" dirty="0" smtClean="0"/>
              <a:t> </a:t>
            </a:r>
            <a:r>
              <a:rPr lang="sl-SI" sz="1600" dirty="0" err="1" smtClean="0"/>
              <a:t>returning</a:t>
            </a:r>
            <a:r>
              <a:rPr lang="sl-SI" sz="1600" dirty="0" smtClean="0"/>
              <a:t> </a:t>
            </a:r>
            <a:r>
              <a:rPr lang="sl-SI" sz="1600" dirty="0" err="1" smtClean="0"/>
              <a:t>letters</a:t>
            </a:r>
            <a:r>
              <a:rPr lang="sl-SI" sz="1600" dirty="0" smtClean="0"/>
              <a:t> </a:t>
            </a:r>
            <a:r>
              <a:rPr lang="sl-SI" sz="1600" dirty="0" err="1" smtClean="0"/>
              <a:t>by</a:t>
            </a:r>
            <a:r>
              <a:rPr lang="sl-SI" sz="1600" dirty="0" smtClean="0"/>
              <a:t> post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59632" y="4797152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err="1" smtClean="0"/>
              <a:t>Still</a:t>
            </a:r>
            <a:r>
              <a:rPr lang="sl-SI" sz="2400" dirty="0" smtClean="0"/>
              <a:t> 12.3 %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 err="1" smtClean="0"/>
              <a:t>missing</a:t>
            </a:r>
            <a:r>
              <a:rPr lang="sl-SI" sz="2400" dirty="0" smtClean="0"/>
              <a:t> DN in </a:t>
            </a:r>
            <a:r>
              <a:rPr lang="sl-SI" sz="2400" dirty="0" err="1" smtClean="0"/>
              <a:t>input</a:t>
            </a:r>
            <a:r>
              <a:rPr lang="sl-SI" sz="2400" dirty="0" smtClean="0"/>
              <a:t> </a:t>
            </a:r>
            <a:r>
              <a:rPr lang="sl-SI" sz="2400" dirty="0" err="1" smtClean="0"/>
              <a:t>database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549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err="1" smtClean="0"/>
              <a:t>Preparatory</a:t>
            </a:r>
            <a:r>
              <a:rPr lang="sl-SI" dirty="0" smtClean="0"/>
              <a:t> </a:t>
            </a:r>
            <a:r>
              <a:rPr lang="sl-SI" dirty="0" err="1" smtClean="0"/>
              <a:t>phase</a:t>
            </a:r>
            <a:r>
              <a:rPr lang="sl-SI" dirty="0" smtClean="0"/>
              <a:t> (3)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en-US" sz="2400" dirty="0"/>
              <a:t>Unsatisfactory quality of Real Estate Register data</a:t>
            </a:r>
          </a:p>
          <a:p>
            <a:pPr lvl="1"/>
            <a:r>
              <a:rPr lang="sl-SI" sz="2000" dirty="0" err="1" smtClean="0"/>
              <a:t>The</a:t>
            </a:r>
            <a:r>
              <a:rPr lang="sl-SI" sz="2000" dirty="0" smtClean="0"/>
              <a:t> </a:t>
            </a:r>
            <a:r>
              <a:rPr lang="sl-SI" sz="2000" dirty="0" err="1" smtClean="0"/>
              <a:t>main</a:t>
            </a:r>
            <a:r>
              <a:rPr lang="sl-SI" sz="2000" dirty="0" smtClean="0"/>
              <a:t> problem in </a:t>
            </a:r>
            <a:r>
              <a:rPr lang="sl-SI" sz="2000" dirty="0" err="1" smtClean="0"/>
              <a:t>whole</a:t>
            </a:r>
            <a:r>
              <a:rPr lang="sl-SI" sz="2000" dirty="0" smtClean="0"/>
              <a:t> </a:t>
            </a:r>
            <a:r>
              <a:rPr lang="sl-SI" sz="2000" dirty="0" err="1" smtClean="0"/>
              <a:t>statistical</a:t>
            </a:r>
            <a:r>
              <a:rPr lang="sl-SI" sz="2000" dirty="0" smtClean="0"/>
              <a:t> </a:t>
            </a:r>
            <a:r>
              <a:rPr lang="sl-SI" sz="2000" dirty="0" err="1" smtClean="0"/>
              <a:t>process</a:t>
            </a:r>
            <a:endParaRPr lang="sl-SI" sz="2000" dirty="0"/>
          </a:p>
          <a:p>
            <a:pPr lvl="1"/>
            <a:r>
              <a:rPr lang="sl-SI" sz="2000" dirty="0" smtClean="0"/>
              <a:t>SORS analyses sent to register </a:t>
            </a:r>
            <a:r>
              <a:rPr lang="sl-SI" sz="2000" dirty="0" err="1" smtClean="0"/>
              <a:t>keeper</a:t>
            </a:r>
            <a:r>
              <a:rPr lang="sl-SI" sz="2000" dirty="0" smtClean="0"/>
              <a:t> </a:t>
            </a:r>
          </a:p>
          <a:p>
            <a:pPr lvl="1"/>
            <a:r>
              <a:rPr lang="sl-SI" sz="2000" dirty="0" err="1" smtClean="0"/>
              <a:t>Public</a:t>
            </a:r>
            <a:r>
              <a:rPr lang="sl-SI" sz="2000" dirty="0" smtClean="0"/>
              <a:t> data – </a:t>
            </a:r>
            <a:r>
              <a:rPr lang="sl-SI" sz="2000" dirty="0" err="1" smtClean="0"/>
              <a:t>owners</a:t>
            </a:r>
            <a:r>
              <a:rPr lang="sl-SI" sz="2000" dirty="0" smtClean="0"/>
              <a:t> </a:t>
            </a:r>
            <a:r>
              <a:rPr lang="sl-SI" sz="2000" dirty="0" err="1" smtClean="0"/>
              <a:t>had</a:t>
            </a:r>
            <a:r>
              <a:rPr lang="sl-SI" sz="2000" dirty="0" smtClean="0"/>
              <a:t> </a:t>
            </a:r>
            <a:r>
              <a:rPr lang="sl-SI" sz="2000" dirty="0" err="1" smtClean="0"/>
              <a:t>chance</a:t>
            </a:r>
            <a:r>
              <a:rPr lang="sl-SI" sz="2000" dirty="0" smtClean="0"/>
              <a:t> to check and </a:t>
            </a:r>
            <a:r>
              <a:rPr lang="sl-SI" sz="2000" dirty="0" err="1" smtClean="0"/>
              <a:t>change</a:t>
            </a:r>
            <a:r>
              <a:rPr lang="sl-SI" sz="2000" dirty="0" smtClean="0"/>
              <a:t> </a:t>
            </a:r>
            <a:r>
              <a:rPr lang="sl-SI" sz="2000" dirty="0" err="1" smtClean="0"/>
              <a:t>data</a:t>
            </a:r>
            <a:endParaRPr lang="sl-SI" sz="2000" dirty="0" smtClean="0"/>
          </a:p>
          <a:p>
            <a:pPr lvl="1"/>
            <a:r>
              <a:rPr lang="sl-SI" sz="2000" dirty="0" err="1" smtClean="0"/>
              <a:t>Data</a:t>
            </a:r>
            <a:r>
              <a:rPr lang="sl-SI" sz="2000" dirty="0" smtClean="0"/>
              <a:t> on </a:t>
            </a:r>
            <a:r>
              <a:rPr lang="sl-SI" sz="2000" dirty="0" err="1" smtClean="0"/>
              <a:t>ownership</a:t>
            </a:r>
            <a:r>
              <a:rPr lang="sl-SI" sz="2000" dirty="0" smtClean="0"/>
              <a:t> </a:t>
            </a:r>
            <a:r>
              <a:rPr lang="sl-SI" sz="2000" dirty="0" err="1" smtClean="0"/>
              <a:t>depends</a:t>
            </a:r>
            <a:r>
              <a:rPr lang="sl-SI" sz="2000" dirty="0" smtClean="0"/>
              <a:t> on </a:t>
            </a:r>
            <a:r>
              <a:rPr lang="sl-SI" sz="2000" dirty="0" err="1" smtClean="0"/>
              <a:t>long</a:t>
            </a:r>
            <a:r>
              <a:rPr lang="sl-SI" sz="2000" dirty="0" smtClean="0"/>
              <a:t>-</a:t>
            </a:r>
            <a:r>
              <a:rPr lang="sl-SI" sz="2000" dirty="0" err="1" smtClean="0"/>
              <a:t>lasting</a:t>
            </a:r>
            <a:r>
              <a:rPr lang="sl-SI" sz="2000" dirty="0" smtClean="0"/>
              <a:t> legal </a:t>
            </a:r>
            <a:r>
              <a:rPr lang="sl-SI" sz="2000" dirty="0" err="1" smtClean="0"/>
              <a:t>matters</a:t>
            </a:r>
            <a:r>
              <a:rPr lang="sl-SI" sz="2000" dirty="0" smtClean="0"/>
              <a:t> </a:t>
            </a:r>
          </a:p>
          <a:p>
            <a:pPr lvl="1"/>
            <a:endParaRPr lang="sl-SI" sz="2000" dirty="0"/>
          </a:p>
          <a:p>
            <a:pPr marL="457200" lvl="1" indent="0">
              <a:buNone/>
            </a:pPr>
            <a:endParaRPr lang="sl-SI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4797152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err="1" smtClean="0"/>
              <a:t>Re</a:t>
            </a:r>
            <a:r>
              <a:rPr lang="sl-SI" sz="2400" dirty="0" smtClean="0"/>
              <a:t>-</a:t>
            </a:r>
            <a:r>
              <a:rPr lang="sl-SI" sz="2400" dirty="0" err="1" smtClean="0"/>
              <a:t>updating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 err="1" smtClean="0"/>
              <a:t>final</a:t>
            </a:r>
            <a:r>
              <a:rPr lang="sl-SI" sz="2400" dirty="0" smtClean="0"/>
              <a:t> </a:t>
            </a:r>
            <a:r>
              <a:rPr lang="sl-SI" sz="2400" dirty="0" err="1" smtClean="0"/>
              <a:t>database</a:t>
            </a:r>
            <a:r>
              <a:rPr lang="sl-SI" sz="2400" dirty="0" smtClean="0"/>
              <a:t> – </a:t>
            </a:r>
            <a:r>
              <a:rPr lang="sl-SI" sz="2400" dirty="0" err="1" smtClean="0"/>
              <a:t>selected</a:t>
            </a:r>
            <a:r>
              <a:rPr lang="sl-SI" sz="2400" dirty="0" smtClean="0"/>
              <a:t> </a:t>
            </a:r>
            <a:r>
              <a:rPr lang="sl-SI" sz="2400" dirty="0" err="1" smtClean="0"/>
              <a:t>topics</a:t>
            </a:r>
            <a:r>
              <a:rPr lang="sl-SI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65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smtClean="0"/>
              <a:t>Linkage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data</a:t>
            </a:r>
            <a:r>
              <a:rPr lang="sl-SI" dirty="0" smtClean="0"/>
              <a:t> (1)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smtClean="0"/>
              <a:t>Identifiers crucial </a:t>
            </a:r>
            <a:r>
              <a:rPr lang="sl-SI" sz="2400" dirty="0" err="1" smtClean="0"/>
              <a:t>for</a:t>
            </a:r>
            <a:r>
              <a:rPr lang="sl-SI" sz="2400" dirty="0" smtClean="0"/>
              <a:t> </a:t>
            </a:r>
            <a:r>
              <a:rPr lang="sl-SI" sz="2400" dirty="0" err="1" smtClean="0"/>
              <a:t>integration</a:t>
            </a:r>
            <a:r>
              <a:rPr lang="sl-SI" sz="2400" dirty="0" smtClean="0"/>
              <a:t> </a:t>
            </a:r>
            <a:r>
              <a:rPr lang="sl-SI" sz="2400" dirty="0" err="1" smtClean="0"/>
              <a:t>of</a:t>
            </a:r>
            <a:r>
              <a:rPr lang="sl-SI" sz="2400" dirty="0" smtClean="0"/>
              <a:t> </a:t>
            </a:r>
            <a:r>
              <a:rPr lang="sl-SI" sz="2400" dirty="0" err="1" smtClean="0"/>
              <a:t>persons</a:t>
            </a:r>
            <a:r>
              <a:rPr lang="sl-SI" sz="2400" dirty="0" smtClean="0"/>
              <a:t>, households and dwellings</a:t>
            </a:r>
          </a:p>
          <a:p>
            <a:pPr lvl="1"/>
            <a:r>
              <a:rPr lang="sl-SI" sz="2000" dirty="0" smtClean="0"/>
              <a:t>PIN (transformed to SID before the process)</a:t>
            </a:r>
          </a:p>
          <a:p>
            <a:pPr lvl="2"/>
            <a:r>
              <a:rPr lang="sl-SI" sz="1600" dirty="0" smtClean="0"/>
              <a:t>Basic identifier for most of linkage regarding persons</a:t>
            </a:r>
          </a:p>
          <a:p>
            <a:pPr lvl="1"/>
            <a:r>
              <a:rPr lang="sl-SI" sz="2000" dirty="0" err="1" smtClean="0"/>
              <a:t>Household</a:t>
            </a:r>
            <a:r>
              <a:rPr lang="sl-SI" sz="2000" dirty="0" smtClean="0"/>
              <a:t> </a:t>
            </a:r>
            <a:r>
              <a:rPr lang="sl-SI" sz="2000" dirty="0" err="1" smtClean="0"/>
              <a:t>number</a:t>
            </a:r>
            <a:endParaRPr lang="sl-SI" sz="2000" dirty="0" smtClean="0"/>
          </a:p>
          <a:p>
            <a:pPr lvl="2"/>
            <a:r>
              <a:rPr lang="sl-SI" sz="1600" dirty="0" err="1" smtClean="0"/>
              <a:t>Housekeeping</a:t>
            </a:r>
            <a:r>
              <a:rPr lang="sl-SI" sz="1600" dirty="0" smtClean="0"/>
              <a:t> </a:t>
            </a:r>
            <a:r>
              <a:rPr lang="sl-SI" sz="1600" dirty="0" err="1" smtClean="0"/>
              <a:t>concept</a:t>
            </a:r>
            <a:r>
              <a:rPr lang="sl-SI" sz="1600" dirty="0" smtClean="0"/>
              <a:t> is </a:t>
            </a:r>
            <a:r>
              <a:rPr lang="sl-SI" sz="1600" dirty="0" err="1" smtClean="0"/>
              <a:t>implemented</a:t>
            </a:r>
            <a:endParaRPr lang="sl-SI" sz="1600" dirty="0" smtClean="0"/>
          </a:p>
          <a:p>
            <a:pPr lvl="2"/>
            <a:r>
              <a:rPr lang="sl-SI" sz="1600" dirty="0" smtClean="0"/>
              <a:t>Not available for foreigners - 2.1% HN </a:t>
            </a:r>
            <a:r>
              <a:rPr lang="sl-SI" sz="1600" dirty="0" err="1" smtClean="0"/>
              <a:t>missing</a:t>
            </a:r>
            <a:endParaRPr lang="sl-SI" sz="1600" dirty="0" smtClean="0"/>
          </a:p>
          <a:p>
            <a:pPr lvl="2"/>
            <a:r>
              <a:rPr lang="sl-SI" sz="1600" dirty="0" err="1" smtClean="0"/>
              <a:t>Relation</a:t>
            </a:r>
            <a:r>
              <a:rPr lang="sl-SI" sz="1600" dirty="0" smtClean="0"/>
              <a:t> to </a:t>
            </a:r>
            <a:r>
              <a:rPr lang="sl-SI" sz="1600" dirty="0" err="1" smtClean="0"/>
              <a:t>the</a:t>
            </a:r>
            <a:r>
              <a:rPr lang="sl-SI" sz="1600" dirty="0" smtClean="0"/>
              <a:t> reference </a:t>
            </a:r>
            <a:r>
              <a:rPr lang="sl-SI" sz="1600" dirty="0" err="1" smtClean="0"/>
              <a:t>person</a:t>
            </a:r>
            <a:r>
              <a:rPr lang="sl-SI" sz="1600" dirty="0" smtClean="0"/>
              <a:t> </a:t>
            </a:r>
            <a:r>
              <a:rPr lang="sl-SI" sz="1600" dirty="0" err="1" smtClean="0"/>
              <a:t>could</a:t>
            </a:r>
            <a:r>
              <a:rPr lang="sl-SI" sz="1600" dirty="0" smtClean="0"/>
              <a:t> </a:t>
            </a:r>
            <a:r>
              <a:rPr lang="sl-SI" sz="1600" dirty="0" err="1" smtClean="0"/>
              <a:t>be</a:t>
            </a:r>
            <a:r>
              <a:rPr lang="sl-SI" sz="1600" dirty="0" smtClean="0"/>
              <a:t> </a:t>
            </a:r>
            <a:r>
              <a:rPr lang="sl-SI" sz="1600" dirty="0" err="1" smtClean="0"/>
              <a:t>considered</a:t>
            </a:r>
            <a:r>
              <a:rPr lang="sl-SI" sz="1600" dirty="0"/>
              <a:t> </a:t>
            </a:r>
            <a:r>
              <a:rPr lang="sl-SI" sz="1600" dirty="0" smtClean="0"/>
              <a:t>as </a:t>
            </a:r>
            <a:r>
              <a:rPr lang="sl-SI" sz="1600" dirty="0" err="1" smtClean="0"/>
              <a:t>identifier</a:t>
            </a:r>
            <a:r>
              <a:rPr lang="sl-SI" sz="1600" dirty="0" smtClean="0"/>
              <a:t> (</a:t>
            </a:r>
            <a:r>
              <a:rPr lang="sl-SI" sz="1600" dirty="0" err="1" smtClean="0"/>
              <a:t>key</a:t>
            </a:r>
            <a:r>
              <a:rPr lang="sl-SI" sz="1600" dirty="0" smtClean="0"/>
              <a:t> </a:t>
            </a:r>
            <a:r>
              <a:rPr lang="sl-SI" sz="1600" dirty="0" err="1" smtClean="0"/>
              <a:t>for</a:t>
            </a:r>
            <a:r>
              <a:rPr lang="sl-SI" sz="1600" dirty="0" smtClean="0"/>
              <a:t> </a:t>
            </a:r>
            <a:r>
              <a:rPr lang="sl-SI" sz="1600" dirty="0" err="1" smtClean="0"/>
              <a:t>family</a:t>
            </a:r>
            <a:r>
              <a:rPr lang="sl-SI" sz="1600" dirty="0" smtClean="0"/>
              <a:t> </a:t>
            </a:r>
            <a:r>
              <a:rPr lang="sl-SI" sz="1600" dirty="0" err="1" smtClean="0"/>
              <a:t>generation</a:t>
            </a:r>
            <a:r>
              <a:rPr lang="sl-SI" sz="1600" dirty="0" smtClean="0"/>
              <a:t>)</a:t>
            </a:r>
            <a:endParaRPr lang="sl-SI" sz="1400" dirty="0" smtClean="0"/>
          </a:p>
          <a:p>
            <a:pPr lvl="1"/>
            <a:r>
              <a:rPr lang="sl-SI" sz="2000" dirty="0" smtClean="0"/>
              <a:t>Dwelling number</a:t>
            </a:r>
          </a:p>
          <a:p>
            <a:pPr lvl="2"/>
            <a:r>
              <a:rPr lang="sl-SI" sz="1600" dirty="0" smtClean="0"/>
              <a:t>The share of missing data still high – 12.3%</a:t>
            </a:r>
          </a:p>
          <a:p>
            <a:pPr lvl="1"/>
            <a:r>
              <a:rPr lang="sl-SI" sz="2000" dirty="0" smtClean="0"/>
              <a:t>Address</a:t>
            </a:r>
          </a:p>
          <a:p>
            <a:pPr lvl="2"/>
            <a:r>
              <a:rPr lang="sl-SI" sz="1600" dirty="0" smtClean="0"/>
              <a:t>Unique identifier of every building</a:t>
            </a:r>
          </a:p>
          <a:p>
            <a:pPr marL="0" indent="0">
              <a:buNone/>
            </a:pPr>
            <a:endParaRPr lang="sl-SI" sz="2400" dirty="0"/>
          </a:p>
          <a:p>
            <a:endParaRPr lang="sl-SI" sz="2400" dirty="0" smtClean="0"/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04374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sl-SI" dirty="0" smtClean="0"/>
              <a:t>Linkage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data</a:t>
            </a:r>
            <a:r>
              <a:rPr lang="sl-SI" dirty="0" smtClean="0"/>
              <a:t> (2)</a:t>
            </a: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08525"/>
          </a:xfrm>
        </p:spPr>
        <p:txBody>
          <a:bodyPr/>
          <a:lstStyle/>
          <a:p>
            <a:r>
              <a:rPr lang="sl-SI" sz="2400" dirty="0" err="1" smtClean="0"/>
              <a:t>Statistical</a:t>
            </a:r>
            <a:r>
              <a:rPr lang="sl-SI" sz="2400" dirty="0" smtClean="0"/>
              <a:t> </a:t>
            </a:r>
            <a:r>
              <a:rPr lang="sl-SI" sz="2400" dirty="0" err="1" smtClean="0"/>
              <a:t>process</a:t>
            </a:r>
            <a:r>
              <a:rPr lang="sl-SI" sz="2400" dirty="0" smtClean="0"/>
              <a:t> </a:t>
            </a:r>
            <a:r>
              <a:rPr lang="sl-SI" sz="2400" dirty="0" err="1" smtClean="0"/>
              <a:t>almost</a:t>
            </a:r>
            <a:r>
              <a:rPr lang="sl-SI" sz="2400" dirty="0" smtClean="0"/>
              <a:t> </a:t>
            </a:r>
            <a:r>
              <a:rPr lang="sl-SI" sz="2400" dirty="0" err="1" smtClean="0"/>
              <a:t>completely</a:t>
            </a:r>
            <a:r>
              <a:rPr lang="sl-SI" sz="2400" dirty="0" smtClean="0"/>
              <a:t> </a:t>
            </a:r>
            <a:r>
              <a:rPr lang="sl-SI" sz="2400" dirty="0" err="1" smtClean="0"/>
              <a:t>automated</a:t>
            </a:r>
            <a:endParaRPr lang="sl-SI" sz="2400" dirty="0" smtClean="0"/>
          </a:p>
          <a:p>
            <a:pPr lvl="1"/>
            <a:r>
              <a:rPr lang="sl-SI" sz="2000" dirty="0" err="1" smtClean="0"/>
              <a:t>Very</a:t>
            </a:r>
            <a:r>
              <a:rPr lang="sl-SI" sz="2000" dirty="0" smtClean="0"/>
              <a:t> </a:t>
            </a:r>
            <a:r>
              <a:rPr lang="sl-SI" sz="2000" dirty="0" err="1" smtClean="0"/>
              <a:t>complex</a:t>
            </a:r>
            <a:r>
              <a:rPr lang="sl-SI" sz="2000" dirty="0" smtClean="0"/>
              <a:t> </a:t>
            </a:r>
            <a:r>
              <a:rPr lang="sl-SI" sz="2000" dirty="0" err="1" smtClean="0"/>
              <a:t>rules</a:t>
            </a:r>
            <a:r>
              <a:rPr lang="sl-SI" sz="2000" dirty="0" smtClean="0"/>
              <a:t> </a:t>
            </a:r>
            <a:r>
              <a:rPr lang="sl-SI" sz="2000" dirty="0" err="1" smtClean="0"/>
              <a:t>for</a:t>
            </a:r>
            <a:r>
              <a:rPr lang="sl-SI" sz="2000" dirty="0" smtClean="0"/>
              <a:t> </a:t>
            </a:r>
            <a:r>
              <a:rPr lang="sl-SI" sz="2000" dirty="0" err="1" smtClean="0"/>
              <a:t>imputing</a:t>
            </a:r>
            <a:r>
              <a:rPr lang="sl-SI" sz="2000" dirty="0" smtClean="0"/>
              <a:t> </a:t>
            </a:r>
            <a:r>
              <a:rPr lang="sl-SI" sz="2000" dirty="0" err="1" smtClean="0"/>
              <a:t>key</a:t>
            </a:r>
            <a:r>
              <a:rPr lang="sl-SI" sz="2000" dirty="0" smtClean="0"/>
              <a:t> </a:t>
            </a:r>
            <a:r>
              <a:rPr lang="sl-SI" sz="2000" dirty="0" err="1" smtClean="0"/>
              <a:t>identifiers</a:t>
            </a:r>
            <a:endParaRPr lang="sl-SI" sz="2000" dirty="0" smtClean="0"/>
          </a:p>
          <a:p>
            <a:r>
              <a:rPr lang="sl-SI" sz="2400" dirty="0" smtClean="0"/>
              <a:t>Interface for manual editing incorporated in </a:t>
            </a:r>
            <a:r>
              <a:rPr lang="sl-SI" sz="2400" dirty="0" err="1" smtClean="0"/>
              <a:t>the</a:t>
            </a:r>
            <a:r>
              <a:rPr lang="sl-SI" sz="2400" dirty="0" smtClean="0"/>
              <a:t> </a:t>
            </a:r>
            <a:r>
              <a:rPr lang="sl-SI" sz="2400" dirty="0" err="1" smtClean="0"/>
              <a:t>statistical</a:t>
            </a:r>
            <a:r>
              <a:rPr lang="sl-SI" sz="2400" dirty="0" smtClean="0"/>
              <a:t> process</a:t>
            </a:r>
          </a:p>
          <a:p>
            <a:pPr lvl="1"/>
            <a:r>
              <a:rPr lang="sl-SI" sz="2000" dirty="0" smtClean="0"/>
              <a:t>Better quality – but only 1% </a:t>
            </a:r>
            <a:r>
              <a:rPr lang="sl-SI" sz="2000" dirty="0" err="1" smtClean="0"/>
              <a:t>records</a:t>
            </a:r>
            <a:r>
              <a:rPr lang="sl-SI" sz="2000" dirty="0" smtClean="0"/>
              <a:t> </a:t>
            </a:r>
          </a:p>
          <a:p>
            <a:pPr lvl="2"/>
            <a:r>
              <a:rPr lang="sl-SI" sz="1800" dirty="0" err="1" smtClean="0"/>
              <a:t>Household</a:t>
            </a:r>
            <a:r>
              <a:rPr lang="sl-SI" sz="1800" dirty="0" smtClean="0"/>
              <a:t> </a:t>
            </a:r>
            <a:r>
              <a:rPr lang="sl-SI" sz="1800" dirty="0" err="1" smtClean="0"/>
              <a:t>formation</a:t>
            </a:r>
            <a:r>
              <a:rPr lang="sl-SI" sz="1800" dirty="0" smtClean="0"/>
              <a:t> </a:t>
            </a:r>
            <a:r>
              <a:rPr lang="sl-SI" sz="1800" dirty="0" err="1" smtClean="0"/>
              <a:t>of</a:t>
            </a:r>
            <a:r>
              <a:rPr lang="sl-SI" sz="1800" dirty="0" smtClean="0"/>
              <a:t> </a:t>
            </a:r>
            <a:r>
              <a:rPr lang="sl-SI" sz="1800" dirty="0" err="1" smtClean="0"/>
              <a:t>foreigners</a:t>
            </a:r>
            <a:r>
              <a:rPr lang="sl-SI" sz="1800" dirty="0" smtClean="0"/>
              <a:t> </a:t>
            </a:r>
          </a:p>
          <a:p>
            <a:pPr lvl="2"/>
            <a:r>
              <a:rPr lang="sl-SI" sz="1800" dirty="0" err="1" smtClean="0"/>
              <a:t>Family</a:t>
            </a:r>
            <a:r>
              <a:rPr lang="sl-SI" sz="1800" dirty="0" smtClean="0"/>
              <a:t> </a:t>
            </a:r>
            <a:r>
              <a:rPr lang="sl-SI" sz="1800" dirty="0" err="1" smtClean="0"/>
              <a:t>formation</a:t>
            </a:r>
            <a:r>
              <a:rPr lang="sl-SI" sz="1800" dirty="0" smtClean="0"/>
              <a:t> </a:t>
            </a:r>
          </a:p>
          <a:p>
            <a:pPr lvl="3"/>
            <a:r>
              <a:rPr lang="sl-SI" sz="1600" dirty="0" err="1" smtClean="0"/>
              <a:t>Multi</a:t>
            </a:r>
            <a:r>
              <a:rPr lang="sl-SI" sz="1600" dirty="0" smtClean="0"/>
              <a:t>-</a:t>
            </a:r>
            <a:r>
              <a:rPr lang="sl-SI" sz="1600" dirty="0" err="1" smtClean="0"/>
              <a:t>member</a:t>
            </a:r>
            <a:r>
              <a:rPr lang="sl-SI" sz="1600" dirty="0" smtClean="0"/>
              <a:t> </a:t>
            </a:r>
            <a:r>
              <a:rPr lang="sl-SI" sz="1600" dirty="0" err="1" smtClean="0"/>
              <a:t>households</a:t>
            </a:r>
            <a:endParaRPr lang="sl-SI" sz="1600" dirty="0" smtClean="0"/>
          </a:p>
          <a:p>
            <a:pPr lvl="3"/>
            <a:r>
              <a:rPr lang="sl-SI" sz="1600" dirty="0" err="1" smtClean="0"/>
              <a:t>Households</a:t>
            </a:r>
            <a:r>
              <a:rPr lang="sl-SI" sz="1600" dirty="0" smtClean="0"/>
              <a:t> </a:t>
            </a:r>
            <a:r>
              <a:rPr lang="sl-SI" sz="1600" dirty="0" err="1" smtClean="0"/>
              <a:t>without</a:t>
            </a:r>
            <a:r>
              <a:rPr lang="sl-SI" sz="1600" dirty="0" smtClean="0"/>
              <a:t> </a:t>
            </a:r>
            <a:r>
              <a:rPr lang="sl-SI" sz="1600" dirty="0" err="1" smtClean="0"/>
              <a:t>data</a:t>
            </a:r>
            <a:r>
              <a:rPr lang="sl-SI" sz="1600" dirty="0" smtClean="0"/>
              <a:t> on </a:t>
            </a:r>
            <a:r>
              <a:rPr lang="sl-SI" sz="1600" dirty="0" err="1" smtClean="0"/>
              <a:t>biological</a:t>
            </a:r>
            <a:r>
              <a:rPr lang="sl-SI" sz="1600" dirty="0" smtClean="0"/>
              <a:t> </a:t>
            </a:r>
            <a:r>
              <a:rPr lang="sl-SI" sz="1600" dirty="0" err="1" smtClean="0"/>
              <a:t>parents</a:t>
            </a:r>
            <a:r>
              <a:rPr lang="sl-SI" sz="1600" dirty="0" smtClean="0"/>
              <a:t> or </a:t>
            </a:r>
            <a:r>
              <a:rPr lang="sl-SI" sz="1600" dirty="0" err="1" smtClean="0"/>
              <a:t>spouses</a:t>
            </a:r>
            <a:endParaRPr lang="sl-SI" sz="1600" dirty="0" smtClean="0"/>
          </a:p>
          <a:p>
            <a:pPr marL="0" indent="0">
              <a:buNone/>
            </a:pPr>
            <a:endParaRPr lang="sl-SI" sz="2400" dirty="0"/>
          </a:p>
          <a:p>
            <a:pPr marL="0" indent="0">
              <a:buNone/>
            </a:pPr>
            <a:endParaRPr lang="sl-SI" sz="2400" dirty="0" smtClean="0"/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73414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predloga_ang_1">
  <a:themeElements>
    <a:clrScheme name="ppt_predloga_ang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_predloga_ang_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predloga_ang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predloga_ang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predloga_ang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predloga_ang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predloga_ang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predloga_ang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predloga_ang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ppt_predloga_ang_1</Template>
  <TotalTime>2466</TotalTime>
  <Words>888</Words>
  <Application>Microsoft Office PowerPoint</Application>
  <PresentationFormat>On-screen Show (4:3)</PresentationFormat>
  <Paragraphs>152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ppt_predloga_ang_1</vt:lpstr>
      <vt:lpstr>Register-Based Census 2011 in Slovenia – Some Quality Aspects</vt:lpstr>
      <vt:lpstr>Basic facts (1)</vt:lpstr>
      <vt:lpstr>Basic facts (2)</vt:lpstr>
      <vt:lpstr>Background</vt:lpstr>
      <vt:lpstr>Preparatory phase (1)</vt:lpstr>
      <vt:lpstr>Preparatory phase (2)</vt:lpstr>
      <vt:lpstr>Preparatory phase (3)</vt:lpstr>
      <vt:lpstr>Linkage of data (1)</vt:lpstr>
      <vt:lpstr>Linkage of data (2)</vt:lpstr>
      <vt:lpstr>Quality indicators - identifiers</vt:lpstr>
      <vt:lpstr>Current activity status</vt:lpstr>
      <vt:lpstr>Imputation</vt:lpstr>
      <vt:lpstr>Where should we be heading ?</vt:lpstr>
      <vt:lpstr>Over-registration</vt:lpstr>
      <vt:lpstr>Conclusion</vt:lpstr>
      <vt:lpstr>Thank you for your attention!</vt:lpstr>
    </vt:vector>
  </TitlesOfParts>
  <Company>SURS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v3user</dc:creator>
  <cp:lastModifiedBy>DolencFamily</cp:lastModifiedBy>
  <cp:revision>191</cp:revision>
  <dcterms:created xsi:type="dcterms:W3CDTF">2007-05-14T13:26:04Z</dcterms:created>
  <dcterms:modified xsi:type="dcterms:W3CDTF">2012-05-23T08:35:38Z</dcterms:modified>
</cp:coreProperties>
</file>