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3.xml" ContentType="application/vnd.openxmlformats-officedocument.drawingml.diagram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18"/>
  </p:handoutMasterIdLst>
  <p:sldIdLst>
    <p:sldId id="256" r:id="rId2"/>
    <p:sldId id="258" r:id="rId3"/>
    <p:sldId id="281" r:id="rId4"/>
    <p:sldId id="279" r:id="rId5"/>
    <p:sldId id="280" r:id="rId6"/>
    <p:sldId id="283" r:id="rId7"/>
    <p:sldId id="284" r:id="rId8"/>
    <p:sldId id="285" r:id="rId9"/>
    <p:sldId id="286" r:id="rId10"/>
    <p:sldId id="287" r:id="rId11"/>
    <p:sldId id="293" r:id="rId12"/>
    <p:sldId id="291" r:id="rId13"/>
    <p:sldId id="292" r:id="rId14"/>
    <p:sldId id="294" r:id="rId15"/>
    <p:sldId id="295" r:id="rId16"/>
    <p:sldId id="277" r:id="rId17"/>
  </p:sldIdLst>
  <p:sldSz cx="9144000" cy="6858000" type="screen4x3"/>
  <p:notesSz cx="6669088" cy="97536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333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ittlere Formatvorlage 2 - Akz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18603FDC-E32A-4AB5-989C-0864C3EAD2B8}" styleName="Designformatvorlage 2 - Akz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21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6583229-8DA7-4D9C-BE11-480ADC3A768F}" type="doc">
      <dgm:prSet loTypeId="urn:microsoft.com/office/officeart/2005/8/layout/equation1" loCatId="process" qsTypeId="urn:microsoft.com/office/officeart/2005/8/quickstyle/simple1" qsCatId="simple" csTypeId="urn:microsoft.com/office/officeart/2005/8/colors/accent2_2" csCatId="accent2" phldr="1"/>
      <dgm:spPr/>
    </dgm:pt>
    <dgm:pt modelId="{91461042-9D54-40CA-912E-620F375CDE4C}">
      <dgm:prSet phldrT="[Text]"/>
      <dgm:spPr/>
      <dgm:t>
        <a:bodyPr/>
        <a:lstStyle/>
        <a:p>
          <a:r>
            <a:rPr lang="de-AT" b="1" dirty="0" err="1" smtClean="0"/>
            <a:t>v</a:t>
          </a:r>
          <a:r>
            <a:rPr lang="de-AT" b="1" baseline="30000" dirty="0" err="1" smtClean="0"/>
            <a:t>D</a:t>
          </a:r>
          <a:r>
            <a:rPr lang="de-AT" b="1" dirty="0" smtClean="0"/>
            <a:t>*</a:t>
          </a:r>
          <a:r>
            <a:rPr lang="de-AT" b="1" dirty="0" err="1" smtClean="0"/>
            <a:t>hd</a:t>
          </a:r>
          <a:r>
            <a:rPr lang="de-AT" b="1" baseline="30000" dirty="0" err="1" smtClean="0"/>
            <a:t>D</a:t>
          </a:r>
          <a:r>
            <a:rPr lang="de-AT" b="1" baseline="-25000" dirty="0" err="1" smtClean="0"/>
            <a:t>ij</a:t>
          </a:r>
          <a:endParaRPr lang="de-AT" b="1" baseline="-25000" dirty="0"/>
        </a:p>
      </dgm:t>
    </dgm:pt>
    <dgm:pt modelId="{E0406EA9-4F0C-4F71-9153-73260A400B3D}" type="parTrans" cxnId="{ECCC3D03-4F32-4746-B2E4-0B979DDEFDC8}">
      <dgm:prSet/>
      <dgm:spPr/>
      <dgm:t>
        <a:bodyPr/>
        <a:lstStyle/>
        <a:p>
          <a:endParaRPr lang="de-AT"/>
        </a:p>
      </dgm:t>
    </dgm:pt>
    <dgm:pt modelId="{38ED4882-A125-4F24-9DC0-EC7B46ADD87B}" type="sibTrans" cxnId="{ECCC3D03-4F32-4746-B2E4-0B979DDEFDC8}">
      <dgm:prSet/>
      <dgm:spPr/>
      <dgm:t>
        <a:bodyPr/>
        <a:lstStyle/>
        <a:p>
          <a:endParaRPr lang="de-AT"/>
        </a:p>
      </dgm:t>
    </dgm:pt>
    <dgm:pt modelId="{0ED44238-4DE8-4122-A5A1-44F22E529E80}">
      <dgm:prSet phldrT="[Text]"/>
      <dgm:spPr/>
      <dgm:t>
        <a:bodyPr/>
        <a:lstStyle/>
        <a:p>
          <a:r>
            <a:rPr lang="de-AT" b="1" dirty="0" err="1" smtClean="0"/>
            <a:t>v</a:t>
          </a:r>
          <a:r>
            <a:rPr lang="de-AT" b="1" baseline="30000" dirty="0" err="1" smtClean="0"/>
            <a:t>P</a:t>
          </a:r>
          <a:r>
            <a:rPr lang="de-AT" b="1" dirty="0" smtClean="0"/>
            <a:t>*</a:t>
          </a:r>
          <a:r>
            <a:rPr lang="de-AT" b="1" dirty="0" err="1" smtClean="0"/>
            <a:t>hd</a:t>
          </a:r>
          <a:r>
            <a:rPr lang="de-AT" b="1" baseline="30000" dirty="0" err="1" smtClean="0"/>
            <a:t>P</a:t>
          </a:r>
          <a:r>
            <a:rPr lang="de-AT" b="1" baseline="-25000" dirty="0" err="1" smtClean="0"/>
            <a:t>ij</a:t>
          </a:r>
          <a:endParaRPr lang="de-AT" b="1" baseline="-25000" dirty="0" smtClean="0"/>
        </a:p>
      </dgm:t>
    </dgm:pt>
    <dgm:pt modelId="{FB8889AC-AB1A-4D6C-BA4E-D881078B3D3C}" type="parTrans" cxnId="{479FB234-92D1-4EEE-9165-E66F01F84C51}">
      <dgm:prSet/>
      <dgm:spPr/>
      <dgm:t>
        <a:bodyPr/>
        <a:lstStyle/>
        <a:p>
          <a:endParaRPr lang="de-AT"/>
        </a:p>
      </dgm:t>
    </dgm:pt>
    <dgm:pt modelId="{C41CDE43-F112-45F1-BE6A-9C7893BEA8C4}" type="sibTrans" cxnId="{479FB234-92D1-4EEE-9165-E66F01F84C51}">
      <dgm:prSet/>
      <dgm:spPr/>
      <dgm:t>
        <a:bodyPr/>
        <a:lstStyle/>
        <a:p>
          <a:endParaRPr lang="de-AT"/>
        </a:p>
      </dgm:t>
    </dgm:pt>
    <dgm:pt modelId="{AC6C7C7D-3495-44F9-9BBC-1BA2F6D17A86}">
      <dgm:prSet phldrT="[Text]" custT="1"/>
      <dgm:spPr/>
      <dgm:t>
        <a:bodyPr/>
        <a:lstStyle/>
        <a:p>
          <a:r>
            <a:rPr lang="de-AT" sz="2400" b="1" dirty="0" err="1" smtClean="0"/>
            <a:t>q</a:t>
          </a:r>
          <a:r>
            <a:rPr lang="de-AT" sz="2400" b="1" baseline="-25000" dirty="0" err="1" smtClean="0"/>
            <a:t>ij</a:t>
          </a:r>
          <a:endParaRPr lang="de-AT" sz="2400" b="1" baseline="-25000" dirty="0" smtClean="0"/>
        </a:p>
      </dgm:t>
    </dgm:pt>
    <dgm:pt modelId="{C372AB77-62D9-4E85-AFC9-B8136B26E29D}" type="parTrans" cxnId="{17B4A424-4935-40BC-A0E9-6E96CB6A004A}">
      <dgm:prSet/>
      <dgm:spPr/>
      <dgm:t>
        <a:bodyPr/>
        <a:lstStyle/>
        <a:p>
          <a:endParaRPr lang="de-AT"/>
        </a:p>
      </dgm:t>
    </dgm:pt>
    <dgm:pt modelId="{ED02C909-889A-4906-A3A5-489FAB1FBE6E}" type="sibTrans" cxnId="{17B4A424-4935-40BC-A0E9-6E96CB6A004A}">
      <dgm:prSet/>
      <dgm:spPr/>
      <dgm:t>
        <a:bodyPr/>
        <a:lstStyle/>
        <a:p>
          <a:endParaRPr lang="de-AT"/>
        </a:p>
      </dgm:t>
    </dgm:pt>
    <dgm:pt modelId="{B3DB5BDD-AE60-4B6F-9D76-EF55EFC23015}">
      <dgm:prSet phldrT="[Text]"/>
      <dgm:spPr/>
      <dgm:t>
        <a:bodyPr/>
        <a:lstStyle/>
        <a:p>
          <a:r>
            <a:rPr lang="de-AT" b="1" dirty="0" err="1" smtClean="0"/>
            <a:t>v</a:t>
          </a:r>
          <a:r>
            <a:rPr lang="de-AT" b="1" baseline="30000" dirty="0" err="1" smtClean="0"/>
            <a:t>E</a:t>
          </a:r>
          <a:r>
            <a:rPr lang="de-AT" b="1" dirty="0" smtClean="0"/>
            <a:t>*</a:t>
          </a:r>
          <a:r>
            <a:rPr lang="de-AT" b="1" dirty="0" err="1" smtClean="0"/>
            <a:t>hd</a:t>
          </a:r>
          <a:r>
            <a:rPr lang="de-AT" b="1" baseline="30000" dirty="0" err="1" smtClean="0"/>
            <a:t>E</a:t>
          </a:r>
          <a:r>
            <a:rPr lang="de-AT" b="1" baseline="-25000" dirty="0" err="1" smtClean="0"/>
            <a:t>ij</a:t>
          </a:r>
          <a:endParaRPr lang="de-AT" b="1" baseline="-25000" dirty="0" smtClean="0"/>
        </a:p>
      </dgm:t>
    </dgm:pt>
    <dgm:pt modelId="{3413E9AC-09C2-4A2A-9D25-EE25A21A6E63}" type="parTrans" cxnId="{874D6A1F-5A8E-4AAA-90F5-CEACF8439978}">
      <dgm:prSet/>
      <dgm:spPr/>
      <dgm:t>
        <a:bodyPr/>
        <a:lstStyle/>
        <a:p>
          <a:endParaRPr lang="de-AT"/>
        </a:p>
      </dgm:t>
    </dgm:pt>
    <dgm:pt modelId="{1EBBC142-FA48-4B6A-AC1B-B075F37DDCDD}" type="sibTrans" cxnId="{874D6A1F-5A8E-4AAA-90F5-CEACF8439978}">
      <dgm:prSet/>
      <dgm:spPr/>
      <dgm:t>
        <a:bodyPr/>
        <a:lstStyle/>
        <a:p>
          <a:endParaRPr lang="de-AT"/>
        </a:p>
      </dgm:t>
    </dgm:pt>
    <dgm:pt modelId="{A8AB2ACD-48A8-4FD6-8946-985DD3A0E046}" type="pres">
      <dgm:prSet presAssocID="{A6583229-8DA7-4D9C-BE11-480ADC3A768F}" presName="linearFlow" presStyleCnt="0">
        <dgm:presLayoutVars>
          <dgm:dir/>
          <dgm:resizeHandles val="exact"/>
        </dgm:presLayoutVars>
      </dgm:prSet>
      <dgm:spPr/>
    </dgm:pt>
    <dgm:pt modelId="{8E3D8994-C12D-46A7-A592-44C981EBDA41}" type="pres">
      <dgm:prSet presAssocID="{91461042-9D54-40CA-912E-620F375CDE4C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de-AT"/>
        </a:p>
      </dgm:t>
    </dgm:pt>
    <dgm:pt modelId="{DE68DDC5-BD43-4238-B49F-1F23A552AECD}" type="pres">
      <dgm:prSet presAssocID="{38ED4882-A125-4F24-9DC0-EC7B46ADD87B}" presName="spacerL" presStyleCnt="0"/>
      <dgm:spPr/>
    </dgm:pt>
    <dgm:pt modelId="{3F8B3668-0288-4E71-B352-6C4ED0430790}" type="pres">
      <dgm:prSet presAssocID="{38ED4882-A125-4F24-9DC0-EC7B46ADD87B}" presName="sibTrans" presStyleLbl="sibTrans2D1" presStyleIdx="0" presStyleCnt="3"/>
      <dgm:spPr/>
      <dgm:t>
        <a:bodyPr/>
        <a:lstStyle/>
        <a:p>
          <a:endParaRPr lang="de-AT"/>
        </a:p>
      </dgm:t>
    </dgm:pt>
    <dgm:pt modelId="{0D518E83-80BE-4359-8FC0-899D89E04BBA}" type="pres">
      <dgm:prSet presAssocID="{38ED4882-A125-4F24-9DC0-EC7B46ADD87B}" presName="spacerR" presStyleCnt="0"/>
      <dgm:spPr/>
    </dgm:pt>
    <dgm:pt modelId="{CFDB3F8D-31C3-4843-8BD1-7C52B2E78098}" type="pres">
      <dgm:prSet presAssocID="{0ED44238-4DE8-4122-A5A1-44F22E529E80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de-AT"/>
        </a:p>
      </dgm:t>
    </dgm:pt>
    <dgm:pt modelId="{40757A2C-80F0-45CC-9D37-CB57BE3FE503}" type="pres">
      <dgm:prSet presAssocID="{C41CDE43-F112-45F1-BE6A-9C7893BEA8C4}" presName="spacerL" presStyleCnt="0"/>
      <dgm:spPr/>
    </dgm:pt>
    <dgm:pt modelId="{3FA8618C-07BA-4F7C-A2FB-DD82336155CC}" type="pres">
      <dgm:prSet presAssocID="{C41CDE43-F112-45F1-BE6A-9C7893BEA8C4}" presName="sibTrans" presStyleLbl="sibTrans2D1" presStyleIdx="1" presStyleCnt="3"/>
      <dgm:spPr/>
      <dgm:t>
        <a:bodyPr/>
        <a:lstStyle/>
        <a:p>
          <a:endParaRPr lang="de-AT"/>
        </a:p>
      </dgm:t>
    </dgm:pt>
    <dgm:pt modelId="{79206E9B-AB5A-4DFF-BBCD-C1FD485FDCDA}" type="pres">
      <dgm:prSet presAssocID="{C41CDE43-F112-45F1-BE6A-9C7893BEA8C4}" presName="spacerR" presStyleCnt="0"/>
      <dgm:spPr/>
    </dgm:pt>
    <dgm:pt modelId="{11D9F190-F35E-4EE8-8269-E3BDE6E43863}" type="pres">
      <dgm:prSet presAssocID="{B3DB5BDD-AE60-4B6F-9D76-EF55EFC23015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de-AT"/>
        </a:p>
      </dgm:t>
    </dgm:pt>
    <dgm:pt modelId="{1D480148-1E53-4F6E-9A50-750DC521ED83}" type="pres">
      <dgm:prSet presAssocID="{1EBBC142-FA48-4B6A-AC1B-B075F37DDCDD}" presName="spacerL" presStyleCnt="0"/>
      <dgm:spPr/>
    </dgm:pt>
    <dgm:pt modelId="{B117FE7B-D502-47C7-A09B-C7D6D871C91B}" type="pres">
      <dgm:prSet presAssocID="{1EBBC142-FA48-4B6A-AC1B-B075F37DDCDD}" presName="sibTrans" presStyleLbl="sibTrans2D1" presStyleIdx="2" presStyleCnt="3"/>
      <dgm:spPr/>
      <dgm:t>
        <a:bodyPr/>
        <a:lstStyle/>
        <a:p>
          <a:endParaRPr lang="de-AT"/>
        </a:p>
      </dgm:t>
    </dgm:pt>
    <dgm:pt modelId="{C34585D2-4B34-4BBF-A083-AE62CEBF134B}" type="pres">
      <dgm:prSet presAssocID="{1EBBC142-FA48-4B6A-AC1B-B075F37DDCDD}" presName="spacerR" presStyleCnt="0"/>
      <dgm:spPr/>
    </dgm:pt>
    <dgm:pt modelId="{C2FD2161-0828-4680-9397-4564FBDE6233}" type="pres">
      <dgm:prSet presAssocID="{AC6C7C7D-3495-44F9-9BBC-1BA2F6D17A86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de-AT"/>
        </a:p>
      </dgm:t>
    </dgm:pt>
  </dgm:ptLst>
  <dgm:cxnLst>
    <dgm:cxn modelId="{524C640D-1B23-4B69-B31F-12690D97DB79}" type="presOf" srcId="{1EBBC142-FA48-4B6A-AC1B-B075F37DDCDD}" destId="{B117FE7B-D502-47C7-A09B-C7D6D871C91B}" srcOrd="0" destOrd="0" presId="urn:microsoft.com/office/officeart/2005/8/layout/equation1"/>
    <dgm:cxn modelId="{28003D94-2ED3-45F2-BC6E-68A23AB5733B}" type="presOf" srcId="{C41CDE43-F112-45F1-BE6A-9C7893BEA8C4}" destId="{3FA8618C-07BA-4F7C-A2FB-DD82336155CC}" srcOrd="0" destOrd="0" presId="urn:microsoft.com/office/officeart/2005/8/layout/equation1"/>
    <dgm:cxn modelId="{874D6A1F-5A8E-4AAA-90F5-CEACF8439978}" srcId="{A6583229-8DA7-4D9C-BE11-480ADC3A768F}" destId="{B3DB5BDD-AE60-4B6F-9D76-EF55EFC23015}" srcOrd="2" destOrd="0" parTransId="{3413E9AC-09C2-4A2A-9D25-EE25A21A6E63}" sibTransId="{1EBBC142-FA48-4B6A-AC1B-B075F37DDCDD}"/>
    <dgm:cxn modelId="{A5C908E3-8A48-48F8-8C68-D13059B4FF02}" type="presOf" srcId="{38ED4882-A125-4F24-9DC0-EC7B46ADD87B}" destId="{3F8B3668-0288-4E71-B352-6C4ED0430790}" srcOrd="0" destOrd="0" presId="urn:microsoft.com/office/officeart/2005/8/layout/equation1"/>
    <dgm:cxn modelId="{479FB234-92D1-4EEE-9165-E66F01F84C51}" srcId="{A6583229-8DA7-4D9C-BE11-480ADC3A768F}" destId="{0ED44238-4DE8-4122-A5A1-44F22E529E80}" srcOrd="1" destOrd="0" parTransId="{FB8889AC-AB1A-4D6C-BA4E-D881078B3D3C}" sibTransId="{C41CDE43-F112-45F1-BE6A-9C7893BEA8C4}"/>
    <dgm:cxn modelId="{1264FC22-B85E-48D8-8776-7053391CB4C5}" type="presOf" srcId="{AC6C7C7D-3495-44F9-9BBC-1BA2F6D17A86}" destId="{C2FD2161-0828-4680-9397-4564FBDE6233}" srcOrd="0" destOrd="0" presId="urn:microsoft.com/office/officeart/2005/8/layout/equation1"/>
    <dgm:cxn modelId="{49840D48-8BD8-4530-8D83-F9EEC65CC150}" type="presOf" srcId="{A6583229-8DA7-4D9C-BE11-480ADC3A768F}" destId="{A8AB2ACD-48A8-4FD6-8946-985DD3A0E046}" srcOrd="0" destOrd="0" presId="urn:microsoft.com/office/officeart/2005/8/layout/equation1"/>
    <dgm:cxn modelId="{ECCC3D03-4F32-4746-B2E4-0B979DDEFDC8}" srcId="{A6583229-8DA7-4D9C-BE11-480ADC3A768F}" destId="{91461042-9D54-40CA-912E-620F375CDE4C}" srcOrd="0" destOrd="0" parTransId="{E0406EA9-4F0C-4F71-9153-73260A400B3D}" sibTransId="{38ED4882-A125-4F24-9DC0-EC7B46ADD87B}"/>
    <dgm:cxn modelId="{359F3DAE-AE6D-40CC-BFC3-B3698E46FFB1}" type="presOf" srcId="{91461042-9D54-40CA-912E-620F375CDE4C}" destId="{8E3D8994-C12D-46A7-A592-44C981EBDA41}" srcOrd="0" destOrd="0" presId="urn:microsoft.com/office/officeart/2005/8/layout/equation1"/>
    <dgm:cxn modelId="{567708F4-38F9-4D70-A5CB-62CD240337CF}" type="presOf" srcId="{B3DB5BDD-AE60-4B6F-9D76-EF55EFC23015}" destId="{11D9F190-F35E-4EE8-8269-E3BDE6E43863}" srcOrd="0" destOrd="0" presId="urn:microsoft.com/office/officeart/2005/8/layout/equation1"/>
    <dgm:cxn modelId="{7FC2A9C9-04A3-48C4-A9BB-287FA975CAF2}" type="presOf" srcId="{0ED44238-4DE8-4122-A5A1-44F22E529E80}" destId="{CFDB3F8D-31C3-4843-8BD1-7C52B2E78098}" srcOrd="0" destOrd="0" presId="urn:microsoft.com/office/officeart/2005/8/layout/equation1"/>
    <dgm:cxn modelId="{17B4A424-4935-40BC-A0E9-6E96CB6A004A}" srcId="{A6583229-8DA7-4D9C-BE11-480ADC3A768F}" destId="{AC6C7C7D-3495-44F9-9BBC-1BA2F6D17A86}" srcOrd="3" destOrd="0" parTransId="{C372AB77-62D9-4E85-AFC9-B8136B26E29D}" sibTransId="{ED02C909-889A-4906-A3A5-489FAB1FBE6E}"/>
    <dgm:cxn modelId="{5829C375-FB41-403F-8236-369139942DBE}" type="presParOf" srcId="{A8AB2ACD-48A8-4FD6-8946-985DD3A0E046}" destId="{8E3D8994-C12D-46A7-A592-44C981EBDA41}" srcOrd="0" destOrd="0" presId="urn:microsoft.com/office/officeart/2005/8/layout/equation1"/>
    <dgm:cxn modelId="{5369CFC4-8F44-46D7-A037-E71C5085CB4D}" type="presParOf" srcId="{A8AB2ACD-48A8-4FD6-8946-985DD3A0E046}" destId="{DE68DDC5-BD43-4238-B49F-1F23A552AECD}" srcOrd="1" destOrd="0" presId="urn:microsoft.com/office/officeart/2005/8/layout/equation1"/>
    <dgm:cxn modelId="{F7F52BFF-3572-445B-92B9-281EBFE4C4B9}" type="presParOf" srcId="{A8AB2ACD-48A8-4FD6-8946-985DD3A0E046}" destId="{3F8B3668-0288-4E71-B352-6C4ED0430790}" srcOrd="2" destOrd="0" presId="urn:microsoft.com/office/officeart/2005/8/layout/equation1"/>
    <dgm:cxn modelId="{8B4319F7-2D42-45DF-A71C-9A6BC044C9A7}" type="presParOf" srcId="{A8AB2ACD-48A8-4FD6-8946-985DD3A0E046}" destId="{0D518E83-80BE-4359-8FC0-899D89E04BBA}" srcOrd="3" destOrd="0" presId="urn:microsoft.com/office/officeart/2005/8/layout/equation1"/>
    <dgm:cxn modelId="{85CB63D1-751D-47C8-B31C-848EEA4F1B4D}" type="presParOf" srcId="{A8AB2ACD-48A8-4FD6-8946-985DD3A0E046}" destId="{CFDB3F8D-31C3-4843-8BD1-7C52B2E78098}" srcOrd="4" destOrd="0" presId="urn:microsoft.com/office/officeart/2005/8/layout/equation1"/>
    <dgm:cxn modelId="{A2AFEC9C-F20F-4170-9356-849162E164B0}" type="presParOf" srcId="{A8AB2ACD-48A8-4FD6-8946-985DD3A0E046}" destId="{40757A2C-80F0-45CC-9D37-CB57BE3FE503}" srcOrd="5" destOrd="0" presId="urn:microsoft.com/office/officeart/2005/8/layout/equation1"/>
    <dgm:cxn modelId="{4EB32484-7B71-4095-8AC7-DA3B8006CE85}" type="presParOf" srcId="{A8AB2ACD-48A8-4FD6-8946-985DD3A0E046}" destId="{3FA8618C-07BA-4F7C-A2FB-DD82336155CC}" srcOrd="6" destOrd="0" presId="urn:microsoft.com/office/officeart/2005/8/layout/equation1"/>
    <dgm:cxn modelId="{2F958BDA-24A8-48F1-B4B0-618E63AF1DC4}" type="presParOf" srcId="{A8AB2ACD-48A8-4FD6-8946-985DD3A0E046}" destId="{79206E9B-AB5A-4DFF-BBCD-C1FD485FDCDA}" srcOrd="7" destOrd="0" presId="urn:microsoft.com/office/officeart/2005/8/layout/equation1"/>
    <dgm:cxn modelId="{F66C9B2A-CDCD-4977-90CB-984BF8C5B421}" type="presParOf" srcId="{A8AB2ACD-48A8-4FD6-8946-985DD3A0E046}" destId="{11D9F190-F35E-4EE8-8269-E3BDE6E43863}" srcOrd="8" destOrd="0" presId="urn:microsoft.com/office/officeart/2005/8/layout/equation1"/>
    <dgm:cxn modelId="{9DD250CE-7CE1-48B4-ABD2-41305EEFF87E}" type="presParOf" srcId="{A8AB2ACD-48A8-4FD6-8946-985DD3A0E046}" destId="{1D480148-1E53-4F6E-9A50-750DC521ED83}" srcOrd="9" destOrd="0" presId="urn:microsoft.com/office/officeart/2005/8/layout/equation1"/>
    <dgm:cxn modelId="{6F100A24-E826-4110-83EF-285601FE7FE7}" type="presParOf" srcId="{A8AB2ACD-48A8-4FD6-8946-985DD3A0E046}" destId="{B117FE7B-D502-47C7-A09B-C7D6D871C91B}" srcOrd="10" destOrd="0" presId="urn:microsoft.com/office/officeart/2005/8/layout/equation1"/>
    <dgm:cxn modelId="{5553FA56-03B6-47AD-99BE-C0CD41C147D4}" type="presParOf" srcId="{A8AB2ACD-48A8-4FD6-8946-985DD3A0E046}" destId="{C34585D2-4B34-4BBF-A083-AE62CEBF134B}" srcOrd="11" destOrd="0" presId="urn:microsoft.com/office/officeart/2005/8/layout/equation1"/>
    <dgm:cxn modelId="{73E1BEE2-7C8D-41DB-BAA0-9FFD5190CA98}" type="presParOf" srcId="{A8AB2ACD-48A8-4FD6-8946-985DD3A0E046}" destId="{C2FD2161-0828-4680-9397-4564FBDE6233}" srcOrd="12" destOrd="0" presId="urn:microsoft.com/office/officeart/2005/8/layout/equation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BC7F25D-0577-4076-9464-248A08A5A142}" type="doc">
      <dgm:prSet loTypeId="urn:microsoft.com/office/officeart/2005/8/layout/funnel1" loCatId="process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de-AT"/>
        </a:p>
      </dgm:t>
    </dgm:pt>
    <dgm:pt modelId="{0F52B98A-A081-4C35-8AE5-8AFF848FE2B3}">
      <dgm:prSet phldrT="[Text]"/>
      <dgm:spPr/>
      <dgm:t>
        <a:bodyPr/>
        <a:lstStyle/>
        <a:p>
          <a:r>
            <a:rPr lang="de-AT" b="1" dirty="0" smtClean="0"/>
            <a:t>SEX_Reg1</a:t>
          </a:r>
          <a:endParaRPr lang="de-AT" b="1" dirty="0"/>
        </a:p>
      </dgm:t>
    </dgm:pt>
    <dgm:pt modelId="{564F204D-5A8A-40F8-B079-076A163359BA}" type="parTrans" cxnId="{4EAF0C30-EC2C-4B85-8875-85EFEB972E03}">
      <dgm:prSet/>
      <dgm:spPr/>
      <dgm:t>
        <a:bodyPr/>
        <a:lstStyle/>
        <a:p>
          <a:endParaRPr lang="de-AT"/>
        </a:p>
      </dgm:t>
    </dgm:pt>
    <dgm:pt modelId="{2D5A1DF2-ACF9-4A83-94C2-6EAFAE7FF8A5}" type="sibTrans" cxnId="{4EAF0C30-EC2C-4B85-8875-85EFEB972E03}">
      <dgm:prSet/>
      <dgm:spPr/>
      <dgm:t>
        <a:bodyPr/>
        <a:lstStyle/>
        <a:p>
          <a:endParaRPr lang="de-AT"/>
        </a:p>
      </dgm:t>
    </dgm:pt>
    <dgm:pt modelId="{D6674373-8BA6-4CB2-8814-3DD967418920}">
      <dgm:prSet phldrT="[Text]"/>
      <dgm:spPr/>
      <dgm:t>
        <a:bodyPr/>
        <a:lstStyle/>
        <a:p>
          <a:r>
            <a:rPr lang="de-AT" b="1" dirty="0" smtClean="0"/>
            <a:t>SEX_Reg2</a:t>
          </a:r>
          <a:endParaRPr lang="de-AT" b="1" dirty="0"/>
        </a:p>
      </dgm:t>
    </dgm:pt>
    <dgm:pt modelId="{07F8DEED-43CA-4370-85F0-D00502272D5C}" type="parTrans" cxnId="{C7BE8730-336B-4A23-BD08-70E262A72FE1}">
      <dgm:prSet/>
      <dgm:spPr/>
      <dgm:t>
        <a:bodyPr/>
        <a:lstStyle/>
        <a:p>
          <a:endParaRPr lang="de-AT"/>
        </a:p>
      </dgm:t>
    </dgm:pt>
    <dgm:pt modelId="{B11529FD-E439-4220-84A2-EE25BAEB3F5D}" type="sibTrans" cxnId="{C7BE8730-336B-4A23-BD08-70E262A72FE1}">
      <dgm:prSet/>
      <dgm:spPr/>
      <dgm:t>
        <a:bodyPr/>
        <a:lstStyle/>
        <a:p>
          <a:endParaRPr lang="de-AT"/>
        </a:p>
      </dgm:t>
    </dgm:pt>
    <dgm:pt modelId="{A4460546-8C4E-42B6-94CD-91911BCEB96E}">
      <dgm:prSet phldrT="[Text]"/>
      <dgm:spPr/>
      <dgm:t>
        <a:bodyPr/>
        <a:lstStyle/>
        <a:p>
          <a:r>
            <a:rPr lang="de-AT" b="1" dirty="0" smtClean="0"/>
            <a:t>SEX_Reg3</a:t>
          </a:r>
          <a:endParaRPr lang="de-AT" b="1" dirty="0"/>
        </a:p>
      </dgm:t>
    </dgm:pt>
    <dgm:pt modelId="{516B17CD-D9F3-42A8-ABD1-115586CAF433}" type="parTrans" cxnId="{F5E79B1B-9F44-4952-AFE2-1561AF17D3B7}">
      <dgm:prSet/>
      <dgm:spPr/>
      <dgm:t>
        <a:bodyPr/>
        <a:lstStyle/>
        <a:p>
          <a:endParaRPr lang="de-AT"/>
        </a:p>
      </dgm:t>
    </dgm:pt>
    <dgm:pt modelId="{42AADBB1-CD56-4B85-9010-C12207960BB8}" type="sibTrans" cxnId="{F5E79B1B-9F44-4952-AFE2-1561AF17D3B7}">
      <dgm:prSet/>
      <dgm:spPr/>
      <dgm:t>
        <a:bodyPr/>
        <a:lstStyle/>
        <a:p>
          <a:endParaRPr lang="de-AT"/>
        </a:p>
      </dgm:t>
    </dgm:pt>
    <dgm:pt modelId="{E240A2A6-4BB6-4F11-A1DF-77AEDCAF6CEE}">
      <dgm:prSet phldrT="[Text]"/>
      <dgm:spPr/>
      <dgm:t>
        <a:bodyPr/>
        <a:lstStyle/>
        <a:p>
          <a:endParaRPr lang="de-AT" dirty="0"/>
        </a:p>
      </dgm:t>
    </dgm:pt>
    <dgm:pt modelId="{DFBB3958-D828-4B2F-9655-110510127D9C}" type="sibTrans" cxnId="{D8E85B17-49A3-4AC9-9C72-77F24184EB69}">
      <dgm:prSet/>
      <dgm:spPr/>
      <dgm:t>
        <a:bodyPr/>
        <a:lstStyle/>
        <a:p>
          <a:endParaRPr lang="de-AT"/>
        </a:p>
      </dgm:t>
    </dgm:pt>
    <dgm:pt modelId="{C8B59F6E-3218-478D-BDA9-A9CA094725A3}" type="parTrans" cxnId="{D8E85B17-49A3-4AC9-9C72-77F24184EB69}">
      <dgm:prSet/>
      <dgm:spPr/>
      <dgm:t>
        <a:bodyPr/>
        <a:lstStyle/>
        <a:p>
          <a:endParaRPr lang="de-AT"/>
        </a:p>
      </dgm:t>
    </dgm:pt>
    <dgm:pt modelId="{6CCB3A6D-3FD0-4F69-AFFE-8E09E1AC3A64}" type="pres">
      <dgm:prSet presAssocID="{CBC7F25D-0577-4076-9464-248A08A5A142}" presName="Name0" presStyleCnt="0">
        <dgm:presLayoutVars>
          <dgm:chMax val="4"/>
          <dgm:resizeHandles val="exact"/>
        </dgm:presLayoutVars>
      </dgm:prSet>
      <dgm:spPr/>
      <dgm:t>
        <a:bodyPr/>
        <a:lstStyle/>
        <a:p>
          <a:endParaRPr lang="de-AT"/>
        </a:p>
      </dgm:t>
    </dgm:pt>
    <dgm:pt modelId="{B36FE595-809E-4CD0-B80D-E026FE7CE6D8}" type="pres">
      <dgm:prSet presAssocID="{CBC7F25D-0577-4076-9464-248A08A5A142}" presName="ellipse" presStyleLbl="trBgShp" presStyleIdx="0" presStyleCnt="1" custLinFactNeighborY="291"/>
      <dgm:spPr/>
      <dgm:t>
        <a:bodyPr/>
        <a:lstStyle/>
        <a:p>
          <a:endParaRPr lang="de-AT"/>
        </a:p>
      </dgm:t>
    </dgm:pt>
    <dgm:pt modelId="{64C25BED-B8B0-4627-8642-1D316C6D2AE1}" type="pres">
      <dgm:prSet presAssocID="{CBC7F25D-0577-4076-9464-248A08A5A142}" presName="arrow1" presStyleLbl="fgShp" presStyleIdx="0" presStyleCnt="1" custLinFactNeighborY="-20368"/>
      <dgm:spPr/>
      <dgm:t>
        <a:bodyPr/>
        <a:lstStyle/>
        <a:p>
          <a:endParaRPr lang="de-AT"/>
        </a:p>
      </dgm:t>
    </dgm:pt>
    <dgm:pt modelId="{8A05E452-C288-4B77-BEF7-EB9A80E54250}" type="pres">
      <dgm:prSet presAssocID="{CBC7F25D-0577-4076-9464-248A08A5A142}" presName="rectangle" presStyleLbl="revTx" presStyleIdx="0" presStyleCnt="1">
        <dgm:presLayoutVars>
          <dgm:bulletEnabled val="1"/>
        </dgm:presLayoutVars>
      </dgm:prSet>
      <dgm:spPr/>
      <dgm:t>
        <a:bodyPr/>
        <a:lstStyle/>
        <a:p>
          <a:endParaRPr lang="de-AT"/>
        </a:p>
      </dgm:t>
    </dgm:pt>
    <dgm:pt modelId="{05143596-FC61-4F61-842D-27B4519DAB72}" type="pres">
      <dgm:prSet presAssocID="{D6674373-8BA6-4CB2-8814-3DD967418920}" presName="item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de-AT"/>
        </a:p>
      </dgm:t>
    </dgm:pt>
    <dgm:pt modelId="{9A432E45-1EE4-46D8-A66B-2B675F06C982}" type="pres">
      <dgm:prSet presAssocID="{A4460546-8C4E-42B6-94CD-91911BCEB96E}" presName="item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de-AT"/>
        </a:p>
      </dgm:t>
    </dgm:pt>
    <dgm:pt modelId="{1CC1BA47-4AE1-4A2B-969A-149F43431880}" type="pres">
      <dgm:prSet presAssocID="{E240A2A6-4BB6-4F11-A1DF-77AEDCAF6CEE}" presName="item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de-AT"/>
        </a:p>
      </dgm:t>
    </dgm:pt>
    <dgm:pt modelId="{3711B6C9-4FBB-47CA-B04D-6ADFC26E60D8}" type="pres">
      <dgm:prSet presAssocID="{CBC7F25D-0577-4076-9464-248A08A5A142}" presName="funnel" presStyleLbl="trAlignAcc1" presStyleIdx="0" presStyleCnt="1" custLinFactNeighborX="420" custLinFactNeighborY="-893"/>
      <dgm:spPr/>
      <dgm:t>
        <a:bodyPr/>
        <a:lstStyle/>
        <a:p>
          <a:endParaRPr lang="de-AT"/>
        </a:p>
      </dgm:t>
    </dgm:pt>
  </dgm:ptLst>
  <dgm:cxnLst>
    <dgm:cxn modelId="{F1601A05-4571-410A-B4BA-31A584358191}" type="presOf" srcId="{A4460546-8C4E-42B6-94CD-91911BCEB96E}" destId="{05143596-FC61-4F61-842D-27B4519DAB72}" srcOrd="0" destOrd="0" presId="urn:microsoft.com/office/officeart/2005/8/layout/funnel1"/>
    <dgm:cxn modelId="{F2B7BE6B-E475-4383-8F50-8CD77428F92B}" type="presOf" srcId="{D6674373-8BA6-4CB2-8814-3DD967418920}" destId="{9A432E45-1EE4-46D8-A66B-2B675F06C982}" srcOrd="0" destOrd="0" presId="urn:microsoft.com/office/officeart/2005/8/layout/funnel1"/>
    <dgm:cxn modelId="{D8E85B17-49A3-4AC9-9C72-77F24184EB69}" srcId="{CBC7F25D-0577-4076-9464-248A08A5A142}" destId="{E240A2A6-4BB6-4F11-A1DF-77AEDCAF6CEE}" srcOrd="3" destOrd="0" parTransId="{C8B59F6E-3218-478D-BDA9-A9CA094725A3}" sibTransId="{DFBB3958-D828-4B2F-9655-110510127D9C}"/>
    <dgm:cxn modelId="{F5E79B1B-9F44-4952-AFE2-1561AF17D3B7}" srcId="{CBC7F25D-0577-4076-9464-248A08A5A142}" destId="{A4460546-8C4E-42B6-94CD-91911BCEB96E}" srcOrd="2" destOrd="0" parTransId="{516B17CD-D9F3-42A8-ABD1-115586CAF433}" sibTransId="{42AADBB1-CD56-4B85-9010-C12207960BB8}"/>
    <dgm:cxn modelId="{C7BE8730-336B-4A23-BD08-70E262A72FE1}" srcId="{CBC7F25D-0577-4076-9464-248A08A5A142}" destId="{D6674373-8BA6-4CB2-8814-3DD967418920}" srcOrd="1" destOrd="0" parTransId="{07F8DEED-43CA-4370-85F0-D00502272D5C}" sibTransId="{B11529FD-E439-4220-84A2-EE25BAEB3F5D}"/>
    <dgm:cxn modelId="{4EAF0C30-EC2C-4B85-8875-85EFEB972E03}" srcId="{CBC7F25D-0577-4076-9464-248A08A5A142}" destId="{0F52B98A-A081-4C35-8AE5-8AFF848FE2B3}" srcOrd="0" destOrd="0" parTransId="{564F204D-5A8A-40F8-B079-076A163359BA}" sibTransId="{2D5A1DF2-ACF9-4A83-94C2-6EAFAE7FF8A5}"/>
    <dgm:cxn modelId="{9EB5C977-571A-4A99-890E-442C03B20129}" type="presOf" srcId="{CBC7F25D-0577-4076-9464-248A08A5A142}" destId="{6CCB3A6D-3FD0-4F69-AFFE-8E09E1AC3A64}" srcOrd="0" destOrd="0" presId="urn:microsoft.com/office/officeart/2005/8/layout/funnel1"/>
    <dgm:cxn modelId="{5317080A-945E-4984-A342-1DB2674E5067}" type="presOf" srcId="{0F52B98A-A081-4C35-8AE5-8AFF848FE2B3}" destId="{1CC1BA47-4AE1-4A2B-969A-149F43431880}" srcOrd="0" destOrd="0" presId="urn:microsoft.com/office/officeart/2005/8/layout/funnel1"/>
    <dgm:cxn modelId="{9822A486-3C74-49E6-B1D7-C90837F71F0A}" type="presOf" srcId="{E240A2A6-4BB6-4F11-A1DF-77AEDCAF6CEE}" destId="{8A05E452-C288-4B77-BEF7-EB9A80E54250}" srcOrd="0" destOrd="0" presId="urn:microsoft.com/office/officeart/2005/8/layout/funnel1"/>
    <dgm:cxn modelId="{E34F237F-5A4D-4D1F-9598-11998E161EA9}" type="presParOf" srcId="{6CCB3A6D-3FD0-4F69-AFFE-8E09E1AC3A64}" destId="{B36FE595-809E-4CD0-B80D-E026FE7CE6D8}" srcOrd="0" destOrd="0" presId="urn:microsoft.com/office/officeart/2005/8/layout/funnel1"/>
    <dgm:cxn modelId="{1CC46F8B-3A15-4CF1-A6B0-E4D37D4E27A5}" type="presParOf" srcId="{6CCB3A6D-3FD0-4F69-AFFE-8E09E1AC3A64}" destId="{64C25BED-B8B0-4627-8642-1D316C6D2AE1}" srcOrd="1" destOrd="0" presId="urn:microsoft.com/office/officeart/2005/8/layout/funnel1"/>
    <dgm:cxn modelId="{7B56608E-E21A-43B7-84CB-8D7E07DCB355}" type="presParOf" srcId="{6CCB3A6D-3FD0-4F69-AFFE-8E09E1AC3A64}" destId="{8A05E452-C288-4B77-BEF7-EB9A80E54250}" srcOrd="2" destOrd="0" presId="urn:microsoft.com/office/officeart/2005/8/layout/funnel1"/>
    <dgm:cxn modelId="{1590ABDE-1508-4BD3-8521-AA12D801F434}" type="presParOf" srcId="{6CCB3A6D-3FD0-4F69-AFFE-8E09E1AC3A64}" destId="{05143596-FC61-4F61-842D-27B4519DAB72}" srcOrd="3" destOrd="0" presId="urn:microsoft.com/office/officeart/2005/8/layout/funnel1"/>
    <dgm:cxn modelId="{A0A2F5F7-E3A1-4AFB-81DF-4938CA483F95}" type="presParOf" srcId="{6CCB3A6D-3FD0-4F69-AFFE-8E09E1AC3A64}" destId="{9A432E45-1EE4-46D8-A66B-2B675F06C982}" srcOrd="4" destOrd="0" presId="urn:microsoft.com/office/officeart/2005/8/layout/funnel1"/>
    <dgm:cxn modelId="{AEB81A35-3CB7-4018-BCA9-780935026586}" type="presParOf" srcId="{6CCB3A6D-3FD0-4F69-AFFE-8E09E1AC3A64}" destId="{1CC1BA47-4AE1-4A2B-969A-149F43431880}" srcOrd="5" destOrd="0" presId="urn:microsoft.com/office/officeart/2005/8/layout/funnel1"/>
    <dgm:cxn modelId="{BEC6AC73-8614-4FE2-8BE5-066E9175508B}" type="presParOf" srcId="{6CCB3A6D-3FD0-4F69-AFFE-8E09E1AC3A64}" destId="{3711B6C9-4FBB-47CA-B04D-6ADFC26E60D8}" srcOrd="6" destOrd="0" presId="urn:microsoft.com/office/officeart/2005/8/layout/funnel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6D1B9BBE-D207-4ACD-A808-C4937838BC53}" type="doc">
      <dgm:prSet loTypeId="urn:microsoft.com/office/officeart/2005/8/layout/equation2" loCatId="process" qsTypeId="urn:microsoft.com/office/officeart/2005/8/quickstyle/simple1" qsCatId="simple" csTypeId="urn:microsoft.com/office/officeart/2005/8/colors/accent2_2" csCatId="accent2" phldr="1"/>
      <dgm:spPr/>
    </dgm:pt>
    <dgm:pt modelId="{5D551000-315A-4B8B-B86E-C697A57723C0}">
      <dgm:prSet phldrT="[Text]"/>
      <dgm:spPr/>
      <dgm:t>
        <a:bodyPr/>
        <a:lstStyle/>
        <a:p>
          <a:r>
            <a:rPr lang="de-AT" b="1" dirty="0" smtClean="0"/>
            <a:t>Attrib1</a:t>
          </a:r>
          <a:endParaRPr lang="de-AT" b="1" dirty="0"/>
        </a:p>
      </dgm:t>
    </dgm:pt>
    <dgm:pt modelId="{FB64953F-AB00-4A8B-9B24-A75CF6EA0749}" type="parTrans" cxnId="{09EAF81D-625D-4B9A-AB24-6804A1227CF3}">
      <dgm:prSet/>
      <dgm:spPr/>
      <dgm:t>
        <a:bodyPr/>
        <a:lstStyle/>
        <a:p>
          <a:endParaRPr lang="de-AT"/>
        </a:p>
      </dgm:t>
    </dgm:pt>
    <dgm:pt modelId="{4C8C0DE1-7F43-434A-B850-5FC6EF9E1D09}" type="sibTrans" cxnId="{09EAF81D-625D-4B9A-AB24-6804A1227CF3}">
      <dgm:prSet/>
      <dgm:spPr/>
      <dgm:t>
        <a:bodyPr/>
        <a:lstStyle/>
        <a:p>
          <a:endParaRPr lang="de-AT"/>
        </a:p>
      </dgm:t>
    </dgm:pt>
    <dgm:pt modelId="{747610BA-33DF-44DE-99B5-C0D6F4A13ED7}">
      <dgm:prSet phldrT="[Text]"/>
      <dgm:spPr/>
      <dgm:t>
        <a:bodyPr/>
        <a:lstStyle/>
        <a:p>
          <a:r>
            <a:rPr lang="de-AT" b="1" dirty="0" smtClean="0"/>
            <a:t>Attrib2</a:t>
          </a:r>
          <a:endParaRPr lang="de-AT" b="1" dirty="0"/>
        </a:p>
      </dgm:t>
    </dgm:pt>
    <dgm:pt modelId="{90D93E7E-9586-4033-85BE-8A6C08FD399F}" type="parTrans" cxnId="{3958B8B3-C9A7-4D36-9E35-BE0254F5F8AA}">
      <dgm:prSet/>
      <dgm:spPr/>
      <dgm:t>
        <a:bodyPr/>
        <a:lstStyle/>
        <a:p>
          <a:endParaRPr lang="de-AT"/>
        </a:p>
      </dgm:t>
    </dgm:pt>
    <dgm:pt modelId="{20B5C8D6-9247-44E9-9F58-D4B806C47D35}" type="sibTrans" cxnId="{3958B8B3-C9A7-4D36-9E35-BE0254F5F8AA}">
      <dgm:prSet/>
      <dgm:spPr/>
      <dgm:t>
        <a:bodyPr/>
        <a:lstStyle/>
        <a:p>
          <a:endParaRPr lang="de-AT"/>
        </a:p>
      </dgm:t>
    </dgm:pt>
    <dgm:pt modelId="{22244752-305B-4E46-AA4E-757C6E325C58}">
      <dgm:prSet phldrT="[Text]" custT="1"/>
      <dgm:spPr/>
      <dgm:t>
        <a:bodyPr/>
        <a:lstStyle/>
        <a:p>
          <a:r>
            <a:rPr lang="de-AT" sz="1600" b="1" dirty="0" err="1" smtClean="0"/>
            <a:t>Derived</a:t>
          </a:r>
          <a:r>
            <a:rPr lang="de-AT" sz="1600" b="1" dirty="0" smtClean="0"/>
            <a:t> Attribute</a:t>
          </a:r>
          <a:endParaRPr lang="de-AT" sz="1600" b="1" dirty="0"/>
        </a:p>
      </dgm:t>
    </dgm:pt>
    <dgm:pt modelId="{F4BCB3DB-2089-4034-B3A8-27269ABC66AA}" type="parTrans" cxnId="{71C149E6-FDCE-4C71-8EBA-9DDEE2092ED1}">
      <dgm:prSet/>
      <dgm:spPr/>
      <dgm:t>
        <a:bodyPr/>
        <a:lstStyle/>
        <a:p>
          <a:endParaRPr lang="de-AT"/>
        </a:p>
      </dgm:t>
    </dgm:pt>
    <dgm:pt modelId="{D922EF5D-9C74-42A8-8343-15EABA8CA96B}" type="sibTrans" cxnId="{71C149E6-FDCE-4C71-8EBA-9DDEE2092ED1}">
      <dgm:prSet/>
      <dgm:spPr/>
      <dgm:t>
        <a:bodyPr/>
        <a:lstStyle/>
        <a:p>
          <a:endParaRPr lang="de-AT"/>
        </a:p>
      </dgm:t>
    </dgm:pt>
    <dgm:pt modelId="{1523CF66-4E18-41CE-8212-028FC72E100A}" type="pres">
      <dgm:prSet presAssocID="{6D1B9BBE-D207-4ACD-A808-C4937838BC53}" presName="Name0" presStyleCnt="0">
        <dgm:presLayoutVars>
          <dgm:dir/>
          <dgm:resizeHandles val="exact"/>
        </dgm:presLayoutVars>
      </dgm:prSet>
      <dgm:spPr/>
    </dgm:pt>
    <dgm:pt modelId="{49955975-4371-497E-B722-505FF3A29888}" type="pres">
      <dgm:prSet presAssocID="{6D1B9BBE-D207-4ACD-A808-C4937838BC53}" presName="vNodes" presStyleCnt="0"/>
      <dgm:spPr/>
    </dgm:pt>
    <dgm:pt modelId="{F94F81E1-96D2-4800-83B1-27CBAF6EF21C}" type="pres">
      <dgm:prSet presAssocID="{5D551000-315A-4B8B-B86E-C697A57723C0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de-AT"/>
        </a:p>
      </dgm:t>
    </dgm:pt>
    <dgm:pt modelId="{D14AAC52-8C5D-45A2-89AF-887E9253CBA8}" type="pres">
      <dgm:prSet presAssocID="{4C8C0DE1-7F43-434A-B850-5FC6EF9E1D09}" presName="spacerT" presStyleCnt="0"/>
      <dgm:spPr/>
    </dgm:pt>
    <dgm:pt modelId="{2FF9EE63-E2E7-4ADD-8305-93184B2AA726}" type="pres">
      <dgm:prSet presAssocID="{4C8C0DE1-7F43-434A-B850-5FC6EF9E1D09}" presName="sibTrans" presStyleLbl="sibTrans2D1" presStyleIdx="0" presStyleCnt="2"/>
      <dgm:spPr/>
      <dgm:t>
        <a:bodyPr/>
        <a:lstStyle/>
        <a:p>
          <a:endParaRPr lang="de-AT"/>
        </a:p>
      </dgm:t>
    </dgm:pt>
    <dgm:pt modelId="{5AEC816E-51B7-4841-88C7-DE46ED3684AB}" type="pres">
      <dgm:prSet presAssocID="{4C8C0DE1-7F43-434A-B850-5FC6EF9E1D09}" presName="spacerB" presStyleCnt="0"/>
      <dgm:spPr/>
    </dgm:pt>
    <dgm:pt modelId="{AC0E64AA-04B9-4E72-B658-466372707DB6}" type="pres">
      <dgm:prSet presAssocID="{747610BA-33DF-44DE-99B5-C0D6F4A13ED7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de-AT"/>
        </a:p>
      </dgm:t>
    </dgm:pt>
    <dgm:pt modelId="{4DBF6BAD-B2E0-4E39-B2F3-4C586EDBF02C}" type="pres">
      <dgm:prSet presAssocID="{6D1B9BBE-D207-4ACD-A808-C4937838BC53}" presName="sibTransLast" presStyleLbl="sibTrans2D1" presStyleIdx="1" presStyleCnt="2"/>
      <dgm:spPr/>
      <dgm:t>
        <a:bodyPr/>
        <a:lstStyle/>
        <a:p>
          <a:endParaRPr lang="de-AT"/>
        </a:p>
      </dgm:t>
    </dgm:pt>
    <dgm:pt modelId="{C96BEEF4-6F60-48E5-9ACC-B8E1652B476B}" type="pres">
      <dgm:prSet presAssocID="{6D1B9BBE-D207-4ACD-A808-C4937838BC53}" presName="connectorText" presStyleLbl="sibTrans2D1" presStyleIdx="1" presStyleCnt="2"/>
      <dgm:spPr/>
      <dgm:t>
        <a:bodyPr/>
        <a:lstStyle/>
        <a:p>
          <a:endParaRPr lang="de-AT"/>
        </a:p>
      </dgm:t>
    </dgm:pt>
    <dgm:pt modelId="{44EE7099-4DA5-4E4F-BEC8-7250003FABE8}" type="pres">
      <dgm:prSet presAssocID="{6D1B9BBE-D207-4ACD-A808-C4937838BC53}" presName="lastNode" presStyleLbl="node1" presStyleIdx="2" presStyleCnt="3" custScaleX="71424" custScaleY="68610">
        <dgm:presLayoutVars>
          <dgm:bulletEnabled val="1"/>
        </dgm:presLayoutVars>
      </dgm:prSet>
      <dgm:spPr/>
      <dgm:t>
        <a:bodyPr/>
        <a:lstStyle/>
        <a:p>
          <a:endParaRPr lang="de-AT"/>
        </a:p>
      </dgm:t>
    </dgm:pt>
  </dgm:ptLst>
  <dgm:cxnLst>
    <dgm:cxn modelId="{18205464-69D2-4FF7-B49A-CC6C2F0B8F2F}" type="presOf" srcId="{6D1B9BBE-D207-4ACD-A808-C4937838BC53}" destId="{1523CF66-4E18-41CE-8212-028FC72E100A}" srcOrd="0" destOrd="0" presId="urn:microsoft.com/office/officeart/2005/8/layout/equation2"/>
    <dgm:cxn modelId="{1FCB55BB-35E7-42E8-840E-68EBD409B103}" type="presOf" srcId="{5D551000-315A-4B8B-B86E-C697A57723C0}" destId="{F94F81E1-96D2-4800-83B1-27CBAF6EF21C}" srcOrd="0" destOrd="0" presId="urn:microsoft.com/office/officeart/2005/8/layout/equation2"/>
    <dgm:cxn modelId="{3958B8B3-C9A7-4D36-9E35-BE0254F5F8AA}" srcId="{6D1B9BBE-D207-4ACD-A808-C4937838BC53}" destId="{747610BA-33DF-44DE-99B5-C0D6F4A13ED7}" srcOrd="1" destOrd="0" parTransId="{90D93E7E-9586-4033-85BE-8A6C08FD399F}" sibTransId="{20B5C8D6-9247-44E9-9F58-D4B806C47D35}"/>
    <dgm:cxn modelId="{73D6AEE0-F588-4F71-B3F1-ED109CBF1C94}" type="presOf" srcId="{747610BA-33DF-44DE-99B5-C0D6F4A13ED7}" destId="{AC0E64AA-04B9-4E72-B658-466372707DB6}" srcOrd="0" destOrd="0" presId="urn:microsoft.com/office/officeart/2005/8/layout/equation2"/>
    <dgm:cxn modelId="{0C37624A-0290-4A8B-9D72-030AB2D162B4}" type="presOf" srcId="{20B5C8D6-9247-44E9-9F58-D4B806C47D35}" destId="{C96BEEF4-6F60-48E5-9ACC-B8E1652B476B}" srcOrd="1" destOrd="0" presId="urn:microsoft.com/office/officeart/2005/8/layout/equation2"/>
    <dgm:cxn modelId="{8CE4E62F-A5FA-4D12-9462-E784083330AB}" type="presOf" srcId="{4C8C0DE1-7F43-434A-B850-5FC6EF9E1D09}" destId="{2FF9EE63-E2E7-4ADD-8305-93184B2AA726}" srcOrd="0" destOrd="0" presId="urn:microsoft.com/office/officeart/2005/8/layout/equation2"/>
    <dgm:cxn modelId="{71C149E6-FDCE-4C71-8EBA-9DDEE2092ED1}" srcId="{6D1B9BBE-D207-4ACD-A808-C4937838BC53}" destId="{22244752-305B-4E46-AA4E-757C6E325C58}" srcOrd="2" destOrd="0" parTransId="{F4BCB3DB-2089-4034-B3A8-27269ABC66AA}" sibTransId="{D922EF5D-9C74-42A8-8343-15EABA8CA96B}"/>
    <dgm:cxn modelId="{09EAF81D-625D-4B9A-AB24-6804A1227CF3}" srcId="{6D1B9BBE-D207-4ACD-A808-C4937838BC53}" destId="{5D551000-315A-4B8B-B86E-C697A57723C0}" srcOrd="0" destOrd="0" parTransId="{FB64953F-AB00-4A8B-9B24-A75CF6EA0749}" sibTransId="{4C8C0DE1-7F43-434A-B850-5FC6EF9E1D09}"/>
    <dgm:cxn modelId="{65A812E9-D71B-44F6-AD53-02BBA20747FF}" type="presOf" srcId="{22244752-305B-4E46-AA4E-757C6E325C58}" destId="{44EE7099-4DA5-4E4F-BEC8-7250003FABE8}" srcOrd="0" destOrd="0" presId="urn:microsoft.com/office/officeart/2005/8/layout/equation2"/>
    <dgm:cxn modelId="{F47E5A0B-CDB6-467C-B117-FA3290E32CE7}" type="presOf" srcId="{20B5C8D6-9247-44E9-9F58-D4B806C47D35}" destId="{4DBF6BAD-B2E0-4E39-B2F3-4C586EDBF02C}" srcOrd="0" destOrd="0" presId="urn:microsoft.com/office/officeart/2005/8/layout/equation2"/>
    <dgm:cxn modelId="{DBF58C0B-6990-4D53-BED8-C62A286281D8}" type="presParOf" srcId="{1523CF66-4E18-41CE-8212-028FC72E100A}" destId="{49955975-4371-497E-B722-505FF3A29888}" srcOrd="0" destOrd="0" presId="urn:microsoft.com/office/officeart/2005/8/layout/equation2"/>
    <dgm:cxn modelId="{7DDD34BC-DEEB-4DC3-AB09-0B3420F72F9E}" type="presParOf" srcId="{49955975-4371-497E-B722-505FF3A29888}" destId="{F94F81E1-96D2-4800-83B1-27CBAF6EF21C}" srcOrd="0" destOrd="0" presId="urn:microsoft.com/office/officeart/2005/8/layout/equation2"/>
    <dgm:cxn modelId="{9E83FDBC-D1E8-49AF-B809-41538D58A776}" type="presParOf" srcId="{49955975-4371-497E-B722-505FF3A29888}" destId="{D14AAC52-8C5D-45A2-89AF-887E9253CBA8}" srcOrd="1" destOrd="0" presId="urn:microsoft.com/office/officeart/2005/8/layout/equation2"/>
    <dgm:cxn modelId="{2D4200CE-048F-4E98-AAAD-E730281C254C}" type="presParOf" srcId="{49955975-4371-497E-B722-505FF3A29888}" destId="{2FF9EE63-E2E7-4ADD-8305-93184B2AA726}" srcOrd="2" destOrd="0" presId="urn:microsoft.com/office/officeart/2005/8/layout/equation2"/>
    <dgm:cxn modelId="{0B959FF4-02E2-4F1C-9BAD-DBE8770C4D89}" type="presParOf" srcId="{49955975-4371-497E-B722-505FF3A29888}" destId="{5AEC816E-51B7-4841-88C7-DE46ED3684AB}" srcOrd="3" destOrd="0" presId="urn:microsoft.com/office/officeart/2005/8/layout/equation2"/>
    <dgm:cxn modelId="{7B5A9952-26F4-411C-A1F9-1A97C1C6CEE9}" type="presParOf" srcId="{49955975-4371-497E-B722-505FF3A29888}" destId="{AC0E64AA-04B9-4E72-B658-466372707DB6}" srcOrd="4" destOrd="0" presId="urn:microsoft.com/office/officeart/2005/8/layout/equation2"/>
    <dgm:cxn modelId="{CD90015F-D6B1-4DCA-9A1B-4BF1134582D9}" type="presParOf" srcId="{1523CF66-4E18-41CE-8212-028FC72E100A}" destId="{4DBF6BAD-B2E0-4E39-B2F3-4C586EDBF02C}" srcOrd="1" destOrd="0" presId="urn:microsoft.com/office/officeart/2005/8/layout/equation2"/>
    <dgm:cxn modelId="{82A6DFEB-7528-457C-9DB5-2ABF12BD018C}" type="presParOf" srcId="{4DBF6BAD-B2E0-4E39-B2F3-4C586EDBF02C}" destId="{C96BEEF4-6F60-48E5-9ACC-B8E1652B476B}" srcOrd="0" destOrd="0" presId="urn:microsoft.com/office/officeart/2005/8/layout/equation2"/>
    <dgm:cxn modelId="{58FE50F6-3210-46EB-8022-72767D79170B}" type="presParOf" srcId="{1523CF66-4E18-41CE-8212-028FC72E100A}" destId="{44EE7099-4DA5-4E4F-BEC8-7250003FABE8}" srcOrd="2" destOrd="0" presId="urn:microsoft.com/office/officeart/2005/8/layout/equation2"/>
  </dgm:cxnLst>
  <dgm:bg/>
  <dgm:whole/>
  <dgm:extLst>
    <a:ext uri="http://schemas.microsoft.com/office/drawing/2008/diagram">
      <dsp:dataModelExt xmlns:dsp="http://schemas.microsoft.com/office/drawing/2008/diagram" xmlns="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8E3D8994-C12D-46A7-A592-44C981EBDA41}">
      <dsp:nvSpPr>
        <dsp:cNvPr id="0" name=""/>
        <dsp:cNvSpPr/>
      </dsp:nvSpPr>
      <dsp:spPr>
        <a:xfrm>
          <a:off x="3409" y="736889"/>
          <a:ext cx="947109" cy="947109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AT" sz="1500" b="1" kern="1200" dirty="0" err="1" smtClean="0"/>
            <a:t>v</a:t>
          </a:r>
          <a:r>
            <a:rPr lang="de-AT" sz="1500" b="1" kern="1200" baseline="30000" dirty="0" err="1" smtClean="0"/>
            <a:t>D</a:t>
          </a:r>
          <a:r>
            <a:rPr lang="de-AT" sz="1500" b="1" kern="1200" dirty="0" smtClean="0"/>
            <a:t>*</a:t>
          </a:r>
          <a:r>
            <a:rPr lang="de-AT" sz="1500" b="1" kern="1200" dirty="0" err="1" smtClean="0"/>
            <a:t>hd</a:t>
          </a:r>
          <a:r>
            <a:rPr lang="de-AT" sz="1500" b="1" kern="1200" baseline="30000" dirty="0" err="1" smtClean="0"/>
            <a:t>D</a:t>
          </a:r>
          <a:r>
            <a:rPr lang="de-AT" sz="1500" b="1" kern="1200" baseline="-25000" dirty="0" err="1" smtClean="0"/>
            <a:t>ij</a:t>
          </a:r>
          <a:endParaRPr lang="de-AT" sz="1500" b="1" kern="1200" baseline="-25000" dirty="0"/>
        </a:p>
      </dsp:txBody>
      <dsp:txXfrm>
        <a:off x="3409" y="736889"/>
        <a:ext cx="947109" cy="947109"/>
      </dsp:txXfrm>
    </dsp:sp>
    <dsp:sp modelId="{3F8B3668-0288-4E71-B352-6C4ED0430790}">
      <dsp:nvSpPr>
        <dsp:cNvPr id="0" name=""/>
        <dsp:cNvSpPr/>
      </dsp:nvSpPr>
      <dsp:spPr>
        <a:xfrm>
          <a:off x="1027423" y="935782"/>
          <a:ext cx="549323" cy="549323"/>
        </a:xfrm>
        <a:prstGeom prst="mathPlus">
          <a:avLst/>
        </a:prstGeom>
        <a:solidFill>
          <a:schemeClr val="accent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e-AT" sz="900" kern="1200"/>
        </a:p>
      </dsp:txBody>
      <dsp:txXfrm>
        <a:off x="1027423" y="935782"/>
        <a:ext cx="549323" cy="549323"/>
      </dsp:txXfrm>
    </dsp:sp>
    <dsp:sp modelId="{CFDB3F8D-31C3-4843-8BD1-7C52B2E78098}">
      <dsp:nvSpPr>
        <dsp:cNvPr id="0" name=""/>
        <dsp:cNvSpPr/>
      </dsp:nvSpPr>
      <dsp:spPr>
        <a:xfrm>
          <a:off x="1653651" y="736889"/>
          <a:ext cx="947109" cy="947109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AT" sz="1500" b="1" kern="1200" dirty="0" err="1" smtClean="0"/>
            <a:t>v</a:t>
          </a:r>
          <a:r>
            <a:rPr lang="de-AT" sz="1500" b="1" kern="1200" baseline="30000" dirty="0" err="1" smtClean="0"/>
            <a:t>P</a:t>
          </a:r>
          <a:r>
            <a:rPr lang="de-AT" sz="1500" b="1" kern="1200" dirty="0" smtClean="0"/>
            <a:t>*</a:t>
          </a:r>
          <a:r>
            <a:rPr lang="de-AT" sz="1500" b="1" kern="1200" dirty="0" err="1" smtClean="0"/>
            <a:t>hd</a:t>
          </a:r>
          <a:r>
            <a:rPr lang="de-AT" sz="1500" b="1" kern="1200" baseline="30000" dirty="0" err="1" smtClean="0"/>
            <a:t>P</a:t>
          </a:r>
          <a:r>
            <a:rPr lang="de-AT" sz="1500" b="1" kern="1200" baseline="-25000" dirty="0" err="1" smtClean="0"/>
            <a:t>ij</a:t>
          </a:r>
          <a:endParaRPr lang="de-AT" sz="1500" b="1" kern="1200" baseline="-25000" dirty="0" smtClean="0"/>
        </a:p>
      </dsp:txBody>
      <dsp:txXfrm>
        <a:off x="1653651" y="736889"/>
        <a:ext cx="947109" cy="947109"/>
      </dsp:txXfrm>
    </dsp:sp>
    <dsp:sp modelId="{3FA8618C-07BA-4F7C-A2FB-DD82336155CC}">
      <dsp:nvSpPr>
        <dsp:cNvPr id="0" name=""/>
        <dsp:cNvSpPr/>
      </dsp:nvSpPr>
      <dsp:spPr>
        <a:xfrm>
          <a:off x="2677666" y="935782"/>
          <a:ext cx="549323" cy="549323"/>
        </a:xfrm>
        <a:prstGeom prst="mathPlus">
          <a:avLst/>
        </a:prstGeom>
        <a:solidFill>
          <a:schemeClr val="accent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e-AT" sz="900" kern="1200"/>
        </a:p>
      </dsp:txBody>
      <dsp:txXfrm>
        <a:off x="2677666" y="935782"/>
        <a:ext cx="549323" cy="549323"/>
      </dsp:txXfrm>
    </dsp:sp>
    <dsp:sp modelId="{11D9F190-F35E-4EE8-8269-E3BDE6E43863}">
      <dsp:nvSpPr>
        <dsp:cNvPr id="0" name=""/>
        <dsp:cNvSpPr/>
      </dsp:nvSpPr>
      <dsp:spPr>
        <a:xfrm>
          <a:off x="3303894" y="736889"/>
          <a:ext cx="947109" cy="947109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AT" sz="1500" b="1" kern="1200" dirty="0" err="1" smtClean="0"/>
            <a:t>v</a:t>
          </a:r>
          <a:r>
            <a:rPr lang="de-AT" sz="1500" b="1" kern="1200" baseline="30000" dirty="0" err="1" smtClean="0"/>
            <a:t>E</a:t>
          </a:r>
          <a:r>
            <a:rPr lang="de-AT" sz="1500" b="1" kern="1200" dirty="0" smtClean="0"/>
            <a:t>*</a:t>
          </a:r>
          <a:r>
            <a:rPr lang="de-AT" sz="1500" b="1" kern="1200" dirty="0" err="1" smtClean="0"/>
            <a:t>hd</a:t>
          </a:r>
          <a:r>
            <a:rPr lang="de-AT" sz="1500" b="1" kern="1200" baseline="30000" dirty="0" err="1" smtClean="0"/>
            <a:t>E</a:t>
          </a:r>
          <a:r>
            <a:rPr lang="de-AT" sz="1500" b="1" kern="1200" baseline="-25000" dirty="0" err="1" smtClean="0"/>
            <a:t>ij</a:t>
          </a:r>
          <a:endParaRPr lang="de-AT" sz="1500" b="1" kern="1200" baseline="-25000" dirty="0" smtClean="0"/>
        </a:p>
      </dsp:txBody>
      <dsp:txXfrm>
        <a:off x="3303894" y="736889"/>
        <a:ext cx="947109" cy="947109"/>
      </dsp:txXfrm>
    </dsp:sp>
    <dsp:sp modelId="{B117FE7B-D502-47C7-A09B-C7D6D871C91B}">
      <dsp:nvSpPr>
        <dsp:cNvPr id="0" name=""/>
        <dsp:cNvSpPr/>
      </dsp:nvSpPr>
      <dsp:spPr>
        <a:xfrm>
          <a:off x="4327909" y="935782"/>
          <a:ext cx="549323" cy="549323"/>
        </a:xfrm>
        <a:prstGeom prst="mathEqual">
          <a:avLst/>
        </a:prstGeom>
        <a:solidFill>
          <a:schemeClr val="accent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e-AT" sz="1200" kern="1200"/>
        </a:p>
      </dsp:txBody>
      <dsp:txXfrm>
        <a:off x="4327909" y="935782"/>
        <a:ext cx="549323" cy="549323"/>
      </dsp:txXfrm>
    </dsp:sp>
    <dsp:sp modelId="{C2FD2161-0828-4680-9397-4564FBDE6233}">
      <dsp:nvSpPr>
        <dsp:cNvPr id="0" name=""/>
        <dsp:cNvSpPr/>
      </dsp:nvSpPr>
      <dsp:spPr>
        <a:xfrm>
          <a:off x="4954137" y="736889"/>
          <a:ext cx="947109" cy="947109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AT" sz="2400" b="1" kern="1200" dirty="0" err="1" smtClean="0"/>
            <a:t>q</a:t>
          </a:r>
          <a:r>
            <a:rPr lang="de-AT" sz="2400" b="1" kern="1200" baseline="-25000" dirty="0" err="1" smtClean="0"/>
            <a:t>ij</a:t>
          </a:r>
          <a:endParaRPr lang="de-AT" sz="2400" b="1" kern="1200" baseline="-25000" dirty="0" smtClean="0"/>
        </a:p>
      </dsp:txBody>
      <dsp:txXfrm>
        <a:off x="4954137" y="736889"/>
        <a:ext cx="947109" cy="947109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B36FE595-809E-4CD0-B80D-E026FE7CE6D8}">
      <dsp:nvSpPr>
        <dsp:cNvPr id="0" name=""/>
        <dsp:cNvSpPr/>
      </dsp:nvSpPr>
      <dsp:spPr>
        <a:xfrm>
          <a:off x="594156" y="101455"/>
          <a:ext cx="1973919" cy="685516"/>
        </a:xfrm>
        <a:prstGeom prst="ellipse">
          <a:avLst/>
        </a:prstGeom>
        <a:solidFill>
          <a:schemeClr val="accent2">
            <a:tint val="50000"/>
            <a:alpha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4C25BED-B8B0-4627-8642-1D316C6D2AE1}">
      <dsp:nvSpPr>
        <dsp:cNvPr id="0" name=""/>
        <dsp:cNvSpPr/>
      </dsp:nvSpPr>
      <dsp:spPr>
        <a:xfrm>
          <a:off x="1392904" y="1728191"/>
          <a:ext cx="382542" cy="244827"/>
        </a:xfrm>
        <a:prstGeom prst="downArrow">
          <a:avLst/>
        </a:prstGeom>
        <a:solidFill>
          <a:schemeClr val="accent2">
            <a:tint val="6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A05E452-C288-4B77-BEF7-EB9A80E54250}">
      <dsp:nvSpPr>
        <dsp:cNvPr id="0" name=""/>
        <dsp:cNvSpPr/>
      </dsp:nvSpPr>
      <dsp:spPr>
        <a:xfrm>
          <a:off x="666073" y="1973919"/>
          <a:ext cx="1836204" cy="45905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e-AT" sz="1600" kern="1200" dirty="0"/>
        </a:p>
      </dsp:txBody>
      <dsp:txXfrm>
        <a:off x="666073" y="1973919"/>
        <a:ext cx="1836204" cy="459051"/>
      </dsp:txXfrm>
    </dsp:sp>
    <dsp:sp modelId="{05143596-FC61-4F61-842D-27B4519DAB72}">
      <dsp:nvSpPr>
        <dsp:cNvPr id="0" name=""/>
        <dsp:cNvSpPr/>
      </dsp:nvSpPr>
      <dsp:spPr>
        <a:xfrm>
          <a:off x="1311805" y="837921"/>
          <a:ext cx="688576" cy="688576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AT" sz="900" b="1" kern="1200" dirty="0" smtClean="0"/>
            <a:t>SEX_Reg3</a:t>
          </a:r>
          <a:endParaRPr lang="de-AT" sz="900" b="1" kern="1200" dirty="0"/>
        </a:p>
      </dsp:txBody>
      <dsp:txXfrm>
        <a:off x="1311805" y="837921"/>
        <a:ext cx="688576" cy="688576"/>
      </dsp:txXfrm>
    </dsp:sp>
    <dsp:sp modelId="{9A432E45-1EE4-46D8-A66B-2B675F06C982}">
      <dsp:nvSpPr>
        <dsp:cNvPr id="0" name=""/>
        <dsp:cNvSpPr/>
      </dsp:nvSpPr>
      <dsp:spPr>
        <a:xfrm>
          <a:off x="819090" y="321335"/>
          <a:ext cx="688576" cy="688576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AT" sz="900" b="1" kern="1200" dirty="0" smtClean="0"/>
            <a:t>SEX_Reg2</a:t>
          </a:r>
          <a:endParaRPr lang="de-AT" sz="900" b="1" kern="1200" dirty="0"/>
        </a:p>
      </dsp:txBody>
      <dsp:txXfrm>
        <a:off x="819090" y="321335"/>
        <a:ext cx="688576" cy="688576"/>
      </dsp:txXfrm>
    </dsp:sp>
    <dsp:sp modelId="{1CC1BA47-4AE1-4A2B-969A-149F43431880}">
      <dsp:nvSpPr>
        <dsp:cNvPr id="0" name=""/>
        <dsp:cNvSpPr/>
      </dsp:nvSpPr>
      <dsp:spPr>
        <a:xfrm>
          <a:off x="1522969" y="154853"/>
          <a:ext cx="688576" cy="688576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AT" sz="900" b="1" kern="1200" dirty="0" smtClean="0"/>
            <a:t>SEX_Reg1</a:t>
          </a:r>
          <a:endParaRPr lang="de-AT" sz="900" b="1" kern="1200" dirty="0"/>
        </a:p>
      </dsp:txBody>
      <dsp:txXfrm>
        <a:off x="1522969" y="154853"/>
        <a:ext cx="688576" cy="688576"/>
      </dsp:txXfrm>
    </dsp:sp>
    <dsp:sp modelId="{3711B6C9-4FBB-47CA-B04D-6ADFC26E60D8}">
      <dsp:nvSpPr>
        <dsp:cNvPr id="0" name=""/>
        <dsp:cNvSpPr/>
      </dsp:nvSpPr>
      <dsp:spPr>
        <a:xfrm>
          <a:off x="522054" y="0"/>
          <a:ext cx="2142238" cy="1713790"/>
        </a:xfrm>
        <a:prstGeom prst="funnel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F94F81E1-96D2-4800-83B1-27CBAF6EF21C}">
      <dsp:nvSpPr>
        <dsp:cNvPr id="0" name=""/>
        <dsp:cNvSpPr/>
      </dsp:nvSpPr>
      <dsp:spPr>
        <a:xfrm>
          <a:off x="133401" y="1413"/>
          <a:ext cx="839202" cy="839202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AT" sz="1500" b="1" kern="1200" dirty="0" smtClean="0"/>
            <a:t>Attrib1</a:t>
          </a:r>
          <a:endParaRPr lang="de-AT" sz="1500" b="1" kern="1200" dirty="0"/>
        </a:p>
      </dsp:txBody>
      <dsp:txXfrm>
        <a:off x="133401" y="1413"/>
        <a:ext cx="839202" cy="839202"/>
      </dsp:txXfrm>
    </dsp:sp>
    <dsp:sp modelId="{2FF9EE63-E2E7-4ADD-8305-93184B2AA726}">
      <dsp:nvSpPr>
        <dsp:cNvPr id="0" name=""/>
        <dsp:cNvSpPr/>
      </dsp:nvSpPr>
      <dsp:spPr>
        <a:xfrm>
          <a:off x="309634" y="908759"/>
          <a:ext cx="486737" cy="486737"/>
        </a:xfrm>
        <a:prstGeom prst="mathPlus">
          <a:avLst/>
        </a:prstGeom>
        <a:solidFill>
          <a:schemeClr val="accent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e-AT" sz="800" kern="1200"/>
        </a:p>
      </dsp:txBody>
      <dsp:txXfrm>
        <a:off x="309634" y="908759"/>
        <a:ext cx="486737" cy="486737"/>
      </dsp:txXfrm>
    </dsp:sp>
    <dsp:sp modelId="{AC0E64AA-04B9-4E72-B658-466372707DB6}">
      <dsp:nvSpPr>
        <dsp:cNvPr id="0" name=""/>
        <dsp:cNvSpPr/>
      </dsp:nvSpPr>
      <dsp:spPr>
        <a:xfrm>
          <a:off x="133401" y="1463640"/>
          <a:ext cx="839202" cy="839202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AT" sz="1500" b="1" kern="1200" dirty="0" smtClean="0"/>
            <a:t>Attrib2</a:t>
          </a:r>
          <a:endParaRPr lang="de-AT" sz="1500" b="1" kern="1200" dirty="0"/>
        </a:p>
      </dsp:txBody>
      <dsp:txXfrm>
        <a:off x="133401" y="1463640"/>
        <a:ext cx="839202" cy="839202"/>
      </dsp:txXfrm>
    </dsp:sp>
    <dsp:sp modelId="{4DBF6BAD-B2E0-4E39-B2F3-4C586EDBF02C}">
      <dsp:nvSpPr>
        <dsp:cNvPr id="0" name=""/>
        <dsp:cNvSpPr/>
      </dsp:nvSpPr>
      <dsp:spPr>
        <a:xfrm>
          <a:off x="1098484" y="996036"/>
          <a:ext cx="266866" cy="312183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e-AT" sz="1200" kern="1200"/>
        </a:p>
      </dsp:txBody>
      <dsp:txXfrm>
        <a:off x="1098484" y="996036"/>
        <a:ext cx="266866" cy="312183"/>
      </dsp:txXfrm>
    </dsp:sp>
    <dsp:sp modelId="{44EE7099-4DA5-4E4F-BEC8-7250003FABE8}">
      <dsp:nvSpPr>
        <dsp:cNvPr id="0" name=""/>
        <dsp:cNvSpPr/>
      </dsp:nvSpPr>
      <dsp:spPr>
        <a:xfrm>
          <a:off x="1476126" y="576351"/>
          <a:ext cx="1198784" cy="1151553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AT" sz="1600" b="1" kern="1200" dirty="0" err="1" smtClean="0"/>
            <a:t>Derived</a:t>
          </a:r>
          <a:r>
            <a:rPr lang="de-AT" sz="1600" b="1" kern="1200" dirty="0" smtClean="0"/>
            <a:t> Attribute</a:t>
          </a:r>
          <a:endParaRPr lang="de-AT" sz="1600" b="1" kern="1200" dirty="0"/>
        </a:p>
      </dsp:txBody>
      <dsp:txXfrm>
        <a:off x="1476126" y="576351"/>
        <a:ext cx="1198784" cy="115155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equation1">
  <dgm:title val=""/>
  <dgm:desc val=""/>
  <dgm:catLst>
    <dgm:cat type="relationship" pri="17000"/>
    <dgm:cat type="process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choose name="Name0">
      <dgm:if name="Name1" func="var" arg="dir" op="equ" val="norm">
        <dgm:alg type="lin">
          <dgm:param type="fallback" val="2D"/>
        </dgm:alg>
      </dgm:if>
      <dgm:else name="Name2">
        <dgm:alg type="lin">
          <dgm:param type="linDir" val="fromR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fact="0.58"/>
      <dgm:constr type="primFontSz" for="ch" ptType="node" op="equ" val="65"/>
      <dgm:constr type="primFontSz" for="ch" ptType="sibTrans" op="equ" val="55"/>
      <dgm:constr type="primFontSz" for="ch" ptType="sibTrans" refType="primFontSz" refFor="ch" refPtType="node" op="lte" fact="0.8"/>
      <dgm:constr type="w" for="ch" forName="spacerL" refType="w" refFor="ch" refPtType="sibTrans" fact="0.14"/>
      <dgm:constr type="w" for="ch" forName="spacerR" refType="w" refFor="ch" refPtType="sibTrans" fact="0.14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pacerL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ibTrans">
          <dgm:alg type="tx"/>
          <dgm:choose name="Name3">
            <dgm:if name="Name4" axis="followSib" ptType="sibTrans" func="cnt" op="equ" val="0">
              <dgm:shape xmlns:r="http://schemas.openxmlformats.org/officeDocument/2006/relationships" type="mathEqual" r:blip="">
                <dgm:adjLst/>
              </dgm:shape>
            </dgm:if>
            <dgm:else name="Name5">
              <dgm:shape xmlns:r="http://schemas.openxmlformats.org/officeDocument/2006/relationships" type="mathPlus" r:blip="">
                <dgm:adjLst/>
              </dgm:shape>
            </dgm:else>
          </dgm:choose>
          <dgm:presOf axis="self"/>
          <dgm:constrLst>
            <dgm:constr type="h" refType="w"/>
            <dgm:constr type="lMarg"/>
            <dgm:constr type="rMarg"/>
            <dgm:constr type="tMarg"/>
            <dgm:constr type="bMarg"/>
          </dgm:constrLst>
          <dgm:ruleLst>
            <dgm:rule type="primFontSz" val="5" fact="NaN" max="NaN"/>
          </dgm:ruleLst>
        </dgm:layoutNode>
        <dgm:layoutNode name="spacerR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funnel1">
  <dgm:title val=""/>
  <dgm:desc val=""/>
  <dgm:catLst>
    <dgm:cat type="relationship" pri="2000"/>
    <dgm:cat type="process" pri="2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4"/>
      <dgm:resizeHandles val="exact"/>
    </dgm:varLst>
    <dgm:alg type="composite">
      <dgm:param type="ar" val="1.25"/>
    </dgm:alg>
    <dgm:shape xmlns:r="http://schemas.openxmlformats.org/officeDocument/2006/relationships" r:blip="">
      <dgm:adjLst/>
    </dgm:shape>
    <dgm:presOf/>
    <dgm:choose name="Name1">
      <dgm:if name="Name2" axis="ch" ptType="node" func="cnt" op="equ" val="2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w" for="ch" forName="item1" refType="w" fact="0.35"/>
          <dgm:constr type="h" for="ch" forName="item1" refType="w" fact="0.35"/>
          <dgm:constr type="t" for="ch" forName="item1" refType="h" fact="0.05"/>
          <dgm:constr type="l" for="ch" forName="item1" refType="w" fact="0.125"/>
          <dgm:constr type="primFontSz" for="ch" forName="item1" op="equ" val="65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if>
      <dgm:else name="Name3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primFontSz" for="ch" forName="rectangle" val="65"/>
          <dgm:constr type="w" for="ch" forName="item1" refType="w" fact="0.225"/>
          <dgm:constr type="h" for="ch" forName="item1" refType="w" fact="0.225"/>
          <dgm:constr type="t" for="ch" forName="item1" refType="h" fact="0.336"/>
          <dgm:constr type="l" for="ch" forName="item1" refType="w" fact="0.261"/>
          <dgm:constr type="primFontSz" for="ch" forName="item1" val="65"/>
          <dgm:constr type="w" for="ch" forName="item2" refType="w" fact="0.225"/>
          <dgm:constr type="h" for="ch" forName="item2" refType="w" fact="0.225"/>
          <dgm:constr type="t" for="ch" forName="item2" refType="h" fact="0.125"/>
          <dgm:constr type="l" for="ch" forName="item2" refType="w" fact="0.1"/>
          <dgm:constr type="primFontSz" for="ch" forName="item2" refType="primFontSz" refFor="ch" refForName="item1" op="equ"/>
          <dgm:constr type="w" for="ch" forName="item3" refType="w" fact="0.225"/>
          <dgm:constr type="h" for="ch" forName="item3" refType="w" fact="0.225"/>
          <dgm:constr type="t" for="ch" forName="item3" refType="h" fact="0.057"/>
          <dgm:constr type="l" for="ch" forName="item3" refType="w" fact="0.33"/>
          <dgm:constr type="primFontSz" for="ch" forName="item3" refType="primFontSz" refFor="ch" refForName="item1" op="equ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else>
    </dgm:choose>
    <dgm:ruleLst/>
    <dgm:choose name="Name4">
      <dgm:if name="Name5" axis="ch" ptType="node" func="cnt" op="gte" val="1">
        <dgm:layoutNode name="ellipse" styleLbl="trBgShp">
          <dgm:alg type="sp"/>
          <dgm:shape xmlns:r="http://schemas.openxmlformats.org/officeDocument/2006/relationships" type="ellipse" r:blip="">
            <dgm:adjLst/>
          </dgm:shape>
          <dgm:presOf/>
          <dgm:constrLst/>
          <dgm:ruleLst/>
        </dgm:layoutNode>
        <dgm:layoutNode name="arrow1" styleLbl="fgShp">
          <dgm:alg type="sp"/>
          <dgm:shape xmlns:r="http://schemas.openxmlformats.org/officeDocument/2006/relationships" type="downArrow" r:blip="">
            <dgm:adjLst/>
          </dgm:shape>
          <dgm:presOf/>
          <dgm:constrLst/>
          <dgm:ruleLst/>
        </dgm:layoutNode>
        <dgm:layoutNode name="rectangle" styleLbl="revTx">
          <dgm:varLst>
            <dgm:bulletEnabled val="1"/>
          </dgm:varLst>
          <dgm:alg type="tx">
            <dgm:param type="txAnchorHorzCh" val="ctr"/>
          </dgm:alg>
          <dgm:shape xmlns:r="http://schemas.openxmlformats.org/officeDocument/2006/relationships" type="rect" r:blip="">
            <dgm:adjLst/>
          </dgm:shape>
          <dgm:choose name="Name6">
            <dgm:if name="Name7" axis="ch" ptType="node" func="cnt" op="equ" val="1">
              <dgm:presOf axis="ch desOrSelf" ptType="node node" st="1 1" cnt="1 0"/>
            </dgm:if>
            <dgm:if name="Name8" axis="ch" ptType="node" func="cnt" op="equ" val="2">
              <dgm:presOf axis="ch desOrSelf" ptType="node node" st="2 1" cnt="1 0"/>
            </dgm:if>
            <dgm:if name="Name9" axis="ch" ptType="node" func="cnt" op="equ" val="3">
              <dgm:presOf axis="ch desOrSelf" ptType="node node" st="3 1" cnt="1 0"/>
            </dgm:if>
            <dgm:else name="Name10">
              <dgm:presOf axis="ch desOrSelf" ptType="node node" st="4 1" cnt="1 0"/>
            </dgm:else>
          </dgm:choose>
          <dgm:constrLst/>
          <dgm:ruleLst>
            <dgm:rule type="primFontSz" val="5" fact="NaN" max="NaN"/>
          </dgm:ruleLst>
        </dgm:layoutNode>
        <dgm:forEach name="Name11" axis="ch" ptType="node" st="2" cnt="1">
          <dgm:layoutNode name="item1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2">
              <dgm:if name="Name13" axis="root ch" ptType="all node" func="cnt" op="equ" val="1">
                <dgm:presOf/>
              </dgm:if>
              <dgm:if name="Name14" axis="root ch" ptType="all node" func="cnt" op="equ" val="2">
                <dgm:presOf axis="root ch desOrSelf" ptType="all node node" st="1 1 1" cnt="0 1 0"/>
              </dgm:if>
              <dgm:if name="Name15" axis="root ch" ptType="all node" func="cnt" op="equ" val="3">
                <dgm:presOf axis="root ch desOrSelf" ptType="all node node" st="1 2 1" cnt="0 1 0"/>
              </dgm:if>
              <dgm:else name="Name16">
                <dgm:presOf axis="root ch desOrSelf" ptType="all node node" st="1 3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17" axis="ch" ptType="node" st="3" cnt="1">
          <dgm:layoutNode name="item2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8">
              <dgm:if name="Name19" axis="root ch" ptType="all node" func="cnt" op="equ" val="1">
                <dgm:presOf/>
              </dgm:if>
              <dgm:if name="Name20" axis="root ch" ptType="all node" func="cnt" op="equ" val="2">
                <dgm:presOf/>
              </dgm:if>
              <dgm:if name="Name21" axis="root ch" ptType="all node" func="cnt" op="equ" val="3">
                <dgm:presOf axis="root ch desOrSelf" ptType="all node node" st="1 1 1" cnt="0 1 0"/>
              </dgm:if>
              <dgm:else name="Name22">
                <dgm:presOf axis="root ch desOrSelf" ptType="all node node" st="1 2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23" axis="ch" ptType="node" st="4" cnt="1">
          <dgm:layoutNode name="item3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4">
              <dgm:if name="Name25" axis="root ch" ptType="all node" func="cnt" op="equ" val="1">
                <dgm:presOf/>
              </dgm:if>
              <dgm:if name="Name26" axis="root ch" ptType="all node" func="cnt" op="equ" val="2">
                <dgm:presOf/>
              </dgm:if>
              <dgm:if name="Name27" axis="root ch" ptType="all node" func="cnt" op="equ" val="3">
                <dgm:presOf/>
              </dgm:if>
              <dgm:else name="Name28">
                <dgm:presOf axis="root ch desOrSelf" ptType="all node node" st="1 1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layoutNode name="funnel" styleLbl="trAlignAcc1">
          <dgm:alg type="sp"/>
          <dgm:shape xmlns:r="http://schemas.openxmlformats.org/officeDocument/2006/relationships" type="funnel" r:blip="">
            <dgm:adjLst/>
          </dgm:shape>
          <dgm:presOf/>
          <dgm:constrLst/>
          <dgm:ruleLst/>
        </dgm:layoutNode>
      </dgm:if>
      <dgm:else name="Name29"/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equation2">
  <dgm:title val=""/>
  <dgm:desc val=""/>
  <dgm:catLst>
    <dgm:cat type="relationship" pri="18000"/>
    <dgm:cat type="process" pri="2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linDir" val="fromL"/>
          <dgm:param type="fallback" val="2D"/>
        </dgm:alg>
      </dgm:if>
      <dgm:else name="Name3">
        <dgm:alg type="lin">
          <dgm:param type="linDir" val="fromR"/>
          <dgm:param type="fallback" val="2D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ch" ptType="node" func="cnt" op="gte" val="3">
        <dgm:constrLst>
          <dgm:constr type="h" for="des" forName="node" refType="w" fact="0.5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ch" forName="lastNode" op="equ" val="65"/>
          <dgm:constr type="primFontSz" for="des" forName="node" op="equ" val="65"/>
          <dgm:constr type="primFontSz" for="des" forName="sibTrans" val="55"/>
          <dgm:constr type="primFontSz" for="des" forName="sibTrans" refType="primFontSz" refFor="des" refForName="node" op="lte" fact="0.8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if>
      <dgm:else name="Name6">
        <dgm:constrLst>
          <dgm:constr type="h" for="des" forName="node" refType="w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des" forName="node" val="65"/>
          <dgm:constr type="primFontSz" for="ch" forName="lastNode" refType="primFontSz" refFor="des" refForName="node" op="equ"/>
          <dgm:constr type="primFontSz" for="des" forName="sibTrans" val="55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else>
    </dgm:choose>
    <dgm:ruleLst/>
    <dgm:choose name="Name7">
      <dgm:if name="Name8" axis="ch" ptType="node" func="cnt" op="gte" val="1">
        <dgm:layoutNode name="vNodes">
          <dgm:alg type="lin">
            <dgm:param type="linDir" val="fromT"/>
            <dgm:param type="fallback" val="2D"/>
          </dgm:alg>
          <dgm:shape xmlns:r="http://schemas.openxmlformats.org/officeDocument/2006/relationships" r:blip="">
            <dgm:adjLst/>
          </dgm:shape>
          <dgm:presOf/>
          <dgm:constrLst/>
          <dgm:ruleLst/>
          <dgm:forEach name="Name9" axis="ch" ptType="node">
            <dgm:choose name="Name10">
              <dgm:if name="Name11" axis="self" func="revPos" op="neq" val="1">
                <dgm:layoutNode name="node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  <dgm:choose name="Name12">
                  <dgm:if name="Name13" axis="self" ptType="node" func="revPos" op="gt" val="2">
                    <dgm:forEach name="sibTransForEach" axis="followSib" ptType="sibTrans" cnt="1">
                      <dgm:layoutNode name="spacerT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  <dgm:layoutNode name="sibTrans">
                        <dgm:alg type="tx"/>
                        <dgm:shape xmlns:r="http://schemas.openxmlformats.org/officeDocument/2006/relationships" type="mathPlus" r:blip="">
                          <dgm:adjLst/>
                        </dgm:shape>
                        <dgm:presOf axis="self"/>
                        <dgm:constrLst>
                          <dgm:constr type="h" refType="w"/>
                          <dgm:constr type="lMarg"/>
                          <dgm:constr type="rMarg"/>
                          <dgm:constr type="tMarg"/>
                          <dgm:constr type="bMarg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spacerB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</dgm:forEach>
                  </dgm:if>
                  <dgm:else name="Name14"/>
                </dgm:choose>
              </dgm:if>
              <dgm:else name="Name15"/>
            </dgm:choose>
          </dgm:forEach>
        </dgm:layoutNode>
        <dgm:choose name="Name16">
          <dgm:if name="Name17" axis="ch" ptType="node" func="cnt" op="gt" val="1">
            <dgm:layoutNode name="sibTransLast">
              <dgm:alg type="conn">
                <dgm:param type="begPts" val="auto"/>
                <dgm:param type="endPts" val="auto"/>
                <dgm:param type="srcNode" val="vNodes"/>
                <dgm:param type="dstNode" val="lastNode"/>
              </dgm:alg>
              <dgm:shape xmlns:r="http://schemas.openxmlformats.org/officeDocument/2006/relationships" type="conn" r:blip="">
                <dgm:adjLst/>
              </dgm:shape>
              <dgm:presOf axis="ch" ptType="sibTrans" st="-1" cnt="1"/>
              <dgm:constrLst>
                <dgm:constr type="h" refType="w" fact="0.62"/>
                <dgm:constr type="connDist"/>
                <dgm:constr type="begPad" refType="connDist" fact="0.25"/>
                <dgm:constr type="endPad" refType="connDist" fact="0.22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ch desOrSelf" ptType="sibTrans sibTrans" st="-1 1" cnt="1 0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if>
          <dgm:else name="Name18"/>
        </dgm:choose>
        <dgm:layoutNode name="lastNode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ellipse" r:blip="">
            <dgm:adjLst/>
          </dgm:shape>
          <dgm:presOf axis="ch desOrSelf" ptType="node node" st="-1 1" cnt="1 0"/>
          <dgm:constrLst>
            <dgm:constr type="h" refType="w"/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</dgm:if>
      <dgm:else name="Name19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8768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777607" y="0"/>
            <a:ext cx="2889938" cy="48768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7894978-FC23-4D98-A48D-C930C970B397}" type="datetimeFigureOut">
              <a:rPr lang="de-AT" smtClean="0"/>
              <a:pPr/>
              <a:t>21.05.2012</a:t>
            </a:fld>
            <a:endParaRPr lang="de-AT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264227"/>
            <a:ext cx="2889938" cy="48768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777607" y="9264227"/>
            <a:ext cx="2889938" cy="48768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83E26B0-2EF4-4A5C-AE20-1EBD79B774FC}" type="slidenum">
              <a:rPr lang="de-AT" smtClean="0"/>
              <a:pPr/>
              <a:t>‹Nr.›</a:t>
            </a:fld>
            <a:endParaRPr lang="de-A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Grafik 12" descr="Haus_blau_1.jpg"/>
          <p:cNvPicPr>
            <a:picLocks noChangeAspect="1"/>
          </p:cNvPicPr>
          <p:nvPr/>
        </p:nvPicPr>
        <p:blipFill>
          <a:blip r:embed="rId2" cstate="print"/>
          <a:srcRect l="176" t="4765" r="196" b="8505"/>
          <a:stretch>
            <a:fillRect/>
          </a:stretch>
        </p:blipFill>
        <p:spPr>
          <a:xfrm>
            <a:off x="189188" y="927770"/>
            <a:ext cx="8737200" cy="5362205"/>
          </a:xfrm>
          <a:prstGeom prst="rect">
            <a:avLst/>
          </a:prstGeom>
        </p:spPr>
      </p:pic>
      <p:sp>
        <p:nvSpPr>
          <p:cNvPr id="14" name="Rechteck 13"/>
          <p:cNvSpPr/>
          <p:nvPr/>
        </p:nvSpPr>
        <p:spPr>
          <a:xfrm>
            <a:off x="3432811" y="1963502"/>
            <a:ext cx="5501486" cy="266429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de-AT"/>
          </a:p>
        </p:txBody>
      </p:sp>
      <p:sp>
        <p:nvSpPr>
          <p:cNvPr id="15" name="Rechteck 14"/>
          <p:cNvSpPr/>
          <p:nvPr/>
        </p:nvSpPr>
        <p:spPr>
          <a:xfrm>
            <a:off x="9525" y="1963502"/>
            <a:ext cx="3359005" cy="266429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de-AT"/>
          </a:p>
        </p:txBody>
      </p:sp>
      <p:cxnSp>
        <p:nvCxnSpPr>
          <p:cNvPr id="16" name="Gerade Verbindung 15"/>
          <p:cNvCxnSpPr/>
          <p:nvPr/>
        </p:nvCxnSpPr>
        <p:spPr>
          <a:xfrm>
            <a:off x="191460" y="876217"/>
            <a:ext cx="8726400" cy="0"/>
          </a:xfrm>
          <a:prstGeom prst="line">
            <a:avLst/>
          </a:prstGeom>
          <a:ln w="19050"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Gerade Verbindung 16"/>
          <p:cNvCxnSpPr/>
          <p:nvPr/>
        </p:nvCxnSpPr>
        <p:spPr>
          <a:xfrm>
            <a:off x="190500" y="6322905"/>
            <a:ext cx="8726400" cy="0"/>
          </a:xfrm>
          <a:prstGeom prst="line">
            <a:avLst/>
          </a:prstGeom>
          <a:ln w="19050"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feld 8"/>
          <p:cNvSpPr txBox="1"/>
          <p:nvPr/>
        </p:nvSpPr>
        <p:spPr>
          <a:xfrm>
            <a:off x="120137" y="6389628"/>
            <a:ext cx="2071702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500" dirty="0" smtClean="0">
                <a:solidFill>
                  <a:srgbClr val="AE002C"/>
                </a:solidFill>
              </a:rPr>
              <a:t>www.statistik.at</a:t>
            </a:r>
            <a:endParaRPr lang="de-AT" sz="1500" dirty="0">
              <a:solidFill>
                <a:srgbClr val="AE002C"/>
              </a:solidFill>
            </a:endParaRPr>
          </a:p>
        </p:txBody>
      </p:sp>
      <p:sp>
        <p:nvSpPr>
          <p:cNvPr id="10" name="Textfeld 9"/>
          <p:cNvSpPr txBox="1"/>
          <p:nvPr/>
        </p:nvSpPr>
        <p:spPr>
          <a:xfrm>
            <a:off x="5711495" y="6389360"/>
            <a:ext cx="3312368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1500" dirty="0" err="1" smtClean="0">
                <a:solidFill>
                  <a:srgbClr val="AE002C"/>
                </a:solidFill>
              </a:rPr>
              <a:t>We</a:t>
            </a:r>
            <a:r>
              <a:rPr lang="de-DE" sz="1500" dirty="0" smtClean="0">
                <a:solidFill>
                  <a:srgbClr val="AE002C"/>
                </a:solidFill>
              </a:rPr>
              <a:t> </a:t>
            </a:r>
            <a:r>
              <a:rPr lang="de-DE" sz="1500" dirty="0" err="1" smtClean="0">
                <a:solidFill>
                  <a:srgbClr val="AE002C"/>
                </a:solidFill>
              </a:rPr>
              <a:t>provide</a:t>
            </a:r>
            <a:r>
              <a:rPr lang="de-DE" sz="1500" baseline="0" dirty="0" smtClean="0">
                <a:solidFill>
                  <a:srgbClr val="AE002C"/>
                </a:solidFill>
              </a:rPr>
              <a:t> </a:t>
            </a:r>
            <a:r>
              <a:rPr lang="de-DE" sz="1500" dirty="0" err="1" smtClean="0">
                <a:solidFill>
                  <a:srgbClr val="AE002C"/>
                </a:solidFill>
              </a:rPr>
              <a:t>information</a:t>
            </a:r>
            <a:endParaRPr lang="de-AT" sz="1500" dirty="0">
              <a:solidFill>
                <a:srgbClr val="AE002C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532824" y="2060849"/>
            <a:ext cx="5256584" cy="1323439"/>
          </a:xfrm>
          <a:noFill/>
        </p:spPr>
        <p:txBody>
          <a:bodyPr wrap="square" rtlCol="0">
            <a:spAutoFit/>
          </a:bodyPr>
          <a:lstStyle>
            <a:lvl1pPr algn="l">
              <a:defRPr lang="de-AT" sz="4000" baseline="0">
                <a:solidFill>
                  <a:srgbClr val="AE002C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algn="l"/>
            <a:r>
              <a:rPr lang="de-DE" dirty="0" smtClean="0"/>
              <a:t>Title </a:t>
            </a:r>
            <a:r>
              <a:rPr lang="de-DE" dirty="0" err="1" smtClean="0"/>
              <a:t>placeholder</a:t>
            </a:r>
            <a:r>
              <a:rPr lang="de-DE" dirty="0" smtClean="0"/>
              <a:t> – </a:t>
            </a:r>
            <a:r>
              <a:rPr lang="de-DE" dirty="0" err="1" smtClean="0"/>
              <a:t>click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edit</a:t>
            </a:r>
            <a:r>
              <a:rPr lang="de-DE" dirty="0" smtClean="0"/>
              <a:t> </a:t>
            </a:r>
            <a:r>
              <a:rPr lang="de-DE" dirty="0" err="1" smtClean="0"/>
              <a:t>master</a:t>
            </a:r>
            <a:r>
              <a:rPr lang="de-DE" dirty="0" smtClean="0"/>
              <a:t> title</a:t>
            </a:r>
            <a:endParaRPr lang="de-AT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3532824" y="3296288"/>
            <a:ext cx="5215640" cy="1015663"/>
          </a:xfrm>
          <a:noFill/>
        </p:spPr>
        <p:txBody>
          <a:bodyPr wrap="square" rtlCol="0">
            <a:spAutoFit/>
          </a:bodyPr>
          <a:lstStyle>
            <a:lvl1pPr marL="0" indent="0">
              <a:buNone/>
              <a:defRPr lang="de-AT" sz="3000" baseline="0" dirty="0">
                <a:solidFill>
                  <a:srgbClr val="AE002C"/>
                </a:solidFill>
              </a:defRPr>
            </a:lvl1pPr>
          </a:lstStyle>
          <a:p>
            <a:pPr marL="0" lvl="0"/>
            <a:r>
              <a:rPr lang="de-DE" dirty="0" err="1" smtClean="0"/>
              <a:t>Subtitle</a:t>
            </a:r>
            <a:r>
              <a:rPr lang="de-DE" dirty="0" smtClean="0"/>
              <a:t> </a:t>
            </a:r>
            <a:r>
              <a:rPr lang="de-DE" dirty="0" err="1" smtClean="0"/>
              <a:t>placeholder</a:t>
            </a:r>
            <a:r>
              <a:rPr lang="de-DE" dirty="0" smtClean="0"/>
              <a:t> – </a:t>
            </a:r>
            <a:r>
              <a:rPr lang="de-DE" dirty="0" err="1" smtClean="0"/>
              <a:t>click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edit</a:t>
            </a:r>
            <a:r>
              <a:rPr lang="de-DE" dirty="0" smtClean="0"/>
              <a:t> </a:t>
            </a:r>
            <a:r>
              <a:rPr lang="de-DE" dirty="0" err="1" smtClean="0"/>
              <a:t>master</a:t>
            </a:r>
            <a:r>
              <a:rPr lang="de-DE" dirty="0" smtClean="0"/>
              <a:t> </a:t>
            </a:r>
            <a:r>
              <a:rPr lang="de-DE" dirty="0" err="1" smtClean="0"/>
              <a:t>subtitle</a:t>
            </a:r>
            <a:endParaRPr lang="de-AT" dirty="0"/>
          </a:p>
        </p:txBody>
      </p:sp>
      <p:pic>
        <p:nvPicPr>
          <p:cNvPr id="18" name="Grafik 17" descr="logo_eng_4C.em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303497" y="52119"/>
            <a:ext cx="1660991" cy="7236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5112358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 smtClean="0"/>
              <a:t>Bild durch Klicken auf Symbol hinzufügen</a:t>
            </a:r>
            <a:endParaRPr lang="de-AT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E99539-5DD4-4BE4-A1B8-F6A0730419EF}" type="datetimeFigureOut">
              <a:rPr lang="de-AT" smtClean="0"/>
              <a:pPr/>
              <a:t>21.05.2012</a:t>
            </a:fld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90442E-AC81-49CD-B314-F8EF832350FC}" type="slidenum">
              <a:rPr lang="de-AT" smtClean="0"/>
              <a:pPr/>
              <a:t>‹Nr.›</a:t>
            </a:fld>
            <a:endParaRPr lang="de-AT"/>
          </a:p>
        </p:txBody>
      </p:sp>
    </p:spTree>
    <p:extLst>
      <p:ext uri="{BB962C8B-B14F-4D97-AF65-F5344CB8AC3E}">
        <p14:creationId xmlns="" xmlns:p14="http://schemas.microsoft.com/office/powerpoint/2010/main" val="42555776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E99539-5DD4-4BE4-A1B8-F6A0730419EF}" type="datetimeFigureOut">
              <a:rPr lang="de-AT" smtClean="0"/>
              <a:pPr/>
              <a:t>21.05.2012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90442E-AC81-49CD-B314-F8EF832350FC}" type="slidenum">
              <a:rPr lang="de-AT" smtClean="0"/>
              <a:pPr/>
              <a:t>‹Nr.›</a:t>
            </a:fld>
            <a:endParaRPr lang="de-AT"/>
          </a:p>
        </p:txBody>
      </p:sp>
    </p:spTree>
    <p:extLst>
      <p:ext uri="{BB962C8B-B14F-4D97-AF65-F5344CB8AC3E}">
        <p14:creationId xmlns="" xmlns:p14="http://schemas.microsoft.com/office/powerpoint/2010/main" val="228293532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E99539-5DD4-4BE4-A1B8-F6A0730419EF}" type="datetimeFigureOut">
              <a:rPr lang="de-AT" smtClean="0"/>
              <a:pPr/>
              <a:t>21.05.2012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90442E-AC81-49CD-B314-F8EF832350FC}" type="slidenum">
              <a:rPr lang="de-AT" smtClean="0"/>
              <a:pPr/>
              <a:t>‹Nr.›</a:t>
            </a:fld>
            <a:endParaRPr lang="de-AT"/>
          </a:p>
        </p:txBody>
      </p:sp>
    </p:spTree>
    <p:extLst>
      <p:ext uri="{BB962C8B-B14F-4D97-AF65-F5344CB8AC3E}">
        <p14:creationId xmlns="" xmlns:p14="http://schemas.microsoft.com/office/powerpoint/2010/main" val="10986099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feld 7"/>
          <p:cNvSpPr txBox="1"/>
          <p:nvPr/>
        </p:nvSpPr>
        <p:spPr>
          <a:xfrm>
            <a:off x="120137" y="6389628"/>
            <a:ext cx="2071702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500" dirty="0" smtClean="0">
                <a:solidFill>
                  <a:srgbClr val="AE002C"/>
                </a:solidFill>
              </a:rPr>
              <a:t>www.statistik.at</a:t>
            </a:r>
            <a:endParaRPr lang="de-AT" sz="1500" dirty="0">
              <a:solidFill>
                <a:srgbClr val="AE002C"/>
              </a:solidFill>
            </a:endParaRPr>
          </a:p>
        </p:txBody>
      </p:sp>
      <p:sp>
        <p:nvSpPr>
          <p:cNvPr id="9" name="Textfeld 8"/>
          <p:cNvSpPr txBox="1"/>
          <p:nvPr/>
        </p:nvSpPr>
        <p:spPr>
          <a:xfrm>
            <a:off x="5711495" y="6389360"/>
            <a:ext cx="3312368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1500" dirty="0" err="1" smtClean="0">
                <a:solidFill>
                  <a:srgbClr val="AE002C"/>
                </a:solidFill>
              </a:rPr>
              <a:t>slide</a:t>
            </a:r>
            <a:r>
              <a:rPr lang="de-DE" sz="1500" dirty="0" smtClean="0">
                <a:solidFill>
                  <a:srgbClr val="AE002C"/>
                </a:solidFill>
              </a:rPr>
              <a:t> </a:t>
            </a:r>
            <a:fld id="{2E1D12B3-C156-413F-A767-F6B96C27B79D}" type="slidenum">
              <a:rPr lang="de-DE" sz="1500" smtClean="0">
                <a:solidFill>
                  <a:srgbClr val="AE002C"/>
                </a:solidFill>
              </a:rPr>
              <a:pPr algn="r"/>
              <a:t>‹Nr.›</a:t>
            </a:fld>
            <a:r>
              <a:rPr lang="de-DE" sz="1500" dirty="0" smtClean="0">
                <a:solidFill>
                  <a:srgbClr val="AE002C"/>
                </a:solidFill>
              </a:rPr>
              <a:t>  |  </a:t>
            </a:r>
            <a:r>
              <a:rPr lang="en-US" sz="1500" dirty="0" smtClean="0">
                <a:solidFill>
                  <a:srgbClr val="AE002C"/>
                </a:solidFill>
              </a:rPr>
              <a:t>23 May 2012</a:t>
            </a:r>
            <a:endParaRPr lang="de-AT" sz="1500" dirty="0">
              <a:solidFill>
                <a:srgbClr val="AE002C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512" y="232414"/>
            <a:ext cx="6972828" cy="482440"/>
          </a:xfrm>
          <a:noFill/>
        </p:spPr>
        <p:txBody>
          <a:bodyPr wrap="square" rtlCol="0">
            <a:spAutoFit/>
          </a:bodyPr>
          <a:lstStyle>
            <a:lvl1pPr marL="0" algn="l" defTabSz="914400" rtl="0" eaLnBrk="1" latinLnBrk="0" hangingPunct="1">
              <a:lnSpc>
                <a:spcPts val="3000"/>
              </a:lnSpc>
              <a:defRPr lang="de-AT" sz="3000" kern="1200" dirty="0">
                <a:solidFill>
                  <a:srgbClr val="AE002C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algn="l">
              <a:lnSpc>
                <a:spcPts val="3000"/>
              </a:lnSpc>
            </a:pPr>
            <a:r>
              <a:rPr lang="de-DE" smtClean="0"/>
              <a:t>Titelmasterformat durch Klicken bearbeiten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-180528" y="1107328"/>
            <a:ext cx="8928992" cy="4525963"/>
          </a:xfrm>
        </p:spPr>
        <p:txBody>
          <a:bodyPr/>
          <a:lstStyle>
            <a:lvl1pPr>
              <a:spcAft>
                <a:spcPts val="2600"/>
              </a:spcAft>
              <a:buClr>
                <a:schemeClr val="bg1"/>
              </a:buClr>
              <a:defRPr sz="2600">
                <a:solidFill>
                  <a:srgbClr val="333333"/>
                </a:solidFill>
              </a:defRPr>
            </a:lvl1pPr>
            <a:lvl2pPr marL="720000" indent="-324000">
              <a:buSzPct val="75000"/>
              <a:buFont typeface="Wingdings" pitchFamily="2" charset="2"/>
              <a:buChar char="Ø"/>
              <a:defRPr sz="2600">
                <a:solidFill>
                  <a:srgbClr val="333333"/>
                </a:solidFill>
              </a:defRPr>
            </a:lvl2pPr>
            <a:lvl3pPr marL="1044000" indent="-324000">
              <a:defRPr>
                <a:solidFill>
                  <a:srgbClr val="333333"/>
                </a:solidFill>
              </a:defRPr>
            </a:lvl3pPr>
            <a:lvl4pPr marL="1440000" indent="-324000">
              <a:buSzPct val="85000"/>
              <a:defRPr>
                <a:solidFill>
                  <a:srgbClr val="333333"/>
                </a:solidFill>
              </a:defRPr>
            </a:lvl4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</p:txBody>
      </p:sp>
      <p:cxnSp>
        <p:nvCxnSpPr>
          <p:cNvPr id="12" name="Gerade Verbindung 11"/>
          <p:cNvCxnSpPr/>
          <p:nvPr/>
        </p:nvCxnSpPr>
        <p:spPr>
          <a:xfrm>
            <a:off x="191460" y="876217"/>
            <a:ext cx="8726400" cy="0"/>
          </a:xfrm>
          <a:prstGeom prst="line">
            <a:avLst/>
          </a:prstGeom>
          <a:ln w="19050"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Gerade Verbindung 12"/>
          <p:cNvCxnSpPr/>
          <p:nvPr/>
        </p:nvCxnSpPr>
        <p:spPr>
          <a:xfrm>
            <a:off x="190500" y="6322905"/>
            <a:ext cx="8726400" cy="0"/>
          </a:xfrm>
          <a:prstGeom prst="line">
            <a:avLst/>
          </a:prstGeom>
          <a:ln w="19050"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Grafik 9" descr="logo_eng_4C.em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273517" y="52119"/>
            <a:ext cx="1660991" cy="7236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9670576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feld 7"/>
          <p:cNvSpPr txBox="1"/>
          <p:nvPr/>
        </p:nvSpPr>
        <p:spPr>
          <a:xfrm>
            <a:off x="120137" y="6389628"/>
            <a:ext cx="2071702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500" dirty="0" smtClean="0">
                <a:solidFill>
                  <a:srgbClr val="AE002C"/>
                </a:solidFill>
              </a:rPr>
              <a:t>www.statistik.at</a:t>
            </a:r>
            <a:endParaRPr lang="de-AT" sz="1500" dirty="0">
              <a:solidFill>
                <a:srgbClr val="AE002C"/>
              </a:solidFill>
            </a:endParaRPr>
          </a:p>
        </p:txBody>
      </p:sp>
      <p:sp>
        <p:nvSpPr>
          <p:cNvPr id="9" name="Textfeld 8"/>
          <p:cNvSpPr txBox="1"/>
          <p:nvPr/>
        </p:nvSpPr>
        <p:spPr>
          <a:xfrm>
            <a:off x="5711495" y="6389360"/>
            <a:ext cx="3312368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1500" dirty="0" err="1" smtClean="0">
                <a:solidFill>
                  <a:srgbClr val="AE002C"/>
                </a:solidFill>
              </a:rPr>
              <a:t>slide</a:t>
            </a:r>
            <a:r>
              <a:rPr lang="de-DE" sz="1500" dirty="0" smtClean="0">
                <a:solidFill>
                  <a:srgbClr val="AE002C"/>
                </a:solidFill>
              </a:rPr>
              <a:t> </a:t>
            </a:r>
            <a:fld id="{2E1D12B3-C156-413F-A767-F6B96C27B79D}" type="slidenum">
              <a:rPr lang="de-DE" sz="1500" smtClean="0">
                <a:solidFill>
                  <a:srgbClr val="AE002C"/>
                </a:solidFill>
              </a:rPr>
              <a:pPr algn="r"/>
              <a:t>‹Nr.›</a:t>
            </a:fld>
            <a:r>
              <a:rPr lang="de-DE" sz="1500" dirty="0" smtClean="0">
                <a:solidFill>
                  <a:srgbClr val="AE002C"/>
                </a:solidFill>
              </a:rPr>
              <a:t>  |  </a:t>
            </a:r>
            <a:fld id="{8F19BFEF-A78D-4B9C-8902-A21633B6E27D}" type="datetime3">
              <a:rPr lang="en-US" sz="1500" smtClean="0">
                <a:solidFill>
                  <a:srgbClr val="AE002C"/>
                </a:solidFill>
              </a:rPr>
              <a:pPr algn="r"/>
              <a:t>21 May 2012</a:t>
            </a:fld>
            <a:endParaRPr lang="de-AT" sz="1500" dirty="0">
              <a:solidFill>
                <a:srgbClr val="AE002C"/>
              </a:solidFill>
            </a:endParaRPr>
          </a:p>
        </p:txBody>
      </p:sp>
      <p:cxnSp>
        <p:nvCxnSpPr>
          <p:cNvPr id="12" name="Gerade Verbindung 11"/>
          <p:cNvCxnSpPr/>
          <p:nvPr/>
        </p:nvCxnSpPr>
        <p:spPr>
          <a:xfrm>
            <a:off x="191460" y="876217"/>
            <a:ext cx="8726400" cy="0"/>
          </a:xfrm>
          <a:prstGeom prst="line">
            <a:avLst/>
          </a:prstGeom>
          <a:ln w="19050"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Gerade Verbindung 12"/>
          <p:cNvCxnSpPr/>
          <p:nvPr/>
        </p:nvCxnSpPr>
        <p:spPr>
          <a:xfrm>
            <a:off x="190500" y="6322905"/>
            <a:ext cx="8726400" cy="0"/>
          </a:xfrm>
          <a:prstGeom prst="line">
            <a:avLst/>
          </a:prstGeom>
          <a:ln w="19050"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Grafik 9" descr="Haus_blau_2.jpg"/>
          <p:cNvPicPr>
            <a:picLocks noChangeAspect="1"/>
          </p:cNvPicPr>
          <p:nvPr/>
        </p:nvPicPr>
        <p:blipFill>
          <a:blip r:embed="rId2" cstate="print"/>
          <a:srcRect t="4821" b="8055"/>
          <a:stretch>
            <a:fillRect/>
          </a:stretch>
        </p:blipFill>
        <p:spPr>
          <a:xfrm>
            <a:off x="208205" y="924511"/>
            <a:ext cx="8709655" cy="5349672"/>
          </a:xfrm>
          <a:prstGeom prst="rect">
            <a:avLst/>
          </a:prstGeom>
        </p:spPr>
      </p:pic>
      <p:sp>
        <p:nvSpPr>
          <p:cNvPr id="15" name="Rechteck 14"/>
          <p:cNvSpPr/>
          <p:nvPr/>
        </p:nvSpPr>
        <p:spPr>
          <a:xfrm>
            <a:off x="3432811" y="1963502"/>
            <a:ext cx="5501486" cy="266429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de-AT"/>
          </a:p>
        </p:txBody>
      </p:sp>
      <p:sp>
        <p:nvSpPr>
          <p:cNvPr id="16" name="Rechteck 15"/>
          <p:cNvSpPr/>
          <p:nvPr/>
        </p:nvSpPr>
        <p:spPr>
          <a:xfrm>
            <a:off x="9525" y="1963502"/>
            <a:ext cx="3359005" cy="266429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de-AT"/>
          </a:p>
        </p:txBody>
      </p:sp>
      <p:pic>
        <p:nvPicPr>
          <p:cNvPr id="11" name="Grafik 10" descr="logo_eng_4C.em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273517" y="52119"/>
            <a:ext cx="1660991" cy="7236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4346034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AT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E99539-5DD4-4BE4-A1B8-F6A0730419EF}" type="datetimeFigureOut">
              <a:rPr lang="de-AT" smtClean="0"/>
              <a:pPr/>
              <a:t>21.05.2012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90442E-AC81-49CD-B314-F8EF832350FC}" type="slidenum">
              <a:rPr lang="de-AT" smtClean="0"/>
              <a:pPr/>
              <a:t>‹Nr.›</a:t>
            </a:fld>
            <a:endParaRPr lang="de-AT"/>
          </a:p>
        </p:txBody>
      </p:sp>
    </p:spTree>
    <p:extLst>
      <p:ext uri="{BB962C8B-B14F-4D97-AF65-F5344CB8AC3E}">
        <p14:creationId xmlns="" xmlns:p14="http://schemas.microsoft.com/office/powerpoint/2010/main" val="41052214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E99539-5DD4-4BE4-A1B8-F6A0730419EF}" type="datetimeFigureOut">
              <a:rPr lang="de-AT" smtClean="0"/>
              <a:pPr/>
              <a:t>21.05.2012</a:t>
            </a:fld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90442E-AC81-49CD-B314-F8EF832350FC}" type="slidenum">
              <a:rPr lang="de-AT" smtClean="0"/>
              <a:pPr/>
              <a:t>‹Nr.›</a:t>
            </a:fld>
            <a:endParaRPr lang="de-AT"/>
          </a:p>
        </p:txBody>
      </p:sp>
    </p:spTree>
    <p:extLst>
      <p:ext uri="{BB962C8B-B14F-4D97-AF65-F5344CB8AC3E}">
        <p14:creationId xmlns="" xmlns:p14="http://schemas.microsoft.com/office/powerpoint/2010/main" val="1072042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E99539-5DD4-4BE4-A1B8-F6A0730419EF}" type="datetimeFigureOut">
              <a:rPr lang="de-AT" smtClean="0"/>
              <a:pPr/>
              <a:t>21.05.2012</a:t>
            </a:fld>
            <a:endParaRPr lang="de-AT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90442E-AC81-49CD-B314-F8EF832350FC}" type="slidenum">
              <a:rPr lang="de-AT" smtClean="0"/>
              <a:pPr/>
              <a:t>‹Nr.›</a:t>
            </a:fld>
            <a:endParaRPr lang="de-AT"/>
          </a:p>
        </p:txBody>
      </p:sp>
    </p:spTree>
    <p:extLst>
      <p:ext uri="{BB962C8B-B14F-4D97-AF65-F5344CB8AC3E}">
        <p14:creationId xmlns="" xmlns:p14="http://schemas.microsoft.com/office/powerpoint/2010/main" val="27235145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E99539-5DD4-4BE4-A1B8-F6A0730419EF}" type="datetimeFigureOut">
              <a:rPr lang="de-AT" smtClean="0"/>
              <a:pPr/>
              <a:t>21.05.2012</a:t>
            </a:fld>
            <a:endParaRPr lang="de-AT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90442E-AC81-49CD-B314-F8EF832350FC}" type="slidenum">
              <a:rPr lang="de-AT" smtClean="0"/>
              <a:pPr/>
              <a:t>‹Nr.›</a:t>
            </a:fld>
            <a:endParaRPr lang="de-AT"/>
          </a:p>
        </p:txBody>
      </p:sp>
    </p:spTree>
    <p:extLst>
      <p:ext uri="{BB962C8B-B14F-4D97-AF65-F5344CB8AC3E}">
        <p14:creationId xmlns="" xmlns:p14="http://schemas.microsoft.com/office/powerpoint/2010/main" val="23304604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E99539-5DD4-4BE4-A1B8-F6A0730419EF}" type="datetimeFigureOut">
              <a:rPr lang="de-AT" smtClean="0"/>
              <a:pPr/>
              <a:t>21.05.2012</a:t>
            </a:fld>
            <a:endParaRPr lang="de-AT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90442E-AC81-49CD-B314-F8EF832350FC}" type="slidenum">
              <a:rPr lang="de-AT" smtClean="0"/>
              <a:pPr/>
              <a:t>‹Nr.›</a:t>
            </a:fld>
            <a:endParaRPr lang="de-AT"/>
          </a:p>
        </p:txBody>
      </p:sp>
    </p:spTree>
    <p:extLst>
      <p:ext uri="{BB962C8B-B14F-4D97-AF65-F5344CB8AC3E}">
        <p14:creationId xmlns="" xmlns:p14="http://schemas.microsoft.com/office/powerpoint/2010/main" val="30558417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E99539-5DD4-4BE4-A1B8-F6A0730419EF}" type="datetimeFigureOut">
              <a:rPr lang="de-AT" smtClean="0"/>
              <a:pPr/>
              <a:t>21.05.2012</a:t>
            </a:fld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90442E-AC81-49CD-B314-F8EF832350FC}" type="slidenum">
              <a:rPr lang="de-AT" smtClean="0"/>
              <a:pPr/>
              <a:t>‹Nr.›</a:t>
            </a:fld>
            <a:endParaRPr lang="de-AT"/>
          </a:p>
        </p:txBody>
      </p:sp>
    </p:spTree>
    <p:extLst>
      <p:ext uri="{BB962C8B-B14F-4D97-AF65-F5344CB8AC3E}">
        <p14:creationId xmlns="" xmlns:p14="http://schemas.microsoft.com/office/powerpoint/2010/main" val="35886879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E99539-5DD4-4BE4-A1B8-F6A0730419EF}" type="datetimeFigureOut">
              <a:rPr lang="de-AT" smtClean="0"/>
              <a:pPr/>
              <a:t>21.05.2012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90442E-AC81-49CD-B314-F8EF832350FC}" type="slidenum">
              <a:rPr lang="de-AT" smtClean="0"/>
              <a:pPr/>
              <a:t>‹Nr.›</a:t>
            </a:fld>
            <a:endParaRPr lang="de-AT"/>
          </a:p>
        </p:txBody>
      </p:sp>
    </p:spTree>
    <p:extLst>
      <p:ext uri="{BB962C8B-B14F-4D97-AF65-F5344CB8AC3E}">
        <p14:creationId xmlns="" xmlns:p14="http://schemas.microsoft.com/office/powerpoint/2010/main" val="10233437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3.xml"/><Relationship Id="rId3" Type="http://schemas.openxmlformats.org/officeDocument/2006/relationships/diagramLayout" Target="../diagrams/layout2.xml"/><Relationship Id="rId7" Type="http://schemas.openxmlformats.org/officeDocument/2006/relationships/diagramData" Target="../diagrams/data3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11" Type="http://schemas.microsoft.com/office/2007/relationships/diagramDrawing" Target="../diagrams/drawing3.xml"/><Relationship Id="rId5" Type="http://schemas.openxmlformats.org/officeDocument/2006/relationships/diagramColors" Target="../diagrams/colors2.xml"/><Relationship Id="rId10" Type="http://schemas.openxmlformats.org/officeDocument/2006/relationships/diagramColors" Target="../diagrams/colors3.xml"/><Relationship Id="rId4" Type="http://schemas.openxmlformats.org/officeDocument/2006/relationships/diagramQuickStyle" Target="../diagrams/quickStyle2.xml"/><Relationship Id="rId9" Type="http://schemas.openxmlformats.org/officeDocument/2006/relationships/diagramQuickStyle" Target="../diagrams/quickStyle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hyperlink" Target="http://live.unece.org/fileadmin/DAM/stats/documents/ece/ces/ge.41/2010/wp.4.e.pdf" TargetMode="External"/><Relationship Id="rId3" Type="http://schemas.openxmlformats.org/officeDocument/2006/relationships/hyperlink" Target="http://onlinelibrary.wiley.com/doi/10.1111/j.1467-9574.2011.00506.x/pdf" TargetMode="External"/><Relationship Id="rId7" Type="http://schemas.openxmlformats.org/officeDocument/2006/relationships/hyperlink" Target="http://www.cros-portal.eu/sites/default/files/S13P1.pdf" TargetMode="External"/><Relationship Id="rId2" Type="http://schemas.openxmlformats.org/officeDocument/2006/relationships/hyperlink" Target="http://www.stat.tugraz.at/AJS/ausg104/104Berka.pdf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isi2011.congressplanner.eu/pdfs/650199.pdf" TargetMode="External"/><Relationship Id="rId5" Type="http://schemas.openxmlformats.org/officeDocument/2006/relationships/hyperlink" Target="http://q2010.stat.fi/media/presentations/session-26/fiedler_quality-in-official-statistics_statisticsaustria_paper.pdf" TargetMode="External"/><Relationship Id="rId4" Type="http://schemas.openxmlformats.org/officeDocument/2006/relationships/hyperlink" Target="http://www.ine.es/e/essnetdi_ws2011/ppts/Lenk.pdf" TargetMode="External"/><Relationship Id="rId9" Type="http://schemas.openxmlformats.org/officeDocument/2006/relationships/hyperlink" Target="http://www.ntts2011.eu/" TargetMode="Externa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../../../REGISTERZAEHLUNG2011/&#214;ffentlichkeitsarbeit/Video/Video_final/Formate/Englische%20Version/census_2011_1280x720.flv" TargetMode="External"/><Relationship Id="rId2" Type="http://schemas.openxmlformats.org/officeDocument/2006/relationships/hyperlink" Target="http://www.youtube.com/watch?v=DFwtS32ovCk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3491880" y="1927866"/>
            <a:ext cx="5400600" cy="1754326"/>
          </a:xfrm>
        </p:spPr>
        <p:txBody>
          <a:bodyPr/>
          <a:lstStyle/>
          <a:p>
            <a:r>
              <a:rPr lang="de-AT" sz="3600" dirty="0" smtClean="0"/>
              <a:t>Quality </a:t>
            </a:r>
            <a:r>
              <a:rPr lang="de-AT" sz="3600" dirty="0" err="1" smtClean="0"/>
              <a:t>assessment</a:t>
            </a:r>
            <a:r>
              <a:rPr lang="de-AT" sz="3600" dirty="0" smtClean="0"/>
              <a:t> </a:t>
            </a:r>
            <a:r>
              <a:rPr lang="de-AT" sz="3600" dirty="0" err="1" smtClean="0"/>
              <a:t>of</a:t>
            </a:r>
            <a:r>
              <a:rPr lang="de-AT" sz="3600" dirty="0" smtClean="0"/>
              <a:t> </a:t>
            </a:r>
            <a:r>
              <a:rPr lang="de-AT" sz="3600" dirty="0" err="1" smtClean="0"/>
              <a:t>register-based</a:t>
            </a:r>
            <a:r>
              <a:rPr lang="de-AT" sz="3600" dirty="0" smtClean="0"/>
              <a:t> </a:t>
            </a:r>
            <a:r>
              <a:rPr lang="de-AT" sz="3600" dirty="0" err="1" smtClean="0"/>
              <a:t>census</a:t>
            </a:r>
            <a:r>
              <a:rPr lang="de-AT" sz="3600" dirty="0" smtClean="0"/>
              <a:t> </a:t>
            </a:r>
            <a:r>
              <a:rPr lang="de-AT" sz="3600" dirty="0" err="1" smtClean="0"/>
              <a:t>data</a:t>
            </a:r>
            <a:r>
              <a:rPr lang="de-AT" sz="3600" dirty="0" smtClean="0"/>
              <a:t> in Austria</a:t>
            </a:r>
            <a:endParaRPr lang="de-AT" sz="3600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3563888" y="3645024"/>
            <a:ext cx="5215640" cy="830997"/>
          </a:xfrm>
        </p:spPr>
        <p:txBody>
          <a:bodyPr/>
          <a:lstStyle/>
          <a:p>
            <a:pPr lvl="0"/>
            <a:r>
              <a:rPr lang="en-US" sz="2400" dirty="0" smtClean="0"/>
              <a:t>UNECE Expert Group Meeting on Censuses Using Registers, Geneva</a:t>
            </a:r>
            <a:endParaRPr lang="en-US" sz="2400" dirty="0"/>
          </a:p>
        </p:txBody>
      </p:sp>
      <p:sp>
        <p:nvSpPr>
          <p:cNvPr id="5" name="Textfeld 4"/>
          <p:cNvSpPr txBox="1"/>
          <p:nvPr/>
        </p:nvSpPr>
        <p:spPr>
          <a:xfrm>
            <a:off x="323528" y="2420888"/>
            <a:ext cx="3000396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000" b="1" dirty="0" smtClean="0">
                <a:solidFill>
                  <a:srgbClr val="666666"/>
                </a:solidFill>
              </a:rPr>
              <a:t>Manuela </a:t>
            </a:r>
            <a:r>
              <a:rPr lang="en-US" sz="2000" b="1" dirty="0" err="1" smtClean="0">
                <a:solidFill>
                  <a:srgbClr val="666666"/>
                </a:solidFill>
              </a:rPr>
              <a:t>Lenk</a:t>
            </a:r>
            <a:endParaRPr lang="en-US" sz="2000" b="1" dirty="0" smtClean="0">
              <a:solidFill>
                <a:srgbClr val="666666"/>
              </a:solidFill>
            </a:endParaRPr>
          </a:p>
          <a:p>
            <a:pPr algn="r"/>
            <a:r>
              <a:rPr lang="en-US" sz="2000" dirty="0" smtClean="0">
                <a:solidFill>
                  <a:srgbClr val="666666"/>
                </a:solidFill>
              </a:rPr>
              <a:t>Statistics Austria</a:t>
            </a:r>
          </a:p>
          <a:p>
            <a:pPr algn="r"/>
            <a:endParaRPr lang="en-US" sz="2000" dirty="0" smtClean="0">
              <a:solidFill>
                <a:srgbClr val="666666"/>
              </a:solidFill>
            </a:endParaRPr>
          </a:p>
          <a:p>
            <a:pPr algn="r"/>
            <a:r>
              <a:rPr lang="en-US" sz="1600" dirty="0" smtClean="0">
                <a:solidFill>
                  <a:srgbClr val="666666"/>
                </a:solidFill>
              </a:rPr>
              <a:t>Registers, Classifications and Methods Division</a:t>
            </a:r>
            <a:endParaRPr lang="en-US" sz="2000" dirty="0" smtClean="0">
              <a:solidFill>
                <a:srgbClr val="666666"/>
              </a:solidFill>
            </a:endParaRPr>
          </a:p>
          <a:p>
            <a:pPr algn="r"/>
            <a:endParaRPr lang="en-US" sz="1000" dirty="0" smtClean="0">
              <a:solidFill>
                <a:srgbClr val="666666"/>
              </a:solidFill>
            </a:endParaRPr>
          </a:p>
          <a:p>
            <a:pPr algn="r"/>
            <a:r>
              <a:rPr lang="en-US" sz="2000" dirty="0" smtClean="0">
                <a:solidFill>
                  <a:srgbClr val="666666"/>
                </a:solidFill>
              </a:rPr>
              <a:t>22</a:t>
            </a:r>
            <a:r>
              <a:rPr lang="en-US" sz="2000" baseline="30000" dirty="0" smtClean="0">
                <a:solidFill>
                  <a:srgbClr val="666666"/>
                </a:solidFill>
              </a:rPr>
              <a:t>nd</a:t>
            </a:r>
            <a:r>
              <a:rPr lang="en-US" sz="2000" dirty="0" smtClean="0">
                <a:solidFill>
                  <a:srgbClr val="666666"/>
                </a:solidFill>
              </a:rPr>
              <a:t> – 23</a:t>
            </a:r>
            <a:r>
              <a:rPr lang="en-US" sz="2000" baseline="30000" dirty="0" smtClean="0">
                <a:solidFill>
                  <a:srgbClr val="666666"/>
                </a:solidFill>
              </a:rPr>
              <a:t>rd</a:t>
            </a:r>
            <a:r>
              <a:rPr lang="en-US" sz="2000" dirty="0" smtClean="0">
                <a:solidFill>
                  <a:srgbClr val="666666"/>
                </a:solidFill>
              </a:rPr>
              <a:t> May 2012</a:t>
            </a:r>
            <a:endParaRPr lang="en-US" sz="2000" dirty="0">
              <a:solidFill>
                <a:srgbClr val="66666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Quality </a:t>
            </a:r>
            <a:r>
              <a:rPr lang="de-DE" dirty="0" err="1" smtClean="0"/>
              <a:t>measures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raw</a:t>
            </a:r>
            <a:r>
              <a:rPr lang="de-DE" dirty="0" smtClean="0"/>
              <a:t> </a:t>
            </a:r>
            <a:r>
              <a:rPr lang="de-DE" dirty="0" err="1" smtClean="0"/>
              <a:t>data</a:t>
            </a:r>
            <a:r>
              <a:rPr lang="de-DE" dirty="0" smtClean="0"/>
              <a:t> </a:t>
            </a:r>
            <a:r>
              <a:rPr lang="de-DE" dirty="0" err="1" smtClean="0"/>
              <a:t>from</a:t>
            </a:r>
            <a:r>
              <a:rPr lang="de-DE" dirty="0" smtClean="0"/>
              <a:t> 2008</a:t>
            </a:r>
            <a:endParaRPr lang="de-AT" dirty="0"/>
          </a:p>
        </p:txBody>
      </p:sp>
      <p:graphicFrame>
        <p:nvGraphicFramePr>
          <p:cNvPr id="5" name="Tabelle 4"/>
          <p:cNvGraphicFramePr>
            <a:graphicFrameLocks noGrp="1"/>
          </p:cNvGraphicFramePr>
          <p:nvPr/>
        </p:nvGraphicFramePr>
        <p:xfrm>
          <a:off x="395536" y="1052736"/>
          <a:ext cx="8352930" cy="4896542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392155"/>
                <a:gridCol w="1392155"/>
                <a:gridCol w="1392155"/>
                <a:gridCol w="1392155"/>
                <a:gridCol w="1392155"/>
                <a:gridCol w="1392155"/>
              </a:tblGrid>
              <a:tr h="699506"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Register</a:t>
                      </a:r>
                      <a:endParaRPr lang="de-AT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Attribute</a:t>
                      </a:r>
                      <a:endParaRPr lang="de-AT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HD</a:t>
                      </a:r>
                      <a:r>
                        <a:rPr lang="de-DE" baseline="30000" dirty="0" smtClean="0"/>
                        <a:t>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HD</a:t>
                      </a:r>
                      <a:r>
                        <a:rPr lang="de-DE" baseline="30000" dirty="0" smtClean="0"/>
                        <a:t>P</a:t>
                      </a:r>
                      <a:endParaRPr lang="de-AT" baseline="30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HD</a:t>
                      </a:r>
                      <a:r>
                        <a:rPr lang="de-DE" baseline="30000" dirty="0" smtClean="0"/>
                        <a:t>E</a:t>
                      </a:r>
                      <a:endParaRPr lang="de-AT" baseline="30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q</a:t>
                      </a:r>
                      <a:r>
                        <a:rPr lang="de-DE" baseline="30000" dirty="0" smtClean="0"/>
                        <a:t>(33,33,33)</a:t>
                      </a:r>
                      <a:endParaRPr lang="de-AT" baseline="30000" dirty="0"/>
                    </a:p>
                  </a:txBody>
                  <a:tcPr anchor="ctr"/>
                </a:tc>
              </a:tr>
              <a:tr h="699506"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REG 1</a:t>
                      </a:r>
                      <a:endParaRPr lang="de-AT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SEX</a:t>
                      </a:r>
                      <a:endParaRPr lang="de-AT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1.000</a:t>
                      </a:r>
                      <a:endParaRPr lang="de-AT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1.000</a:t>
                      </a:r>
                      <a:endParaRPr lang="de-AT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0.998</a:t>
                      </a:r>
                      <a:endParaRPr lang="de-AT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0.999</a:t>
                      </a:r>
                      <a:endParaRPr lang="de-AT" dirty="0"/>
                    </a:p>
                  </a:txBody>
                  <a:tcPr anchor="ctr"/>
                </a:tc>
              </a:tr>
              <a:tr h="699506"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REG 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SEX</a:t>
                      </a:r>
                      <a:endParaRPr lang="de-AT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0.792</a:t>
                      </a:r>
                      <a:endParaRPr lang="de-AT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0.942</a:t>
                      </a:r>
                      <a:endParaRPr lang="de-AT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0.999</a:t>
                      </a:r>
                      <a:endParaRPr lang="de-AT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0.911</a:t>
                      </a:r>
                      <a:endParaRPr lang="de-AT" dirty="0"/>
                    </a:p>
                  </a:txBody>
                  <a:tcPr anchor="ctr"/>
                </a:tc>
              </a:tr>
              <a:tr h="699506"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REG 3</a:t>
                      </a:r>
                      <a:endParaRPr lang="de-AT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SEX</a:t>
                      </a:r>
                      <a:endParaRPr lang="de-AT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0.444</a:t>
                      </a:r>
                      <a:endParaRPr lang="de-AT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0.746</a:t>
                      </a:r>
                      <a:endParaRPr lang="de-AT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0.997</a:t>
                      </a:r>
                      <a:endParaRPr lang="de-AT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0.729</a:t>
                      </a:r>
                      <a:endParaRPr lang="de-AT" dirty="0"/>
                    </a:p>
                  </a:txBody>
                  <a:tcPr anchor="ctr"/>
                </a:tc>
              </a:tr>
              <a:tr h="699506"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REG 4</a:t>
                      </a:r>
                      <a:endParaRPr lang="de-AT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SEX</a:t>
                      </a:r>
                      <a:endParaRPr lang="de-AT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0.792</a:t>
                      </a:r>
                      <a:endParaRPr lang="de-AT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0.993</a:t>
                      </a:r>
                      <a:endParaRPr lang="de-AT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1.000</a:t>
                      </a:r>
                      <a:endParaRPr lang="de-AT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0.928</a:t>
                      </a:r>
                      <a:endParaRPr lang="de-AT" dirty="0"/>
                    </a:p>
                  </a:txBody>
                  <a:tcPr anchor="ctr"/>
                </a:tc>
              </a:tr>
              <a:tr h="699506"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REG 3</a:t>
                      </a:r>
                      <a:endParaRPr lang="de-AT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FT/PT</a:t>
                      </a:r>
                      <a:endParaRPr lang="de-AT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0.381</a:t>
                      </a:r>
                      <a:endParaRPr lang="de-AT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0.698</a:t>
                      </a:r>
                      <a:endParaRPr lang="de-AT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0.847</a:t>
                      </a:r>
                      <a:endParaRPr lang="de-AT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0.642</a:t>
                      </a:r>
                      <a:endParaRPr lang="de-AT" dirty="0"/>
                    </a:p>
                  </a:txBody>
                  <a:tcPr anchor="ctr"/>
                </a:tc>
              </a:tr>
              <a:tr h="699506"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REG 5</a:t>
                      </a:r>
                      <a:endParaRPr lang="de-AT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EDU</a:t>
                      </a:r>
                      <a:endParaRPr lang="de-AT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0.928</a:t>
                      </a:r>
                      <a:endParaRPr lang="de-AT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0.950</a:t>
                      </a:r>
                      <a:endParaRPr lang="de-AT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0.800</a:t>
                      </a:r>
                      <a:endParaRPr lang="de-AT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0.891</a:t>
                      </a:r>
                      <a:endParaRPr lang="de-AT" dirty="0"/>
                    </a:p>
                  </a:txBody>
                  <a:tcPr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Quality </a:t>
            </a:r>
            <a:r>
              <a:rPr lang="de-DE" dirty="0" err="1" smtClean="0"/>
              <a:t>framework</a:t>
            </a:r>
            <a:endParaRPr lang="de-AT" dirty="0"/>
          </a:p>
        </p:txBody>
      </p:sp>
      <p:pic>
        <p:nvPicPr>
          <p:cNvPr id="4" name="Inhaltsplatzhalter 3" descr="process_flow_english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67544" y="908720"/>
            <a:ext cx="8208912" cy="5332983"/>
          </a:xfrm>
        </p:spPr>
      </p:pic>
      <p:sp>
        <p:nvSpPr>
          <p:cNvPr id="6" name="Rechteck 5"/>
          <p:cNvSpPr/>
          <p:nvPr/>
        </p:nvSpPr>
        <p:spPr>
          <a:xfrm>
            <a:off x="323528" y="908720"/>
            <a:ext cx="2880320" cy="5328592"/>
          </a:xfrm>
          <a:prstGeom prst="rect">
            <a:avLst/>
          </a:prstGeom>
          <a:solidFill>
            <a:schemeClr val="lt1">
              <a:alpha val="80000"/>
            </a:schemeClr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7" name="Rechteck 6"/>
          <p:cNvSpPr/>
          <p:nvPr/>
        </p:nvSpPr>
        <p:spPr>
          <a:xfrm>
            <a:off x="5076056" y="908720"/>
            <a:ext cx="3592016" cy="5328592"/>
          </a:xfrm>
          <a:prstGeom prst="rect">
            <a:avLst/>
          </a:prstGeom>
          <a:solidFill>
            <a:schemeClr val="lt1">
              <a:alpha val="80000"/>
            </a:schemeClr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1" animBg="1"/>
      <p:bldP spid="7" grpId="1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Census Database (CDB) - Attributes</a:t>
            </a:r>
            <a:endParaRPr lang="en-GB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51520" y="1124744"/>
            <a:ext cx="5472608" cy="5129984"/>
          </a:xfrm>
        </p:spPr>
        <p:txBody>
          <a:bodyPr>
            <a:normAutofit lnSpcReduction="10000"/>
          </a:bodyPr>
          <a:lstStyle/>
          <a:p>
            <a:pPr lvl="1"/>
            <a:r>
              <a:rPr lang="en-US" dirty="0" smtClean="0"/>
              <a:t>Unique Attributes (C)</a:t>
            </a:r>
          </a:p>
          <a:p>
            <a:pPr marL="715963" lvl="3" indent="-1588">
              <a:spcAft>
                <a:spcPts val="1800"/>
              </a:spcAft>
              <a:buNone/>
            </a:pPr>
            <a:r>
              <a:rPr lang="en-US" i="1" dirty="0" smtClean="0"/>
              <a:t>Attribute exists in only one register,                                                               directly  transferred to the CDB                                                                          (e.g. highest level of education)</a:t>
            </a:r>
          </a:p>
          <a:p>
            <a:pPr lvl="1"/>
            <a:r>
              <a:rPr lang="en-US" dirty="0" smtClean="0"/>
              <a:t>Multiple Attributes (A)</a:t>
            </a:r>
          </a:p>
          <a:p>
            <a:pPr marL="715963" lvl="3" indent="-1588">
              <a:spcAft>
                <a:spcPts val="1800"/>
              </a:spcAft>
              <a:buNone/>
            </a:pPr>
            <a:r>
              <a:rPr lang="en-US" i="1" dirty="0" smtClean="0"/>
              <a:t>Attribute exists in more than one                                                                  register, combined in the CDB using                                                    certain decision rules (e.g.                                                                   demographic attributes)</a:t>
            </a:r>
          </a:p>
          <a:p>
            <a:pPr lvl="1"/>
            <a:r>
              <a:rPr lang="en-US" dirty="0" smtClean="0"/>
              <a:t>Derived Attributes (F and G)</a:t>
            </a:r>
          </a:p>
          <a:p>
            <a:pPr marL="715963" lvl="3" indent="-1588">
              <a:spcAft>
                <a:spcPts val="1800"/>
              </a:spcAft>
              <a:buNone/>
            </a:pPr>
            <a:r>
              <a:rPr lang="en-US" i="1" dirty="0" smtClean="0"/>
              <a:t>Attribute is created based on                                                                    other attributes (e.g. family                                                                                    and household status)</a:t>
            </a:r>
          </a:p>
          <a:p>
            <a:pPr lvl="1">
              <a:buNone/>
            </a:pPr>
            <a:endParaRPr lang="en-US" sz="1800" dirty="0" smtClean="0"/>
          </a:p>
          <a:p>
            <a:pPr lvl="1"/>
            <a:endParaRPr lang="en-US" sz="1000" dirty="0" smtClean="0"/>
          </a:p>
          <a:p>
            <a:pPr lvl="2"/>
            <a:endParaRPr lang="en-US" sz="2000" dirty="0" smtClean="0"/>
          </a:p>
          <a:p>
            <a:pPr lvl="2"/>
            <a:endParaRPr lang="en-US" sz="2000" dirty="0" smtClean="0"/>
          </a:p>
          <a:p>
            <a:pPr lvl="2"/>
            <a:endParaRPr lang="en-US" dirty="0" smtClean="0"/>
          </a:p>
          <a:p>
            <a:pPr lvl="1">
              <a:buNone/>
            </a:pPr>
            <a:endParaRPr lang="en-GB" dirty="0" smtClean="0"/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AT" dirty="0"/>
          </a:p>
        </p:txBody>
      </p:sp>
      <p:sp>
        <p:nvSpPr>
          <p:cNvPr id="2048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AT" dirty="0"/>
          </a:p>
        </p:txBody>
      </p:sp>
      <p:graphicFrame>
        <p:nvGraphicFramePr>
          <p:cNvPr id="6" name="Inhaltsplatzhalter 3"/>
          <p:cNvGraphicFramePr>
            <a:graphicFrameLocks/>
          </p:cNvGraphicFramePr>
          <p:nvPr/>
        </p:nvGraphicFramePr>
        <p:xfrm>
          <a:off x="5364088" y="1052736"/>
          <a:ext cx="3168352" cy="24482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7" name="Diagramm 6"/>
          <p:cNvGraphicFramePr/>
          <p:nvPr/>
        </p:nvGraphicFramePr>
        <p:xfrm>
          <a:off x="5652120" y="4005064"/>
          <a:ext cx="2808312" cy="23042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8" name="Ellipse 7"/>
          <p:cNvSpPr/>
          <p:nvPr/>
        </p:nvSpPr>
        <p:spPr>
          <a:xfrm>
            <a:off x="5508104" y="3068960"/>
            <a:ext cx="2880320" cy="432048"/>
          </a:xfrm>
          <a:prstGeom prst="ellipse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lvl="0" algn="ctr"/>
            <a:endParaRPr lang="de-AT" dirty="0" smtClean="0"/>
          </a:p>
          <a:p>
            <a:pPr lvl="0" algn="ctr"/>
            <a:r>
              <a:rPr lang="de-AT" sz="1600" b="1" dirty="0" smtClean="0"/>
              <a:t>Multiple Attribute</a:t>
            </a:r>
          </a:p>
          <a:p>
            <a:pPr algn="ctr"/>
            <a:endParaRPr lang="de-A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512" y="235107"/>
            <a:ext cx="7128792" cy="477054"/>
          </a:xfrm>
        </p:spPr>
        <p:txBody>
          <a:bodyPr/>
          <a:lstStyle/>
          <a:p>
            <a:r>
              <a:rPr lang="en-GB" sz="2800" dirty="0" smtClean="0"/>
              <a:t>CDB – Quality assessment of multiple attributes</a:t>
            </a:r>
            <a:endParaRPr lang="en-GB" sz="280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-180528" y="1107328"/>
            <a:ext cx="8928992" cy="4841952"/>
          </a:xfrm>
        </p:spPr>
        <p:txBody>
          <a:bodyPr/>
          <a:lstStyle/>
          <a:p>
            <a:pPr lvl="1"/>
            <a:r>
              <a:rPr lang="en-US" dirty="0" smtClean="0"/>
              <a:t>Average quality on register-level</a:t>
            </a:r>
            <a:br>
              <a:rPr lang="en-US" dirty="0" smtClean="0"/>
            </a:br>
            <a:r>
              <a:rPr lang="en-US" sz="2200" i="1" dirty="0" smtClean="0"/>
              <a:t>consistent &amp; conflicting values are ignored</a:t>
            </a:r>
          </a:p>
          <a:p>
            <a:pPr lvl="1"/>
            <a:r>
              <a:rPr lang="en-US" dirty="0" smtClean="0"/>
              <a:t>Application of Dempster-Shafer Theory</a:t>
            </a:r>
          </a:p>
          <a:p>
            <a:pPr lvl="2">
              <a:buNone/>
            </a:pPr>
            <a:r>
              <a:rPr lang="en-US" sz="2200" i="1" dirty="0" smtClean="0"/>
              <a:t>Degree of belief is taken into account</a:t>
            </a:r>
            <a:endParaRPr lang="en-US" dirty="0" smtClean="0">
              <a:solidFill>
                <a:srgbClr val="AE002C"/>
              </a:solidFill>
            </a:endParaRPr>
          </a:p>
          <a:p>
            <a:pPr lvl="2"/>
            <a:r>
              <a:rPr lang="en-US" dirty="0" smtClean="0"/>
              <a:t>Consistency with other sources: </a:t>
            </a:r>
            <a:r>
              <a:rPr lang="en-US" dirty="0" err="1" smtClean="0">
                <a:solidFill>
                  <a:srgbClr val="C00000"/>
                </a:solidFill>
              </a:rPr>
              <a:t>q</a:t>
            </a:r>
            <a:r>
              <a:rPr lang="en-US" baseline="-25000" dirty="0" err="1" smtClean="0">
                <a:solidFill>
                  <a:srgbClr val="C00000"/>
                </a:solidFill>
              </a:rPr>
              <a:t>CDB</a:t>
            </a:r>
            <a:r>
              <a:rPr lang="en-US" baseline="-25000" dirty="0" smtClean="0">
                <a:solidFill>
                  <a:srgbClr val="C00000"/>
                </a:solidFill>
              </a:rPr>
              <a:t> </a:t>
            </a:r>
            <a:r>
              <a:rPr lang="en-US" dirty="0" smtClean="0">
                <a:solidFill>
                  <a:srgbClr val="C00000"/>
                </a:solidFill>
                <a:latin typeface="Times New Roman"/>
                <a:cs typeface="Times New Roman"/>
              </a:rPr>
              <a:t>↑</a:t>
            </a:r>
            <a:endParaRPr lang="en-US" dirty="0" smtClean="0">
              <a:solidFill>
                <a:srgbClr val="C00000"/>
              </a:solidFill>
            </a:endParaRPr>
          </a:p>
          <a:p>
            <a:pPr lvl="2"/>
            <a:r>
              <a:rPr lang="en-US" dirty="0" smtClean="0"/>
              <a:t>Conflict with other sources: </a:t>
            </a:r>
            <a:r>
              <a:rPr lang="en-US" dirty="0" err="1" smtClean="0">
                <a:solidFill>
                  <a:srgbClr val="C00000"/>
                </a:solidFill>
              </a:rPr>
              <a:t>q</a:t>
            </a:r>
            <a:r>
              <a:rPr lang="en-US" baseline="-25000" dirty="0" err="1" smtClean="0">
                <a:solidFill>
                  <a:srgbClr val="C00000"/>
                </a:solidFill>
              </a:rPr>
              <a:t>CDB</a:t>
            </a:r>
            <a:r>
              <a:rPr lang="en-US" baseline="-25000" dirty="0" smtClean="0">
                <a:solidFill>
                  <a:srgbClr val="C00000"/>
                </a:solidFill>
              </a:rPr>
              <a:t> </a:t>
            </a:r>
            <a:r>
              <a:rPr lang="en-US" dirty="0" smtClean="0">
                <a:solidFill>
                  <a:srgbClr val="C00000"/>
                </a:solidFill>
                <a:latin typeface="Times New Roman"/>
                <a:cs typeface="Times New Roman"/>
              </a:rPr>
              <a:t>↓</a:t>
            </a:r>
            <a:endParaRPr lang="en-US" sz="1800" dirty="0" smtClean="0">
              <a:solidFill>
                <a:srgbClr val="C00000"/>
              </a:solidFill>
            </a:endParaRPr>
          </a:p>
          <a:p>
            <a:pPr lvl="2">
              <a:buNone/>
            </a:pPr>
            <a:endParaRPr lang="en-US" dirty="0" smtClean="0"/>
          </a:p>
          <a:p>
            <a:pPr lvl="2" algn="ctr">
              <a:buNone/>
            </a:pPr>
            <a:r>
              <a:rPr lang="en-US" dirty="0" smtClean="0">
                <a:solidFill>
                  <a:srgbClr val="AE002C"/>
                </a:solidFill>
              </a:rPr>
              <a:t>SEX:	q</a:t>
            </a:r>
            <a:r>
              <a:rPr lang="en-US" baseline="-25000" dirty="0" smtClean="0">
                <a:solidFill>
                  <a:srgbClr val="AE002C"/>
                </a:solidFill>
              </a:rPr>
              <a:t>REG1, SEX </a:t>
            </a:r>
            <a:r>
              <a:rPr lang="en-US" dirty="0" smtClean="0">
                <a:solidFill>
                  <a:srgbClr val="AE002C"/>
                </a:solidFill>
              </a:rPr>
              <a:t>= 0.9		q</a:t>
            </a:r>
            <a:r>
              <a:rPr lang="en-US" baseline="-25000" dirty="0" smtClean="0">
                <a:solidFill>
                  <a:srgbClr val="AE002C"/>
                </a:solidFill>
              </a:rPr>
              <a:t>REG2, SEX </a:t>
            </a:r>
            <a:r>
              <a:rPr lang="en-US" dirty="0" smtClean="0">
                <a:solidFill>
                  <a:srgbClr val="AE002C"/>
                </a:solidFill>
              </a:rPr>
              <a:t>= 0.7</a:t>
            </a:r>
            <a:endParaRPr lang="en-US" sz="2000" dirty="0" smtClean="0"/>
          </a:p>
          <a:p>
            <a:pPr lvl="2"/>
            <a:endParaRPr lang="en-US" dirty="0" smtClean="0"/>
          </a:p>
          <a:p>
            <a:pPr lvl="1">
              <a:buNone/>
            </a:pPr>
            <a:endParaRPr lang="en-GB" dirty="0" smtClean="0"/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AT" dirty="0"/>
          </a:p>
        </p:txBody>
      </p:sp>
      <p:sp>
        <p:nvSpPr>
          <p:cNvPr id="2048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AT" dirty="0"/>
          </a:p>
        </p:txBody>
      </p:sp>
      <p:graphicFrame>
        <p:nvGraphicFramePr>
          <p:cNvPr id="6" name="Tabelle 5"/>
          <p:cNvGraphicFramePr>
            <a:graphicFrameLocks noGrp="1"/>
          </p:cNvGraphicFramePr>
          <p:nvPr/>
        </p:nvGraphicFramePr>
        <p:xfrm>
          <a:off x="1763688" y="4725144"/>
          <a:ext cx="5832648" cy="134112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972108"/>
                <a:gridCol w="972108"/>
                <a:gridCol w="972108"/>
                <a:gridCol w="972108"/>
                <a:gridCol w="972108"/>
                <a:gridCol w="972108"/>
              </a:tblGrid>
              <a:tr h="324000">
                <a:tc>
                  <a:txBody>
                    <a:bodyPr/>
                    <a:lstStyle/>
                    <a:p>
                      <a:pPr algn="ctr"/>
                      <a:r>
                        <a:rPr lang="de-DE" sz="1600" dirty="0" smtClean="0"/>
                        <a:t>PIN</a:t>
                      </a:r>
                      <a:endParaRPr lang="de-AT" sz="1600" b="1" dirty="0">
                        <a:solidFill>
                          <a:srgbClr val="333333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dirty="0" smtClean="0"/>
                        <a:t>REG 1</a:t>
                      </a:r>
                      <a:endParaRPr lang="de-AT" sz="1600" b="1" dirty="0">
                        <a:solidFill>
                          <a:srgbClr val="333333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dirty="0" smtClean="0"/>
                        <a:t>REG</a:t>
                      </a:r>
                      <a:r>
                        <a:rPr lang="de-DE" sz="1600" baseline="0" dirty="0" smtClean="0"/>
                        <a:t> 2</a:t>
                      </a:r>
                      <a:endParaRPr lang="de-AT" sz="1600" b="1" dirty="0">
                        <a:solidFill>
                          <a:srgbClr val="333333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dirty="0" smtClean="0"/>
                        <a:t>CDB</a:t>
                      </a:r>
                      <a:endParaRPr lang="de-AT" sz="1600" b="1" dirty="0">
                        <a:solidFill>
                          <a:srgbClr val="333333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AV </a:t>
                      </a:r>
                      <a:r>
                        <a:rPr lang="de-DE" sz="16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q</a:t>
                      </a:r>
                      <a:r>
                        <a:rPr lang="de-DE" sz="1600" b="1" kern="1200" baseline="-250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CDB</a:t>
                      </a:r>
                      <a:endParaRPr lang="de-AT" sz="1600" b="1" kern="1200" baseline="-250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DS </a:t>
                      </a:r>
                      <a:r>
                        <a:rPr lang="en-US" sz="1600" dirty="0" err="1" smtClean="0"/>
                        <a:t>q</a:t>
                      </a:r>
                      <a:r>
                        <a:rPr lang="en-US" sz="1600" baseline="-25000" dirty="0" err="1" smtClean="0"/>
                        <a:t>CDB</a:t>
                      </a:r>
                      <a:r>
                        <a:rPr lang="en-US" sz="1600" baseline="-25000" dirty="0" smtClean="0"/>
                        <a:t> </a:t>
                      </a:r>
                      <a:endParaRPr lang="de-AT" sz="1600" b="1" dirty="0">
                        <a:solidFill>
                          <a:srgbClr val="333333"/>
                        </a:solidFill>
                      </a:endParaRPr>
                    </a:p>
                  </a:txBody>
                  <a:tcPr/>
                </a:tc>
              </a:tr>
              <a:tr h="324000">
                <a:tc>
                  <a:txBody>
                    <a:bodyPr/>
                    <a:lstStyle/>
                    <a:p>
                      <a:pPr algn="ctr"/>
                      <a:r>
                        <a:rPr lang="de-DE" sz="1600" dirty="0" smtClean="0"/>
                        <a:t>9845</a:t>
                      </a:r>
                      <a:endParaRPr lang="de-AT" sz="1600" dirty="0">
                        <a:solidFill>
                          <a:srgbClr val="333333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dirty="0" smtClean="0"/>
                        <a:t>male</a:t>
                      </a:r>
                      <a:endParaRPr lang="de-AT" sz="1600" dirty="0">
                        <a:solidFill>
                          <a:srgbClr val="333333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dirty="0" smtClean="0"/>
                        <a:t>male</a:t>
                      </a:r>
                      <a:endParaRPr lang="de-AT" sz="1600" dirty="0">
                        <a:solidFill>
                          <a:srgbClr val="333333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dirty="0" smtClean="0"/>
                        <a:t>male</a:t>
                      </a:r>
                      <a:endParaRPr lang="de-AT" sz="1600" dirty="0">
                        <a:solidFill>
                          <a:srgbClr val="333333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dirty="0" smtClean="0">
                          <a:solidFill>
                            <a:srgbClr val="333333"/>
                          </a:solidFill>
                        </a:rPr>
                        <a:t>0.80</a:t>
                      </a:r>
                      <a:endParaRPr lang="de-AT" sz="1600" dirty="0">
                        <a:solidFill>
                          <a:srgbClr val="333333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dirty="0" smtClean="0"/>
                        <a:t>0.99</a:t>
                      </a:r>
                      <a:endParaRPr lang="de-AT" sz="1600" dirty="0">
                        <a:solidFill>
                          <a:srgbClr val="333333"/>
                        </a:solidFill>
                      </a:endParaRPr>
                    </a:p>
                  </a:txBody>
                  <a:tcPr/>
                </a:tc>
              </a:tr>
              <a:tr h="324000">
                <a:tc>
                  <a:txBody>
                    <a:bodyPr/>
                    <a:lstStyle/>
                    <a:p>
                      <a:pPr algn="ctr"/>
                      <a:r>
                        <a:rPr lang="de-DE" sz="1600" dirty="0" smtClean="0"/>
                        <a:t>4866</a:t>
                      </a:r>
                      <a:endParaRPr lang="de-AT" sz="1600" dirty="0">
                        <a:solidFill>
                          <a:srgbClr val="333333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dirty="0" smtClean="0"/>
                        <a:t>male</a:t>
                      </a:r>
                      <a:endParaRPr lang="de-AT" sz="1600" dirty="0">
                        <a:solidFill>
                          <a:srgbClr val="333333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dirty="0" smtClean="0"/>
                        <a:t>female</a:t>
                      </a:r>
                      <a:endParaRPr lang="de-AT" sz="1600" dirty="0">
                        <a:solidFill>
                          <a:srgbClr val="333333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dirty="0" smtClean="0"/>
                        <a:t>male</a:t>
                      </a:r>
                      <a:endParaRPr lang="de-AT" sz="1600" dirty="0">
                        <a:solidFill>
                          <a:srgbClr val="333333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dirty="0" smtClean="0">
                          <a:solidFill>
                            <a:srgbClr val="333333"/>
                          </a:solidFill>
                        </a:rPr>
                        <a:t>0.80</a:t>
                      </a:r>
                      <a:endParaRPr lang="de-AT" sz="1600" dirty="0">
                        <a:solidFill>
                          <a:srgbClr val="333333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dirty="0" smtClean="0"/>
                        <a:t>0.77</a:t>
                      </a:r>
                      <a:endParaRPr lang="de-AT" sz="1600" dirty="0">
                        <a:solidFill>
                          <a:srgbClr val="333333"/>
                        </a:solidFill>
                      </a:endParaRPr>
                    </a:p>
                  </a:txBody>
                  <a:tcPr/>
                </a:tc>
              </a:tr>
              <a:tr h="324000">
                <a:tc>
                  <a:txBody>
                    <a:bodyPr/>
                    <a:lstStyle/>
                    <a:p>
                      <a:pPr algn="ctr"/>
                      <a:r>
                        <a:rPr lang="de-DE" sz="1600" dirty="0" smtClean="0"/>
                        <a:t>2047</a:t>
                      </a:r>
                      <a:endParaRPr lang="de-AT" sz="1600" dirty="0">
                        <a:solidFill>
                          <a:srgbClr val="333333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dirty="0" smtClean="0"/>
                        <a:t>female</a:t>
                      </a:r>
                      <a:endParaRPr lang="de-AT" sz="1600" dirty="0">
                        <a:solidFill>
                          <a:srgbClr val="333333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dirty="0" smtClean="0"/>
                        <a:t>male</a:t>
                      </a:r>
                      <a:endParaRPr lang="de-AT" sz="1600" dirty="0">
                        <a:solidFill>
                          <a:srgbClr val="333333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dirty="0" smtClean="0"/>
                        <a:t>female</a:t>
                      </a:r>
                      <a:endParaRPr lang="de-AT" sz="1600" dirty="0">
                        <a:solidFill>
                          <a:srgbClr val="333333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dirty="0" smtClean="0">
                          <a:solidFill>
                            <a:srgbClr val="333333"/>
                          </a:solidFill>
                        </a:rPr>
                        <a:t>0.80</a:t>
                      </a:r>
                      <a:endParaRPr lang="de-AT" sz="1600" dirty="0">
                        <a:solidFill>
                          <a:srgbClr val="333333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dirty="0" smtClean="0"/>
                        <a:t>0.77</a:t>
                      </a:r>
                      <a:endParaRPr lang="de-AT" sz="1600" dirty="0">
                        <a:solidFill>
                          <a:srgbClr val="333333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Potentials and </a:t>
            </a:r>
            <a:r>
              <a:rPr lang="de-AT" dirty="0" err="1" smtClean="0"/>
              <a:t>perspectives</a:t>
            </a:r>
            <a:endParaRPr lang="de-AT" dirty="0"/>
          </a:p>
        </p:txBody>
      </p:sp>
      <p:sp>
        <p:nvSpPr>
          <p:cNvPr id="5" name="Textfeld 4"/>
          <p:cNvSpPr txBox="1"/>
          <p:nvPr/>
        </p:nvSpPr>
        <p:spPr>
          <a:xfrm>
            <a:off x="179512" y="980728"/>
            <a:ext cx="8820472" cy="49244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dirty="0" smtClean="0"/>
              <a:t> </a:t>
            </a:r>
            <a:r>
              <a:rPr lang="en-US" sz="2600" b="1" dirty="0" smtClean="0">
                <a:solidFill>
                  <a:srgbClr val="333333"/>
                </a:solidFill>
              </a:rPr>
              <a:t>Quality indicators on register level</a:t>
            </a:r>
          </a:p>
          <a:p>
            <a:r>
              <a:rPr lang="en-US" sz="2200" i="1" dirty="0" smtClean="0">
                <a:solidFill>
                  <a:srgbClr val="333333"/>
                </a:solidFill>
              </a:rPr>
              <a:t>     - each attribute in each register is associated with a quality indicator</a:t>
            </a:r>
          </a:p>
          <a:p>
            <a:r>
              <a:rPr lang="en-US" sz="2200" i="1" dirty="0" smtClean="0">
                <a:solidFill>
                  <a:srgbClr val="333333"/>
                </a:solidFill>
              </a:rPr>
              <a:t>     - indicators can also be used for other projects and deliver</a:t>
            </a:r>
          </a:p>
          <a:p>
            <a:r>
              <a:rPr lang="en-US" sz="2200" i="1" dirty="0" smtClean="0">
                <a:solidFill>
                  <a:srgbClr val="333333"/>
                </a:solidFill>
              </a:rPr>
              <a:t>        essential information about the quality</a:t>
            </a:r>
          </a:p>
          <a:p>
            <a:endParaRPr lang="en-US" dirty="0" smtClean="0">
              <a:solidFill>
                <a:srgbClr val="333333"/>
              </a:solidFill>
            </a:endParaRPr>
          </a:p>
          <a:p>
            <a:pPr marL="266700" indent="-266700">
              <a:buFont typeface="Wingdings" pitchFamily="2" charset="2"/>
              <a:buChar char="Ø"/>
            </a:pPr>
            <a:r>
              <a:rPr lang="en-US" dirty="0" smtClean="0">
                <a:solidFill>
                  <a:srgbClr val="333333"/>
                </a:solidFill>
              </a:rPr>
              <a:t> </a:t>
            </a:r>
            <a:r>
              <a:rPr lang="en-US" sz="2600" b="1" dirty="0" smtClean="0">
                <a:solidFill>
                  <a:srgbClr val="333333"/>
                </a:solidFill>
              </a:rPr>
              <a:t>Quality indicators for the Final Data Pool of register-based statistics</a:t>
            </a:r>
            <a:endParaRPr lang="en-US" sz="2600" dirty="0" smtClean="0">
              <a:solidFill>
                <a:srgbClr val="333333"/>
              </a:solidFill>
            </a:endParaRPr>
          </a:p>
          <a:p>
            <a:r>
              <a:rPr lang="en-US" sz="2200" i="1" dirty="0" smtClean="0">
                <a:solidFill>
                  <a:srgbClr val="333333"/>
                </a:solidFill>
              </a:rPr>
              <a:t>    - indicator for each attribute which covers all quality-related aspects</a:t>
            </a:r>
          </a:p>
          <a:p>
            <a:r>
              <a:rPr lang="en-US" sz="2200" i="1" dirty="0" smtClean="0">
                <a:solidFill>
                  <a:srgbClr val="333333"/>
                </a:solidFill>
              </a:rPr>
              <a:t>	quality of the register</a:t>
            </a:r>
          </a:p>
          <a:p>
            <a:r>
              <a:rPr lang="en-US" sz="2200" i="1" dirty="0" smtClean="0">
                <a:solidFill>
                  <a:srgbClr val="333333"/>
                </a:solidFill>
              </a:rPr>
              <a:t>	quality of imputations</a:t>
            </a:r>
            <a:endParaRPr lang="en-US" sz="2800" b="1" dirty="0" smtClean="0">
              <a:solidFill>
                <a:srgbClr val="333333"/>
              </a:solidFill>
            </a:endParaRPr>
          </a:p>
          <a:p>
            <a:r>
              <a:rPr lang="en-US" sz="2400" b="1" i="1" dirty="0" smtClean="0">
                <a:solidFill>
                  <a:srgbClr val="333333"/>
                </a:solidFill>
              </a:rPr>
              <a:t>    - </a:t>
            </a:r>
            <a:r>
              <a:rPr lang="en-US" sz="2200" i="1" dirty="0" smtClean="0">
                <a:solidFill>
                  <a:srgbClr val="333333"/>
                </a:solidFill>
              </a:rPr>
              <a:t>The experience gained with the new census type can be of use for</a:t>
            </a:r>
          </a:p>
          <a:p>
            <a:r>
              <a:rPr lang="en-US" sz="2200" i="1" dirty="0" smtClean="0">
                <a:solidFill>
                  <a:srgbClr val="333333"/>
                </a:solidFill>
              </a:rPr>
              <a:t>       other population and </a:t>
            </a:r>
            <a:r>
              <a:rPr lang="de-AT" sz="2200" i="1" dirty="0" err="1" smtClean="0">
                <a:solidFill>
                  <a:srgbClr val="333333"/>
                </a:solidFill>
              </a:rPr>
              <a:t>household</a:t>
            </a:r>
            <a:r>
              <a:rPr lang="de-AT" sz="2200" i="1" dirty="0" smtClean="0">
                <a:solidFill>
                  <a:srgbClr val="333333"/>
                </a:solidFill>
              </a:rPr>
              <a:t> </a:t>
            </a:r>
            <a:r>
              <a:rPr lang="de-AT" sz="2200" i="1" dirty="0" err="1" smtClean="0">
                <a:solidFill>
                  <a:srgbClr val="333333"/>
                </a:solidFill>
              </a:rPr>
              <a:t>surveys</a:t>
            </a:r>
            <a:endParaRPr lang="de-AT" sz="2200" i="1" dirty="0" smtClean="0">
              <a:solidFill>
                <a:srgbClr val="333333"/>
              </a:solidFill>
            </a:endParaRPr>
          </a:p>
          <a:p>
            <a:r>
              <a:rPr lang="de-DE" sz="2200" i="1" dirty="0" smtClean="0">
                <a:solidFill>
                  <a:srgbClr val="333333"/>
                </a:solidFill>
              </a:rPr>
              <a:t>    - The </a:t>
            </a:r>
            <a:r>
              <a:rPr lang="de-DE" sz="2200" i="1" dirty="0" err="1" smtClean="0">
                <a:solidFill>
                  <a:srgbClr val="333333"/>
                </a:solidFill>
              </a:rPr>
              <a:t>quality</a:t>
            </a:r>
            <a:r>
              <a:rPr lang="de-DE" sz="2200" i="1" dirty="0" smtClean="0">
                <a:solidFill>
                  <a:srgbClr val="333333"/>
                </a:solidFill>
              </a:rPr>
              <a:t> </a:t>
            </a:r>
            <a:r>
              <a:rPr lang="de-DE" sz="2200" i="1" dirty="0" err="1" smtClean="0">
                <a:solidFill>
                  <a:srgbClr val="333333"/>
                </a:solidFill>
              </a:rPr>
              <a:t>framework</a:t>
            </a:r>
            <a:r>
              <a:rPr lang="de-DE" sz="2200" i="1" dirty="0" smtClean="0">
                <a:solidFill>
                  <a:srgbClr val="333333"/>
                </a:solidFill>
              </a:rPr>
              <a:t> </a:t>
            </a:r>
            <a:r>
              <a:rPr lang="de-DE" sz="2200" i="1" dirty="0" err="1" smtClean="0">
                <a:solidFill>
                  <a:srgbClr val="333333"/>
                </a:solidFill>
              </a:rPr>
              <a:t>can</a:t>
            </a:r>
            <a:r>
              <a:rPr lang="de-DE" sz="2200" i="1" dirty="0" smtClean="0">
                <a:solidFill>
                  <a:srgbClr val="333333"/>
                </a:solidFill>
              </a:rPr>
              <a:t> </a:t>
            </a:r>
            <a:r>
              <a:rPr lang="de-DE" sz="2200" i="1" dirty="0" err="1" smtClean="0">
                <a:solidFill>
                  <a:srgbClr val="333333"/>
                </a:solidFill>
              </a:rPr>
              <a:t>be</a:t>
            </a:r>
            <a:r>
              <a:rPr lang="de-DE" sz="2200" i="1" dirty="0" smtClean="0">
                <a:solidFill>
                  <a:srgbClr val="333333"/>
                </a:solidFill>
              </a:rPr>
              <a:t> </a:t>
            </a:r>
            <a:r>
              <a:rPr lang="de-DE" sz="2200" i="1" dirty="0" err="1" smtClean="0">
                <a:solidFill>
                  <a:srgbClr val="333333"/>
                </a:solidFill>
              </a:rPr>
              <a:t>used</a:t>
            </a:r>
            <a:r>
              <a:rPr lang="de-DE" sz="2200" i="1" dirty="0" smtClean="0">
                <a:solidFill>
                  <a:srgbClr val="333333"/>
                </a:solidFill>
              </a:rPr>
              <a:t> </a:t>
            </a:r>
            <a:r>
              <a:rPr lang="de-DE" sz="2200" i="1" dirty="0" err="1" smtClean="0">
                <a:solidFill>
                  <a:srgbClr val="333333"/>
                </a:solidFill>
              </a:rPr>
              <a:t>for</a:t>
            </a:r>
            <a:r>
              <a:rPr lang="de-DE" sz="2200" i="1" dirty="0" smtClean="0">
                <a:solidFill>
                  <a:srgbClr val="333333"/>
                </a:solidFill>
              </a:rPr>
              <a:t> </a:t>
            </a:r>
            <a:r>
              <a:rPr lang="de-DE" sz="2200" i="1" dirty="0" err="1" smtClean="0">
                <a:solidFill>
                  <a:srgbClr val="333333"/>
                </a:solidFill>
              </a:rPr>
              <a:t>other</a:t>
            </a:r>
            <a:r>
              <a:rPr lang="de-DE" sz="2200" i="1" dirty="0" smtClean="0">
                <a:solidFill>
                  <a:srgbClr val="333333"/>
                </a:solidFill>
              </a:rPr>
              <a:t> </a:t>
            </a:r>
            <a:r>
              <a:rPr lang="de-DE" sz="2200" i="1" dirty="0" err="1" smtClean="0">
                <a:solidFill>
                  <a:srgbClr val="333333"/>
                </a:solidFill>
              </a:rPr>
              <a:t>register-based</a:t>
            </a:r>
            <a:r>
              <a:rPr lang="de-DE" sz="2200" i="1" dirty="0" smtClean="0">
                <a:solidFill>
                  <a:srgbClr val="333333"/>
                </a:solidFill>
              </a:rPr>
              <a:t> </a:t>
            </a:r>
            <a:r>
              <a:rPr lang="de-DE" sz="2200" i="1" dirty="0" err="1" smtClean="0">
                <a:solidFill>
                  <a:srgbClr val="333333"/>
                </a:solidFill>
              </a:rPr>
              <a:t>statistics</a:t>
            </a:r>
            <a:endParaRPr lang="en-US" sz="2200" i="1" dirty="0" smtClean="0">
              <a:solidFill>
                <a:srgbClr val="333333"/>
              </a:solidFill>
            </a:endParaRPr>
          </a:p>
          <a:p>
            <a:endParaRPr lang="en-US" dirty="0" smtClean="0">
              <a:solidFill>
                <a:srgbClr val="333333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Further Information</a:t>
            </a:r>
            <a:endParaRPr lang="en-GB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0" y="1035320"/>
            <a:ext cx="8928992" cy="5418016"/>
          </a:xfrm>
        </p:spPr>
        <p:txBody>
          <a:bodyPr>
            <a:normAutofit fontScale="62500" lnSpcReduction="20000"/>
          </a:bodyPr>
          <a:lstStyle/>
          <a:p>
            <a:pPr lvl="1">
              <a:spcAft>
                <a:spcPts val="600"/>
              </a:spcAft>
            </a:pPr>
            <a:r>
              <a:rPr lang="en-GB" sz="2900" dirty="0" smtClean="0"/>
              <a:t>Austrian Journal of Statistics, Volume 39 (2010), Number 4</a:t>
            </a:r>
          </a:p>
          <a:p>
            <a:pPr lvl="2"/>
            <a:r>
              <a:rPr lang="en-GB" sz="1800" dirty="0" smtClean="0">
                <a:hlinkClick r:id="rId2"/>
              </a:rPr>
              <a:t>http://www.stat.tugraz.at/AJS/ausg104/104Berka.pdf</a:t>
            </a:r>
            <a:endParaRPr lang="en-GB" sz="1600" dirty="0" smtClean="0"/>
          </a:p>
          <a:p>
            <a:pPr lvl="2">
              <a:buNone/>
            </a:pPr>
            <a:endParaRPr lang="en-GB" sz="1600" dirty="0" smtClean="0"/>
          </a:p>
          <a:p>
            <a:pPr lvl="1">
              <a:spcAft>
                <a:spcPts val="600"/>
              </a:spcAft>
            </a:pPr>
            <a:r>
              <a:rPr lang="en-GB" sz="2900" dirty="0" err="1" smtClean="0"/>
              <a:t>Statistica</a:t>
            </a:r>
            <a:r>
              <a:rPr lang="en-GB" sz="2900" dirty="0" smtClean="0"/>
              <a:t> </a:t>
            </a:r>
            <a:r>
              <a:rPr lang="en-GB" sz="2900" dirty="0" err="1" smtClean="0"/>
              <a:t>Neerlandica</a:t>
            </a:r>
            <a:r>
              <a:rPr lang="en-GB" sz="2900" dirty="0" smtClean="0"/>
              <a:t>, Volume 66 (2012), Issue 1</a:t>
            </a:r>
          </a:p>
          <a:p>
            <a:pPr lvl="2"/>
            <a:r>
              <a:rPr lang="de-AT" sz="1800" dirty="0" smtClean="0">
                <a:hlinkClick r:id="rId3"/>
              </a:rPr>
              <a:t>http://onlinelibrary.wiley.com/doi/10.1111/j.1467-9574.2011.00506.x/pdf</a:t>
            </a:r>
            <a:r>
              <a:rPr lang="de-AT" sz="1800" dirty="0" smtClean="0">
                <a:hlinkClick r:id="rId2"/>
              </a:rPr>
              <a:t> </a:t>
            </a:r>
          </a:p>
          <a:p>
            <a:pPr lvl="2">
              <a:buNone/>
            </a:pPr>
            <a:endParaRPr lang="en-GB" dirty="0" smtClean="0"/>
          </a:p>
          <a:p>
            <a:pPr lvl="1"/>
            <a:r>
              <a:rPr lang="de-AT" sz="2900" dirty="0" err="1" smtClean="0"/>
              <a:t>ESSnet</a:t>
            </a:r>
            <a:r>
              <a:rPr lang="de-AT" sz="2900" dirty="0" smtClean="0"/>
              <a:t> on Data Integration 2011, Madrid</a:t>
            </a:r>
            <a:endParaRPr lang="en-GB" sz="2900" dirty="0" smtClean="0"/>
          </a:p>
          <a:p>
            <a:pPr lvl="2"/>
            <a:r>
              <a:rPr lang="de-AT" sz="1800" dirty="0" smtClean="0">
                <a:hlinkClick r:id="rId4"/>
              </a:rPr>
              <a:t>http://www.ine.es/e/essnetdi_ws2011/ppts/Lenk.pdf</a:t>
            </a:r>
            <a:endParaRPr lang="en-GB" sz="1800" dirty="0" smtClean="0">
              <a:hlinkClick r:id="rId3"/>
            </a:endParaRPr>
          </a:p>
          <a:p>
            <a:pPr lvl="2">
              <a:buNone/>
            </a:pPr>
            <a:endParaRPr lang="en-GB" dirty="0" smtClean="0"/>
          </a:p>
          <a:p>
            <a:pPr lvl="1"/>
            <a:r>
              <a:rPr lang="en-US" sz="2900" dirty="0" smtClean="0"/>
              <a:t>ISI World Statistics Congress STS50 - Methods and quality of administrative data used in a census 2011, Dublin</a:t>
            </a:r>
            <a:endParaRPr lang="en-GB" sz="2900" dirty="0" smtClean="0">
              <a:hlinkClick r:id="rId5"/>
            </a:endParaRPr>
          </a:p>
          <a:p>
            <a:pPr lvl="2"/>
            <a:r>
              <a:rPr lang="de-AT" sz="1800" dirty="0" smtClean="0">
                <a:hlinkClick r:id="rId6"/>
              </a:rPr>
              <a:t>http://isi2011.congressplanner.eu/pdfs/650199.pdf</a:t>
            </a:r>
            <a:r>
              <a:rPr lang="de-AT" sz="1800" dirty="0" smtClean="0">
                <a:hlinkClick r:id="rId4"/>
              </a:rPr>
              <a:t> </a:t>
            </a:r>
          </a:p>
          <a:p>
            <a:pPr lvl="2">
              <a:buNone/>
            </a:pPr>
            <a:endParaRPr lang="en-GB" dirty="0" smtClean="0"/>
          </a:p>
          <a:p>
            <a:pPr lvl="1"/>
            <a:r>
              <a:rPr lang="en-GB" sz="2900" dirty="0" smtClean="0"/>
              <a:t>NTTS Conference 2011, Brussels</a:t>
            </a:r>
          </a:p>
          <a:p>
            <a:pPr lvl="2"/>
            <a:r>
              <a:rPr lang="de-AT" sz="1800" dirty="0" smtClean="0">
                <a:hlinkClick r:id="rId7"/>
              </a:rPr>
              <a:t>http://www.cros-portal.eu/sites/default/files/S13P1.pdf</a:t>
            </a:r>
            <a:r>
              <a:rPr lang="de-AT" sz="1800" dirty="0" smtClean="0">
                <a:hlinkClick r:id="rId6"/>
              </a:rPr>
              <a:t> </a:t>
            </a:r>
            <a:endParaRPr lang="en-GB" sz="1800" dirty="0" smtClean="0">
              <a:hlinkClick r:id="rId6"/>
            </a:endParaRPr>
          </a:p>
          <a:p>
            <a:pPr lvl="2"/>
            <a:endParaRPr lang="en-GB" sz="1600" dirty="0" smtClean="0"/>
          </a:p>
          <a:p>
            <a:pPr lvl="1"/>
            <a:r>
              <a:rPr lang="en-US" sz="2900" dirty="0" smtClean="0"/>
              <a:t>UNECE/</a:t>
            </a:r>
            <a:r>
              <a:rPr lang="en-US" sz="2900" dirty="0" err="1" smtClean="0"/>
              <a:t>Eurostat</a:t>
            </a:r>
            <a:r>
              <a:rPr lang="en-US" sz="2900" dirty="0" smtClean="0"/>
              <a:t> Expert Group Meeting on Register-Based Censuses 2010, The Hague</a:t>
            </a:r>
            <a:endParaRPr lang="en-GB" sz="2900" dirty="0" smtClean="0">
              <a:hlinkClick r:id="rId5"/>
            </a:endParaRPr>
          </a:p>
          <a:p>
            <a:pPr lvl="2"/>
            <a:r>
              <a:rPr lang="de-AT" sz="1800" dirty="0" smtClean="0">
                <a:hlinkClick r:id="rId8"/>
              </a:rPr>
              <a:t>http://live.unece.org/fileadmin/DAM/stats/documents/ece/ces/ge.41/2010/wp.4.e.pdf</a:t>
            </a:r>
            <a:r>
              <a:rPr lang="de-AT" sz="1800" dirty="0" smtClean="0">
                <a:hlinkClick r:id="rId9"/>
              </a:rPr>
              <a:t> </a:t>
            </a:r>
          </a:p>
          <a:p>
            <a:pPr lvl="2">
              <a:buNone/>
            </a:pPr>
            <a:endParaRPr lang="en-GB" sz="1600" dirty="0" smtClean="0"/>
          </a:p>
          <a:p>
            <a:pPr lvl="1"/>
            <a:r>
              <a:rPr lang="en-GB" sz="2900" dirty="0" smtClean="0"/>
              <a:t>European Conference on Quality in Official Statistics 2010, Helsinki</a:t>
            </a:r>
            <a:endParaRPr lang="en-GB" sz="2900" dirty="0" smtClean="0">
              <a:hlinkClick r:id="rId5"/>
            </a:endParaRPr>
          </a:p>
          <a:p>
            <a:pPr lvl="2"/>
            <a:r>
              <a:rPr lang="en-GB" sz="1800" dirty="0" smtClean="0">
                <a:hlinkClick r:id="rId5"/>
              </a:rPr>
              <a:t>http://q2010.stat.fi/media//presentations/session-26/fiedler_quality-in-official-statistics_statisticsaustria_paper.pdf</a:t>
            </a:r>
            <a:endParaRPr lang="en-GB" sz="1800" dirty="0" smtClean="0">
              <a:hlinkClick r:id="rId8"/>
            </a:endParaRPr>
          </a:p>
          <a:p>
            <a:pPr lvl="2">
              <a:buNone/>
            </a:pPr>
            <a:endParaRPr lang="de-DE" sz="1600" dirty="0" smtClean="0">
              <a:solidFill>
                <a:schemeClr val="bg1">
                  <a:lumMod val="50000"/>
                </a:schemeClr>
              </a:solidFill>
            </a:endParaRPr>
          </a:p>
          <a:p>
            <a:pPr lvl="1"/>
            <a:r>
              <a:rPr lang="de-DE" sz="2900" dirty="0" smtClean="0"/>
              <a:t>European Conference on Quality in Official </a:t>
            </a:r>
            <a:r>
              <a:rPr lang="de-DE" sz="2900" dirty="0" err="1" smtClean="0"/>
              <a:t>Statistics</a:t>
            </a:r>
            <a:r>
              <a:rPr lang="de-DE" sz="2900" dirty="0" smtClean="0"/>
              <a:t>, June 2012 (</a:t>
            </a:r>
            <a:r>
              <a:rPr lang="en-US" sz="2900" dirty="0" smtClean="0"/>
              <a:t>forthcoming</a:t>
            </a:r>
            <a:r>
              <a:rPr lang="de-DE" sz="2900" dirty="0" smtClean="0"/>
              <a:t>)</a:t>
            </a:r>
            <a:endParaRPr lang="en-GB" sz="29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/>
        </p:nvSpPr>
        <p:spPr>
          <a:xfrm>
            <a:off x="323528" y="2060848"/>
            <a:ext cx="2866672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500" i="1" dirty="0" smtClean="0">
                <a:solidFill>
                  <a:srgbClr val="AE002C"/>
                </a:solidFill>
              </a:rPr>
              <a:t>Please address queries to:</a:t>
            </a:r>
          </a:p>
          <a:p>
            <a:pPr algn="r"/>
            <a:r>
              <a:rPr lang="de-DE" sz="1500" i="1" dirty="0" smtClean="0">
                <a:solidFill>
                  <a:srgbClr val="6E8080"/>
                </a:solidFill>
              </a:rPr>
              <a:t>Manuela Lenk</a:t>
            </a:r>
          </a:p>
          <a:p>
            <a:pPr algn="r"/>
            <a:r>
              <a:rPr lang="en-US" sz="1500" i="1" dirty="0" smtClean="0">
                <a:solidFill>
                  <a:srgbClr val="6E8080"/>
                </a:solidFill>
              </a:rPr>
              <a:t>Register based census</a:t>
            </a:r>
          </a:p>
          <a:p>
            <a:pPr algn="r"/>
            <a:endParaRPr lang="en-US" sz="1500" i="1" dirty="0" smtClean="0">
              <a:solidFill>
                <a:srgbClr val="6E8080"/>
              </a:solidFill>
            </a:endParaRPr>
          </a:p>
          <a:p>
            <a:pPr algn="r"/>
            <a:endParaRPr lang="en-US" sz="1500" i="1" dirty="0" smtClean="0">
              <a:solidFill>
                <a:srgbClr val="6E8080"/>
              </a:solidFill>
            </a:endParaRPr>
          </a:p>
          <a:p>
            <a:pPr algn="r"/>
            <a:r>
              <a:rPr lang="en-US" sz="1500" i="1" dirty="0" smtClean="0">
                <a:solidFill>
                  <a:srgbClr val="AE002C"/>
                </a:solidFill>
              </a:rPr>
              <a:t>Contact information:</a:t>
            </a:r>
          </a:p>
          <a:p>
            <a:pPr algn="r"/>
            <a:r>
              <a:rPr lang="en-US" sz="1500" i="1" dirty="0" smtClean="0">
                <a:solidFill>
                  <a:srgbClr val="6E8080"/>
                </a:solidFill>
              </a:rPr>
              <a:t>Guglgasse 13, 1110 Vienna</a:t>
            </a:r>
          </a:p>
          <a:p>
            <a:pPr algn="r"/>
            <a:r>
              <a:rPr lang="en-US" sz="1500" i="1" dirty="0" smtClean="0">
                <a:solidFill>
                  <a:srgbClr val="6E8080"/>
                </a:solidFill>
              </a:rPr>
              <a:t>phone: +43 (1) 71128-8283</a:t>
            </a:r>
          </a:p>
          <a:p>
            <a:pPr algn="r"/>
            <a:r>
              <a:rPr lang="en-US" sz="1500" i="1" dirty="0" smtClean="0">
                <a:solidFill>
                  <a:srgbClr val="6E8080"/>
                </a:solidFill>
              </a:rPr>
              <a:t>fax: +43 (1) 71128-7445</a:t>
            </a:r>
          </a:p>
          <a:p>
            <a:pPr algn="r"/>
            <a:r>
              <a:rPr lang="en-US" sz="1500" i="1" dirty="0" smtClean="0">
                <a:solidFill>
                  <a:srgbClr val="6E8080"/>
                </a:solidFill>
              </a:rPr>
              <a:t>manuela.lenk@statistik.gv.at</a:t>
            </a:r>
          </a:p>
        </p:txBody>
      </p:sp>
      <p:sp>
        <p:nvSpPr>
          <p:cNvPr id="5" name="Titel 1"/>
          <p:cNvSpPr txBox="1">
            <a:spLocks/>
          </p:cNvSpPr>
          <p:nvPr/>
        </p:nvSpPr>
        <p:spPr>
          <a:xfrm>
            <a:off x="3491880" y="1927866"/>
            <a:ext cx="5400600" cy="1754326"/>
          </a:xfrm>
          <a:prstGeom prst="rect">
            <a:avLst/>
          </a:prstGeom>
        </p:spPr>
        <p:txBody>
          <a:bodyPr/>
          <a:lstStyle/>
          <a:p>
            <a:pPr lvl="0">
              <a:spcBef>
                <a:spcPct val="0"/>
              </a:spcBef>
              <a:defRPr/>
            </a:pPr>
            <a:r>
              <a:rPr lang="de-AT" sz="3600" dirty="0" smtClean="0">
                <a:solidFill>
                  <a:srgbClr val="AE002C"/>
                </a:solidFill>
              </a:rPr>
              <a:t>Quality</a:t>
            </a:r>
            <a:r>
              <a:rPr lang="de-AT" sz="3600" dirty="0" smtClean="0">
                <a:solidFill>
                  <a:srgbClr val="C00000"/>
                </a:solidFill>
              </a:rPr>
              <a:t> </a:t>
            </a:r>
            <a:r>
              <a:rPr lang="de-AT" sz="3600" dirty="0" err="1" smtClean="0">
                <a:solidFill>
                  <a:srgbClr val="C00000"/>
                </a:solidFill>
              </a:rPr>
              <a:t>assessment</a:t>
            </a:r>
            <a:r>
              <a:rPr lang="de-AT" sz="3600" dirty="0" smtClean="0">
                <a:solidFill>
                  <a:srgbClr val="C00000"/>
                </a:solidFill>
              </a:rPr>
              <a:t> </a:t>
            </a:r>
            <a:r>
              <a:rPr lang="de-AT" sz="3600" dirty="0" err="1" smtClean="0">
                <a:solidFill>
                  <a:srgbClr val="C00000"/>
                </a:solidFill>
              </a:rPr>
              <a:t>of</a:t>
            </a:r>
            <a:r>
              <a:rPr lang="de-AT" sz="3600" dirty="0" smtClean="0">
                <a:solidFill>
                  <a:srgbClr val="C00000"/>
                </a:solidFill>
              </a:rPr>
              <a:t> </a:t>
            </a:r>
            <a:r>
              <a:rPr lang="de-AT" sz="3600" dirty="0" err="1" smtClean="0">
                <a:solidFill>
                  <a:srgbClr val="C00000"/>
                </a:solidFill>
              </a:rPr>
              <a:t>register-based</a:t>
            </a:r>
            <a:r>
              <a:rPr lang="de-AT" sz="3600" dirty="0" smtClean="0">
                <a:solidFill>
                  <a:srgbClr val="C00000"/>
                </a:solidFill>
              </a:rPr>
              <a:t> </a:t>
            </a:r>
            <a:r>
              <a:rPr lang="de-AT" sz="3600" dirty="0" err="1" smtClean="0">
                <a:solidFill>
                  <a:srgbClr val="C00000"/>
                </a:solidFill>
              </a:rPr>
              <a:t>census</a:t>
            </a:r>
            <a:r>
              <a:rPr lang="de-AT" sz="3600" dirty="0" smtClean="0">
                <a:solidFill>
                  <a:srgbClr val="C00000"/>
                </a:solidFill>
              </a:rPr>
              <a:t> </a:t>
            </a:r>
            <a:r>
              <a:rPr lang="de-AT" sz="3600" dirty="0" err="1" smtClean="0">
                <a:solidFill>
                  <a:srgbClr val="C00000"/>
                </a:solidFill>
              </a:rPr>
              <a:t>data</a:t>
            </a:r>
            <a:r>
              <a:rPr lang="de-AT" sz="3600" dirty="0" smtClean="0">
                <a:solidFill>
                  <a:srgbClr val="C00000"/>
                </a:solidFill>
              </a:rPr>
              <a:t> in Austria</a:t>
            </a:r>
            <a:endParaRPr lang="de-AT" sz="3600" dirty="0">
              <a:solidFill>
                <a:srgbClr val="C00000"/>
              </a:solidFill>
            </a:endParaRPr>
          </a:p>
        </p:txBody>
      </p:sp>
      <p:sp>
        <p:nvSpPr>
          <p:cNvPr id="8" name="Untertitel 2"/>
          <p:cNvSpPr txBox="1">
            <a:spLocks/>
          </p:cNvSpPr>
          <p:nvPr/>
        </p:nvSpPr>
        <p:spPr>
          <a:xfrm>
            <a:off x="3563888" y="3645024"/>
            <a:ext cx="5215640" cy="127419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z="2400" dirty="0" smtClean="0">
                <a:solidFill>
                  <a:srgbClr val="C00000"/>
                </a:solidFill>
              </a:rPr>
              <a:t>UNECE Expert Group Meeting on Censuses Using Registers, Geneva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Evolution </a:t>
            </a:r>
            <a:r>
              <a:rPr lang="de-AT" dirty="0" err="1" smtClean="0"/>
              <a:t>of</a:t>
            </a:r>
            <a:r>
              <a:rPr lang="de-AT" dirty="0" smtClean="0"/>
              <a:t> </a:t>
            </a:r>
            <a:r>
              <a:rPr lang="de-AT" dirty="0" err="1" smtClean="0"/>
              <a:t>the</a:t>
            </a:r>
            <a:r>
              <a:rPr lang="de-AT" dirty="0" smtClean="0"/>
              <a:t> Austrian </a:t>
            </a:r>
            <a:r>
              <a:rPr lang="de-AT" dirty="0" err="1" smtClean="0"/>
              <a:t>census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67544" y="1196752"/>
            <a:ext cx="8424936" cy="4968552"/>
          </a:xfrm>
        </p:spPr>
        <p:txBody>
          <a:bodyPr>
            <a:normAutofit fontScale="92500" lnSpcReduction="20000"/>
          </a:bodyPr>
          <a:lstStyle/>
          <a:p>
            <a:pPr marL="1076325" indent="-1076325" defTabSz="895350">
              <a:buClr>
                <a:schemeClr val="tx1"/>
              </a:buClr>
              <a:buNone/>
            </a:pPr>
            <a:r>
              <a:rPr lang="en-US" sz="3200" b="1" dirty="0" smtClean="0">
                <a:solidFill>
                  <a:schemeClr val="bg1">
                    <a:lumMod val="75000"/>
                  </a:schemeClr>
                </a:solidFill>
              </a:rPr>
              <a:t>2001</a:t>
            </a:r>
            <a:r>
              <a:rPr lang="en-US" sz="3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	</a:t>
            </a:r>
            <a:r>
              <a:rPr lang="en-US" sz="2800" dirty="0" smtClean="0"/>
              <a:t>Last</a:t>
            </a:r>
            <a:r>
              <a:rPr lang="en-US" sz="2800" b="1" dirty="0" smtClean="0"/>
              <a:t> traditional census</a:t>
            </a: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sz="2400" i="1" dirty="0" smtClean="0"/>
              <a:t>High burden for respondents, considerable </a:t>
            </a:r>
            <a:br>
              <a:rPr lang="en-US" sz="2400" i="1" dirty="0" smtClean="0"/>
            </a:br>
            <a:r>
              <a:rPr lang="en-US" sz="2400" i="1" dirty="0" smtClean="0"/>
              <a:t>financial effort (72 million Euros) </a:t>
            </a:r>
            <a:br>
              <a:rPr lang="en-US" sz="2400" i="1" dirty="0" smtClean="0"/>
            </a:br>
            <a:r>
              <a:rPr lang="en-US" sz="1500" i="1" dirty="0" smtClean="0">
                <a:hlinkClick r:id="rId2"/>
              </a:rPr>
              <a:t>Register-based Census 2011 -- The Movie - YouTube</a:t>
            </a:r>
            <a:endParaRPr lang="en-US" sz="1500" i="1" dirty="0" smtClean="0"/>
          </a:p>
          <a:p>
            <a:pPr marL="1076325" lvl="2" indent="-1076325" defTabSz="895350">
              <a:spcAft>
                <a:spcPts val="2600"/>
              </a:spcAft>
              <a:buClr>
                <a:schemeClr val="tx1"/>
              </a:buClr>
              <a:buNone/>
            </a:pPr>
            <a:r>
              <a:rPr lang="en-US" sz="3200" b="1" dirty="0" smtClean="0">
                <a:solidFill>
                  <a:schemeClr val="bg1">
                    <a:lumMod val="65000"/>
                  </a:schemeClr>
                </a:solidFill>
              </a:rPr>
              <a:t>2006</a:t>
            </a:r>
            <a:r>
              <a:rPr lang="en-US" sz="3200" b="1" dirty="0" smtClean="0">
                <a:solidFill>
                  <a:schemeClr val="bg1">
                    <a:lumMod val="75000"/>
                  </a:schemeClr>
                </a:solidFill>
              </a:rPr>
              <a:t>	</a:t>
            </a:r>
            <a:r>
              <a:rPr lang="en-US" sz="2800" b="1" dirty="0" smtClean="0"/>
              <a:t>Register-based test census</a:t>
            </a: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i="1" dirty="0" smtClean="0"/>
              <a:t>Methods, data procedures and use of registers were                  successfully tested</a:t>
            </a:r>
          </a:p>
          <a:p>
            <a:pPr marL="1076325" indent="-1076325" defTabSz="895350">
              <a:buClr>
                <a:schemeClr val="tx1"/>
              </a:buClr>
              <a:buNone/>
            </a:pPr>
            <a:r>
              <a:rPr lang="en-US" sz="32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2009</a:t>
            </a:r>
            <a:r>
              <a:rPr lang="en-US" sz="3200" b="1" dirty="0" smtClean="0">
                <a:solidFill>
                  <a:schemeClr val="bg1">
                    <a:lumMod val="75000"/>
                  </a:schemeClr>
                </a:solidFill>
              </a:rPr>
              <a:t>	</a:t>
            </a:r>
            <a:r>
              <a:rPr lang="en-US" sz="2800" dirty="0" smtClean="0"/>
              <a:t>Start of annual </a:t>
            </a:r>
            <a:r>
              <a:rPr lang="en-US" sz="2800" b="1" dirty="0" smtClean="0"/>
              <a:t>register-based labor market statistics</a:t>
            </a: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sz="2400" i="1" dirty="0" smtClean="0"/>
              <a:t>Possibility for application and improvement of methods</a:t>
            </a:r>
          </a:p>
          <a:p>
            <a:pPr marL="1076325" indent="-1076325" defTabSz="895350">
              <a:buClr>
                <a:schemeClr val="tx1"/>
              </a:buClr>
              <a:buNone/>
            </a:pPr>
            <a:r>
              <a:rPr lang="en-US" sz="32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2011</a:t>
            </a:r>
            <a:r>
              <a:rPr lang="en-US" sz="3200" b="1" dirty="0" smtClean="0">
                <a:solidFill>
                  <a:schemeClr val="bg1">
                    <a:lumMod val="75000"/>
                  </a:schemeClr>
                </a:solidFill>
              </a:rPr>
              <a:t>	</a:t>
            </a:r>
            <a:r>
              <a:rPr lang="en-US" sz="2800" dirty="0" smtClean="0"/>
              <a:t>First complete </a:t>
            </a:r>
            <a:r>
              <a:rPr lang="en-US" sz="2800" b="1" dirty="0" smtClean="0"/>
              <a:t>register-based census</a:t>
            </a: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sz="2400" i="1" dirty="0" smtClean="0"/>
              <a:t>No burden for respondents, costs reduced to 10 million Euros – Data from 7 base and 7 comparison registers (35 data holders)</a:t>
            </a:r>
          </a:p>
        </p:txBody>
      </p:sp>
      <p:pic>
        <p:nvPicPr>
          <p:cNvPr id="4" name="Picture 1">
            <a:hlinkClick r:id="rId3" action="ppaction://hlinkfile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76256" y="980728"/>
            <a:ext cx="1691694" cy="198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The </a:t>
            </a:r>
            <a:r>
              <a:rPr lang="de-DE" dirty="0" err="1" smtClean="0"/>
              <a:t>principle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redundancy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/>
            <a:r>
              <a:rPr lang="de-DE" sz="2200" dirty="0" smtClean="0"/>
              <a:t>Same </a:t>
            </a:r>
            <a:r>
              <a:rPr lang="de-DE" sz="2200" dirty="0" err="1" smtClean="0"/>
              <a:t>attribute</a:t>
            </a:r>
            <a:r>
              <a:rPr lang="de-DE" sz="2200" dirty="0" smtClean="0"/>
              <a:t> in </a:t>
            </a:r>
            <a:r>
              <a:rPr lang="de-DE" sz="2200" dirty="0" err="1" smtClean="0"/>
              <a:t>more</a:t>
            </a:r>
            <a:r>
              <a:rPr lang="de-DE" sz="2200" dirty="0" smtClean="0"/>
              <a:t> </a:t>
            </a:r>
            <a:r>
              <a:rPr lang="de-DE" sz="2200" dirty="0" err="1" smtClean="0"/>
              <a:t>than</a:t>
            </a:r>
            <a:r>
              <a:rPr lang="de-DE" sz="2200" dirty="0" smtClean="0"/>
              <a:t> </a:t>
            </a:r>
            <a:r>
              <a:rPr lang="de-DE" sz="2200" dirty="0" err="1" smtClean="0"/>
              <a:t>one</a:t>
            </a:r>
            <a:r>
              <a:rPr lang="de-DE" sz="2200" dirty="0" smtClean="0"/>
              <a:t> </a:t>
            </a:r>
            <a:r>
              <a:rPr lang="de-DE" sz="2200" dirty="0" err="1" smtClean="0"/>
              <a:t>register</a:t>
            </a:r>
            <a:endParaRPr lang="de-DE" sz="2200" dirty="0" smtClean="0"/>
          </a:p>
          <a:p>
            <a:pPr lvl="1"/>
            <a:r>
              <a:rPr lang="de-DE" sz="2200" dirty="0" err="1" smtClean="0"/>
              <a:t>Comparison</a:t>
            </a:r>
            <a:r>
              <a:rPr lang="de-DE" sz="2200" dirty="0" smtClean="0"/>
              <a:t> </a:t>
            </a:r>
            <a:r>
              <a:rPr lang="de-DE" sz="2200" dirty="0" err="1" smtClean="0"/>
              <a:t>registers</a:t>
            </a:r>
            <a:r>
              <a:rPr lang="de-DE" sz="2200" dirty="0" smtClean="0"/>
              <a:t> </a:t>
            </a:r>
            <a:r>
              <a:rPr lang="de-DE" sz="2200" dirty="0" err="1" smtClean="0"/>
              <a:t>are</a:t>
            </a:r>
            <a:r>
              <a:rPr lang="de-DE" sz="2200" dirty="0" smtClean="0"/>
              <a:t> </a:t>
            </a:r>
            <a:r>
              <a:rPr lang="de-DE" sz="2200" dirty="0" err="1" smtClean="0"/>
              <a:t>used</a:t>
            </a:r>
            <a:r>
              <a:rPr lang="de-DE" sz="2200" dirty="0" smtClean="0"/>
              <a:t> </a:t>
            </a:r>
            <a:r>
              <a:rPr lang="de-DE" sz="2200" dirty="0" err="1" smtClean="0"/>
              <a:t>to</a:t>
            </a:r>
            <a:r>
              <a:rPr lang="de-DE" sz="2200" dirty="0" smtClean="0"/>
              <a:t> </a:t>
            </a:r>
            <a:r>
              <a:rPr lang="de-DE" sz="2200" dirty="0" err="1" smtClean="0"/>
              <a:t>confirm</a:t>
            </a:r>
            <a:r>
              <a:rPr lang="de-DE" sz="2200" dirty="0" smtClean="0"/>
              <a:t> </a:t>
            </a:r>
            <a:r>
              <a:rPr lang="de-DE" sz="2200" dirty="0" err="1" smtClean="0"/>
              <a:t>the</a:t>
            </a:r>
            <a:r>
              <a:rPr lang="de-DE" sz="2200" dirty="0" smtClean="0"/>
              <a:t> </a:t>
            </a:r>
            <a:r>
              <a:rPr lang="de-DE" sz="2200" dirty="0" err="1" smtClean="0"/>
              <a:t>values</a:t>
            </a:r>
            <a:r>
              <a:rPr lang="de-DE" sz="2200" dirty="0" smtClean="0"/>
              <a:t> in </a:t>
            </a:r>
            <a:r>
              <a:rPr lang="de-DE" sz="2200" dirty="0" err="1" smtClean="0"/>
              <a:t>the</a:t>
            </a:r>
            <a:r>
              <a:rPr lang="de-DE" sz="2200" dirty="0" smtClean="0"/>
              <a:t> </a:t>
            </a:r>
            <a:r>
              <a:rPr lang="de-DE" sz="2200" dirty="0" err="1" smtClean="0"/>
              <a:t>base</a:t>
            </a:r>
            <a:r>
              <a:rPr lang="de-DE" sz="2200" dirty="0" smtClean="0"/>
              <a:t> </a:t>
            </a:r>
            <a:r>
              <a:rPr lang="de-DE" sz="2200" dirty="0" err="1" smtClean="0"/>
              <a:t>registers</a:t>
            </a:r>
            <a:r>
              <a:rPr lang="de-DE" sz="2200" dirty="0" smtClean="0"/>
              <a:t> due </a:t>
            </a:r>
            <a:r>
              <a:rPr lang="de-DE" sz="2200" dirty="0" err="1" smtClean="0"/>
              <a:t>to</a:t>
            </a:r>
            <a:r>
              <a:rPr lang="de-DE" sz="2200" dirty="0" smtClean="0"/>
              <a:t> </a:t>
            </a:r>
            <a:r>
              <a:rPr lang="de-DE" sz="2200" dirty="0" err="1" smtClean="0"/>
              <a:t>quality</a:t>
            </a:r>
            <a:r>
              <a:rPr lang="de-DE" sz="2200" dirty="0" smtClean="0"/>
              <a:t> </a:t>
            </a:r>
            <a:r>
              <a:rPr lang="de-DE" sz="2200" dirty="0" err="1" smtClean="0"/>
              <a:t>improvement</a:t>
            </a:r>
            <a:endParaRPr lang="de-DE" sz="2200" dirty="0" smtClean="0"/>
          </a:p>
        </p:txBody>
      </p:sp>
      <p:graphicFrame>
        <p:nvGraphicFramePr>
          <p:cNvPr id="4" name="Inhaltsplatzhalter 3"/>
          <p:cNvGraphicFramePr>
            <a:graphicFrameLocks/>
          </p:cNvGraphicFramePr>
          <p:nvPr/>
        </p:nvGraphicFramePr>
        <p:xfrm>
          <a:off x="251520" y="2599951"/>
          <a:ext cx="8568952" cy="3493345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224136"/>
                <a:gridCol w="1224136"/>
                <a:gridCol w="1224136"/>
                <a:gridCol w="1224136"/>
                <a:gridCol w="1224136"/>
                <a:gridCol w="1224136"/>
                <a:gridCol w="1224136"/>
              </a:tblGrid>
              <a:tr h="469345">
                <a:tc>
                  <a:txBody>
                    <a:bodyPr/>
                    <a:lstStyle/>
                    <a:p>
                      <a:pPr algn="ctr"/>
                      <a:r>
                        <a:rPr lang="de-DE" sz="1600" dirty="0" smtClean="0"/>
                        <a:t>PIN</a:t>
                      </a:r>
                      <a:endParaRPr lang="de-AT" sz="1600" dirty="0"/>
                    </a:p>
                  </a:txBody>
                  <a:tcPr marL="92341" marR="92341" marT="46170" marB="4617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dirty="0" smtClean="0"/>
                        <a:t>SEX_CPR</a:t>
                      </a:r>
                      <a:endParaRPr lang="de-AT" sz="1600" dirty="0"/>
                    </a:p>
                  </a:txBody>
                  <a:tcPr marL="92341" marR="92341" marT="46170" marB="4617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dirty="0" smtClean="0"/>
                        <a:t>SEX_CSSR</a:t>
                      </a:r>
                      <a:endParaRPr lang="de-AT" sz="1600" dirty="0"/>
                    </a:p>
                  </a:txBody>
                  <a:tcPr marL="92341" marR="92341" marT="46170" marB="4617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dirty="0" smtClean="0"/>
                        <a:t>SEX_TR</a:t>
                      </a:r>
                      <a:endParaRPr lang="de-AT" sz="1600" dirty="0"/>
                    </a:p>
                  </a:txBody>
                  <a:tcPr marL="92341" marR="92341" marT="46170" marB="4617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dirty="0" smtClean="0"/>
                        <a:t>SEX_UR</a:t>
                      </a:r>
                      <a:endParaRPr lang="de-AT" sz="1600" dirty="0"/>
                    </a:p>
                  </a:txBody>
                  <a:tcPr marL="92341" marR="92341" marT="46170" marB="4617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b="1" dirty="0" smtClean="0"/>
                        <a:t>SEX_VALID</a:t>
                      </a:r>
                      <a:endParaRPr lang="de-AT" sz="1600" b="1" dirty="0"/>
                    </a:p>
                  </a:txBody>
                  <a:tcPr marL="92341" marR="92341" marT="46170" marB="4617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dirty="0" smtClean="0"/>
                        <a:t>RULE</a:t>
                      </a:r>
                      <a:endParaRPr lang="de-AT" sz="1600" dirty="0"/>
                    </a:p>
                  </a:txBody>
                  <a:tcPr marL="92341" marR="92341" marT="46170" marB="46170" anchor="ctr">
                    <a:solidFill>
                      <a:schemeClr val="accent1"/>
                    </a:solidFill>
                  </a:tcPr>
                </a:tc>
              </a:tr>
              <a:tr h="432000">
                <a:tc>
                  <a:txBody>
                    <a:bodyPr/>
                    <a:lstStyle/>
                    <a:p>
                      <a:pPr algn="ctr"/>
                      <a:r>
                        <a:rPr lang="de-DE" sz="1600" dirty="0" smtClean="0"/>
                        <a:t>…</a:t>
                      </a:r>
                      <a:endParaRPr lang="de-AT" sz="1600" dirty="0"/>
                    </a:p>
                  </a:txBody>
                  <a:tcPr marL="92341" marR="92341" marT="46170" marB="46170" vert="vert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dirty="0" smtClean="0"/>
                        <a:t>…</a:t>
                      </a:r>
                      <a:endParaRPr lang="de-AT" sz="1600" dirty="0"/>
                    </a:p>
                  </a:txBody>
                  <a:tcPr marL="92341" marR="92341" marT="46170" marB="46170" vert="vert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dirty="0" smtClean="0"/>
                        <a:t>…</a:t>
                      </a:r>
                      <a:endParaRPr lang="de-AT" sz="1600" dirty="0"/>
                    </a:p>
                  </a:txBody>
                  <a:tcPr marL="92341" marR="92341" marT="46170" marB="46170" vert="vert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dirty="0" smtClean="0"/>
                        <a:t>…</a:t>
                      </a:r>
                      <a:endParaRPr lang="de-AT" sz="1600" dirty="0"/>
                    </a:p>
                  </a:txBody>
                  <a:tcPr marL="92341" marR="92341" marT="46170" marB="46170" vert="vert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dirty="0" smtClean="0"/>
                        <a:t>…</a:t>
                      </a:r>
                      <a:endParaRPr lang="de-AT" sz="1600" dirty="0"/>
                    </a:p>
                  </a:txBody>
                  <a:tcPr marL="92341" marR="92341" marT="46170" marB="46170" vert="vert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600" b="1" dirty="0" smtClean="0"/>
                        <a:t>…</a:t>
                      </a:r>
                      <a:endParaRPr lang="de-AT" sz="1600" b="1" dirty="0" smtClean="0"/>
                    </a:p>
                  </a:txBody>
                  <a:tcPr marL="92341" marR="92341" marT="46170" marB="46170" vert="vert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600" b="1" dirty="0" smtClean="0"/>
                        <a:t>…</a:t>
                      </a:r>
                    </a:p>
                  </a:txBody>
                  <a:tcPr marL="92341" marR="92341" marT="46170" marB="46170" vert="vert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432000">
                <a:tc>
                  <a:txBody>
                    <a:bodyPr/>
                    <a:lstStyle/>
                    <a:p>
                      <a:pPr algn="ctr"/>
                      <a:r>
                        <a:rPr lang="de-DE" sz="1600" dirty="0" smtClean="0"/>
                        <a:t>ID3457</a:t>
                      </a:r>
                      <a:endParaRPr lang="de-AT" sz="1600" dirty="0"/>
                    </a:p>
                  </a:txBody>
                  <a:tcPr marL="92341" marR="92341" marT="46170" marB="4617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1600" dirty="0" smtClean="0">
                          <a:solidFill>
                            <a:srgbClr val="333333"/>
                          </a:solidFill>
                          <a:sym typeface="Wingdings"/>
                        </a:rPr>
                        <a:t>1</a:t>
                      </a:r>
                      <a:endParaRPr lang="de-AT" sz="1600" dirty="0">
                        <a:solidFill>
                          <a:srgbClr val="333333"/>
                        </a:solidFill>
                      </a:endParaRPr>
                    </a:p>
                  </a:txBody>
                  <a:tcPr marL="92341" marR="92341" marT="46170" marB="4617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1600" dirty="0" smtClean="0">
                          <a:solidFill>
                            <a:srgbClr val="333333"/>
                          </a:solidFill>
                          <a:sym typeface="Wingdings"/>
                        </a:rPr>
                        <a:t>1</a:t>
                      </a:r>
                      <a:endParaRPr lang="de-AT" sz="1600" dirty="0">
                        <a:solidFill>
                          <a:srgbClr val="333333"/>
                        </a:solidFill>
                      </a:endParaRPr>
                    </a:p>
                  </a:txBody>
                  <a:tcPr marL="92341" marR="92341" marT="46170" marB="4617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1600" dirty="0" smtClean="0">
                          <a:solidFill>
                            <a:srgbClr val="333333"/>
                          </a:solidFill>
                          <a:sym typeface="Wingdings"/>
                        </a:rPr>
                        <a:t>1</a:t>
                      </a:r>
                      <a:endParaRPr lang="de-AT" sz="1600" dirty="0">
                        <a:solidFill>
                          <a:srgbClr val="333333"/>
                        </a:solidFill>
                      </a:endParaRPr>
                    </a:p>
                  </a:txBody>
                  <a:tcPr marL="92341" marR="92341" marT="46170" marB="4617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1600" dirty="0" smtClean="0">
                          <a:solidFill>
                            <a:srgbClr val="333333"/>
                          </a:solidFill>
                          <a:sym typeface="Wingdings"/>
                        </a:rPr>
                        <a:t>0</a:t>
                      </a:r>
                      <a:endParaRPr lang="de-AT" sz="1600" dirty="0">
                        <a:solidFill>
                          <a:srgbClr val="333333"/>
                        </a:solidFill>
                      </a:endParaRPr>
                    </a:p>
                  </a:txBody>
                  <a:tcPr marL="92341" marR="92341" marT="46170" marB="4617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600" b="1" dirty="0" smtClean="0">
                          <a:solidFill>
                            <a:srgbClr val="333333"/>
                          </a:solidFill>
                        </a:rPr>
                        <a:t>1</a:t>
                      </a:r>
                      <a:endParaRPr lang="de-AT" sz="1600" b="1" dirty="0" smtClean="0">
                        <a:solidFill>
                          <a:srgbClr val="333333"/>
                        </a:solidFill>
                      </a:endParaRPr>
                    </a:p>
                  </a:txBody>
                  <a:tcPr marL="92341" marR="92341" marT="46170" marB="4617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600" b="1" dirty="0" smtClean="0">
                          <a:solidFill>
                            <a:srgbClr val="333333"/>
                          </a:solidFill>
                        </a:rPr>
                        <a:t>1</a:t>
                      </a:r>
                      <a:endParaRPr lang="de-AT" sz="1600" b="1" dirty="0" smtClean="0">
                        <a:solidFill>
                          <a:srgbClr val="333333"/>
                        </a:solidFill>
                      </a:endParaRPr>
                    </a:p>
                  </a:txBody>
                  <a:tcPr marL="92341" marR="92341" marT="46170" marB="4617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432000">
                <a:tc>
                  <a:txBody>
                    <a:bodyPr/>
                    <a:lstStyle/>
                    <a:p>
                      <a:pPr algn="ctr"/>
                      <a:r>
                        <a:rPr lang="de-DE" sz="1600" dirty="0" smtClean="0"/>
                        <a:t>ID3458</a:t>
                      </a:r>
                      <a:endParaRPr lang="de-AT" sz="1600" dirty="0"/>
                    </a:p>
                  </a:txBody>
                  <a:tcPr marL="92341" marR="92341" marT="46170" marB="4617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AT" sz="1600" dirty="0" smtClean="0">
                          <a:solidFill>
                            <a:srgbClr val="333333"/>
                          </a:solidFill>
                          <a:sym typeface="Wingdings"/>
                        </a:rPr>
                        <a:t>1</a:t>
                      </a:r>
                      <a:endParaRPr lang="de-AT" sz="1600" dirty="0" smtClean="0">
                        <a:solidFill>
                          <a:srgbClr val="333333"/>
                        </a:solidFill>
                      </a:endParaRPr>
                    </a:p>
                  </a:txBody>
                  <a:tcPr marL="92341" marR="92341" marT="46170" marB="4617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AT" sz="1600" dirty="0" smtClean="0">
                          <a:solidFill>
                            <a:srgbClr val="333333"/>
                          </a:solidFill>
                          <a:sym typeface="Wingdings"/>
                        </a:rPr>
                        <a:t>0</a:t>
                      </a:r>
                      <a:endParaRPr lang="de-AT" sz="1600" dirty="0" smtClean="0">
                        <a:solidFill>
                          <a:srgbClr val="333333"/>
                        </a:solidFill>
                      </a:endParaRPr>
                    </a:p>
                  </a:txBody>
                  <a:tcPr marL="92341" marR="92341" marT="46170" marB="4617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1600" dirty="0" smtClean="0">
                          <a:solidFill>
                            <a:srgbClr val="333333"/>
                          </a:solidFill>
                          <a:sym typeface="Wingdings"/>
                        </a:rPr>
                        <a:t>0</a:t>
                      </a:r>
                      <a:endParaRPr lang="de-AT" sz="1600" dirty="0">
                        <a:solidFill>
                          <a:srgbClr val="333333"/>
                        </a:solidFill>
                      </a:endParaRPr>
                    </a:p>
                  </a:txBody>
                  <a:tcPr marL="92341" marR="92341" marT="46170" marB="4617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1600" dirty="0" smtClean="0">
                          <a:solidFill>
                            <a:srgbClr val="333333"/>
                          </a:solidFill>
                          <a:sym typeface="Wingdings"/>
                        </a:rPr>
                        <a:t>0</a:t>
                      </a:r>
                      <a:endParaRPr lang="de-AT" sz="1600" dirty="0">
                        <a:solidFill>
                          <a:srgbClr val="333333"/>
                        </a:solidFill>
                      </a:endParaRPr>
                    </a:p>
                  </a:txBody>
                  <a:tcPr marL="92341" marR="92341" marT="46170" marB="4617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b="1" dirty="0" smtClean="0">
                          <a:solidFill>
                            <a:srgbClr val="333333"/>
                          </a:solidFill>
                        </a:rPr>
                        <a:t>1</a:t>
                      </a:r>
                      <a:endParaRPr lang="de-AT" sz="1600" b="1" dirty="0">
                        <a:solidFill>
                          <a:srgbClr val="333333"/>
                        </a:solidFill>
                      </a:endParaRPr>
                    </a:p>
                  </a:txBody>
                  <a:tcPr marL="92341" marR="92341" marT="46170" marB="4617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b="1" dirty="0" smtClean="0">
                          <a:solidFill>
                            <a:srgbClr val="333333"/>
                          </a:solidFill>
                        </a:rPr>
                        <a:t>2</a:t>
                      </a:r>
                      <a:endParaRPr lang="de-AT" sz="1600" b="1" dirty="0">
                        <a:solidFill>
                          <a:srgbClr val="333333"/>
                        </a:solidFill>
                      </a:endParaRPr>
                    </a:p>
                  </a:txBody>
                  <a:tcPr marL="92341" marR="92341" marT="46170" marB="4617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432000">
                <a:tc>
                  <a:txBody>
                    <a:bodyPr/>
                    <a:lstStyle/>
                    <a:p>
                      <a:pPr algn="ctr"/>
                      <a:r>
                        <a:rPr lang="de-DE" sz="1600" dirty="0" smtClean="0"/>
                        <a:t>ID3459</a:t>
                      </a:r>
                      <a:endParaRPr lang="de-AT" sz="1600" dirty="0"/>
                    </a:p>
                  </a:txBody>
                  <a:tcPr marL="92341" marR="92341" marT="46170" marB="4617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1600" dirty="0" smtClean="0">
                          <a:solidFill>
                            <a:srgbClr val="333333"/>
                          </a:solidFill>
                          <a:sym typeface="Wingdings"/>
                        </a:rPr>
                        <a:t>0</a:t>
                      </a:r>
                      <a:endParaRPr lang="de-AT" sz="1600" dirty="0">
                        <a:solidFill>
                          <a:srgbClr val="333333"/>
                        </a:solidFill>
                      </a:endParaRPr>
                    </a:p>
                  </a:txBody>
                  <a:tcPr marL="92341" marR="92341" marT="46170" marB="4617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AT" sz="1600" dirty="0" smtClean="0">
                          <a:solidFill>
                            <a:srgbClr val="333333"/>
                          </a:solidFill>
                          <a:sym typeface="Wingdings"/>
                        </a:rPr>
                        <a:t>2</a:t>
                      </a:r>
                      <a:endParaRPr lang="de-AT" sz="1600" dirty="0" smtClean="0">
                        <a:solidFill>
                          <a:srgbClr val="333333"/>
                        </a:solidFill>
                      </a:endParaRPr>
                    </a:p>
                  </a:txBody>
                  <a:tcPr marL="92341" marR="92341" marT="46170" marB="4617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1600" dirty="0" smtClean="0">
                          <a:solidFill>
                            <a:srgbClr val="333333"/>
                          </a:solidFill>
                          <a:sym typeface="Wingdings"/>
                        </a:rPr>
                        <a:t>0</a:t>
                      </a:r>
                      <a:endParaRPr lang="de-AT" sz="1600" dirty="0">
                        <a:solidFill>
                          <a:srgbClr val="333333"/>
                        </a:solidFill>
                      </a:endParaRPr>
                    </a:p>
                  </a:txBody>
                  <a:tcPr marL="92341" marR="92341" marT="46170" marB="4617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1600" dirty="0" smtClean="0">
                          <a:solidFill>
                            <a:srgbClr val="333333"/>
                          </a:solidFill>
                          <a:sym typeface="Wingdings"/>
                        </a:rPr>
                        <a:t>2</a:t>
                      </a:r>
                      <a:endParaRPr lang="de-AT" sz="1600" dirty="0">
                        <a:solidFill>
                          <a:srgbClr val="333333"/>
                        </a:solidFill>
                      </a:endParaRPr>
                    </a:p>
                  </a:txBody>
                  <a:tcPr marL="92341" marR="92341" marT="46170" marB="4617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b="1" dirty="0" smtClean="0">
                          <a:solidFill>
                            <a:srgbClr val="333333"/>
                          </a:solidFill>
                        </a:rPr>
                        <a:t>2</a:t>
                      </a:r>
                      <a:endParaRPr lang="de-AT" sz="1600" b="1" dirty="0">
                        <a:solidFill>
                          <a:srgbClr val="333333"/>
                        </a:solidFill>
                      </a:endParaRPr>
                    </a:p>
                  </a:txBody>
                  <a:tcPr marL="92341" marR="92341" marT="46170" marB="4617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b="1" dirty="0" smtClean="0">
                          <a:solidFill>
                            <a:srgbClr val="333333"/>
                          </a:solidFill>
                        </a:rPr>
                        <a:t>3</a:t>
                      </a:r>
                      <a:endParaRPr lang="de-AT" sz="1600" b="1" dirty="0">
                        <a:solidFill>
                          <a:srgbClr val="333333"/>
                        </a:solidFill>
                      </a:endParaRPr>
                    </a:p>
                  </a:txBody>
                  <a:tcPr marL="92341" marR="92341" marT="46170" marB="4617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432000">
                <a:tc>
                  <a:txBody>
                    <a:bodyPr/>
                    <a:lstStyle/>
                    <a:p>
                      <a:pPr algn="ctr"/>
                      <a:r>
                        <a:rPr lang="de-DE" sz="1600" dirty="0" smtClean="0"/>
                        <a:t>ID3460</a:t>
                      </a:r>
                      <a:endParaRPr lang="de-AT" sz="1600" dirty="0"/>
                    </a:p>
                  </a:txBody>
                  <a:tcPr marL="92341" marR="92341" marT="46170" marB="4617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1600" dirty="0" smtClean="0">
                          <a:solidFill>
                            <a:srgbClr val="333333"/>
                          </a:solidFill>
                          <a:sym typeface="Wingdings"/>
                        </a:rPr>
                        <a:t>2</a:t>
                      </a:r>
                      <a:endParaRPr lang="de-AT" sz="1600" dirty="0">
                        <a:solidFill>
                          <a:srgbClr val="333333"/>
                        </a:solidFill>
                      </a:endParaRPr>
                    </a:p>
                  </a:txBody>
                  <a:tcPr marL="92341" marR="92341" marT="46170" marB="4617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1600" dirty="0" smtClean="0">
                          <a:solidFill>
                            <a:srgbClr val="333333"/>
                          </a:solidFill>
                          <a:sym typeface="Wingdings"/>
                        </a:rPr>
                        <a:t>2</a:t>
                      </a:r>
                      <a:endParaRPr lang="de-AT" sz="1600" dirty="0">
                        <a:solidFill>
                          <a:srgbClr val="333333"/>
                        </a:solidFill>
                      </a:endParaRPr>
                    </a:p>
                  </a:txBody>
                  <a:tcPr marL="92341" marR="92341" marT="46170" marB="4617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1600" dirty="0" smtClean="0">
                          <a:solidFill>
                            <a:srgbClr val="333333"/>
                          </a:solidFill>
                          <a:sym typeface="Wingdings"/>
                        </a:rPr>
                        <a:t>1</a:t>
                      </a:r>
                      <a:endParaRPr lang="de-AT" sz="1600" dirty="0">
                        <a:solidFill>
                          <a:srgbClr val="333333"/>
                        </a:solidFill>
                      </a:endParaRPr>
                    </a:p>
                  </a:txBody>
                  <a:tcPr marL="92341" marR="92341" marT="46170" marB="4617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1600" dirty="0" smtClean="0">
                          <a:solidFill>
                            <a:srgbClr val="333333"/>
                          </a:solidFill>
                          <a:sym typeface="Wingdings"/>
                        </a:rPr>
                        <a:t>1</a:t>
                      </a:r>
                      <a:endParaRPr lang="de-AT" sz="1600" dirty="0">
                        <a:solidFill>
                          <a:srgbClr val="333333"/>
                        </a:solidFill>
                      </a:endParaRPr>
                    </a:p>
                  </a:txBody>
                  <a:tcPr marL="92341" marR="92341" marT="46170" marB="4617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b="1" dirty="0" smtClean="0">
                          <a:solidFill>
                            <a:srgbClr val="333333"/>
                          </a:solidFill>
                        </a:rPr>
                        <a:t>2</a:t>
                      </a:r>
                      <a:endParaRPr lang="de-AT" sz="1600" b="1" dirty="0">
                        <a:solidFill>
                          <a:srgbClr val="333333"/>
                        </a:solidFill>
                      </a:endParaRPr>
                    </a:p>
                  </a:txBody>
                  <a:tcPr marL="92341" marR="92341" marT="46170" marB="4617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b="1" dirty="0" smtClean="0">
                          <a:solidFill>
                            <a:srgbClr val="333333"/>
                          </a:solidFill>
                        </a:rPr>
                        <a:t>4</a:t>
                      </a:r>
                      <a:endParaRPr lang="de-AT" sz="1600" b="1" dirty="0">
                        <a:solidFill>
                          <a:srgbClr val="333333"/>
                        </a:solidFill>
                      </a:endParaRPr>
                    </a:p>
                  </a:txBody>
                  <a:tcPr marL="92341" marR="92341" marT="46170" marB="4617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432000">
                <a:tc>
                  <a:txBody>
                    <a:bodyPr/>
                    <a:lstStyle/>
                    <a:p>
                      <a:pPr algn="ctr"/>
                      <a:r>
                        <a:rPr lang="de-DE" sz="1600" dirty="0" smtClean="0"/>
                        <a:t>…</a:t>
                      </a:r>
                      <a:endParaRPr lang="de-AT" sz="1600" dirty="0"/>
                    </a:p>
                  </a:txBody>
                  <a:tcPr marL="92341" marR="92341" marT="46170" marB="46170" vert="vert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dirty="0" smtClean="0"/>
                        <a:t>…</a:t>
                      </a:r>
                      <a:endParaRPr lang="de-AT" sz="1600" dirty="0"/>
                    </a:p>
                  </a:txBody>
                  <a:tcPr marL="92341" marR="92341" marT="46170" marB="46170" vert="vert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dirty="0" smtClean="0"/>
                        <a:t>…</a:t>
                      </a:r>
                      <a:endParaRPr lang="de-AT" sz="1600" dirty="0"/>
                    </a:p>
                  </a:txBody>
                  <a:tcPr marL="92341" marR="92341" marT="46170" marB="46170" vert="vert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dirty="0" smtClean="0"/>
                        <a:t>…</a:t>
                      </a:r>
                      <a:endParaRPr lang="de-AT" sz="1600" dirty="0"/>
                    </a:p>
                  </a:txBody>
                  <a:tcPr marL="92341" marR="92341" marT="46170" marB="46170" vert="vert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dirty="0" smtClean="0"/>
                        <a:t>…</a:t>
                      </a:r>
                      <a:endParaRPr lang="de-AT" sz="1600" dirty="0"/>
                    </a:p>
                  </a:txBody>
                  <a:tcPr marL="92341" marR="92341" marT="46170" marB="46170" vert="vert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600" b="1" dirty="0" smtClean="0"/>
                        <a:t>…</a:t>
                      </a:r>
                      <a:endParaRPr lang="de-AT" sz="1600" b="1" dirty="0" smtClean="0"/>
                    </a:p>
                  </a:txBody>
                  <a:tcPr marL="92341" marR="92341" marT="46170" marB="46170" vert="vert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600" b="1" dirty="0" smtClean="0"/>
                        <a:t>…</a:t>
                      </a:r>
                      <a:endParaRPr lang="de-AT" sz="1600" b="1" dirty="0" smtClean="0"/>
                    </a:p>
                  </a:txBody>
                  <a:tcPr marL="92341" marR="92341" marT="46170" marB="46170" vert="vert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432000">
                <a:tc gridSpan="7">
                  <a:txBody>
                    <a:bodyPr/>
                    <a:lstStyle/>
                    <a:p>
                      <a:r>
                        <a:rPr lang="de-AT" sz="1400" i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CPR=Central Population Register, CSSR=Central </a:t>
                      </a:r>
                      <a:r>
                        <a:rPr lang="de-AT" sz="1400" i="1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Social</a:t>
                      </a:r>
                      <a:r>
                        <a:rPr lang="de-AT" sz="1400" i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Security Register, TR=Tax </a:t>
                      </a:r>
                      <a:r>
                        <a:rPr lang="en-US" sz="1400" i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Register, UR=Unemployment Register</a:t>
                      </a:r>
                      <a:endParaRPr lang="de-AT" sz="1400" i="1" dirty="0"/>
                    </a:p>
                  </a:txBody>
                  <a:tcPr marL="92341" marR="92341" marT="46170" marB="46170" anchor="ctr"/>
                </a:tc>
                <a:tc hMerge="1">
                  <a:txBody>
                    <a:bodyPr/>
                    <a:lstStyle/>
                    <a:p>
                      <a:endParaRPr lang="de-AT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de-AT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de-AT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de-AT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de-AT" sz="1400" i="1" dirty="0"/>
                    </a:p>
                  </a:txBody>
                  <a:tcPr marL="92341" marR="92341" marT="46170" marB="46170" anchor="ctr"/>
                </a:tc>
                <a:tc hMerge="1">
                  <a:txBody>
                    <a:bodyPr/>
                    <a:lstStyle/>
                    <a:p>
                      <a:endParaRPr lang="de-AT" sz="1400" i="1" dirty="0"/>
                    </a:p>
                  </a:txBody>
                  <a:tcPr marL="92341" marR="92341" marT="46170" marB="46170"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Residence</a:t>
            </a:r>
            <a:r>
              <a:rPr lang="de-DE" dirty="0" smtClean="0"/>
              <a:t> Analysis</a:t>
            </a:r>
            <a:endParaRPr lang="de-AT" dirty="0"/>
          </a:p>
        </p:txBody>
      </p:sp>
      <p:graphicFrame>
        <p:nvGraphicFramePr>
          <p:cNvPr id="4" name="Inhaltsplatzhalter 3"/>
          <p:cNvGraphicFramePr>
            <a:graphicFrameLocks noGrp="1"/>
          </p:cNvGraphicFramePr>
          <p:nvPr>
            <p:ph idx="1"/>
          </p:nvPr>
        </p:nvGraphicFramePr>
        <p:xfrm>
          <a:off x="683568" y="1772816"/>
          <a:ext cx="7380821" cy="4460535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163480"/>
                <a:gridCol w="945326"/>
                <a:gridCol w="1054403"/>
                <a:gridCol w="1054403"/>
                <a:gridCol w="1054403"/>
                <a:gridCol w="1054403"/>
                <a:gridCol w="1054403"/>
              </a:tblGrid>
              <a:tr h="469345">
                <a:tc>
                  <a:txBody>
                    <a:bodyPr/>
                    <a:lstStyle/>
                    <a:p>
                      <a:pPr algn="ctr"/>
                      <a:r>
                        <a:rPr lang="de-DE" sz="1600" dirty="0" err="1" smtClean="0"/>
                        <a:t>bPIN</a:t>
                      </a:r>
                      <a:r>
                        <a:rPr lang="de-DE" sz="1600" baseline="0" dirty="0" smtClean="0"/>
                        <a:t> </a:t>
                      </a:r>
                      <a:r>
                        <a:rPr lang="de-DE" sz="1600" dirty="0" smtClean="0"/>
                        <a:t>OS</a:t>
                      </a:r>
                      <a:endParaRPr lang="de-AT" sz="1600" dirty="0"/>
                    </a:p>
                  </a:txBody>
                  <a:tcPr marL="92341" marR="92341" marT="46170" marB="4617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dirty="0" smtClean="0"/>
                        <a:t>CPR</a:t>
                      </a:r>
                      <a:endParaRPr lang="de-AT" sz="1600" dirty="0"/>
                    </a:p>
                  </a:txBody>
                  <a:tcPr marL="92341" marR="92341" marT="46170" marB="4617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dirty="0" smtClean="0"/>
                        <a:t>CSSR</a:t>
                      </a:r>
                      <a:endParaRPr lang="de-AT" sz="1600" dirty="0"/>
                    </a:p>
                  </a:txBody>
                  <a:tcPr marL="92341" marR="92341" marT="46170" marB="4617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dirty="0" smtClean="0"/>
                        <a:t>TR</a:t>
                      </a:r>
                      <a:endParaRPr lang="de-AT" sz="1600" dirty="0"/>
                    </a:p>
                  </a:txBody>
                  <a:tcPr marL="92341" marR="92341" marT="46170" marB="4617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dirty="0" smtClean="0"/>
                        <a:t>UR</a:t>
                      </a:r>
                      <a:endParaRPr lang="de-AT" sz="1600" dirty="0"/>
                    </a:p>
                  </a:txBody>
                  <a:tcPr marL="92341" marR="92341" marT="46170" marB="4617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dirty="0" smtClean="0"/>
                        <a:t>SWR</a:t>
                      </a:r>
                      <a:endParaRPr lang="de-AT" sz="1600" dirty="0"/>
                    </a:p>
                  </a:txBody>
                  <a:tcPr marL="92341" marR="92341" marT="46170" marB="4617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dirty="0" smtClean="0"/>
                        <a:t>CAR</a:t>
                      </a:r>
                      <a:endParaRPr lang="de-AT" sz="1600" dirty="0"/>
                    </a:p>
                  </a:txBody>
                  <a:tcPr marL="92341" marR="92341" marT="46170" marB="46170" anchor="ctr"/>
                </a:tc>
              </a:tr>
              <a:tr h="469345">
                <a:tc>
                  <a:txBody>
                    <a:bodyPr/>
                    <a:lstStyle/>
                    <a:p>
                      <a:pPr algn="ctr"/>
                      <a:r>
                        <a:rPr lang="de-DE" sz="1600" dirty="0" smtClean="0"/>
                        <a:t>…</a:t>
                      </a:r>
                      <a:endParaRPr lang="de-AT" sz="1600" dirty="0"/>
                    </a:p>
                  </a:txBody>
                  <a:tcPr marL="92341" marR="92341" marT="46170" marB="46170" vert="vert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dirty="0" smtClean="0"/>
                        <a:t>…</a:t>
                      </a:r>
                      <a:endParaRPr lang="de-AT" sz="1600" dirty="0"/>
                    </a:p>
                  </a:txBody>
                  <a:tcPr marL="92341" marR="92341" marT="46170" marB="46170" vert="vert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dirty="0" smtClean="0"/>
                        <a:t>…</a:t>
                      </a:r>
                      <a:endParaRPr lang="de-AT" sz="1600" dirty="0"/>
                    </a:p>
                  </a:txBody>
                  <a:tcPr marL="92341" marR="92341" marT="46170" marB="46170" vert="vert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dirty="0" smtClean="0"/>
                        <a:t>…</a:t>
                      </a:r>
                      <a:endParaRPr lang="de-AT" sz="1600" dirty="0"/>
                    </a:p>
                  </a:txBody>
                  <a:tcPr marL="92341" marR="92341" marT="46170" marB="46170" vert="vert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dirty="0" smtClean="0"/>
                        <a:t>…</a:t>
                      </a:r>
                      <a:endParaRPr lang="de-AT" sz="1600" dirty="0"/>
                    </a:p>
                  </a:txBody>
                  <a:tcPr marL="92341" marR="92341" marT="46170" marB="46170" vert="vert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dirty="0" smtClean="0"/>
                        <a:t>…</a:t>
                      </a:r>
                      <a:endParaRPr lang="de-AT" sz="1600" dirty="0"/>
                    </a:p>
                  </a:txBody>
                  <a:tcPr marL="92341" marR="92341" marT="46170" marB="46170" vert="vert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dirty="0" smtClean="0"/>
                        <a:t>…</a:t>
                      </a:r>
                      <a:endParaRPr lang="de-AT" sz="1600" dirty="0"/>
                    </a:p>
                  </a:txBody>
                  <a:tcPr marL="92341" marR="92341" marT="46170" marB="46170" vert="vert" anchor="ctr"/>
                </a:tc>
              </a:tr>
              <a:tr h="562757">
                <a:tc>
                  <a:txBody>
                    <a:bodyPr/>
                    <a:lstStyle/>
                    <a:p>
                      <a:pPr algn="ctr"/>
                      <a:r>
                        <a:rPr lang="de-DE" sz="1600" dirty="0" smtClean="0"/>
                        <a:t>ID3457</a:t>
                      </a:r>
                      <a:endParaRPr lang="de-AT" sz="1600" dirty="0"/>
                    </a:p>
                  </a:txBody>
                  <a:tcPr marL="92341" marR="92341" marT="46170" marB="4617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3200" dirty="0" smtClean="0">
                          <a:solidFill>
                            <a:srgbClr val="00B050"/>
                          </a:solidFill>
                          <a:sym typeface="Wingdings"/>
                        </a:rPr>
                        <a:t></a:t>
                      </a:r>
                      <a:endParaRPr lang="de-AT" sz="3200" dirty="0">
                        <a:solidFill>
                          <a:srgbClr val="00B050"/>
                        </a:solidFill>
                      </a:endParaRPr>
                    </a:p>
                  </a:txBody>
                  <a:tcPr marL="92341" marR="92341" marT="46170" marB="4617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3200" dirty="0" smtClean="0">
                          <a:solidFill>
                            <a:srgbClr val="00B050"/>
                          </a:solidFill>
                          <a:sym typeface="Wingdings"/>
                        </a:rPr>
                        <a:t></a:t>
                      </a:r>
                      <a:endParaRPr lang="de-AT" sz="3200" dirty="0">
                        <a:solidFill>
                          <a:srgbClr val="00B050"/>
                        </a:solidFill>
                      </a:endParaRPr>
                    </a:p>
                  </a:txBody>
                  <a:tcPr marL="92341" marR="92341" marT="46170" marB="4617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3200" dirty="0" smtClean="0">
                          <a:solidFill>
                            <a:srgbClr val="00B050"/>
                          </a:solidFill>
                          <a:sym typeface="Wingdings"/>
                        </a:rPr>
                        <a:t></a:t>
                      </a:r>
                      <a:endParaRPr lang="de-AT" sz="3200" dirty="0">
                        <a:solidFill>
                          <a:srgbClr val="00B050"/>
                        </a:solidFill>
                      </a:endParaRPr>
                    </a:p>
                  </a:txBody>
                  <a:tcPr marL="92341" marR="92341" marT="46170" marB="4617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3200" dirty="0" smtClean="0">
                          <a:solidFill>
                            <a:srgbClr val="C00000"/>
                          </a:solidFill>
                          <a:sym typeface="Wingdings"/>
                        </a:rPr>
                        <a:t></a:t>
                      </a:r>
                      <a:endParaRPr lang="de-AT" sz="3200" dirty="0">
                        <a:solidFill>
                          <a:srgbClr val="C00000"/>
                        </a:solidFill>
                      </a:endParaRPr>
                    </a:p>
                  </a:txBody>
                  <a:tcPr marL="92341" marR="92341" marT="46170" marB="4617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3200" dirty="0" smtClean="0">
                          <a:solidFill>
                            <a:srgbClr val="C00000"/>
                          </a:solidFill>
                          <a:sym typeface="Wingdings"/>
                        </a:rPr>
                        <a:t></a:t>
                      </a:r>
                      <a:endParaRPr lang="de-AT" sz="3200" dirty="0" smtClean="0">
                        <a:solidFill>
                          <a:srgbClr val="C00000"/>
                        </a:solidFill>
                      </a:endParaRPr>
                    </a:p>
                  </a:txBody>
                  <a:tcPr marL="92341" marR="92341" marT="46170" marB="4617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AT" sz="3200" dirty="0" smtClean="0">
                          <a:solidFill>
                            <a:srgbClr val="C00000"/>
                          </a:solidFill>
                          <a:sym typeface="Wingdings"/>
                        </a:rPr>
                        <a:t></a:t>
                      </a:r>
                      <a:endParaRPr lang="de-AT" sz="3200" dirty="0" smtClean="0">
                        <a:solidFill>
                          <a:srgbClr val="C00000"/>
                        </a:solidFill>
                      </a:endParaRPr>
                    </a:p>
                  </a:txBody>
                  <a:tcPr marL="92341" marR="92341" marT="46170" marB="46170" anchor="ctr"/>
                </a:tc>
              </a:tr>
              <a:tr h="562757">
                <a:tc>
                  <a:txBody>
                    <a:bodyPr/>
                    <a:lstStyle/>
                    <a:p>
                      <a:pPr algn="ctr"/>
                      <a:r>
                        <a:rPr lang="de-DE" sz="1600" dirty="0" smtClean="0"/>
                        <a:t>ID3458</a:t>
                      </a:r>
                      <a:endParaRPr lang="de-AT" sz="1600" dirty="0"/>
                    </a:p>
                  </a:txBody>
                  <a:tcPr marL="92341" marR="92341" marT="46170" marB="4617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AT" sz="3200" dirty="0" smtClean="0">
                          <a:solidFill>
                            <a:srgbClr val="00B050"/>
                          </a:solidFill>
                          <a:sym typeface="Wingdings"/>
                        </a:rPr>
                        <a:t></a:t>
                      </a:r>
                      <a:endParaRPr lang="de-AT" sz="3200" dirty="0" smtClean="0">
                        <a:solidFill>
                          <a:srgbClr val="00B050"/>
                        </a:solidFill>
                      </a:endParaRPr>
                    </a:p>
                  </a:txBody>
                  <a:tcPr marL="92341" marR="92341" marT="46170" marB="4617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AT" sz="3200" dirty="0" smtClean="0">
                          <a:solidFill>
                            <a:srgbClr val="00B050"/>
                          </a:solidFill>
                          <a:sym typeface="Wingdings"/>
                        </a:rPr>
                        <a:t></a:t>
                      </a:r>
                      <a:endParaRPr lang="de-AT" sz="3200" dirty="0" smtClean="0">
                        <a:solidFill>
                          <a:srgbClr val="00B050"/>
                        </a:solidFill>
                      </a:endParaRPr>
                    </a:p>
                  </a:txBody>
                  <a:tcPr marL="92341" marR="92341" marT="46170" marB="4617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3200" dirty="0" smtClean="0">
                          <a:solidFill>
                            <a:srgbClr val="C00000"/>
                          </a:solidFill>
                          <a:sym typeface="Wingdings"/>
                        </a:rPr>
                        <a:t></a:t>
                      </a:r>
                      <a:endParaRPr lang="de-AT" sz="3200" dirty="0">
                        <a:solidFill>
                          <a:srgbClr val="C00000"/>
                        </a:solidFill>
                      </a:endParaRPr>
                    </a:p>
                  </a:txBody>
                  <a:tcPr marL="92341" marR="92341" marT="46170" marB="4617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3200" dirty="0" smtClean="0">
                          <a:solidFill>
                            <a:srgbClr val="00B050"/>
                          </a:solidFill>
                          <a:sym typeface="Wingdings"/>
                        </a:rPr>
                        <a:t></a:t>
                      </a:r>
                      <a:endParaRPr lang="de-AT" sz="3200" dirty="0">
                        <a:solidFill>
                          <a:srgbClr val="00B050"/>
                        </a:solidFill>
                      </a:endParaRPr>
                    </a:p>
                  </a:txBody>
                  <a:tcPr marL="92341" marR="92341" marT="46170" marB="4617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3200" dirty="0" smtClean="0">
                          <a:solidFill>
                            <a:srgbClr val="C00000"/>
                          </a:solidFill>
                          <a:sym typeface="Wingdings"/>
                        </a:rPr>
                        <a:t></a:t>
                      </a:r>
                      <a:endParaRPr lang="de-AT" sz="3200" dirty="0">
                        <a:solidFill>
                          <a:srgbClr val="C00000"/>
                        </a:solidFill>
                      </a:endParaRPr>
                    </a:p>
                  </a:txBody>
                  <a:tcPr marL="92341" marR="92341" marT="46170" marB="4617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3200" dirty="0" smtClean="0">
                          <a:solidFill>
                            <a:srgbClr val="C00000"/>
                          </a:solidFill>
                          <a:sym typeface="Wingdings"/>
                        </a:rPr>
                        <a:t></a:t>
                      </a:r>
                      <a:endParaRPr lang="de-AT" sz="3200" dirty="0">
                        <a:solidFill>
                          <a:srgbClr val="C00000"/>
                        </a:solidFill>
                      </a:endParaRPr>
                    </a:p>
                  </a:txBody>
                  <a:tcPr marL="92341" marR="92341" marT="46170" marB="46170" anchor="ctr"/>
                </a:tc>
              </a:tr>
              <a:tr h="562757">
                <a:tc>
                  <a:txBody>
                    <a:bodyPr/>
                    <a:lstStyle/>
                    <a:p>
                      <a:pPr algn="ctr"/>
                      <a:r>
                        <a:rPr lang="de-DE" sz="1600" dirty="0" smtClean="0"/>
                        <a:t>ID3459</a:t>
                      </a:r>
                      <a:endParaRPr lang="de-AT" sz="1600" dirty="0"/>
                    </a:p>
                  </a:txBody>
                  <a:tcPr marL="92341" marR="92341" marT="46170" marB="4617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3200" dirty="0" smtClean="0">
                          <a:solidFill>
                            <a:srgbClr val="00B050"/>
                          </a:solidFill>
                          <a:sym typeface="Wingdings"/>
                        </a:rPr>
                        <a:t></a:t>
                      </a:r>
                      <a:endParaRPr lang="de-AT" sz="3200" dirty="0">
                        <a:solidFill>
                          <a:srgbClr val="00B050"/>
                        </a:solidFill>
                      </a:endParaRPr>
                    </a:p>
                  </a:txBody>
                  <a:tcPr marL="92341" marR="92341" marT="46170" marB="4617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AT" sz="3200" dirty="0" smtClean="0">
                          <a:solidFill>
                            <a:srgbClr val="C00000"/>
                          </a:solidFill>
                          <a:sym typeface="Wingdings"/>
                        </a:rPr>
                        <a:t></a:t>
                      </a:r>
                      <a:endParaRPr lang="de-AT" sz="3200" dirty="0" smtClean="0">
                        <a:solidFill>
                          <a:srgbClr val="C00000"/>
                        </a:solidFill>
                      </a:endParaRPr>
                    </a:p>
                  </a:txBody>
                  <a:tcPr marL="92341" marR="92341" marT="46170" marB="4617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3200" dirty="0" smtClean="0">
                          <a:solidFill>
                            <a:srgbClr val="C00000"/>
                          </a:solidFill>
                          <a:sym typeface="Wingdings"/>
                        </a:rPr>
                        <a:t></a:t>
                      </a:r>
                      <a:endParaRPr lang="de-AT" sz="3200" dirty="0">
                        <a:solidFill>
                          <a:srgbClr val="C00000"/>
                        </a:solidFill>
                      </a:endParaRPr>
                    </a:p>
                  </a:txBody>
                  <a:tcPr marL="92341" marR="92341" marT="46170" marB="4617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3200" dirty="0" smtClean="0">
                          <a:solidFill>
                            <a:srgbClr val="C00000"/>
                          </a:solidFill>
                          <a:sym typeface="Wingdings"/>
                        </a:rPr>
                        <a:t></a:t>
                      </a:r>
                      <a:endParaRPr lang="de-AT" sz="3200" dirty="0">
                        <a:solidFill>
                          <a:srgbClr val="C00000"/>
                        </a:solidFill>
                      </a:endParaRPr>
                    </a:p>
                  </a:txBody>
                  <a:tcPr marL="92341" marR="92341" marT="46170" marB="4617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3200" dirty="0" smtClean="0">
                          <a:solidFill>
                            <a:srgbClr val="C00000"/>
                          </a:solidFill>
                          <a:sym typeface="Wingdings"/>
                        </a:rPr>
                        <a:t></a:t>
                      </a:r>
                      <a:endParaRPr lang="de-AT" sz="3200" dirty="0">
                        <a:solidFill>
                          <a:srgbClr val="C00000"/>
                        </a:solidFill>
                      </a:endParaRPr>
                    </a:p>
                  </a:txBody>
                  <a:tcPr marL="92341" marR="92341" marT="46170" marB="4617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3200" dirty="0" smtClean="0">
                          <a:solidFill>
                            <a:srgbClr val="C00000"/>
                          </a:solidFill>
                          <a:sym typeface="Wingdings"/>
                        </a:rPr>
                        <a:t></a:t>
                      </a:r>
                      <a:endParaRPr lang="de-AT" sz="3200" dirty="0">
                        <a:solidFill>
                          <a:srgbClr val="C00000"/>
                        </a:solidFill>
                      </a:endParaRPr>
                    </a:p>
                  </a:txBody>
                  <a:tcPr marL="92341" marR="92341" marT="46170" marB="46170" anchor="ctr"/>
                </a:tc>
              </a:tr>
              <a:tr h="562757">
                <a:tc>
                  <a:txBody>
                    <a:bodyPr/>
                    <a:lstStyle/>
                    <a:p>
                      <a:pPr algn="ctr"/>
                      <a:r>
                        <a:rPr lang="de-DE" sz="1600" dirty="0" smtClean="0"/>
                        <a:t>ID3460</a:t>
                      </a:r>
                      <a:endParaRPr lang="de-AT" sz="1600" dirty="0"/>
                    </a:p>
                  </a:txBody>
                  <a:tcPr marL="92341" marR="92341" marT="46170" marB="4617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3200" dirty="0" smtClean="0">
                          <a:solidFill>
                            <a:srgbClr val="00B050"/>
                          </a:solidFill>
                          <a:sym typeface="Wingdings"/>
                        </a:rPr>
                        <a:t></a:t>
                      </a:r>
                      <a:endParaRPr lang="de-AT" sz="3200" dirty="0">
                        <a:solidFill>
                          <a:srgbClr val="00B050"/>
                        </a:solidFill>
                      </a:endParaRPr>
                    </a:p>
                  </a:txBody>
                  <a:tcPr marL="92341" marR="92341" marT="46170" marB="4617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3200" dirty="0" smtClean="0">
                          <a:solidFill>
                            <a:srgbClr val="C00000"/>
                          </a:solidFill>
                          <a:sym typeface="Wingdings"/>
                        </a:rPr>
                        <a:t></a:t>
                      </a:r>
                      <a:endParaRPr lang="de-AT" sz="3200" dirty="0">
                        <a:solidFill>
                          <a:srgbClr val="C00000"/>
                        </a:solidFill>
                      </a:endParaRPr>
                    </a:p>
                  </a:txBody>
                  <a:tcPr marL="92341" marR="92341" marT="46170" marB="4617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3200" dirty="0" smtClean="0">
                          <a:solidFill>
                            <a:srgbClr val="C00000"/>
                          </a:solidFill>
                          <a:sym typeface="Wingdings"/>
                        </a:rPr>
                        <a:t></a:t>
                      </a:r>
                      <a:endParaRPr lang="de-AT" sz="3200" dirty="0">
                        <a:solidFill>
                          <a:srgbClr val="C00000"/>
                        </a:solidFill>
                      </a:endParaRPr>
                    </a:p>
                  </a:txBody>
                  <a:tcPr marL="92341" marR="92341" marT="46170" marB="4617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3200" dirty="0" smtClean="0">
                          <a:solidFill>
                            <a:srgbClr val="C00000"/>
                          </a:solidFill>
                          <a:sym typeface="Wingdings"/>
                        </a:rPr>
                        <a:t></a:t>
                      </a:r>
                      <a:endParaRPr lang="de-AT" sz="3200" dirty="0">
                        <a:solidFill>
                          <a:srgbClr val="C00000"/>
                        </a:solidFill>
                      </a:endParaRPr>
                    </a:p>
                  </a:txBody>
                  <a:tcPr marL="92341" marR="92341" marT="46170" marB="4617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3200" dirty="0" smtClean="0">
                          <a:solidFill>
                            <a:srgbClr val="00B050"/>
                          </a:solidFill>
                          <a:sym typeface="Wingdings"/>
                        </a:rPr>
                        <a:t></a:t>
                      </a:r>
                      <a:endParaRPr lang="de-AT" sz="3200" dirty="0">
                        <a:solidFill>
                          <a:srgbClr val="00B050"/>
                        </a:solidFill>
                      </a:endParaRPr>
                    </a:p>
                  </a:txBody>
                  <a:tcPr marL="92341" marR="92341" marT="46170" marB="4617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3200" dirty="0" smtClean="0">
                          <a:solidFill>
                            <a:srgbClr val="C00000"/>
                          </a:solidFill>
                          <a:sym typeface="Wingdings"/>
                        </a:rPr>
                        <a:t></a:t>
                      </a:r>
                      <a:endParaRPr lang="de-AT" sz="3200" dirty="0">
                        <a:solidFill>
                          <a:srgbClr val="C00000"/>
                        </a:solidFill>
                      </a:endParaRPr>
                    </a:p>
                  </a:txBody>
                  <a:tcPr marL="92341" marR="92341" marT="46170" marB="46170" anchor="ctr"/>
                </a:tc>
              </a:tr>
              <a:tr h="469345">
                <a:tc>
                  <a:txBody>
                    <a:bodyPr/>
                    <a:lstStyle/>
                    <a:p>
                      <a:pPr algn="ctr"/>
                      <a:r>
                        <a:rPr lang="de-DE" sz="1600" dirty="0" smtClean="0"/>
                        <a:t>…</a:t>
                      </a:r>
                      <a:endParaRPr lang="de-AT" sz="1600" dirty="0"/>
                    </a:p>
                  </a:txBody>
                  <a:tcPr marL="92341" marR="92341" marT="46170" marB="46170" vert="vert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dirty="0" smtClean="0"/>
                        <a:t>…</a:t>
                      </a:r>
                      <a:endParaRPr lang="de-AT" sz="1600" dirty="0"/>
                    </a:p>
                  </a:txBody>
                  <a:tcPr marL="92341" marR="92341" marT="46170" marB="46170" vert="vert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dirty="0" smtClean="0"/>
                        <a:t>…</a:t>
                      </a:r>
                      <a:endParaRPr lang="de-AT" sz="1600" dirty="0"/>
                    </a:p>
                  </a:txBody>
                  <a:tcPr marL="92341" marR="92341" marT="46170" marB="46170" vert="vert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dirty="0" smtClean="0"/>
                        <a:t>…</a:t>
                      </a:r>
                      <a:endParaRPr lang="de-AT" sz="1600" dirty="0"/>
                    </a:p>
                  </a:txBody>
                  <a:tcPr marL="92341" marR="92341" marT="46170" marB="46170" vert="vert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dirty="0" smtClean="0"/>
                        <a:t>…</a:t>
                      </a:r>
                      <a:endParaRPr lang="de-AT" sz="1600" dirty="0"/>
                    </a:p>
                  </a:txBody>
                  <a:tcPr marL="92341" marR="92341" marT="46170" marB="46170" vert="vert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dirty="0" smtClean="0"/>
                        <a:t>…</a:t>
                      </a:r>
                      <a:endParaRPr lang="de-AT" sz="1600" dirty="0"/>
                    </a:p>
                  </a:txBody>
                  <a:tcPr marL="92341" marR="92341" marT="46170" marB="46170" vert="vert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dirty="0" smtClean="0"/>
                        <a:t>…</a:t>
                      </a:r>
                      <a:endParaRPr lang="de-AT" sz="1600" dirty="0"/>
                    </a:p>
                  </a:txBody>
                  <a:tcPr marL="92341" marR="92341" marT="46170" marB="46170" vert="vert" anchor="ctr"/>
                </a:tc>
              </a:tr>
              <a:tr h="710622">
                <a:tc gridSpan="7">
                  <a:txBody>
                    <a:bodyPr/>
                    <a:lstStyle/>
                    <a:p>
                      <a:r>
                        <a:rPr lang="de-AT" sz="1400" i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CPR=Central Population Register, CSSR=Central </a:t>
                      </a:r>
                      <a:r>
                        <a:rPr lang="de-AT" sz="1400" i="1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Social</a:t>
                      </a:r>
                      <a:r>
                        <a:rPr lang="de-AT" sz="1400" i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Security Register, TR=Tax </a:t>
                      </a:r>
                      <a:r>
                        <a:rPr lang="en-US" sz="1400" i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Register, UR=Unemployment Register, SWR=Register of Social Welfare Recipients, </a:t>
                      </a:r>
                      <a:r>
                        <a:rPr lang="de-AT" sz="1400" i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CAR=Child </a:t>
                      </a:r>
                      <a:r>
                        <a:rPr lang="de-AT" sz="1400" i="1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Allowance</a:t>
                      </a:r>
                      <a:r>
                        <a:rPr lang="de-AT" sz="1400" i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Register</a:t>
                      </a:r>
                      <a:endParaRPr lang="de-AT" sz="1400" i="1" dirty="0"/>
                    </a:p>
                  </a:txBody>
                  <a:tcPr marL="92341" marR="92341" marT="46170" marB="46170" anchor="ctr"/>
                </a:tc>
                <a:tc hMerge="1">
                  <a:txBody>
                    <a:bodyPr/>
                    <a:lstStyle/>
                    <a:p>
                      <a:endParaRPr lang="de-AT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de-AT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de-AT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de-AT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de-AT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de-AT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7" name="Textfeld 6"/>
          <p:cNvSpPr txBox="1"/>
          <p:nvPr/>
        </p:nvSpPr>
        <p:spPr>
          <a:xfrm>
            <a:off x="611560" y="1052736"/>
            <a:ext cx="79928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>
                <a:solidFill>
                  <a:srgbClr val="333333"/>
                </a:solidFill>
              </a:rPr>
              <a:t>Persons who are </a:t>
            </a:r>
            <a:r>
              <a:rPr lang="en-US" b="1" i="1" dirty="0" smtClean="0">
                <a:solidFill>
                  <a:srgbClr val="333333"/>
                </a:solidFill>
              </a:rPr>
              <a:t>only recorded in the CPR </a:t>
            </a:r>
            <a:r>
              <a:rPr lang="en-US" i="1" dirty="0" smtClean="0">
                <a:solidFill>
                  <a:srgbClr val="333333"/>
                </a:solidFill>
              </a:rPr>
              <a:t>receive a letter containing the question: “Did you have your main residence in Austria at the reference date? – Yes or No?”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Quality </a:t>
            </a:r>
            <a:r>
              <a:rPr lang="de-DE" dirty="0" err="1" smtClean="0"/>
              <a:t>framework</a:t>
            </a:r>
            <a:endParaRPr lang="de-AT" dirty="0"/>
          </a:p>
        </p:txBody>
      </p:sp>
      <p:pic>
        <p:nvPicPr>
          <p:cNvPr id="4" name="Inhaltsplatzhalter 3" descr="process_flow_english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67544" y="908720"/>
            <a:ext cx="8208912" cy="5332983"/>
          </a:xfrm>
        </p:spPr>
      </p:pic>
      <p:sp>
        <p:nvSpPr>
          <p:cNvPr id="5" name="Rechteck 4"/>
          <p:cNvSpPr/>
          <p:nvPr/>
        </p:nvSpPr>
        <p:spPr>
          <a:xfrm>
            <a:off x="3131840" y="908720"/>
            <a:ext cx="5616624" cy="5328592"/>
          </a:xfrm>
          <a:prstGeom prst="rect">
            <a:avLst/>
          </a:prstGeom>
          <a:solidFill>
            <a:schemeClr val="lt1">
              <a:alpha val="80000"/>
            </a:schemeClr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6" name="Rechteck 5"/>
          <p:cNvSpPr/>
          <p:nvPr/>
        </p:nvSpPr>
        <p:spPr>
          <a:xfrm>
            <a:off x="251520" y="908720"/>
            <a:ext cx="4824536" cy="5328592"/>
          </a:xfrm>
          <a:prstGeom prst="rect">
            <a:avLst/>
          </a:prstGeom>
          <a:solidFill>
            <a:schemeClr val="lt1">
              <a:alpha val="80000"/>
            </a:schemeClr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7" name="Rechteck 6"/>
          <p:cNvSpPr/>
          <p:nvPr/>
        </p:nvSpPr>
        <p:spPr>
          <a:xfrm>
            <a:off x="323528" y="908720"/>
            <a:ext cx="2367880" cy="5328592"/>
          </a:xfrm>
          <a:prstGeom prst="rect">
            <a:avLst/>
          </a:prstGeom>
          <a:solidFill>
            <a:schemeClr val="lt1">
              <a:alpha val="80000"/>
            </a:schemeClr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9" name="Rechteck 8"/>
          <p:cNvSpPr/>
          <p:nvPr/>
        </p:nvSpPr>
        <p:spPr>
          <a:xfrm>
            <a:off x="5076056" y="908720"/>
            <a:ext cx="3592016" cy="5328592"/>
          </a:xfrm>
          <a:prstGeom prst="rect">
            <a:avLst/>
          </a:prstGeom>
          <a:solidFill>
            <a:schemeClr val="lt1">
              <a:alpha val="80000"/>
            </a:schemeClr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5" grpId="1" animBg="1"/>
      <p:bldP spid="6" grpId="1" animBg="1"/>
      <p:bldP spid="7" grpId="0" animBg="1"/>
      <p:bldP spid="7" grpId="1" animBg="1"/>
      <p:bldP spid="9" grpId="0" animBg="1"/>
      <p:bldP spid="9" grpId="1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Quality Framework – Documentation</a:t>
            </a:r>
            <a:endParaRPr lang="de-AT" dirty="0"/>
          </a:p>
        </p:txBody>
      </p:sp>
      <p:sp>
        <p:nvSpPr>
          <p:cNvPr id="8" name="Textfeld 7"/>
          <p:cNvSpPr txBox="1"/>
          <p:nvPr/>
        </p:nvSpPr>
        <p:spPr>
          <a:xfrm>
            <a:off x="323528" y="1340768"/>
            <a:ext cx="8568952" cy="45858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dirty="0" smtClean="0">
                <a:solidFill>
                  <a:srgbClr val="333333"/>
                </a:solidFill>
              </a:rPr>
              <a:t> </a:t>
            </a:r>
            <a:r>
              <a:rPr lang="en-US" sz="2600" b="1" dirty="0" err="1" smtClean="0">
                <a:solidFill>
                  <a:srgbClr val="333333"/>
                </a:solidFill>
              </a:rPr>
              <a:t>Hyperdimension</a:t>
            </a:r>
            <a:r>
              <a:rPr lang="en-US" sz="2600" b="1" dirty="0" smtClean="0">
                <a:solidFill>
                  <a:srgbClr val="333333"/>
                </a:solidFill>
              </a:rPr>
              <a:t> Documentation: HD</a:t>
            </a:r>
            <a:r>
              <a:rPr lang="en-US" sz="2600" b="1" baseline="30000" dirty="0" smtClean="0">
                <a:solidFill>
                  <a:srgbClr val="333333"/>
                </a:solidFill>
              </a:rPr>
              <a:t>D</a:t>
            </a:r>
          </a:p>
          <a:p>
            <a:r>
              <a:rPr lang="en-US" sz="2200" i="1" dirty="0" smtClean="0">
                <a:solidFill>
                  <a:srgbClr val="333333"/>
                </a:solidFill>
              </a:rPr>
              <a:t>    Focus on factors that possibly predetermine data quality. The reliability</a:t>
            </a:r>
          </a:p>
          <a:p>
            <a:r>
              <a:rPr lang="en-US" sz="2200" i="1" dirty="0" smtClean="0">
                <a:solidFill>
                  <a:srgbClr val="333333"/>
                </a:solidFill>
              </a:rPr>
              <a:t>    of the data source is checked.</a:t>
            </a:r>
          </a:p>
          <a:p>
            <a:endParaRPr lang="en-US" dirty="0" smtClean="0">
              <a:solidFill>
                <a:srgbClr val="333333"/>
              </a:solidFill>
            </a:endParaRPr>
          </a:p>
          <a:p>
            <a:pPr marL="266700" indent="-266700">
              <a:buFont typeface="Wingdings" pitchFamily="2" charset="2"/>
              <a:buChar char="Ø"/>
            </a:pPr>
            <a:r>
              <a:rPr lang="en-US" dirty="0" smtClean="0">
                <a:solidFill>
                  <a:srgbClr val="333333"/>
                </a:solidFill>
              </a:rPr>
              <a:t> </a:t>
            </a:r>
            <a:r>
              <a:rPr lang="en-US" sz="2600" b="1" dirty="0" smtClean="0">
                <a:solidFill>
                  <a:srgbClr val="333333"/>
                </a:solidFill>
              </a:rPr>
              <a:t>Questionnaire for register authorities</a:t>
            </a:r>
            <a:r>
              <a:rPr lang="en-US" dirty="0" smtClean="0">
                <a:solidFill>
                  <a:srgbClr val="333333"/>
                </a:solidFill>
              </a:rPr>
              <a:t/>
            </a:r>
            <a:br>
              <a:rPr lang="en-US" dirty="0" smtClean="0">
                <a:solidFill>
                  <a:srgbClr val="333333"/>
                </a:solidFill>
              </a:rPr>
            </a:br>
            <a:r>
              <a:rPr lang="en-US" dirty="0" smtClean="0">
                <a:solidFill>
                  <a:srgbClr val="333333"/>
                </a:solidFill>
              </a:rPr>
              <a:t>e.g.</a:t>
            </a:r>
            <a:r>
              <a:rPr lang="en-US" sz="2200" i="1" dirty="0" smtClean="0">
                <a:solidFill>
                  <a:srgbClr val="333333"/>
                </a:solidFill>
              </a:rPr>
              <a:t> Is the attribute relevant for the data source keeper? Are technical input checks applied? How fast are changes edited in the register?</a:t>
            </a:r>
          </a:p>
          <a:p>
            <a:pPr>
              <a:buFont typeface="Wingdings" pitchFamily="2" charset="2"/>
              <a:buChar char="Ø"/>
            </a:pPr>
            <a:endParaRPr lang="en-US" dirty="0">
              <a:solidFill>
                <a:srgbClr val="333333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en-US" sz="2600" b="1" dirty="0" smtClean="0">
                <a:solidFill>
                  <a:srgbClr val="333333"/>
                </a:solidFill>
              </a:rPr>
              <a:t>Quality measure</a:t>
            </a:r>
          </a:p>
          <a:p>
            <a:pPr marL="266700" indent="-266700"/>
            <a:r>
              <a:rPr lang="en-US" sz="2200" i="1" dirty="0" smtClean="0">
                <a:solidFill>
                  <a:srgbClr val="333333"/>
                </a:solidFill>
              </a:rPr>
              <a:t>    Each question is scored. The sum of scores in the questionnaire is compared with the theoretical maximum score.</a:t>
            </a:r>
            <a:endParaRPr lang="en-US" sz="2200" i="1" dirty="0">
              <a:solidFill>
                <a:srgbClr val="333333"/>
              </a:solidFill>
            </a:endParaRPr>
          </a:p>
          <a:p>
            <a:endParaRPr lang="en-US" sz="2400" b="1" dirty="0" smtClean="0">
              <a:solidFill>
                <a:srgbClr val="333333"/>
              </a:solidFill>
            </a:endParaRPr>
          </a:p>
          <a:p>
            <a:r>
              <a:rPr lang="en-US" sz="2200" i="1" dirty="0" smtClean="0">
                <a:solidFill>
                  <a:srgbClr val="333333"/>
                </a:solidFill>
              </a:rPr>
              <a:t>    Quality </a:t>
            </a:r>
            <a:r>
              <a:rPr lang="en-US" sz="2200" i="1" dirty="0">
                <a:solidFill>
                  <a:srgbClr val="333333"/>
                </a:solidFill>
              </a:rPr>
              <a:t>indicator = </a:t>
            </a:r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AT"/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AT"/>
          </a:p>
        </p:txBody>
      </p:sp>
      <p:sp>
        <p:nvSpPr>
          <p:cNvPr id="2054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AT"/>
          </a:p>
        </p:txBody>
      </p:sp>
      <p:grpSp>
        <p:nvGrpSpPr>
          <p:cNvPr id="3" name="Gruppieren 18"/>
          <p:cNvGrpSpPr/>
          <p:nvPr/>
        </p:nvGrpSpPr>
        <p:grpSpPr>
          <a:xfrm>
            <a:off x="2845002" y="5301208"/>
            <a:ext cx="2591094" cy="594648"/>
            <a:chOff x="2843808" y="4355812"/>
            <a:chExt cx="2591094" cy="594648"/>
          </a:xfrm>
        </p:grpSpPr>
        <p:sp>
          <p:nvSpPr>
            <p:cNvPr id="13" name="Textfeld 12"/>
            <p:cNvSpPr txBox="1"/>
            <p:nvPr/>
          </p:nvSpPr>
          <p:spPr>
            <a:xfrm>
              <a:off x="2843808" y="4581128"/>
              <a:ext cx="259109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AT" i="1" dirty="0" smtClean="0">
                  <a:solidFill>
                    <a:srgbClr val="333333"/>
                  </a:solidFill>
                </a:rPr>
                <a:t>maximal </a:t>
              </a:r>
              <a:r>
                <a:rPr lang="de-AT" i="1" dirty="0" err="1" smtClean="0">
                  <a:solidFill>
                    <a:srgbClr val="333333"/>
                  </a:solidFill>
                </a:rPr>
                <a:t>obtainable</a:t>
              </a:r>
              <a:r>
                <a:rPr lang="de-AT" i="1" dirty="0" smtClean="0">
                  <a:solidFill>
                    <a:srgbClr val="333333"/>
                  </a:solidFill>
                </a:rPr>
                <a:t> score</a:t>
              </a:r>
              <a:endParaRPr lang="de-AT" i="1" dirty="0">
                <a:solidFill>
                  <a:srgbClr val="333333"/>
                </a:solidFill>
              </a:endParaRPr>
            </a:p>
          </p:txBody>
        </p:sp>
        <p:sp>
          <p:nvSpPr>
            <p:cNvPr id="16" name="Textfeld 15"/>
            <p:cNvSpPr txBox="1"/>
            <p:nvPr/>
          </p:nvSpPr>
          <p:spPr>
            <a:xfrm>
              <a:off x="3427141" y="4355812"/>
              <a:ext cx="157690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AT" i="1" dirty="0" err="1" smtClean="0">
                  <a:solidFill>
                    <a:srgbClr val="333333"/>
                  </a:solidFill>
                </a:rPr>
                <a:t>obtained</a:t>
              </a:r>
              <a:r>
                <a:rPr lang="de-AT" i="1" dirty="0" smtClean="0">
                  <a:solidFill>
                    <a:srgbClr val="333333"/>
                  </a:solidFill>
                </a:rPr>
                <a:t> score</a:t>
              </a:r>
              <a:endParaRPr lang="de-AT" i="1" dirty="0">
                <a:solidFill>
                  <a:srgbClr val="333333"/>
                </a:solidFill>
              </a:endParaRPr>
            </a:p>
          </p:txBody>
        </p:sp>
        <p:cxnSp>
          <p:nvCxnSpPr>
            <p:cNvPr id="18" name="Gerade Verbindung 17"/>
            <p:cNvCxnSpPr/>
            <p:nvPr/>
          </p:nvCxnSpPr>
          <p:spPr>
            <a:xfrm>
              <a:off x="2915816" y="4653136"/>
              <a:ext cx="2376264" cy="0"/>
            </a:xfrm>
            <a:prstGeom prst="line">
              <a:avLst/>
            </a:prstGeom>
            <a:ln>
              <a:solidFill>
                <a:srgbClr val="333333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Quality Framework – Pre-Processing</a:t>
            </a:r>
            <a:endParaRPr lang="de-AT" dirty="0"/>
          </a:p>
        </p:txBody>
      </p:sp>
      <p:sp>
        <p:nvSpPr>
          <p:cNvPr id="4" name="Textfeld 3"/>
          <p:cNvSpPr txBox="1"/>
          <p:nvPr/>
        </p:nvSpPr>
        <p:spPr>
          <a:xfrm>
            <a:off x="323528" y="1340768"/>
            <a:ext cx="8568952" cy="49244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dirty="0" smtClean="0">
                <a:solidFill>
                  <a:srgbClr val="333333"/>
                </a:solidFill>
              </a:rPr>
              <a:t> </a:t>
            </a:r>
            <a:r>
              <a:rPr lang="en-US" sz="2600" b="1" dirty="0" err="1" smtClean="0">
                <a:solidFill>
                  <a:srgbClr val="333333"/>
                </a:solidFill>
              </a:rPr>
              <a:t>Hyperdimension</a:t>
            </a:r>
            <a:r>
              <a:rPr lang="en-US" sz="2600" b="1" dirty="0" smtClean="0">
                <a:solidFill>
                  <a:srgbClr val="333333"/>
                </a:solidFill>
              </a:rPr>
              <a:t> Pre-Processing: HD</a:t>
            </a:r>
            <a:r>
              <a:rPr lang="en-US" sz="2600" b="1" baseline="30000" dirty="0">
                <a:solidFill>
                  <a:srgbClr val="333333"/>
                </a:solidFill>
              </a:rPr>
              <a:t>P</a:t>
            </a:r>
            <a:endParaRPr lang="en-US" sz="2600" b="1" baseline="30000" dirty="0" smtClean="0">
              <a:solidFill>
                <a:srgbClr val="333333"/>
              </a:solidFill>
            </a:endParaRPr>
          </a:p>
          <a:p>
            <a:r>
              <a:rPr lang="en-US" sz="2200" i="1" dirty="0" smtClean="0">
                <a:solidFill>
                  <a:srgbClr val="333333"/>
                </a:solidFill>
              </a:rPr>
              <a:t>    Focus on the data editing process. Definition and range errors, as well</a:t>
            </a:r>
          </a:p>
          <a:p>
            <a:r>
              <a:rPr lang="en-US" sz="2200" i="1" dirty="0" smtClean="0">
                <a:solidFill>
                  <a:srgbClr val="333333"/>
                </a:solidFill>
              </a:rPr>
              <a:t>    as missing primary keys and item non-response are detected.</a:t>
            </a:r>
          </a:p>
          <a:p>
            <a:pPr marL="2238375" lvl="3">
              <a:buNone/>
            </a:pPr>
            <a:endParaRPr lang="en-US" sz="2200" dirty="0" smtClean="0">
              <a:solidFill>
                <a:srgbClr val="333333"/>
              </a:solidFill>
            </a:endParaRPr>
          </a:p>
          <a:p>
            <a:pPr marL="2238375" lvl="3">
              <a:buNone/>
            </a:pPr>
            <a:r>
              <a:rPr lang="en-US" i="1" dirty="0" smtClean="0">
                <a:solidFill>
                  <a:srgbClr val="333333"/>
                </a:solidFill>
              </a:rPr>
              <a:t>Total number of records</a:t>
            </a:r>
          </a:p>
          <a:p>
            <a:pPr marL="2238375" lvl="3"/>
            <a:r>
              <a:rPr lang="en-US" i="1" dirty="0" smtClean="0">
                <a:solidFill>
                  <a:srgbClr val="333333"/>
                </a:solidFill>
              </a:rPr>
              <a:t>- Records without unique key</a:t>
            </a:r>
          </a:p>
          <a:p>
            <a:pPr marL="2238375" lvl="3">
              <a:buFontTx/>
              <a:buChar char="-"/>
            </a:pPr>
            <a:r>
              <a:rPr lang="en-US" i="1" dirty="0" smtClean="0">
                <a:solidFill>
                  <a:srgbClr val="333333"/>
                </a:solidFill>
              </a:rPr>
              <a:t> Item non-response (with unique key)</a:t>
            </a:r>
          </a:p>
          <a:p>
            <a:pPr marL="2238375" lvl="3">
              <a:buFontTx/>
              <a:buChar char="-"/>
            </a:pPr>
            <a:r>
              <a:rPr lang="en-US" i="1" dirty="0" smtClean="0">
                <a:solidFill>
                  <a:srgbClr val="333333"/>
                </a:solidFill>
              </a:rPr>
              <a:t> Values out of range</a:t>
            </a:r>
          </a:p>
          <a:p>
            <a:pPr marL="2238375" lvl="3">
              <a:buNone/>
            </a:pPr>
            <a:r>
              <a:rPr lang="en-US" i="1" dirty="0" smtClean="0">
                <a:solidFill>
                  <a:srgbClr val="333333"/>
                </a:solidFill>
              </a:rPr>
              <a:t>= Number of usable records</a:t>
            </a:r>
          </a:p>
          <a:p>
            <a:endParaRPr lang="en-US" dirty="0" smtClean="0">
              <a:solidFill>
                <a:srgbClr val="333333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en-US" sz="2600" b="1" dirty="0" smtClean="0">
                <a:solidFill>
                  <a:srgbClr val="333333"/>
                </a:solidFill>
              </a:rPr>
              <a:t>Quality measure</a:t>
            </a:r>
          </a:p>
          <a:p>
            <a:r>
              <a:rPr lang="en-US" sz="2200" i="1" dirty="0" smtClean="0">
                <a:solidFill>
                  <a:srgbClr val="333333"/>
                </a:solidFill>
              </a:rPr>
              <a:t>    The </a:t>
            </a:r>
            <a:r>
              <a:rPr lang="en-US" sz="2200" i="1" dirty="0">
                <a:solidFill>
                  <a:srgbClr val="333333"/>
                </a:solidFill>
              </a:rPr>
              <a:t>quality measure gives </a:t>
            </a:r>
            <a:r>
              <a:rPr lang="en-US" sz="2200" i="1" dirty="0" smtClean="0">
                <a:solidFill>
                  <a:srgbClr val="333333"/>
                </a:solidFill>
              </a:rPr>
              <a:t>the ratio between the number of usable</a:t>
            </a:r>
          </a:p>
          <a:p>
            <a:r>
              <a:rPr lang="en-US" sz="2200" i="1" dirty="0" smtClean="0">
                <a:solidFill>
                  <a:srgbClr val="333333"/>
                </a:solidFill>
              </a:rPr>
              <a:t>    records an the total number of records.</a:t>
            </a:r>
          </a:p>
          <a:p>
            <a:endParaRPr lang="en-US" sz="2200" i="1" dirty="0">
              <a:solidFill>
                <a:srgbClr val="333333"/>
              </a:solidFill>
            </a:endParaRPr>
          </a:p>
          <a:p>
            <a:r>
              <a:rPr lang="en-US" sz="2200" i="1" dirty="0" smtClean="0">
                <a:solidFill>
                  <a:srgbClr val="333333"/>
                </a:solidFill>
              </a:rPr>
              <a:t>    Quality indicator = </a:t>
            </a:r>
          </a:p>
        </p:txBody>
      </p:sp>
      <p:cxnSp>
        <p:nvCxnSpPr>
          <p:cNvPr id="6" name="Gerade Verbindung 5"/>
          <p:cNvCxnSpPr/>
          <p:nvPr/>
        </p:nvCxnSpPr>
        <p:spPr>
          <a:xfrm>
            <a:off x="2627784" y="3861048"/>
            <a:ext cx="36004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3" name="Gruppieren 12"/>
          <p:cNvGrpSpPr/>
          <p:nvPr/>
        </p:nvGrpSpPr>
        <p:grpSpPr>
          <a:xfrm>
            <a:off x="2886165" y="5661248"/>
            <a:ext cx="2387320" cy="594648"/>
            <a:chOff x="2843808" y="4355812"/>
            <a:chExt cx="2387320" cy="594648"/>
          </a:xfrm>
        </p:grpSpPr>
        <p:sp>
          <p:nvSpPr>
            <p:cNvPr id="14" name="Textfeld 13"/>
            <p:cNvSpPr txBox="1"/>
            <p:nvPr/>
          </p:nvSpPr>
          <p:spPr>
            <a:xfrm>
              <a:off x="2843808" y="4581128"/>
              <a:ext cx="238732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AT" i="1" dirty="0" smtClean="0">
                  <a:solidFill>
                    <a:srgbClr val="333333"/>
                  </a:solidFill>
                </a:rPr>
                <a:t>total </a:t>
              </a:r>
              <a:r>
                <a:rPr lang="de-AT" i="1" dirty="0" err="1" smtClean="0">
                  <a:solidFill>
                    <a:srgbClr val="333333"/>
                  </a:solidFill>
                </a:rPr>
                <a:t>number</a:t>
              </a:r>
              <a:r>
                <a:rPr lang="de-AT" i="1" dirty="0" smtClean="0">
                  <a:solidFill>
                    <a:srgbClr val="333333"/>
                  </a:solidFill>
                </a:rPr>
                <a:t> </a:t>
              </a:r>
              <a:r>
                <a:rPr lang="de-AT" i="1" dirty="0" err="1" smtClean="0">
                  <a:solidFill>
                    <a:srgbClr val="333333"/>
                  </a:solidFill>
                </a:rPr>
                <a:t>of</a:t>
              </a:r>
              <a:r>
                <a:rPr lang="de-AT" i="1" dirty="0" smtClean="0">
                  <a:solidFill>
                    <a:srgbClr val="333333"/>
                  </a:solidFill>
                </a:rPr>
                <a:t> </a:t>
              </a:r>
              <a:r>
                <a:rPr lang="de-AT" i="1" dirty="0" err="1" smtClean="0">
                  <a:solidFill>
                    <a:srgbClr val="333333"/>
                  </a:solidFill>
                </a:rPr>
                <a:t>records</a:t>
              </a:r>
              <a:endParaRPr lang="de-AT" i="1" dirty="0">
                <a:solidFill>
                  <a:srgbClr val="333333"/>
                </a:solidFill>
              </a:endParaRPr>
            </a:p>
          </p:txBody>
        </p:sp>
        <p:sp>
          <p:nvSpPr>
            <p:cNvPr id="15" name="Textfeld 14"/>
            <p:cNvSpPr txBox="1"/>
            <p:nvPr/>
          </p:nvSpPr>
          <p:spPr>
            <a:xfrm>
              <a:off x="3203848" y="4355812"/>
              <a:ext cx="153567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AT" i="1" dirty="0" err="1" smtClean="0">
                  <a:solidFill>
                    <a:srgbClr val="333333"/>
                  </a:solidFill>
                </a:rPr>
                <a:t>usable</a:t>
              </a:r>
              <a:r>
                <a:rPr lang="de-AT" i="1" dirty="0" smtClean="0">
                  <a:solidFill>
                    <a:srgbClr val="333333"/>
                  </a:solidFill>
                </a:rPr>
                <a:t> </a:t>
              </a:r>
              <a:r>
                <a:rPr lang="de-AT" i="1" dirty="0" err="1" smtClean="0">
                  <a:solidFill>
                    <a:srgbClr val="333333"/>
                  </a:solidFill>
                </a:rPr>
                <a:t>records</a:t>
              </a:r>
              <a:endParaRPr lang="de-AT" i="1" dirty="0">
                <a:solidFill>
                  <a:srgbClr val="333333"/>
                </a:solidFill>
              </a:endParaRPr>
            </a:p>
          </p:txBody>
        </p:sp>
        <p:cxnSp>
          <p:nvCxnSpPr>
            <p:cNvPr id="16" name="Gerade Verbindung 15"/>
            <p:cNvCxnSpPr/>
            <p:nvPr/>
          </p:nvCxnSpPr>
          <p:spPr>
            <a:xfrm flipV="1">
              <a:off x="2915816" y="4643844"/>
              <a:ext cx="2160240" cy="9292"/>
            </a:xfrm>
            <a:prstGeom prst="line">
              <a:avLst/>
            </a:prstGeom>
            <a:ln>
              <a:solidFill>
                <a:srgbClr val="333333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Quality Framework – External Source</a:t>
            </a:r>
            <a:endParaRPr lang="de-AT" dirty="0"/>
          </a:p>
        </p:txBody>
      </p:sp>
      <p:sp>
        <p:nvSpPr>
          <p:cNvPr id="4" name="Textfeld 3"/>
          <p:cNvSpPr txBox="1"/>
          <p:nvPr/>
        </p:nvSpPr>
        <p:spPr>
          <a:xfrm>
            <a:off x="323528" y="1340768"/>
            <a:ext cx="8640960" cy="35702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dirty="0" smtClean="0"/>
              <a:t> </a:t>
            </a:r>
            <a:r>
              <a:rPr lang="en-US" sz="2600" b="1" dirty="0" err="1" smtClean="0">
                <a:solidFill>
                  <a:srgbClr val="333333"/>
                </a:solidFill>
              </a:rPr>
              <a:t>Hyperdimension</a:t>
            </a:r>
            <a:r>
              <a:rPr lang="en-US" sz="2600" b="1" dirty="0" smtClean="0">
                <a:solidFill>
                  <a:srgbClr val="333333"/>
                </a:solidFill>
              </a:rPr>
              <a:t> External Source: HD</a:t>
            </a:r>
            <a:r>
              <a:rPr lang="en-US" sz="2600" b="1" baseline="30000" dirty="0">
                <a:solidFill>
                  <a:srgbClr val="333333"/>
                </a:solidFill>
              </a:rPr>
              <a:t>E</a:t>
            </a:r>
            <a:endParaRPr lang="en-US" sz="2600" b="1" baseline="30000" dirty="0" smtClean="0">
              <a:solidFill>
                <a:srgbClr val="333333"/>
              </a:solidFill>
            </a:endParaRPr>
          </a:p>
          <a:p>
            <a:r>
              <a:rPr lang="en-US" sz="2200" i="1" dirty="0" smtClean="0">
                <a:solidFill>
                  <a:srgbClr val="333333"/>
                </a:solidFill>
              </a:rPr>
              <a:t>    Focus on the data accuracy and consistency. The register-based census</a:t>
            </a:r>
          </a:p>
          <a:p>
            <a:r>
              <a:rPr lang="en-US" sz="2200" i="1" dirty="0" smtClean="0">
                <a:solidFill>
                  <a:srgbClr val="333333"/>
                </a:solidFill>
              </a:rPr>
              <a:t>    data is compared with survey data (Microcensus). If the attribute of</a:t>
            </a:r>
          </a:p>
          <a:p>
            <a:r>
              <a:rPr lang="en-US" sz="2200" i="1" dirty="0" smtClean="0">
                <a:solidFill>
                  <a:srgbClr val="333333"/>
                </a:solidFill>
              </a:rPr>
              <a:t>    interest is not available in the Microcensus</a:t>
            </a:r>
            <a:r>
              <a:rPr lang="en-US" sz="2200" i="1" dirty="0">
                <a:solidFill>
                  <a:srgbClr val="333333"/>
                </a:solidFill>
              </a:rPr>
              <a:t> </a:t>
            </a:r>
            <a:r>
              <a:rPr lang="en-US" sz="2200" i="1" dirty="0" smtClean="0">
                <a:solidFill>
                  <a:srgbClr val="333333"/>
                </a:solidFill>
              </a:rPr>
              <a:t>→ Expert interview</a:t>
            </a:r>
          </a:p>
          <a:p>
            <a:endParaRPr lang="en-US" dirty="0">
              <a:solidFill>
                <a:srgbClr val="333333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en-US" sz="2600" b="1" dirty="0" smtClean="0">
                <a:solidFill>
                  <a:srgbClr val="333333"/>
                </a:solidFill>
              </a:rPr>
              <a:t>Quality measure</a:t>
            </a:r>
          </a:p>
          <a:p>
            <a:r>
              <a:rPr lang="en-US" sz="2200" i="1" dirty="0" smtClean="0">
                <a:solidFill>
                  <a:srgbClr val="333333"/>
                </a:solidFill>
              </a:rPr>
              <a:t>    The number of consistent values are compared with the total number of</a:t>
            </a:r>
          </a:p>
          <a:p>
            <a:r>
              <a:rPr lang="en-US" sz="2200" i="1" dirty="0" smtClean="0">
                <a:solidFill>
                  <a:srgbClr val="333333"/>
                </a:solidFill>
              </a:rPr>
              <a:t>    linked records.</a:t>
            </a:r>
            <a:endParaRPr lang="en-US" sz="2200" i="1" dirty="0">
              <a:solidFill>
                <a:srgbClr val="333333"/>
              </a:solidFill>
            </a:endParaRPr>
          </a:p>
          <a:p>
            <a:endParaRPr lang="en-US" sz="2400" b="1" dirty="0" smtClean="0">
              <a:solidFill>
                <a:srgbClr val="333333"/>
              </a:solidFill>
            </a:endParaRPr>
          </a:p>
          <a:p>
            <a:r>
              <a:rPr lang="en-US" sz="2200" i="1" dirty="0" smtClean="0">
                <a:solidFill>
                  <a:srgbClr val="333333"/>
                </a:solidFill>
              </a:rPr>
              <a:t>    Quality </a:t>
            </a:r>
            <a:r>
              <a:rPr lang="en-US" sz="2200" i="1" dirty="0">
                <a:solidFill>
                  <a:srgbClr val="333333"/>
                </a:solidFill>
              </a:rPr>
              <a:t>indicator = </a:t>
            </a:r>
          </a:p>
        </p:txBody>
      </p:sp>
      <p:grpSp>
        <p:nvGrpSpPr>
          <p:cNvPr id="3" name="Gruppieren 4"/>
          <p:cNvGrpSpPr/>
          <p:nvPr/>
        </p:nvGrpSpPr>
        <p:grpSpPr>
          <a:xfrm>
            <a:off x="3059832" y="4365104"/>
            <a:ext cx="3008965" cy="594648"/>
            <a:chOff x="2843808" y="4355812"/>
            <a:chExt cx="3008965" cy="594648"/>
          </a:xfrm>
        </p:grpSpPr>
        <p:sp>
          <p:nvSpPr>
            <p:cNvPr id="6" name="Textfeld 5"/>
            <p:cNvSpPr txBox="1"/>
            <p:nvPr/>
          </p:nvSpPr>
          <p:spPr>
            <a:xfrm>
              <a:off x="2843808" y="4581128"/>
              <a:ext cx="300896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AT" i="1" dirty="0" smtClean="0">
                  <a:solidFill>
                    <a:srgbClr val="333333"/>
                  </a:solidFill>
                </a:rPr>
                <a:t>total </a:t>
              </a:r>
              <a:r>
                <a:rPr lang="de-AT" i="1" dirty="0" err="1" smtClean="0">
                  <a:solidFill>
                    <a:srgbClr val="333333"/>
                  </a:solidFill>
                </a:rPr>
                <a:t>number</a:t>
              </a:r>
              <a:r>
                <a:rPr lang="de-AT" i="1" dirty="0" smtClean="0">
                  <a:solidFill>
                    <a:srgbClr val="333333"/>
                  </a:solidFill>
                </a:rPr>
                <a:t> </a:t>
              </a:r>
              <a:r>
                <a:rPr lang="de-AT" i="1" dirty="0" err="1" smtClean="0">
                  <a:solidFill>
                    <a:srgbClr val="333333"/>
                  </a:solidFill>
                </a:rPr>
                <a:t>of</a:t>
              </a:r>
              <a:r>
                <a:rPr lang="de-AT" i="1" dirty="0" smtClean="0">
                  <a:solidFill>
                    <a:srgbClr val="333333"/>
                  </a:solidFill>
                </a:rPr>
                <a:t> </a:t>
              </a:r>
              <a:r>
                <a:rPr lang="de-AT" i="1" dirty="0" err="1" smtClean="0">
                  <a:solidFill>
                    <a:srgbClr val="333333"/>
                  </a:solidFill>
                </a:rPr>
                <a:t>linked</a:t>
              </a:r>
              <a:r>
                <a:rPr lang="de-AT" i="1" dirty="0" smtClean="0">
                  <a:solidFill>
                    <a:srgbClr val="333333"/>
                  </a:solidFill>
                </a:rPr>
                <a:t> </a:t>
              </a:r>
              <a:r>
                <a:rPr lang="de-AT" i="1" dirty="0" err="1" smtClean="0">
                  <a:solidFill>
                    <a:srgbClr val="333333"/>
                  </a:solidFill>
                </a:rPr>
                <a:t>records</a:t>
              </a:r>
              <a:endParaRPr lang="de-AT" i="1" dirty="0">
                <a:solidFill>
                  <a:srgbClr val="333333"/>
                </a:solidFill>
              </a:endParaRPr>
            </a:p>
          </p:txBody>
        </p:sp>
        <p:sp>
          <p:nvSpPr>
            <p:cNvPr id="7" name="Textfeld 6"/>
            <p:cNvSpPr txBox="1"/>
            <p:nvPr/>
          </p:nvSpPr>
          <p:spPr>
            <a:xfrm>
              <a:off x="3449651" y="4355812"/>
              <a:ext cx="177042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AT" i="1" dirty="0" err="1" smtClean="0">
                  <a:solidFill>
                    <a:srgbClr val="333333"/>
                  </a:solidFill>
                </a:rPr>
                <a:t>consistent</a:t>
              </a:r>
              <a:r>
                <a:rPr lang="de-AT" i="1" dirty="0" smtClean="0">
                  <a:solidFill>
                    <a:srgbClr val="333333"/>
                  </a:solidFill>
                </a:rPr>
                <a:t> </a:t>
              </a:r>
              <a:r>
                <a:rPr lang="de-AT" i="1" dirty="0" err="1" smtClean="0">
                  <a:solidFill>
                    <a:srgbClr val="333333"/>
                  </a:solidFill>
                </a:rPr>
                <a:t>values</a:t>
              </a:r>
              <a:endParaRPr lang="de-AT" i="1" dirty="0">
                <a:solidFill>
                  <a:srgbClr val="333333"/>
                </a:solidFill>
              </a:endParaRPr>
            </a:p>
          </p:txBody>
        </p:sp>
        <p:cxnSp>
          <p:nvCxnSpPr>
            <p:cNvPr id="8" name="Gerade Verbindung 7"/>
            <p:cNvCxnSpPr/>
            <p:nvPr/>
          </p:nvCxnSpPr>
          <p:spPr>
            <a:xfrm flipV="1">
              <a:off x="2915816" y="4643844"/>
              <a:ext cx="2808312" cy="9292"/>
            </a:xfrm>
            <a:prstGeom prst="line">
              <a:avLst/>
            </a:prstGeom>
            <a:ln>
              <a:solidFill>
                <a:srgbClr val="333333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Register Level – Quality Measures</a:t>
            </a:r>
            <a:endParaRPr lang="en-GB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-180528" y="1107328"/>
            <a:ext cx="8928992" cy="5201992"/>
          </a:xfrm>
        </p:spPr>
        <p:txBody>
          <a:bodyPr/>
          <a:lstStyle/>
          <a:p>
            <a:pPr lvl="1"/>
            <a:r>
              <a:rPr lang="en-GB" b="1" dirty="0" smtClean="0"/>
              <a:t>Overview: Quality measures of the three </a:t>
            </a:r>
            <a:r>
              <a:rPr lang="en-GB" b="1" dirty="0" err="1" smtClean="0"/>
              <a:t>hyperdimensions</a:t>
            </a:r>
            <a:endParaRPr lang="en-GB" b="1" dirty="0" smtClean="0"/>
          </a:p>
          <a:p>
            <a:pPr lvl="1"/>
            <a:endParaRPr lang="en-GB" dirty="0" smtClean="0"/>
          </a:p>
          <a:p>
            <a:pPr lvl="1"/>
            <a:r>
              <a:rPr lang="en-GB" sz="2200" dirty="0" smtClean="0"/>
              <a:t>Documentation</a:t>
            </a:r>
            <a:r>
              <a:rPr lang="en-GB" sz="2200" i="1" dirty="0" smtClean="0"/>
              <a:t>:	</a:t>
            </a:r>
            <a:r>
              <a:rPr lang="en-GB" sz="2200" i="1" dirty="0" err="1" smtClean="0"/>
              <a:t>hd</a:t>
            </a:r>
            <a:r>
              <a:rPr lang="en-GB" sz="2200" i="1" baseline="30000" dirty="0" err="1" smtClean="0"/>
              <a:t>D</a:t>
            </a:r>
            <a:r>
              <a:rPr lang="en-GB" sz="2200" i="1" dirty="0" smtClean="0"/>
              <a:t> =</a:t>
            </a:r>
          </a:p>
          <a:p>
            <a:pPr lvl="1"/>
            <a:endParaRPr lang="en-GB" dirty="0" smtClean="0"/>
          </a:p>
          <a:p>
            <a:pPr lvl="1"/>
            <a:r>
              <a:rPr lang="en-GB" sz="2200" dirty="0" smtClean="0"/>
              <a:t>Pre-processing</a:t>
            </a:r>
            <a:r>
              <a:rPr lang="en-GB" sz="2200" i="1" dirty="0" smtClean="0"/>
              <a:t>:	</a:t>
            </a:r>
            <a:r>
              <a:rPr lang="en-GB" sz="2200" i="1" dirty="0" err="1" smtClean="0"/>
              <a:t>hd</a:t>
            </a:r>
            <a:r>
              <a:rPr lang="en-GB" sz="2200" i="1" baseline="30000" dirty="0" err="1" smtClean="0"/>
              <a:t>P</a:t>
            </a:r>
            <a:r>
              <a:rPr lang="en-GB" sz="2200" i="1" dirty="0" smtClean="0"/>
              <a:t> =</a:t>
            </a:r>
          </a:p>
          <a:p>
            <a:pPr lvl="3"/>
            <a:endParaRPr lang="en-US" dirty="0" smtClean="0"/>
          </a:p>
          <a:p>
            <a:pPr lvl="1"/>
            <a:r>
              <a:rPr lang="en-GB" sz="2200" dirty="0" smtClean="0"/>
              <a:t>External source</a:t>
            </a:r>
            <a:r>
              <a:rPr lang="en-GB" sz="2200" i="1" dirty="0" smtClean="0"/>
              <a:t>:	</a:t>
            </a:r>
            <a:r>
              <a:rPr lang="en-GB" sz="2200" i="1" dirty="0" err="1" smtClean="0"/>
              <a:t>hd</a:t>
            </a:r>
            <a:r>
              <a:rPr lang="en-GB" sz="2200" i="1" baseline="30000" dirty="0" err="1" smtClean="0"/>
              <a:t>E</a:t>
            </a:r>
            <a:r>
              <a:rPr lang="en-GB" sz="2200" i="1" dirty="0" smtClean="0"/>
              <a:t> =</a:t>
            </a:r>
          </a:p>
          <a:p>
            <a:pPr lvl="1"/>
            <a:endParaRPr lang="en-GB" sz="2200" i="1" dirty="0" smtClean="0"/>
          </a:p>
          <a:p>
            <a:pPr lvl="1"/>
            <a:r>
              <a:rPr lang="en-GB" sz="2200" dirty="0" smtClean="0"/>
              <a:t>The </a:t>
            </a:r>
            <a:r>
              <a:rPr lang="en-GB" sz="2200" b="1" dirty="0" smtClean="0"/>
              <a:t>overall quality indicator </a:t>
            </a:r>
            <a:r>
              <a:rPr lang="en-GB" sz="2200" dirty="0" smtClean="0"/>
              <a:t>for each attribute in each register is a weighted sum of the three quality measures.</a:t>
            </a:r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AT"/>
          </a:p>
        </p:txBody>
      </p:sp>
      <p:sp>
        <p:nvSpPr>
          <p:cNvPr id="2048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AT"/>
          </a:p>
        </p:txBody>
      </p:sp>
      <p:sp>
        <p:nvSpPr>
          <p:cNvPr id="3379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AT"/>
          </a:p>
        </p:txBody>
      </p:sp>
      <p:grpSp>
        <p:nvGrpSpPr>
          <p:cNvPr id="4" name="Gruppieren 10"/>
          <p:cNvGrpSpPr/>
          <p:nvPr/>
        </p:nvGrpSpPr>
        <p:grpSpPr>
          <a:xfrm>
            <a:off x="3347864" y="1988840"/>
            <a:ext cx="2591094" cy="594648"/>
            <a:chOff x="2843808" y="4355812"/>
            <a:chExt cx="2591094" cy="594648"/>
          </a:xfrm>
        </p:grpSpPr>
        <p:sp>
          <p:nvSpPr>
            <p:cNvPr id="12" name="Textfeld 11"/>
            <p:cNvSpPr txBox="1"/>
            <p:nvPr/>
          </p:nvSpPr>
          <p:spPr>
            <a:xfrm>
              <a:off x="2843808" y="4581128"/>
              <a:ext cx="259109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AT" i="1" dirty="0" smtClean="0">
                  <a:solidFill>
                    <a:srgbClr val="333333"/>
                  </a:solidFill>
                </a:rPr>
                <a:t>maximal </a:t>
              </a:r>
              <a:r>
                <a:rPr lang="de-AT" i="1" dirty="0" err="1" smtClean="0">
                  <a:solidFill>
                    <a:srgbClr val="333333"/>
                  </a:solidFill>
                </a:rPr>
                <a:t>obtainable</a:t>
              </a:r>
              <a:r>
                <a:rPr lang="de-AT" i="1" dirty="0" smtClean="0">
                  <a:solidFill>
                    <a:srgbClr val="333333"/>
                  </a:solidFill>
                </a:rPr>
                <a:t> score</a:t>
              </a:r>
              <a:endParaRPr lang="de-AT" i="1" dirty="0">
                <a:solidFill>
                  <a:srgbClr val="333333"/>
                </a:solidFill>
              </a:endParaRPr>
            </a:p>
          </p:txBody>
        </p:sp>
        <p:sp>
          <p:nvSpPr>
            <p:cNvPr id="13" name="Textfeld 12"/>
            <p:cNvSpPr txBox="1"/>
            <p:nvPr/>
          </p:nvSpPr>
          <p:spPr>
            <a:xfrm>
              <a:off x="3427141" y="4355812"/>
              <a:ext cx="157690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AT" i="1" dirty="0" err="1" smtClean="0">
                  <a:solidFill>
                    <a:srgbClr val="333333"/>
                  </a:solidFill>
                </a:rPr>
                <a:t>obtained</a:t>
              </a:r>
              <a:r>
                <a:rPr lang="de-AT" i="1" dirty="0" smtClean="0">
                  <a:solidFill>
                    <a:srgbClr val="333333"/>
                  </a:solidFill>
                </a:rPr>
                <a:t> score</a:t>
              </a:r>
              <a:endParaRPr lang="de-AT" i="1" dirty="0">
                <a:solidFill>
                  <a:srgbClr val="333333"/>
                </a:solidFill>
              </a:endParaRPr>
            </a:p>
          </p:txBody>
        </p:sp>
        <p:cxnSp>
          <p:nvCxnSpPr>
            <p:cNvPr id="14" name="Gerade Verbindung 13"/>
            <p:cNvCxnSpPr/>
            <p:nvPr/>
          </p:nvCxnSpPr>
          <p:spPr>
            <a:xfrm>
              <a:off x="2915816" y="4653136"/>
              <a:ext cx="2376264" cy="0"/>
            </a:xfrm>
            <a:prstGeom prst="line">
              <a:avLst/>
            </a:prstGeom>
            <a:ln>
              <a:solidFill>
                <a:srgbClr val="333333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5" name="Gruppieren 14"/>
          <p:cNvGrpSpPr/>
          <p:nvPr/>
        </p:nvGrpSpPr>
        <p:grpSpPr>
          <a:xfrm>
            <a:off x="3347864" y="2780928"/>
            <a:ext cx="2387320" cy="594648"/>
            <a:chOff x="2843808" y="4355812"/>
            <a:chExt cx="2387320" cy="594648"/>
          </a:xfrm>
        </p:grpSpPr>
        <p:sp>
          <p:nvSpPr>
            <p:cNvPr id="16" name="Textfeld 15"/>
            <p:cNvSpPr txBox="1"/>
            <p:nvPr/>
          </p:nvSpPr>
          <p:spPr>
            <a:xfrm>
              <a:off x="2843808" y="4581128"/>
              <a:ext cx="238732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AT" i="1" dirty="0" smtClean="0">
                  <a:solidFill>
                    <a:srgbClr val="333333"/>
                  </a:solidFill>
                </a:rPr>
                <a:t>total </a:t>
              </a:r>
              <a:r>
                <a:rPr lang="de-AT" i="1" dirty="0" err="1" smtClean="0">
                  <a:solidFill>
                    <a:srgbClr val="333333"/>
                  </a:solidFill>
                </a:rPr>
                <a:t>number</a:t>
              </a:r>
              <a:r>
                <a:rPr lang="de-AT" i="1" dirty="0" smtClean="0">
                  <a:solidFill>
                    <a:srgbClr val="333333"/>
                  </a:solidFill>
                </a:rPr>
                <a:t> </a:t>
              </a:r>
              <a:r>
                <a:rPr lang="de-AT" i="1" dirty="0" err="1" smtClean="0">
                  <a:solidFill>
                    <a:srgbClr val="333333"/>
                  </a:solidFill>
                </a:rPr>
                <a:t>of</a:t>
              </a:r>
              <a:r>
                <a:rPr lang="de-AT" i="1" dirty="0" smtClean="0">
                  <a:solidFill>
                    <a:srgbClr val="333333"/>
                  </a:solidFill>
                </a:rPr>
                <a:t> </a:t>
              </a:r>
              <a:r>
                <a:rPr lang="de-AT" i="1" dirty="0" err="1" smtClean="0">
                  <a:solidFill>
                    <a:srgbClr val="333333"/>
                  </a:solidFill>
                </a:rPr>
                <a:t>records</a:t>
              </a:r>
              <a:endParaRPr lang="de-AT" i="1" dirty="0">
                <a:solidFill>
                  <a:srgbClr val="333333"/>
                </a:solidFill>
              </a:endParaRPr>
            </a:p>
          </p:txBody>
        </p:sp>
        <p:sp>
          <p:nvSpPr>
            <p:cNvPr id="17" name="Textfeld 16"/>
            <p:cNvSpPr txBox="1"/>
            <p:nvPr/>
          </p:nvSpPr>
          <p:spPr>
            <a:xfrm>
              <a:off x="3203848" y="4355812"/>
              <a:ext cx="153567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AT" i="1" dirty="0" err="1" smtClean="0">
                  <a:solidFill>
                    <a:srgbClr val="333333"/>
                  </a:solidFill>
                </a:rPr>
                <a:t>usable</a:t>
              </a:r>
              <a:r>
                <a:rPr lang="de-AT" i="1" dirty="0" smtClean="0">
                  <a:solidFill>
                    <a:srgbClr val="333333"/>
                  </a:solidFill>
                </a:rPr>
                <a:t> </a:t>
              </a:r>
              <a:r>
                <a:rPr lang="de-AT" i="1" dirty="0" err="1" smtClean="0">
                  <a:solidFill>
                    <a:srgbClr val="333333"/>
                  </a:solidFill>
                </a:rPr>
                <a:t>records</a:t>
              </a:r>
              <a:endParaRPr lang="de-AT" i="1" dirty="0">
                <a:solidFill>
                  <a:srgbClr val="333333"/>
                </a:solidFill>
              </a:endParaRPr>
            </a:p>
          </p:txBody>
        </p:sp>
        <p:cxnSp>
          <p:nvCxnSpPr>
            <p:cNvPr id="18" name="Gerade Verbindung 17"/>
            <p:cNvCxnSpPr/>
            <p:nvPr/>
          </p:nvCxnSpPr>
          <p:spPr>
            <a:xfrm flipV="1">
              <a:off x="2915816" y="4643844"/>
              <a:ext cx="2160240" cy="9292"/>
            </a:xfrm>
            <a:prstGeom prst="line">
              <a:avLst/>
            </a:prstGeom>
            <a:ln>
              <a:solidFill>
                <a:srgbClr val="333333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6" name="Gruppieren 18"/>
          <p:cNvGrpSpPr/>
          <p:nvPr/>
        </p:nvGrpSpPr>
        <p:grpSpPr>
          <a:xfrm>
            <a:off x="3419872" y="3573016"/>
            <a:ext cx="3008965" cy="594648"/>
            <a:chOff x="2843808" y="4355812"/>
            <a:chExt cx="3008965" cy="594648"/>
          </a:xfrm>
        </p:grpSpPr>
        <p:sp>
          <p:nvSpPr>
            <p:cNvPr id="20" name="Textfeld 19"/>
            <p:cNvSpPr txBox="1"/>
            <p:nvPr/>
          </p:nvSpPr>
          <p:spPr>
            <a:xfrm>
              <a:off x="2843808" y="4581128"/>
              <a:ext cx="300896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AT" i="1" dirty="0" smtClean="0">
                  <a:solidFill>
                    <a:srgbClr val="333333"/>
                  </a:solidFill>
                </a:rPr>
                <a:t>total </a:t>
              </a:r>
              <a:r>
                <a:rPr lang="de-AT" i="1" dirty="0" err="1" smtClean="0">
                  <a:solidFill>
                    <a:srgbClr val="333333"/>
                  </a:solidFill>
                </a:rPr>
                <a:t>number</a:t>
              </a:r>
              <a:r>
                <a:rPr lang="de-AT" i="1" dirty="0" smtClean="0">
                  <a:solidFill>
                    <a:srgbClr val="333333"/>
                  </a:solidFill>
                </a:rPr>
                <a:t> </a:t>
              </a:r>
              <a:r>
                <a:rPr lang="de-AT" i="1" dirty="0" err="1" smtClean="0">
                  <a:solidFill>
                    <a:srgbClr val="333333"/>
                  </a:solidFill>
                </a:rPr>
                <a:t>of</a:t>
              </a:r>
              <a:r>
                <a:rPr lang="de-AT" i="1" dirty="0" smtClean="0">
                  <a:solidFill>
                    <a:srgbClr val="333333"/>
                  </a:solidFill>
                </a:rPr>
                <a:t> </a:t>
              </a:r>
              <a:r>
                <a:rPr lang="de-AT" i="1" dirty="0" err="1" smtClean="0">
                  <a:solidFill>
                    <a:srgbClr val="333333"/>
                  </a:solidFill>
                </a:rPr>
                <a:t>linked</a:t>
              </a:r>
              <a:r>
                <a:rPr lang="de-AT" i="1" dirty="0" smtClean="0">
                  <a:solidFill>
                    <a:srgbClr val="333333"/>
                  </a:solidFill>
                </a:rPr>
                <a:t> </a:t>
              </a:r>
              <a:r>
                <a:rPr lang="de-AT" i="1" dirty="0" err="1" smtClean="0">
                  <a:solidFill>
                    <a:srgbClr val="333333"/>
                  </a:solidFill>
                </a:rPr>
                <a:t>records</a:t>
              </a:r>
              <a:endParaRPr lang="de-AT" i="1" dirty="0">
                <a:solidFill>
                  <a:srgbClr val="333333"/>
                </a:solidFill>
              </a:endParaRPr>
            </a:p>
          </p:txBody>
        </p:sp>
        <p:sp>
          <p:nvSpPr>
            <p:cNvPr id="21" name="Textfeld 20"/>
            <p:cNvSpPr txBox="1"/>
            <p:nvPr/>
          </p:nvSpPr>
          <p:spPr>
            <a:xfrm>
              <a:off x="3449651" y="4355812"/>
              <a:ext cx="177042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AT" i="1" dirty="0" err="1" smtClean="0">
                  <a:solidFill>
                    <a:srgbClr val="333333"/>
                  </a:solidFill>
                </a:rPr>
                <a:t>consistent</a:t>
              </a:r>
              <a:r>
                <a:rPr lang="de-AT" i="1" dirty="0" smtClean="0">
                  <a:solidFill>
                    <a:srgbClr val="333333"/>
                  </a:solidFill>
                </a:rPr>
                <a:t> </a:t>
              </a:r>
              <a:r>
                <a:rPr lang="de-AT" i="1" dirty="0" err="1" smtClean="0">
                  <a:solidFill>
                    <a:srgbClr val="333333"/>
                  </a:solidFill>
                </a:rPr>
                <a:t>values</a:t>
              </a:r>
              <a:endParaRPr lang="de-AT" i="1" dirty="0">
                <a:solidFill>
                  <a:srgbClr val="333333"/>
                </a:solidFill>
              </a:endParaRPr>
            </a:p>
          </p:txBody>
        </p:sp>
        <p:cxnSp>
          <p:nvCxnSpPr>
            <p:cNvPr id="22" name="Gerade Verbindung 21"/>
            <p:cNvCxnSpPr/>
            <p:nvPr/>
          </p:nvCxnSpPr>
          <p:spPr>
            <a:xfrm flipV="1">
              <a:off x="2915816" y="4643844"/>
              <a:ext cx="2808312" cy="9292"/>
            </a:xfrm>
            <a:prstGeom prst="line">
              <a:avLst/>
            </a:prstGeom>
            <a:ln>
              <a:solidFill>
                <a:srgbClr val="333333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aphicFrame>
        <p:nvGraphicFramePr>
          <p:cNvPr id="23" name="Diagramm 22"/>
          <p:cNvGraphicFramePr/>
          <p:nvPr/>
        </p:nvGraphicFramePr>
        <p:xfrm>
          <a:off x="1475656" y="4536504"/>
          <a:ext cx="5904656" cy="24208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ppt_mastervorlage_statistikaustria_englisch_v1 0</Template>
  <TotalTime>0</TotalTime>
  <Words>904</Words>
  <Application>Microsoft Office PowerPoint</Application>
  <PresentationFormat>Bildschirmpräsentation (4:3)</PresentationFormat>
  <Paragraphs>326</Paragraphs>
  <Slides>16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16</vt:i4>
      </vt:variant>
    </vt:vector>
  </HeadingPairs>
  <TitlesOfParts>
    <vt:vector size="17" baseType="lpstr">
      <vt:lpstr>Larissa</vt:lpstr>
      <vt:lpstr>Quality assessment of register-based census data in Austria</vt:lpstr>
      <vt:lpstr>Evolution of the Austrian census</vt:lpstr>
      <vt:lpstr>The principle of redundancy</vt:lpstr>
      <vt:lpstr>Residence Analysis</vt:lpstr>
      <vt:lpstr>Quality framework</vt:lpstr>
      <vt:lpstr>Quality Framework – Documentation</vt:lpstr>
      <vt:lpstr>Quality Framework – Pre-Processing</vt:lpstr>
      <vt:lpstr>Quality Framework – External Source</vt:lpstr>
      <vt:lpstr>Register Level – Quality Measures</vt:lpstr>
      <vt:lpstr>Quality measures for raw data from 2008</vt:lpstr>
      <vt:lpstr>Quality framework</vt:lpstr>
      <vt:lpstr>Census Database (CDB) - Attributes</vt:lpstr>
      <vt:lpstr>CDB – Quality assessment of multiple attributes</vt:lpstr>
      <vt:lpstr>Potentials and perspectives</vt:lpstr>
      <vt:lpstr>Further Information</vt:lpstr>
      <vt:lpstr>Folie 16</vt:lpstr>
    </vt:vector>
  </TitlesOfParts>
  <Company>Statistik Austria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From traditional to register- based census in Austria</dc:title>
  <dc:creator>Matthias Schnetzer</dc:creator>
  <cp:lastModifiedBy>Matthias Schnetzer</cp:lastModifiedBy>
  <cp:revision>170</cp:revision>
  <dcterms:created xsi:type="dcterms:W3CDTF">2012-03-30T09:37:09Z</dcterms:created>
  <dcterms:modified xsi:type="dcterms:W3CDTF">2012-05-21T14:39:15Z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AdHocReviewCycleID">
    <vt:i4>410050621</vt:i4>
  </property>
  <property fmtid="{D5CDD505-2E9C-101B-9397-08002B2CF9AE}" pid="3" name="_NewReviewCycle">
    <vt:lpwstr/>
  </property>
  <property fmtid="{D5CDD505-2E9C-101B-9397-08002B2CF9AE}" pid="4" name="_EmailSubject">
    <vt:lpwstr>Meetings on Population and Housing Censuses, Geneva, 21-25 May 2012: practical info</vt:lpwstr>
  </property>
  <property fmtid="{D5CDD505-2E9C-101B-9397-08002B2CF9AE}" pid="5" name="_AuthorEmail">
    <vt:lpwstr>Manuela.Lenk@statistik.gv.at</vt:lpwstr>
  </property>
  <property fmtid="{D5CDD505-2E9C-101B-9397-08002B2CF9AE}" pid="6" name="_AuthorEmailDisplayName">
    <vt:lpwstr>LENK Manuela</vt:lpwstr>
  </property>
</Properties>
</file>