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350" r:id="rId3"/>
    <p:sldId id="296" r:id="rId4"/>
    <p:sldId id="338" r:id="rId5"/>
    <p:sldId id="322" r:id="rId6"/>
    <p:sldId id="329" r:id="rId7"/>
    <p:sldId id="330" r:id="rId8"/>
    <p:sldId id="331" r:id="rId9"/>
    <p:sldId id="332" r:id="rId10"/>
    <p:sldId id="351" r:id="rId11"/>
    <p:sldId id="334" r:id="rId12"/>
  </p:sldIdLst>
  <p:sldSz cx="9144000" cy="6858000" type="screen4x3"/>
  <p:notesSz cx="6997700" cy="9271000"/>
  <p:defaultTextStyle>
    <a:defPPr>
      <a:defRPr lang="fr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semary Bender" initials="RB" lastIdx="1" clrIdx="0"/>
  <p:cmAuthor id="1" name="grazcon" initials="g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3E669B"/>
    <a:srgbClr val="003366"/>
    <a:srgbClr val="FF0000"/>
    <a:srgbClr val="373799"/>
    <a:srgbClr val="4682D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796" autoAdjust="0"/>
    <p:restoredTop sz="76923" autoAdjust="0"/>
  </p:normalViewPr>
  <p:slideViewPr>
    <p:cSldViewPr>
      <p:cViewPr>
        <p:scale>
          <a:sx n="60" d="100"/>
          <a:sy n="60" d="100"/>
        </p:scale>
        <p:origin x="-1266" y="-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180"/>
    </p:cViewPr>
  </p:sorterViewPr>
  <p:notesViewPr>
    <p:cSldViewPr>
      <p:cViewPr>
        <p:scale>
          <a:sx n="60" d="100"/>
          <a:sy n="60" d="100"/>
        </p:scale>
        <p:origin x="-1692" y="18"/>
      </p:cViewPr>
      <p:guideLst>
        <p:guide orient="horz" pos="2920"/>
        <p:guide pos="22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FD045B-2E59-4119-829F-65AEE6F2D32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96D0E15F-D7CD-45CF-83E5-6102BCC47C42}">
      <dgm:prSet phldrT="[Texte]" custT="1"/>
      <dgm:spPr>
        <a:solidFill>
          <a:schemeClr val="accent4">
            <a:lumMod val="75000"/>
            <a:lumOff val="2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CA" sz="1000" dirty="0" smtClean="0"/>
            <a:t>Census Program outputs</a:t>
          </a:r>
          <a:endParaRPr lang="en-CA" sz="1000" dirty="0"/>
        </a:p>
      </dgm:t>
    </dgm:pt>
    <dgm:pt modelId="{45201A80-5CE7-4EBF-BEDD-281FB11D41DF}" type="parTrans" cxnId="{7DDF4FA7-1DDC-4499-B5D6-6FCFC3EF9E65}">
      <dgm:prSet/>
      <dgm:spPr/>
      <dgm:t>
        <a:bodyPr/>
        <a:lstStyle/>
        <a:p>
          <a:endParaRPr lang="en-CA"/>
        </a:p>
      </dgm:t>
    </dgm:pt>
    <dgm:pt modelId="{8CFE8DE6-6833-43F8-99D0-9F0A55B4A4DD}" type="sibTrans" cxnId="{7DDF4FA7-1DDC-4499-B5D6-6FCFC3EF9E65}">
      <dgm:prSet/>
      <dgm:spPr/>
      <dgm:t>
        <a:bodyPr/>
        <a:lstStyle/>
        <a:p>
          <a:endParaRPr lang="en-CA"/>
        </a:p>
      </dgm:t>
    </dgm:pt>
    <dgm:pt modelId="{3DD5C7B8-1400-4CE0-BE46-1568E094ACBE}">
      <dgm:prSet phldrT="[Texte]"/>
      <dgm:spPr>
        <a:ln>
          <a:solidFill>
            <a:schemeClr val="tx1"/>
          </a:solidFill>
        </a:ln>
      </dgm:spPr>
      <dgm:t>
        <a:bodyPr/>
        <a:lstStyle/>
        <a:p>
          <a:r>
            <a:rPr lang="en-CA" dirty="0" smtClean="0"/>
            <a:t>Relevance (information needs* and timeliness)</a:t>
          </a:r>
          <a:endParaRPr lang="en-CA" dirty="0"/>
        </a:p>
      </dgm:t>
    </dgm:pt>
    <dgm:pt modelId="{CF975B30-2E82-44C6-AAAE-B07A06992EC7}" type="parTrans" cxnId="{3CB37F9A-EDD7-45BA-B657-FDBD8342C649}">
      <dgm:prSet/>
      <dgm:spPr/>
      <dgm:t>
        <a:bodyPr/>
        <a:lstStyle/>
        <a:p>
          <a:endParaRPr lang="en-CA"/>
        </a:p>
      </dgm:t>
    </dgm:pt>
    <dgm:pt modelId="{68F8C526-8BF6-45C5-8C79-8F94A5ADF21F}" type="sibTrans" cxnId="{3CB37F9A-EDD7-45BA-B657-FDBD8342C649}">
      <dgm:prSet/>
      <dgm:spPr/>
      <dgm:t>
        <a:bodyPr/>
        <a:lstStyle/>
        <a:p>
          <a:endParaRPr lang="en-CA"/>
        </a:p>
      </dgm:t>
    </dgm:pt>
    <dgm:pt modelId="{0648DDFB-34DE-4F65-831A-97683D4E662E}">
      <dgm:prSet phldrT="[Texte]" custT="1"/>
      <dgm:spPr>
        <a:solidFill>
          <a:schemeClr val="tx1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CA" sz="1000" dirty="0" smtClean="0"/>
            <a:t>Canadian context</a:t>
          </a:r>
          <a:endParaRPr lang="en-CA" sz="1000" dirty="0"/>
        </a:p>
      </dgm:t>
    </dgm:pt>
    <dgm:pt modelId="{D6F1B06D-0799-4F68-BE4B-5A2596127B73}" type="parTrans" cxnId="{91431780-E39C-4270-B01A-C6583253D34B}">
      <dgm:prSet/>
      <dgm:spPr/>
      <dgm:t>
        <a:bodyPr/>
        <a:lstStyle/>
        <a:p>
          <a:endParaRPr lang="en-CA"/>
        </a:p>
      </dgm:t>
    </dgm:pt>
    <dgm:pt modelId="{BAB4DF85-5CCE-4677-972F-647CD709DD05}" type="sibTrans" cxnId="{91431780-E39C-4270-B01A-C6583253D34B}">
      <dgm:prSet/>
      <dgm:spPr/>
      <dgm:t>
        <a:bodyPr/>
        <a:lstStyle/>
        <a:p>
          <a:endParaRPr lang="en-CA"/>
        </a:p>
      </dgm:t>
    </dgm:pt>
    <dgm:pt modelId="{39059391-CDB4-4F97-8106-1EA38557DD0D}">
      <dgm:prSet phldrT="[Texte]"/>
      <dgm:spPr>
        <a:ln>
          <a:solidFill>
            <a:schemeClr val="tx1"/>
          </a:solidFill>
        </a:ln>
      </dgm:spPr>
      <dgm:t>
        <a:bodyPr/>
        <a:lstStyle/>
        <a:p>
          <a:r>
            <a:rPr lang="en-CA" dirty="0" smtClean="0"/>
            <a:t>Respondent burden</a:t>
          </a:r>
          <a:endParaRPr lang="en-CA" dirty="0"/>
        </a:p>
      </dgm:t>
    </dgm:pt>
    <dgm:pt modelId="{AB7DCFBD-0C11-4AF3-AB0A-FE8B70E4E3CF}" type="parTrans" cxnId="{14A1618F-D586-4647-BD43-D8E62B70D2E3}">
      <dgm:prSet/>
      <dgm:spPr/>
      <dgm:t>
        <a:bodyPr/>
        <a:lstStyle/>
        <a:p>
          <a:endParaRPr lang="en-CA"/>
        </a:p>
      </dgm:t>
    </dgm:pt>
    <dgm:pt modelId="{9A583DB7-952A-44C8-A218-29BAB2C45AB0}" type="sibTrans" cxnId="{14A1618F-D586-4647-BD43-D8E62B70D2E3}">
      <dgm:prSet/>
      <dgm:spPr/>
      <dgm:t>
        <a:bodyPr/>
        <a:lstStyle/>
        <a:p>
          <a:endParaRPr lang="en-CA"/>
        </a:p>
      </dgm:t>
    </dgm:pt>
    <dgm:pt modelId="{EFD9E1EE-7D4C-4C5F-A97B-9044173F43D8}">
      <dgm:prSet phldrT="[Texte]"/>
      <dgm:spPr>
        <a:ln>
          <a:solidFill>
            <a:schemeClr val="tx1"/>
          </a:solidFill>
        </a:ln>
      </dgm:spPr>
      <dgm:t>
        <a:bodyPr/>
        <a:lstStyle/>
        <a:p>
          <a:r>
            <a:rPr lang="en-CA" dirty="0" smtClean="0"/>
            <a:t>Privacy</a:t>
          </a:r>
          <a:endParaRPr lang="en-CA" dirty="0"/>
        </a:p>
      </dgm:t>
    </dgm:pt>
    <dgm:pt modelId="{38A73B28-E94F-4C1A-894D-5C2B185205C3}" type="parTrans" cxnId="{8B649B59-2A8A-4FED-A833-587634998E25}">
      <dgm:prSet/>
      <dgm:spPr/>
      <dgm:t>
        <a:bodyPr/>
        <a:lstStyle/>
        <a:p>
          <a:endParaRPr lang="en-CA"/>
        </a:p>
      </dgm:t>
    </dgm:pt>
    <dgm:pt modelId="{48DBCCC6-140C-4149-B735-25774558BF15}" type="sibTrans" cxnId="{8B649B59-2A8A-4FED-A833-587634998E25}">
      <dgm:prSet/>
      <dgm:spPr/>
      <dgm:t>
        <a:bodyPr/>
        <a:lstStyle/>
        <a:p>
          <a:endParaRPr lang="en-CA"/>
        </a:p>
      </dgm:t>
    </dgm:pt>
    <dgm:pt modelId="{5F53E718-B6E3-45D5-AEE1-AD8A0D296884}">
      <dgm:prSet phldrT="[Texte]" custT="1"/>
      <dgm:spPr>
        <a:solidFill>
          <a:schemeClr val="tx1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CA" sz="1000" dirty="0" err="1" smtClean="0"/>
            <a:t>Statcan</a:t>
          </a:r>
          <a:r>
            <a:rPr lang="en-CA" sz="1000" dirty="0" smtClean="0"/>
            <a:t> considerations</a:t>
          </a:r>
          <a:endParaRPr lang="en-CA" sz="1000" dirty="0"/>
        </a:p>
      </dgm:t>
    </dgm:pt>
    <dgm:pt modelId="{96EBD1B9-D8BA-4C50-B7C7-5118A31273B3}" type="parTrans" cxnId="{21BD4C34-BAAB-41D2-AC66-ABBE1E6E5280}">
      <dgm:prSet/>
      <dgm:spPr/>
      <dgm:t>
        <a:bodyPr/>
        <a:lstStyle/>
        <a:p>
          <a:endParaRPr lang="en-CA"/>
        </a:p>
      </dgm:t>
    </dgm:pt>
    <dgm:pt modelId="{1680A06D-4107-4211-BE1E-3BCD6C2C1587}" type="sibTrans" cxnId="{21BD4C34-BAAB-41D2-AC66-ABBE1E6E5280}">
      <dgm:prSet/>
      <dgm:spPr/>
      <dgm:t>
        <a:bodyPr/>
        <a:lstStyle/>
        <a:p>
          <a:endParaRPr lang="en-CA"/>
        </a:p>
      </dgm:t>
    </dgm:pt>
    <dgm:pt modelId="{13B9581F-CCC1-48E2-88FF-F8035E74A93A}">
      <dgm:prSet phldrT="[Texte]"/>
      <dgm:spPr>
        <a:ln>
          <a:solidFill>
            <a:schemeClr val="tx1"/>
          </a:solidFill>
        </a:ln>
      </dgm:spPr>
      <dgm:t>
        <a:bodyPr/>
        <a:lstStyle/>
        <a:p>
          <a:r>
            <a:rPr lang="en-CA" dirty="0" smtClean="0"/>
            <a:t>Costs/efficiencies</a:t>
          </a:r>
          <a:endParaRPr lang="en-CA" dirty="0"/>
        </a:p>
      </dgm:t>
    </dgm:pt>
    <dgm:pt modelId="{361E1F36-D239-431B-954F-6DECD5A14D3C}" type="parTrans" cxnId="{1635B5B8-9BEE-422E-9EC0-AF43C5713E2F}">
      <dgm:prSet/>
      <dgm:spPr/>
      <dgm:t>
        <a:bodyPr/>
        <a:lstStyle/>
        <a:p>
          <a:endParaRPr lang="en-CA"/>
        </a:p>
      </dgm:t>
    </dgm:pt>
    <dgm:pt modelId="{27F59F7B-2B24-4066-BC30-3F7806746775}" type="sibTrans" cxnId="{1635B5B8-9BEE-422E-9EC0-AF43C5713E2F}">
      <dgm:prSet/>
      <dgm:spPr/>
      <dgm:t>
        <a:bodyPr/>
        <a:lstStyle/>
        <a:p>
          <a:endParaRPr lang="en-CA"/>
        </a:p>
      </dgm:t>
    </dgm:pt>
    <dgm:pt modelId="{C097BC96-B34F-4530-BE19-DD43BB4C5765}">
      <dgm:prSet phldrT="[Texte]"/>
      <dgm:spPr>
        <a:ln>
          <a:solidFill>
            <a:schemeClr val="tx1"/>
          </a:solidFill>
        </a:ln>
      </dgm:spPr>
      <dgm:t>
        <a:bodyPr/>
        <a:lstStyle/>
        <a:p>
          <a:r>
            <a:rPr lang="en-CA" dirty="0" smtClean="0"/>
            <a:t>Operational factors</a:t>
          </a:r>
          <a:endParaRPr lang="en-CA" dirty="0"/>
        </a:p>
      </dgm:t>
    </dgm:pt>
    <dgm:pt modelId="{BB846C78-53F8-41DA-A1D7-D8A15C6B6DC5}" type="parTrans" cxnId="{0341FFA6-9426-4938-B1D8-A176C43AFE6A}">
      <dgm:prSet/>
      <dgm:spPr/>
      <dgm:t>
        <a:bodyPr/>
        <a:lstStyle/>
        <a:p>
          <a:endParaRPr lang="en-CA"/>
        </a:p>
      </dgm:t>
    </dgm:pt>
    <dgm:pt modelId="{1B68FD76-47E6-4FE7-977D-A3F4164F0624}" type="sibTrans" cxnId="{0341FFA6-9426-4938-B1D8-A176C43AFE6A}">
      <dgm:prSet/>
      <dgm:spPr/>
      <dgm:t>
        <a:bodyPr/>
        <a:lstStyle/>
        <a:p>
          <a:endParaRPr lang="en-CA"/>
        </a:p>
      </dgm:t>
    </dgm:pt>
    <dgm:pt modelId="{83449D5C-9A0A-4A9B-9102-E2680A2AFC59}">
      <dgm:prSet phldrT="[Texte]"/>
      <dgm:spPr>
        <a:ln>
          <a:solidFill>
            <a:schemeClr val="tx1"/>
          </a:solidFill>
        </a:ln>
      </dgm:spPr>
      <dgm:t>
        <a:bodyPr/>
        <a:lstStyle/>
        <a:p>
          <a:r>
            <a:rPr lang="en-CA" dirty="0" smtClean="0"/>
            <a:t>Quality (accuracy, interpretability, coherence)</a:t>
          </a:r>
          <a:endParaRPr lang="en-CA" dirty="0"/>
        </a:p>
      </dgm:t>
    </dgm:pt>
    <dgm:pt modelId="{6B9AD7C6-D619-4910-8A3E-42289B7D2A64}" type="parTrans" cxnId="{F5C12D03-29EF-4B06-8880-86AE4C856F1C}">
      <dgm:prSet/>
      <dgm:spPr/>
      <dgm:t>
        <a:bodyPr/>
        <a:lstStyle/>
        <a:p>
          <a:endParaRPr lang="en-CA"/>
        </a:p>
      </dgm:t>
    </dgm:pt>
    <dgm:pt modelId="{44E03506-3052-4368-A22D-635DE14F65B2}" type="sibTrans" cxnId="{F5C12D03-29EF-4B06-8880-86AE4C856F1C}">
      <dgm:prSet/>
      <dgm:spPr/>
      <dgm:t>
        <a:bodyPr/>
        <a:lstStyle/>
        <a:p>
          <a:endParaRPr lang="en-CA"/>
        </a:p>
      </dgm:t>
    </dgm:pt>
    <dgm:pt modelId="{E0E491D4-14B8-4418-B564-2B3EED05436C}">
      <dgm:prSet phldrT="[Texte]"/>
      <dgm:spPr>
        <a:ln>
          <a:solidFill>
            <a:schemeClr val="tx1"/>
          </a:solidFill>
        </a:ln>
      </dgm:spPr>
      <dgm:t>
        <a:bodyPr/>
        <a:lstStyle/>
        <a:p>
          <a:r>
            <a:rPr lang="en-CA" dirty="0" smtClean="0"/>
            <a:t>Data Quality</a:t>
          </a:r>
          <a:endParaRPr lang="en-CA" dirty="0"/>
        </a:p>
      </dgm:t>
    </dgm:pt>
    <dgm:pt modelId="{841E5626-A135-4A10-AABE-4B4505F3ED52}" type="parTrans" cxnId="{D0437382-C60B-4C35-BADA-8BA2B9A00C77}">
      <dgm:prSet/>
      <dgm:spPr/>
      <dgm:t>
        <a:bodyPr/>
        <a:lstStyle/>
        <a:p>
          <a:endParaRPr lang="en-CA"/>
        </a:p>
      </dgm:t>
    </dgm:pt>
    <dgm:pt modelId="{2D5F1D6A-871F-4861-A7F4-32A4463559D5}" type="sibTrans" cxnId="{D0437382-C60B-4C35-BADA-8BA2B9A00C77}">
      <dgm:prSet/>
      <dgm:spPr/>
      <dgm:t>
        <a:bodyPr/>
        <a:lstStyle/>
        <a:p>
          <a:endParaRPr lang="en-CA"/>
        </a:p>
      </dgm:t>
    </dgm:pt>
    <dgm:pt modelId="{746C7A40-9960-4844-8FB7-3F14789FE685}">
      <dgm:prSet phldrT="[Texte]"/>
      <dgm:spPr>
        <a:ln>
          <a:solidFill>
            <a:schemeClr val="tx1"/>
          </a:solidFill>
        </a:ln>
      </dgm:spPr>
      <dgm:t>
        <a:bodyPr/>
        <a:lstStyle/>
        <a:p>
          <a:r>
            <a:rPr lang="en-CA" dirty="0" smtClean="0"/>
            <a:t>Incidence on other </a:t>
          </a:r>
          <a:r>
            <a:rPr lang="en-CA" dirty="0" err="1" smtClean="0"/>
            <a:t>Statcan</a:t>
          </a:r>
          <a:r>
            <a:rPr lang="en-CA" dirty="0" smtClean="0"/>
            <a:t> programs</a:t>
          </a:r>
          <a:endParaRPr lang="en-CA" dirty="0"/>
        </a:p>
      </dgm:t>
    </dgm:pt>
    <dgm:pt modelId="{9D92F5D2-D6C0-464C-9A4F-C8D3BF72698A}" type="parTrans" cxnId="{65CA81A8-04DF-4732-8A4E-7E2C5942EE58}">
      <dgm:prSet/>
      <dgm:spPr/>
      <dgm:t>
        <a:bodyPr/>
        <a:lstStyle/>
        <a:p>
          <a:endParaRPr lang="en-CA"/>
        </a:p>
      </dgm:t>
    </dgm:pt>
    <dgm:pt modelId="{766496D4-E928-4C5E-928F-2D113A57B8D2}" type="sibTrans" cxnId="{65CA81A8-04DF-4732-8A4E-7E2C5942EE58}">
      <dgm:prSet/>
      <dgm:spPr/>
      <dgm:t>
        <a:bodyPr/>
        <a:lstStyle/>
        <a:p>
          <a:endParaRPr lang="en-CA"/>
        </a:p>
      </dgm:t>
    </dgm:pt>
    <dgm:pt modelId="{7C811519-1380-4EAB-A270-D8B5A703E29B}" type="pres">
      <dgm:prSet presAssocID="{76FD045B-2E59-4119-829F-65AEE6F2D32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8CB6E8A3-CE4F-409C-866F-DA5D708D0DDB}" type="pres">
      <dgm:prSet presAssocID="{96D0E15F-D7CD-45CF-83E5-6102BCC47C42}" presName="composite" presStyleCnt="0"/>
      <dgm:spPr/>
    </dgm:pt>
    <dgm:pt modelId="{663526E0-24E7-4B8F-9434-FDCFF73C3CAF}" type="pres">
      <dgm:prSet presAssocID="{96D0E15F-D7CD-45CF-83E5-6102BCC47C42}" presName="parentText" presStyleLbl="alignNode1" presStyleIdx="0" presStyleCnt="3" custScaleY="119330" custLinFactNeighborX="4555" custLinFactNeighborY="2046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22B29B7A-1191-40BD-A8BA-D72B8FE595B8}" type="pres">
      <dgm:prSet presAssocID="{96D0E15F-D7CD-45CF-83E5-6102BCC47C42}" presName="descendantText" presStyleLbl="alignAcc1" presStyleIdx="0" presStyleCnt="3" custScaleY="133752" custLinFactNeighborX="-501" custLinFactNeighborY="-44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9FEBF31-5680-43DB-9F9C-4108E7514498}" type="pres">
      <dgm:prSet presAssocID="{8CFE8DE6-6833-43F8-99D0-9F0A55B4A4DD}" presName="sp" presStyleCnt="0"/>
      <dgm:spPr/>
    </dgm:pt>
    <dgm:pt modelId="{8B4D06A5-4A0B-4540-A910-D28F61A91154}" type="pres">
      <dgm:prSet presAssocID="{0648DDFB-34DE-4F65-831A-97683D4E662E}" presName="composite" presStyleCnt="0"/>
      <dgm:spPr/>
    </dgm:pt>
    <dgm:pt modelId="{8EBAC7C9-3F89-4C3C-95A4-E4559A0574FE}" type="pres">
      <dgm:prSet presAssocID="{0648DDFB-34DE-4F65-831A-97683D4E662E}" presName="parentText" presStyleLbl="alignNode1" presStyleIdx="1" presStyleCnt="3" custLinFactNeighborX="-2375" custLinFactNeighborY="-2301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7ABE77C-4770-4F1F-B10A-F2052014E3A1}" type="pres">
      <dgm:prSet presAssocID="{0648DDFB-34DE-4F65-831A-97683D4E662E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03C50E4-F5C6-485E-89C3-C643D9034921}" type="pres">
      <dgm:prSet presAssocID="{BAB4DF85-5CCE-4677-972F-647CD709DD05}" presName="sp" presStyleCnt="0"/>
      <dgm:spPr/>
    </dgm:pt>
    <dgm:pt modelId="{CCEB1448-8B95-45BF-B430-86BC8F471391}" type="pres">
      <dgm:prSet presAssocID="{5F53E718-B6E3-45D5-AEE1-AD8A0D296884}" presName="composite" presStyleCnt="0"/>
      <dgm:spPr/>
    </dgm:pt>
    <dgm:pt modelId="{0ED34084-D1F1-4E8D-960B-611067539E25}" type="pres">
      <dgm:prSet presAssocID="{5F53E718-B6E3-45D5-AEE1-AD8A0D296884}" presName="parentText" presStyleLbl="alignNode1" presStyleIdx="2" presStyleCnt="3" custScaleX="111078" custScaleY="152606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82F86C1-335A-4E79-9E8B-03D5CAD0B463}" type="pres">
      <dgm:prSet presAssocID="{5F53E718-B6E3-45D5-AEE1-AD8A0D296884}" presName="descendantText" presStyleLbl="alignAcc1" presStyleIdx="2" presStyleCnt="3" custScaleX="96929" custScaleY="165809" custLinFactNeighborX="-1549" custLinFactNeighborY="-383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A7EDE459-9234-4F6F-81F8-3F05C85AF4E2}" type="presOf" srcId="{39059391-CDB4-4F97-8106-1EA38557DD0D}" destId="{F7ABE77C-4770-4F1F-B10A-F2052014E3A1}" srcOrd="0" destOrd="0" presId="urn:microsoft.com/office/officeart/2005/8/layout/chevron2"/>
    <dgm:cxn modelId="{7DDF4FA7-1DDC-4499-B5D6-6FCFC3EF9E65}" srcId="{76FD045B-2E59-4119-829F-65AEE6F2D327}" destId="{96D0E15F-D7CD-45CF-83E5-6102BCC47C42}" srcOrd="0" destOrd="0" parTransId="{45201A80-5CE7-4EBF-BEDD-281FB11D41DF}" sibTransId="{8CFE8DE6-6833-43F8-99D0-9F0A55B4A4DD}"/>
    <dgm:cxn modelId="{3ADE7EAC-B33F-4530-A8C5-B7196EB17B07}" type="presOf" srcId="{5F53E718-B6E3-45D5-AEE1-AD8A0D296884}" destId="{0ED34084-D1F1-4E8D-960B-611067539E25}" srcOrd="0" destOrd="0" presId="urn:microsoft.com/office/officeart/2005/8/layout/chevron2"/>
    <dgm:cxn modelId="{D4768838-C64B-4552-AFCE-626159285642}" type="presOf" srcId="{746C7A40-9960-4844-8FB7-3F14789FE685}" destId="{882F86C1-335A-4E79-9E8B-03D5CAD0B463}" srcOrd="0" destOrd="3" presId="urn:microsoft.com/office/officeart/2005/8/layout/chevron2"/>
    <dgm:cxn modelId="{8B649B59-2A8A-4FED-A833-587634998E25}" srcId="{0648DDFB-34DE-4F65-831A-97683D4E662E}" destId="{EFD9E1EE-7D4C-4C5F-A97B-9044173F43D8}" srcOrd="1" destOrd="0" parTransId="{38A73B28-E94F-4C1A-894D-5C2B185205C3}" sibTransId="{48DBCCC6-140C-4149-B735-25774558BF15}"/>
    <dgm:cxn modelId="{7807811F-4B5E-4FD1-888F-1D66C32E47B8}" type="presOf" srcId="{96D0E15F-D7CD-45CF-83E5-6102BCC47C42}" destId="{663526E0-24E7-4B8F-9434-FDCFF73C3CAF}" srcOrd="0" destOrd="0" presId="urn:microsoft.com/office/officeart/2005/8/layout/chevron2"/>
    <dgm:cxn modelId="{7C3EC56B-1C91-4441-AA4F-98366EBA4718}" type="presOf" srcId="{13B9581F-CCC1-48E2-88FF-F8035E74A93A}" destId="{882F86C1-335A-4E79-9E8B-03D5CAD0B463}" srcOrd="0" destOrd="0" presId="urn:microsoft.com/office/officeart/2005/8/layout/chevron2"/>
    <dgm:cxn modelId="{F5C12D03-29EF-4B06-8880-86AE4C856F1C}" srcId="{96D0E15F-D7CD-45CF-83E5-6102BCC47C42}" destId="{83449D5C-9A0A-4A9B-9102-E2680A2AFC59}" srcOrd="1" destOrd="0" parTransId="{6B9AD7C6-D619-4910-8A3E-42289B7D2A64}" sibTransId="{44E03506-3052-4368-A22D-635DE14F65B2}"/>
    <dgm:cxn modelId="{7FB92FD3-AFB9-43E4-BB93-B92C7F44C6AA}" type="presOf" srcId="{E0E491D4-14B8-4418-B564-2B3EED05436C}" destId="{882F86C1-335A-4E79-9E8B-03D5CAD0B463}" srcOrd="0" destOrd="2" presId="urn:microsoft.com/office/officeart/2005/8/layout/chevron2"/>
    <dgm:cxn modelId="{6CEE5B40-0B76-4BD4-B9B8-1A5FB51EBBCB}" type="presOf" srcId="{C097BC96-B34F-4530-BE19-DD43BB4C5765}" destId="{882F86C1-335A-4E79-9E8B-03D5CAD0B463}" srcOrd="0" destOrd="1" presId="urn:microsoft.com/office/officeart/2005/8/layout/chevron2"/>
    <dgm:cxn modelId="{2E5676A3-2930-46EB-A13D-6E57A331DB48}" type="presOf" srcId="{76FD045B-2E59-4119-829F-65AEE6F2D327}" destId="{7C811519-1380-4EAB-A270-D8B5A703E29B}" srcOrd="0" destOrd="0" presId="urn:microsoft.com/office/officeart/2005/8/layout/chevron2"/>
    <dgm:cxn modelId="{1635B5B8-9BEE-422E-9EC0-AF43C5713E2F}" srcId="{5F53E718-B6E3-45D5-AEE1-AD8A0D296884}" destId="{13B9581F-CCC1-48E2-88FF-F8035E74A93A}" srcOrd="0" destOrd="0" parTransId="{361E1F36-D239-431B-954F-6DECD5A14D3C}" sibTransId="{27F59F7B-2B24-4066-BC30-3F7806746775}"/>
    <dgm:cxn modelId="{F7B7600F-07E9-4F9A-AC23-BFA66D624839}" type="presOf" srcId="{EFD9E1EE-7D4C-4C5F-A97B-9044173F43D8}" destId="{F7ABE77C-4770-4F1F-B10A-F2052014E3A1}" srcOrd="0" destOrd="1" presId="urn:microsoft.com/office/officeart/2005/8/layout/chevron2"/>
    <dgm:cxn modelId="{A4D0807A-FFDB-4041-9603-7521D08EF351}" type="presOf" srcId="{3DD5C7B8-1400-4CE0-BE46-1568E094ACBE}" destId="{22B29B7A-1191-40BD-A8BA-D72B8FE595B8}" srcOrd="0" destOrd="0" presId="urn:microsoft.com/office/officeart/2005/8/layout/chevron2"/>
    <dgm:cxn modelId="{14A1618F-D586-4647-BD43-D8E62B70D2E3}" srcId="{0648DDFB-34DE-4F65-831A-97683D4E662E}" destId="{39059391-CDB4-4F97-8106-1EA38557DD0D}" srcOrd="0" destOrd="0" parTransId="{AB7DCFBD-0C11-4AF3-AB0A-FE8B70E4E3CF}" sibTransId="{9A583DB7-952A-44C8-A218-29BAB2C45AB0}"/>
    <dgm:cxn modelId="{65CA81A8-04DF-4732-8A4E-7E2C5942EE58}" srcId="{5F53E718-B6E3-45D5-AEE1-AD8A0D296884}" destId="{746C7A40-9960-4844-8FB7-3F14789FE685}" srcOrd="3" destOrd="0" parTransId="{9D92F5D2-D6C0-464C-9A4F-C8D3BF72698A}" sibTransId="{766496D4-E928-4C5E-928F-2D113A57B8D2}"/>
    <dgm:cxn modelId="{21BD4C34-BAAB-41D2-AC66-ABBE1E6E5280}" srcId="{76FD045B-2E59-4119-829F-65AEE6F2D327}" destId="{5F53E718-B6E3-45D5-AEE1-AD8A0D296884}" srcOrd="2" destOrd="0" parTransId="{96EBD1B9-D8BA-4C50-B7C7-5118A31273B3}" sibTransId="{1680A06D-4107-4211-BE1E-3BCD6C2C1587}"/>
    <dgm:cxn modelId="{91431780-E39C-4270-B01A-C6583253D34B}" srcId="{76FD045B-2E59-4119-829F-65AEE6F2D327}" destId="{0648DDFB-34DE-4F65-831A-97683D4E662E}" srcOrd="1" destOrd="0" parTransId="{D6F1B06D-0799-4F68-BE4B-5A2596127B73}" sibTransId="{BAB4DF85-5CCE-4677-972F-647CD709DD05}"/>
    <dgm:cxn modelId="{3CB37F9A-EDD7-45BA-B657-FDBD8342C649}" srcId="{96D0E15F-D7CD-45CF-83E5-6102BCC47C42}" destId="{3DD5C7B8-1400-4CE0-BE46-1568E094ACBE}" srcOrd="0" destOrd="0" parTransId="{CF975B30-2E82-44C6-AAAE-B07A06992EC7}" sibTransId="{68F8C526-8BF6-45C5-8C79-8F94A5ADF21F}"/>
    <dgm:cxn modelId="{539904AC-3A66-44C3-B94E-05650D8A0A0E}" type="presOf" srcId="{83449D5C-9A0A-4A9B-9102-E2680A2AFC59}" destId="{22B29B7A-1191-40BD-A8BA-D72B8FE595B8}" srcOrd="0" destOrd="1" presId="urn:microsoft.com/office/officeart/2005/8/layout/chevron2"/>
    <dgm:cxn modelId="{2C42189B-52FF-4F2A-99B6-70B6AF08B428}" type="presOf" srcId="{0648DDFB-34DE-4F65-831A-97683D4E662E}" destId="{8EBAC7C9-3F89-4C3C-95A4-E4559A0574FE}" srcOrd="0" destOrd="0" presId="urn:microsoft.com/office/officeart/2005/8/layout/chevron2"/>
    <dgm:cxn modelId="{D0437382-C60B-4C35-BADA-8BA2B9A00C77}" srcId="{5F53E718-B6E3-45D5-AEE1-AD8A0D296884}" destId="{E0E491D4-14B8-4418-B564-2B3EED05436C}" srcOrd="2" destOrd="0" parTransId="{841E5626-A135-4A10-AABE-4B4505F3ED52}" sibTransId="{2D5F1D6A-871F-4861-A7F4-32A4463559D5}"/>
    <dgm:cxn modelId="{0341FFA6-9426-4938-B1D8-A176C43AFE6A}" srcId="{5F53E718-B6E3-45D5-AEE1-AD8A0D296884}" destId="{C097BC96-B34F-4530-BE19-DD43BB4C5765}" srcOrd="1" destOrd="0" parTransId="{BB846C78-53F8-41DA-A1D7-D8A15C6B6DC5}" sibTransId="{1B68FD76-47E6-4FE7-977D-A3F4164F0624}"/>
    <dgm:cxn modelId="{8AE226A6-2368-4792-8BCA-98C541498D20}" type="presParOf" srcId="{7C811519-1380-4EAB-A270-D8B5A703E29B}" destId="{8CB6E8A3-CE4F-409C-866F-DA5D708D0DDB}" srcOrd="0" destOrd="0" presId="urn:microsoft.com/office/officeart/2005/8/layout/chevron2"/>
    <dgm:cxn modelId="{6A6B3A08-1F39-4346-AA1A-371FE9B772C1}" type="presParOf" srcId="{8CB6E8A3-CE4F-409C-866F-DA5D708D0DDB}" destId="{663526E0-24E7-4B8F-9434-FDCFF73C3CAF}" srcOrd="0" destOrd="0" presId="urn:microsoft.com/office/officeart/2005/8/layout/chevron2"/>
    <dgm:cxn modelId="{E03A1FE1-59B8-4F83-AD7A-F0D5845B71D7}" type="presParOf" srcId="{8CB6E8A3-CE4F-409C-866F-DA5D708D0DDB}" destId="{22B29B7A-1191-40BD-A8BA-D72B8FE595B8}" srcOrd="1" destOrd="0" presId="urn:microsoft.com/office/officeart/2005/8/layout/chevron2"/>
    <dgm:cxn modelId="{310867E7-A7D6-4F2F-B9B4-C5133572005B}" type="presParOf" srcId="{7C811519-1380-4EAB-A270-D8B5A703E29B}" destId="{19FEBF31-5680-43DB-9F9C-4108E7514498}" srcOrd="1" destOrd="0" presId="urn:microsoft.com/office/officeart/2005/8/layout/chevron2"/>
    <dgm:cxn modelId="{14FFB034-F8E3-4B37-8E58-E24A0F950C4A}" type="presParOf" srcId="{7C811519-1380-4EAB-A270-D8B5A703E29B}" destId="{8B4D06A5-4A0B-4540-A910-D28F61A91154}" srcOrd="2" destOrd="0" presId="urn:microsoft.com/office/officeart/2005/8/layout/chevron2"/>
    <dgm:cxn modelId="{4479380E-F362-4F5E-85A6-11CED68D61A7}" type="presParOf" srcId="{8B4D06A5-4A0B-4540-A910-D28F61A91154}" destId="{8EBAC7C9-3F89-4C3C-95A4-E4559A0574FE}" srcOrd="0" destOrd="0" presId="urn:microsoft.com/office/officeart/2005/8/layout/chevron2"/>
    <dgm:cxn modelId="{6FAB3411-ED41-48FF-B315-0FA8B707F553}" type="presParOf" srcId="{8B4D06A5-4A0B-4540-A910-D28F61A91154}" destId="{F7ABE77C-4770-4F1F-B10A-F2052014E3A1}" srcOrd="1" destOrd="0" presId="urn:microsoft.com/office/officeart/2005/8/layout/chevron2"/>
    <dgm:cxn modelId="{181B432E-95C8-4A85-9969-A3B1BE6C81D5}" type="presParOf" srcId="{7C811519-1380-4EAB-A270-D8B5A703E29B}" destId="{303C50E4-F5C6-485E-89C3-C643D9034921}" srcOrd="3" destOrd="0" presId="urn:microsoft.com/office/officeart/2005/8/layout/chevron2"/>
    <dgm:cxn modelId="{E81DA886-5C5E-4A13-9A55-F8D6659CC918}" type="presParOf" srcId="{7C811519-1380-4EAB-A270-D8B5A703E29B}" destId="{CCEB1448-8B95-45BF-B430-86BC8F471391}" srcOrd="4" destOrd="0" presId="urn:microsoft.com/office/officeart/2005/8/layout/chevron2"/>
    <dgm:cxn modelId="{4B6C92D9-F487-46BB-B22D-95FE0E194860}" type="presParOf" srcId="{CCEB1448-8B95-45BF-B430-86BC8F471391}" destId="{0ED34084-D1F1-4E8D-960B-611067539E25}" srcOrd="0" destOrd="0" presId="urn:microsoft.com/office/officeart/2005/8/layout/chevron2"/>
    <dgm:cxn modelId="{78AE5C90-C961-43AE-BCF9-5A357889A2E2}" type="presParOf" srcId="{CCEB1448-8B95-45BF-B430-86BC8F471391}" destId="{882F86C1-335A-4E79-9E8B-03D5CAD0B46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3" tIns="46467" rIns="92933" bIns="4646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0813" y="0"/>
            <a:ext cx="30353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3" tIns="46467" rIns="92933" bIns="4646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November 1, 2011</a:t>
            </a:r>
            <a:endParaRPr lang="fr-CA"/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353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3" tIns="46467" rIns="92933" bIns="4646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135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0813" y="8805863"/>
            <a:ext cx="30353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3" tIns="46467" rIns="92933" bIns="4646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4ECADD4-8787-463D-A1F2-1BF84A70CA95}" type="slidenum">
              <a:rPr lang="fr-CA"/>
              <a:pPr>
                <a:defRPr/>
              </a:pPr>
              <a:t>‹#›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3" tIns="46467" rIns="92933" bIns="4646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0813" y="0"/>
            <a:ext cx="30353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3" tIns="46467" rIns="92933" bIns="4646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November 1, 2011</a:t>
            </a:r>
            <a:endParaRPr lang="fr-CA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37088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03725"/>
            <a:ext cx="559752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3" tIns="46467" rIns="92933" bIns="464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A" noProof="0" smtClean="0"/>
              <a:t>Click to edit Master text styles</a:t>
            </a:r>
          </a:p>
          <a:p>
            <a:pPr lvl="1"/>
            <a:r>
              <a:rPr lang="fr-CA" noProof="0" smtClean="0"/>
              <a:t>Second level</a:t>
            </a:r>
          </a:p>
          <a:p>
            <a:pPr lvl="2"/>
            <a:r>
              <a:rPr lang="fr-CA" noProof="0" smtClean="0"/>
              <a:t>Third level</a:t>
            </a:r>
          </a:p>
          <a:p>
            <a:pPr lvl="3"/>
            <a:r>
              <a:rPr lang="fr-CA" noProof="0" smtClean="0"/>
              <a:t>Fourth level</a:t>
            </a:r>
          </a:p>
          <a:p>
            <a:pPr lvl="4"/>
            <a:r>
              <a:rPr lang="fr-CA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353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3" tIns="46467" rIns="92933" bIns="4646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0813" y="8805863"/>
            <a:ext cx="30353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3" tIns="46467" rIns="92933" bIns="4646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4D92E57-8282-4EC3-A936-A773B972DBD6}" type="slidenum">
              <a:rPr lang="fr-CA"/>
              <a:pPr>
                <a:defRPr/>
              </a:pPr>
              <a:t>‹#›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xfrm>
            <a:off x="411163" y="4403725"/>
            <a:ext cx="6248400" cy="4468813"/>
          </a:xfrm>
          <a:ln/>
        </p:spPr>
        <p:txBody>
          <a:bodyPr/>
          <a:lstStyle/>
          <a:p>
            <a:pPr>
              <a:defRPr/>
            </a:pPr>
            <a:endParaRPr lang="en-CA" dirty="0" smtClean="0"/>
          </a:p>
          <a:p>
            <a:pPr>
              <a:defRPr/>
            </a:pPr>
            <a:r>
              <a:rPr lang="en-CA" dirty="0" smtClean="0"/>
              <a:t>The project was launched in December 2010.</a:t>
            </a:r>
          </a:p>
          <a:p>
            <a:pPr>
              <a:defRPr/>
            </a:pPr>
            <a:endParaRPr lang="en-CA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D6DF40-FD70-4130-8034-93906702F670}" type="slidenum">
              <a:rPr lang="fr-CA" smtClean="0"/>
              <a:pPr/>
              <a:t>1</a:t>
            </a:fld>
            <a:endParaRPr lang="fr-CA" smtClean="0"/>
          </a:p>
        </p:txBody>
      </p:sp>
      <p:sp>
        <p:nvSpPr>
          <p:cNvPr id="21509" name="Espace réservé de la date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November 1, 2011</a:t>
            </a:r>
            <a:endParaRPr lang="fr-C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xfrm>
            <a:off x="342900" y="4276725"/>
            <a:ext cx="6238875" cy="4668838"/>
          </a:xfrm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C0E6E0-E7E6-44F5-97EA-CAD9C9AFC38D}" type="slidenum">
              <a:rPr lang="fr-CA" smtClean="0"/>
              <a:pPr/>
              <a:t>10</a:t>
            </a:fld>
            <a:endParaRPr lang="fr-CA" smtClean="0"/>
          </a:p>
        </p:txBody>
      </p:sp>
      <p:sp>
        <p:nvSpPr>
          <p:cNvPr id="32773" name="Espace réservé de la date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November 1, 2011</a:t>
            </a:r>
            <a:endParaRPr lang="fr-C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xfrm>
            <a:off x="695325" y="4419600"/>
            <a:ext cx="5597525" cy="4171950"/>
          </a:xfrm>
          <a:noFill/>
          <a:ln/>
        </p:spPr>
        <p:txBody>
          <a:bodyPr/>
          <a:lstStyle/>
          <a:p>
            <a:pPr marL="222250" indent="-222250"/>
            <a:endParaRPr lang="en-CA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2DACB4-C2A7-4B5C-AE61-E93C847B61CA}" type="slidenum">
              <a:rPr lang="fr-CA" smtClean="0"/>
              <a:pPr/>
              <a:t>11</a:t>
            </a:fld>
            <a:endParaRPr lang="fr-C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81100" y="806450"/>
            <a:ext cx="4637088" cy="3476625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xfrm>
            <a:off x="409575" y="4403725"/>
            <a:ext cx="6108700" cy="4397375"/>
          </a:xfrm>
          <a:noFill/>
          <a:ln/>
        </p:spPr>
        <p:txBody>
          <a:bodyPr/>
          <a:lstStyle/>
          <a:p>
            <a:pPr marL="225425" indent="-225425"/>
            <a:r>
              <a:rPr lang="en-CA" dirty="0" smtClean="0"/>
              <a:t>Census = Census + NHS</a:t>
            </a:r>
          </a:p>
          <a:p>
            <a:pPr marL="225425" indent="-225425"/>
            <a:r>
              <a:rPr lang="en-CA" dirty="0" smtClean="0"/>
              <a:t>2016, but some look into the future</a:t>
            </a:r>
          </a:p>
          <a:p>
            <a:pPr marL="225425" indent="-225425"/>
            <a:endParaRPr lang="en-CA" dirty="0" smtClean="0"/>
          </a:p>
          <a:p>
            <a:pPr marL="225425" indent="-225425">
              <a:buFontTx/>
              <a:buChar char="•"/>
            </a:pPr>
            <a:r>
              <a:rPr lang="en-CA" dirty="0" smtClean="0"/>
              <a:t>Legislation : Legislation that relates to the conduct of the Census and to Census data</a:t>
            </a:r>
          </a:p>
          <a:p>
            <a:pPr marL="225425" indent="-225425">
              <a:buFontTx/>
              <a:buChar char="•"/>
            </a:pPr>
            <a:r>
              <a:rPr lang="en-CA" dirty="0" smtClean="0"/>
              <a:t>Content Determination Framework: A framework that is transparent to </a:t>
            </a:r>
            <a:r>
              <a:rPr lang="en-CA" b="1" dirty="0" smtClean="0"/>
              <a:t>prioritize census information needs</a:t>
            </a:r>
            <a:r>
              <a:rPr lang="en-CA" dirty="0" smtClean="0"/>
              <a:t>. Behind this, a fairly </a:t>
            </a:r>
            <a:r>
              <a:rPr lang="en-CA" b="1" dirty="0" smtClean="0"/>
              <a:t>large consultation </a:t>
            </a:r>
            <a:r>
              <a:rPr lang="en-CA" dirty="0" smtClean="0"/>
              <a:t>to understand  better these census information needs.</a:t>
            </a:r>
          </a:p>
          <a:p>
            <a:pPr marL="225425" indent="-225425">
              <a:buFontTx/>
              <a:buChar char="•"/>
            </a:pPr>
            <a:r>
              <a:rPr lang="en-CA" dirty="0" smtClean="0"/>
              <a:t>Canadian context : Questions of privacy, public acceptability for example</a:t>
            </a:r>
          </a:p>
          <a:p>
            <a:pPr marL="225425" indent="-225425"/>
            <a:endParaRPr lang="en-CA" dirty="0" smtClean="0"/>
          </a:p>
          <a:p>
            <a:pPr marL="225425" indent="-225425"/>
            <a:r>
              <a:rPr lang="en-CA" dirty="0" smtClean="0"/>
              <a:t>Out-of-scope: detailed methods, detailed contents, detailed costing.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90768C-C3B4-4F14-B419-F985F05CBA77}" type="slidenum">
              <a:rPr lang="fr-CA" smtClean="0"/>
              <a:pPr/>
              <a:t>2</a:t>
            </a:fld>
            <a:endParaRPr lang="fr-C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CA" b="1" smtClean="0"/>
              <a:t>Other issues being investigated: PRIVACY</a:t>
            </a:r>
          </a:p>
          <a:p>
            <a:pPr>
              <a:buFontTx/>
              <a:buChar char="•"/>
            </a:pPr>
            <a:r>
              <a:rPr lang="en-CA" smtClean="0"/>
              <a:t>Three aspects of privacy</a:t>
            </a:r>
          </a:p>
          <a:p>
            <a:pPr lvl="1">
              <a:buFontTx/>
              <a:buChar char="•"/>
            </a:pPr>
            <a:r>
              <a:rPr lang="en-CA" smtClean="0"/>
              <a:t>right to refuse (good with a voluntary survey)</a:t>
            </a:r>
          </a:p>
          <a:p>
            <a:pPr lvl="1">
              <a:buFontTx/>
              <a:buChar char="•"/>
            </a:pPr>
            <a:r>
              <a:rPr lang="en-CA" smtClean="0"/>
              <a:t>right to know where the info goes (good with StatCan; admin data more questionable)</a:t>
            </a:r>
          </a:p>
          <a:p>
            <a:pPr lvl="1">
              <a:buFontTx/>
              <a:buChar char="•"/>
            </a:pPr>
            <a:r>
              <a:rPr lang="en-CA" smtClean="0"/>
              <a:t>right to not be bothered (raised as a concern with the voluntary NHS)</a:t>
            </a:r>
          </a:p>
          <a:p>
            <a:pPr lvl="1"/>
            <a:endParaRPr lang="en-CA" smtClean="0"/>
          </a:p>
          <a:p>
            <a:pPr>
              <a:buFontTx/>
              <a:buChar char="•"/>
            </a:pPr>
            <a:r>
              <a:rPr lang="en-CA" smtClean="0"/>
              <a:t>For instance, the SIN Directive says StatCan can use it, but can it collect it? </a:t>
            </a:r>
          </a:p>
          <a:p>
            <a:pPr>
              <a:buFontTx/>
              <a:buChar char="•"/>
            </a:pPr>
            <a:r>
              <a:rPr lang="en-CA" smtClean="0"/>
              <a:t>Would there be issues around the creation of a unique personal identifier? </a:t>
            </a:r>
          </a:p>
          <a:p>
            <a:endParaRPr lang="en-CA" b="1" smtClean="0"/>
          </a:p>
          <a:p>
            <a:r>
              <a:rPr lang="en-CA" b="1" smtClean="0"/>
              <a:t>Other issues being investigated: DEFINITION OF A CENSUS</a:t>
            </a:r>
          </a:p>
          <a:p>
            <a:pPr algn="just">
              <a:buFontTx/>
              <a:buChar char="•"/>
            </a:pPr>
            <a:r>
              <a:rPr lang="en-CA" smtClean="0"/>
              <a:t>Statistics Act defines</a:t>
            </a:r>
          </a:p>
          <a:p>
            <a:pPr lvl="1" algn="just">
              <a:buFontTx/>
              <a:buChar char="•"/>
            </a:pPr>
            <a:r>
              <a:rPr lang="en-CA" smtClean="0"/>
              <a:t> The </a:t>
            </a:r>
            <a:r>
              <a:rPr lang="en-CA" u="sng" smtClean="0"/>
              <a:t>frequency. </a:t>
            </a:r>
          </a:p>
          <a:p>
            <a:pPr lvl="1" algn="just">
              <a:buFontTx/>
              <a:buChar char="•"/>
            </a:pPr>
            <a:r>
              <a:rPr lang="en-CA" smtClean="0"/>
              <a:t> It does not say much about </a:t>
            </a:r>
            <a:r>
              <a:rPr lang="en-CA" u="sng" smtClean="0"/>
              <a:t>contents</a:t>
            </a:r>
            <a:r>
              <a:rPr lang="en-CA" smtClean="0"/>
              <a:t> except that it is about the population and for the purpose of providing counts for each federal electoral district and that the Governor in Council prescribes the content.</a:t>
            </a:r>
          </a:p>
          <a:p>
            <a:pPr lvl="1" algn="just">
              <a:buFontTx/>
              <a:buChar char="•"/>
            </a:pPr>
            <a:r>
              <a:rPr lang="en-CA" smtClean="0"/>
              <a:t> In terms of methods, the Act generally allows </a:t>
            </a:r>
            <a:r>
              <a:rPr lang="en-CA" u="sng" smtClean="0"/>
              <a:t>sampling and use of admin data.</a:t>
            </a:r>
            <a:r>
              <a:rPr lang="en-CA" smtClean="0"/>
              <a:t> Is it applicable to the Census?</a:t>
            </a:r>
            <a:endParaRPr lang="en-CA" u="sng" smtClean="0"/>
          </a:p>
          <a:p>
            <a:endParaRPr lang="en-CA" sz="1400" smtClean="0"/>
          </a:p>
          <a:p>
            <a:endParaRPr lang="en-CA" sz="1400" smtClean="0"/>
          </a:p>
          <a:p>
            <a:endParaRPr lang="en-CA" smtClean="0"/>
          </a:p>
        </p:txBody>
      </p:sp>
      <p:sp>
        <p:nvSpPr>
          <p:cNvPr id="25604" name="Date Placeholder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November 1, 2011</a:t>
            </a:r>
            <a:endParaRPr lang="fr-CA" smtClean="0"/>
          </a:p>
        </p:txBody>
      </p:sp>
      <p:sp>
        <p:nvSpPr>
          <p:cNvPr id="25605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A4BC67-10A3-43BD-8204-6AE8D71655F2}" type="slidenum">
              <a:rPr lang="fr-CA" smtClean="0"/>
              <a:pPr/>
              <a:t>3</a:t>
            </a:fld>
            <a:endParaRPr lang="fr-C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403225" y="4403725"/>
            <a:ext cx="6262688" cy="4171950"/>
          </a:xfrm>
          <a:noFill/>
          <a:ln/>
        </p:spPr>
        <p:txBody>
          <a:bodyPr/>
          <a:lstStyle/>
          <a:p>
            <a:pPr>
              <a:buFontTx/>
              <a:buChar char="•"/>
            </a:pPr>
            <a:r>
              <a:rPr lang="en-CA" sz="1400" dirty="0" smtClean="0"/>
              <a:t> </a:t>
            </a:r>
            <a:r>
              <a:rPr lang="en-CA" dirty="0" smtClean="0"/>
              <a:t>The goal is to develop a framework that will help prioritize the census content and build a methodology that will allow the gathering of that content in an efficient way while being transparent and structured in our way of doing so.</a:t>
            </a:r>
          </a:p>
          <a:p>
            <a:pPr>
              <a:buFontTx/>
              <a:buChar char="•"/>
            </a:pPr>
            <a:r>
              <a:rPr lang="en-CA" dirty="0" smtClean="0"/>
              <a:t>Inspired , internationally by the UK and </a:t>
            </a:r>
            <a:r>
              <a:rPr lang="en-CA" dirty="0" err="1" smtClean="0"/>
              <a:t>Eurostat</a:t>
            </a:r>
            <a:r>
              <a:rPr lang="en-CA" dirty="0" smtClean="0"/>
              <a:t>, nationally by the NSC (statement issued in July 2010)</a:t>
            </a:r>
          </a:p>
          <a:p>
            <a:pPr>
              <a:buFontTx/>
              <a:buChar char="•"/>
            </a:pPr>
            <a:r>
              <a:rPr lang="en-CA" dirty="0" smtClean="0"/>
              <a:t>The relevance and quality  can be further subdivided in :</a:t>
            </a:r>
          </a:p>
          <a:p>
            <a:pPr lvl="1">
              <a:buFontTx/>
              <a:buChar char="•"/>
            </a:pPr>
            <a:r>
              <a:rPr lang="en-CA" dirty="0" smtClean="0"/>
              <a:t>Requirements tied to federal  statutes or regulations</a:t>
            </a:r>
          </a:p>
          <a:p>
            <a:pPr lvl="1">
              <a:buFontTx/>
              <a:buChar char="•"/>
            </a:pPr>
            <a:r>
              <a:rPr lang="en-CA" dirty="0" smtClean="0"/>
              <a:t>Other external requirements  that will be further analyzed in terms of </a:t>
            </a:r>
          </a:p>
          <a:p>
            <a:pPr lvl="2">
              <a:buFontTx/>
              <a:buChar char="•"/>
            </a:pPr>
            <a:r>
              <a:rPr lang="en-CA" dirty="0" smtClean="0"/>
              <a:t>How is the information used (e.g., resource allocation)</a:t>
            </a:r>
          </a:p>
          <a:p>
            <a:pPr lvl="2">
              <a:buFontTx/>
              <a:buChar char="•"/>
            </a:pPr>
            <a:r>
              <a:rPr lang="en-CA" dirty="0" smtClean="0"/>
              <a:t>Level of geographic details</a:t>
            </a:r>
          </a:p>
          <a:p>
            <a:pPr lvl="2">
              <a:buFontTx/>
              <a:buChar char="•"/>
            </a:pPr>
            <a:r>
              <a:rPr lang="en-CA" dirty="0" smtClean="0"/>
              <a:t>Availability of alternate data sources</a:t>
            </a:r>
          </a:p>
          <a:p>
            <a:pPr lvl="2">
              <a:buFontTx/>
              <a:buChar char="•"/>
            </a:pPr>
            <a:r>
              <a:rPr lang="en-CA" dirty="0" smtClean="0"/>
              <a:t>Etc…</a:t>
            </a:r>
          </a:p>
          <a:p>
            <a:pPr lvl="1">
              <a:buFontTx/>
              <a:buChar char="•"/>
            </a:pPr>
            <a:r>
              <a:rPr lang="en-CA" dirty="0" smtClean="0"/>
              <a:t>Requirements internal to </a:t>
            </a:r>
            <a:r>
              <a:rPr lang="en-CA" dirty="0" err="1" smtClean="0"/>
              <a:t>StatCan</a:t>
            </a:r>
            <a:r>
              <a:rPr lang="en-CA" dirty="0" smtClean="0"/>
              <a:t>, namely</a:t>
            </a:r>
          </a:p>
          <a:p>
            <a:pPr lvl="2">
              <a:buFontTx/>
              <a:buChar char="•"/>
            </a:pPr>
            <a:r>
              <a:rPr lang="en-CA" dirty="0" smtClean="0"/>
              <a:t>That ensure the census/NHS quality</a:t>
            </a:r>
          </a:p>
          <a:p>
            <a:pPr lvl="2">
              <a:buFontTx/>
              <a:buChar char="•"/>
            </a:pPr>
            <a:r>
              <a:rPr lang="en-CA" dirty="0" smtClean="0"/>
              <a:t>That support other surveys and programs</a:t>
            </a:r>
          </a:p>
        </p:txBody>
      </p:sp>
      <p:sp>
        <p:nvSpPr>
          <p:cNvPr id="26628" name="Espace réservé de la date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November 1, 2011</a:t>
            </a:r>
            <a:endParaRPr lang="fr-CA" smtClean="0"/>
          </a:p>
        </p:txBody>
      </p:sp>
      <p:sp>
        <p:nvSpPr>
          <p:cNvPr id="26629" name="Espace réservé du numéro de diapositive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C007B7-BCC2-415B-8C99-4498CF949911}" type="slidenum">
              <a:rPr lang="fr-CA" smtClean="0"/>
              <a:pPr/>
              <a:t>4</a:t>
            </a:fld>
            <a:endParaRPr lang="fr-C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xfrm>
            <a:off x="331788" y="4403725"/>
            <a:ext cx="6334125" cy="4171950"/>
          </a:xfrm>
          <a:noFill/>
          <a:ln/>
        </p:spPr>
        <p:txBody>
          <a:bodyPr/>
          <a:lstStyle/>
          <a:p>
            <a:pPr>
              <a:buFontTx/>
              <a:buChar char="•"/>
            </a:pPr>
            <a:r>
              <a:rPr lang="en-CA" smtClean="0"/>
              <a:t>To have a good understanding of how the census info is used and build a relevant Content Determination Framework, we ran a consultation in the summer of 2011.</a:t>
            </a:r>
          </a:p>
          <a:p>
            <a:pPr>
              <a:buFontTx/>
              <a:buChar char="•"/>
            </a:pPr>
            <a:r>
              <a:rPr lang="en-CA" smtClean="0"/>
              <a:t>Consulted on the use of topics, not individual questions.  </a:t>
            </a:r>
          </a:p>
          <a:p>
            <a:pPr>
              <a:buFontTx/>
              <a:buChar char="•"/>
            </a:pPr>
            <a:r>
              <a:rPr lang="en-CA" smtClean="0"/>
              <a:t>Uneven response but over 800 uses reported. </a:t>
            </a:r>
          </a:p>
          <a:p>
            <a:pPr marL="0" lvl="2">
              <a:buFontTx/>
              <a:buChar char="•"/>
            </a:pPr>
            <a:r>
              <a:rPr lang="en-CA" smtClean="0"/>
              <a:t>Questionnaire on:</a:t>
            </a:r>
          </a:p>
          <a:p>
            <a:pPr marL="439738" lvl="1" indent="-269875">
              <a:buFontTx/>
              <a:buChar char="•"/>
            </a:pPr>
            <a:r>
              <a:rPr lang="en-CA" smtClean="0"/>
              <a:t>Type of requirement: Explicit or implicit in legislation, regulation, policy and program, other uses (e.g., research)</a:t>
            </a:r>
          </a:p>
          <a:p>
            <a:pPr marL="439738" lvl="1" indent="-269875">
              <a:buFontTx/>
              <a:buChar char="•"/>
            </a:pPr>
            <a:r>
              <a:rPr lang="en-CA" smtClean="0"/>
              <a:t>How are the data used (e.g., resource allocation, service delivery)?</a:t>
            </a:r>
          </a:p>
          <a:p>
            <a:pPr marL="439738" lvl="1" indent="-269875">
              <a:buFontTx/>
              <a:buChar char="•"/>
            </a:pPr>
            <a:r>
              <a:rPr lang="en-CA" smtClean="0"/>
              <a:t>Topics / levels of geography / target population</a:t>
            </a:r>
          </a:p>
          <a:p>
            <a:pPr marL="439738" lvl="1" indent="-269875">
              <a:buFontTx/>
              <a:buChar char="•"/>
            </a:pPr>
            <a:r>
              <a:rPr lang="en-CA" smtClean="0"/>
              <a:t>Type of analysis (e.g., multivariate, profile)</a:t>
            </a:r>
          </a:p>
          <a:p>
            <a:pPr marL="439738" lvl="1" indent="-269875">
              <a:buFontTx/>
              <a:buChar char="•"/>
            </a:pPr>
            <a:r>
              <a:rPr lang="en-CA" smtClean="0"/>
              <a:t>When do the data become obsolete?</a:t>
            </a:r>
          </a:p>
          <a:p>
            <a:pPr marL="439738" lvl="1" indent="-269875">
              <a:buFontTx/>
              <a:buChar char="•"/>
            </a:pPr>
            <a:r>
              <a:rPr lang="en-CA" smtClean="0"/>
              <a:t>Importance of comparability (geo, time)</a:t>
            </a:r>
          </a:p>
          <a:p>
            <a:pPr marL="439738" lvl="1" indent="-269875">
              <a:buFontTx/>
              <a:buChar char="•"/>
            </a:pPr>
            <a:r>
              <a:rPr lang="en-CA" b="1" smtClean="0"/>
              <a:t>Would a rolling estimate be appropriate?</a:t>
            </a:r>
          </a:p>
          <a:p>
            <a:pPr marL="439738" lvl="1" indent="-269875">
              <a:buFontTx/>
              <a:buChar char="•"/>
            </a:pPr>
            <a:r>
              <a:rPr lang="en-CA" b="1" smtClean="0"/>
              <a:t>Impact of not having the data/other data holdings</a:t>
            </a:r>
          </a:p>
          <a:p>
            <a:pPr marL="439738" lvl="1" indent="-269875">
              <a:buFontTx/>
              <a:buChar char="•"/>
            </a:pPr>
            <a:r>
              <a:rPr lang="en-CA" b="1" smtClean="0"/>
              <a:t>Suitability of alternative sources</a:t>
            </a:r>
          </a:p>
        </p:txBody>
      </p:sp>
      <p:sp>
        <p:nvSpPr>
          <p:cNvPr id="27652" name="Date Placeholder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November 1, 2011</a:t>
            </a:r>
            <a:endParaRPr lang="fr-CA" smtClean="0"/>
          </a:p>
        </p:txBody>
      </p:sp>
      <p:sp>
        <p:nvSpPr>
          <p:cNvPr id="27653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1F1237-9A32-404E-BA64-E6E3609D2C22}" type="slidenum">
              <a:rPr lang="fr-CA" smtClean="0"/>
              <a:pPr/>
              <a:t>5</a:t>
            </a:fld>
            <a:endParaRPr lang="fr-C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xfrm>
            <a:off x="268288" y="4403725"/>
            <a:ext cx="6461125" cy="4683125"/>
          </a:xfrm>
          <a:noFill/>
          <a:ln/>
        </p:spPr>
        <p:txBody>
          <a:bodyPr/>
          <a:lstStyle/>
          <a:p>
            <a:pPr marL="252413" indent="-352425">
              <a:lnSpc>
                <a:spcPct val="120000"/>
              </a:lnSpc>
              <a:spcAft>
                <a:spcPts val="600"/>
              </a:spcAft>
              <a:buFontTx/>
              <a:buChar char="•"/>
            </a:pPr>
            <a:r>
              <a:rPr lang="en-CA" smtClean="0"/>
              <a:t>Census Collection Response Rates = 98.1%</a:t>
            </a:r>
          </a:p>
          <a:p>
            <a:pPr marL="252413" indent="-352425">
              <a:lnSpc>
                <a:spcPct val="120000"/>
              </a:lnSpc>
              <a:spcAft>
                <a:spcPts val="600"/>
              </a:spcAft>
              <a:buFontTx/>
              <a:buChar char="•"/>
            </a:pPr>
            <a:r>
              <a:rPr lang="en-CA" smtClean="0"/>
              <a:t>NHS Collection Response Rates = 69.3% (weighted  78,7%)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E26DD1-4747-4DF1-8E9D-0780820CAE50}" type="slidenum">
              <a:rPr lang="fr-CA" smtClean="0"/>
              <a:pPr/>
              <a:t>6</a:t>
            </a:fld>
            <a:endParaRPr lang="fr-CA" smtClean="0"/>
          </a:p>
        </p:txBody>
      </p:sp>
      <p:sp>
        <p:nvSpPr>
          <p:cNvPr id="29701" name="Espace réservé de la date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November 1, 2011</a:t>
            </a:r>
            <a:endParaRPr lang="fr-CA" smtClean="0"/>
          </a:p>
        </p:txBody>
      </p:sp>
      <p:sp>
        <p:nvSpPr>
          <p:cNvPr id="6" name="Rectangle 5"/>
          <p:cNvSpPr/>
          <p:nvPr/>
        </p:nvSpPr>
        <p:spPr>
          <a:xfrm>
            <a:off x="427016" y="5207004"/>
            <a:ext cx="6286544" cy="267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7013" indent="-271463">
              <a:lnSpc>
                <a:spcPct val="120000"/>
              </a:lnSpc>
              <a:spcAft>
                <a:spcPts val="600"/>
              </a:spcAft>
              <a:defRPr/>
            </a:pPr>
            <a:r>
              <a:rPr lang="en-CA" dirty="0" smtClean="0"/>
              <a:t>Royce report on options posted on September 30, 2011</a:t>
            </a:r>
          </a:p>
          <a:p>
            <a:pPr marL="627063" lvl="1" indent="-271463">
              <a:lnSpc>
                <a:spcPct val="120000"/>
              </a:lnSpc>
              <a:spcAft>
                <a:spcPts val="600"/>
              </a:spcAft>
              <a:defRPr/>
            </a:pPr>
            <a:r>
              <a:rPr lang="en-CA" dirty="0" smtClean="0"/>
              <a:t>Compiled information on international census-taking principles and approaches (UN, UNECE, CES, NSIs, etc.)</a:t>
            </a:r>
          </a:p>
          <a:p>
            <a:pPr marL="627063" lvl="1" indent="-271463">
              <a:lnSpc>
                <a:spcPct val="120000"/>
              </a:lnSpc>
              <a:spcAft>
                <a:spcPts val="1200"/>
              </a:spcAft>
              <a:defRPr/>
            </a:pPr>
            <a:r>
              <a:rPr lang="en-CA" dirty="0" smtClean="0"/>
              <a:t>Documented the necessary conditions and the strengths and weaknesses of the main approaches</a:t>
            </a:r>
          </a:p>
          <a:p>
            <a:pPr>
              <a:defRPr/>
            </a:pPr>
            <a:r>
              <a:rPr lang="en-CA" dirty="0" smtClean="0"/>
              <a:t>Statistics Canada’s report available in June, 2012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xfrm>
            <a:off x="268288" y="4403725"/>
            <a:ext cx="6461125" cy="4683125"/>
          </a:xfrm>
          <a:noFill/>
          <a:ln/>
        </p:spPr>
        <p:txBody>
          <a:bodyPr/>
          <a:lstStyle/>
          <a:p>
            <a:pPr marL="252413" indent="-352425">
              <a:lnSpc>
                <a:spcPct val="120000"/>
              </a:lnSpc>
              <a:spcAft>
                <a:spcPts val="600"/>
              </a:spcAft>
            </a:pPr>
            <a:r>
              <a:rPr lang="en-CA" smtClean="0"/>
              <a:t>6. Other events not as well recorded.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06D01A-264D-483D-9267-59B462EE0F54}" type="slidenum">
              <a:rPr lang="fr-CA" smtClean="0"/>
              <a:pPr/>
              <a:t>7</a:t>
            </a:fld>
            <a:endParaRPr lang="fr-CA" smtClean="0"/>
          </a:p>
        </p:txBody>
      </p:sp>
      <p:sp>
        <p:nvSpPr>
          <p:cNvPr id="30725" name="Espace réservé de la date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November 1, 2011</a:t>
            </a:r>
            <a:endParaRPr lang="fr-C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xfrm>
            <a:off x="268288" y="4403725"/>
            <a:ext cx="6461125" cy="4683125"/>
          </a:xfrm>
          <a:noFill/>
          <a:ln/>
        </p:spPr>
        <p:txBody>
          <a:bodyPr/>
          <a:lstStyle/>
          <a:p>
            <a:pPr marL="252413" indent="-352425">
              <a:lnSpc>
                <a:spcPct val="120000"/>
              </a:lnSpc>
              <a:spcAft>
                <a:spcPts val="600"/>
              </a:spcAft>
            </a:pPr>
            <a:endParaRPr lang="en-CA" sz="100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8AC9BC-EA04-409B-823E-B933B9D15A14}" type="slidenum">
              <a:rPr lang="fr-CA" smtClean="0"/>
              <a:pPr/>
              <a:t>8</a:t>
            </a:fld>
            <a:endParaRPr lang="fr-CA" smtClean="0"/>
          </a:p>
        </p:txBody>
      </p:sp>
      <p:sp>
        <p:nvSpPr>
          <p:cNvPr id="31749" name="Espace réservé de la date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November 1, 2011</a:t>
            </a:r>
            <a:endParaRPr lang="fr-C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xfrm>
            <a:off x="342900" y="4276725"/>
            <a:ext cx="6238875" cy="4668838"/>
          </a:xfrm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C0E6E0-E7E6-44F5-97EA-CAD9C9AFC38D}" type="slidenum">
              <a:rPr lang="fr-CA" smtClean="0"/>
              <a:pPr/>
              <a:t>9</a:t>
            </a:fld>
            <a:endParaRPr lang="fr-CA" smtClean="0"/>
          </a:p>
        </p:txBody>
      </p:sp>
      <p:sp>
        <p:nvSpPr>
          <p:cNvPr id="32773" name="Espace réservé de la date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November 1, 2011</a:t>
            </a:r>
            <a:endParaRPr lang="fr-C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6725" y="3571875"/>
            <a:ext cx="8208963" cy="720725"/>
          </a:xfrm>
        </p:spPr>
        <p:txBody>
          <a:bodyPr anchor="b"/>
          <a:lstStyle>
            <a:lvl1pPr marL="0" indent="0" algn="ctr">
              <a:buFont typeface="Wingdings" pitchFamily="2" charset="2"/>
              <a:buNone/>
              <a:defRPr>
                <a:solidFill>
                  <a:srgbClr val="373799"/>
                </a:solidFill>
                <a:latin typeface="Arial Black" pitchFamily="34" charset="0"/>
              </a:defRPr>
            </a:lvl1pPr>
          </a:lstStyle>
          <a:p>
            <a:r>
              <a:rPr lang="fr-CA"/>
              <a:t>Click to edit Master subtitle style</a:t>
            </a:r>
          </a:p>
        </p:txBody>
      </p:sp>
      <p:sp>
        <p:nvSpPr>
          <p:cNvPr id="5132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468313" y="2027238"/>
            <a:ext cx="8229600" cy="1328737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CA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CFF80-4C2C-40D2-BAC5-EF68A1CE5866}" type="datetime1">
              <a:rPr lang="en-CA"/>
              <a:pPr>
                <a:defRPr/>
              </a:pPr>
              <a:t>08/05/2012</a:t>
            </a:fld>
            <a:endParaRPr lang="fr-CA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A"/>
              <a:t>Statistics Canada • Statistique Canada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27AE3-FCD9-4101-80CC-85FC8C459D48}" type="slidenum">
              <a:rPr lang="fr-CA"/>
              <a:pPr>
                <a:defRPr/>
              </a:pPr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1150" y="981075"/>
            <a:ext cx="2087563" cy="4464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981075"/>
            <a:ext cx="6113462" cy="4464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4E2F8-3DC9-49A6-B438-822694AAC22D}" type="datetime1">
              <a:rPr lang="en-CA"/>
              <a:pPr>
                <a:defRPr/>
              </a:pPr>
              <a:t>08/05/2012</a:t>
            </a:fld>
            <a:endParaRPr lang="fr-CA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A"/>
              <a:t>Statistics Canada • Statistique Canada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306DE-16F3-4C16-8FCE-3173966BC536}" type="slidenum">
              <a:rPr lang="fr-CA"/>
              <a:pPr>
                <a:defRPr/>
              </a:pPr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981075"/>
            <a:ext cx="8353425" cy="708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71488" y="1785938"/>
            <a:ext cx="8277225" cy="3659187"/>
          </a:xfrm>
        </p:spPr>
        <p:txBody>
          <a:bodyPr/>
          <a:lstStyle/>
          <a:p>
            <a:pPr lvl="0"/>
            <a:endParaRPr lang="en-CA" noProof="0" dirty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7D986-1D5D-4022-9571-5593A7274B0B}" type="datetime1">
              <a:rPr lang="en-CA"/>
              <a:pPr>
                <a:defRPr/>
              </a:pPr>
              <a:t>08/05/2012</a:t>
            </a:fld>
            <a:endParaRPr lang="fr-CA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A"/>
              <a:t>Statistics Canada • Statistique Canada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E8BC0-D148-43B3-81DB-0521D46CC472}" type="slidenum">
              <a:rPr lang="fr-CA"/>
              <a:pPr>
                <a:defRPr/>
              </a:pPr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BE3E7-2418-4F72-90F2-9DBFF38E6E17}" type="datetime1">
              <a:rPr lang="en-CA"/>
              <a:pPr>
                <a:defRPr/>
              </a:pPr>
              <a:t>08/05/2012</a:t>
            </a:fld>
            <a:endParaRPr lang="fr-CA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A"/>
              <a:t>Statistics Canada • Statistique Canada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0F3BC3-A282-4AF8-9BD8-6344A17C598C}" type="slidenum">
              <a:rPr lang="fr-CA"/>
              <a:pPr>
                <a:defRPr/>
              </a:pPr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F43C1-D573-42FB-B6DA-0B6146232670}" type="datetime1">
              <a:rPr lang="en-CA"/>
              <a:pPr>
                <a:defRPr/>
              </a:pPr>
              <a:t>08/05/2012</a:t>
            </a:fld>
            <a:endParaRPr lang="fr-CA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A"/>
              <a:t>Statistics Canada • Statistique Canada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D776C-F549-4F93-891F-B3099F162D7B}" type="slidenum">
              <a:rPr lang="fr-CA"/>
              <a:pPr>
                <a:defRPr/>
              </a:pPr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785938"/>
            <a:ext cx="4062412" cy="3659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785938"/>
            <a:ext cx="4062413" cy="3659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821C3-7C0D-496A-B8D3-E35CBB3EA5A0}" type="datetime1">
              <a:rPr lang="en-CA"/>
              <a:pPr>
                <a:defRPr/>
              </a:pPr>
              <a:t>08/05/2012</a:t>
            </a:fld>
            <a:endParaRPr lang="fr-CA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A"/>
              <a:t>Statistics Canada • Statistique Canada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4542C-604A-46BC-A566-F3A68DB726EF}" type="slidenum">
              <a:rPr lang="fr-CA"/>
              <a:pPr>
                <a:defRPr/>
              </a:pPr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3A3B8-CE1F-4B50-9D9C-F8B385C49CC1}" type="datetime1">
              <a:rPr lang="en-CA"/>
              <a:pPr>
                <a:defRPr/>
              </a:pPr>
              <a:t>08/05/2012</a:t>
            </a:fld>
            <a:endParaRPr lang="fr-CA" dirty="0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A"/>
              <a:t>Statistics Canada • Statistique Canada</a:t>
            </a: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DEA5E-125F-4DAE-AC63-D820B023123B}" type="slidenum">
              <a:rPr lang="fr-CA"/>
              <a:pPr>
                <a:defRPr/>
              </a:pPr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336F1-DD67-4BF9-860A-ED3555DACEB1}" type="datetime1">
              <a:rPr lang="en-CA"/>
              <a:pPr>
                <a:defRPr/>
              </a:pPr>
              <a:t>08/05/2012</a:t>
            </a:fld>
            <a:endParaRPr lang="fr-CA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A"/>
              <a:t>Statistics Canada • Statistique Canada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17879-8504-4F9D-AD1C-259F506FF0BF}" type="slidenum">
              <a:rPr lang="fr-CA"/>
              <a:pPr>
                <a:defRPr/>
              </a:pPr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2EAEC-421D-460F-BCEB-26BD769D1C29}" type="datetime1">
              <a:rPr lang="en-CA"/>
              <a:pPr>
                <a:defRPr/>
              </a:pPr>
              <a:t>08/05/2012</a:t>
            </a:fld>
            <a:endParaRPr lang="fr-CA" dirty="0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A"/>
              <a:t>Statistics Canada • Statistique Canada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D3F1F2-11F0-4090-8A56-74A3394E0B94}" type="slidenum">
              <a:rPr lang="fr-CA"/>
              <a:pPr>
                <a:defRPr/>
              </a:pPr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EB63A-E136-497B-B245-AE123F7E5F5B}" type="datetime1">
              <a:rPr lang="en-CA"/>
              <a:pPr>
                <a:defRPr/>
              </a:pPr>
              <a:t>08/05/2012</a:t>
            </a:fld>
            <a:endParaRPr lang="fr-CA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A"/>
              <a:t>Statistics Canada • Statistique Canada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6C9CE-12A5-467A-830C-B1BB6F975087}" type="slidenum">
              <a:rPr lang="fr-CA"/>
              <a:pPr>
                <a:defRPr/>
              </a:pPr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DD6F8-95F4-4D67-AF89-CFF23F59284A}" type="datetime1">
              <a:rPr lang="en-CA"/>
              <a:pPr>
                <a:defRPr/>
              </a:pPr>
              <a:t>08/05/2012</a:t>
            </a:fld>
            <a:endParaRPr lang="fr-CA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A"/>
              <a:t>Statistics Canada • Statistique Canada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49915-2C3A-4D52-8922-C324AC326CB9}" type="slidenum">
              <a:rPr lang="fr-CA"/>
              <a:pPr>
                <a:defRPr/>
              </a:pPr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981075"/>
            <a:ext cx="8353425" cy="708025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CA" smtClean="0"/>
              <a:t>Click to edit Master title style</a:t>
            </a:r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1488" y="1785938"/>
            <a:ext cx="8277225" cy="365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40650" y="6237288"/>
            <a:ext cx="1049338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373799"/>
                </a:solidFill>
                <a:latin typeface="Arial" charset="0"/>
              </a:defRPr>
            </a:lvl1pPr>
          </a:lstStyle>
          <a:p>
            <a:pPr>
              <a:defRPr/>
            </a:pPr>
            <a:fld id="{24203B0E-44E1-4D96-92DB-CC3C22F37754}" type="datetime1">
              <a:rPr lang="en-CA"/>
              <a:pPr>
                <a:defRPr/>
              </a:pPr>
              <a:t>08/05/2012</a:t>
            </a:fld>
            <a:endParaRPr lang="fr-CA" dirty="0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237288"/>
            <a:ext cx="6048375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373799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fr-CA"/>
              <a:t>Statistics Canada • Statistique Canada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28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373799"/>
                </a:solidFill>
                <a:latin typeface="Arial" charset="0"/>
              </a:defRPr>
            </a:lvl1pPr>
          </a:lstStyle>
          <a:p>
            <a:pPr>
              <a:defRPr/>
            </a:pPr>
            <a:fld id="{3B661B76-2B4F-43A7-A40E-BBF06D9F3E01}" type="slidenum">
              <a:rPr lang="fr-CA"/>
              <a:pPr>
                <a:defRPr/>
              </a:pPr>
              <a:t>‹#›</a:t>
            </a:fld>
            <a:endParaRPr lang="fr-CA" dirty="0"/>
          </a:p>
        </p:txBody>
      </p:sp>
      <p:pic>
        <p:nvPicPr>
          <p:cNvPr id="1031" name="Picture 14" descr="BlueBar-E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-26988"/>
            <a:ext cx="9144000" cy="75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50000"/>
        </a:spcAft>
        <a:defRPr sz="3200">
          <a:solidFill>
            <a:srgbClr val="3737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50000"/>
        </a:spcAft>
        <a:defRPr sz="3200">
          <a:solidFill>
            <a:srgbClr val="373799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50000"/>
        </a:spcAft>
        <a:defRPr sz="3200">
          <a:solidFill>
            <a:srgbClr val="373799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50000"/>
        </a:spcAft>
        <a:defRPr sz="3200">
          <a:solidFill>
            <a:srgbClr val="373799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50000"/>
        </a:spcAft>
        <a:defRPr sz="3200">
          <a:solidFill>
            <a:srgbClr val="373799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50000"/>
        </a:spcAft>
        <a:defRPr sz="3200">
          <a:solidFill>
            <a:srgbClr val="373799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50000"/>
        </a:spcAft>
        <a:defRPr sz="3200">
          <a:solidFill>
            <a:srgbClr val="373799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50000"/>
        </a:spcAft>
        <a:defRPr sz="3200">
          <a:solidFill>
            <a:srgbClr val="373799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50000"/>
        </a:spcAft>
        <a:defRPr sz="3200">
          <a:solidFill>
            <a:srgbClr val="373799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25000"/>
        </a:spcAft>
        <a:buClr>
          <a:srgbClr val="4682D6"/>
        </a:buClr>
        <a:buFont typeface="Wingdings" pitchFamily="2" charset="2"/>
        <a:buChar char="§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25000"/>
        </a:spcAft>
        <a:buClr>
          <a:srgbClr val="4682D6"/>
        </a:buClr>
        <a:buChar char="•"/>
        <a:defRPr sz="24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4682D6"/>
        </a:buClr>
        <a:buFont typeface="Wingdings" pitchFamily="2" charset="2"/>
        <a:defRPr sz="20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4682D6"/>
        </a:buClr>
        <a:buFont typeface="Wingdings" pitchFamily="2" charset="2"/>
        <a:buChar char="§"/>
        <a:defRPr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4682D6"/>
        </a:buClr>
        <a:buFont typeface="Wingdings" pitchFamily="2" charset="2"/>
        <a:buChar char="§"/>
        <a:defRPr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4682D6"/>
        </a:buClr>
        <a:buFont typeface="Wingdings" pitchFamily="2" charset="2"/>
        <a:buChar char="§"/>
        <a:defRPr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4682D6"/>
        </a:buClr>
        <a:buFont typeface="Wingdings" pitchFamily="2" charset="2"/>
        <a:buChar char="§"/>
        <a:defRPr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4682D6"/>
        </a:buClr>
        <a:buFont typeface="Wingdings" pitchFamily="2" charset="2"/>
        <a:buChar char="§"/>
        <a:defRPr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4682D6"/>
        </a:buClr>
        <a:buFont typeface="Wingdings" pitchFamily="2" charset="2"/>
        <a:buChar char="§"/>
        <a:defRPr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ctrTitle"/>
          </p:nvPr>
        </p:nvSpPr>
        <p:spPr>
          <a:xfrm>
            <a:off x="469900" y="2316163"/>
            <a:ext cx="8229600" cy="1328737"/>
          </a:xfrm>
        </p:spPr>
        <p:txBody>
          <a:bodyPr/>
          <a:lstStyle/>
          <a:p>
            <a:pPr eaLnBrk="1" hangingPunct="1">
              <a:spcAft>
                <a:spcPct val="25000"/>
              </a:spcAft>
            </a:pPr>
            <a:r>
              <a:rPr lang="en-CA" dirty="0" smtClean="0">
                <a:solidFill>
                  <a:srgbClr val="FFFFFF"/>
                </a:solidFill>
              </a:rPr>
              <a:t>The Canadian Census of Population: a Review in Preparation for 2016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611188" y="5181600"/>
            <a:ext cx="8064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CA" sz="1600" b="1" dirty="0">
              <a:solidFill>
                <a:srgbClr val="000000"/>
              </a:solidFill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11560" y="4581128"/>
            <a:ext cx="80645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ct val="50000"/>
              </a:spcAft>
            </a:pPr>
            <a:r>
              <a:rPr lang="en-CA" sz="3200" dirty="0" smtClean="0"/>
              <a:t>UNECE Group of Experts on Population and Housing Censuses</a:t>
            </a:r>
          </a:p>
          <a:p>
            <a:pPr algn="ctr">
              <a:spcAft>
                <a:spcPct val="50000"/>
              </a:spcAft>
            </a:pPr>
            <a:r>
              <a:rPr lang="en-CA" sz="1600" dirty="0" smtClean="0">
                <a:solidFill>
                  <a:srgbClr val="000000"/>
                </a:solidFill>
              </a:rPr>
              <a:t>May 23, 2012</a:t>
            </a:r>
            <a:endParaRPr lang="en-CA" sz="1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4"/>
          <p:cNvSpPr>
            <a:spLocks noGrp="1"/>
          </p:cNvSpPr>
          <p:nvPr>
            <p:ph type="dt" sz="quarter" idx="10"/>
          </p:nvPr>
        </p:nvSpPr>
        <p:spPr>
          <a:xfrm>
            <a:off x="7308850" y="6237288"/>
            <a:ext cx="1481138" cy="474662"/>
          </a:xfrm>
          <a:noFill/>
        </p:spPr>
        <p:txBody>
          <a:bodyPr/>
          <a:lstStyle/>
          <a:p>
            <a:r>
              <a:rPr lang="en-CA" smtClean="0"/>
              <a:t>November 1, 2011</a:t>
            </a:r>
            <a:endParaRPr lang="fr-CA" smtClean="0"/>
          </a:p>
        </p:txBody>
      </p:sp>
      <p:sp>
        <p:nvSpPr>
          <p:cNvPr id="1433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r-CA" smtClean="0"/>
              <a:t>Statistics Canada • Statistique Canada</a:t>
            </a:r>
          </a:p>
        </p:txBody>
      </p:sp>
      <p:sp>
        <p:nvSpPr>
          <p:cNvPr id="1434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20BECD-9340-40BD-9080-FD8EB83ECCBD}" type="slidenum">
              <a:rPr lang="fr-CA" smtClean="0"/>
              <a:pPr/>
              <a:t>10</a:t>
            </a:fld>
            <a:endParaRPr lang="fr-CA" smtClean="0"/>
          </a:p>
        </p:txBody>
      </p:sp>
      <p:sp>
        <p:nvSpPr>
          <p:cNvPr id="2253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773238"/>
            <a:ext cx="8348663" cy="4248150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CA" dirty="0" smtClean="0"/>
              <a:t>Such a review requires a dedicated team (separate from production teams)</a:t>
            </a:r>
          </a:p>
          <a:p>
            <a:r>
              <a:rPr lang="en-CA" dirty="0" smtClean="0"/>
              <a:t>Requires key knowledgeable resources</a:t>
            </a:r>
          </a:p>
          <a:p>
            <a:r>
              <a:rPr lang="en-CA" dirty="0" smtClean="0"/>
              <a:t>Organisational buy-in is important – senior management governance</a:t>
            </a:r>
          </a:p>
          <a:p>
            <a:r>
              <a:rPr lang="en-CA" dirty="0" smtClean="0"/>
              <a:t>External validation is desirable</a:t>
            </a:r>
          </a:p>
          <a:p>
            <a:r>
              <a:rPr lang="en-CA" dirty="0" smtClean="0"/>
              <a:t>Highlighted the importance of international networks</a:t>
            </a:r>
          </a:p>
          <a:p>
            <a:pPr marL="714375" lvl="1" indent="-357188">
              <a:spcAft>
                <a:spcPts val="1800"/>
              </a:spcAft>
              <a:defRPr/>
            </a:pPr>
            <a:endParaRPr lang="en-CA" dirty="0" smtClean="0"/>
          </a:p>
          <a:p>
            <a:pPr>
              <a:spcAft>
                <a:spcPts val="600"/>
              </a:spcAft>
              <a:defRPr/>
            </a:pPr>
            <a:endParaRPr lang="en-CA" sz="2000" dirty="0" smtClean="0"/>
          </a:p>
        </p:txBody>
      </p:sp>
      <p:sp>
        <p:nvSpPr>
          <p:cNvPr id="14342" name="Title 1"/>
          <p:cNvSpPr>
            <a:spLocks noGrp="1"/>
          </p:cNvSpPr>
          <p:nvPr>
            <p:ph type="title"/>
          </p:nvPr>
        </p:nvSpPr>
        <p:spPr>
          <a:xfrm>
            <a:off x="0" y="836613"/>
            <a:ext cx="9144000" cy="708025"/>
          </a:xfrm>
        </p:spPr>
        <p:txBody>
          <a:bodyPr/>
          <a:lstStyle/>
          <a:p>
            <a:r>
              <a:rPr lang="en-CA" dirty="0" smtClean="0"/>
              <a:t>Lessons Learned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xfrm>
            <a:off x="7380288" y="6237288"/>
            <a:ext cx="1409700" cy="474662"/>
          </a:xfrm>
          <a:noFill/>
        </p:spPr>
        <p:txBody>
          <a:bodyPr/>
          <a:lstStyle/>
          <a:p>
            <a:r>
              <a:rPr lang="en-CA" smtClean="0"/>
              <a:t>October 27, 2011</a:t>
            </a:r>
            <a:endParaRPr lang="fr-CA" smtClean="0"/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267450"/>
            <a:ext cx="6048375" cy="474663"/>
          </a:xfrm>
          <a:noFill/>
        </p:spPr>
        <p:txBody>
          <a:bodyPr/>
          <a:lstStyle/>
          <a:p>
            <a:r>
              <a:rPr lang="fr-CA" smtClean="0"/>
              <a:t>Statistics Canada • Statistique Canada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CB38A4B-9480-4C8A-A8C3-1C80522B230F}" type="slidenum">
              <a:rPr lang="fr-CA" smtClean="0"/>
              <a:pPr/>
              <a:t>11</a:t>
            </a:fld>
            <a:endParaRPr lang="fr-CA" smtClean="0"/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981075"/>
            <a:ext cx="8137525" cy="708025"/>
          </a:xfrm>
        </p:spPr>
        <p:txBody>
          <a:bodyPr/>
          <a:lstStyle/>
          <a:p>
            <a:pPr marL="87313" eaLnBrk="1" hangingPunct="1"/>
            <a:r>
              <a:rPr lang="en-CA" smtClean="0"/>
              <a:t>Project contacts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844675"/>
            <a:ext cx="8277225" cy="42354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CA" sz="2400" smtClean="0"/>
              <a:t>For more information, please contact:		</a:t>
            </a:r>
            <a:endParaRPr lang="fr-CA" sz="2400" smtClean="0"/>
          </a:p>
          <a:p>
            <a:pPr eaLnBrk="1" hangingPunct="1">
              <a:buFont typeface="Wingdings" pitchFamily="2" charset="2"/>
              <a:buNone/>
            </a:pPr>
            <a:r>
              <a:rPr lang="fr-CA" sz="2400" smtClean="0"/>
              <a:t>					</a:t>
            </a:r>
          </a:p>
          <a:p>
            <a:pPr eaLnBrk="1" hangingPunct="1">
              <a:buFont typeface="Wingdings" pitchFamily="2" charset="2"/>
              <a:buNone/>
            </a:pPr>
            <a:endParaRPr lang="en-CA" sz="2400" smtClean="0"/>
          </a:p>
        </p:txBody>
      </p:sp>
      <p:graphicFrame>
        <p:nvGraphicFramePr>
          <p:cNvPr id="24598" name="Group 22"/>
          <p:cNvGraphicFramePr>
            <a:graphicFrameLocks noGrp="1"/>
          </p:cNvGraphicFramePr>
          <p:nvPr/>
        </p:nvGraphicFramePr>
        <p:xfrm>
          <a:off x="611188" y="3500438"/>
          <a:ext cx="7921625" cy="1463040"/>
        </p:xfrm>
        <a:graphic>
          <a:graphicData uri="http://schemas.openxmlformats.org/drawingml/2006/table">
            <a:tbl>
              <a:tblPr/>
              <a:tblGrid>
                <a:gridCol w="3960812"/>
                <a:gridCol w="3960813"/>
              </a:tblGrid>
              <a:tr h="539750">
                <a:tc>
                  <a:txBody>
                    <a:bodyPr/>
                    <a:lstStyle/>
                    <a:p>
                      <a:pPr marL="982663" marR="0" lvl="0" indent="-9826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94088" algn="l"/>
                        </a:tabLst>
                      </a:pPr>
                      <a:r>
                        <a:rPr kumimoji="0" lang="en-C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	Julie Trépanier	or</a:t>
                      </a:r>
                    </a:p>
                    <a:p>
                      <a:pPr marL="3494088" marR="0" lvl="0" indent="-34940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	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 Hamel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613-951-9437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613-951-2495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Julie.Trepanier@statcan.gc.ca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Marc.Hamel@statcan.gc.ca</a:t>
                      </a:r>
                      <a:endParaRPr kumimoji="0" lang="en-C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xfrm>
            <a:off x="7380288" y="6237288"/>
            <a:ext cx="1409700" cy="474662"/>
          </a:xfrm>
          <a:noFill/>
        </p:spPr>
        <p:txBody>
          <a:bodyPr/>
          <a:lstStyle/>
          <a:p>
            <a:r>
              <a:rPr lang="en-CA" smtClean="0"/>
              <a:t>November 1, 2011</a:t>
            </a:r>
            <a:endParaRPr lang="fr-CA" smtClean="0"/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r-CA" smtClean="0"/>
              <a:t>Statistics Canada • Statistique Canada</a:t>
            </a:r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AC7DD96-1518-494D-8F03-873765268F28}" type="slidenum">
              <a:rPr lang="fr-CA" smtClean="0"/>
              <a:pPr/>
              <a:t>2</a:t>
            </a:fld>
            <a:endParaRPr lang="fr-CA" smtClean="0"/>
          </a:p>
        </p:txBody>
      </p:sp>
      <p:sp>
        <p:nvSpPr>
          <p:cNvPr id="5125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dirty="0" smtClean="0"/>
              <a:t>Mandate and Scope of Review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488" y="1785938"/>
            <a:ext cx="8277225" cy="4522787"/>
          </a:xfrm>
        </p:spPr>
        <p:txBody>
          <a:bodyPr/>
          <a:lstStyle/>
          <a:p>
            <a:pPr eaLnBrk="1" hangingPunct="1"/>
            <a:r>
              <a:rPr lang="fr-CA" sz="2400" dirty="0" smtClean="0"/>
              <a:t>Mandate</a:t>
            </a:r>
          </a:p>
          <a:p>
            <a:pPr lvl="1" eaLnBrk="1" hangingPunct="1"/>
            <a:r>
              <a:rPr lang="en-CA" sz="2000" dirty="0" smtClean="0"/>
              <a:t>Study options on the methodology and ultimately deliver a recommendation to the federal government for the 2016 Census program</a:t>
            </a:r>
          </a:p>
          <a:p>
            <a:pPr eaLnBrk="1" hangingPunct="1"/>
            <a:r>
              <a:rPr lang="en-CA" sz="2400" dirty="0" smtClean="0"/>
              <a:t>In scope : Four components assessed and integrated into an option analysis report </a:t>
            </a:r>
          </a:p>
          <a:p>
            <a:pPr lvl="1" eaLnBrk="1" hangingPunct="1"/>
            <a:r>
              <a:rPr lang="en-CA" sz="2000" dirty="0" smtClean="0"/>
              <a:t>Legislative</a:t>
            </a:r>
          </a:p>
          <a:p>
            <a:pPr lvl="1" eaLnBrk="1" hangingPunct="1"/>
            <a:r>
              <a:rPr lang="en-CA" sz="2000" dirty="0" smtClean="0"/>
              <a:t>Content determination framework</a:t>
            </a:r>
          </a:p>
          <a:p>
            <a:pPr lvl="1" eaLnBrk="1" hangingPunct="1"/>
            <a:r>
              <a:rPr lang="en-CA" sz="2000" dirty="0" smtClean="0"/>
              <a:t>“Canadian context”</a:t>
            </a:r>
          </a:p>
          <a:p>
            <a:pPr lvl="1" eaLnBrk="1" hangingPunct="1"/>
            <a:r>
              <a:rPr lang="en-CA" sz="2000" dirty="0" smtClean="0"/>
              <a:t>Methodology</a:t>
            </a:r>
          </a:p>
          <a:p>
            <a:pPr eaLnBrk="1" hangingPunct="1"/>
            <a:r>
              <a:rPr lang="en-CA" sz="2400" dirty="0" smtClean="0"/>
              <a:t>Out of scope: detailed methods, content and costing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95288" y="908050"/>
            <a:ext cx="8353425" cy="708025"/>
          </a:xfrm>
        </p:spPr>
        <p:txBody>
          <a:bodyPr/>
          <a:lstStyle/>
          <a:p>
            <a:r>
              <a:rPr lang="en-CA" dirty="0" smtClean="0"/>
              <a:t>Legislative</a:t>
            </a:r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CA" dirty="0" smtClean="0"/>
              <a:t>Decennial Census</a:t>
            </a:r>
          </a:p>
          <a:p>
            <a:pPr lvl="1">
              <a:defRPr/>
            </a:pPr>
            <a:r>
              <a:rPr lang="en-CA" dirty="0" smtClean="0"/>
              <a:t> A requirement under the Canadian </a:t>
            </a:r>
            <a:r>
              <a:rPr lang="en-CA" i="1" dirty="0" smtClean="0"/>
              <a:t>Constitution Act</a:t>
            </a:r>
          </a:p>
          <a:p>
            <a:pPr>
              <a:defRPr/>
            </a:pPr>
            <a:r>
              <a:rPr lang="en-CA" dirty="0" err="1" smtClean="0"/>
              <a:t>Quinquennial</a:t>
            </a:r>
            <a:r>
              <a:rPr lang="en-CA" dirty="0" smtClean="0"/>
              <a:t> census</a:t>
            </a:r>
          </a:p>
          <a:p>
            <a:pPr marL="627063" lvl="1" indent="-271463">
              <a:defRPr/>
            </a:pPr>
            <a:r>
              <a:rPr lang="en-CA" i="1" dirty="0" smtClean="0"/>
              <a:t>Constitution Act</a:t>
            </a:r>
            <a:r>
              <a:rPr lang="en-CA" dirty="0" smtClean="0"/>
              <a:t> requires </a:t>
            </a:r>
            <a:r>
              <a:rPr lang="en-CA" dirty="0" err="1" smtClean="0"/>
              <a:t>quinquennial</a:t>
            </a:r>
            <a:r>
              <a:rPr lang="en-CA" dirty="0" smtClean="0"/>
              <a:t> census for the Prairie Provinces</a:t>
            </a:r>
          </a:p>
          <a:p>
            <a:pPr marL="627063" lvl="1" indent="-271463">
              <a:spcBef>
                <a:spcPts val="720"/>
              </a:spcBef>
              <a:spcAft>
                <a:spcPts val="720"/>
              </a:spcAft>
              <a:defRPr/>
            </a:pPr>
            <a:r>
              <a:rPr lang="en-CA" i="1" dirty="0" smtClean="0"/>
              <a:t>Statistics Act</a:t>
            </a:r>
            <a:r>
              <a:rPr lang="en-CA" dirty="0" smtClean="0"/>
              <a:t> requires Canadian </a:t>
            </a:r>
            <a:r>
              <a:rPr lang="en-CA" dirty="0" err="1" smtClean="0"/>
              <a:t>quinquennial</a:t>
            </a:r>
            <a:r>
              <a:rPr lang="en-CA" dirty="0" smtClean="0"/>
              <a:t> census since 1970</a:t>
            </a:r>
          </a:p>
          <a:p>
            <a:pPr marL="227013" indent="-271463">
              <a:defRPr/>
            </a:pPr>
            <a:r>
              <a:rPr lang="en-CA" dirty="0" smtClean="0"/>
              <a:t>Definition of a census of population</a:t>
            </a:r>
          </a:p>
          <a:p>
            <a:pPr lvl="1">
              <a:defRPr/>
            </a:pPr>
            <a:endParaRPr lang="en-CA" dirty="0" smtClean="0"/>
          </a:p>
          <a:p>
            <a:pPr lvl="2">
              <a:buFont typeface="Arial" charset="0"/>
              <a:buChar char="•"/>
              <a:defRPr/>
            </a:pPr>
            <a:endParaRPr lang="en-CA" dirty="0" smtClean="0"/>
          </a:p>
        </p:txBody>
      </p:sp>
      <p:sp>
        <p:nvSpPr>
          <p:cNvPr id="7172" name="Espace réservé de la date 3"/>
          <p:cNvSpPr>
            <a:spLocks noGrp="1"/>
          </p:cNvSpPr>
          <p:nvPr>
            <p:ph type="dt" sz="quarter" idx="10"/>
          </p:nvPr>
        </p:nvSpPr>
        <p:spPr>
          <a:xfrm>
            <a:off x="7308850" y="6237288"/>
            <a:ext cx="1481138" cy="474662"/>
          </a:xfrm>
          <a:noFill/>
        </p:spPr>
        <p:txBody>
          <a:bodyPr/>
          <a:lstStyle/>
          <a:p>
            <a:r>
              <a:rPr lang="en-CA" smtClean="0"/>
              <a:t>November 1, 2011</a:t>
            </a:r>
            <a:endParaRPr lang="fr-CA" smtClean="0"/>
          </a:p>
        </p:txBody>
      </p:sp>
      <p:sp>
        <p:nvSpPr>
          <p:cNvPr id="7173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r-CA" smtClean="0"/>
              <a:t>Statistics Canada • Statistique Canada</a:t>
            </a:r>
          </a:p>
        </p:txBody>
      </p:sp>
      <p:sp>
        <p:nvSpPr>
          <p:cNvPr id="717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B66D3EB-EAE4-41E3-B6A0-60F19B229D43}" type="slidenum">
              <a:rPr lang="fr-CA" smtClean="0"/>
              <a:pPr/>
              <a:t>3</a:t>
            </a:fld>
            <a:endParaRPr lang="fr-C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23850" y="908050"/>
            <a:ext cx="8353425" cy="708025"/>
          </a:xfrm>
        </p:spPr>
        <p:txBody>
          <a:bodyPr/>
          <a:lstStyle/>
          <a:p>
            <a:r>
              <a:rPr lang="en-CA" dirty="0" smtClean="0"/>
              <a:t>Framework</a:t>
            </a:r>
          </a:p>
        </p:txBody>
      </p:sp>
      <p:sp>
        <p:nvSpPr>
          <p:cNvPr id="8195" name="Espace réservé du contenu 2"/>
          <p:cNvSpPr>
            <a:spLocks noGrp="1"/>
          </p:cNvSpPr>
          <p:nvPr>
            <p:ph idx="1"/>
          </p:nvPr>
        </p:nvSpPr>
        <p:spPr>
          <a:xfrm>
            <a:off x="468313" y="1557338"/>
            <a:ext cx="8277225" cy="3659187"/>
          </a:xfrm>
        </p:spPr>
        <p:txBody>
          <a:bodyPr/>
          <a:lstStyle/>
          <a:p>
            <a:r>
              <a:rPr lang="en-CA" smtClean="0"/>
              <a:t>Sequential approach to assess or build census/NHS methodology options incl. content</a:t>
            </a:r>
          </a:p>
        </p:txBody>
      </p:sp>
      <p:sp>
        <p:nvSpPr>
          <p:cNvPr id="8196" name="Espace réservé de la date 3"/>
          <p:cNvSpPr>
            <a:spLocks noGrp="1"/>
          </p:cNvSpPr>
          <p:nvPr>
            <p:ph type="dt" sz="quarter" idx="10"/>
          </p:nvPr>
        </p:nvSpPr>
        <p:spPr>
          <a:xfrm>
            <a:off x="7451725" y="6237288"/>
            <a:ext cx="1338263" cy="474662"/>
          </a:xfrm>
          <a:noFill/>
        </p:spPr>
        <p:txBody>
          <a:bodyPr/>
          <a:lstStyle/>
          <a:p>
            <a:r>
              <a:rPr lang="en-CA" smtClean="0"/>
              <a:t>November 1, 2011</a:t>
            </a:r>
            <a:endParaRPr lang="fr-CA" smtClean="0"/>
          </a:p>
        </p:txBody>
      </p:sp>
      <p:sp>
        <p:nvSpPr>
          <p:cNvPr id="8197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r-CA" smtClean="0"/>
              <a:t>Statistics Canada • Statistique Canada</a:t>
            </a:r>
          </a:p>
        </p:txBody>
      </p:sp>
      <p:sp>
        <p:nvSpPr>
          <p:cNvPr id="819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7CB407A-C8CB-43D5-91C3-D0975E150C7B}" type="slidenum">
              <a:rPr lang="fr-CA" smtClean="0"/>
              <a:pPr/>
              <a:t>4</a:t>
            </a:fld>
            <a:endParaRPr lang="fr-CA" smtClean="0"/>
          </a:p>
        </p:txBody>
      </p:sp>
      <p:graphicFrame>
        <p:nvGraphicFramePr>
          <p:cNvPr id="9" name="Diagramme 8"/>
          <p:cNvGraphicFramePr/>
          <p:nvPr/>
        </p:nvGraphicFramePr>
        <p:xfrm>
          <a:off x="1115616" y="2564904"/>
          <a:ext cx="696009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200" name="ZoneTexte 10"/>
          <p:cNvSpPr txBox="1">
            <a:spLocks noChangeArrowheads="1"/>
          </p:cNvSpPr>
          <p:nvPr/>
        </p:nvSpPr>
        <p:spPr bwMode="auto">
          <a:xfrm>
            <a:off x="2484438" y="3327400"/>
            <a:ext cx="29511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1000"/>
              <a:t>* External and internal needs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95288" y="692150"/>
            <a:ext cx="8353425" cy="936625"/>
          </a:xfrm>
        </p:spPr>
        <p:txBody>
          <a:bodyPr/>
          <a:lstStyle/>
          <a:p>
            <a:r>
              <a:rPr lang="en-CA" dirty="0" smtClean="0"/>
              <a:t>Consultation on uses</a:t>
            </a:r>
          </a:p>
        </p:txBody>
      </p:sp>
      <p:sp>
        <p:nvSpPr>
          <p:cNvPr id="15363" name="Espace réservé du contenu 2"/>
          <p:cNvSpPr>
            <a:spLocks noGrp="1"/>
          </p:cNvSpPr>
          <p:nvPr>
            <p:ph idx="1"/>
          </p:nvPr>
        </p:nvSpPr>
        <p:spPr>
          <a:xfrm>
            <a:off x="467544" y="1556792"/>
            <a:ext cx="8277225" cy="4032250"/>
          </a:xfrm>
        </p:spPr>
        <p:txBody>
          <a:bodyPr/>
          <a:lstStyle/>
          <a:p>
            <a:pPr>
              <a:defRPr/>
            </a:pPr>
            <a:r>
              <a:rPr lang="en-CA" dirty="0" smtClean="0"/>
              <a:t>Feedback sought from</a:t>
            </a:r>
          </a:p>
          <a:p>
            <a:pPr marL="627063" lvl="1" indent="-271463">
              <a:defRPr/>
            </a:pPr>
            <a:r>
              <a:rPr lang="en-CA" sz="2000" dirty="0" smtClean="0"/>
              <a:t>Federal, provincial, territorial and municipal governments</a:t>
            </a:r>
          </a:p>
          <a:p>
            <a:pPr marL="627063" lvl="1" indent="-271463">
              <a:defRPr/>
            </a:pPr>
            <a:r>
              <a:rPr lang="en-CA" sz="2000" dirty="0" smtClean="0"/>
              <a:t>Aboriginal organizations</a:t>
            </a:r>
          </a:p>
          <a:p>
            <a:pPr marL="627063" lvl="1" indent="-271463">
              <a:defRPr/>
            </a:pPr>
            <a:r>
              <a:rPr lang="en-CA" sz="2000" dirty="0" smtClean="0"/>
              <a:t>Selected direct end-users and secondary distributors and 'umbrella' org. in non-profit and business sectors</a:t>
            </a:r>
          </a:p>
          <a:p>
            <a:pPr>
              <a:defRPr/>
            </a:pPr>
            <a:r>
              <a:rPr lang="en-CA" dirty="0" smtClean="0"/>
              <a:t>Uses/data requirements</a:t>
            </a:r>
          </a:p>
          <a:p>
            <a:pPr lvl="1">
              <a:defRPr/>
            </a:pPr>
            <a:r>
              <a:rPr lang="en-CA" sz="2000" dirty="0" smtClean="0"/>
              <a:t>Statutory, program and other requirements</a:t>
            </a:r>
          </a:p>
          <a:p>
            <a:pPr lvl="1">
              <a:defRPr/>
            </a:pPr>
            <a:r>
              <a:rPr lang="en-CA" sz="2000" dirty="0" smtClean="0"/>
              <a:t>Topics (by order of priority)</a:t>
            </a:r>
          </a:p>
          <a:p>
            <a:pPr lvl="1">
              <a:defRPr/>
            </a:pPr>
            <a:r>
              <a:rPr lang="en-CA" sz="2000" dirty="0" smtClean="0"/>
              <a:t>Level of geography / Sub-populations</a:t>
            </a:r>
          </a:p>
          <a:p>
            <a:pPr lvl="1">
              <a:defRPr/>
            </a:pPr>
            <a:r>
              <a:rPr lang="en-CA" sz="2000" dirty="0" smtClean="0"/>
              <a:t>Trends</a:t>
            </a:r>
          </a:p>
          <a:p>
            <a:pPr lvl="1">
              <a:defRPr/>
            </a:pPr>
            <a:r>
              <a:rPr lang="en-CA" sz="2000" dirty="0" smtClean="0"/>
              <a:t>Multivariate</a:t>
            </a:r>
          </a:p>
          <a:p>
            <a:pPr lvl="1">
              <a:buFontTx/>
              <a:buNone/>
              <a:defRPr/>
            </a:pPr>
            <a:endParaRPr lang="en-CA" dirty="0" smtClean="0"/>
          </a:p>
          <a:p>
            <a:pPr lvl="1">
              <a:defRPr/>
            </a:pPr>
            <a:endParaRPr lang="en-CA" dirty="0" smtClean="0"/>
          </a:p>
          <a:p>
            <a:pPr lvl="2">
              <a:defRPr/>
            </a:pPr>
            <a:endParaRPr lang="en-CA" dirty="0" smtClean="0"/>
          </a:p>
        </p:txBody>
      </p:sp>
      <p:sp>
        <p:nvSpPr>
          <p:cNvPr id="9220" name="Espace réservé de la date 3"/>
          <p:cNvSpPr>
            <a:spLocks noGrp="1"/>
          </p:cNvSpPr>
          <p:nvPr>
            <p:ph type="dt" sz="quarter" idx="10"/>
          </p:nvPr>
        </p:nvSpPr>
        <p:spPr>
          <a:xfrm>
            <a:off x="7451725" y="6237288"/>
            <a:ext cx="1338263" cy="474662"/>
          </a:xfrm>
          <a:noFill/>
        </p:spPr>
        <p:txBody>
          <a:bodyPr/>
          <a:lstStyle/>
          <a:p>
            <a:r>
              <a:rPr lang="en-CA" smtClean="0"/>
              <a:t>November 1, 2011</a:t>
            </a:r>
            <a:endParaRPr lang="fr-CA" smtClean="0"/>
          </a:p>
        </p:txBody>
      </p:sp>
      <p:sp>
        <p:nvSpPr>
          <p:cNvPr id="9221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r-CA" dirty="0" err="1" smtClean="0"/>
              <a:t>Statistics</a:t>
            </a:r>
            <a:r>
              <a:rPr lang="fr-CA" dirty="0" smtClean="0"/>
              <a:t> Canada • Statistique Canada</a:t>
            </a:r>
          </a:p>
        </p:txBody>
      </p:sp>
      <p:sp>
        <p:nvSpPr>
          <p:cNvPr id="922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A1C9AC1-0322-45EA-9B8E-482B6F98D2EA}" type="slidenum">
              <a:rPr lang="fr-CA" smtClean="0"/>
              <a:pPr/>
              <a:t>5</a:t>
            </a:fld>
            <a:endParaRPr lang="fr-C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79388" y="981075"/>
            <a:ext cx="8964612" cy="503238"/>
          </a:xfrm>
        </p:spPr>
        <p:txBody>
          <a:bodyPr/>
          <a:lstStyle/>
          <a:p>
            <a:r>
              <a:rPr lang="en-CA" dirty="0" smtClean="0"/>
              <a:t>Methodology</a:t>
            </a:r>
          </a:p>
        </p:txBody>
      </p:sp>
      <p:sp>
        <p:nvSpPr>
          <p:cNvPr id="11267" name="Date Placeholder 4"/>
          <p:cNvSpPr>
            <a:spLocks noGrp="1"/>
          </p:cNvSpPr>
          <p:nvPr>
            <p:ph type="dt" sz="quarter" idx="10"/>
          </p:nvPr>
        </p:nvSpPr>
        <p:spPr>
          <a:xfrm>
            <a:off x="7380288" y="6237288"/>
            <a:ext cx="1409700" cy="474662"/>
          </a:xfrm>
          <a:noFill/>
        </p:spPr>
        <p:txBody>
          <a:bodyPr/>
          <a:lstStyle/>
          <a:p>
            <a:r>
              <a:rPr lang="en-CA" smtClean="0"/>
              <a:t>November 1, 2011</a:t>
            </a:r>
            <a:endParaRPr lang="fr-CA" smtClean="0"/>
          </a:p>
        </p:txBody>
      </p:sp>
      <p:sp>
        <p:nvSpPr>
          <p:cNvPr id="1126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r-CA" smtClean="0"/>
              <a:t>Statistics Canada • Statistique Canada</a:t>
            </a:r>
          </a:p>
        </p:txBody>
      </p:sp>
      <p:sp>
        <p:nvSpPr>
          <p:cNvPr id="1126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AA6E23-65D7-4C87-A12B-03A0B9A7778B}" type="slidenum">
              <a:rPr lang="fr-CA" smtClean="0"/>
              <a:pPr/>
              <a:t>6</a:t>
            </a:fld>
            <a:endParaRPr lang="fr-CA" smtClean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sz="half" idx="1"/>
          </p:nvPr>
        </p:nvGraphicFramePr>
        <p:xfrm>
          <a:off x="395536" y="3356992"/>
          <a:ext cx="8352928" cy="329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3844"/>
                <a:gridCol w="1854774"/>
                <a:gridCol w="2784310"/>
              </a:tblGrid>
              <a:tr h="360040">
                <a:tc>
                  <a:txBody>
                    <a:bodyPr/>
                    <a:lstStyle/>
                    <a:p>
                      <a:r>
                        <a:rPr lang="en-CA" dirty="0" smtClean="0"/>
                        <a:t>Necessary</a:t>
                      </a:r>
                      <a:r>
                        <a:rPr lang="en-CA" baseline="0" dirty="0" smtClean="0"/>
                        <a:t> conditions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Status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Comment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73050" indent="-273050"/>
                      <a:r>
                        <a:rPr lang="en-CA" dirty="0" smtClean="0"/>
                        <a:t>1. Public awareness</a:t>
                      </a:r>
                      <a:r>
                        <a:rPr lang="en-CA" baseline="0" dirty="0" smtClean="0"/>
                        <a:t> and cooperation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Acceptably</a:t>
                      </a:r>
                      <a:r>
                        <a:rPr lang="en-CA" baseline="0" dirty="0" smtClean="0"/>
                        <a:t> high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aseline="0" dirty="0" smtClean="0"/>
                        <a:t>Confirmed in 2011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2. Geographic infrastructure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Yes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73050" indent="-273050"/>
                      <a:r>
                        <a:rPr lang="en-CA" dirty="0" smtClean="0"/>
                        <a:t>3. Stable political and socially</a:t>
                      </a:r>
                      <a:r>
                        <a:rPr lang="en-CA" baseline="0" dirty="0" smtClean="0"/>
                        <a:t> secure environment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Yes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73050" indent="-273050"/>
                      <a:r>
                        <a:rPr lang="en-CA" dirty="0" smtClean="0"/>
                        <a:t>4. High-level of literacy for self</a:t>
                      </a:r>
                      <a:r>
                        <a:rPr lang="en-CA" baseline="0" dirty="0" smtClean="0"/>
                        <a:t> </a:t>
                      </a:r>
                      <a:r>
                        <a:rPr lang="en-CA" dirty="0" smtClean="0"/>
                        <a:t>completion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Yes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5. Legal</a:t>
                      </a:r>
                      <a:r>
                        <a:rPr lang="en-CA" baseline="0" dirty="0" smtClean="0"/>
                        <a:t> and administrative framework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Yes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492" name="ZoneTexte 8"/>
          <p:cNvSpPr txBox="1">
            <a:spLocks noChangeArrowheads="1"/>
          </p:cNvSpPr>
          <p:nvPr/>
        </p:nvSpPr>
        <p:spPr bwMode="auto">
          <a:xfrm>
            <a:off x="395536" y="1412776"/>
            <a:ext cx="849788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CA" sz="2000" b="1" dirty="0">
                <a:solidFill>
                  <a:srgbClr val="000000"/>
                </a:solidFill>
              </a:rPr>
              <a:t>Approach 1 </a:t>
            </a:r>
            <a:r>
              <a:rPr lang="en-CA" sz="2000" b="1" dirty="0">
                <a:solidFill>
                  <a:srgbClr val="000000"/>
                </a:solidFill>
                <a:cs typeface="Arial" charset="0"/>
              </a:rPr>
              <a:t>–</a:t>
            </a:r>
            <a:r>
              <a:rPr lang="en-CA" sz="2000" b="1" dirty="0">
                <a:solidFill>
                  <a:srgbClr val="000000"/>
                </a:solidFill>
              </a:rPr>
              <a:t> traditional census</a:t>
            </a:r>
          </a:p>
          <a:p>
            <a:pPr>
              <a:defRPr/>
            </a:pPr>
            <a:endParaRPr lang="en-CA" sz="1400" b="1" dirty="0">
              <a:solidFill>
                <a:srgbClr val="000000"/>
              </a:solidFill>
            </a:endParaRPr>
          </a:p>
          <a:p>
            <a:pPr marL="273050" indent="-273050">
              <a:buFont typeface="Arial" pitchFamily="34" charset="0"/>
              <a:buChar char="•"/>
              <a:defRPr/>
            </a:pPr>
            <a:r>
              <a:rPr lang="en-CA" dirty="0">
                <a:solidFill>
                  <a:srgbClr val="000000"/>
                </a:solidFill>
              </a:rPr>
              <a:t>A collection of data </a:t>
            </a:r>
            <a:r>
              <a:rPr lang="en-CA" dirty="0" smtClean="0">
                <a:solidFill>
                  <a:srgbClr val="000000"/>
                </a:solidFill>
              </a:rPr>
              <a:t>from all households on individuals</a:t>
            </a:r>
            <a:r>
              <a:rPr lang="en-CA" dirty="0">
                <a:solidFill>
                  <a:srgbClr val="000000"/>
                </a:solidFill>
              </a:rPr>
              <a:t>, at a specific point-in-time, constitutes the spine</a:t>
            </a:r>
          </a:p>
          <a:p>
            <a:pPr>
              <a:buFont typeface="Arial" charset="0"/>
              <a:buChar char="•"/>
              <a:defRPr/>
            </a:pPr>
            <a:r>
              <a:rPr lang="en-CA" dirty="0">
                <a:solidFill>
                  <a:srgbClr val="000000"/>
                </a:solidFill>
              </a:rPr>
              <a:t>   May involve some </a:t>
            </a:r>
            <a:r>
              <a:rPr lang="en-CA" dirty="0" smtClean="0">
                <a:solidFill>
                  <a:srgbClr val="000000"/>
                </a:solidFill>
              </a:rPr>
              <a:t>sampling for characteristics</a:t>
            </a:r>
          </a:p>
          <a:p>
            <a:pPr marL="273050" indent="-273050">
              <a:buFont typeface="Arial" charset="0"/>
              <a:buChar char="•"/>
              <a:defRPr/>
            </a:pPr>
            <a:r>
              <a:rPr lang="en-CA" dirty="0" smtClean="0">
                <a:solidFill>
                  <a:srgbClr val="000000"/>
                </a:solidFill>
              </a:rPr>
              <a:t>The </a:t>
            </a:r>
            <a:r>
              <a:rPr lang="en-CA" dirty="0">
                <a:solidFill>
                  <a:srgbClr val="000000"/>
                </a:solidFill>
              </a:rPr>
              <a:t>collection modes may vary; some data may be replaced by administrative  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79388" y="836613"/>
            <a:ext cx="8964612" cy="503237"/>
          </a:xfrm>
        </p:spPr>
        <p:txBody>
          <a:bodyPr/>
          <a:lstStyle/>
          <a:p>
            <a:r>
              <a:rPr lang="en-CA" dirty="0" smtClean="0"/>
              <a:t>Methodology</a:t>
            </a:r>
          </a:p>
        </p:txBody>
      </p:sp>
      <p:sp>
        <p:nvSpPr>
          <p:cNvPr id="12291" name="Date Placeholder 4"/>
          <p:cNvSpPr>
            <a:spLocks noGrp="1"/>
          </p:cNvSpPr>
          <p:nvPr>
            <p:ph type="dt" sz="quarter" idx="10"/>
          </p:nvPr>
        </p:nvSpPr>
        <p:spPr>
          <a:xfrm>
            <a:off x="7380288" y="6237288"/>
            <a:ext cx="1409700" cy="474662"/>
          </a:xfrm>
          <a:noFill/>
        </p:spPr>
        <p:txBody>
          <a:bodyPr/>
          <a:lstStyle/>
          <a:p>
            <a:r>
              <a:rPr lang="en-CA" smtClean="0"/>
              <a:t>November 1, 2011</a:t>
            </a:r>
            <a:endParaRPr lang="fr-CA" smtClean="0"/>
          </a:p>
        </p:txBody>
      </p:sp>
      <p:sp>
        <p:nvSpPr>
          <p:cNvPr id="12292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r-CA" smtClean="0"/>
              <a:t>Statistics Canada • Statistique Canada</a:t>
            </a:r>
          </a:p>
        </p:txBody>
      </p:sp>
      <p:sp>
        <p:nvSpPr>
          <p:cNvPr id="1229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25184CC-BC9D-49F6-84CC-4B7A76F59C2C}" type="slidenum">
              <a:rPr lang="fr-CA" smtClean="0"/>
              <a:pPr/>
              <a:t>7</a:t>
            </a:fld>
            <a:endParaRPr lang="fr-CA" smtClean="0"/>
          </a:p>
        </p:txBody>
      </p:sp>
      <p:graphicFrame>
        <p:nvGraphicFramePr>
          <p:cNvPr id="20524" name="Group 44"/>
          <p:cNvGraphicFramePr>
            <a:graphicFrameLocks noGrp="1"/>
          </p:cNvGraphicFramePr>
          <p:nvPr>
            <p:ph sz="half" idx="1"/>
          </p:nvPr>
        </p:nvGraphicFramePr>
        <p:xfrm>
          <a:off x="323528" y="2572408"/>
          <a:ext cx="8568952" cy="4072857"/>
        </p:xfrm>
        <a:graphic>
          <a:graphicData uri="http://schemas.openxmlformats.org/drawingml/2006/table">
            <a:tbl>
              <a:tblPr/>
              <a:tblGrid>
                <a:gridCol w="3677160"/>
                <a:gridCol w="1349591"/>
                <a:gridCol w="3542201"/>
              </a:tblGrid>
              <a:tr h="3637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Necessary conditions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Status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Comment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39390"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1. 	Legal basis to use administrative data, linked by identification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Partially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Existence of S-13 of </a:t>
                      </a:r>
                      <a:r>
                        <a:rPr kumimoji="0" lang="en-CA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Statistics Act</a:t>
                      </a:r>
                      <a:r>
                        <a:rPr kumimoji="0" lang="en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, but tedious process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</a:tr>
              <a:tr h="912109"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2. 	Public understanding and approval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Unknown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There has been p</a:t>
                      </a:r>
                      <a:r>
                        <a:rPr kumimoji="0" lang="en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ublic reaction to 2000 Government longitudinal file, Privacy Commissioner </a:t>
                      </a:r>
                      <a:r>
                        <a:rPr kumimoji="0" lang="en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has also expressed concerns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</a:tr>
              <a:tr h="513789"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3. 	Unique PINs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Social Insurance Number  is not universal and its usage is limited by legislation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</a:tr>
              <a:tr h="706149"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4. 	Minimally, population, dwelling and business registers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No pop, Address Register is good but incomplete, Business Register is good but designed for business surveys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</a:tr>
              <a:tr h="556084"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5. 	Incentives for the population to register and change their address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</a:tr>
              <a:tr h="417063"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6. 	Recording of dates of changes or events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Partially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Limited to births and deaths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</a:tr>
            </a:tbl>
          </a:graphicData>
        </a:graphic>
      </p:graphicFrame>
      <p:sp>
        <p:nvSpPr>
          <p:cNvPr id="20520" name="ZoneTexte 8"/>
          <p:cNvSpPr txBox="1">
            <a:spLocks noChangeArrowheads="1"/>
          </p:cNvSpPr>
          <p:nvPr/>
        </p:nvSpPr>
        <p:spPr bwMode="auto">
          <a:xfrm>
            <a:off x="395288" y="1196975"/>
            <a:ext cx="849788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CA" sz="2000" b="1" dirty="0">
                <a:solidFill>
                  <a:srgbClr val="000000"/>
                </a:solidFill>
              </a:rPr>
              <a:t>Approach 2 – census employing existing administrative registers</a:t>
            </a:r>
          </a:p>
          <a:p>
            <a:pPr>
              <a:defRPr/>
            </a:pPr>
            <a:r>
              <a:rPr lang="en-CA" sz="1000" b="1" dirty="0">
                <a:solidFill>
                  <a:srgbClr val="000000"/>
                </a:solidFill>
              </a:rPr>
              <a:t> </a:t>
            </a:r>
          </a:p>
          <a:p>
            <a:pPr marL="273050" indent="-273050">
              <a:buFont typeface="Arial" charset="0"/>
              <a:buChar char="•"/>
              <a:defRPr/>
            </a:pPr>
            <a:r>
              <a:rPr lang="en-CA" dirty="0">
                <a:solidFill>
                  <a:srgbClr val="000000"/>
                </a:solidFill>
              </a:rPr>
              <a:t>A set of data first collected for administrative purposes and linked together constitutes the spine</a:t>
            </a:r>
          </a:p>
          <a:p>
            <a:pPr>
              <a:buFont typeface="Arial" charset="0"/>
              <a:buChar char="•"/>
              <a:defRPr/>
            </a:pPr>
            <a:r>
              <a:rPr lang="en-CA" dirty="0">
                <a:solidFill>
                  <a:srgbClr val="000000"/>
                </a:solidFill>
              </a:rPr>
              <a:t>   Can be supplemented by surveys (census or sample)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503238"/>
          </a:xfrm>
        </p:spPr>
        <p:txBody>
          <a:bodyPr/>
          <a:lstStyle/>
          <a:p>
            <a:r>
              <a:rPr lang="en-CA" dirty="0" smtClean="0"/>
              <a:t>Methodology</a:t>
            </a:r>
          </a:p>
        </p:txBody>
      </p:sp>
      <p:sp>
        <p:nvSpPr>
          <p:cNvPr id="13315" name="Date Placeholder 4"/>
          <p:cNvSpPr>
            <a:spLocks noGrp="1"/>
          </p:cNvSpPr>
          <p:nvPr>
            <p:ph type="dt" sz="quarter" idx="10"/>
          </p:nvPr>
        </p:nvSpPr>
        <p:spPr>
          <a:xfrm>
            <a:off x="7380288" y="6237288"/>
            <a:ext cx="1409700" cy="474662"/>
          </a:xfrm>
          <a:noFill/>
        </p:spPr>
        <p:txBody>
          <a:bodyPr/>
          <a:lstStyle/>
          <a:p>
            <a:r>
              <a:rPr lang="en-CA" smtClean="0"/>
              <a:t>November 1, 2011</a:t>
            </a:r>
            <a:endParaRPr lang="fr-CA" smtClean="0"/>
          </a:p>
        </p:txBody>
      </p:sp>
      <p:sp>
        <p:nvSpPr>
          <p:cNvPr id="13316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r-CA" smtClean="0"/>
              <a:t>Statistics Canada • Statistique Canada</a:t>
            </a:r>
          </a:p>
        </p:txBody>
      </p:sp>
      <p:sp>
        <p:nvSpPr>
          <p:cNvPr id="1331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8980A84-4409-4731-8823-44A0911CA609}" type="slidenum">
              <a:rPr lang="fr-CA" smtClean="0"/>
              <a:pPr/>
              <a:t>8</a:t>
            </a:fld>
            <a:endParaRPr lang="fr-CA" smtClean="0"/>
          </a:p>
        </p:txBody>
      </p:sp>
      <p:graphicFrame>
        <p:nvGraphicFramePr>
          <p:cNvPr id="21546" name="Group 42"/>
          <p:cNvGraphicFramePr>
            <a:graphicFrameLocks noGrp="1"/>
          </p:cNvGraphicFramePr>
          <p:nvPr>
            <p:ph sz="half" idx="1"/>
          </p:nvPr>
        </p:nvGraphicFramePr>
        <p:xfrm>
          <a:off x="323528" y="3017520"/>
          <a:ext cx="8640961" cy="3840480"/>
        </p:xfrm>
        <a:graphic>
          <a:graphicData uri="http://schemas.openxmlformats.org/drawingml/2006/table">
            <a:tbl>
              <a:tblPr/>
              <a:tblGrid>
                <a:gridCol w="3988944"/>
                <a:gridCol w="1257140"/>
                <a:gridCol w="3394877"/>
              </a:tblGrid>
              <a:tr h="3169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Necessary conditions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Status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Comment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01808"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1. 	Multi-year program of comprehensive planning, development and testing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Not done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Experience of France and the USA valuable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</a:tr>
              <a:tr h="501808"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2. 	Agreement of census stakeholders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Unknown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Experience of France and the USA valuable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</a:tr>
              <a:tr h="305144"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3. 	Geographic infrastructure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</a:tr>
              <a:tr h="501808"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4. 	Several years of data required for small areas – must start in 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Unlikely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For data to be available in 2017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</a:tr>
              <a:tr h="501808"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5. 	Different form of funding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Not done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Funding would need to be developed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</a:tr>
              <a:tr h="713096">
                <a:tc>
                  <a:txBody>
                    <a:bodyPr/>
                    <a:lstStyle/>
                    <a:p>
                      <a:pPr marL="273050" marR="0" lvl="0" indent="-273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6. 	Skilled staff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Partially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StatCan has the staff, but in part busy with census/NHS at the present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</a:tr>
            </a:tbl>
          </a:graphicData>
        </a:graphic>
      </p:graphicFrame>
      <p:sp>
        <p:nvSpPr>
          <p:cNvPr id="21544" name="ZoneTexte 8"/>
          <p:cNvSpPr txBox="1">
            <a:spLocks noChangeArrowheads="1"/>
          </p:cNvSpPr>
          <p:nvPr/>
        </p:nvSpPr>
        <p:spPr bwMode="auto">
          <a:xfrm>
            <a:off x="179388" y="1268760"/>
            <a:ext cx="8964612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CA" sz="2000" b="1" dirty="0">
                <a:solidFill>
                  <a:srgbClr val="000000"/>
                </a:solidFill>
              </a:rPr>
              <a:t>Approach 3 – census employing continuous measurements</a:t>
            </a:r>
          </a:p>
          <a:p>
            <a:pPr>
              <a:defRPr/>
            </a:pPr>
            <a:endParaRPr lang="en-CA" sz="1000" b="1" dirty="0">
              <a:solidFill>
                <a:srgbClr val="000000"/>
              </a:solidFill>
            </a:endParaRPr>
          </a:p>
          <a:p>
            <a:pPr marL="177800" indent="-177800">
              <a:buFont typeface="Arial" charset="0"/>
              <a:buChar char="•"/>
              <a:defRPr/>
            </a:pPr>
            <a:r>
              <a:rPr lang="en-CA" dirty="0">
                <a:solidFill>
                  <a:srgbClr val="000000"/>
                </a:solidFill>
              </a:rPr>
              <a:t>A collection of data from the individuals, where all or a part of it is collected on a continuous basis</a:t>
            </a:r>
          </a:p>
          <a:p>
            <a:pPr marL="177800" indent="-177800">
              <a:buFont typeface="Arial" charset="0"/>
              <a:buChar char="•"/>
              <a:defRPr/>
            </a:pPr>
            <a:r>
              <a:rPr lang="en-CA" dirty="0">
                <a:solidFill>
                  <a:srgbClr val="000000"/>
                </a:solidFill>
              </a:rPr>
              <a:t>May involve some sampling</a:t>
            </a:r>
          </a:p>
          <a:p>
            <a:pPr marL="177800" indent="-177800">
              <a:buFont typeface="Arial" charset="0"/>
              <a:buChar char="•"/>
              <a:defRPr/>
            </a:pPr>
            <a:r>
              <a:rPr lang="en-CA" dirty="0">
                <a:solidFill>
                  <a:srgbClr val="000000"/>
                </a:solidFill>
              </a:rPr>
              <a:t>The collection modes may vary; some data may be replaced by administrative data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4"/>
          <p:cNvSpPr>
            <a:spLocks noGrp="1"/>
          </p:cNvSpPr>
          <p:nvPr>
            <p:ph type="dt" sz="quarter" idx="10"/>
          </p:nvPr>
        </p:nvSpPr>
        <p:spPr>
          <a:xfrm>
            <a:off x="7308850" y="6237288"/>
            <a:ext cx="1481138" cy="474662"/>
          </a:xfrm>
          <a:noFill/>
        </p:spPr>
        <p:txBody>
          <a:bodyPr/>
          <a:lstStyle/>
          <a:p>
            <a:r>
              <a:rPr lang="en-CA" smtClean="0"/>
              <a:t>November 1, 2011</a:t>
            </a:r>
            <a:endParaRPr lang="fr-CA" smtClean="0"/>
          </a:p>
        </p:txBody>
      </p:sp>
      <p:sp>
        <p:nvSpPr>
          <p:cNvPr id="1433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r-CA" smtClean="0"/>
              <a:t>Statistics Canada • Statistique Canada</a:t>
            </a:r>
          </a:p>
        </p:txBody>
      </p:sp>
      <p:sp>
        <p:nvSpPr>
          <p:cNvPr id="1434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20BECD-9340-40BD-9080-FD8EB83ECCBD}" type="slidenum">
              <a:rPr lang="fr-CA" smtClean="0"/>
              <a:pPr/>
              <a:t>9</a:t>
            </a:fld>
            <a:endParaRPr lang="fr-CA" smtClean="0"/>
          </a:p>
        </p:txBody>
      </p:sp>
      <p:sp>
        <p:nvSpPr>
          <p:cNvPr id="2253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773238"/>
            <a:ext cx="8348663" cy="4248150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CA" dirty="0" smtClean="0"/>
              <a:t>A traditional census is the only possible option for 2016</a:t>
            </a:r>
          </a:p>
          <a:p>
            <a:r>
              <a:rPr lang="en-CA" dirty="0" smtClean="0"/>
              <a:t>The presence or absence of a voluntary component remains an open question until the data qualities studies are completed for the National Household Survey.</a:t>
            </a:r>
          </a:p>
          <a:p>
            <a:pPr marL="714375" lvl="1" indent="-357188">
              <a:spcAft>
                <a:spcPts val="1800"/>
              </a:spcAft>
              <a:defRPr/>
            </a:pPr>
            <a:endParaRPr lang="en-CA" dirty="0" smtClean="0"/>
          </a:p>
          <a:p>
            <a:pPr>
              <a:spcAft>
                <a:spcPts val="600"/>
              </a:spcAft>
              <a:defRPr/>
            </a:pPr>
            <a:endParaRPr lang="en-CA" sz="2000" dirty="0" smtClean="0"/>
          </a:p>
        </p:txBody>
      </p:sp>
      <p:sp>
        <p:nvSpPr>
          <p:cNvPr id="14342" name="Title 1"/>
          <p:cNvSpPr>
            <a:spLocks noGrp="1"/>
          </p:cNvSpPr>
          <p:nvPr>
            <p:ph type="title"/>
          </p:nvPr>
        </p:nvSpPr>
        <p:spPr>
          <a:xfrm>
            <a:off x="0" y="836613"/>
            <a:ext cx="9144000" cy="708025"/>
          </a:xfrm>
        </p:spPr>
        <p:txBody>
          <a:bodyPr/>
          <a:lstStyle/>
          <a:p>
            <a:r>
              <a:rPr lang="en-CA" dirty="0" smtClean="0"/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_029a1-eng">
  <a:themeElements>
    <a:clrScheme name="20_029a1-eng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20_029a1-eng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0_029a1-eng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029a1-eng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029a1-eng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029a1-eng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029a1-eng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029a1-eng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029a1-eng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029a1-eng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20_029a1-eng</Template>
  <TotalTime>14815</TotalTime>
  <Words>1382</Words>
  <Application>Microsoft Office PowerPoint</Application>
  <PresentationFormat>On-screen Show (4:3)</PresentationFormat>
  <Paragraphs>242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20_029a1-eng</vt:lpstr>
      <vt:lpstr>The Canadian Census of Population: a Review in Preparation for 2016</vt:lpstr>
      <vt:lpstr>Mandate and Scope of Review</vt:lpstr>
      <vt:lpstr>Legislative</vt:lpstr>
      <vt:lpstr>Framework</vt:lpstr>
      <vt:lpstr>Consultation on uses</vt:lpstr>
      <vt:lpstr>Methodology</vt:lpstr>
      <vt:lpstr>Methodology</vt:lpstr>
      <vt:lpstr>Methodology</vt:lpstr>
      <vt:lpstr>Conclusion</vt:lpstr>
      <vt:lpstr>Lessons Learned</vt:lpstr>
      <vt:lpstr>Project contacts</vt:lpstr>
    </vt:vector>
  </TitlesOfParts>
  <Company>STC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poircla</dc:creator>
  <cp:lastModifiedBy>hamemar</cp:lastModifiedBy>
  <cp:revision>723</cp:revision>
  <dcterms:created xsi:type="dcterms:W3CDTF">2012-05-07T01:03:52Z</dcterms:created>
  <dcterms:modified xsi:type="dcterms:W3CDTF">2012-05-08T15:32:41Z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1618592320</vt:i4>
  </property>
  <property fmtid="{D5CDD505-2E9C-101B-9397-08002B2CF9AE}" pid="3" name="_NewReviewCycle">
    <vt:lpwstr/>
  </property>
  <property fmtid="{D5CDD505-2E9C-101B-9397-08002B2CF9AE}" pid="4" name="_EmailSubject">
    <vt:lpwstr>Informal meetings of the Steering Group on Censuses in Geneva, on 23 and 24 May</vt:lpwstr>
  </property>
  <property fmtid="{D5CDD505-2E9C-101B-9397-08002B2CF9AE}" pid="5" name="_AuthorEmail">
    <vt:lpwstr>Marc.Hamel@a.statcan.gc.ca</vt:lpwstr>
  </property>
  <property fmtid="{D5CDD505-2E9C-101B-9397-08002B2CF9AE}" pid="6" name="_AuthorEmailDisplayName">
    <vt:lpwstr>Hamel, Marc - CMO/BGR</vt:lpwstr>
  </property>
  <property fmtid="{D5CDD505-2E9C-101B-9397-08002B2CF9AE}" pid="7" name="_PreviousAdHocReviewCycleID">
    <vt:i4>1206121621</vt:i4>
  </property>
</Properties>
</file>