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23"/>
  </p:notesMasterIdLst>
  <p:sldIdLst>
    <p:sldId id="387" r:id="rId2"/>
    <p:sldId id="425" r:id="rId3"/>
    <p:sldId id="371" r:id="rId4"/>
    <p:sldId id="308" r:id="rId5"/>
    <p:sldId id="259" r:id="rId6"/>
    <p:sldId id="326" r:id="rId7"/>
    <p:sldId id="341" r:id="rId8"/>
    <p:sldId id="426" r:id="rId9"/>
    <p:sldId id="353" r:id="rId10"/>
    <p:sldId id="405" r:id="rId11"/>
    <p:sldId id="427" r:id="rId12"/>
    <p:sldId id="433" r:id="rId13"/>
    <p:sldId id="434" r:id="rId14"/>
    <p:sldId id="435" r:id="rId15"/>
    <p:sldId id="437" r:id="rId16"/>
    <p:sldId id="438" r:id="rId17"/>
    <p:sldId id="418" r:id="rId18"/>
    <p:sldId id="417" r:id="rId19"/>
    <p:sldId id="443" r:id="rId20"/>
    <p:sldId id="389" r:id="rId21"/>
    <p:sldId id="404" r:id="rId22"/>
  </p:sldIdLst>
  <p:sldSz cx="9144000" cy="6858000" type="screen4x3"/>
  <p:notesSz cx="6797675" cy="9928225"/>
  <p:embeddedFontLst>
    <p:embeddedFont>
      <p:font typeface="MS PGothic" pitchFamily="34" charset="-128"/>
      <p:regular r:id="rId24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DF9"/>
    <a:srgbClr val="00CC00"/>
    <a:srgbClr val="0066FF"/>
    <a:srgbClr val="E5FFE7"/>
    <a:srgbClr val="CDFFD2"/>
    <a:srgbClr val="C0C0C0"/>
    <a:srgbClr val="F6E1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5" autoAdjust="0"/>
    <p:restoredTop sz="47579" autoAdjust="0"/>
  </p:normalViewPr>
  <p:slideViewPr>
    <p:cSldViewPr snapToGrid="0">
      <p:cViewPr>
        <p:scale>
          <a:sx n="66" d="100"/>
          <a:sy n="66" d="100"/>
        </p:scale>
        <p:origin x="-72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2" tIns="45721" rIns="91442" bIns="45721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2" tIns="45721" rIns="91442" bIns="45721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2" tIns="45721" rIns="91442" bIns="45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2" tIns="45721" rIns="91442" bIns="45721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2" tIns="45721" rIns="91442" bIns="45721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63772DB-D286-4C2E-96D9-0C2D62C648C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F9B75B-E1FD-4A3D-9E37-86E3CA9D4EC6}" type="slidenum">
              <a:rPr lang="en-GB"/>
              <a:pPr/>
              <a:t>1</a:t>
            </a:fld>
            <a:endParaRPr lang="en-GB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76AA1-B470-490F-B8FB-0CC62D2341A0}" type="slidenum">
              <a:rPr lang="en-GB"/>
              <a:pPr/>
              <a:t>2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03828-1827-425A-9C81-B4370372BE05}" type="slidenum">
              <a:rPr lang="en-GB"/>
              <a:pPr/>
              <a:t>3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7A14F2-ACD7-4D29-8FD9-CB34A10DC5FD}" type="slidenum">
              <a:rPr lang="en-GB"/>
              <a:pPr/>
              <a:t>4</a:t>
            </a:fld>
            <a:endParaRPr lang="en-GB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1163E0-0066-47EB-A41F-0B1876DB047C}" type="slidenum">
              <a:rPr lang="en-GB"/>
              <a:pPr/>
              <a:t>5</a:t>
            </a:fld>
            <a:endParaRPr lang="en-GB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106C3-0E3B-4472-B0B7-B6EC7BB05ED1}" type="slidenum">
              <a:rPr lang="en-GB"/>
              <a:pPr/>
              <a:t>8</a:t>
            </a:fld>
            <a:endParaRPr lang="en-GB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805BB2-88A5-40DB-89FE-F44CC745D018}" type="slidenum">
              <a:rPr lang="en-GB"/>
              <a:pPr/>
              <a:t>12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DD388B-435A-4DD8-B0F9-BB6FF4A9F535}" type="slidenum">
              <a:rPr lang="en-GB"/>
              <a:pPr/>
              <a:t>19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B4886-6156-4191-9CE1-E07993683425}" type="slidenum">
              <a:rPr lang="en-GB"/>
              <a:pPr/>
              <a:t>21</a:t>
            </a:fld>
            <a:endParaRPr lang="en-GB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BIG%20DISK:ONS_Final%20Logos%20Folder%2028.02.08:NEW%20ONS%20Logos:JPEG%20HI:ONS_RGB.jpg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IG DISK:ONS_Final Logos Folder 28.02.08:NEW ONS Logos:JPEG HI:ONS_RGB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81000" y="304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24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19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E1B1-9B7F-4F2C-9D85-9BECF2EA62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ADF29-46F7-48BE-B281-90A828D84E4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DE2411-4609-4D6E-BB51-F0B505CC27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77724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55F97-C659-42E8-8E1C-9F3F2E4B0F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D478D-D59D-44DA-8C2E-E05EEC63E5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A0ED53-B496-43F8-A7C2-FF3D1F992C9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369DE-6FB8-4E13-8A07-4BACCF60D0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D910A8-A02B-4E15-9F36-A86A5E59331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9F5225-5034-4DDF-B0BD-36555AB71A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72AEC-5200-46D9-AF82-87A0576551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96221-9211-4CC6-A46A-B4EF15101C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2BB39D-A37B-4B16-9968-1EFB56B3A0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/>
            </a:lvl1pPr>
          </a:lstStyle>
          <a:p>
            <a:fld id="{ABBDCC0A-46E2-40F7-9798-18E87AC5C49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GB">
              <a:ea typeface="ＭＳ Ｐゴシック" pitchFamily="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MS PGothic" pitchFamily="34" charset="-128"/>
          <a:cs typeface="+mn-cs"/>
        </a:defRPr>
      </a:lvl1pPr>
      <a:lvl2pPr marL="763588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  <a:ea typeface="MS PGothic" pitchFamily="34" charset="-128"/>
        </a:defRPr>
      </a:lvl2pPr>
      <a:lvl3pPr marL="11826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  <a:ea typeface="MS PGothic" pitchFamily="34" charset="-128"/>
        </a:defRPr>
      </a:lvl3pPr>
      <a:lvl4pPr marL="1619250" indent="-246063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821613" cy="1752600"/>
          </a:xfrm>
        </p:spPr>
        <p:txBody>
          <a:bodyPr/>
          <a:lstStyle/>
          <a:p>
            <a:pPr eaLnBrk="1" hangingPunct="1"/>
            <a:r>
              <a:rPr lang="en-GB" sz="2400" b="1" smtClean="0"/>
              <a:t>EGM – Population &amp; Housing Censuses</a:t>
            </a:r>
            <a:endParaRPr lang="en-GB" sz="2400" smtClean="0"/>
          </a:p>
          <a:p>
            <a:pPr eaLnBrk="1" hangingPunct="1"/>
            <a:r>
              <a:rPr lang="en-GB" sz="2000" smtClean="0"/>
              <a:t>Eurostat / UNECE - Geneva - 24/25 May 2012</a:t>
            </a:r>
            <a:r>
              <a:rPr lang="en-GB" sz="2400" smtClean="0"/>
              <a:t/>
            </a:r>
            <a:br>
              <a:rPr lang="en-GB" sz="2400" smtClean="0"/>
            </a:br>
            <a:r>
              <a:rPr lang="en-GB" sz="2000" smtClean="0"/>
              <a:t/>
            </a:r>
            <a:br>
              <a:rPr lang="en-GB" sz="2000" smtClean="0"/>
            </a:br>
            <a:r>
              <a:rPr lang="en-GB" sz="4000" b="1" smtClean="0"/>
              <a:t>Beyond 2011</a:t>
            </a:r>
          </a:p>
          <a:p>
            <a:pPr eaLnBrk="1" hangingPunct="1"/>
            <a:r>
              <a:rPr lang="en-GB" b="1" smtClean="0"/>
              <a:t>The future of population statistics</a:t>
            </a:r>
            <a:r>
              <a:rPr lang="en-GB" sz="4000" b="1" smtClean="0"/>
              <a:t> </a:t>
            </a:r>
          </a:p>
          <a:p>
            <a:pPr eaLnBrk="1" hangingPunct="1"/>
            <a:r>
              <a:rPr lang="en-GB" sz="2400" smtClean="0"/>
              <a:t>(England &amp; Wales)</a:t>
            </a:r>
          </a:p>
          <a:p>
            <a:pPr eaLnBrk="1" hangingPunct="1"/>
            <a:endParaRPr lang="en-GB" sz="1800" smtClean="0"/>
          </a:p>
          <a:p>
            <a:pPr eaLnBrk="1" hangingPunct="1"/>
            <a:r>
              <a:rPr lang="en-GB" sz="1800" smtClean="0"/>
              <a:t>Alistair Calder – Office for National Statistics</a:t>
            </a:r>
          </a:p>
        </p:txBody>
      </p:sp>
      <p:pic>
        <p:nvPicPr>
          <p:cNvPr id="15362" name="Picture 2" descr="wag_logo_e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4700" y="550863"/>
            <a:ext cx="3095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1703388" y="1189038"/>
            <a:ext cx="1201737" cy="4857750"/>
          </a:xfrm>
          <a:prstGeom prst="rect">
            <a:avLst/>
          </a:prstGeom>
          <a:solidFill>
            <a:srgbClr val="DAE797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1873250" y="1406525"/>
            <a:ext cx="842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0">
                <a:solidFill>
                  <a:srgbClr val="000000"/>
                </a:solidFill>
                <a:latin typeface="Myriad Roman"/>
              </a:rPr>
              <a:t>CENSUS</a:t>
            </a:r>
            <a:endParaRPr lang="en-GB" sz="1800" b="0"/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3321050" y="1173163"/>
            <a:ext cx="2898775" cy="1638300"/>
          </a:xfrm>
          <a:prstGeom prst="rect">
            <a:avLst/>
          </a:prstGeom>
          <a:solidFill>
            <a:srgbClr val="A4C8EA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88" name="Rectangle 8"/>
          <p:cNvSpPr>
            <a:spLocks noChangeArrowheads="1"/>
          </p:cNvSpPr>
          <p:nvPr/>
        </p:nvSpPr>
        <p:spPr bwMode="auto">
          <a:xfrm>
            <a:off x="3321050" y="4768850"/>
            <a:ext cx="2898775" cy="1638300"/>
          </a:xfrm>
          <a:prstGeom prst="rect">
            <a:avLst/>
          </a:prstGeom>
          <a:solidFill>
            <a:srgbClr val="A4D394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89" name="Rectangle 9"/>
          <p:cNvSpPr>
            <a:spLocks noChangeArrowheads="1"/>
          </p:cNvSpPr>
          <p:nvPr/>
        </p:nvSpPr>
        <p:spPr bwMode="auto">
          <a:xfrm>
            <a:off x="1700213" y="4900613"/>
            <a:ext cx="1201737" cy="1141412"/>
          </a:xfrm>
          <a:prstGeom prst="rect">
            <a:avLst/>
          </a:prstGeom>
          <a:solidFill>
            <a:srgbClr val="9CD7D1"/>
          </a:solidFill>
          <a:ln w="11176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3397250" y="3213100"/>
            <a:ext cx="1198563" cy="1135063"/>
          </a:xfrm>
          <a:prstGeom prst="rect">
            <a:avLst/>
          </a:prstGeom>
          <a:solidFill>
            <a:srgbClr val="9CD7D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1" name="Oval 11"/>
          <p:cNvSpPr>
            <a:spLocks noChangeArrowheads="1"/>
          </p:cNvSpPr>
          <p:nvPr/>
        </p:nvSpPr>
        <p:spPr bwMode="auto">
          <a:xfrm>
            <a:off x="2038350" y="1201738"/>
            <a:ext cx="603250" cy="603250"/>
          </a:xfrm>
          <a:prstGeom prst="ellipse">
            <a:avLst/>
          </a:prstGeom>
          <a:solidFill>
            <a:srgbClr val="B4D5F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2" name="Oval 12"/>
          <p:cNvSpPr>
            <a:spLocks noChangeArrowheads="1"/>
          </p:cNvSpPr>
          <p:nvPr/>
        </p:nvSpPr>
        <p:spPr bwMode="auto">
          <a:xfrm>
            <a:off x="2038350" y="1878013"/>
            <a:ext cx="603250" cy="604837"/>
          </a:xfrm>
          <a:prstGeom prst="ellipse">
            <a:avLst/>
          </a:prstGeom>
          <a:solidFill>
            <a:srgbClr val="B4D5F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3" name="Oval 13"/>
          <p:cNvSpPr>
            <a:spLocks noChangeArrowheads="1"/>
          </p:cNvSpPr>
          <p:nvPr/>
        </p:nvSpPr>
        <p:spPr bwMode="auto">
          <a:xfrm>
            <a:off x="2049463" y="2581275"/>
            <a:ext cx="603250" cy="603250"/>
          </a:xfrm>
          <a:prstGeom prst="ellipse">
            <a:avLst/>
          </a:prstGeom>
          <a:solidFill>
            <a:srgbClr val="B4D5F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4" name="Oval 14"/>
          <p:cNvSpPr>
            <a:spLocks noChangeArrowheads="1"/>
          </p:cNvSpPr>
          <p:nvPr/>
        </p:nvSpPr>
        <p:spPr bwMode="auto">
          <a:xfrm>
            <a:off x="2049463" y="3605213"/>
            <a:ext cx="603250" cy="604837"/>
          </a:xfrm>
          <a:prstGeom prst="ellipse">
            <a:avLst/>
          </a:prstGeom>
          <a:solidFill>
            <a:srgbClr val="ABDEE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5" name="Oval 15"/>
          <p:cNvSpPr>
            <a:spLocks noChangeArrowheads="1"/>
          </p:cNvSpPr>
          <p:nvPr/>
        </p:nvSpPr>
        <p:spPr bwMode="auto">
          <a:xfrm>
            <a:off x="7729538" y="1484313"/>
            <a:ext cx="1073150" cy="1079500"/>
          </a:xfrm>
          <a:prstGeom prst="ellipse">
            <a:avLst/>
          </a:prstGeom>
          <a:solidFill>
            <a:srgbClr val="CCABD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6" name="Oval 16"/>
          <p:cNvSpPr>
            <a:spLocks noChangeArrowheads="1"/>
          </p:cNvSpPr>
          <p:nvPr/>
        </p:nvSpPr>
        <p:spPr bwMode="auto">
          <a:xfrm>
            <a:off x="7734300" y="4614863"/>
            <a:ext cx="1073150" cy="1074737"/>
          </a:xfrm>
          <a:prstGeom prst="ellipse">
            <a:avLst/>
          </a:prstGeom>
          <a:solidFill>
            <a:srgbClr val="CCABD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7" name="Rectangle 17"/>
          <p:cNvSpPr>
            <a:spLocks noChangeArrowheads="1"/>
          </p:cNvSpPr>
          <p:nvPr/>
        </p:nvSpPr>
        <p:spPr bwMode="auto">
          <a:xfrm>
            <a:off x="515938" y="1169988"/>
            <a:ext cx="701675" cy="4854575"/>
          </a:xfrm>
          <a:prstGeom prst="rect">
            <a:avLst/>
          </a:prstGeom>
          <a:solidFill>
            <a:srgbClr val="C4C4C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8" name="Rectangle 18"/>
          <p:cNvSpPr>
            <a:spLocks noChangeArrowheads="1"/>
          </p:cNvSpPr>
          <p:nvPr/>
        </p:nvSpPr>
        <p:spPr bwMode="auto">
          <a:xfrm>
            <a:off x="514350" y="5114925"/>
            <a:ext cx="703263" cy="909638"/>
          </a:xfrm>
          <a:prstGeom prst="rect">
            <a:avLst/>
          </a:prstGeom>
          <a:solidFill>
            <a:srgbClr val="DCDBD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299" name="Rectangle 19"/>
          <p:cNvSpPr>
            <a:spLocks noChangeArrowheads="1"/>
          </p:cNvSpPr>
          <p:nvPr/>
        </p:nvSpPr>
        <p:spPr bwMode="auto">
          <a:xfrm>
            <a:off x="4067175" y="1220788"/>
            <a:ext cx="1443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0">
                <a:solidFill>
                  <a:srgbClr val="000000"/>
                </a:solidFill>
              </a:rPr>
              <a:t>Population Data</a:t>
            </a:r>
            <a:endParaRPr lang="en-GB" sz="1600" b="0"/>
          </a:p>
        </p:txBody>
      </p:sp>
      <p:sp>
        <p:nvSpPr>
          <p:cNvPr id="225300" name="Rectangle 20"/>
          <p:cNvSpPr>
            <a:spLocks noChangeArrowheads="1"/>
          </p:cNvSpPr>
          <p:nvPr/>
        </p:nvSpPr>
        <p:spPr bwMode="auto">
          <a:xfrm>
            <a:off x="4211638" y="4797425"/>
            <a:ext cx="10810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Socio demographic</a:t>
            </a:r>
            <a:endParaRPr lang="en-GB" sz="1800" b="0"/>
          </a:p>
        </p:txBody>
      </p:sp>
      <p:sp>
        <p:nvSpPr>
          <p:cNvPr id="225301" name="Rectangle 21"/>
          <p:cNvSpPr>
            <a:spLocks noChangeArrowheads="1"/>
          </p:cNvSpPr>
          <p:nvPr/>
        </p:nvSpPr>
        <p:spPr bwMode="auto">
          <a:xfrm>
            <a:off x="4121150" y="4913313"/>
            <a:ext cx="12430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600" b="0">
                <a:solidFill>
                  <a:srgbClr val="000000"/>
                </a:solidFill>
              </a:rPr>
              <a:t>Attribute Data</a:t>
            </a:r>
            <a:endParaRPr lang="en-GB" sz="1600" b="0"/>
          </a:p>
        </p:txBody>
      </p:sp>
      <p:sp>
        <p:nvSpPr>
          <p:cNvPr id="225302" name="Rectangle 22"/>
          <p:cNvSpPr>
            <a:spLocks noChangeArrowheads="1"/>
          </p:cNvSpPr>
          <p:nvPr/>
        </p:nvSpPr>
        <p:spPr bwMode="auto">
          <a:xfrm>
            <a:off x="3551238" y="3284538"/>
            <a:ext cx="879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200" b="0">
                <a:solidFill>
                  <a:srgbClr val="000000"/>
                </a:solidFill>
              </a:rPr>
              <a:t>Coverage</a:t>
            </a:r>
          </a:p>
          <a:p>
            <a:pPr algn="ctr">
              <a:lnSpc>
                <a:spcPct val="80000"/>
              </a:lnSpc>
            </a:pPr>
            <a:r>
              <a:rPr lang="en-US" sz="1200" b="0">
                <a:solidFill>
                  <a:srgbClr val="000000"/>
                </a:solidFill>
              </a:rPr>
              <a:t>Assessment</a:t>
            </a:r>
            <a:endParaRPr lang="en-GB" sz="1200" b="0"/>
          </a:p>
        </p:txBody>
      </p:sp>
      <p:sp>
        <p:nvSpPr>
          <p:cNvPr id="225303" name="Rectangle 23"/>
          <p:cNvSpPr>
            <a:spLocks noChangeArrowheads="1"/>
          </p:cNvSpPr>
          <p:nvPr/>
        </p:nvSpPr>
        <p:spPr bwMode="auto">
          <a:xfrm>
            <a:off x="3452813" y="3648075"/>
            <a:ext cx="1228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700" b="0">
                <a:solidFill>
                  <a:srgbClr val="000000"/>
                </a:solidFill>
              </a:rPr>
              <a:t>incl. under &amp; over-coverage</a:t>
            </a:r>
          </a:p>
          <a:p>
            <a:r>
              <a:rPr lang="en-US" sz="700" b="0">
                <a:solidFill>
                  <a:srgbClr val="000000"/>
                </a:solidFill>
              </a:rPr>
              <a:t>- by survey and admin data</a:t>
            </a:r>
            <a:r>
              <a:rPr lang="en-US" sz="700" b="0">
                <a:solidFill>
                  <a:srgbClr val="000000"/>
                </a:solidFill>
                <a:latin typeface="Myriad Roman"/>
              </a:rPr>
              <a:t>?</a:t>
            </a:r>
            <a:endParaRPr lang="en-GB" sz="700" b="0"/>
          </a:p>
        </p:txBody>
      </p:sp>
      <p:sp>
        <p:nvSpPr>
          <p:cNvPr id="225304" name="Rectangle 24"/>
          <p:cNvSpPr>
            <a:spLocks noChangeArrowheads="1"/>
          </p:cNvSpPr>
          <p:nvPr/>
        </p:nvSpPr>
        <p:spPr bwMode="auto">
          <a:xfrm>
            <a:off x="1762125" y="4981575"/>
            <a:ext cx="105727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900" b="0">
                <a:solidFill>
                  <a:srgbClr val="000000"/>
                </a:solidFill>
              </a:rPr>
              <a:t>Socio demographic</a:t>
            </a:r>
            <a:endParaRPr lang="en-GB" sz="900" b="0"/>
          </a:p>
        </p:txBody>
      </p:sp>
      <p:sp>
        <p:nvSpPr>
          <p:cNvPr id="225305" name="Rectangle 25"/>
          <p:cNvSpPr>
            <a:spLocks noChangeArrowheads="1"/>
          </p:cNvSpPr>
          <p:nvPr/>
        </p:nvSpPr>
        <p:spPr bwMode="auto">
          <a:xfrm>
            <a:off x="1863725" y="5157788"/>
            <a:ext cx="860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0">
                <a:solidFill>
                  <a:srgbClr val="000000"/>
                </a:solidFill>
              </a:rPr>
              <a:t>Survey(s</a:t>
            </a:r>
            <a:r>
              <a:rPr lang="en-GB" sz="1400" b="0">
                <a:solidFill>
                  <a:srgbClr val="000000"/>
                </a:solidFill>
              </a:rPr>
              <a:t>)</a:t>
            </a:r>
            <a:endParaRPr lang="en-GB" sz="1400" b="0"/>
          </a:p>
        </p:txBody>
      </p:sp>
      <p:sp>
        <p:nvSpPr>
          <p:cNvPr id="225306" name="Rectangle 26"/>
          <p:cNvSpPr>
            <a:spLocks noChangeArrowheads="1"/>
          </p:cNvSpPr>
          <p:nvPr/>
        </p:nvSpPr>
        <p:spPr bwMode="auto">
          <a:xfrm>
            <a:off x="1943100" y="881063"/>
            <a:ext cx="728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 b="0">
                <a:solidFill>
                  <a:srgbClr val="000000"/>
                </a:solidFill>
              </a:rPr>
              <a:t>SOURCES</a:t>
            </a:r>
            <a:endParaRPr lang="en-GB" sz="1300" b="0"/>
          </a:p>
        </p:txBody>
      </p:sp>
      <p:sp>
        <p:nvSpPr>
          <p:cNvPr id="225307" name="Rectangle 27"/>
          <p:cNvSpPr>
            <a:spLocks noChangeArrowheads="1"/>
          </p:cNvSpPr>
          <p:nvPr/>
        </p:nvSpPr>
        <p:spPr bwMode="auto">
          <a:xfrm>
            <a:off x="581025" y="881063"/>
            <a:ext cx="5397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 b="0">
                <a:solidFill>
                  <a:srgbClr val="000000"/>
                </a:solidFill>
              </a:rPr>
              <a:t>FRAME</a:t>
            </a:r>
            <a:endParaRPr lang="en-GB" sz="1300" b="0"/>
          </a:p>
        </p:txBody>
      </p:sp>
      <p:sp>
        <p:nvSpPr>
          <p:cNvPr id="225308" name="Rectangle 28"/>
          <p:cNvSpPr>
            <a:spLocks noChangeArrowheads="1"/>
          </p:cNvSpPr>
          <p:nvPr/>
        </p:nvSpPr>
        <p:spPr bwMode="auto">
          <a:xfrm>
            <a:off x="4556125" y="881063"/>
            <a:ext cx="4572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 b="0">
                <a:solidFill>
                  <a:srgbClr val="000000"/>
                </a:solidFill>
              </a:rPr>
              <a:t>DATA</a:t>
            </a:r>
            <a:endParaRPr lang="en-GB" sz="1300" b="0"/>
          </a:p>
        </p:txBody>
      </p:sp>
      <p:sp>
        <p:nvSpPr>
          <p:cNvPr id="225309" name="Rectangle 29"/>
          <p:cNvSpPr>
            <a:spLocks noChangeArrowheads="1"/>
          </p:cNvSpPr>
          <p:nvPr/>
        </p:nvSpPr>
        <p:spPr bwMode="auto">
          <a:xfrm>
            <a:off x="6486525" y="889000"/>
            <a:ext cx="9906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 b="0">
                <a:solidFill>
                  <a:srgbClr val="000000"/>
                </a:solidFill>
              </a:rPr>
              <a:t>ESTIMATION</a:t>
            </a:r>
            <a:endParaRPr lang="en-GB" sz="1300" b="0"/>
          </a:p>
        </p:txBody>
      </p:sp>
      <p:sp>
        <p:nvSpPr>
          <p:cNvPr id="225310" name="Rectangle 30"/>
          <p:cNvSpPr>
            <a:spLocks noChangeArrowheads="1"/>
          </p:cNvSpPr>
          <p:nvPr/>
        </p:nvSpPr>
        <p:spPr bwMode="auto">
          <a:xfrm>
            <a:off x="7897813" y="881063"/>
            <a:ext cx="7461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300" b="0">
                <a:solidFill>
                  <a:srgbClr val="000000"/>
                </a:solidFill>
              </a:rPr>
              <a:t>OUTPUTS</a:t>
            </a:r>
            <a:endParaRPr lang="en-GB" sz="1300" b="0"/>
          </a:p>
        </p:txBody>
      </p:sp>
      <p:sp>
        <p:nvSpPr>
          <p:cNvPr id="225311" name="Rectangle 31"/>
          <p:cNvSpPr>
            <a:spLocks noChangeArrowheads="1"/>
          </p:cNvSpPr>
          <p:nvPr/>
        </p:nvSpPr>
        <p:spPr bwMode="auto">
          <a:xfrm>
            <a:off x="2079625" y="1316038"/>
            <a:ext cx="5334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200" b="0">
                <a:solidFill>
                  <a:srgbClr val="000000"/>
                </a:solidFill>
              </a:rPr>
              <a:t>Admin Source</a:t>
            </a:r>
            <a:endParaRPr lang="en-GB" sz="1200" b="0"/>
          </a:p>
        </p:txBody>
      </p:sp>
      <p:sp>
        <p:nvSpPr>
          <p:cNvPr id="225312" name="Rectangle 32"/>
          <p:cNvSpPr>
            <a:spLocks noChangeArrowheads="1"/>
          </p:cNvSpPr>
          <p:nvPr/>
        </p:nvSpPr>
        <p:spPr bwMode="auto">
          <a:xfrm>
            <a:off x="7870825" y="1844675"/>
            <a:ext cx="8016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0">
                <a:solidFill>
                  <a:srgbClr val="000000"/>
                </a:solidFill>
              </a:rPr>
              <a:t>Population estimates</a:t>
            </a:r>
            <a:endParaRPr lang="en-GB" sz="1200" b="0"/>
          </a:p>
        </p:txBody>
      </p:sp>
      <p:sp>
        <p:nvSpPr>
          <p:cNvPr id="225313" name="Rectangle 33"/>
          <p:cNvSpPr>
            <a:spLocks noChangeArrowheads="1"/>
          </p:cNvSpPr>
          <p:nvPr/>
        </p:nvSpPr>
        <p:spPr bwMode="auto">
          <a:xfrm>
            <a:off x="615950" y="1260475"/>
            <a:ext cx="500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Address</a:t>
            </a:r>
            <a:endParaRPr lang="en-GB" sz="1000" b="0"/>
          </a:p>
        </p:txBody>
      </p:sp>
      <p:sp>
        <p:nvSpPr>
          <p:cNvPr id="225314" name="Rectangle 34"/>
          <p:cNvSpPr>
            <a:spLocks noChangeArrowheads="1"/>
          </p:cNvSpPr>
          <p:nvPr/>
        </p:nvSpPr>
        <p:spPr bwMode="auto">
          <a:xfrm>
            <a:off x="609600" y="1468438"/>
            <a:ext cx="504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  <a:latin typeface="Myriad Roman"/>
              </a:rPr>
              <a:t>Register</a:t>
            </a:r>
            <a:endParaRPr lang="en-GB" sz="1000" b="0"/>
          </a:p>
        </p:txBody>
      </p:sp>
      <p:sp>
        <p:nvSpPr>
          <p:cNvPr id="225315" name="Rectangle 35"/>
          <p:cNvSpPr>
            <a:spLocks noChangeArrowheads="1"/>
          </p:cNvSpPr>
          <p:nvPr/>
        </p:nvSpPr>
        <p:spPr bwMode="auto">
          <a:xfrm>
            <a:off x="519113" y="4924425"/>
            <a:ext cx="660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000" b="0">
                <a:solidFill>
                  <a:srgbClr val="000000"/>
                </a:solidFill>
              </a:rPr>
              <a:t>Household</a:t>
            </a:r>
            <a:endParaRPr lang="en-GB" sz="1000" b="0"/>
          </a:p>
        </p:txBody>
      </p:sp>
      <p:sp>
        <p:nvSpPr>
          <p:cNvPr id="225316" name="Rectangle 36"/>
          <p:cNvSpPr>
            <a:spLocks noChangeArrowheads="1"/>
          </p:cNvSpPr>
          <p:nvPr/>
        </p:nvSpPr>
        <p:spPr bwMode="auto">
          <a:xfrm>
            <a:off x="608013" y="5757863"/>
            <a:ext cx="5349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Communal</a:t>
            </a:r>
            <a:endParaRPr lang="en-GB" sz="800" b="0"/>
          </a:p>
        </p:txBody>
      </p:sp>
      <p:sp>
        <p:nvSpPr>
          <p:cNvPr id="225317" name="Rectangle 37"/>
          <p:cNvSpPr>
            <a:spLocks noChangeArrowheads="1"/>
          </p:cNvSpPr>
          <p:nvPr/>
        </p:nvSpPr>
        <p:spPr bwMode="auto">
          <a:xfrm>
            <a:off x="517525" y="5889625"/>
            <a:ext cx="7477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Establishments</a:t>
            </a:r>
            <a:endParaRPr lang="en-GB" sz="800" b="0"/>
          </a:p>
        </p:txBody>
      </p:sp>
      <p:sp>
        <p:nvSpPr>
          <p:cNvPr id="225318" name="Rectangle 38"/>
          <p:cNvSpPr>
            <a:spLocks noChangeArrowheads="1"/>
          </p:cNvSpPr>
          <p:nvPr/>
        </p:nvSpPr>
        <p:spPr bwMode="auto">
          <a:xfrm>
            <a:off x="4406900" y="2911475"/>
            <a:ext cx="647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Adjusting for</a:t>
            </a:r>
            <a:endParaRPr lang="en-GB" sz="800" b="0"/>
          </a:p>
        </p:txBody>
      </p:sp>
      <p:sp>
        <p:nvSpPr>
          <p:cNvPr id="225319" name="Rectangle 39"/>
          <p:cNvSpPr>
            <a:spLocks noChangeArrowheads="1"/>
          </p:cNvSpPr>
          <p:nvPr/>
        </p:nvSpPr>
        <p:spPr bwMode="auto">
          <a:xfrm>
            <a:off x="4406900" y="3019425"/>
            <a:ext cx="1120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missing data and error</a:t>
            </a:r>
            <a:endParaRPr lang="en-GB" sz="800" b="0"/>
          </a:p>
        </p:txBody>
      </p:sp>
      <p:sp>
        <p:nvSpPr>
          <p:cNvPr id="225320" name="Rectangle 40"/>
          <p:cNvSpPr>
            <a:spLocks noChangeArrowheads="1"/>
          </p:cNvSpPr>
          <p:nvPr/>
        </p:nvSpPr>
        <p:spPr bwMode="auto">
          <a:xfrm>
            <a:off x="4406900" y="4457700"/>
            <a:ext cx="13493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Adjusting for non response</a:t>
            </a:r>
            <a:endParaRPr lang="en-GB" sz="800" b="0"/>
          </a:p>
        </p:txBody>
      </p:sp>
      <p:sp>
        <p:nvSpPr>
          <p:cNvPr id="225321" name="Rectangle 41"/>
          <p:cNvSpPr>
            <a:spLocks noChangeArrowheads="1"/>
          </p:cNvSpPr>
          <p:nvPr/>
        </p:nvSpPr>
        <p:spPr bwMode="auto">
          <a:xfrm>
            <a:off x="4406900" y="4565650"/>
            <a:ext cx="12922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bias in survey (or sources)</a:t>
            </a:r>
            <a:endParaRPr lang="en-GB" sz="800" b="0"/>
          </a:p>
        </p:txBody>
      </p:sp>
      <p:sp>
        <p:nvSpPr>
          <p:cNvPr id="225322" name="Rectangle 42"/>
          <p:cNvSpPr>
            <a:spLocks noChangeArrowheads="1"/>
          </p:cNvSpPr>
          <p:nvPr/>
        </p:nvSpPr>
        <p:spPr bwMode="auto">
          <a:xfrm>
            <a:off x="1870075" y="4752975"/>
            <a:ext cx="9318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 b="0">
                <a:solidFill>
                  <a:srgbClr val="000000"/>
                </a:solidFill>
              </a:rPr>
              <a:t>Surveys to fill gaps</a:t>
            </a:r>
            <a:endParaRPr lang="en-GB" sz="800" b="0"/>
          </a:p>
        </p:txBody>
      </p:sp>
      <p:sp>
        <p:nvSpPr>
          <p:cNvPr id="225323" name="Rectangle 43"/>
          <p:cNvSpPr>
            <a:spLocks noChangeArrowheads="1"/>
          </p:cNvSpPr>
          <p:nvPr/>
        </p:nvSpPr>
        <p:spPr bwMode="auto">
          <a:xfrm>
            <a:off x="1968500" y="4262438"/>
            <a:ext cx="668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Commercial sources?</a:t>
            </a:r>
            <a:endParaRPr lang="en-GB" sz="800" b="0"/>
          </a:p>
        </p:txBody>
      </p:sp>
      <p:sp>
        <p:nvSpPr>
          <p:cNvPr id="225324" name="Rectangle 44"/>
          <p:cNvSpPr>
            <a:spLocks noChangeArrowheads="1"/>
          </p:cNvSpPr>
          <p:nvPr/>
        </p:nvSpPr>
        <p:spPr bwMode="auto">
          <a:xfrm>
            <a:off x="179388" y="6099175"/>
            <a:ext cx="13684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Maintained national address gazetteer – provides frame for population data &amp; surveys</a:t>
            </a:r>
          </a:p>
        </p:txBody>
      </p:sp>
      <p:sp>
        <p:nvSpPr>
          <p:cNvPr id="225325" name="Rectangle 45"/>
          <p:cNvSpPr>
            <a:spLocks noChangeArrowheads="1"/>
          </p:cNvSpPr>
          <p:nvPr/>
        </p:nvSpPr>
        <p:spPr bwMode="auto">
          <a:xfrm>
            <a:off x="7645400" y="1062038"/>
            <a:ext cx="12557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All National to Small Area</a:t>
            </a:r>
            <a:endParaRPr lang="en-GB" sz="800" b="0"/>
          </a:p>
        </p:txBody>
      </p:sp>
      <p:sp>
        <p:nvSpPr>
          <p:cNvPr id="225326" name="Line 46"/>
          <p:cNvSpPr>
            <a:spLocks noChangeShapeType="1"/>
          </p:cNvSpPr>
          <p:nvPr/>
        </p:nvSpPr>
        <p:spPr bwMode="auto">
          <a:xfrm>
            <a:off x="3808413" y="4341813"/>
            <a:ext cx="1587" cy="357187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7" name="Freeform 47"/>
          <p:cNvSpPr>
            <a:spLocks/>
          </p:cNvSpPr>
          <p:nvPr/>
        </p:nvSpPr>
        <p:spPr bwMode="auto">
          <a:xfrm>
            <a:off x="3775075" y="4665663"/>
            <a:ext cx="65088" cy="109537"/>
          </a:xfrm>
          <a:custGeom>
            <a:avLst/>
            <a:gdLst>
              <a:gd name="T0" fmla="*/ 45279 w 23"/>
              <a:gd name="T1" fmla="*/ 50556 h 39"/>
              <a:gd name="T2" fmla="*/ 65088 w 23"/>
              <a:gd name="T3" fmla="*/ 0 h 39"/>
              <a:gd name="T4" fmla="*/ 0 w 23"/>
              <a:gd name="T5" fmla="*/ 0 h 39"/>
              <a:gd name="T6" fmla="*/ 19809 w 23"/>
              <a:gd name="T7" fmla="*/ 50556 h 39"/>
              <a:gd name="T8" fmla="*/ 33959 w 23"/>
              <a:gd name="T9" fmla="*/ 109537 h 39"/>
              <a:gd name="T10" fmla="*/ 45279 w 23"/>
              <a:gd name="T11" fmla="*/ 50556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9"/>
              <a:gd name="T20" fmla="*/ 23 w 2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9">
                <a:moveTo>
                  <a:pt x="16" y="18"/>
                </a:moveTo>
                <a:cubicBezTo>
                  <a:pt x="19" y="11"/>
                  <a:pt x="21" y="6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5" y="11"/>
                  <a:pt x="7" y="18"/>
                </a:cubicBezTo>
                <a:cubicBezTo>
                  <a:pt x="9" y="27"/>
                  <a:pt x="11" y="34"/>
                  <a:pt x="12" y="39"/>
                </a:cubicBezTo>
                <a:cubicBezTo>
                  <a:pt x="12" y="34"/>
                  <a:pt x="14" y="27"/>
                  <a:pt x="16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8" name="Line 48"/>
          <p:cNvSpPr>
            <a:spLocks noChangeShapeType="1"/>
          </p:cNvSpPr>
          <p:nvPr/>
        </p:nvSpPr>
        <p:spPr bwMode="auto">
          <a:xfrm flipV="1">
            <a:off x="4279900" y="4397375"/>
            <a:ext cx="1588" cy="357188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9" name="Freeform 49"/>
          <p:cNvSpPr>
            <a:spLocks/>
          </p:cNvSpPr>
          <p:nvPr/>
        </p:nvSpPr>
        <p:spPr bwMode="auto">
          <a:xfrm>
            <a:off x="4248150" y="4322763"/>
            <a:ext cx="65088" cy="109537"/>
          </a:xfrm>
          <a:custGeom>
            <a:avLst/>
            <a:gdLst>
              <a:gd name="T0" fmla="*/ 19809 w 23"/>
              <a:gd name="T1" fmla="*/ 56173 h 39"/>
              <a:gd name="T2" fmla="*/ 0 w 23"/>
              <a:gd name="T3" fmla="*/ 109537 h 39"/>
              <a:gd name="T4" fmla="*/ 65088 w 23"/>
              <a:gd name="T5" fmla="*/ 109537 h 39"/>
              <a:gd name="T6" fmla="*/ 45279 w 23"/>
              <a:gd name="T7" fmla="*/ 56173 h 39"/>
              <a:gd name="T8" fmla="*/ 31129 w 23"/>
              <a:gd name="T9" fmla="*/ 0 h 39"/>
              <a:gd name="T10" fmla="*/ 19809 w 23"/>
              <a:gd name="T11" fmla="*/ 56173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9"/>
              <a:gd name="T20" fmla="*/ 23 w 2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9">
                <a:moveTo>
                  <a:pt x="7" y="20"/>
                </a:moveTo>
                <a:cubicBezTo>
                  <a:pt x="4" y="28"/>
                  <a:pt x="2" y="33"/>
                  <a:pt x="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7"/>
                  <a:pt x="18" y="28"/>
                  <a:pt x="16" y="20"/>
                </a:cubicBezTo>
                <a:cubicBezTo>
                  <a:pt x="14" y="12"/>
                  <a:pt x="12" y="5"/>
                  <a:pt x="11" y="0"/>
                </a:cubicBezTo>
                <a:cubicBezTo>
                  <a:pt x="11" y="5"/>
                  <a:pt x="9" y="12"/>
                  <a:pt x="7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0" name="Line 50"/>
          <p:cNvSpPr>
            <a:spLocks noChangeShapeType="1"/>
          </p:cNvSpPr>
          <p:nvPr/>
        </p:nvSpPr>
        <p:spPr bwMode="auto">
          <a:xfrm>
            <a:off x="3808413" y="2800350"/>
            <a:ext cx="1587" cy="358775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1" name="Freeform 51"/>
          <p:cNvSpPr>
            <a:spLocks/>
          </p:cNvSpPr>
          <p:nvPr/>
        </p:nvSpPr>
        <p:spPr bwMode="auto">
          <a:xfrm>
            <a:off x="3775075" y="3125788"/>
            <a:ext cx="65088" cy="106362"/>
          </a:xfrm>
          <a:custGeom>
            <a:avLst/>
            <a:gdLst>
              <a:gd name="T0" fmla="*/ 45279 w 23"/>
              <a:gd name="T1" fmla="*/ 50382 h 38"/>
              <a:gd name="T2" fmla="*/ 65088 w 23"/>
              <a:gd name="T3" fmla="*/ 0 h 38"/>
              <a:gd name="T4" fmla="*/ 0 w 23"/>
              <a:gd name="T5" fmla="*/ 0 h 38"/>
              <a:gd name="T6" fmla="*/ 19809 w 23"/>
              <a:gd name="T7" fmla="*/ 50382 h 38"/>
              <a:gd name="T8" fmla="*/ 33959 w 23"/>
              <a:gd name="T9" fmla="*/ 106362 h 38"/>
              <a:gd name="T10" fmla="*/ 45279 w 23"/>
              <a:gd name="T11" fmla="*/ 50382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8"/>
              <a:gd name="T20" fmla="*/ 23 w 2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8">
                <a:moveTo>
                  <a:pt x="16" y="18"/>
                </a:moveTo>
                <a:cubicBezTo>
                  <a:pt x="19" y="11"/>
                  <a:pt x="21" y="6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5" y="11"/>
                  <a:pt x="7" y="18"/>
                </a:cubicBezTo>
                <a:cubicBezTo>
                  <a:pt x="9" y="26"/>
                  <a:pt x="11" y="34"/>
                  <a:pt x="12" y="38"/>
                </a:cubicBezTo>
                <a:cubicBezTo>
                  <a:pt x="12" y="34"/>
                  <a:pt x="14" y="26"/>
                  <a:pt x="16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2" name="Line 52"/>
          <p:cNvSpPr>
            <a:spLocks noChangeShapeType="1"/>
          </p:cNvSpPr>
          <p:nvPr/>
        </p:nvSpPr>
        <p:spPr bwMode="auto">
          <a:xfrm flipV="1">
            <a:off x="4279900" y="2847975"/>
            <a:ext cx="1588" cy="355600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3" name="Freeform 53"/>
          <p:cNvSpPr>
            <a:spLocks/>
          </p:cNvSpPr>
          <p:nvPr/>
        </p:nvSpPr>
        <p:spPr bwMode="auto">
          <a:xfrm>
            <a:off x="4248150" y="2771775"/>
            <a:ext cx="65088" cy="109538"/>
          </a:xfrm>
          <a:custGeom>
            <a:avLst/>
            <a:gdLst>
              <a:gd name="T0" fmla="*/ 19809 w 23"/>
              <a:gd name="T1" fmla="*/ 56173 h 39"/>
              <a:gd name="T2" fmla="*/ 0 w 23"/>
              <a:gd name="T3" fmla="*/ 109538 h 39"/>
              <a:gd name="T4" fmla="*/ 65088 w 23"/>
              <a:gd name="T5" fmla="*/ 109538 h 39"/>
              <a:gd name="T6" fmla="*/ 45279 w 23"/>
              <a:gd name="T7" fmla="*/ 56173 h 39"/>
              <a:gd name="T8" fmla="*/ 31129 w 23"/>
              <a:gd name="T9" fmla="*/ 0 h 39"/>
              <a:gd name="T10" fmla="*/ 19809 w 23"/>
              <a:gd name="T11" fmla="*/ 56173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9"/>
              <a:gd name="T20" fmla="*/ 23 w 2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9">
                <a:moveTo>
                  <a:pt x="7" y="20"/>
                </a:moveTo>
                <a:cubicBezTo>
                  <a:pt x="4" y="28"/>
                  <a:pt x="2" y="33"/>
                  <a:pt x="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6"/>
                  <a:pt x="18" y="28"/>
                  <a:pt x="16" y="20"/>
                </a:cubicBezTo>
                <a:cubicBezTo>
                  <a:pt x="14" y="12"/>
                  <a:pt x="12" y="5"/>
                  <a:pt x="11" y="0"/>
                </a:cubicBezTo>
                <a:cubicBezTo>
                  <a:pt x="11" y="5"/>
                  <a:pt x="9" y="12"/>
                  <a:pt x="7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4" name="Line 54"/>
          <p:cNvSpPr>
            <a:spLocks noChangeShapeType="1"/>
          </p:cNvSpPr>
          <p:nvPr/>
        </p:nvSpPr>
        <p:spPr bwMode="auto">
          <a:xfrm>
            <a:off x="6223000" y="5153025"/>
            <a:ext cx="1458913" cy="1588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5" name="Freeform 55"/>
          <p:cNvSpPr>
            <a:spLocks/>
          </p:cNvSpPr>
          <p:nvPr/>
        </p:nvSpPr>
        <p:spPr bwMode="auto">
          <a:xfrm>
            <a:off x="7648575" y="5119688"/>
            <a:ext cx="106363" cy="65087"/>
          </a:xfrm>
          <a:custGeom>
            <a:avLst/>
            <a:gdLst>
              <a:gd name="T0" fmla="*/ 50382 w 38"/>
              <a:gd name="T1" fmla="*/ 19809 h 23"/>
              <a:gd name="T2" fmla="*/ 0 w 38"/>
              <a:gd name="T3" fmla="*/ 0 h 23"/>
              <a:gd name="T4" fmla="*/ 0 w 38"/>
              <a:gd name="T5" fmla="*/ 65087 h 23"/>
              <a:gd name="T6" fmla="*/ 50382 w 38"/>
              <a:gd name="T7" fmla="*/ 45278 h 23"/>
              <a:gd name="T8" fmla="*/ 106363 w 38"/>
              <a:gd name="T9" fmla="*/ 33958 h 23"/>
              <a:gd name="T10" fmla="*/ 50382 w 38"/>
              <a:gd name="T11" fmla="*/ 19809 h 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23"/>
              <a:gd name="T20" fmla="*/ 38 w 38"/>
              <a:gd name="T21" fmla="*/ 23 h 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23">
                <a:moveTo>
                  <a:pt x="18" y="7"/>
                </a:moveTo>
                <a:cubicBezTo>
                  <a:pt x="10" y="5"/>
                  <a:pt x="6" y="2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10" y="19"/>
                  <a:pt x="18" y="16"/>
                </a:cubicBezTo>
                <a:cubicBezTo>
                  <a:pt x="26" y="14"/>
                  <a:pt x="33" y="12"/>
                  <a:pt x="38" y="12"/>
                </a:cubicBezTo>
                <a:cubicBezTo>
                  <a:pt x="33" y="11"/>
                  <a:pt x="26" y="9"/>
                  <a:pt x="18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6180138" y="1965325"/>
            <a:ext cx="1531937" cy="63500"/>
            <a:chOff x="3920" y="1265"/>
            <a:chExt cx="965" cy="40"/>
          </a:xfrm>
        </p:grpSpPr>
        <p:sp>
          <p:nvSpPr>
            <p:cNvPr id="30813" name="Line 57"/>
            <p:cNvSpPr>
              <a:spLocks noChangeShapeType="1"/>
            </p:cNvSpPr>
            <p:nvPr/>
          </p:nvSpPr>
          <p:spPr bwMode="auto">
            <a:xfrm>
              <a:off x="3920" y="1286"/>
              <a:ext cx="91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4" name="Freeform 58"/>
            <p:cNvSpPr>
              <a:spLocks/>
            </p:cNvSpPr>
            <p:nvPr/>
          </p:nvSpPr>
          <p:spPr bwMode="auto">
            <a:xfrm>
              <a:off x="4818" y="1265"/>
              <a:ext cx="67" cy="40"/>
            </a:xfrm>
            <a:custGeom>
              <a:avLst/>
              <a:gdLst>
                <a:gd name="T0" fmla="*/ 32 w 38"/>
                <a:gd name="T1" fmla="*/ 12 h 23"/>
                <a:gd name="T2" fmla="*/ 0 w 38"/>
                <a:gd name="T3" fmla="*/ 0 h 23"/>
                <a:gd name="T4" fmla="*/ 0 w 38"/>
                <a:gd name="T5" fmla="*/ 40 h 23"/>
                <a:gd name="T6" fmla="*/ 32 w 38"/>
                <a:gd name="T7" fmla="*/ 28 h 23"/>
                <a:gd name="T8" fmla="*/ 67 w 38"/>
                <a:gd name="T9" fmla="*/ 21 h 23"/>
                <a:gd name="T10" fmla="*/ 32 w 38"/>
                <a:gd name="T11" fmla="*/ 12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23"/>
                <a:gd name="T20" fmla="*/ 38 w 38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23">
                  <a:moveTo>
                    <a:pt x="18" y="7"/>
                  </a:moveTo>
                  <a:cubicBezTo>
                    <a:pt x="10" y="5"/>
                    <a:pt x="6" y="2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2"/>
                    <a:pt x="10" y="19"/>
                    <a:pt x="18" y="16"/>
                  </a:cubicBezTo>
                  <a:cubicBezTo>
                    <a:pt x="26" y="14"/>
                    <a:pt x="33" y="12"/>
                    <a:pt x="38" y="12"/>
                  </a:cubicBezTo>
                  <a:cubicBezTo>
                    <a:pt x="33" y="11"/>
                    <a:pt x="26" y="9"/>
                    <a:pt x="18" y="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39" name="Line 59"/>
          <p:cNvSpPr>
            <a:spLocks noChangeShapeType="1"/>
          </p:cNvSpPr>
          <p:nvPr/>
        </p:nvSpPr>
        <p:spPr bwMode="auto">
          <a:xfrm>
            <a:off x="2630488" y="1484313"/>
            <a:ext cx="582612" cy="1587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0" name="Freeform 60"/>
          <p:cNvSpPr>
            <a:spLocks/>
          </p:cNvSpPr>
          <p:nvPr/>
        </p:nvSpPr>
        <p:spPr bwMode="auto">
          <a:xfrm>
            <a:off x="3190875" y="1449388"/>
            <a:ext cx="109538" cy="65087"/>
          </a:xfrm>
          <a:custGeom>
            <a:avLst/>
            <a:gdLst>
              <a:gd name="T0" fmla="*/ 50556 w 39"/>
              <a:gd name="T1" fmla="*/ 19809 h 23"/>
              <a:gd name="T2" fmla="*/ 0 w 39"/>
              <a:gd name="T3" fmla="*/ 0 h 23"/>
              <a:gd name="T4" fmla="*/ 0 w 39"/>
              <a:gd name="T5" fmla="*/ 65087 h 23"/>
              <a:gd name="T6" fmla="*/ 50556 w 39"/>
              <a:gd name="T7" fmla="*/ 45278 h 23"/>
              <a:gd name="T8" fmla="*/ 109538 w 39"/>
              <a:gd name="T9" fmla="*/ 33958 h 23"/>
              <a:gd name="T10" fmla="*/ 50556 w 39"/>
              <a:gd name="T11" fmla="*/ 19809 h 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3"/>
              <a:gd name="T20" fmla="*/ 39 w 39"/>
              <a:gd name="T21" fmla="*/ 23 h 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3">
                <a:moveTo>
                  <a:pt x="18" y="7"/>
                </a:moveTo>
                <a:cubicBezTo>
                  <a:pt x="11" y="5"/>
                  <a:pt x="6" y="3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11" y="19"/>
                  <a:pt x="18" y="16"/>
                </a:cubicBezTo>
                <a:cubicBezTo>
                  <a:pt x="27" y="14"/>
                  <a:pt x="34" y="12"/>
                  <a:pt x="39" y="12"/>
                </a:cubicBezTo>
                <a:cubicBezTo>
                  <a:pt x="34" y="11"/>
                  <a:pt x="27" y="9"/>
                  <a:pt x="18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1" name="Line 61"/>
          <p:cNvSpPr>
            <a:spLocks noChangeShapeType="1"/>
          </p:cNvSpPr>
          <p:nvPr/>
        </p:nvSpPr>
        <p:spPr bwMode="auto">
          <a:xfrm>
            <a:off x="2905125" y="5634038"/>
            <a:ext cx="307975" cy="1587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2" name="Freeform 62"/>
          <p:cNvSpPr>
            <a:spLocks/>
          </p:cNvSpPr>
          <p:nvPr/>
        </p:nvSpPr>
        <p:spPr bwMode="auto">
          <a:xfrm>
            <a:off x="3190875" y="5603875"/>
            <a:ext cx="109538" cy="63500"/>
          </a:xfrm>
          <a:custGeom>
            <a:avLst/>
            <a:gdLst>
              <a:gd name="T0" fmla="*/ 50556 w 39"/>
              <a:gd name="T1" fmla="*/ 19326 h 23"/>
              <a:gd name="T2" fmla="*/ 0 w 39"/>
              <a:gd name="T3" fmla="*/ 0 h 23"/>
              <a:gd name="T4" fmla="*/ 0 w 39"/>
              <a:gd name="T5" fmla="*/ 63500 h 23"/>
              <a:gd name="T6" fmla="*/ 50556 w 39"/>
              <a:gd name="T7" fmla="*/ 44174 h 23"/>
              <a:gd name="T8" fmla="*/ 109538 w 39"/>
              <a:gd name="T9" fmla="*/ 30370 h 23"/>
              <a:gd name="T10" fmla="*/ 50556 w 39"/>
              <a:gd name="T11" fmla="*/ 19326 h 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3"/>
              <a:gd name="T20" fmla="*/ 39 w 39"/>
              <a:gd name="T21" fmla="*/ 23 h 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3">
                <a:moveTo>
                  <a:pt x="18" y="7"/>
                </a:moveTo>
                <a:cubicBezTo>
                  <a:pt x="11" y="4"/>
                  <a:pt x="6" y="2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11" y="18"/>
                  <a:pt x="18" y="16"/>
                </a:cubicBezTo>
                <a:cubicBezTo>
                  <a:pt x="27" y="14"/>
                  <a:pt x="34" y="12"/>
                  <a:pt x="39" y="11"/>
                </a:cubicBezTo>
                <a:cubicBezTo>
                  <a:pt x="34" y="11"/>
                  <a:pt x="27" y="9"/>
                  <a:pt x="18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3" name="Line 63"/>
          <p:cNvSpPr>
            <a:spLocks noChangeShapeType="1"/>
          </p:cNvSpPr>
          <p:nvPr/>
        </p:nvSpPr>
        <p:spPr bwMode="auto">
          <a:xfrm flipV="1">
            <a:off x="2649538" y="2636838"/>
            <a:ext cx="561975" cy="168275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4" name="Freeform 64"/>
          <p:cNvSpPr>
            <a:spLocks/>
          </p:cNvSpPr>
          <p:nvPr/>
        </p:nvSpPr>
        <p:spPr bwMode="auto">
          <a:xfrm>
            <a:off x="3179763" y="2608263"/>
            <a:ext cx="112712" cy="68262"/>
          </a:xfrm>
          <a:custGeom>
            <a:avLst/>
            <a:gdLst>
              <a:gd name="T0" fmla="*/ 53538 w 40"/>
              <a:gd name="T1" fmla="*/ 5689 h 24"/>
              <a:gd name="T2" fmla="*/ 0 w 40"/>
              <a:gd name="T3" fmla="*/ 5689 h 24"/>
              <a:gd name="T4" fmla="*/ 22542 w 40"/>
              <a:gd name="T5" fmla="*/ 68262 h 24"/>
              <a:gd name="T6" fmla="*/ 64809 w 40"/>
              <a:gd name="T7" fmla="*/ 31287 h 24"/>
              <a:gd name="T8" fmla="*/ 112712 w 40"/>
              <a:gd name="T9" fmla="*/ 0 h 24"/>
              <a:gd name="T10" fmla="*/ 53538 w 40"/>
              <a:gd name="T11" fmla="*/ 5689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24"/>
              <a:gd name="T20" fmla="*/ 40 w 40"/>
              <a:gd name="T21" fmla="*/ 24 h 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24">
                <a:moveTo>
                  <a:pt x="19" y="2"/>
                </a:moveTo>
                <a:cubicBezTo>
                  <a:pt x="12" y="2"/>
                  <a:pt x="6" y="2"/>
                  <a:pt x="0" y="2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2"/>
                  <a:pt x="16" y="16"/>
                  <a:pt x="23" y="11"/>
                </a:cubicBezTo>
                <a:cubicBezTo>
                  <a:pt x="29" y="6"/>
                  <a:pt x="36" y="2"/>
                  <a:pt x="40" y="0"/>
                </a:cubicBezTo>
                <a:cubicBezTo>
                  <a:pt x="35" y="1"/>
                  <a:pt x="28" y="2"/>
                  <a:pt x="19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5" name="Line 65"/>
          <p:cNvSpPr>
            <a:spLocks noChangeShapeType="1"/>
          </p:cNvSpPr>
          <p:nvPr/>
        </p:nvSpPr>
        <p:spPr bwMode="auto">
          <a:xfrm>
            <a:off x="2608263" y="4071938"/>
            <a:ext cx="641350" cy="6318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6" name="Freeform 66"/>
          <p:cNvSpPr>
            <a:spLocks/>
          </p:cNvSpPr>
          <p:nvPr/>
        </p:nvSpPr>
        <p:spPr bwMode="auto">
          <a:xfrm>
            <a:off x="3203575" y="4652963"/>
            <a:ext cx="104775" cy="95250"/>
          </a:xfrm>
          <a:custGeom>
            <a:avLst/>
            <a:gdLst>
              <a:gd name="T0" fmla="*/ 70794 w 37"/>
              <a:gd name="T1" fmla="*/ 47625 h 34"/>
              <a:gd name="T2" fmla="*/ 42476 w 37"/>
              <a:gd name="T3" fmla="*/ 0 h 34"/>
              <a:gd name="T4" fmla="*/ 0 w 37"/>
              <a:gd name="T5" fmla="*/ 50426 h 34"/>
              <a:gd name="T6" fmla="*/ 50972 w 37"/>
              <a:gd name="T7" fmla="*/ 67235 h 34"/>
              <a:gd name="T8" fmla="*/ 104775 w 37"/>
              <a:gd name="T9" fmla="*/ 95250 h 34"/>
              <a:gd name="T10" fmla="*/ 70794 w 37"/>
              <a:gd name="T11" fmla="*/ 47625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34"/>
              <a:gd name="T20" fmla="*/ 37 w 37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34">
                <a:moveTo>
                  <a:pt x="25" y="17"/>
                </a:moveTo>
                <a:cubicBezTo>
                  <a:pt x="20" y="10"/>
                  <a:pt x="18" y="6"/>
                  <a:pt x="15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11" y="21"/>
                  <a:pt x="18" y="24"/>
                </a:cubicBezTo>
                <a:cubicBezTo>
                  <a:pt x="26" y="28"/>
                  <a:pt x="33" y="31"/>
                  <a:pt x="37" y="34"/>
                </a:cubicBezTo>
                <a:cubicBezTo>
                  <a:pt x="34" y="30"/>
                  <a:pt x="29" y="24"/>
                  <a:pt x="25" y="1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8" name="Line 68"/>
          <p:cNvSpPr>
            <a:spLocks noChangeShapeType="1"/>
          </p:cNvSpPr>
          <p:nvPr/>
        </p:nvSpPr>
        <p:spPr bwMode="auto">
          <a:xfrm>
            <a:off x="2574925" y="3105150"/>
            <a:ext cx="976313" cy="15779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9" name="Freeform 69"/>
          <p:cNvSpPr>
            <a:spLocks/>
          </p:cNvSpPr>
          <p:nvPr/>
        </p:nvSpPr>
        <p:spPr bwMode="auto">
          <a:xfrm>
            <a:off x="3525838" y="4665663"/>
            <a:ext cx="101600" cy="98425"/>
          </a:xfrm>
          <a:custGeom>
            <a:avLst/>
            <a:gdLst>
              <a:gd name="T0" fmla="*/ 70556 w 36"/>
              <a:gd name="T1" fmla="*/ 50619 h 35"/>
              <a:gd name="T2" fmla="*/ 47978 w 36"/>
              <a:gd name="T3" fmla="*/ 0 h 35"/>
              <a:gd name="T4" fmla="*/ 0 w 36"/>
              <a:gd name="T5" fmla="*/ 44994 h 35"/>
              <a:gd name="T6" fmla="*/ 50800 w 36"/>
              <a:gd name="T7" fmla="*/ 67491 h 35"/>
              <a:gd name="T8" fmla="*/ 101600 w 36"/>
              <a:gd name="T9" fmla="*/ 98425 h 35"/>
              <a:gd name="T10" fmla="*/ 70556 w 36"/>
              <a:gd name="T11" fmla="*/ 50619 h 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5"/>
              <a:gd name="T20" fmla="*/ 36 w 36"/>
              <a:gd name="T21" fmla="*/ 35 h 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5">
                <a:moveTo>
                  <a:pt x="25" y="18"/>
                </a:moveTo>
                <a:cubicBezTo>
                  <a:pt x="21" y="11"/>
                  <a:pt x="19" y="6"/>
                  <a:pt x="17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7"/>
                  <a:pt x="11" y="21"/>
                  <a:pt x="18" y="24"/>
                </a:cubicBezTo>
                <a:cubicBezTo>
                  <a:pt x="26" y="28"/>
                  <a:pt x="32" y="32"/>
                  <a:pt x="36" y="35"/>
                </a:cubicBezTo>
                <a:cubicBezTo>
                  <a:pt x="33" y="32"/>
                  <a:pt x="29" y="25"/>
                  <a:pt x="25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2" name="Oval 72"/>
          <p:cNvSpPr>
            <a:spLocks noChangeArrowheads="1"/>
          </p:cNvSpPr>
          <p:nvPr/>
        </p:nvSpPr>
        <p:spPr bwMode="auto">
          <a:xfrm>
            <a:off x="7837488" y="6064250"/>
            <a:ext cx="447675" cy="450850"/>
          </a:xfrm>
          <a:prstGeom prst="ellipse">
            <a:avLst/>
          </a:prstGeom>
          <a:solidFill>
            <a:srgbClr val="E6D1E6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354" name="Rectangle 74"/>
          <p:cNvSpPr>
            <a:spLocks noChangeArrowheads="1"/>
          </p:cNvSpPr>
          <p:nvPr/>
        </p:nvSpPr>
        <p:spPr bwMode="auto">
          <a:xfrm>
            <a:off x="2084388" y="1993900"/>
            <a:ext cx="5286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200" b="0">
                <a:solidFill>
                  <a:srgbClr val="000000"/>
                </a:solidFill>
              </a:rPr>
              <a:t>Admin Source</a:t>
            </a:r>
            <a:endParaRPr lang="en-GB" sz="1200" b="0"/>
          </a:p>
        </p:txBody>
      </p:sp>
      <p:sp>
        <p:nvSpPr>
          <p:cNvPr id="225355" name="Rectangle 75"/>
          <p:cNvSpPr>
            <a:spLocks noChangeArrowheads="1"/>
          </p:cNvSpPr>
          <p:nvPr/>
        </p:nvSpPr>
        <p:spPr bwMode="auto">
          <a:xfrm>
            <a:off x="2084388" y="2708275"/>
            <a:ext cx="5286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200" b="0">
                <a:solidFill>
                  <a:srgbClr val="000000"/>
                </a:solidFill>
              </a:rPr>
              <a:t>Admin Source</a:t>
            </a:r>
            <a:endParaRPr lang="en-GB" sz="1200" b="0"/>
          </a:p>
        </p:txBody>
      </p:sp>
      <p:sp>
        <p:nvSpPr>
          <p:cNvPr id="225356" name="Rectangle 76"/>
          <p:cNvSpPr>
            <a:spLocks noChangeArrowheads="1"/>
          </p:cNvSpPr>
          <p:nvPr/>
        </p:nvSpPr>
        <p:spPr bwMode="auto">
          <a:xfrm>
            <a:off x="2062163" y="3716338"/>
            <a:ext cx="57626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200" b="0">
                <a:solidFill>
                  <a:srgbClr val="000000"/>
                </a:solidFill>
              </a:rPr>
              <a:t>Comm Source</a:t>
            </a:r>
            <a:endParaRPr lang="en-GB" sz="1200" b="0"/>
          </a:p>
        </p:txBody>
      </p:sp>
      <p:sp>
        <p:nvSpPr>
          <p:cNvPr id="225357" name="Rectangle 77"/>
          <p:cNvSpPr>
            <a:spLocks noChangeArrowheads="1"/>
          </p:cNvSpPr>
          <p:nvPr/>
        </p:nvSpPr>
        <p:spPr bwMode="auto">
          <a:xfrm rot="3484503">
            <a:off x="2577306" y="3744119"/>
            <a:ext cx="10699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increasing later?</a:t>
            </a:r>
            <a:endParaRPr lang="en-GB" sz="800" b="0"/>
          </a:p>
        </p:txBody>
      </p:sp>
      <p:sp>
        <p:nvSpPr>
          <p:cNvPr id="225358" name="Rectangle 78"/>
          <p:cNvSpPr>
            <a:spLocks noChangeArrowheads="1"/>
          </p:cNvSpPr>
          <p:nvPr/>
        </p:nvSpPr>
        <p:spPr bwMode="auto">
          <a:xfrm>
            <a:off x="7870825" y="4964113"/>
            <a:ext cx="8016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0">
                <a:solidFill>
                  <a:srgbClr val="000000"/>
                </a:solidFill>
              </a:rPr>
              <a:t>Attribute estimates</a:t>
            </a:r>
            <a:endParaRPr lang="en-GB" sz="1200" b="0"/>
          </a:p>
        </p:txBody>
      </p:sp>
      <p:sp>
        <p:nvSpPr>
          <p:cNvPr id="225360" name="Rectangle 80"/>
          <p:cNvSpPr>
            <a:spLocks noChangeArrowheads="1"/>
          </p:cNvSpPr>
          <p:nvPr/>
        </p:nvSpPr>
        <p:spPr bwMode="auto">
          <a:xfrm>
            <a:off x="7793038" y="6165850"/>
            <a:ext cx="557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Interactional</a:t>
            </a:r>
          </a:p>
          <a:p>
            <a:pPr algn="ctr"/>
            <a:r>
              <a:rPr lang="en-GB" sz="800" b="0">
                <a:solidFill>
                  <a:srgbClr val="000000"/>
                </a:solidFill>
              </a:rPr>
              <a:t>Analysis</a:t>
            </a:r>
          </a:p>
          <a:p>
            <a:pPr algn="ctr"/>
            <a:r>
              <a:rPr lang="en-GB" sz="800" b="0">
                <a:solidFill>
                  <a:srgbClr val="000000"/>
                </a:solidFill>
              </a:rPr>
              <a:t>E.g. TTWA</a:t>
            </a:r>
            <a:endParaRPr lang="en-GB" sz="800" b="0"/>
          </a:p>
        </p:txBody>
      </p:sp>
      <p:sp>
        <p:nvSpPr>
          <p:cNvPr id="225362" name="Oval 82"/>
          <p:cNvSpPr>
            <a:spLocks noChangeArrowheads="1"/>
          </p:cNvSpPr>
          <p:nvPr/>
        </p:nvSpPr>
        <p:spPr bwMode="auto">
          <a:xfrm>
            <a:off x="8407400" y="5748338"/>
            <a:ext cx="508000" cy="509587"/>
          </a:xfrm>
          <a:prstGeom prst="ellipse">
            <a:avLst/>
          </a:prstGeom>
          <a:solidFill>
            <a:srgbClr val="E6D1E6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363" name="Rectangle 83"/>
          <p:cNvSpPr>
            <a:spLocks noChangeArrowheads="1"/>
          </p:cNvSpPr>
          <p:nvPr/>
        </p:nvSpPr>
        <p:spPr bwMode="auto">
          <a:xfrm>
            <a:off x="8366125" y="5840413"/>
            <a:ext cx="617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</a:rPr>
              <a:t>Longitudinal</a:t>
            </a:r>
          </a:p>
          <a:p>
            <a:pPr algn="ctr"/>
            <a:r>
              <a:rPr lang="en-US" sz="800" b="0">
                <a:solidFill>
                  <a:srgbClr val="000000"/>
                </a:solidFill>
              </a:rPr>
              <a:t>data</a:t>
            </a:r>
            <a:endParaRPr lang="en-GB" sz="800" b="0"/>
          </a:p>
        </p:txBody>
      </p:sp>
      <p:sp>
        <p:nvSpPr>
          <p:cNvPr id="225364" name="Oval 84"/>
          <p:cNvSpPr>
            <a:spLocks noChangeArrowheads="1"/>
          </p:cNvSpPr>
          <p:nvPr/>
        </p:nvSpPr>
        <p:spPr bwMode="auto">
          <a:xfrm>
            <a:off x="8413750" y="4108450"/>
            <a:ext cx="495300" cy="496888"/>
          </a:xfrm>
          <a:prstGeom prst="ellipse">
            <a:avLst/>
          </a:prstGeom>
          <a:solidFill>
            <a:srgbClr val="E6D1E6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365" name="Rectangle 85"/>
          <p:cNvSpPr>
            <a:spLocks noChangeArrowheads="1"/>
          </p:cNvSpPr>
          <p:nvPr/>
        </p:nvSpPr>
        <p:spPr bwMode="auto">
          <a:xfrm>
            <a:off x="8351838" y="4187825"/>
            <a:ext cx="7032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900" b="0">
                <a:solidFill>
                  <a:srgbClr val="000000"/>
                </a:solidFill>
              </a:rPr>
              <a:t>Household </a:t>
            </a:r>
          </a:p>
          <a:p>
            <a:pPr algn="ctr"/>
            <a:r>
              <a:rPr lang="en-GB" sz="900" b="0">
                <a:solidFill>
                  <a:srgbClr val="000000"/>
                </a:solidFill>
              </a:rPr>
              <a:t>structure etc</a:t>
            </a:r>
            <a:endParaRPr lang="en-GB" sz="900" b="0"/>
          </a:p>
        </p:txBody>
      </p:sp>
      <p:sp>
        <p:nvSpPr>
          <p:cNvPr id="225366" name="Line 86"/>
          <p:cNvSpPr>
            <a:spLocks noChangeShapeType="1"/>
          </p:cNvSpPr>
          <p:nvPr/>
        </p:nvSpPr>
        <p:spPr bwMode="auto">
          <a:xfrm flipV="1">
            <a:off x="2627313" y="2781300"/>
            <a:ext cx="720725" cy="935038"/>
          </a:xfrm>
          <a:prstGeom prst="line">
            <a:avLst/>
          </a:prstGeom>
          <a:noFill/>
          <a:ln w="11176" cap="rnd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67" name="Rectangle 87"/>
          <p:cNvSpPr>
            <a:spLocks noChangeArrowheads="1"/>
          </p:cNvSpPr>
          <p:nvPr/>
        </p:nvSpPr>
        <p:spPr bwMode="auto">
          <a:xfrm>
            <a:off x="3132138" y="3068638"/>
            <a:ext cx="219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800" b="0">
                <a:solidFill>
                  <a:srgbClr val="000000"/>
                </a:solidFill>
                <a:latin typeface="Myriad Roman"/>
              </a:rPr>
              <a:t>??</a:t>
            </a:r>
            <a:endParaRPr lang="en-GB" sz="800" b="0"/>
          </a:p>
        </p:txBody>
      </p:sp>
      <p:sp>
        <p:nvSpPr>
          <p:cNvPr id="225368" name="Line 88"/>
          <p:cNvSpPr>
            <a:spLocks noChangeShapeType="1"/>
          </p:cNvSpPr>
          <p:nvPr/>
        </p:nvSpPr>
        <p:spPr bwMode="auto">
          <a:xfrm flipV="1">
            <a:off x="4279900" y="2847975"/>
            <a:ext cx="1588" cy="355600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9" name="Rectangle 89"/>
          <p:cNvSpPr>
            <a:spLocks noChangeArrowheads="1"/>
          </p:cNvSpPr>
          <p:nvPr/>
        </p:nvSpPr>
        <p:spPr bwMode="auto">
          <a:xfrm>
            <a:off x="5407025" y="3348038"/>
            <a:ext cx="893763" cy="801687"/>
          </a:xfrm>
          <a:prstGeom prst="rect">
            <a:avLst/>
          </a:prstGeom>
          <a:solidFill>
            <a:srgbClr val="9CD7D1"/>
          </a:solidFill>
          <a:ln w="1111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25370" name="Rectangle 90"/>
          <p:cNvSpPr>
            <a:spLocks noChangeArrowheads="1"/>
          </p:cNvSpPr>
          <p:nvPr/>
        </p:nvSpPr>
        <p:spPr bwMode="auto">
          <a:xfrm>
            <a:off x="5399088" y="3540125"/>
            <a:ext cx="846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000" b="0">
                <a:solidFill>
                  <a:srgbClr val="000000"/>
                </a:solidFill>
              </a:rPr>
              <a:t>Quality</a:t>
            </a:r>
          </a:p>
          <a:p>
            <a:pPr algn="ctr">
              <a:lnSpc>
                <a:spcPct val="80000"/>
              </a:lnSpc>
            </a:pPr>
            <a:r>
              <a:rPr lang="en-US" sz="1000" b="0">
                <a:solidFill>
                  <a:srgbClr val="000000"/>
                </a:solidFill>
              </a:rPr>
              <a:t>measurement</a:t>
            </a:r>
            <a:endParaRPr lang="en-GB" sz="1000" b="0"/>
          </a:p>
        </p:txBody>
      </p:sp>
      <p:sp>
        <p:nvSpPr>
          <p:cNvPr id="225371" name="Line 91"/>
          <p:cNvSpPr>
            <a:spLocks noChangeShapeType="1"/>
          </p:cNvSpPr>
          <p:nvPr/>
        </p:nvSpPr>
        <p:spPr bwMode="auto">
          <a:xfrm>
            <a:off x="5732463" y="2795588"/>
            <a:ext cx="1587" cy="487362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2" name="Freeform 92"/>
          <p:cNvSpPr>
            <a:spLocks/>
          </p:cNvSpPr>
          <p:nvPr/>
        </p:nvSpPr>
        <p:spPr bwMode="auto">
          <a:xfrm>
            <a:off x="5699125" y="3251200"/>
            <a:ext cx="65088" cy="106363"/>
          </a:xfrm>
          <a:custGeom>
            <a:avLst/>
            <a:gdLst>
              <a:gd name="T0" fmla="*/ 45279 w 23"/>
              <a:gd name="T1" fmla="*/ 50382 h 38"/>
              <a:gd name="T2" fmla="*/ 65088 w 23"/>
              <a:gd name="T3" fmla="*/ 0 h 38"/>
              <a:gd name="T4" fmla="*/ 0 w 23"/>
              <a:gd name="T5" fmla="*/ 0 h 38"/>
              <a:gd name="T6" fmla="*/ 19809 w 23"/>
              <a:gd name="T7" fmla="*/ 50382 h 38"/>
              <a:gd name="T8" fmla="*/ 33959 w 23"/>
              <a:gd name="T9" fmla="*/ 106363 h 38"/>
              <a:gd name="T10" fmla="*/ 45279 w 23"/>
              <a:gd name="T11" fmla="*/ 50382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8"/>
              <a:gd name="T20" fmla="*/ 23 w 2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8">
                <a:moveTo>
                  <a:pt x="16" y="18"/>
                </a:moveTo>
                <a:cubicBezTo>
                  <a:pt x="19" y="11"/>
                  <a:pt x="21" y="6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5" y="11"/>
                  <a:pt x="7" y="18"/>
                </a:cubicBezTo>
                <a:cubicBezTo>
                  <a:pt x="9" y="26"/>
                  <a:pt x="11" y="34"/>
                  <a:pt x="12" y="38"/>
                </a:cubicBezTo>
                <a:cubicBezTo>
                  <a:pt x="12" y="34"/>
                  <a:pt x="14" y="26"/>
                  <a:pt x="16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3" name="Line 93"/>
          <p:cNvSpPr>
            <a:spLocks noChangeShapeType="1"/>
          </p:cNvSpPr>
          <p:nvPr/>
        </p:nvSpPr>
        <p:spPr bwMode="auto">
          <a:xfrm flipV="1">
            <a:off x="5730875" y="4240213"/>
            <a:ext cx="1588" cy="538162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4" name="Freeform 94"/>
          <p:cNvSpPr>
            <a:spLocks/>
          </p:cNvSpPr>
          <p:nvPr/>
        </p:nvSpPr>
        <p:spPr bwMode="auto">
          <a:xfrm>
            <a:off x="5699125" y="4156075"/>
            <a:ext cx="65088" cy="109538"/>
          </a:xfrm>
          <a:custGeom>
            <a:avLst/>
            <a:gdLst>
              <a:gd name="T0" fmla="*/ 19809 w 23"/>
              <a:gd name="T1" fmla="*/ 56173 h 39"/>
              <a:gd name="T2" fmla="*/ 0 w 23"/>
              <a:gd name="T3" fmla="*/ 109538 h 39"/>
              <a:gd name="T4" fmla="*/ 65088 w 23"/>
              <a:gd name="T5" fmla="*/ 109538 h 39"/>
              <a:gd name="T6" fmla="*/ 45279 w 23"/>
              <a:gd name="T7" fmla="*/ 56173 h 39"/>
              <a:gd name="T8" fmla="*/ 31129 w 23"/>
              <a:gd name="T9" fmla="*/ 0 h 39"/>
              <a:gd name="T10" fmla="*/ 19809 w 23"/>
              <a:gd name="T11" fmla="*/ 56173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9"/>
              <a:gd name="T20" fmla="*/ 23 w 2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9">
                <a:moveTo>
                  <a:pt x="7" y="20"/>
                </a:moveTo>
                <a:cubicBezTo>
                  <a:pt x="4" y="28"/>
                  <a:pt x="2" y="33"/>
                  <a:pt x="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7"/>
                  <a:pt x="18" y="28"/>
                  <a:pt x="16" y="20"/>
                </a:cubicBezTo>
                <a:cubicBezTo>
                  <a:pt x="14" y="12"/>
                  <a:pt x="12" y="5"/>
                  <a:pt x="11" y="0"/>
                </a:cubicBezTo>
                <a:cubicBezTo>
                  <a:pt x="11" y="5"/>
                  <a:pt x="9" y="12"/>
                  <a:pt x="7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5" name="Line 95"/>
          <p:cNvSpPr>
            <a:spLocks noChangeShapeType="1"/>
          </p:cNvSpPr>
          <p:nvPr/>
        </p:nvSpPr>
        <p:spPr bwMode="auto">
          <a:xfrm>
            <a:off x="2627313" y="2133600"/>
            <a:ext cx="582612" cy="1588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6" name="Freeform 96"/>
          <p:cNvSpPr>
            <a:spLocks/>
          </p:cNvSpPr>
          <p:nvPr/>
        </p:nvSpPr>
        <p:spPr bwMode="auto">
          <a:xfrm>
            <a:off x="3187700" y="2098675"/>
            <a:ext cx="109538" cy="65088"/>
          </a:xfrm>
          <a:custGeom>
            <a:avLst/>
            <a:gdLst>
              <a:gd name="T0" fmla="*/ 50556 w 39"/>
              <a:gd name="T1" fmla="*/ 19809 h 23"/>
              <a:gd name="T2" fmla="*/ 0 w 39"/>
              <a:gd name="T3" fmla="*/ 0 h 23"/>
              <a:gd name="T4" fmla="*/ 0 w 39"/>
              <a:gd name="T5" fmla="*/ 65088 h 23"/>
              <a:gd name="T6" fmla="*/ 50556 w 39"/>
              <a:gd name="T7" fmla="*/ 45279 h 23"/>
              <a:gd name="T8" fmla="*/ 109538 w 39"/>
              <a:gd name="T9" fmla="*/ 33959 h 23"/>
              <a:gd name="T10" fmla="*/ 50556 w 39"/>
              <a:gd name="T11" fmla="*/ 19809 h 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3"/>
              <a:gd name="T20" fmla="*/ 39 w 39"/>
              <a:gd name="T21" fmla="*/ 23 h 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3">
                <a:moveTo>
                  <a:pt x="18" y="7"/>
                </a:moveTo>
                <a:cubicBezTo>
                  <a:pt x="11" y="5"/>
                  <a:pt x="6" y="3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11" y="19"/>
                  <a:pt x="18" y="16"/>
                </a:cubicBezTo>
                <a:cubicBezTo>
                  <a:pt x="27" y="14"/>
                  <a:pt x="34" y="12"/>
                  <a:pt x="39" y="12"/>
                </a:cubicBezTo>
                <a:cubicBezTo>
                  <a:pt x="34" y="11"/>
                  <a:pt x="27" y="9"/>
                  <a:pt x="18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7" name="Line 97"/>
          <p:cNvSpPr>
            <a:spLocks noChangeShapeType="1"/>
          </p:cNvSpPr>
          <p:nvPr/>
        </p:nvSpPr>
        <p:spPr bwMode="auto">
          <a:xfrm>
            <a:off x="2905125" y="1914525"/>
            <a:ext cx="307975" cy="1588"/>
          </a:xfrm>
          <a:prstGeom prst="line">
            <a:avLst/>
          </a:prstGeom>
          <a:noFill/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8" name="Freeform 98"/>
          <p:cNvSpPr>
            <a:spLocks/>
          </p:cNvSpPr>
          <p:nvPr/>
        </p:nvSpPr>
        <p:spPr bwMode="auto">
          <a:xfrm>
            <a:off x="3190875" y="1884363"/>
            <a:ext cx="109538" cy="63500"/>
          </a:xfrm>
          <a:custGeom>
            <a:avLst/>
            <a:gdLst>
              <a:gd name="T0" fmla="*/ 50556 w 39"/>
              <a:gd name="T1" fmla="*/ 19326 h 23"/>
              <a:gd name="T2" fmla="*/ 0 w 39"/>
              <a:gd name="T3" fmla="*/ 0 h 23"/>
              <a:gd name="T4" fmla="*/ 0 w 39"/>
              <a:gd name="T5" fmla="*/ 63500 h 23"/>
              <a:gd name="T6" fmla="*/ 50556 w 39"/>
              <a:gd name="T7" fmla="*/ 44174 h 23"/>
              <a:gd name="T8" fmla="*/ 109538 w 39"/>
              <a:gd name="T9" fmla="*/ 30370 h 23"/>
              <a:gd name="T10" fmla="*/ 50556 w 39"/>
              <a:gd name="T11" fmla="*/ 19326 h 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3"/>
              <a:gd name="T20" fmla="*/ 39 w 39"/>
              <a:gd name="T21" fmla="*/ 23 h 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3">
                <a:moveTo>
                  <a:pt x="18" y="7"/>
                </a:moveTo>
                <a:cubicBezTo>
                  <a:pt x="11" y="4"/>
                  <a:pt x="6" y="2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11" y="18"/>
                  <a:pt x="18" y="16"/>
                </a:cubicBezTo>
                <a:cubicBezTo>
                  <a:pt x="27" y="14"/>
                  <a:pt x="34" y="12"/>
                  <a:pt x="39" y="11"/>
                </a:cubicBezTo>
                <a:cubicBezTo>
                  <a:pt x="34" y="11"/>
                  <a:pt x="27" y="9"/>
                  <a:pt x="18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9" name="Line 99"/>
          <p:cNvSpPr>
            <a:spLocks noChangeShapeType="1"/>
          </p:cNvSpPr>
          <p:nvPr/>
        </p:nvSpPr>
        <p:spPr bwMode="auto">
          <a:xfrm flipV="1">
            <a:off x="6011863" y="2892425"/>
            <a:ext cx="1587" cy="447675"/>
          </a:xfrm>
          <a:prstGeom prst="line">
            <a:avLst/>
          </a:prstGeom>
          <a:noFill/>
          <a:ln w="11176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0" name="Freeform 100"/>
          <p:cNvSpPr>
            <a:spLocks/>
          </p:cNvSpPr>
          <p:nvPr/>
        </p:nvSpPr>
        <p:spPr bwMode="auto">
          <a:xfrm>
            <a:off x="5980113" y="2808288"/>
            <a:ext cx="65087" cy="109537"/>
          </a:xfrm>
          <a:custGeom>
            <a:avLst/>
            <a:gdLst>
              <a:gd name="T0" fmla="*/ 19809 w 23"/>
              <a:gd name="T1" fmla="*/ 56173 h 39"/>
              <a:gd name="T2" fmla="*/ 0 w 23"/>
              <a:gd name="T3" fmla="*/ 109537 h 39"/>
              <a:gd name="T4" fmla="*/ 65087 w 23"/>
              <a:gd name="T5" fmla="*/ 109537 h 39"/>
              <a:gd name="T6" fmla="*/ 45278 w 23"/>
              <a:gd name="T7" fmla="*/ 56173 h 39"/>
              <a:gd name="T8" fmla="*/ 31129 w 23"/>
              <a:gd name="T9" fmla="*/ 0 h 39"/>
              <a:gd name="T10" fmla="*/ 19809 w 23"/>
              <a:gd name="T11" fmla="*/ 56173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9"/>
              <a:gd name="T20" fmla="*/ 23 w 2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9">
                <a:moveTo>
                  <a:pt x="7" y="20"/>
                </a:moveTo>
                <a:cubicBezTo>
                  <a:pt x="4" y="28"/>
                  <a:pt x="2" y="33"/>
                  <a:pt x="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7"/>
                  <a:pt x="18" y="28"/>
                  <a:pt x="16" y="20"/>
                </a:cubicBezTo>
                <a:cubicBezTo>
                  <a:pt x="14" y="12"/>
                  <a:pt x="12" y="5"/>
                  <a:pt x="11" y="0"/>
                </a:cubicBezTo>
                <a:cubicBezTo>
                  <a:pt x="11" y="5"/>
                  <a:pt x="9" y="12"/>
                  <a:pt x="7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1" name="Line 101"/>
          <p:cNvSpPr>
            <a:spLocks noChangeShapeType="1"/>
          </p:cNvSpPr>
          <p:nvPr/>
        </p:nvSpPr>
        <p:spPr bwMode="auto">
          <a:xfrm>
            <a:off x="5999163" y="4157663"/>
            <a:ext cx="1587" cy="487362"/>
          </a:xfrm>
          <a:prstGeom prst="line">
            <a:avLst/>
          </a:prstGeom>
          <a:noFill/>
          <a:ln w="11176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2" name="Freeform 102"/>
          <p:cNvSpPr>
            <a:spLocks/>
          </p:cNvSpPr>
          <p:nvPr/>
        </p:nvSpPr>
        <p:spPr bwMode="auto">
          <a:xfrm>
            <a:off x="5965825" y="4641850"/>
            <a:ext cx="65088" cy="106363"/>
          </a:xfrm>
          <a:custGeom>
            <a:avLst/>
            <a:gdLst>
              <a:gd name="T0" fmla="*/ 45279 w 23"/>
              <a:gd name="T1" fmla="*/ 50382 h 38"/>
              <a:gd name="T2" fmla="*/ 65088 w 23"/>
              <a:gd name="T3" fmla="*/ 0 h 38"/>
              <a:gd name="T4" fmla="*/ 0 w 23"/>
              <a:gd name="T5" fmla="*/ 0 h 38"/>
              <a:gd name="T6" fmla="*/ 19809 w 23"/>
              <a:gd name="T7" fmla="*/ 50382 h 38"/>
              <a:gd name="T8" fmla="*/ 33959 w 23"/>
              <a:gd name="T9" fmla="*/ 106363 h 38"/>
              <a:gd name="T10" fmla="*/ 45279 w 23"/>
              <a:gd name="T11" fmla="*/ 50382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38"/>
              <a:gd name="T20" fmla="*/ 23 w 2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38">
                <a:moveTo>
                  <a:pt x="16" y="18"/>
                </a:moveTo>
                <a:cubicBezTo>
                  <a:pt x="19" y="11"/>
                  <a:pt x="21" y="6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5" y="11"/>
                  <a:pt x="7" y="18"/>
                </a:cubicBezTo>
                <a:cubicBezTo>
                  <a:pt x="9" y="26"/>
                  <a:pt x="11" y="34"/>
                  <a:pt x="12" y="38"/>
                </a:cubicBezTo>
                <a:cubicBezTo>
                  <a:pt x="12" y="34"/>
                  <a:pt x="14" y="26"/>
                  <a:pt x="16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2" name="Rectangle 103"/>
          <p:cNvSpPr>
            <a:spLocks noChangeArrowheads="1"/>
          </p:cNvSpPr>
          <p:nvPr/>
        </p:nvSpPr>
        <p:spPr bwMode="auto">
          <a:xfrm>
            <a:off x="685800" y="-1428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>
                <a:solidFill>
                  <a:srgbClr val="002D46"/>
                </a:solidFill>
              </a:rPr>
              <a:t>Beyond 2011 </a:t>
            </a:r>
            <a:r>
              <a:rPr lang="en-GB" sz="1800">
                <a:solidFill>
                  <a:srgbClr val="002D46"/>
                </a:solidFill>
              </a:rPr>
              <a:t>– </a:t>
            </a:r>
            <a:r>
              <a:rPr lang="en-GB">
                <a:solidFill>
                  <a:srgbClr val="002D46"/>
                </a:solidFill>
              </a:rPr>
              <a:t>statistical options</a:t>
            </a:r>
            <a:endParaRPr lang="en-GB" sz="1800">
              <a:solidFill>
                <a:srgbClr val="002D4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2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5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2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2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25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2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25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2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2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2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2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2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2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2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2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2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2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2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2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2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2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2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2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2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2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22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22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22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2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225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225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0" dur="500"/>
                                        <p:tgtEl>
                                          <p:spTgt spid="22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3" dur="500"/>
                                        <p:tgtEl>
                                          <p:spTgt spid="225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22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225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22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225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225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25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225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225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22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225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22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2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22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22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22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22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225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22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22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22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225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22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225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225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22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22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22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22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22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22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 animBg="1"/>
      <p:bldP spid="225282" grpId="1" animBg="1"/>
      <p:bldP spid="225283" grpId="0"/>
      <p:bldP spid="225283" grpId="1"/>
      <p:bldP spid="225287" grpId="0" animBg="1"/>
      <p:bldP spid="225288" grpId="0" animBg="1"/>
      <p:bldP spid="225289" grpId="0" animBg="1"/>
      <p:bldP spid="225290" grpId="0" animBg="1"/>
      <p:bldP spid="225291" grpId="0" animBg="1"/>
      <p:bldP spid="225292" grpId="0" animBg="1"/>
      <p:bldP spid="225293" grpId="0" animBg="1"/>
      <p:bldP spid="225294" grpId="0" animBg="1"/>
      <p:bldP spid="225295" grpId="0" animBg="1"/>
      <p:bldP spid="225296" grpId="0" animBg="1"/>
      <p:bldP spid="225297" grpId="0" animBg="1"/>
      <p:bldP spid="225298" grpId="0" animBg="1"/>
      <p:bldP spid="225299" grpId="0"/>
      <p:bldP spid="225300" grpId="0"/>
      <p:bldP spid="225301" grpId="0"/>
      <p:bldP spid="225302" grpId="0"/>
      <p:bldP spid="225303" grpId="0"/>
      <p:bldP spid="225304" grpId="0"/>
      <p:bldP spid="225305" grpId="0"/>
      <p:bldP spid="225306" grpId="0"/>
      <p:bldP spid="225307" grpId="0"/>
      <p:bldP spid="225308" grpId="0"/>
      <p:bldP spid="225309" grpId="0"/>
      <p:bldP spid="225310" grpId="0"/>
      <p:bldP spid="225311" grpId="0"/>
      <p:bldP spid="225312" grpId="0"/>
      <p:bldP spid="225313" grpId="0"/>
      <p:bldP spid="225314" grpId="0"/>
      <p:bldP spid="225315" grpId="0"/>
      <p:bldP spid="225316" grpId="0"/>
      <p:bldP spid="225317" grpId="0"/>
      <p:bldP spid="225318" grpId="0"/>
      <p:bldP spid="225319" grpId="0"/>
      <p:bldP spid="225320" grpId="0"/>
      <p:bldP spid="225321" grpId="0"/>
      <p:bldP spid="225323" grpId="0"/>
      <p:bldP spid="225324" grpId="0"/>
      <p:bldP spid="225325" grpId="0"/>
      <p:bldP spid="225326" grpId="0" animBg="1"/>
      <p:bldP spid="225327" grpId="0" animBg="1"/>
      <p:bldP spid="225328" grpId="0" animBg="1"/>
      <p:bldP spid="225329" grpId="0" animBg="1"/>
      <p:bldP spid="225330" grpId="0" animBg="1"/>
      <p:bldP spid="225331" grpId="0" animBg="1"/>
      <p:bldP spid="225332" grpId="0" animBg="1"/>
      <p:bldP spid="225333" grpId="0" animBg="1"/>
      <p:bldP spid="225334" grpId="0" animBg="1"/>
      <p:bldP spid="225335" grpId="0" animBg="1"/>
      <p:bldP spid="225339" grpId="0" animBg="1"/>
      <p:bldP spid="225340" grpId="0" animBg="1"/>
      <p:bldP spid="225341" grpId="0" animBg="1"/>
      <p:bldP spid="225341" grpId="1" animBg="1"/>
      <p:bldP spid="225341" grpId="2" animBg="1"/>
      <p:bldP spid="225342" grpId="0" animBg="1"/>
      <p:bldP spid="225342" grpId="1" animBg="1"/>
      <p:bldP spid="225342" grpId="2" animBg="1"/>
      <p:bldP spid="225343" grpId="0" animBg="1"/>
      <p:bldP spid="225344" grpId="0" animBg="1"/>
      <p:bldP spid="225345" grpId="0" animBg="1"/>
      <p:bldP spid="225346" grpId="0" animBg="1"/>
      <p:bldP spid="225348" grpId="0" animBg="1"/>
      <p:bldP spid="225349" grpId="0" animBg="1"/>
      <p:bldP spid="225352" grpId="0" animBg="1"/>
      <p:bldP spid="225354" grpId="0"/>
      <p:bldP spid="225355" grpId="0"/>
      <p:bldP spid="225356" grpId="0"/>
      <p:bldP spid="225358" grpId="0"/>
      <p:bldP spid="225360" grpId="0"/>
      <p:bldP spid="225362" grpId="0" animBg="1"/>
      <p:bldP spid="225363" grpId="0"/>
      <p:bldP spid="225364" grpId="0" animBg="1"/>
      <p:bldP spid="225365" grpId="0"/>
      <p:bldP spid="225366" grpId="0" animBg="1"/>
      <p:bldP spid="225367" grpId="0"/>
      <p:bldP spid="225368" grpId="0" animBg="1"/>
      <p:bldP spid="225369" grpId="0" animBg="1"/>
      <p:bldP spid="225370" grpId="0"/>
      <p:bldP spid="225371" grpId="0" animBg="1"/>
      <p:bldP spid="225372" grpId="0" animBg="1"/>
      <p:bldP spid="225373" grpId="0" animBg="1"/>
      <p:bldP spid="225374" grpId="0" animBg="1"/>
      <p:bldP spid="225375" grpId="0" animBg="1"/>
      <p:bldP spid="225376" grpId="0" animBg="1"/>
      <p:bldP spid="225377" grpId="0" animBg="1"/>
      <p:bldP spid="225377" grpId="1" animBg="1"/>
      <p:bldP spid="225378" grpId="0" animBg="1"/>
      <p:bldP spid="225378" grpId="1" animBg="1"/>
      <p:bldP spid="225379" grpId="0" animBg="1"/>
      <p:bldP spid="225380" grpId="0" animBg="1"/>
      <p:bldP spid="225381" grpId="0" animBg="1"/>
      <p:bldP spid="2253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Potential data sources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/>
              <a:t>Population data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NHS Patient Register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DWP/HMRC Customer Information System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Electoral roll (&gt; 18 yrs)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School Census (5-16 yrs)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Higher Education Statistics Agency data (Students)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Birth and Death registrations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DVLA?</a:t>
            </a:r>
          </a:p>
          <a:p>
            <a:pPr marL="742950" lvl="1"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Socio-demographic sources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Surveys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DVLA?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Commercial sources?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Utilities?</a:t>
            </a:r>
          </a:p>
          <a:p>
            <a:pPr marL="742950" lvl="1" eaLnBrk="1" hangingPunct="1">
              <a:lnSpc>
                <a:spcPct val="80000"/>
              </a:lnSpc>
            </a:pPr>
            <a:r>
              <a:rPr lang="en-GB" sz="1800" smtClean="0"/>
              <a:t>TV licensing?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499350" cy="1752600"/>
          </a:xfrm>
        </p:spPr>
        <p:txBody>
          <a:bodyPr/>
          <a:lstStyle/>
          <a:p>
            <a:pPr eaLnBrk="1" hangingPunct="1"/>
            <a:r>
              <a:rPr lang="en-GB" sz="2400" smtClean="0"/>
              <a:t/>
            </a:r>
            <a:br>
              <a:rPr lang="en-GB" sz="2400" smtClean="0"/>
            </a:br>
            <a:r>
              <a:rPr lang="en-GB" sz="2000" smtClean="0"/>
              <a:t/>
            </a:r>
            <a:br>
              <a:rPr lang="en-GB" sz="2000" smtClean="0"/>
            </a:br>
            <a:r>
              <a:rPr lang="en-GB" sz="4400" b="1" smtClean="0"/>
              <a:t>Beyond 2011</a:t>
            </a:r>
            <a:r>
              <a:rPr lang="en-GB" sz="3600" b="1" smtClean="0"/>
              <a:t> </a:t>
            </a:r>
          </a:p>
          <a:p>
            <a:pPr eaLnBrk="1" hangingPunct="1"/>
            <a:r>
              <a:rPr lang="en-GB" sz="3600" smtClean="0"/>
              <a:t>Timeline – </a:t>
            </a:r>
            <a:r>
              <a:rPr lang="en-GB" sz="2400" smtClean="0"/>
              <a:t>Plans and the Future</a:t>
            </a:r>
          </a:p>
          <a:p>
            <a:pPr eaLnBrk="1" hangingPunct="1"/>
            <a:endParaRPr lang="en-GB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1258888" y="2120900"/>
            <a:ext cx="8020050" cy="2889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1258888" y="2771775"/>
            <a:ext cx="8029575" cy="76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96614" name="Rectangle 6"/>
          <p:cNvSpPr>
            <a:spLocks noChangeArrowheads="1"/>
          </p:cNvSpPr>
          <p:nvPr/>
        </p:nvSpPr>
        <p:spPr bwMode="auto">
          <a:xfrm>
            <a:off x="2576513" y="2916238"/>
            <a:ext cx="6729412" cy="6826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4140200" y="3060700"/>
            <a:ext cx="5157788" cy="76200"/>
          </a:xfrm>
          <a:prstGeom prst="rect">
            <a:avLst/>
          </a:prstGeom>
          <a:solidFill>
            <a:srgbClr val="ABDEE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96616" name="Rectangle 8"/>
          <p:cNvSpPr>
            <a:spLocks noChangeArrowheads="1"/>
          </p:cNvSpPr>
          <p:nvPr/>
        </p:nvSpPr>
        <p:spPr bwMode="auto">
          <a:xfrm>
            <a:off x="6494463" y="3203575"/>
            <a:ext cx="2814637" cy="7143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57200" y="939800"/>
            <a:ext cx="8855075" cy="849313"/>
            <a:chOff x="288" y="592"/>
            <a:chExt cx="5578" cy="535"/>
          </a:xfrm>
        </p:grpSpPr>
        <p:sp>
          <p:nvSpPr>
            <p:cNvPr id="34870" name="Freeform 25"/>
            <p:cNvSpPr>
              <a:spLocks/>
            </p:cNvSpPr>
            <p:nvPr/>
          </p:nvSpPr>
          <p:spPr bwMode="auto">
            <a:xfrm>
              <a:off x="1864" y="711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5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5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1" name="Rectangle 26"/>
            <p:cNvSpPr>
              <a:spLocks noChangeArrowheads="1"/>
            </p:cNvSpPr>
            <p:nvPr/>
          </p:nvSpPr>
          <p:spPr bwMode="auto">
            <a:xfrm>
              <a:off x="1969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2015</a:t>
              </a:r>
              <a:endParaRPr lang="en-GB" sz="1800" b="0"/>
            </a:p>
          </p:txBody>
        </p:sp>
        <p:sp>
          <p:nvSpPr>
            <p:cNvPr id="34872" name="Freeform 27"/>
            <p:cNvSpPr>
              <a:spLocks/>
            </p:cNvSpPr>
            <p:nvPr/>
          </p:nvSpPr>
          <p:spPr bwMode="auto">
            <a:xfrm>
              <a:off x="2258" y="711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3" name="Rectangle 28"/>
            <p:cNvSpPr>
              <a:spLocks noChangeArrowheads="1"/>
            </p:cNvSpPr>
            <p:nvPr/>
          </p:nvSpPr>
          <p:spPr bwMode="auto">
            <a:xfrm>
              <a:off x="2362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2016</a:t>
              </a:r>
              <a:endParaRPr lang="en-GB" sz="1800" b="0"/>
            </a:p>
          </p:txBody>
        </p:sp>
        <p:sp>
          <p:nvSpPr>
            <p:cNvPr id="34874" name="Freeform 29"/>
            <p:cNvSpPr>
              <a:spLocks/>
            </p:cNvSpPr>
            <p:nvPr/>
          </p:nvSpPr>
          <p:spPr bwMode="auto">
            <a:xfrm>
              <a:off x="2651" y="711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2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2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5" name="Rectangle 30"/>
            <p:cNvSpPr>
              <a:spLocks noChangeArrowheads="1"/>
            </p:cNvSpPr>
            <p:nvPr/>
          </p:nvSpPr>
          <p:spPr bwMode="auto">
            <a:xfrm>
              <a:off x="2756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2017</a:t>
              </a:r>
              <a:endParaRPr lang="en-GB" sz="1800" b="0"/>
            </a:p>
          </p:txBody>
        </p:sp>
        <p:sp>
          <p:nvSpPr>
            <p:cNvPr id="34876" name="Freeform 31"/>
            <p:cNvSpPr>
              <a:spLocks/>
            </p:cNvSpPr>
            <p:nvPr/>
          </p:nvSpPr>
          <p:spPr bwMode="auto">
            <a:xfrm>
              <a:off x="3044" y="711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7" name="Rectangle 32"/>
            <p:cNvSpPr>
              <a:spLocks noChangeArrowheads="1"/>
            </p:cNvSpPr>
            <p:nvPr/>
          </p:nvSpPr>
          <p:spPr bwMode="auto">
            <a:xfrm>
              <a:off x="3149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2018</a:t>
              </a:r>
              <a:endParaRPr lang="en-GB" sz="1800" b="0"/>
            </a:p>
          </p:txBody>
        </p:sp>
        <p:sp>
          <p:nvSpPr>
            <p:cNvPr id="34878" name="Freeform 33"/>
            <p:cNvSpPr>
              <a:spLocks/>
            </p:cNvSpPr>
            <p:nvPr/>
          </p:nvSpPr>
          <p:spPr bwMode="auto">
            <a:xfrm>
              <a:off x="3437" y="711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9" name="Rectangle 34"/>
            <p:cNvSpPr>
              <a:spLocks noChangeArrowheads="1"/>
            </p:cNvSpPr>
            <p:nvPr/>
          </p:nvSpPr>
          <p:spPr bwMode="auto">
            <a:xfrm>
              <a:off x="3542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2019</a:t>
              </a:r>
              <a:endParaRPr lang="en-GB" sz="1800" b="0"/>
            </a:p>
          </p:txBody>
        </p:sp>
        <p:sp>
          <p:nvSpPr>
            <p:cNvPr id="34880" name="Freeform 35"/>
            <p:cNvSpPr>
              <a:spLocks/>
            </p:cNvSpPr>
            <p:nvPr/>
          </p:nvSpPr>
          <p:spPr bwMode="auto">
            <a:xfrm>
              <a:off x="3831" y="711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1" name="Rectangle 36"/>
            <p:cNvSpPr>
              <a:spLocks noChangeArrowheads="1"/>
            </p:cNvSpPr>
            <p:nvPr/>
          </p:nvSpPr>
          <p:spPr bwMode="auto">
            <a:xfrm>
              <a:off x="3935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2020</a:t>
              </a:r>
              <a:endParaRPr lang="en-GB" sz="1800" b="0"/>
            </a:p>
          </p:txBody>
        </p:sp>
        <p:sp>
          <p:nvSpPr>
            <p:cNvPr id="34882" name="Freeform 37"/>
            <p:cNvSpPr>
              <a:spLocks/>
            </p:cNvSpPr>
            <p:nvPr/>
          </p:nvSpPr>
          <p:spPr bwMode="auto">
            <a:xfrm>
              <a:off x="4223" y="711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3" name="Rectangle 38"/>
            <p:cNvSpPr>
              <a:spLocks noChangeArrowheads="1"/>
            </p:cNvSpPr>
            <p:nvPr/>
          </p:nvSpPr>
          <p:spPr bwMode="auto">
            <a:xfrm>
              <a:off x="4329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2021</a:t>
              </a:r>
              <a:endParaRPr lang="en-GB" sz="1800" b="0"/>
            </a:p>
          </p:txBody>
        </p:sp>
        <p:sp>
          <p:nvSpPr>
            <p:cNvPr id="34884" name="Freeform 39"/>
            <p:cNvSpPr>
              <a:spLocks/>
            </p:cNvSpPr>
            <p:nvPr/>
          </p:nvSpPr>
          <p:spPr bwMode="auto">
            <a:xfrm>
              <a:off x="4617" y="711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5" name="Rectangle 40"/>
            <p:cNvSpPr>
              <a:spLocks noChangeArrowheads="1"/>
            </p:cNvSpPr>
            <p:nvPr/>
          </p:nvSpPr>
          <p:spPr bwMode="auto">
            <a:xfrm>
              <a:off x="4722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2022</a:t>
              </a:r>
              <a:endParaRPr lang="en-GB" sz="1800" b="0"/>
            </a:p>
          </p:txBody>
        </p:sp>
        <p:sp>
          <p:nvSpPr>
            <p:cNvPr id="34886" name="Freeform 41"/>
            <p:cNvSpPr>
              <a:spLocks/>
            </p:cNvSpPr>
            <p:nvPr/>
          </p:nvSpPr>
          <p:spPr bwMode="auto">
            <a:xfrm>
              <a:off x="5011" y="711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87" name="Rectangle 42"/>
            <p:cNvSpPr>
              <a:spLocks noChangeArrowheads="1"/>
            </p:cNvSpPr>
            <p:nvPr/>
          </p:nvSpPr>
          <p:spPr bwMode="auto">
            <a:xfrm>
              <a:off x="5115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2023</a:t>
              </a:r>
              <a:endParaRPr lang="en-GB" sz="1800" b="0"/>
            </a:p>
          </p:txBody>
        </p:sp>
        <p:sp>
          <p:nvSpPr>
            <p:cNvPr id="34888" name="Rectangle 43"/>
            <p:cNvSpPr>
              <a:spLocks noChangeArrowheads="1"/>
            </p:cNvSpPr>
            <p:nvPr/>
          </p:nvSpPr>
          <p:spPr bwMode="auto">
            <a:xfrm>
              <a:off x="4049" y="792"/>
              <a:ext cx="4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population</a:t>
              </a:r>
              <a:endParaRPr lang="en-GB" sz="1800" b="0"/>
            </a:p>
          </p:txBody>
        </p:sp>
        <p:sp>
          <p:nvSpPr>
            <p:cNvPr id="34889" name="Rectangle 44"/>
            <p:cNvSpPr>
              <a:spLocks noChangeArrowheads="1"/>
            </p:cNvSpPr>
            <p:nvPr/>
          </p:nvSpPr>
          <p:spPr bwMode="auto">
            <a:xfrm>
              <a:off x="4062" y="907"/>
              <a:ext cx="41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estimates</a:t>
              </a:r>
              <a:endParaRPr lang="en-GB" sz="1800" b="0"/>
            </a:p>
          </p:txBody>
        </p:sp>
        <p:sp>
          <p:nvSpPr>
            <p:cNvPr id="34890" name="Rectangle 45"/>
            <p:cNvSpPr>
              <a:spLocks noChangeArrowheads="1"/>
            </p:cNvSpPr>
            <p:nvPr/>
          </p:nvSpPr>
          <p:spPr bwMode="auto">
            <a:xfrm>
              <a:off x="4901" y="742"/>
              <a:ext cx="4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population</a:t>
              </a:r>
              <a:endParaRPr lang="en-GB" sz="1800" b="0"/>
            </a:p>
          </p:txBody>
        </p:sp>
        <p:sp>
          <p:nvSpPr>
            <p:cNvPr id="34891" name="Rectangle 46"/>
            <p:cNvSpPr>
              <a:spLocks noChangeArrowheads="1"/>
            </p:cNvSpPr>
            <p:nvPr/>
          </p:nvSpPr>
          <p:spPr bwMode="auto">
            <a:xfrm>
              <a:off x="4820" y="860"/>
              <a:ext cx="6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characteristics</a:t>
              </a:r>
              <a:endParaRPr lang="en-GB" sz="1800" b="0"/>
            </a:p>
          </p:txBody>
        </p:sp>
        <p:sp>
          <p:nvSpPr>
            <p:cNvPr id="34892" name="Rectangle 47"/>
            <p:cNvSpPr>
              <a:spLocks noChangeArrowheads="1"/>
            </p:cNvSpPr>
            <p:nvPr/>
          </p:nvSpPr>
          <p:spPr bwMode="auto">
            <a:xfrm>
              <a:off x="4959" y="975"/>
              <a:ext cx="3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outputs</a:t>
              </a:r>
              <a:endParaRPr lang="en-GB" sz="1800" b="0"/>
            </a:p>
          </p:txBody>
        </p:sp>
        <p:sp>
          <p:nvSpPr>
            <p:cNvPr id="34893" name="Rectangle 48"/>
            <p:cNvSpPr>
              <a:spLocks noChangeArrowheads="1"/>
            </p:cNvSpPr>
            <p:nvPr/>
          </p:nvSpPr>
          <p:spPr bwMode="auto">
            <a:xfrm>
              <a:off x="1972" y="802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detailed</a:t>
              </a:r>
              <a:endParaRPr lang="en-GB" sz="1800" b="0"/>
            </a:p>
          </p:txBody>
        </p:sp>
        <p:sp>
          <p:nvSpPr>
            <p:cNvPr id="34894" name="Rectangle 49"/>
            <p:cNvSpPr>
              <a:spLocks noChangeArrowheads="1"/>
            </p:cNvSpPr>
            <p:nvPr/>
          </p:nvSpPr>
          <p:spPr bwMode="auto">
            <a:xfrm>
              <a:off x="1997" y="919"/>
              <a:ext cx="28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design</a:t>
              </a:r>
              <a:endParaRPr lang="en-GB" sz="1800" b="0"/>
            </a:p>
          </p:txBody>
        </p:sp>
        <p:sp>
          <p:nvSpPr>
            <p:cNvPr id="34895" name="Rectangle 50"/>
            <p:cNvSpPr>
              <a:spLocks noChangeArrowheads="1"/>
            </p:cNvSpPr>
            <p:nvPr/>
          </p:nvSpPr>
          <p:spPr bwMode="auto">
            <a:xfrm>
              <a:off x="2581" y="807"/>
              <a:ext cx="37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procure /</a:t>
              </a:r>
              <a:endParaRPr lang="en-GB" sz="1800" b="0"/>
            </a:p>
          </p:txBody>
        </p:sp>
        <p:sp>
          <p:nvSpPr>
            <p:cNvPr id="34896" name="Rectangle 51"/>
            <p:cNvSpPr>
              <a:spLocks noChangeArrowheads="1"/>
            </p:cNvSpPr>
            <p:nvPr/>
          </p:nvSpPr>
          <p:spPr bwMode="auto">
            <a:xfrm>
              <a:off x="2600" y="925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develop</a:t>
              </a:r>
              <a:endParaRPr lang="en-GB" sz="1800" b="0"/>
            </a:p>
          </p:txBody>
        </p:sp>
        <p:sp>
          <p:nvSpPr>
            <p:cNvPr id="34897" name="Rectangle 52"/>
            <p:cNvSpPr>
              <a:spLocks noChangeArrowheads="1"/>
            </p:cNvSpPr>
            <p:nvPr/>
          </p:nvSpPr>
          <p:spPr bwMode="auto">
            <a:xfrm>
              <a:off x="3352" y="807"/>
              <a:ext cx="3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develop /</a:t>
              </a:r>
              <a:endParaRPr lang="en-GB" sz="1800" b="0"/>
            </a:p>
          </p:txBody>
        </p:sp>
        <p:sp>
          <p:nvSpPr>
            <p:cNvPr id="34898" name="Rectangle 53"/>
            <p:cNvSpPr>
              <a:spLocks noChangeArrowheads="1"/>
            </p:cNvSpPr>
            <p:nvPr/>
          </p:nvSpPr>
          <p:spPr bwMode="auto">
            <a:xfrm>
              <a:off x="3459" y="925"/>
              <a:ext cx="1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test</a:t>
              </a:r>
              <a:endParaRPr lang="en-GB" sz="1800" b="0"/>
            </a:p>
          </p:txBody>
        </p:sp>
        <p:sp>
          <p:nvSpPr>
            <p:cNvPr id="34899" name="Freeform 54"/>
            <p:cNvSpPr>
              <a:spLocks/>
            </p:cNvSpPr>
            <p:nvPr/>
          </p:nvSpPr>
          <p:spPr bwMode="auto">
            <a:xfrm>
              <a:off x="288" y="70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00" name="Rectangle 55"/>
            <p:cNvSpPr>
              <a:spLocks noChangeArrowheads="1"/>
            </p:cNvSpPr>
            <p:nvPr/>
          </p:nvSpPr>
          <p:spPr bwMode="auto">
            <a:xfrm>
              <a:off x="440" y="59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2011</a:t>
              </a:r>
              <a:endParaRPr lang="en-GB" sz="1800" b="0"/>
            </a:p>
          </p:txBody>
        </p:sp>
        <p:sp>
          <p:nvSpPr>
            <p:cNvPr id="34901" name="Freeform 56"/>
            <p:cNvSpPr>
              <a:spLocks/>
            </p:cNvSpPr>
            <p:nvPr/>
          </p:nvSpPr>
          <p:spPr bwMode="auto">
            <a:xfrm>
              <a:off x="680" y="70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02" name="Rectangle 57"/>
            <p:cNvSpPr>
              <a:spLocks noChangeArrowheads="1"/>
            </p:cNvSpPr>
            <p:nvPr/>
          </p:nvSpPr>
          <p:spPr bwMode="auto">
            <a:xfrm>
              <a:off x="833" y="59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2012</a:t>
              </a:r>
              <a:endParaRPr lang="en-GB" sz="1800" b="0"/>
            </a:p>
          </p:txBody>
        </p:sp>
        <p:sp>
          <p:nvSpPr>
            <p:cNvPr id="34903" name="Freeform 58"/>
            <p:cNvSpPr>
              <a:spLocks/>
            </p:cNvSpPr>
            <p:nvPr/>
          </p:nvSpPr>
          <p:spPr bwMode="auto">
            <a:xfrm>
              <a:off x="1074" y="70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04" name="Rectangle 59"/>
            <p:cNvSpPr>
              <a:spLocks noChangeArrowheads="1"/>
            </p:cNvSpPr>
            <p:nvPr/>
          </p:nvSpPr>
          <p:spPr bwMode="auto">
            <a:xfrm>
              <a:off x="1227" y="59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2013</a:t>
              </a:r>
              <a:endParaRPr lang="en-GB" sz="1800" b="0"/>
            </a:p>
          </p:txBody>
        </p:sp>
        <p:sp>
          <p:nvSpPr>
            <p:cNvPr id="34905" name="Freeform 60"/>
            <p:cNvSpPr>
              <a:spLocks/>
            </p:cNvSpPr>
            <p:nvPr/>
          </p:nvSpPr>
          <p:spPr bwMode="auto">
            <a:xfrm>
              <a:off x="1468" y="708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06" name="Rectangle 61"/>
            <p:cNvSpPr>
              <a:spLocks noChangeArrowheads="1"/>
            </p:cNvSpPr>
            <p:nvPr/>
          </p:nvSpPr>
          <p:spPr bwMode="auto">
            <a:xfrm>
              <a:off x="1620" y="592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2014</a:t>
              </a:r>
              <a:endParaRPr lang="en-GB" sz="1800" b="0"/>
            </a:p>
          </p:txBody>
        </p:sp>
        <p:sp>
          <p:nvSpPr>
            <p:cNvPr id="34907" name="Rectangle 62"/>
            <p:cNvSpPr>
              <a:spLocks noChangeArrowheads="1"/>
            </p:cNvSpPr>
            <p:nvPr/>
          </p:nvSpPr>
          <p:spPr bwMode="auto">
            <a:xfrm>
              <a:off x="1177" y="811"/>
              <a:ext cx="42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research /</a:t>
              </a:r>
            </a:p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definition</a:t>
              </a:r>
              <a:endParaRPr lang="en-GB" sz="1800" b="0"/>
            </a:p>
          </p:txBody>
        </p:sp>
        <p:sp>
          <p:nvSpPr>
            <p:cNvPr id="34908" name="Rectangle 63"/>
            <p:cNvSpPr>
              <a:spLocks noChangeArrowheads="1"/>
            </p:cNvSpPr>
            <p:nvPr/>
          </p:nvSpPr>
          <p:spPr bwMode="auto">
            <a:xfrm>
              <a:off x="427" y="852"/>
              <a:ext cx="35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initiation</a:t>
              </a:r>
              <a:endParaRPr lang="en-GB" sz="1800" b="0"/>
            </a:p>
          </p:txBody>
        </p:sp>
        <p:sp>
          <p:nvSpPr>
            <p:cNvPr id="34909" name="Freeform 64"/>
            <p:cNvSpPr>
              <a:spLocks/>
            </p:cNvSpPr>
            <p:nvPr/>
          </p:nvSpPr>
          <p:spPr bwMode="auto">
            <a:xfrm>
              <a:off x="5401" y="711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10" name="Rectangle 65"/>
            <p:cNvSpPr>
              <a:spLocks noChangeArrowheads="1"/>
            </p:cNvSpPr>
            <p:nvPr/>
          </p:nvSpPr>
          <p:spPr bwMode="auto">
            <a:xfrm>
              <a:off x="5465" y="595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2024</a:t>
              </a:r>
              <a:endParaRPr lang="en-GB" sz="1800" b="0"/>
            </a:p>
          </p:txBody>
        </p:sp>
      </p:grpSp>
      <p:sp>
        <p:nvSpPr>
          <p:cNvPr id="196674" name="Text Box 66"/>
          <p:cNvSpPr txBox="1">
            <a:spLocks noChangeArrowheads="1"/>
          </p:cNvSpPr>
          <p:nvPr/>
        </p:nvSpPr>
        <p:spPr bwMode="auto">
          <a:xfrm>
            <a:off x="144463" y="2063750"/>
            <a:ext cx="814387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400" b="0"/>
              <a:t>address</a:t>
            </a:r>
          </a:p>
          <a:p>
            <a:pPr algn="ctr">
              <a:lnSpc>
                <a:spcPct val="75000"/>
              </a:lnSpc>
            </a:pPr>
            <a:r>
              <a:rPr lang="en-US" sz="1400" b="0"/>
              <a:t>register</a:t>
            </a:r>
            <a:endParaRPr lang="en-GB" sz="1400" b="0"/>
          </a:p>
        </p:txBody>
      </p:sp>
      <p:sp>
        <p:nvSpPr>
          <p:cNvPr id="196676" name="Text Box 68"/>
          <p:cNvSpPr txBox="1">
            <a:spLocks noChangeArrowheads="1"/>
          </p:cNvSpPr>
          <p:nvPr/>
        </p:nvSpPr>
        <p:spPr bwMode="auto">
          <a:xfrm>
            <a:off x="249238" y="3006725"/>
            <a:ext cx="804862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400" b="0"/>
              <a:t>admin</a:t>
            </a:r>
          </a:p>
          <a:p>
            <a:pPr algn="ctr">
              <a:lnSpc>
                <a:spcPct val="75000"/>
              </a:lnSpc>
            </a:pPr>
            <a:r>
              <a:rPr lang="en-US" sz="1400" b="0"/>
              <a:t>sources</a:t>
            </a:r>
            <a:endParaRPr lang="en-GB" sz="1400" b="0"/>
          </a:p>
        </p:txBody>
      </p:sp>
      <p:sp>
        <p:nvSpPr>
          <p:cNvPr id="196684" name="Text Box 76"/>
          <p:cNvSpPr txBox="1">
            <a:spLocks noChangeArrowheads="1"/>
          </p:cNvSpPr>
          <p:nvPr/>
        </p:nvSpPr>
        <p:spPr bwMode="auto">
          <a:xfrm>
            <a:off x="1376363" y="2155825"/>
            <a:ext cx="7243762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required on an ongoing basis – ideally the National Address Gazetteer – subject to confirmation of quality</a:t>
            </a:r>
            <a:endParaRPr lang="en-GB" sz="1200" b="0"/>
          </a:p>
        </p:txBody>
      </p:sp>
      <p:sp>
        <p:nvSpPr>
          <p:cNvPr id="196685" name="Text Box 77"/>
          <p:cNvSpPr txBox="1">
            <a:spLocks noChangeArrowheads="1"/>
          </p:cNvSpPr>
          <p:nvPr/>
        </p:nvSpPr>
        <p:spPr bwMode="auto">
          <a:xfrm>
            <a:off x="1571625" y="2851150"/>
            <a:ext cx="10795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public sector </a:t>
            </a:r>
            <a:endParaRPr lang="en-GB" sz="1200" b="0"/>
          </a:p>
        </p:txBody>
      </p:sp>
      <p:sp>
        <p:nvSpPr>
          <p:cNvPr id="196686" name="Text Box 78"/>
          <p:cNvSpPr txBox="1">
            <a:spLocks noChangeArrowheads="1"/>
          </p:cNvSpPr>
          <p:nvPr/>
        </p:nvSpPr>
        <p:spPr bwMode="auto">
          <a:xfrm>
            <a:off x="2935288" y="2998788"/>
            <a:ext cx="1274762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&amp; commercial ? </a:t>
            </a:r>
            <a:endParaRPr lang="en-GB" sz="1200" b="0"/>
          </a:p>
        </p:txBody>
      </p:sp>
      <p:sp>
        <p:nvSpPr>
          <p:cNvPr id="196688" name="Text Box 80"/>
          <p:cNvSpPr txBox="1">
            <a:spLocks noChangeArrowheads="1"/>
          </p:cNvSpPr>
          <p:nvPr/>
        </p:nvSpPr>
        <p:spPr bwMode="auto">
          <a:xfrm>
            <a:off x="4930775" y="3151188"/>
            <a:ext cx="15843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developing over time</a:t>
            </a:r>
            <a:endParaRPr lang="en-GB" sz="1200" b="0"/>
          </a:p>
        </p:txBody>
      </p: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95250" y="3644900"/>
            <a:ext cx="9048750" cy="412750"/>
            <a:chOff x="60" y="2296"/>
            <a:chExt cx="5700" cy="260"/>
          </a:xfrm>
        </p:grpSpPr>
        <p:sp>
          <p:nvSpPr>
            <p:cNvPr id="34863" name="Text Box 67"/>
            <p:cNvSpPr txBox="1">
              <a:spLocks noChangeArrowheads="1"/>
            </p:cNvSpPr>
            <p:nvPr/>
          </p:nvSpPr>
          <p:spPr bwMode="auto">
            <a:xfrm>
              <a:off x="60" y="2296"/>
              <a:ext cx="575" cy="2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400" b="0"/>
                <a:t>coverage</a:t>
              </a:r>
            </a:p>
            <a:p>
              <a:pPr algn="ctr">
                <a:lnSpc>
                  <a:spcPct val="75000"/>
                </a:lnSpc>
              </a:pPr>
              <a:r>
                <a:rPr lang="en-US" sz="1400" b="0"/>
                <a:t>surveys</a:t>
              </a:r>
              <a:endParaRPr lang="en-GB" sz="1400" b="0"/>
            </a:p>
          </p:txBody>
        </p:sp>
        <p:sp>
          <p:nvSpPr>
            <p:cNvPr id="34864" name="Rectangle 4"/>
            <p:cNvSpPr>
              <a:spLocks noChangeArrowheads="1"/>
            </p:cNvSpPr>
            <p:nvPr/>
          </p:nvSpPr>
          <p:spPr bwMode="auto">
            <a:xfrm>
              <a:off x="3923" y="2347"/>
              <a:ext cx="1837" cy="152"/>
            </a:xfrm>
            <a:prstGeom prst="rect">
              <a:avLst/>
            </a:prstGeom>
            <a:solidFill>
              <a:srgbClr val="ABDEE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65" name="Rectangle 72"/>
            <p:cNvSpPr>
              <a:spLocks noChangeArrowheads="1"/>
            </p:cNvSpPr>
            <p:nvPr/>
          </p:nvSpPr>
          <p:spPr bwMode="auto">
            <a:xfrm>
              <a:off x="1338" y="2407"/>
              <a:ext cx="136" cy="92"/>
            </a:xfrm>
            <a:prstGeom prst="rect">
              <a:avLst/>
            </a:prstGeom>
            <a:solidFill>
              <a:srgbClr val="9CD7D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66" name="Rectangle 73"/>
            <p:cNvSpPr>
              <a:spLocks noChangeArrowheads="1"/>
            </p:cNvSpPr>
            <p:nvPr/>
          </p:nvSpPr>
          <p:spPr bwMode="auto">
            <a:xfrm>
              <a:off x="2290" y="2407"/>
              <a:ext cx="136" cy="92"/>
            </a:xfrm>
            <a:prstGeom prst="rect">
              <a:avLst/>
            </a:prstGeom>
            <a:solidFill>
              <a:srgbClr val="9CD7D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67" name="Rectangle 74"/>
            <p:cNvSpPr>
              <a:spLocks noChangeArrowheads="1"/>
            </p:cNvSpPr>
            <p:nvPr/>
          </p:nvSpPr>
          <p:spPr bwMode="auto">
            <a:xfrm>
              <a:off x="3152" y="2407"/>
              <a:ext cx="136" cy="92"/>
            </a:xfrm>
            <a:prstGeom prst="rect">
              <a:avLst/>
            </a:prstGeom>
            <a:solidFill>
              <a:srgbClr val="9CD7D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68" name="Text Box 79"/>
            <p:cNvSpPr txBox="1">
              <a:spLocks noChangeArrowheads="1"/>
            </p:cNvSpPr>
            <p:nvPr/>
          </p:nvSpPr>
          <p:spPr bwMode="auto">
            <a:xfrm>
              <a:off x="1827" y="2387"/>
              <a:ext cx="42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200" b="0"/>
                <a:t>testing </a:t>
              </a:r>
              <a:endParaRPr lang="en-GB" sz="1200" b="0"/>
            </a:p>
          </p:txBody>
        </p:sp>
        <p:sp>
          <p:nvSpPr>
            <p:cNvPr id="34869" name="Text Box 81"/>
            <p:cNvSpPr txBox="1">
              <a:spLocks noChangeArrowheads="1"/>
            </p:cNvSpPr>
            <p:nvPr/>
          </p:nvSpPr>
          <p:spPr bwMode="auto">
            <a:xfrm>
              <a:off x="3907" y="2357"/>
              <a:ext cx="1143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200" b="0"/>
                <a:t>continuous assessment </a:t>
              </a:r>
              <a:endParaRPr lang="en-GB" sz="1200" b="0"/>
            </a:p>
          </p:txBody>
        </p:sp>
      </p:grpSp>
      <p:sp>
        <p:nvSpPr>
          <p:cNvPr id="34831" name="Text Box 23"/>
          <p:cNvSpPr txBox="1">
            <a:spLocks noChangeArrowheads="1"/>
          </p:cNvSpPr>
          <p:nvPr/>
        </p:nvSpPr>
        <p:spPr bwMode="auto">
          <a:xfrm>
            <a:off x="4067175" y="4781550"/>
            <a:ext cx="1152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800" b="0"/>
          </a:p>
        </p:txBody>
      </p:sp>
      <p:grpSp>
        <p:nvGrpSpPr>
          <p:cNvPr id="4" name="Group 101"/>
          <p:cNvGrpSpPr>
            <a:grpSpLocks/>
          </p:cNvGrpSpPr>
          <p:nvPr/>
        </p:nvGrpSpPr>
        <p:grpSpPr bwMode="auto">
          <a:xfrm>
            <a:off x="241300" y="4664075"/>
            <a:ext cx="8902700" cy="412750"/>
            <a:chOff x="152" y="2938"/>
            <a:chExt cx="5608" cy="260"/>
          </a:xfrm>
        </p:grpSpPr>
        <p:sp>
          <p:nvSpPr>
            <p:cNvPr id="34860" name="Rectangle 18"/>
            <p:cNvSpPr>
              <a:spLocks noChangeArrowheads="1"/>
            </p:cNvSpPr>
            <p:nvPr/>
          </p:nvSpPr>
          <p:spPr bwMode="auto">
            <a:xfrm>
              <a:off x="793" y="2967"/>
              <a:ext cx="4967" cy="146"/>
            </a:xfrm>
            <a:prstGeom prst="rect">
              <a:avLst/>
            </a:prstGeom>
            <a:solidFill>
              <a:srgbClr val="A4D39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61" name="Text Box 69"/>
            <p:cNvSpPr txBox="1">
              <a:spLocks noChangeArrowheads="1"/>
            </p:cNvSpPr>
            <p:nvPr/>
          </p:nvSpPr>
          <p:spPr bwMode="auto">
            <a:xfrm>
              <a:off x="152" y="2938"/>
              <a:ext cx="519" cy="2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400" b="0"/>
                <a:t>attribute</a:t>
              </a:r>
            </a:p>
            <a:p>
              <a:pPr algn="ctr">
                <a:lnSpc>
                  <a:spcPct val="75000"/>
                </a:lnSpc>
              </a:pPr>
              <a:r>
                <a:rPr lang="en-US" sz="1400" b="0"/>
                <a:t>surveys</a:t>
              </a:r>
              <a:endParaRPr lang="en-GB" sz="1400" b="0"/>
            </a:p>
          </p:txBody>
        </p:sp>
        <p:sp>
          <p:nvSpPr>
            <p:cNvPr id="34862" name="Text Box 82"/>
            <p:cNvSpPr txBox="1">
              <a:spLocks noChangeArrowheads="1"/>
            </p:cNvSpPr>
            <p:nvPr/>
          </p:nvSpPr>
          <p:spPr bwMode="auto">
            <a:xfrm>
              <a:off x="796" y="2976"/>
              <a:ext cx="3715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200" b="0"/>
                <a:t>info from existing surveys – e.g. labour force survey, integrated household survey etc</a:t>
              </a:r>
              <a:endParaRPr lang="en-GB" sz="1200" b="0"/>
            </a:p>
          </p:txBody>
        </p:sp>
      </p:grpSp>
      <p:sp>
        <p:nvSpPr>
          <p:cNvPr id="196691" name="Text Box 83"/>
          <p:cNvSpPr txBox="1">
            <a:spLocks noChangeArrowheads="1"/>
          </p:cNvSpPr>
          <p:nvPr/>
        </p:nvSpPr>
        <p:spPr bwMode="auto">
          <a:xfrm>
            <a:off x="5368925" y="4264025"/>
            <a:ext cx="36290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supplemented by new targeted surveys as required</a:t>
            </a:r>
            <a:endParaRPr lang="en-GB" sz="1200" b="0"/>
          </a:p>
        </p:txBody>
      </p:sp>
      <p:grpSp>
        <p:nvGrpSpPr>
          <p:cNvPr id="5" name="Group 91"/>
          <p:cNvGrpSpPr>
            <a:grpSpLocks/>
          </p:cNvGrpSpPr>
          <p:nvPr/>
        </p:nvGrpSpPr>
        <p:grpSpPr bwMode="auto">
          <a:xfrm>
            <a:off x="182563" y="6194425"/>
            <a:ext cx="9077325" cy="490538"/>
            <a:chOff x="115" y="3902"/>
            <a:chExt cx="5718" cy="309"/>
          </a:xfrm>
        </p:grpSpPr>
        <p:sp>
          <p:nvSpPr>
            <p:cNvPr id="34857" name="AutoShape 17"/>
            <p:cNvSpPr>
              <a:spLocks noChangeArrowheads="1"/>
            </p:cNvSpPr>
            <p:nvPr/>
          </p:nvSpPr>
          <p:spPr bwMode="auto">
            <a:xfrm rot="10800000" flipV="1">
              <a:off x="793" y="3902"/>
              <a:ext cx="5040" cy="305"/>
            </a:xfrm>
            <a:prstGeom prst="rtTriangle">
              <a:avLst/>
            </a:prstGeom>
            <a:solidFill>
              <a:srgbClr val="FF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58" name="Text Box 71"/>
            <p:cNvSpPr txBox="1">
              <a:spLocks noChangeArrowheads="1"/>
            </p:cNvSpPr>
            <p:nvPr/>
          </p:nvSpPr>
          <p:spPr bwMode="auto">
            <a:xfrm>
              <a:off x="115" y="4052"/>
              <a:ext cx="594" cy="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400" b="0"/>
                <a:t>modelling</a:t>
              </a:r>
              <a:endParaRPr lang="en-GB" sz="1400" b="0"/>
            </a:p>
          </p:txBody>
        </p:sp>
        <p:sp>
          <p:nvSpPr>
            <p:cNvPr id="34859" name="Text Box 86"/>
            <p:cNvSpPr txBox="1">
              <a:spLocks noChangeArrowheads="1"/>
            </p:cNvSpPr>
            <p:nvPr/>
          </p:nvSpPr>
          <p:spPr bwMode="auto">
            <a:xfrm>
              <a:off x="3375" y="4063"/>
              <a:ext cx="1407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200" b="0"/>
                <a:t>increasing modelling over time</a:t>
              </a:r>
              <a:endParaRPr lang="en-GB" sz="1200" b="0"/>
            </a:p>
          </p:txBody>
        </p:sp>
      </p:grpSp>
      <p:sp>
        <p:nvSpPr>
          <p:cNvPr id="34835" name="Rectangle 93"/>
          <p:cNvSpPr>
            <a:spLocks noChangeArrowheads="1"/>
          </p:cNvSpPr>
          <p:nvPr/>
        </p:nvSpPr>
        <p:spPr bwMode="auto">
          <a:xfrm>
            <a:off x="685800" y="-1428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>
                <a:solidFill>
                  <a:srgbClr val="002D46"/>
                </a:solidFill>
              </a:rPr>
              <a:t>Beyond 2011 </a:t>
            </a:r>
            <a:r>
              <a:rPr lang="en-GB" sz="1800">
                <a:solidFill>
                  <a:srgbClr val="002D46"/>
                </a:solidFill>
              </a:rPr>
              <a:t>- </a:t>
            </a:r>
            <a:r>
              <a:rPr lang="en-GB">
                <a:solidFill>
                  <a:srgbClr val="002D46"/>
                </a:solidFill>
              </a:rPr>
              <a:t>Timeline</a:t>
            </a:r>
            <a:r>
              <a:rPr lang="en-GB" sz="1800">
                <a:solidFill>
                  <a:srgbClr val="002D46"/>
                </a:solidFill>
              </a:rPr>
              <a:t> (non census solution)</a:t>
            </a:r>
          </a:p>
        </p:txBody>
      </p:sp>
      <p:grpSp>
        <p:nvGrpSpPr>
          <p:cNvPr id="6" name="Group 96"/>
          <p:cNvGrpSpPr>
            <a:grpSpLocks/>
          </p:cNvGrpSpPr>
          <p:nvPr/>
        </p:nvGrpSpPr>
        <p:grpSpPr bwMode="auto">
          <a:xfrm>
            <a:off x="2268538" y="4457700"/>
            <a:ext cx="6875462" cy="254000"/>
            <a:chOff x="1429" y="2808"/>
            <a:chExt cx="4331" cy="160"/>
          </a:xfrm>
        </p:grpSpPr>
        <p:sp>
          <p:nvSpPr>
            <p:cNvPr id="34851" name="Rectangle 19"/>
            <p:cNvSpPr>
              <a:spLocks noChangeArrowheads="1"/>
            </p:cNvSpPr>
            <p:nvPr/>
          </p:nvSpPr>
          <p:spPr bwMode="auto">
            <a:xfrm>
              <a:off x="2653" y="2831"/>
              <a:ext cx="227" cy="13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52" name="Rectangle 20"/>
            <p:cNvSpPr>
              <a:spLocks noChangeArrowheads="1"/>
            </p:cNvSpPr>
            <p:nvPr/>
          </p:nvSpPr>
          <p:spPr bwMode="auto">
            <a:xfrm>
              <a:off x="3379" y="2831"/>
              <a:ext cx="227" cy="13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53" name="Rectangle 21"/>
            <p:cNvSpPr>
              <a:spLocks noChangeArrowheads="1"/>
            </p:cNvSpPr>
            <p:nvPr/>
          </p:nvSpPr>
          <p:spPr bwMode="auto">
            <a:xfrm>
              <a:off x="4059" y="2831"/>
              <a:ext cx="227" cy="13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54" name="Rectangle 22"/>
            <p:cNvSpPr>
              <a:spLocks noChangeArrowheads="1"/>
            </p:cNvSpPr>
            <p:nvPr/>
          </p:nvSpPr>
          <p:spPr bwMode="auto">
            <a:xfrm>
              <a:off x="4740" y="2808"/>
              <a:ext cx="1020" cy="15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800" b="0"/>
            </a:p>
          </p:txBody>
        </p:sp>
        <p:sp>
          <p:nvSpPr>
            <p:cNvPr id="34855" name="Rectangle 84"/>
            <p:cNvSpPr>
              <a:spLocks noChangeArrowheads="1"/>
            </p:cNvSpPr>
            <p:nvPr/>
          </p:nvSpPr>
          <p:spPr bwMode="auto">
            <a:xfrm>
              <a:off x="1968" y="2879"/>
              <a:ext cx="155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56" name="Rectangle 94"/>
            <p:cNvSpPr>
              <a:spLocks noChangeArrowheads="1"/>
            </p:cNvSpPr>
            <p:nvPr/>
          </p:nvSpPr>
          <p:spPr bwMode="auto">
            <a:xfrm>
              <a:off x="1429" y="2879"/>
              <a:ext cx="155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196705" name="Text Box 97"/>
          <p:cNvSpPr txBox="1">
            <a:spLocks noChangeArrowheads="1"/>
          </p:cNvSpPr>
          <p:nvPr/>
        </p:nvSpPr>
        <p:spPr bwMode="auto">
          <a:xfrm>
            <a:off x="2532063" y="4470400"/>
            <a:ext cx="430212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test</a:t>
            </a:r>
            <a:endParaRPr lang="en-GB" sz="1200" b="0"/>
          </a:p>
        </p:txBody>
      </p:sp>
      <p:grpSp>
        <p:nvGrpSpPr>
          <p:cNvPr id="7" name="Group 100"/>
          <p:cNvGrpSpPr>
            <a:grpSpLocks/>
          </p:cNvGrpSpPr>
          <p:nvPr/>
        </p:nvGrpSpPr>
        <p:grpSpPr bwMode="auto">
          <a:xfrm>
            <a:off x="279400" y="5438775"/>
            <a:ext cx="9043988" cy="452438"/>
            <a:chOff x="176" y="3426"/>
            <a:chExt cx="5697" cy="285"/>
          </a:xfrm>
        </p:grpSpPr>
        <p:sp>
          <p:nvSpPr>
            <p:cNvPr id="34839" name="AutoShape 9"/>
            <p:cNvSpPr>
              <a:spLocks noChangeArrowheads="1"/>
            </p:cNvSpPr>
            <p:nvPr/>
          </p:nvSpPr>
          <p:spPr bwMode="auto">
            <a:xfrm rot="10800000" flipV="1">
              <a:off x="793" y="3471"/>
              <a:ext cx="4967" cy="227"/>
            </a:xfrm>
            <a:prstGeom prst="rtTriangle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0" name="Rectangle 10"/>
            <p:cNvSpPr>
              <a:spLocks noChangeArrowheads="1"/>
            </p:cNvSpPr>
            <p:nvPr/>
          </p:nvSpPr>
          <p:spPr bwMode="auto">
            <a:xfrm>
              <a:off x="1352" y="3652"/>
              <a:ext cx="136" cy="46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1" name="Rectangle 11"/>
            <p:cNvSpPr>
              <a:spLocks noChangeArrowheads="1"/>
            </p:cNvSpPr>
            <p:nvPr/>
          </p:nvSpPr>
          <p:spPr bwMode="auto">
            <a:xfrm>
              <a:off x="2019" y="3607"/>
              <a:ext cx="136" cy="91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2" name="Rectangle 12"/>
            <p:cNvSpPr>
              <a:spLocks noChangeArrowheads="1"/>
            </p:cNvSpPr>
            <p:nvPr/>
          </p:nvSpPr>
          <p:spPr bwMode="auto">
            <a:xfrm>
              <a:off x="1429" y="3652"/>
              <a:ext cx="136" cy="46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3" name="Rectangle 13"/>
            <p:cNvSpPr>
              <a:spLocks noChangeArrowheads="1"/>
            </p:cNvSpPr>
            <p:nvPr/>
          </p:nvSpPr>
          <p:spPr bwMode="auto">
            <a:xfrm>
              <a:off x="3380" y="3516"/>
              <a:ext cx="136" cy="182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4" name="Rectangle 14"/>
            <p:cNvSpPr>
              <a:spLocks noChangeArrowheads="1"/>
            </p:cNvSpPr>
            <p:nvPr/>
          </p:nvSpPr>
          <p:spPr bwMode="auto">
            <a:xfrm>
              <a:off x="2653" y="3426"/>
              <a:ext cx="227" cy="273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5" name="Rectangle 15"/>
            <p:cNvSpPr>
              <a:spLocks noChangeArrowheads="1"/>
            </p:cNvSpPr>
            <p:nvPr/>
          </p:nvSpPr>
          <p:spPr bwMode="auto">
            <a:xfrm>
              <a:off x="3379" y="3426"/>
              <a:ext cx="227" cy="273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6" name="Rectangle 16"/>
            <p:cNvSpPr>
              <a:spLocks noChangeArrowheads="1"/>
            </p:cNvSpPr>
            <p:nvPr/>
          </p:nvSpPr>
          <p:spPr bwMode="auto">
            <a:xfrm>
              <a:off x="4059" y="3426"/>
              <a:ext cx="227" cy="273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7" name="Text Box 70"/>
            <p:cNvSpPr txBox="1">
              <a:spLocks noChangeArrowheads="1"/>
            </p:cNvSpPr>
            <p:nvPr/>
          </p:nvSpPr>
          <p:spPr bwMode="auto">
            <a:xfrm>
              <a:off x="176" y="3443"/>
              <a:ext cx="470" cy="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400" b="0"/>
                <a:t>linkage</a:t>
              </a:r>
              <a:endParaRPr lang="en-GB" sz="1400" b="0"/>
            </a:p>
          </p:txBody>
        </p:sp>
        <p:sp>
          <p:nvSpPr>
            <p:cNvPr id="34848" name="Rectangle 75"/>
            <p:cNvSpPr>
              <a:spLocks noChangeArrowheads="1"/>
            </p:cNvSpPr>
            <p:nvPr/>
          </p:nvSpPr>
          <p:spPr bwMode="auto">
            <a:xfrm>
              <a:off x="4740" y="3426"/>
              <a:ext cx="1133" cy="273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34849" name="Text Box 85"/>
            <p:cNvSpPr txBox="1">
              <a:spLocks noChangeArrowheads="1"/>
            </p:cNvSpPr>
            <p:nvPr/>
          </p:nvSpPr>
          <p:spPr bwMode="auto">
            <a:xfrm>
              <a:off x="3427" y="3567"/>
              <a:ext cx="1301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200" b="0"/>
                <a:t>increasing linkage over time</a:t>
              </a:r>
              <a:endParaRPr lang="en-GB" sz="1200" b="0"/>
            </a:p>
          </p:txBody>
        </p:sp>
        <p:sp>
          <p:nvSpPr>
            <p:cNvPr id="34850" name="Rectangle 98"/>
            <p:cNvSpPr>
              <a:spLocks noChangeArrowheads="1"/>
            </p:cNvSpPr>
            <p:nvPr/>
          </p:nvSpPr>
          <p:spPr bwMode="auto">
            <a:xfrm>
              <a:off x="2290" y="3607"/>
              <a:ext cx="136" cy="91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6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9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6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animBg="1"/>
      <p:bldP spid="196613" grpId="0" animBg="1"/>
      <p:bldP spid="196614" grpId="0" animBg="1"/>
      <p:bldP spid="196615" grpId="0" animBg="1"/>
      <p:bldP spid="196616" grpId="0" animBg="1"/>
      <p:bldP spid="196674" grpId="0"/>
      <p:bldP spid="196676" grpId="0"/>
      <p:bldP spid="196684" grpId="0"/>
      <p:bldP spid="196685" grpId="0"/>
      <p:bldP spid="196686" grpId="0"/>
      <p:bldP spid="1966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 rot="10800000" flipV="1">
            <a:off x="-12295188" y="5926138"/>
            <a:ext cx="21439188" cy="665162"/>
          </a:xfrm>
          <a:prstGeom prst="rtTriangle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0" y="2120900"/>
            <a:ext cx="9278938" cy="2889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0" y="3725863"/>
            <a:ext cx="9144000" cy="241300"/>
          </a:xfrm>
          <a:prstGeom prst="rect">
            <a:avLst/>
          </a:prstGeom>
          <a:solidFill>
            <a:srgbClr val="ABDEE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0" y="2771775"/>
            <a:ext cx="9288463" cy="666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-214313" y="2916238"/>
            <a:ext cx="9520238" cy="6826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0" y="3060700"/>
            <a:ext cx="4002088" cy="66675"/>
          </a:xfrm>
          <a:prstGeom prst="rect">
            <a:avLst/>
          </a:prstGeom>
          <a:solidFill>
            <a:srgbClr val="ABDEE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-334963" y="3203575"/>
            <a:ext cx="5948363" cy="6191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9" name="AutoShape 10"/>
          <p:cNvSpPr>
            <a:spLocks noChangeArrowheads="1"/>
          </p:cNvSpPr>
          <p:nvPr/>
        </p:nvSpPr>
        <p:spPr bwMode="auto">
          <a:xfrm rot="10800000" flipV="1">
            <a:off x="-12295188" y="5205413"/>
            <a:ext cx="21439188" cy="665162"/>
          </a:xfrm>
          <a:prstGeom prst="rtTriangl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50" name="AutoShape 11"/>
          <p:cNvSpPr>
            <a:spLocks noChangeArrowheads="1"/>
          </p:cNvSpPr>
          <p:nvPr/>
        </p:nvSpPr>
        <p:spPr bwMode="auto">
          <a:xfrm rot="10800000" flipV="1">
            <a:off x="1258888" y="6080125"/>
            <a:ext cx="8001000" cy="484188"/>
          </a:xfrm>
          <a:prstGeom prst="rtTriangle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51" name="Rectangle 12"/>
          <p:cNvSpPr>
            <a:spLocks noChangeArrowheads="1"/>
          </p:cNvSpPr>
          <p:nvPr/>
        </p:nvSpPr>
        <p:spPr bwMode="auto">
          <a:xfrm>
            <a:off x="0" y="4710113"/>
            <a:ext cx="9296400" cy="231775"/>
          </a:xfrm>
          <a:prstGeom prst="rect">
            <a:avLst/>
          </a:prstGeom>
          <a:solidFill>
            <a:srgbClr val="A4D3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52" name="Rectangle 13"/>
          <p:cNvSpPr>
            <a:spLocks noChangeArrowheads="1"/>
          </p:cNvSpPr>
          <p:nvPr/>
        </p:nvSpPr>
        <p:spPr bwMode="auto">
          <a:xfrm>
            <a:off x="0" y="4457700"/>
            <a:ext cx="2495550" cy="2524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/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4067175" y="4781550"/>
            <a:ext cx="1152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800" b="0"/>
          </a:p>
        </p:txBody>
      </p:sp>
      <p:sp>
        <p:nvSpPr>
          <p:cNvPr id="35854" name="Freeform 15"/>
          <p:cNvSpPr>
            <a:spLocks/>
          </p:cNvSpPr>
          <p:nvPr/>
        </p:nvSpPr>
        <p:spPr bwMode="auto">
          <a:xfrm>
            <a:off x="1968500" y="1128713"/>
            <a:ext cx="741363" cy="660400"/>
          </a:xfrm>
          <a:custGeom>
            <a:avLst/>
            <a:gdLst>
              <a:gd name="T0" fmla="*/ 467 w 467"/>
              <a:gd name="T1" fmla="*/ 208 h 416"/>
              <a:gd name="T2" fmla="*/ 355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5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5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5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5" name="Rectangle 16"/>
          <p:cNvSpPr>
            <a:spLocks noChangeArrowheads="1"/>
          </p:cNvSpPr>
          <p:nvPr/>
        </p:nvSpPr>
        <p:spPr bwMode="auto">
          <a:xfrm>
            <a:off x="2135188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2027</a:t>
            </a:r>
            <a:endParaRPr lang="en-GB" sz="1800" b="0"/>
          </a:p>
        </p:txBody>
      </p:sp>
      <p:sp>
        <p:nvSpPr>
          <p:cNvPr id="35856" name="Freeform 17"/>
          <p:cNvSpPr>
            <a:spLocks/>
          </p:cNvSpPr>
          <p:nvPr/>
        </p:nvSpPr>
        <p:spPr bwMode="auto">
          <a:xfrm>
            <a:off x="2593975" y="1128713"/>
            <a:ext cx="739775" cy="660400"/>
          </a:xfrm>
          <a:custGeom>
            <a:avLst/>
            <a:gdLst>
              <a:gd name="T0" fmla="*/ 466 w 466"/>
              <a:gd name="T1" fmla="*/ 208 h 416"/>
              <a:gd name="T2" fmla="*/ 355 w 466"/>
              <a:gd name="T3" fmla="*/ 416 h 416"/>
              <a:gd name="T4" fmla="*/ 0 w 466"/>
              <a:gd name="T5" fmla="*/ 416 h 416"/>
              <a:gd name="T6" fmla="*/ 111 w 466"/>
              <a:gd name="T7" fmla="*/ 208 h 416"/>
              <a:gd name="T8" fmla="*/ 0 w 466"/>
              <a:gd name="T9" fmla="*/ 0 h 416"/>
              <a:gd name="T10" fmla="*/ 355 w 466"/>
              <a:gd name="T11" fmla="*/ 0 h 416"/>
              <a:gd name="T12" fmla="*/ 466 w 466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416"/>
              <a:gd name="T23" fmla="*/ 466 w 466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416">
                <a:moveTo>
                  <a:pt x="466" y="208"/>
                </a:moveTo>
                <a:lnTo>
                  <a:pt x="355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5" y="0"/>
                </a:lnTo>
                <a:lnTo>
                  <a:pt x="466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Rectangle 18"/>
          <p:cNvSpPr>
            <a:spLocks noChangeArrowheads="1"/>
          </p:cNvSpPr>
          <p:nvPr/>
        </p:nvSpPr>
        <p:spPr bwMode="auto">
          <a:xfrm>
            <a:off x="2759075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2028</a:t>
            </a:r>
            <a:endParaRPr lang="en-GB" sz="1800" b="0"/>
          </a:p>
        </p:txBody>
      </p:sp>
      <p:sp>
        <p:nvSpPr>
          <p:cNvPr id="35858" name="Freeform 19"/>
          <p:cNvSpPr>
            <a:spLocks/>
          </p:cNvSpPr>
          <p:nvPr/>
        </p:nvSpPr>
        <p:spPr bwMode="auto">
          <a:xfrm>
            <a:off x="3217863" y="1128713"/>
            <a:ext cx="738187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2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2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9" name="Rectangle 20"/>
          <p:cNvSpPr>
            <a:spLocks noChangeArrowheads="1"/>
          </p:cNvSpPr>
          <p:nvPr/>
        </p:nvSpPr>
        <p:spPr bwMode="auto">
          <a:xfrm>
            <a:off x="3384550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2029</a:t>
            </a:r>
            <a:endParaRPr lang="en-GB" sz="1800" b="0"/>
          </a:p>
        </p:txBody>
      </p:sp>
      <p:sp>
        <p:nvSpPr>
          <p:cNvPr id="35860" name="Freeform 21"/>
          <p:cNvSpPr>
            <a:spLocks/>
          </p:cNvSpPr>
          <p:nvPr/>
        </p:nvSpPr>
        <p:spPr bwMode="auto">
          <a:xfrm>
            <a:off x="3841750" y="1128713"/>
            <a:ext cx="739775" cy="660400"/>
          </a:xfrm>
          <a:custGeom>
            <a:avLst/>
            <a:gdLst>
              <a:gd name="T0" fmla="*/ 466 w 466"/>
              <a:gd name="T1" fmla="*/ 208 h 416"/>
              <a:gd name="T2" fmla="*/ 355 w 466"/>
              <a:gd name="T3" fmla="*/ 416 h 416"/>
              <a:gd name="T4" fmla="*/ 0 w 466"/>
              <a:gd name="T5" fmla="*/ 416 h 416"/>
              <a:gd name="T6" fmla="*/ 111 w 466"/>
              <a:gd name="T7" fmla="*/ 208 h 416"/>
              <a:gd name="T8" fmla="*/ 0 w 466"/>
              <a:gd name="T9" fmla="*/ 0 h 416"/>
              <a:gd name="T10" fmla="*/ 355 w 466"/>
              <a:gd name="T11" fmla="*/ 0 h 416"/>
              <a:gd name="T12" fmla="*/ 466 w 466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416"/>
              <a:gd name="T23" fmla="*/ 466 w 466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416">
                <a:moveTo>
                  <a:pt x="466" y="208"/>
                </a:moveTo>
                <a:lnTo>
                  <a:pt x="355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5" y="0"/>
                </a:lnTo>
                <a:lnTo>
                  <a:pt x="466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Rectangle 22"/>
          <p:cNvSpPr>
            <a:spLocks noChangeArrowheads="1"/>
          </p:cNvSpPr>
          <p:nvPr/>
        </p:nvSpPr>
        <p:spPr bwMode="auto">
          <a:xfrm>
            <a:off x="4008438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2030</a:t>
            </a:r>
            <a:endParaRPr lang="en-GB" sz="1800" b="0"/>
          </a:p>
        </p:txBody>
      </p:sp>
      <p:sp>
        <p:nvSpPr>
          <p:cNvPr id="35862" name="Freeform 23"/>
          <p:cNvSpPr>
            <a:spLocks/>
          </p:cNvSpPr>
          <p:nvPr/>
        </p:nvSpPr>
        <p:spPr bwMode="auto">
          <a:xfrm>
            <a:off x="4465638" y="1128713"/>
            <a:ext cx="741362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Rectangle 24"/>
          <p:cNvSpPr>
            <a:spLocks noChangeArrowheads="1"/>
          </p:cNvSpPr>
          <p:nvPr/>
        </p:nvSpPr>
        <p:spPr bwMode="auto">
          <a:xfrm>
            <a:off x="4632325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2031</a:t>
            </a:r>
            <a:endParaRPr lang="en-GB" sz="1800" b="0"/>
          </a:p>
        </p:txBody>
      </p:sp>
      <p:sp>
        <p:nvSpPr>
          <p:cNvPr id="35864" name="Freeform 25"/>
          <p:cNvSpPr>
            <a:spLocks/>
          </p:cNvSpPr>
          <p:nvPr/>
        </p:nvSpPr>
        <p:spPr bwMode="auto">
          <a:xfrm>
            <a:off x="5091113" y="1128713"/>
            <a:ext cx="738187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5" name="Rectangle 26"/>
          <p:cNvSpPr>
            <a:spLocks noChangeArrowheads="1"/>
          </p:cNvSpPr>
          <p:nvPr/>
        </p:nvSpPr>
        <p:spPr bwMode="auto">
          <a:xfrm>
            <a:off x="5256213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2032</a:t>
            </a:r>
            <a:endParaRPr lang="en-GB" sz="1800" b="0"/>
          </a:p>
        </p:txBody>
      </p:sp>
      <p:sp>
        <p:nvSpPr>
          <p:cNvPr id="35866" name="Freeform 27"/>
          <p:cNvSpPr>
            <a:spLocks/>
          </p:cNvSpPr>
          <p:nvPr/>
        </p:nvSpPr>
        <p:spPr bwMode="auto">
          <a:xfrm>
            <a:off x="5713413" y="1128713"/>
            <a:ext cx="741362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7" name="Rectangle 28"/>
          <p:cNvSpPr>
            <a:spLocks noChangeArrowheads="1"/>
          </p:cNvSpPr>
          <p:nvPr/>
        </p:nvSpPr>
        <p:spPr bwMode="auto">
          <a:xfrm>
            <a:off x="5881688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2033</a:t>
            </a:r>
            <a:endParaRPr lang="en-GB" sz="1800" b="0"/>
          </a:p>
        </p:txBody>
      </p:sp>
      <p:sp>
        <p:nvSpPr>
          <p:cNvPr id="35868" name="Freeform 29"/>
          <p:cNvSpPr>
            <a:spLocks/>
          </p:cNvSpPr>
          <p:nvPr/>
        </p:nvSpPr>
        <p:spPr bwMode="auto">
          <a:xfrm>
            <a:off x="6338888" y="1128713"/>
            <a:ext cx="741362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9" name="Rectangle 30"/>
          <p:cNvSpPr>
            <a:spLocks noChangeArrowheads="1"/>
          </p:cNvSpPr>
          <p:nvPr/>
        </p:nvSpPr>
        <p:spPr bwMode="auto">
          <a:xfrm>
            <a:off x="6505575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2034</a:t>
            </a:r>
            <a:endParaRPr lang="en-GB" sz="1800" b="0"/>
          </a:p>
        </p:txBody>
      </p:sp>
      <p:sp>
        <p:nvSpPr>
          <p:cNvPr id="35870" name="Freeform 31"/>
          <p:cNvSpPr>
            <a:spLocks/>
          </p:cNvSpPr>
          <p:nvPr/>
        </p:nvSpPr>
        <p:spPr bwMode="auto">
          <a:xfrm>
            <a:off x="6964363" y="1128713"/>
            <a:ext cx="738187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1" name="Rectangle 32"/>
          <p:cNvSpPr>
            <a:spLocks noChangeArrowheads="1"/>
          </p:cNvSpPr>
          <p:nvPr/>
        </p:nvSpPr>
        <p:spPr bwMode="auto">
          <a:xfrm>
            <a:off x="7129463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2035</a:t>
            </a:r>
            <a:endParaRPr lang="en-GB" sz="1800" b="0"/>
          </a:p>
        </p:txBody>
      </p:sp>
      <p:sp>
        <p:nvSpPr>
          <p:cNvPr id="35872" name="Freeform 33"/>
          <p:cNvSpPr>
            <a:spLocks/>
          </p:cNvSpPr>
          <p:nvPr/>
        </p:nvSpPr>
        <p:spPr bwMode="auto">
          <a:xfrm>
            <a:off x="-533400" y="1123950"/>
            <a:ext cx="741363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3" name="Rectangle 34"/>
          <p:cNvSpPr>
            <a:spLocks noChangeArrowheads="1"/>
          </p:cNvSpPr>
          <p:nvPr/>
        </p:nvSpPr>
        <p:spPr bwMode="auto">
          <a:xfrm>
            <a:off x="-292100" y="939800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2023</a:t>
            </a:r>
            <a:endParaRPr lang="en-GB" sz="1800" b="0"/>
          </a:p>
        </p:txBody>
      </p:sp>
      <p:sp>
        <p:nvSpPr>
          <p:cNvPr id="35874" name="Freeform 35"/>
          <p:cNvSpPr>
            <a:spLocks/>
          </p:cNvSpPr>
          <p:nvPr/>
        </p:nvSpPr>
        <p:spPr bwMode="auto">
          <a:xfrm>
            <a:off x="88900" y="1123950"/>
            <a:ext cx="741363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5" name="Rectangle 36"/>
          <p:cNvSpPr>
            <a:spLocks noChangeArrowheads="1"/>
          </p:cNvSpPr>
          <p:nvPr/>
        </p:nvSpPr>
        <p:spPr bwMode="auto">
          <a:xfrm>
            <a:off x="331788" y="939800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2024</a:t>
            </a:r>
            <a:endParaRPr lang="en-GB" sz="1800" b="0"/>
          </a:p>
        </p:txBody>
      </p:sp>
      <p:sp>
        <p:nvSpPr>
          <p:cNvPr id="35876" name="Freeform 37"/>
          <p:cNvSpPr>
            <a:spLocks/>
          </p:cNvSpPr>
          <p:nvPr/>
        </p:nvSpPr>
        <p:spPr bwMode="auto">
          <a:xfrm>
            <a:off x="714375" y="1123950"/>
            <a:ext cx="741363" cy="660400"/>
          </a:xfrm>
          <a:custGeom>
            <a:avLst/>
            <a:gdLst>
              <a:gd name="T0" fmla="*/ 467 w 467"/>
              <a:gd name="T1" fmla="*/ 208 h 416"/>
              <a:gd name="T2" fmla="*/ 356 w 467"/>
              <a:gd name="T3" fmla="*/ 416 h 416"/>
              <a:gd name="T4" fmla="*/ 0 w 467"/>
              <a:gd name="T5" fmla="*/ 416 h 416"/>
              <a:gd name="T6" fmla="*/ 111 w 467"/>
              <a:gd name="T7" fmla="*/ 208 h 416"/>
              <a:gd name="T8" fmla="*/ 0 w 467"/>
              <a:gd name="T9" fmla="*/ 0 h 416"/>
              <a:gd name="T10" fmla="*/ 356 w 467"/>
              <a:gd name="T11" fmla="*/ 0 h 416"/>
              <a:gd name="T12" fmla="*/ 467 w 467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7"/>
              <a:gd name="T22" fmla="*/ 0 h 416"/>
              <a:gd name="T23" fmla="*/ 467 w 467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7" h="416">
                <a:moveTo>
                  <a:pt x="467" y="208"/>
                </a:moveTo>
                <a:lnTo>
                  <a:pt x="356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6" y="0"/>
                </a:lnTo>
                <a:lnTo>
                  <a:pt x="467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7" name="Rectangle 38"/>
          <p:cNvSpPr>
            <a:spLocks noChangeArrowheads="1"/>
          </p:cNvSpPr>
          <p:nvPr/>
        </p:nvSpPr>
        <p:spPr bwMode="auto">
          <a:xfrm>
            <a:off x="957263" y="939800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2025</a:t>
            </a:r>
            <a:endParaRPr lang="en-GB" sz="1800" b="0"/>
          </a:p>
        </p:txBody>
      </p:sp>
      <p:sp>
        <p:nvSpPr>
          <p:cNvPr id="35878" name="Freeform 39"/>
          <p:cNvSpPr>
            <a:spLocks/>
          </p:cNvSpPr>
          <p:nvPr/>
        </p:nvSpPr>
        <p:spPr bwMode="auto">
          <a:xfrm>
            <a:off x="1339850" y="1123950"/>
            <a:ext cx="738188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79" name="Rectangle 40"/>
          <p:cNvSpPr>
            <a:spLocks noChangeArrowheads="1"/>
          </p:cNvSpPr>
          <p:nvPr/>
        </p:nvSpPr>
        <p:spPr bwMode="auto">
          <a:xfrm>
            <a:off x="1581150" y="939800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2026</a:t>
            </a:r>
            <a:endParaRPr lang="en-GB" sz="1800" b="0"/>
          </a:p>
        </p:txBody>
      </p:sp>
      <p:sp>
        <p:nvSpPr>
          <p:cNvPr id="35880" name="Freeform 41"/>
          <p:cNvSpPr>
            <a:spLocks/>
          </p:cNvSpPr>
          <p:nvPr/>
        </p:nvSpPr>
        <p:spPr bwMode="auto">
          <a:xfrm>
            <a:off x="7583488" y="1128713"/>
            <a:ext cx="738187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81" name="Rectangle 42"/>
          <p:cNvSpPr>
            <a:spLocks noChangeArrowheads="1"/>
          </p:cNvSpPr>
          <p:nvPr/>
        </p:nvSpPr>
        <p:spPr bwMode="auto">
          <a:xfrm>
            <a:off x="7685088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2036</a:t>
            </a:r>
            <a:endParaRPr lang="en-GB" sz="1800" b="0"/>
          </a:p>
        </p:txBody>
      </p:sp>
      <p:sp>
        <p:nvSpPr>
          <p:cNvPr id="35882" name="Rectangle 43"/>
          <p:cNvSpPr>
            <a:spLocks noChangeArrowheads="1"/>
          </p:cNvSpPr>
          <p:nvPr/>
        </p:nvSpPr>
        <p:spPr bwMode="auto">
          <a:xfrm>
            <a:off x="0" y="5438775"/>
            <a:ext cx="1798638" cy="433388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83" name="Text Box 44"/>
          <p:cNvSpPr txBox="1">
            <a:spLocks noChangeArrowheads="1"/>
          </p:cNvSpPr>
          <p:nvPr/>
        </p:nvSpPr>
        <p:spPr bwMode="auto">
          <a:xfrm>
            <a:off x="3325813" y="2155825"/>
            <a:ext cx="33655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/>
              <a:t>address register</a:t>
            </a:r>
            <a:r>
              <a:rPr lang="en-US" sz="1200" b="0"/>
              <a:t> required on an ongoing basis</a:t>
            </a:r>
            <a:endParaRPr lang="en-GB" sz="1200" b="0"/>
          </a:p>
        </p:txBody>
      </p:sp>
      <p:sp>
        <p:nvSpPr>
          <p:cNvPr id="35884" name="Text Box 45"/>
          <p:cNvSpPr txBox="1">
            <a:spLocks noChangeArrowheads="1"/>
          </p:cNvSpPr>
          <p:nvPr/>
        </p:nvSpPr>
        <p:spPr bwMode="auto">
          <a:xfrm>
            <a:off x="266700" y="3294063"/>
            <a:ext cx="3679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/>
              <a:t>administrative sources</a:t>
            </a:r>
            <a:r>
              <a:rPr lang="en-US" sz="1200" b="0"/>
              <a:t> will change and disappear </a:t>
            </a:r>
            <a:endParaRPr lang="en-GB" sz="1200" b="0"/>
          </a:p>
        </p:txBody>
      </p:sp>
      <p:sp>
        <p:nvSpPr>
          <p:cNvPr id="35885" name="Text Box 46"/>
          <p:cNvSpPr txBox="1">
            <a:spLocks noChangeArrowheads="1"/>
          </p:cNvSpPr>
          <p:nvPr/>
        </p:nvSpPr>
        <p:spPr bwMode="auto">
          <a:xfrm>
            <a:off x="5895975" y="3122613"/>
            <a:ext cx="2497138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and be added &amp; develop over time</a:t>
            </a:r>
            <a:endParaRPr lang="en-GB" sz="1200" b="0"/>
          </a:p>
        </p:txBody>
      </p:sp>
      <p:sp>
        <p:nvSpPr>
          <p:cNvPr id="35886" name="Text Box 47"/>
          <p:cNvSpPr txBox="1">
            <a:spLocks noChangeArrowheads="1"/>
          </p:cNvSpPr>
          <p:nvPr/>
        </p:nvSpPr>
        <p:spPr bwMode="auto">
          <a:xfrm>
            <a:off x="6015038" y="3741738"/>
            <a:ext cx="2201862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continuous </a:t>
            </a:r>
            <a:r>
              <a:rPr lang="en-US" sz="1200"/>
              <a:t>coverage</a:t>
            </a:r>
            <a:r>
              <a:rPr lang="en-US" sz="1200" b="0"/>
              <a:t> </a:t>
            </a:r>
            <a:r>
              <a:rPr lang="en-US" sz="1200"/>
              <a:t>survey</a:t>
            </a:r>
            <a:r>
              <a:rPr lang="en-US" sz="1200" b="0"/>
              <a:t> </a:t>
            </a:r>
            <a:endParaRPr lang="en-GB" sz="1200" b="0"/>
          </a:p>
        </p:txBody>
      </p:sp>
      <p:sp>
        <p:nvSpPr>
          <p:cNvPr id="35887" name="Text Box 48"/>
          <p:cNvSpPr txBox="1">
            <a:spLocks noChangeArrowheads="1"/>
          </p:cNvSpPr>
          <p:nvPr/>
        </p:nvSpPr>
        <p:spPr bwMode="auto">
          <a:xfrm>
            <a:off x="120650" y="4724400"/>
            <a:ext cx="1265238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existing surveys</a:t>
            </a:r>
            <a:endParaRPr lang="en-GB" sz="1200" b="0"/>
          </a:p>
        </p:txBody>
      </p:sp>
      <p:sp>
        <p:nvSpPr>
          <p:cNvPr id="35888" name="Text Box 49"/>
          <p:cNvSpPr txBox="1">
            <a:spLocks noChangeArrowheads="1"/>
          </p:cNvSpPr>
          <p:nvPr/>
        </p:nvSpPr>
        <p:spPr bwMode="auto">
          <a:xfrm>
            <a:off x="5418138" y="5443538"/>
            <a:ext cx="211137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increasing </a:t>
            </a:r>
            <a:r>
              <a:rPr lang="en-US" sz="1200"/>
              <a:t>linkage</a:t>
            </a:r>
            <a:r>
              <a:rPr lang="en-US" sz="1200" b="0"/>
              <a:t> over time</a:t>
            </a:r>
            <a:endParaRPr lang="en-GB" sz="1200" b="0"/>
          </a:p>
        </p:txBody>
      </p:sp>
      <p:sp>
        <p:nvSpPr>
          <p:cNvPr id="35889" name="Text Box 50"/>
          <p:cNvSpPr txBox="1">
            <a:spLocks noChangeArrowheads="1"/>
          </p:cNvSpPr>
          <p:nvPr/>
        </p:nvSpPr>
        <p:spPr bwMode="auto">
          <a:xfrm>
            <a:off x="5311775" y="6211888"/>
            <a:ext cx="23082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increasing </a:t>
            </a:r>
            <a:r>
              <a:rPr lang="en-US" sz="1200"/>
              <a:t>modelling</a:t>
            </a:r>
            <a:r>
              <a:rPr lang="en-US" sz="1200" b="0"/>
              <a:t> over time</a:t>
            </a:r>
            <a:endParaRPr lang="en-GB" sz="1200" b="0"/>
          </a:p>
        </p:txBody>
      </p:sp>
      <p:sp>
        <p:nvSpPr>
          <p:cNvPr id="35890" name="Rectangle 51"/>
          <p:cNvSpPr>
            <a:spLocks noChangeArrowheads="1"/>
          </p:cNvSpPr>
          <p:nvPr/>
        </p:nvSpPr>
        <p:spPr bwMode="auto">
          <a:xfrm>
            <a:off x="4205288" y="3357563"/>
            <a:ext cx="4938712" cy="6191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91" name="Rectangle 52"/>
          <p:cNvSpPr>
            <a:spLocks noChangeArrowheads="1"/>
          </p:cNvSpPr>
          <p:nvPr/>
        </p:nvSpPr>
        <p:spPr bwMode="auto">
          <a:xfrm>
            <a:off x="0" y="6165850"/>
            <a:ext cx="1798638" cy="433388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92" name="Rectangle 53"/>
          <p:cNvSpPr>
            <a:spLocks noChangeArrowheads="1"/>
          </p:cNvSpPr>
          <p:nvPr/>
        </p:nvSpPr>
        <p:spPr bwMode="auto">
          <a:xfrm>
            <a:off x="5148263" y="3060700"/>
            <a:ext cx="4002087" cy="66675"/>
          </a:xfrm>
          <a:prstGeom prst="rect">
            <a:avLst/>
          </a:prstGeom>
          <a:solidFill>
            <a:srgbClr val="ABDEE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93" name="Rectangle 54"/>
          <p:cNvSpPr>
            <a:spLocks noChangeArrowheads="1"/>
          </p:cNvSpPr>
          <p:nvPr/>
        </p:nvSpPr>
        <p:spPr bwMode="auto">
          <a:xfrm>
            <a:off x="5995988" y="2617788"/>
            <a:ext cx="3148012" cy="714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94" name="AutoShape 55"/>
          <p:cNvSpPr>
            <a:spLocks noChangeArrowheads="1"/>
          </p:cNvSpPr>
          <p:nvPr/>
        </p:nvSpPr>
        <p:spPr bwMode="auto">
          <a:xfrm>
            <a:off x="2486025" y="4452938"/>
            <a:ext cx="7754938" cy="257175"/>
          </a:xfrm>
          <a:prstGeom prst="rtTriangle">
            <a:avLst/>
          </a:prstGeom>
          <a:solidFill>
            <a:srgbClr val="99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95" name="Text Box 56"/>
          <p:cNvSpPr txBox="1">
            <a:spLocks noChangeArrowheads="1"/>
          </p:cNvSpPr>
          <p:nvPr/>
        </p:nvSpPr>
        <p:spPr bwMode="auto">
          <a:xfrm>
            <a:off x="1760538" y="4597400"/>
            <a:ext cx="34036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200" b="0"/>
              <a:t>need for </a:t>
            </a:r>
            <a:r>
              <a:rPr lang="en-US" sz="1200"/>
              <a:t>attribute</a:t>
            </a:r>
            <a:r>
              <a:rPr lang="en-US" sz="1200" b="0"/>
              <a:t> </a:t>
            </a:r>
            <a:r>
              <a:rPr lang="en-US" sz="1200"/>
              <a:t>surveys</a:t>
            </a:r>
            <a:r>
              <a:rPr lang="en-US" sz="1200" b="0"/>
              <a:t> declines over time ?</a:t>
            </a:r>
            <a:endParaRPr lang="en-GB" sz="1200" b="0"/>
          </a:p>
        </p:txBody>
      </p:sp>
      <p:sp>
        <p:nvSpPr>
          <p:cNvPr id="35896" name="Freeform 57"/>
          <p:cNvSpPr>
            <a:spLocks/>
          </p:cNvSpPr>
          <p:nvPr/>
        </p:nvSpPr>
        <p:spPr bwMode="auto">
          <a:xfrm>
            <a:off x="8201025" y="1128713"/>
            <a:ext cx="738188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7" name="Rectangle 58"/>
          <p:cNvSpPr>
            <a:spLocks noChangeArrowheads="1"/>
          </p:cNvSpPr>
          <p:nvPr/>
        </p:nvSpPr>
        <p:spPr bwMode="auto">
          <a:xfrm>
            <a:off x="8302625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2037</a:t>
            </a:r>
            <a:endParaRPr lang="en-GB" sz="1800" b="0"/>
          </a:p>
        </p:txBody>
      </p:sp>
      <p:sp>
        <p:nvSpPr>
          <p:cNvPr id="35898" name="Freeform 59"/>
          <p:cNvSpPr>
            <a:spLocks/>
          </p:cNvSpPr>
          <p:nvPr/>
        </p:nvSpPr>
        <p:spPr bwMode="auto">
          <a:xfrm>
            <a:off x="8820150" y="1128713"/>
            <a:ext cx="738188" cy="660400"/>
          </a:xfrm>
          <a:custGeom>
            <a:avLst/>
            <a:gdLst>
              <a:gd name="T0" fmla="*/ 465 w 465"/>
              <a:gd name="T1" fmla="*/ 208 h 416"/>
              <a:gd name="T2" fmla="*/ 354 w 465"/>
              <a:gd name="T3" fmla="*/ 416 h 416"/>
              <a:gd name="T4" fmla="*/ 0 w 465"/>
              <a:gd name="T5" fmla="*/ 416 h 416"/>
              <a:gd name="T6" fmla="*/ 111 w 465"/>
              <a:gd name="T7" fmla="*/ 208 h 416"/>
              <a:gd name="T8" fmla="*/ 0 w 465"/>
              <a:gd name="T9" fmla="*/ 0 h 416"/>
              <a:gd name="T10" fmla="*/ 354 w 465"/>
              <a:gd name="T11" fmla="*/ 0 h 416"/>
              <a:gd name="T12" fmla="*/ 465 w 465"/>
              <a:gd name="T13" fmla="*/ 208 h 4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5"/>
              <a:gd name="T22" fmla="*/ 0 h 416"/>
              <a:gd name="T23" fmla="*/ 465 w 465"/>
              <a:gd name="T24" fmla="*/ 416 h 4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5" h="416">
                <a:moveTo>
                  <a:pt x="465" y="208"/>
                </a:moveTo>
                <a:lnTo>
                  <a:pt x="354" y="416"/>
                </a:lnTo>
                <a:lnTo>
                  <a:pt x="0" y="416"/>
                </a:lnTo>
                <a:lnTo>
                  <a:pt x="111" y="208"/>
                </a:lnTo>
                <a:lnTo>
                  <a:pt x="0" y="0"/>
                </a:lnTo>
                <a:lnTo>
                  <a:pt x="354" y="0"/>
                </a:lnTo>
                <a:lnTo>
                  <a:pt x="465" y="208"/>
                </a:lnTo>
                <a:close/>
              </a:path>
            </a:pathLst>
          </a:custGeom>
          <a:solidFill>
            <a:srgbClr val="91B7E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99" name="Rectangle 60"/>
          <p:cNvSpPr>
            <a:spLocks noChangeArrowheads="1"/>
          </p:cNvSpPr>
          <p:nvPr/>
        </p:nvSpPr>
        <p:spPr bwMode="auto">
          <a:xfrm>
            <a:off x="8921750" y="944563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000" b="0">
                <a:solidFill>
                  <a:srgbClr val="000000"/>
                </a:solidFill>
              </a:rPr>
              <a:t>2038</a:t>
            </a:r>
            <a:endParaRPr lang="en-GB" sz="1800" b="0"/>
          </a:p>
        </p:txBody>
      </p:sp>
      <p:sp>
        <p:nvSpPr>
          <p:cNvPr id="35900" name="Text Box 61"/>
          <p:cNvSpPr txBox="1">
            <a:spLocks noChangeArrowheads="1"/>
          </p:cNvSpPr>
          <p:nvPr/>
        </p:nvSpPr>
        <p:spPr bwMode="auto">
          <a:xfrm>
            <a:off x="2768600" y="1266825"/>
            <a:ext cx="4111625" cy="411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0"/>
              <a:t>regular production of </a:t>
            </a:r>
            <a:r>
              <a:rPr lang="en-US" sz="1200"/>
              <a:t>population and attribute estimates</a:t>
            </a:r>
          </a:p>
          <a:p>
            <a:pPr algn="ctr">
              <a:lnSpc>
                <a:spcPct val="75000"/>
              </a:lnSpc>
            </a:pPr>
            <a:r>
              <a:rPr lang="en-US" sz="1200"/>
              <a:t>ongoing methodology refinement</a:t>
            </a:r>
            <a:r>
              <a:rPr lang="en-US" sz="1200" b="0"/>
              <a:t> </a:t>
            </a:r>
            <a:endParaRPr lang="en-GB" sz="1200" b="0"/>
          </a:p>
        </p:txBody>
      </p:sp>
      <p:sp>
        <p:nvSpPr>
          <p:cNvPr id="35901" name="Rectangle 62"/>
          <p:cNvSpPr>
            <a:spLocks noChangeArrowheads="1"/>
          </p:cNvSpPr>
          <p:nvPr/>
        </p:nvSpPr>
        <p:spPr bwMode="auto">
          <a:xfrm>
            <a:off x="685800" y="-1428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>
                <a:solidFill>
                  <a:srgbClr val="002D46"/>
                </a:solidFill>
              </a:rPr>
              <a:t>Beyond 2011 </a:t>
            </a:r>
            <a:r>
              <a:rPr lang="en-GB" sz="1800">
                <a:solidFill>
                  <a:srgbClr val="002D46"/>
                </a:solidFill>
              </a:rPr>
              <a:t>- and into the future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Statistical benefit profile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1188" y="1916113"/>
            <a:ext cx="7200900" cy="3608387"/>
            <a:chOff x="385" y="1207"/>
            <a:chExt cx="4536" cy="2273"/>
          </a:xfrm>
        </p:grpSpPr>
        <p:sp>
          <p:nvSpPr>
            <p:cNvPr id="36883" name="Text Box 4"/>
            <p:cNvSpPr txBox="1">
              <a:spLocks noChangeArrowheads="1"/>
            </p:cNvSpPr>
            <p:nvPr/>
          </p:nvSpPr>
          <p:spPr bwMode="auto">
            <a:xfrm>
              <a:off x="521" y="3249"/>
              <a:ext cx="4400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b="0"/>
                <a:t>2011		2021		2031		2041</a:t>
              </a:r>
            </a:p>
          </p:txBody>
        </p:sp>
        <p:sp>
          <p:nvSpPr>
            <p:cNvPr id="36884" name="Line 5"/>
            <p:cNvSpPr>
              <a:spLocks noChangeShapeType="1"/>
            </p:cNvSpPr>
            <p:nvPr/>
          </p:nvSpPr>
          <p:spPr bwMode="auto">
            <a:xfrm flipV="1">
              <a:off x="748" y="1207"/>
              <a:ext cx="0" cy="19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5" name="Line 6"/>
            <p:cNvSpPr>
              <a:spLocks noChangeShapeType="1"/>
            </p:cNvSpPr>
            <p:nvPr/>
          </p:nvSpPr>
          <p:spPr bwMode="auto">
            <a:xfrm>
              <a:off x="748" y="3067"/>
              <a:ext cx="38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6" name="Text Box 7"/>
            <p:cNvSpPr txBox="1">
              <a:spLocks noChangeArrowheads="1"/>
            </p:cNvSpPr>
            <p:nvPr/>
          </p:nvSpPr>
          <p:spPr bwMode="auto">
            <a:xfrm rot="-5400000">
              <a:off x="-112" y="1886"/>
              <a:ext cx="1225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 b="0"/>
                <a:t>Benefit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331913" y="2133600"/>
            <a:ext cx="6070600" cy="2425700"/>
            <a:chOff x="839" y="1344"/>
            <a:chExt cx="3824" cy="1528"/>
          </a:xfrm>
        </p:grpSpPr>
        <p:sp>
          <p:nvSpPr>
            <p:cNvPr id="36876" name="Line 9"/>
            <p:cNvSpPr>
              <a:spLocks noChangeShapeType="1"/>
            </p:cNvSpPr>
            <p:nvPr/>
          </p:nvSpPr>
          <p:spPr bwMode="auto">
            <a:xfrm>
              <a:off x="839" y="1466"/>
              <a:ext cx="1179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7" name="Line 10"/>
            <p:cNvSpPr>
              <a:spLocks noChangeShapeType="1"/>
            </p:cNvSpPr>
            <p:nvPr/>
          </p:nvSpPr>
          <p:spPr bwMode="auto">
            <a:xfrm flipV="1">
              <a:off x="2018" y="1466"/>
              <a:ext cx="0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8" name="Line 11"/>
            <p:cNvSpPr>
              <a:spLocks noChangeShapeType="1"/>
            </p:cNvSpPr>
            <p:nvPr/>
          </p:nvSpPr>
          <p:spPr bwMode="auto">
            <a:xfrm>
              <a:off x="3198" y="1457"/>
              <a:ext cx="1179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9" name="Line 12"/>
            <p:cNvSpPr>
              <a:spLocks noChangeShapeType="1"/>
            </p:cNvSpPr>
            <p:nvPr/>
          </p:nvSpPr>
          <p:spPr bwMode="auto">
            <a:xfrm flipV="1">
              <a:off x="4377" y="1457"/>
              <a:ext cx="0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0" name="Line 13"/>
            <p:cNvSpPr>
              <a:spLocks noChangeShapeType="1"/>
            </p:cNvSpPr>
            <p:nvPr/>
          </p:nvSpPr>
          <p:spPr bwMode="auto">
            <a:xfrm>
              <a:off x="2018" y="1457"/>
              <a:ext cx="1179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1" name="Line 14"/>
            <p:cNvSpPr>
              <a:spLocks noChangeShapeType="1"/>
            </p:cNvSpPr>
            <p:nvPr/>
          </p:nvSpPr>
          <p:spPr bwMode="auto">
            <a:xfrm flipV="1">
              <a:off x="3197" y="1457"/>
              <a:ext cx="0" cy="14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2" name="Text Box 15"/>
            <p:cNvSpPr txBox="1">
              <a:spLocks noChangeArrowheads="1"/>
            </p:cNvSpPr>
            <p:nvPr/>
          </p:nvSpPr>
          <p:spPr bwMode="auto">
            <a:xfrm>
              <a:off x="4059" y="1344"/>
              <a:ext cx="604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800" b="0"/>
                <a:t>Census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331913" y="2133600"/>
            <a:ext cx="7599362" cy="1655763"/>
            <a:chOff x="839" y="1344"/>
            <a:chExt cx="4787" cy="635"/>
          </a:xfrm>
        </p:grpSpPr>
        <p:sp>
          <p:nvSpPr>
            <p:cNvPr id="36874" name="Line 17"/>
            <p:cNvSpPr>
              <a:spLocks noChangeShapeType="1"/>
            </p:cNvSpPr>
            <p:nvPr/>
          </p:nvSpPr>
          <p:spPr bwMode="auto">
            <a:xfrm flipV="1">
              <a:off x="839" y="1570"/>
              <a:ext cx="4128" cy="40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5" name="Text Box 18"/>
            <p:cNvSpPr txBox="1">
              <a:spLocks noChangeArrowheads="1"/>
            </p:cNvSpPr>
            <p:nvPr/>
          </p:nvSpPr>
          <p:spPr bwMode="auto">
            <a:xfrm>
              <a:off x="4830" y="1344"/>
              <a:ext cx="796" cy="2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800" b="0"/>
                <a:t>Alternative</a:t>
              </a:r>
              <a:br>
                <a:rPr lang="en-GB" sz="1800" b="0"/>
              </a:br>
              <a:r>
                <a:rPr lang="en-GB" sz="1800" b="0"/>
                <a:t>method</a:t>
              </a:r>
            </a:p>
          </p:txBody>
        </p:sp>
      </p:grpSp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3233738" y="2924175"/>
            <a:ext cx="590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 b="0"/>
              <a:t>loss</a:t>
            </a:r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4398963" y="3429000"/>
            <a:ext cx="615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b="0"/>
              <a:t>gain</a:t>
            </a:r>
          </a:p>
        </p:txBody>
      </p:sp>
      <p:sp>
        <p:nvSpPr>
          <p:cNvPr id="201749" name="Text Box 21"/>
          <p:cNvSpPr txBox="1">
            <a:spLocks noChangeArrowheads="1"/>
          </p:cNvSpPr>
          <p:nvPr/>
        </p:nvSpPr>
        <p:spPr bwMode="auto">
          <a:xfrm>
            <a:off x="5003800" y="2708275"/>
            <a:ext cx="590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 b="0"/>
              <a:t>loss</a:t>
            </a:r>
          </a:p>
        </p:txBody>
      </p:sp>
      <p:sp>
        <p:nvSpPr>
          <p:cNvPr id="201750" name="Text Box 22"/>
          <p:cNvSpPr txBox="1">
            <a:spLocks noChangeArrowheads="1"/>
          </p:cNvSpPr>
          <p:nvPr/>
        </p:nvSpPr>
        <p:spPr bwMode="auto">
          <a:xfrm>
            <a:off x="6300788" y="3429000"/>
            <a:ext cx="615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b="0"/>
              <a:t>gain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47" grpId="0"/>
      <p:bldP spid="201748" grpId="0"/>
      <p:bldP spid="201749" grpId="0"/>
      <p:bldP spid="2017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Cost profile (real terms)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1188" y="1916113"/>
            <a:ext cx="7200900" cy="3608387"/>
            <a:chOff x="385" y="1207"/>
            <a:chExt cx="4536" cy="2273"/>
          </a:xfrm>
        </p:grpSpPr>
        <p:sp>
          <p:nvSpPr>
            <p:cNvPr id="37900" name="Text Box 4"/>
            <p:cNvSpPr txBox="1">
              <a:spLocks noChangeArrowheads="1"/>
            </p:cNvSpPr>
            <p:nvPr/>
          </p:nvSpPr>
          <p:spPr bwMode="auto">
            <a:xfrm>
              <a:off x="521" y="3249"/>
              <a:ext cx="4400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b="0"/>
                <a:t>2011		2021		2031		2041</a:t>
              </a:r>
            </a:p>
          </p:txBody>
        </p:sp>
        <p:sp>
          <p:nvSpPr>
            <p:cNvPr id="37901" name="Line 5"/>
            <p:cNvSpPr>
              <a:spLocks noChangeShapeType="1"/>
            </p:cNvSpPr>
            <p:nvPr/>
          </p:nvSpPr>
          <p:spPr bwMode="auto">
            <a:xfrm flipV="1">
              <a:off x="748" y="1207"/>
              <a:ext cx="0" cy="19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2" name="Line 6"/>
            <p:cNvSpPr>
              <a:spLocks noChangeShapeType="1"/>
            </p:cNvSpPr>
            <p:nvPr/>
          </p:nvSpPr>
          <p:spPr bwMode="auto">
            <a:xfrm>
              <a:off x="748" y="3067"/>
              <a:ext cx="385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3" name="Text Box 7"/>
            <p:cNvSpPr txBox="1">
              <a:spLocks noChangeArrowheads="1"/>
            </p:cNvSpPr>
            <p:nvPr/>
          </p:nvSpPr>
          <p:spPr bwMode="auto">
            <a:xfrm rot="-5400000">
              <a:off x="-112" y="1886"/>
              <a:ext cx="1225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 b="0"/>
                <a:t>Cost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187450" y="1865313"/>
            <a:ext cx="5880100" cy="2909887"/>
            <a:chOff x="748" y="1175"/>
            <a:chExt cx="3704" cy="1833"/>
          </a:xfrm>
        </p:grpSpPr>
        <p:sp>
          <p:nvSpPr>
            <p:cNvPr id="37896" name="Freeform 9"/>
            <p:cNvSpPr>
              <a:spLocks/>
            </p:cNvSpPr>
            <p:nvPr/>
          </p:nvSpPr>
          <p:spPr bwMode="auto">
            <a:xfrm>
              <a:off x="748" y="1366"/>
              <a:ext cx="1179" cy="1641"/>
            </a:xfrm>
            <a:custGeom>
              <a:avLst/>
              <a:gdLst>
                <a:gd name="T0" fmla="*/ 0 w 1179"/>
                <a:gd name="T1" fmla="*/ 23 h 1641"/>
                <a:gd name="T2" fmla="*/ 182 w 1179"/>
                <a:gd name="T3" fmla="*/ 68 h 1641"/>
                <a:gd name="T4" fmla="*/ 318 w 1179"/>
                <a:gd name="T5" fmla="*/ 431 h 1641"/>
                <a:gd name="T6" fmla="*/ 454 w 1179"/>
                <a:gd name="T7" fmla="*/ 975 h 1641"/>
                <a:gd name="T8" fmla="*/ 681 w 1179"/>
                <a:gd name="T9" fmla="*/ 1565 h 1641"/>
                <a:gd name="T10" fmla="*/ 817 w 1179"/>
                <a:gd name="T11" fmla="*/ 1429 h 1641"/>
                <a:gd name="T12" fmla="*/ 907 w 1179"/>
                <a:gd name="T13" fmla="*/ 1112 h 1641"/>
                <a:gd name="T14" fmla="*/ 1089 w 1179"/>
                <a:gd name="T15" fmla="*/ 250 h 1641"/>
                <a:gd name="T16" fmla="*/ 1179 w 1179"/>
                <a:gd name="T17" fmla="*/ 23 h 16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9"/>
                <a:gd name="T28" fmla="*/ 0 h 1641"/>
                <a:gd name="T29" fmla="*/ 1179 w 1179"/>
                <a:gd name="T30" fmla="*/ 1641 h 16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9" h="1641">
                  <a:moveTo>
                    <a:pt x="0" y="23"/>
                  </a:moveTo>
                  <a:cubicBezTo>
                    <a:pt x="64" y="11"/>
                    <a:pt x="129" y="0"/>
                    <a:pt x="182" y="68"/>
                  </a:cubicBezTo>
                  <a:cubicBezTo>
                    <a:pt x="235" y="136"/>
                    <a:pt x="273" y="280"/>
                    <a:pt x="318" y="431"/>
                  </a:cubicBezTo>
                  <a:cubicBezTo>
                    <a:pt x="363" y="582"/>
                    <a:pt x="394" y="786"/>
                    <a:pt x="454" y="975"/>
                  </a:cubicBezTo>
                  <a:cubicBezTo>
                    <a:pt x="514" y="1164"/>
                    <a:pt x="621" y="1489"/>
                    <a:pt x="681" y="1565"/>
                  </a:cubicBezTo>
                  <a:cubicBezTo>
                    <a:pt x="741" y="1641"/>
                    <a:pt x="779" y="1504"/>
                    <a:pt x="817" y="1429"/>
                  </a:cubicBezTo>
                  <a:cubicBezTo>
                    <a:pt x="855" y="1354"/>
                    <a:pt x="862" y="1308"/>
                    <a:pt x="907" y="1112"/>
                  </a:cubicBezTo>
                  <a:cubicBezTo>
                    <a:pt x="952" y="916"/>
                    <a:pt x="1044" y="431"/>
                    <a:pt x="1089" y="250"/>
                  </a:cubicBezTo>
                  <a:cubicBezTo>
                    <a:pt x="1134" y="69"/>
                    <a:pt x="1156" y="46"/>
                    <a:pt x="1179" y="2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7" name="Freeform 10"/>
            <p:cNvSpPr>
              <a:spLocks/>
            </p:cNvSpPr>
            <p:nvPr/>
          </p:nvSpPr>
          <p:spPr bwMode="auto">
            <a:xfrm>
              <a:off x="1922" y="1367"/>
              <a:ext cx="1179" cy="1641"/>
            </a:xfrm>
            <a:custGeom>
              <a:avLst/>
              <a:gdLst>
                <a:gd name="T0" fmla="*/ 0 w 1179"/>
                <a:gd name="T1" fmla="*/ 23 h 1641"/>
                <a:gd name="T2" fmla="*/ 182 w 1179"/>
                <a:gd name="T3" fmla="*/ 68 h 1641"/>
                <a:gd name="T4" fmla="*/ 318 w 1179"/>
                <a:gd name="T5" fmla="*/ 431 h 1641"/>
                <a:gd name="T6" fmla="*/ 454 w 1179"/>
                <a:gd name="T7" fmla="*/ 975 h 1641"/>
                <a:gd name="T8" fmla="*/ 681 w 1179"/>
                <a:gd name="T9" fmla="*/ 1565 h 1641"/>
                <a:gd name="T10" fmla="*/ 817 w 1179"/>
                <a:gd name="T11" fmla="*/ 1429 h 1641"/>
                <a:gd name="T12" fmla="*/ 907 w 1179"/>
                <a:gd name="T13" fmla="*/ 1112 h 1641"/>
                <a:gd name="T14" fmla="*/ 1089 w 1179"/>
                <a:gd name="T15" fmla="*/ 250 h 1641"/>
                <a:gd name="T16" fmla="*/ 1179 w 1179"/>
                <a:gd name="T17" fmla="*/ 23 h 16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9"/>
                <a:gd name="T28" fmla="*/ 0 h 1641"/>
                <a:gd name="T29" fmla="*/ 1179 w 1179"/>
                <a:gd name="T30" fmla="*/ 1641 h 16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9" h="1641">
                  <a:moveTo>
                    <a:pt x="0" y="23"/>
                  </a:moveTo>
                  <a:cubicBezTo>
                    <a:pt x="64" y="11"/>
                    <a:pt x="129" y="0"/>
                    <a:pt x="182" y="68"/>
                  </a:cubicBezTo>
                  <a:cubicBezTo>
                    <a:pt x="235" y="136"/>
                    <a:pt x="273" y="280"/>
                    <a:pt x="318" y="431"/>
                  </a:cubicBezTo>
                  <a:cubicBezTo>
                    <a:pt x="363" y="582"/>
                    <a:pt x="394" y="786"/>
                    <a:pt x="454" y="975"/>
                  </a:cubicBezTo>
                  <a:cubicBezTo>
                    <a:pt x="514" y="1164"/>
                    <a:pt x="621" y="1489"/>
                    <a:pt x="681" y="1565"/>
                  </a:cubicBezTo>
                  <a:cubicBezTo>
                    <a:pt x="741" y="1641"/>
                    <a:pt x="779" y="1504"/>
                    <a:pt x="817" y="1429"/>
                  </a:cubicBezTo>
                  <a:cubicBezTo>
                    <a:pt x="855" y="1354"/>
                    <a:pt x="862" y="1308"/>
                    <a:pt x="907" y="1112"/>
                  </a:cubicBezTo>
                  <a:cubicBezTo>
                    <a:pt x="952" y="916"/>
                    <a:pt x="1044" y="431"/>
                    <a:pt x="1089" y="250"/>
                  </a:cubicBezTo>
                  <a:cubicBezTo>
                    <a:pt x="1134" y="69"/>
                    <a:pt x="1156" y="46"/>
                    <a:pt x="1179" y="2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8" name="Freeform 11"/>
            <p:cNvSpPr>
              <a:spLocks/>
            </p:cNvSpPr>
            <p:nvPr/>
          </p:nvSpPr>
          <p:spPr bwMode="auto">
            <a:xfrm>
              <a:off x="3102" y="1367"/>
              <a:ext cx="1179" cy="1641"/>
            </a:xfrm>
            <a:custGeom>
              <a:avLst/>
              <a:gdLst>
                <a:gd name="T0" fmla="*/ 0 w 1179"/>
                <a:gd name="T1" fmla="*/ 23 h 1641"/>
                <a:gd name="T2" fmla="*/ 182 w 1179"/>
                <a:gd name="T3" fmla="*/ 68 h 1641"/>
                <a:gd name="T4" fmla="*/ 318 w 1179"/>
                <a:gd name="T5" fmla="*/ 431 h 1641"/>
                <a:gd name="T6" fmla="*/ 454 w 1179"/>
                <a:gd name="T7" fmla="*/ 975 h 1641"/>
                <a:gd name="T8" fmla="*/ 681 w 1179"/>
                <a:gd name="T9" fmla="*/ 1565 h 1641"/>
                <a:gd name="T10" fmla="*/ 817 w 1179"/>
                <a:gd name="T11" fmla="*/ 1429 h 1641"/>
                <a:gd name="T12" fmla="*/ 907 w 1179"/>
                <a:gd name="T13" fmla="*/ 1112 h 1641"/>
                <a:gd name="T14" fmla="*/ 1089 w 1179"/>
                <a:gd name="T15" fmla="*/ 250 h 1641"/>
                <a:gd name="T16" fmla="*/ 1179 w 1179"/>
                <a:gd name="T17" fmla="*/ 23 h 16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9"/>
                <a:gd name="T28" fmla="*/ 0 h 1641"/>
                <a:gd name="T29" fmla="*/ 1179 w 1179"/>
                <a:gd name="T30" fmla="*/ 1641 h 16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9" h="1641">
                  <a:moveTo>
                    <a:pt x="0" y="23"/>
                  </a:moveTo>
                  <a:cubicBezTo>
                    <a:pt x="64" y="11"/>
                    <a:pt x="129" y="0"/>
                    <a:pt x="182" y="68"/>
                  </a:cubicBezTo>
                  <a:cubicBezTo>
                    <a:pt x="235" y="136"/>
                    <a:pt x="273" y="280"/>
                    <a:pt x="318" y="431"/>
                  </a:cubicBezTo>
                  <a:cubicBezTo>
                    <a:pt x="363" y="582"/>
                    <a:pt x="394" y="786"/>
                    <a:pt x="454" y="975"/>
                  </a:cubicBezTo>
                  <a:cubicBezTo>
                    <a:pt x="514" y="1164"/>
                    <a:pt x="621" y="1489"/>
                    <a:pt x="681" y="1565"/>
                  </a:cubicBezTo>
                  <a:cubicBezTo>
                    <a:pt x="741" y="1641"/>
                    <a:pt x="779" y="1504"/>
                    <a:pt x="817" y="1429"/>
                  </a:cubicBezTo>
                  <a:cubicBezTo>
                    <a:pt x="855" y="1354"/>
                    <a:pt x="862" y="1308"/>
                    <a:pt x="907" y="1112"/>
                  </a:cubicBezTo>
                  <a:cubicBezTo>
                    <a:pt x="952" y="916"/>
                    <a:pt x="1044" y="431"/>
                    <a:pt x="1089" y="250"/>
                  </a:cubicBezTo>
                  <a:cubicBezTo>
                    <a:pt x="1134" y="69"/>
                    <a:pt x="1156" y="46"/>
                    <a:pt x="1179" y="23"/>
                  </a:cubicBezTo>
                </a:path>
              </a:pathLst>
            </a:custGeom>
            <a:noFill/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9" name="Text Box 12"/>
            <p:cNvSpPr txBox="1">
              <a:spLocks noChangeArrowheads="1"/>
            </p:cNvSpPr>
            <p:nvPr/>
          </p:nvSpPr>
          <p:spPr bwMode="auto">
            <a:xfrm>
              <a:off x="3848" y="1175"/>
              <a:ext cx="604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800" b="0"/>
                <a:t>Census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87450" y="2732088"/>
            <a:ext cx="7343775" cy="1968500"/>
            <a:chOff x="748" y="1721"/>
            <a:chExt cx="4626" cy="1240"/>
          </a:xfrm>
        </p:grpSpPr>
        <p:sp>
          <p:nvSpPr>
            <p:cNvPr id="37894" name="Freeform 14"/>
            <p:cNvSpPr>
              <a:spLocks/>
            </p:cNvSpPr>
            <p:nvPr/>
          </p:nvSpPr>
          <p:spPr bwMode="auto">
            <a:xfrm>
              <a:off x="748" y="1721"/>
              <a:ext cx="3584" cy="1240"/>
            </a:xfrm>
            <a:custGeom>
              <a:avLst/>
              <a:gdLst>
                <a:gd name="T0" fmla="*/ 0 w 3584"/>
                <a:gd name="T1" fmla="*/ 1240 h 1240"/>
                <a:gd name="T2" fmla="*/ 182 w 3584"/>
                <a:gd name="T3" fmla="*/ 1195 h 1240"/>
                <a:gd name="T4" fmla="*/ 272 w 3584"/>
                <a:gd name="T5" fmla="*/ 1104 h 1240"/>
                <a:gd name="T6" fmla="*/ 363 w 3584"/>
                <a:gd name="T7" fmla="*/ 1013 h 1240"/>
                <a:gd name="T8" fmla="*/ 544 w 3584"/>
                <a:gd name="T9" fmla="*/ 832 h 1240"/>
                <a:gd name="T10" fmla="*/ 862 w 3584"/>
                <a:gd name="T11" fmla="*/ 106 h 1240"/>
                <a:gd name="T12" fmla="*/ 1225 w 3584"/>
                <a:gd name="T13" fmla="*/ 197 h 1240"/>
                <a:gd name="T14" fmla="*/ 1588 w 3584"/>
                <a:gd name="T15" fmla="*/ 424 h 1240"/>
                <a:gd name="T16" fmla="*/ 2404 w 3584"/>
                <a:gd name="T17" fmla="*/ 514 h 1240"/>
                <a:gd name="T18" fmla="*/ 3584 w 3584"/>
                <a:gd name="T19" fmla="*/ 605 h 1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84"/>
                <a:gd name="T31" fmla="*/ 0 h 1240"/>
                <a:gd name="T32" fmla="*/ 3584 w 3584"/>
                <a:gd name="T33" fmla="*/ 1240 h 1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84" h="1240">
                  <a:moveTo>
                    <a:pt x="0" y="1240"/>
                  </a:moveTo>
                  <a:cubicBezTo>
                    <a:pt x="68" y="1229"/>
                    <a:pt x="137" y="1218"/>
                    <a:pt x="182" y="1195"/>
                  </a:cubicBezTo>
                  <a:cubicBezTo>
                    <a:pt x="227" y="1172"/>
                    <a:pt x="242" y="1134"/>
                    <a:pt x="272" y="1104"/>
                  </a:cubicBezTo>
                  <a:cubicBezTo>
                    <a:pt x="302" y="1074"/>
                    <a:pt x="318" y="1058"/>
                    <a:pt x="363" y="1013"/>
                  </a:cubicBezTo>
                  <a:cubicBezTo>
                    <a:pt x="408" y="968"/>
                    <a:pt x="461" y="983"/>
                    <a:pt x="544" y="832"/>
                  </a:cubicBezTo>
                  <a:cubicBezTo>
                    <a:pt x="627" y="681"/>
                    <a:pt x="749" y="212"/>
                    <a:pt x="862" y="106"/>
                  </a:cubicBezTo>
                  <a:cubicBezTo>
                    <a:pt x="975" y="0"/>
                    <a:pt x="1104" y="144"/>
                    <a:pt x="1225" y="197"/>
                  </a:cubicBezTo>
                  <a:cubicBezTo>
                    <a:pt x="1346" y="250"/>
                    <a:pt x="1392" y="371"/>
                    <a:pt x="1588" y="424"/>
                  </a:cubicBezTo>
                  <a:cubicBezTo>
                    <a:pt x="1784" y="477"/>
                    <a:pt x="2071" y="484"/>
                    <a:pt x="2404" y="514"/>
                  </a:cubicBezTo>
                  <a:cubicBezTo>
                    <a:pt x="2737" y="544"/>
                    <a:pt x="3365" y="590"/>
                    <a:pt x="3584" y="605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5" name="Text Box 15"/>
            <p:cNvSpPr txBox="1">
              <a:spLocks noChangeArrowheads="1"/>
            </p:cNvSpPr>
            <p:nvPr/>
          </p:nvSpPr>
          <p:spPr bwMode="auto">
            <a:xfrm>
              <a:off x="4059" y="2024"/>
              <a:ext cx="1315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 b="0"/>
                <a:t>???</a:t>
              </a:r>
              <a:br>
                <a:rPr lang="en-GB" sz="1800" b="0"/>
              </a:br>
              <a:r>
                <a:rPr lang="en-GB" sz="1800" b="0"/>
                <a:t>Alternative method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4463"/>
            <a:ext cx="8229600" cy="1143001"/>
          </a:xfrm>
        </p:spPr>
        <p:txBody>
          <a:bodyPr/>
          <a:lstStyle/>
          <a:p>
            <a:pPr eaLnBrk="1" hangingPunct="1"/>
            <a:r>
              <a:rPr lang="en-GB" sz="2000" smtClean="0"/>
              <a:t>Beyond 2011 : Statistical options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232025" y="3789363"/>
            <a:ext cx="6337300" cy="503237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Aggregate analysis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232025" y="5049838"/>
            <a:ext cx="6337300" cy="503237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100% linkage to create ‘statistical population spine’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232025" y="4419600"/>
            <a:ext cx="6337300" cy="503238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>
                <a:solidFill>
                  <a:srgbClr val="68A5DC"/>
                </a:solidFill>
              </a:rPr>
              <a:t>(Intermediate)</a:t>
            </a:r>
            <a:r>
              <a:rPr lang="en-GB" sz="1800" b="0"/>
              <a:t> Sample linkage </a:t>
            </a:r>
            <a:r>
              <a:rPr lang="en-GB" sz="1400" b="0"/>
              <a:t>e.g. 1% of postcodes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232025" y="5949950"/>
            <a:ext cx="6337300" cy="503238"/>
          </a:xfrm>
          <a:prstGeom prst="rect">
            <a:avLst/>
          </a:prstGeom>
          <a:solidFill>
            <a:srgbClr val="9CD7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9388" lvl="1" algn="ctr"/>
            <a:r>
              <a:rPr lang="en-GB" sz="1800" b="0"/>
              <a:t>Address register + Survey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41313" y="4329113"/>
            <a:ext cx="161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Administrative</a:t>
            </a:r>
          </a:p>
          <a:p>
            <a:pPr algn="ctr"/>
            <a:r>
              <a:rPr lang="en-US" sz="1800" b="0"/>
              <a:t>data options</a:t>
            </a:r>
            <a:endParaRPr lang="en-GB" sz="1800" b="0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2232025" y="998538"/>
            <a:ext cx="6337300" cy="503237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b="0"/>
              <a:t>Traditional Census </a:t>
            </a:r>
            <a:r>
              <a:rPr lang="en-GB" sz="1400" b="0"/>
              <a:t>(long form to everyone)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2232025" y="1628775"/>
            <a:ext cx="6337300" cy="503238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Rolling Census </a:t>
            </a:r>
            <a:r>
              <a:rPr lang="en-GB" sz="1400" b="0"/>
              <a:t>(over 5/10 year period)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2232025" y="2259013"/>
            <a:ext cx="6337300" cy="503237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</a:t>
            </a:r>
            <a:r>
              <a:rPr lang="en-GB" sz="1400" b="0"/>
              <a:t>(everyone),</a:t>
            </a:r>
            <a:r>
              <a:rPr lang="en-GB" sz="1800" b="0"/>
              <a:t> Long form </a:t>
            </a:r>
            <a:r>
              <a:rPr lang="en-GB" sz="1400" b="0"/>
              <a:t>(Sample)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232025" y="2889250"/>
            <a:ext cx="6337300" cy="503238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+ Annual Survey </a:t>
            </a:r>
            <a:r>
              <a:rPr lang="en-GB" sz="1400" b="0"/>
              <a:t>(US model)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646113" y="1863725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Census</a:t>
            </a:r>
          </a:p>
          <a:p>
            <a:pPr algn="ctr"/>
            <a:r>
              <a:rPr lang="en-US" sz="1800" b="0"/>
              <a:t>options</a:t>
            </a:r>
            <a:endParaRPr lang="en-GB" sz="1800" b="0"/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588963" y="5861050"/>
            <a:ext cx="107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Survey</a:t>
            </a:r>
          </a:p>
          <a:p>
            <a:pPr algn="ctr"/>
            <a:r>
              <a:rPr lang="en-US" sz="1800" b="0"/>
              <a:t>option(s)</a:t>
            </a:r>
            <a:endParaRPr lang="en-GB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4463"/>
            <a:ext cx="8229600" cy="1143001"/>
          </a:xfrm>
        </p:spPr>
        <p:txBody>
          <a:bodyPr/>
          <a:lstStyle/>
          <a:p>
            <a:pPr eaLnBrk="1" hangingPunct="1"/>
            <a:r>
              <a:rPr lang="en-GB" sz="2000" smtClean="0"/>
              <a:t>Beyond 2011 : Statistical options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232025" y="3789363"/>
            <a:ext cx="6337300" cy="503237"/>
          </a:xfrm>
          <a:prstGeom prst="rect">
            <a:avLst/>
          </a:prstGeom>
          <a:solidFill>
            <a:srgbClr val="DFEDF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Aggregate analysis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232025" y="5049838"/>
            <a:ext cx="6337300" cy="503237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100% linkage to create ‘statistical population spine’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232025" y="4419600"/>
            <a:ext cx="6337300" cy="503238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>
                <a:solidFill>
                  <a:srgbClr val="68A5DC"/>
                </a:solidFill>
              </a:rPr>
              <a:t>(Intermediate)</a:t>
            </a:r>
            <a:r>
              <a:rPr lang="en-GB" sz="1800" b="0"/>
              <a:t> Sample linkage </a:t>
            </a:r>
            <a:r>
              <a:rPr lang="en-GB" sz="1400" b="0"/>
              <a:t>e.g. 1% of postcodes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2232025" y="5949950"/>
            <a:ext cx="6337300" cy="50323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9388" lvl="1" algn="ctr"/>
            <a:r>
              <a:rPr lang="en-GB" sz="1800" b="0"/>
              <a:t>Address register + Survey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41313" y="4329113"/>
            <a:ext cx="161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Administrative</a:t>
            </a:r>
          </a:p>
          <a:p>
            <a:pPr algn="ctr"/>
            <a:r>
              <a:rPr lang="en-US" sz="1800" b="0"/>
              <a:t>data options</a:t>
            </a:r>
            <a:endParaRPr lang="en-GB" sz="1800" b="0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2232025" y="998538"/>
            <a:ext cx="6337300" cy="503237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b="0"/>
              <a:t>Traditional Census </a:t>
            </a:r>
            <a:r>
              <a:rPr lang="en-GB" sz="1400" b="0"/>
              <a:t>(long form to everyone)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2232025" y="1628775"/>
            <a:ext cx="6337300" cy="503238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Rolling Census </a:t>
            </a:r>
            <a:r>
              <a:rPr lang="en-GB" sz="1400" b="0"/>
              <a:t>(over 5/10 year period)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2232025" y="2259013"/>
            <a:ext cx="6337300" cy="503237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</a:t>
            </a:r>
            <a:r>
              <a:rPr lang="en-GB" sz="1400" b="0"/>
              <a:t>(everyone),</a:t>
            </a:r>
            <a:r>
              <a:rPr lang="en-GB" sz="1800" b="0"/>
              <a:t> Long form </a:t>
            </a:r>
            <a:r>
              <a:rPr lang="en-GB" sz="1400" b="0"/>
              <a:t>(Sample)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2232025" y="2889250"/>
            <a:ext cx="6337300" cy="50323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+ Annual Survey </a:t>
            </a:r>
            <a:r>
              <a:rPr lang="en-GB" sz="1400" b="0"/>
              <a:t>(US model)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46113" y="1863725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Census</a:t>
            </a:r>
          </a:p>
          <a:p>
            <a:pPr algn="ctr"/>
            <a:r>
              <a:rPr lang="en-US" sz="1800" b="0"/>
              <a:t>options</a:t>
            </a:r>
            <a:endParaRPr lang="en-GB" sz="1800" b="0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588963" y="5861050"/>
            <a:ext cx="107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Survey</a:t>
            </a:r>
          </a:p>
          <a:p>
            <a:pPr algn="ctr"/>
            <a:r>
              <a:rPr lang="en-US" sz="1800" b="0"/>
              <a:t>option(s)</a:t>
            </a:r>
            <a:endParaRPr lang="en-GB" sz="1800" b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499350" cy="1752600"/>
          </a:xfrm>
        </p:spPr>
        <p:txBody>
          <a:bodyPr/>
          <a:lstStyle/>
          <a:p>
            <a:pPr eaLnBrk="1" hangingPunct="1"/>
            <a:r>
              <a:rPr lang="en-GB" sz="2400" smtClean="0"/>
              <a:t/>
            </a:r>
            <a:br>
              <a:rPr lang="en-GB" sz="2400" smtClean="0"/>
            </a:br>
            <a:r>
              <a:rPr lang="en-GB" sz="2000" smtClean="0"/>
              <a:t/>
            </a:r>
            <a:br>
              <a:rPr lang="en-GB" sz="2000" smtClean="0"/>
            </a:br>
            <a:r>
              <a:rPr lang="en-GB" sz="4400" b="1" smtClean="0"/>
              <a:t>Beyond 2011</a:t>
            </a:r>
            <a:r>
              <a:rPr lang="en-GB" sz="3600" b="1" smtClean="0"/>
              <a:t> </a:t>
            </a:r>
          </a:p>
          <a:p>
            <a:pPr eaLnBrk="1" hangingPunct="1"/>
            <a:r>
              <a:rPr lang="en-GB" sz="3600" smtClean="0"/>
              <a:t>Key risks and issues</a:t>
            </a:r>
          </a:p>
          <a:p>
            <a:pPr eaLnBrk="1" hangingPunct="1"/>
            <a:r>
              <a:rPr lang="en-GB" smtClean="0"/>
              <a:t>What could possibly go wrong?</a:t>
            </a:r>
          </a:p>
          <a:p>
            <a:pPr eaLnBrk="1" hangingPunct="1"/>
            <a:endParaRPr lang="en-GB" sz="3600" smtClean="0"/>
          </a:p>
          <a:p>
            <a:pPr eaLnBrk="1" hangingPunct="1"/>
            <a:endParaRPr lang="en-GB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Beyond 2011 </a:t>
            </a:r>
            <a:r>
              <a:rPr lang="en-GB" sz="2400" smtClean="0"/>
              <a:t>(England &amp; Wales)</a:t>
            </a:r>
          </a:p>
        </p:txBody>
      </p:sp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03200" y="1568450"/>
            <a:ext cx="88106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Context  - </a:t>
            </a:r>
            <a:r>
              <a:rPr lang="en-GB" b="0">
                <a:solidFill>
                  <a:srgbClr val="002D46"/>
                </a:solidFill>
              </a:rPr>
              <a:t>why change?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Statistical options – </a:t>
            </a:r>
            <a:r>
              <a:rPr lang="en-GB" b="0">
                <a:solidFill>
                  <a:srgbClr val="002D46"/>
                </a:solidFill>
              </a:rPr>
              <a:t>what are the alternatives?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The timetable – </a:t>
            </a:r>
            <a:r>
              <a:rPr lang="en-GB" b="0">
                <a:solidFill>
                  <a:srgbClr val="002D46"/>
                </a:solidFill>
              </a:rPr>
              <a:t>not a quick solution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Risks &amp; Issues – </a:t>
            </a:r>
            <a:r>
              <a:rPr lang="en-GB" b="0">
                <a:solidFill>
                  <a:srgbClr val="002D46"/>
                </a:solidFill>
              </a:rPr>
              <a:t>what could possibly go wrong?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Key risks </a:t>
            </a:r>
            <a:r>
              <a:rPr lang="en-GB" sz="2400" smtClean="0"/>
              <a:t>of non census alternatives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6225" y="1238250"/>
            <a:ext cx="8505825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Public opinion</a:t>
            </a:r>
          </a:p>
          <a:p>
            <a:pPr marL="742950" lvl="1" eaLnBrk="1" hangingPunct="1">
              <a:lnSpc>
                <a:spcPct val="90000"/>
              </a:lnSpc>
            </a:pPr>
            <a:r>
              <a:rPr lang="en-GB" sz="1800" smtClean="0"/>
              <a:t>Public acceptability research, open consultation &amp; transparency of approach</a:t>
            </a:r>
          </a:p>
          <a:p>
            <a:pPr marL="742950" lvl="1"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Technical challenge – cutting edge &amp; a big change</a:t>
            </a:r>
          </a:p>
          <a:p>
            <a:pPr marL="742950" lvl="1" eaLnBrk="1" hangingPunct="1">
              <a:lnSpc>
                <a:spcPct val="90000"/>
              </a:lnSpc>
            </a:pPr>
            <a:r>
              <a:rPr lang="en-GB" sz="1800" smtClean="0"/>
              <a:t>Building high quality team, talking to experts and strong external assurance</a:t>
            </a:r>
          </a:p>
          <a:p>
            <a:pPr marL="742950" lvl="1"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Changes in administrative datasets</a:t>
            </a:r>
          </a:p>
          <a:p>
            <a:pPr marL="742950" lvl="1" eaLnBrk="1" hangingPunct="1">
              <a:lnSpc>
                <a:spcPct val="90000"/>
              </a:lnSpc>
            </a:pPr>
            <a:r>
              <a:rPr lang="en-GB" sz="1800" smtClean="0"/>
              <a:t>Building resilient solutions – but may need legislation</a:t>
            </a:r>
          </a:p>
          <a:p>
            <a:pPr marL="742950" lvl="1" eaLnBrk="1" hangingPunct="1">
              <a:lnSpc>
                <a:spcPct val="90000"/>
              </a:lnSpc>
            </a:pPr>
            <a:endParaRPr lang="en-GB" sz="1800" smtClean="0"/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Ensuring decision making – getting political buy-in</a:t>
            </a:r>
          </a:p>
          <a:p>
            <a:pPr marL="742950" lvl="1" eaLnBrk="1" hangingPunct="1">
              <a:lnSpc>
                <a:spcPct val="90000"/>
              </a:lnSpc>
            </a:pPr>
            <a:r>
              <a:rPr lang="en-GB" sz="1800" smtClean="0">
                <a:solidFill>
                  <a:srgbClr val="003F62"/>
                </a:solidFill>
              </a:rPr>
              <a:t>This is a big decision – needs real commitment</a:t>
            </a:r>
          </a:p>
          <a:p>
            <a:pPr marL="742950" lvl="1" eaLnBrk="1" hangingPunct="1">
              <a:lnSpc>
                <a:spcPct val="90000"/>
              </a:lnSpc>
            </a:pPr>
            <a:endParaRPr lang="en-GB" sz="1800" smtClean="0">
              <a:solidFill>
                <a:srgbClr val="003F6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Devolved issues / harmonisation of UK outputs</a:t>
            </a:r>
          </a:p>
          <a:p>
            <a:pPr marL="742950" lvl="1" eaLnBrk="1" hangingPunct="1">
              <a:lnSpc>
                <a:spcPct val="90000"/>
              </a:lnSpc>
            </a:pPr>
            <a:r>
              <a:rPr lang="en-GB" sz="1800" smtClean="0"/>
              <a:t>Establishment of UK Beyond 2011 Committee + NS / RGs agreement</a:t>
            </a:r>
          </a:p>
          <a:p>
            <a:pPr marL="742950" lvl="1" eaLnBrk="1" hangingPunct="1">
              <a:lnSpc>
                <a:spcPct val="90000"/>
              </a:lnSpc>
            </a:pPr>
            <a:endParaRPr lang="en-GB" sz="1800" smtClean="0">
              <a:solidFill>
                <a:srgbClr val="003F6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15900" y="2989263"/>
            <a:ext cx="8615363" cy="1060450"/>
          </a:xfrm>
        </p:spPr>
        <p:txBody>
          <a:bodyPr/>
          <a:lstStyle/>
          <a:p>
            <a:pPr algn="ctr" eaLnBrk="1" hangingPunct="1"/>
            <a:r>
              <a:rPr lang="en-GB" sz="3200" b="1" smtClean="0"/>
              <a:t>we love to talk and share</a:t>
            </a:r>
          </a:p>
          <a:p>
            <a:pPr algn="ctr" eaLnBrk="1" hangingPunct="1"/>
            <a:endParaRPr lang="en-GB" sz="3200" b="1" smtClean="0"/>
          </a:p>
          <a:p>
            <a:pPr algn="ctr" eaLnBrk="1" hangingPunct="1"/>
            <a:r>
              <a:rPr lang="en-GB" sz="3200" b="1" smtClean="0"/>
              <a:t>beyond2011@ons.gov.uk</a:t>
            </a:r>
            <a:endParaRPr lang="en-GB" sz="3200" smtClean="0"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499350" cy="1752600"/>
          </a:xfrm>
        </p:spPr>
        <p:txBody>
          <a:bodyPr/>
          <a:lstStyle/>
          <a:p>
            <a:pPr eaLnBrk="1" hangingPunct="1"/>
            <a:r>
              <a:rPr lang="en-GB" sz="2400" smtClean="0"/>
              <a:t/>
            </a:r>
            <a:br>
              <a:rPr lang="en-GB" sz="2400" smtClean="0"/>
            </a:br>
            <a:r>
              <a:rPr lang="en-GB" sz="2000" smtClean="0"/>
              <a:t/>
            </a:r>
            <a:br>
              <a:rPr lang="en-GB" sz="2000" smtClean="0"/>
            </a:br>
            <a:r>
              <a:rPr lang="en-GB" sz="4400" b="1" smtClean="0"/>
              <a:t>Beyond 2011</a:t>
            </a:r>
            <a:r>
              <a:rPr lang="en-GB" sz="3600" b="1" smtClean="0"/>
              <a:t> </a:t>
            </a:r>
          </a:p>
          <a:p>
            <a:pPr eaLnBrk="1" hangingPunct="1"/>
            <a:r>
              <a:rPr lang="en-GB" sz="3600" smtClean="0"/>
              <a:t>The context and background</a:t>
            </a:r>
          </a:p>
          <a:p>
            <a:pPr eaLnBrk="1" hangingPunct="1"/>
            <a:r>
              <a:rPr lang="en-GB" smtClean="0"/>
              <a:t>Why bother to change ?</a:t>
            </a:r>
          </a:p>
          <a:p>
            <a:pPr eaLnBrk="1" hangingPunct="1"/>
            <a:endParaRPr lang="en-GB" sz="3600" smtClean="0"/>
          </a:p>
          <a:p>
            <a:pPr eaLnBrk="1" hangingPunct="1"/>
            <a:endParaRPr lang="en-GB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Context</a:t>
            </a: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449263" y="1379538"/>
            <a:ext cx="79898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Very successful census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GB" sz="2800" b="0">
              <a:solidFill>
                <a:srgbClr val="002D46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Census –</a:t>
            </a:r>
            <a:r>
              <a:rPr lang="en-GB" b="0">
                <a:solidFill>
                  <a:srgbClr val="002D46"/>
                </a:solidFill>
              </a:rPr>
              <a:t> every 10 years</a:t>
            </a:r>
            <a:endParaRPr lang="en-GB" sz="2800" b="0">
              <a:solidFill>
                <a:srgbClr val="002D46"/>
              </a:solidFill>
            </a:endParaRP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r>
              <a:rPr lang="en-GB" b="0">
                <a:solidFill>
                  <a:srgbClr val="002D46"/>
                </a:solidFill>
              </a:rPr>
              <a:t>Population statistics      </a:t>
            </a:r>
            <a:r>
              <a:rPr lang="en-GB" b="0">
                <a:solidFill>
                  <a:srgbClr val="002D46"/>
                </a:solidFill>
                <a:sym typeface="Wingdings" pitchFamily="2" charset="2"/>
              </a:rPr>
              <a:t></a:t>
            </a:r>
            <a:endParaRPr lang="en-GB" b="0">
              <a:solidFill>
                <a:srgbClr val="002D46"/>
              </a:solidFill>
            </a:endParaRP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r>
              <a:rPr lang="en-GB" b="0">
                <a:solidFill>
                  <a:srgbClr val="002D46"/>
                </a:solidFill>
              </a:rPr>
              <a:t>Social conditions           </a:t>
            </a:r>
            <a:r>
              <a:rPr lang="en-GB" b="0">
                <a:solidFill>
                  <a:srgbClr val="002D46"/>
                </a:solidFill>
                <a:sym typeface="Wingdings" pitchFamily="2" charset="2"/>
              </a:rPr>
              <a:t></a:t>
            </a:r>
            <a:endParaRPr lang="en-GB" b="0">
              <a:solidFill>
                <a:srgbClr val="002D46"/>
              </a:solidFill>
            </a:endParaRP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r>
              <a:rPr lang="en-GB" b="0">
                <a:solidFill>
                  <a:srgbClr val="002D46"/>
                </a:solidFill>
              </a:rPr>
              <a:t>Housing                         </a:t>
            </a:r>
            <a:r>
              <a:rPr lang="en-GB" b="0">
                <a:solidFill>
                  <a:srgbClr val="002D46"/>
                </a:solidFill>
                <a:sym typeface="Wingdings" pitchFamily="2" charset="2"/>
              </a:rPr>
              <a:t></a:t>
            </a:r>
            <a:endParaRPr lang="en-GB" b="0">
              <a:solidFill>
                <a:srgbClr val="002D46"/>
              </a:solidFill>
            </a:endParaRP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endParaRPr lang="en-GB" b="0">
              <a:solidFill>
                <a:srgbClr val="002D46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Uses: </a:t>
            </a:r>
            <a:r>
              <a:rPr lang="en-GB" b="0">
                <a:solidFill>
                  <a:srgbClr val="002D46"/>
                </a:solidFill>
              </a:rPr>
              <a:t>Resource &amp; service planning</a:t>
            </a: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r>
              <a:rPr lang="en-GB" b="0">
                <a:solidFill>
                  <a:srgbClr val="002D46"/>
                </a:solidFill>
              </a:rPr>
              <a:t>	       Policy development,  Social research etc</a:t>
            </a:r>
          </a:p>
          <a:p>
            <a:pPr marL="763588" lvl="1" indent="-285750">
              <a:lnSpc>
                <a:spcPct val="90000"/>
              </a:lnSpc>
              <a:spcBef>
                <a:spcPct val="20000"/>
              </a:spcBef>
            </a:pPr>
            <a:endParaRPr lang="en-GB" b="0">
              <a:solidFill>
                <a:srgbClr val="002D46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2800" b="0">
                <a:solidFill>
                  <a:srgbClr val="002D46"/>
                </a:solidFill>
              </a:rPr>
              <a:t>EU regulations and duty to report to Parliament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4787900" y="2636838"/>
            <a:ext cx="28082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2200" b="0">
                <a:solidFill>
                  <a:srgbClr val="003F62"/>
                </a:solidFill>
              </a:rPr>
              <a:t>small areas</a:t>
            </a:r>
          </a:p>
          <a:p>
            <a:pPr algn="ctr" eaLnBrk="0" hangingPunct="0"/>
            <a:r>
              <a:rPr lang="en-GB" sz="2200" b="0">
                <a:solidFill>
                  <a:srgbClr val="003F62"/>
                </a:solidFill>
              </a:rPr>
              <a:t>+</a:t>
            </a:r>
          </a:p>
          <a:p>
            <a:pPr algn="ctr" eaLnBrk="0" hangingPunct="0"/>
            <a:r>
              <a:rPr lang="en-GB" sz="2200" b="0">
                <a:solidFill>
                  <a:srgbClr val="003F62"/>
                </a:solidFill>
              </a:rPr>
              <a:t>multivariate</a:t>
            </a:r>
          </a:p>
          <a:p>
            <a:pPr algn="ctr" eaLnBrk="0" hangingPunct="0"/>
            <a:r>
              <a:rPr lang="en-GB" sz="2200" b="0">
                <a:solidFill>
                  <a:srgbClr val="003F62"/>
                </a:solidFill>
              </a:rPr>
              <a:t>combinations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Beyond 2011 Programme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509713"/>
            <a:ext cx="8737600" cy="2627312"/>
          </a:xfrm>
        </p:spPr>
        <p:txBody>
          <a:bodyPr/>
          <a:lstStyle/>
          <a:p>
            <a:pPr marL="268288" indent="-161925" eaLnBrk="1" hangingPunct="1">
              <a:lnSpc>
                <a:spcPct val="90000"/>
              </a:lnSpc>
              <a:tabLst>
                <a:tab pos="990600" algn="l"/>
                <a:tab pos="1438275" algn="l"/>
                <a:tab pos="1885950" algn="l"/>
              </a:tabLst>
            </a:pPr>
            <a:r>
              <a:rPr lang="en-GB" smtClean="0"/>
              <a:t>Why change? </a:t>
            </a:r>
          </a:p>
          <a:p>
            <a:pPr marL="542925" lvl="1" indent="-20638" eaLnBrk="1" hangingPunct="1">
              <a:lnSpc>
                <a:spcPct val="90000"/>
              </a:lnSpc>
              <a:tabLst>
                <a:tab pos="990600" algn="l"/>
                <a:tab pos="1438275" algn="l"/>
                <a:tab pos="1885950" algn="l"/>
              </a:tabLst>
            </a:pPr>
            <a:endParaRPr lang="en-GB" sz="2800" smtClean="0"/>
          </a:p>
          <a:p>
            <a:pPr marL="542925" lvl="1" indent="-20638" eaLnBrk="1" hangingPunct="1">
              <a:lnSpc>
                <a:spcPct val="90000"/>
              </a:lnSpc>
              <a:tabLst>
                <a:tab pos="990600" algn="l"/>
                <a:tab pos="1438275" algn="l"/>
                <a:tab pos="1885950" algn="l"/>
              </a:tabLst>
            </a:pPr>
            <a:r>
              <a:rPr lang="en-GB" sz="2800" smtClean="0"/>
              <a:t>Rapidly changing society</a:t>
            </a:r>
          </a:p>
          <a:p>
            <a:pPr marL="542925" lvl="1" indent="-20638" eaLnBrk="1" hangingPunct="1">
              <a:lnSpc>
                <a:spcPct val="90000"/>
              </a:lnSpc>
              <a:tabLst>
                <a:tab pos="990600" algn="l"/>
                <a:tab pos="1438275" algn="l"/>
                <a:tab pos="1885950" algn="l"/>
              </a:tabLst>
            </a:pPr>
            <a:r>
              <a:rPr lang="en-GB" sz="2800" smtClean="0"/>
              <a:t>		Evolving user requirements</a:t>
            </a:r>
          </a:p>
          <a:p>
            <a:pPr marL="542925" lvl="1" indent="-20638" eaLnBrk="1" hangingPunct="1">
              <a:lnSpc>
                <a:spcPct val="80000"/>
              </a:lnSpc>
              <a:tabLst>
                <a:tab pos="990600" algn="l"/>
                <a:tab pos="1438275" algn="l"/>
                <a:tab pos="1885950" algn="l"/>
              </a:tabLst>
            </a:pPr>
            <a:r>
              <a:rPr lang="en-GB" sz="2800" smtClean="0"/>
              <a:t>			New opportunities </a:t>
            </a:r>
            <a:r>
              <a:rPr lang="en-GB" smtClean="0"/>
              <a:t>– data sharing</a:t>
            </a:r>
          </a:p>
          <a:p>
            <a:pPr marL="542925" lvl="1" indent="-20638" eaLnBrk="1" hangingPunct="1">
              <a:lnSpc>
                <a:spcPct val="80000"/>
              </a:lnSpc>
              <a:tabLst>
                <a:tab pos="990600" algn="l"/>
                <a:tab pos="1438275" algn="l"/>
                <a:tab pos="1885950" algn="l"/>
              </a:tabLst>
            </a:pPr>
            <a:r>
              <a:rPr lang="en-GB" sz="2800" smtClean="0"/>
              <a:t>		   		Traditional census – </a:t>
            </a:r>
            <a:r>
              <a:rPr lang="en-GB" smtClean="0"/>
              <a:t>costly and infrequent??	</a:t>
            </a:r>
          </a:p>
          <a:p>
            <a:pPr marL="542925" lvl="1" indent="-20638" eaLnBrk="1" hangingPunct="1">
              <a:lnSpc>
                <a:spcPct val="80000"/>
              </a:lnSpc>
              <a:tabLst>
                <a:tab pos="990600" algn="l"/>
                <a:tab pos="1438275" algn="l"/>
                <a:tab pos="1885950" algn="l"/>
              </a:tabLst>
            </a:pPr>
            <a:endParaRPr lang="en-GB" smtClean="0"/>
          </a:p>
          <a:p>
            <a:pPr marL="542925" lvl="1" indent="-20638" eaLnBrk="1" hangingPunct="1">
              <a:lnSpc>
                <a:spcPct val="80000"/>
              </a:lnSpc>
              <a:tabLst>
                <a:tab pos="990600" algn="l"/>
                <a:tab pos="1438275" algn="l"/>
                <a:tab pos="1885950" algn="l"/>
              </a:tabLst>
            </a:pPr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Programme Purpose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113"/>
            <a:ext cx="8153400" cy="4572000"/>
          </a:xfrm>
        </p:spPr>
        <p:txBody>
          <a:bodyPr/>
          <a:lstStyle/>
          <a:p>
            <a:pPr eaLnBrk="1" hangingPunct="1"/>
            <a:r>
              <a:rPr lang="en-GB" smtClean="0"/>
              <a:t>Identify the best way to provide small area population and socio-demographic statistics in future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Provide a recommendation in </a:t>
            </a:r>
            <a:r>
              <a:rPr lang="en-GB" b="1" smtClean="0"/>
              <a:t>September 2014</a:t>
            </a:r>
          </a:p>
          <a:p>
            <a:pPr marL="742950" lvl="1" eaLnBrk="1" hangingPunct="1"/>
            <a:r>
              <a:rPr lang="en-GB" smtClean="0"/>
              <a:t>- &amp; cost-benefit analysis</a:t>
            </a:r>
          </a:p>
          <a:p>
            <a:pPr marL="742950" lvl="1" eaLnBrk="1" hangingPunct="1">
              <a:buFontTx/>
              <a:buChar char="-"/>
            </a:pPr>
            <a:r>
              <a:rPr lang="en-GB" smtClean="0"/>
              <a:t>&amp; design for implementation </a:t>
            </a:r>
          </a:p>
          <a:p>
            <a:pPr eaLnBrk="1" hangingPunct="1">
              <a:buFontTx/>
              <a:buNone/>
            </a:pPr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2952750" y="3644900"/>
            <a:ext cx="5734050" cy="1296988"/>
            <a:chOff x="1860" y="2296"/>
            <a:chExt cx="3612" cy="817"/>
          </a:xfrm>
        </p:grpSpPr>
        <p:sp>
          <p:nvSpPr>
            <p:cNvPr id="26668" name="Freeform 3"/>
            <p:cNvSpPr>
              <a:spLocks/>
            </p:cNvSpPr>
            <p:nvPr/>
          </p:nvSpPr>
          <p:spPr bwMode="auto">
            <a:xfrm>
              <a:off x="1860" y="2296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5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5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69" name="Rectangle 4"/>
            <p:cNvSpPr>
              <a:spLocks noChangeArrowheads="1"/>
            </p:cNvSpPr>
            <p:nvPr/>
          </p:nvSpPr>
          <p:spPr bwMode="auto">
            <a:xfrm>
              <a:off x="2013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2015</a:t>
              </a:r>
              <a:endParaRPr lang="en-GB" sz="1800" b="0"/>
            </a:p>
          </p:txBody>
        </p:sp>
        <p:sp>
          <p:nvSpPr>
            <p:cNvPr id="26670" name="Freeform 5"/>
            <p:cNvSpPr>
              <a:spLocks/>
            </p:cNvSpPr>
            <p:nvPr/>
          </p:nvSpPr>
          <p:spPr bwMode="auto">
            <a:xfrm>
              <a:off x="2254" y="2296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1" name="Rectangle 6"/>
            <p:cNvSpPr>
              <a:spLocks noChangeArrowheads="1"/>
            </p:cNvSpPr>
            <p:nvPr/>
          </p:nvSpPr>
          <p:spPr bwMode="auto">
            <a:xfrm>
              <a:off x="2406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2016</a:t>
              </a:r>
              <a:endParaRPr lang="en-GB" sz="1800" b="0"/>
            </a:p>
          </p:txBody>
        </p:sp>
        <p:sp>
          <p:nvSpPr>
            <p:cNvPr id="26672" name="Freeform 7"/>
            <p:cNvSpPr>
              <a:spLocks/>
            </p:cNvSpPr>
            <p:nvPr/>
          </p:nvSpPr>
          <p:spPr bwMode="auto">
            <a:xfrm>
              <a:off x="2647" y="2296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2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2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3" name="Rectangle 8"/>
            <p:cNvSpPr>
              <a:spLocks noChangeArrowheads="1"/>
            </p:cNvSpPr>
            <p:nvPr/>
          </p:nvSpPr>
          <p:spPr bwMode="auto">
            <a:xfrm>
              <a:off x="2800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2017</a:t>
              </a:r>
              <a:endParaRPr lang="en-GB" sz="1800" b="0"/>
            </a:p>
          </p:txBody>
        </p:sp>
        <p:sp>
          <p:nvSpPr>
            <p:cNvPr id="26674" name="Freeform 9"/>
            <p:cNvSpPr>
              <a:spLocks/>
            </p:cNvSpPr>
            <p:nvPr/>
          </p:nvSpPr>
          <p:spPr bwMode="auto">
            <a:xfrm>
              <a:off x="3040" y="2296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5" name="Rectangle 10"/>
            <p:cNvSpPr>
              <a:spLocks noChangeArrowheads="1"/>
            </p:cNvSpPr>
            <p:nvPr/>
          </p:nvSpPr>
          <p:spPr bwMode="auto">
            <a:xfrm>
              <a:off x="3193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2018</a:t>
              </a:r>
              <a:endParaRPr lang="en-GB" sz="1800" b="0"/>
            </a:p>
          </p:txBody>
        </p:sp>
        <p:sp>
          <p:nvSpPr>
            <p:cNvPr id="26676" name="Freeform 11"/>
            <p:cNvSpPr>
              <a:spLocks/>
            </p:cNvSpPr>
            <p:nvPr/>
          </p:nvSpPr>
          <p:spPr bwMode="auto">
            <a:xfrm>
              <a:off x="3433" y="2296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7" name="Rectangle 12"/>
            <p:cNvSpPr>
              <a:spLocks noChangeArrowheads="1"/>
            </p:cNvSpPr>
            <p:nvPr/>
          </p:nvSpPr>
          <p:spPr bwMode="auto">
            <a:xfrm>
              <a:off x="3586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2019</a:t>
              </a:r>
              <a:endParaRPr lang="en-GB" sz="1800" b="0"/>
            </a:p>
          </p:txBody>
        </p:sp>
        <p:sp>
          <p:nvSpPr>
            <p:cNvPr id="26678" name="Freeform 13"/>
            <p:cNvSpPr>
              <a:spLocks/>
            </p:cNvSpPr>
            <p:nvPr/>
          </p:nvSpPr>
          <p:spPr bwMode="auto">
            <a:xfrm>
              <a:off x="3827" y="2296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9" name="Rectangle 14"/>
            <p:cNvSpPr>
              <a:spLocks noChangeArrowheads="1"/>
            </p:cNvSpPr>
            <p:nvPr/>
          </p:nvSpPr>
          <p:spPr bwMode="auto">
            <a:xfrm>
              <a:off x="3979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2020</a:t>
              </a:r>
              <a:endParaRPr lang="en-GB" sz="1800" b="0"/>
            </a:p>
          </p:txBody>
        </p:sp>
        <p:sp>
          <p:nvSpPr>
            <p:cNvPr id="26680" name="Freeform 15"/>
            <p:cNvSpPr>
              <a:spLocks/>
            </p:cNvSpPr>
            <p:nvPr/>
          </p:nvSpPr>
          <p:spPr bwMode="auto">
            <a:xfrm>
              <a:off x="4219" y="2296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1" name="Rectangle 16"/>
            <p:cNvSpPr>
              <a:spLocks noChangeArrowheads="1"/>
            </p:cNvSpPr>
            <p:nvPr/>
          </p:nvSpPr>
          <p:spPr bwMode="auto">
            <a:xfrm>
              <a:off x="4373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2021</a:t>
              </a:r>
              <a:endParaRPr lang="en-GB" sz="1800" b="0"/>
            </a:p>
          </p:txBody>
        </p:sp>
        <p:sp>
          <p:nvSpPr>
            <p:cNvPr id="26682" name="Freeform 17"/>
            <p:cNvSpPr>
              <a:spLocks/>
            </p:cNvSpPr>
            <p:nvPr/>
          </p:nvSpPr>
          <p:spPr bwMode="auto">
            <a:xfrm>
              <a:off x="4613" y="2296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3" name="Rectangle 18"/>
            <p:cNvSpPr>
              <a:spLocks noChangeArrowheads="1"/>
            </p:cNvSpPr>
            <p:nvPr/>
          </p:nvSpPr>
          <p:spPr bwMode="auto">
            <a:xfrm>
              <a:off x="4766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2022</a:t>
              </a:r>
              <a:endParaRPr lang="en-GB" sz="1800" b="0"/>
            </a:p>
          </p:txBody>
        </p:sp>
        <p:sp>
          <p:nvSpPr>
            <p:cNvPr id="26684" name="Freeform 19"/>
            <p:cNvSpPr>
              <a:spLocks/>
            </p:cNvSpPr>
            <p:nvPr/>
          </p:nvSpPr>
          <p:spPr bwMode="auto">
            <a:xfrm>
              <a:off x="5007" y="2296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5" name="Rectangle 20"/>
            <p:cNvSpPr>
              <a:spLocks noChangeArrowheads="1"/>
            </p:cNvSpPr>
            <p:nvPr/>
          </p:nvSpPr>
          <p:spPr bwMode="auto">
            <a:xfrm>
              <a:off x="5159" y="2774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2023</a:t>
              </a:r>
              <a:endParaRPr lang="en-GB" sz="1800" b="0"/>
            </a:p>
          </p:txBody>
        </p:sp>
        <p:sp>
          <p:nvSpPr>
            <p:cNvPr id="26686" name="Rectangle 21"/>
            <p:cNvSpPr>
              <a:spLocks noChangeArrowheads="1"/>
            </p:cNvSpPr>
            <p:nvPr/>
          </p:nvSpPr>
          <p:spPr bwMode="auto">
            <a:xfrm>
              <a:off x="4045" y="2377"/>
              <a:ext cx="4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population</a:t>
              </a:r>
              <a:endParaRPr lang="en-GB" sz="1800" b="0"/>
            </a:p>
          </p:txBody>
        </p:sp>
        <p:sp>
          <p:nvSpPr>
            <p:cNvPr id="26687" name="Rectangle 22"/>
            <p:cNvSpPr>
              <a:spLocks noChangeArrowheads="1"/>
            </p:cNvSpPr>
            <p:nvPr/>
          </p:nvSpPr>
          <p:spPr bwMode="auto">
            <a:xfrm>
              <a:off x="4058" y="2492"/>
              <a:ext cx="41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estimates</a:t>
              </a:r>
              <a:endParaRPr lang="en-GB" sz="1800" b="0"/>
            </a:p>
          </p:txBody>
        </p:sp>
        <p:sp>
          <p:nvSpPr>
            <p:cNvPr id="26688" name="Rectangle 23"/>
            <p:cNvSpPr>
              <a:spLocks noChangeArrowheads="1"/>
            </p:cNvSpPr>
            <p:nvPr/>
          </p:nvSpPr>
          <p:spPr bwMode="auto">
            <a:xfrm>
              <a:off x="4897" y="2327"/>
              <a:ext cx="4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population</a:t>
              </a:r>
              <a:endParaRPr lang="en-GB" sz="1800" b="0"/>
            </a:p>
          </p:txBody>
        </p:sp>
        <p:sp>
          <p:nvSpPr>
            <p:cNvPr id="26689" name="Rectangle 24"/>
            <p:cNvSpPr>
              <a:spLocks noChangeArrowheads="1"/>
            </p:cNvSpPr>
            <p:nvPr/>
          </p:nvSpPr>
          <p:spPr bwMode="auto">
            <a:xfrm>
              <a:off x="4816" y="2445"/>
              <a:ext cx="6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characteristics</a:t>
              </a:r>
              <a:endParaRPr lang="en-GB" sz="1800" b="0"/>
            </a:p>
          </p:txBody>
        </p:sp>
        <p:sp>
          <p:nvSpPr>
            <p:cNvPr id="26690" name="Rectangle 25"/>
            <p:cNvSpPr>
              <a:spLocks noChangeArrowheads="1"/>
            </p:cNvSpPr>
            <p:nvPr/>
          </p:nvSpPr>
          <p:spPr bwMode="auto">
            <a:xfrm>
              <a:off x="4955" y="2560"/>
              <a:ext cx="3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00000"/>
                  </a:solidFill>
                </a:rPr>
                <a:t>outputs</a:t>
              </a:r>
              <a:endParaRPr lang="en-GB" sz="1800" b="0"/>
            </a:p>
          </p:txBody>
        </p:sp>
        <p:sp>
          <p:nvSpPr>
            <p:cNvPr id="26691" name="Rectangle 26"/>
            <p:cNvSpPr>
              <a:spLocks noChangeArrowheads="1"/>
            </p:cNvSpPr>
            <p:nvPr/>
          </p:nvSpPr>
          <p:spPr bwMode="auto">
            <a:xfrm>
              <a:off x="1968" y="2387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detailed</a:t>
              </a:r>
              <a:endParaRPr lang="en-GB" sz="1800" b="0"/>
            </a:p>
          </p:txBody>
        </p:sp>
        <p:sp>
          <p:nvSpPr>
            <p:cNvPr id="26692" name="Rectangle 27"/>
            <p:cNvSpPr>
              <a:spLocks noChangeArrowheads="1"/>
            </p:cNvSpPr>
            <p:nvPr/>
          </p:nvSpPr>
          <p:spPr bwMode="auto">
            <a:xfrm>
              <a:off x="1993" y="2504"/>
              <a:ext cx="28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design</a:t>
              </a:r>
              <a:endParaRPr lang="en-GB" sz="1800" b="0"/>
            </a:p>
          </p:txBody>
        </p:sp>
        <p:sp>
          <p:nvSpPr>
            <p:cNvPr id="26693" name="Rectangle 28"/>
            <p:cNvSpPr>
              <a:spLocks noChangeArrowheads="1"/>
            </p:cNvSpPr>
            <p:nvPr/>
          </p:nvSpPr>
          <p:spPr bwMode="auto">
            <a:xfrm>
              <a:off x="2577" y="2392"/>
              <a:ext cx="37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procure /</a:t>
              </a:r>
              <a:endParaRPr lang="en-GB" sz="1800" b="0"/>
            </a:p>
          </p:txBody>
        </p:sp>
        <p:sp>
          <p:nvSpPr>
            <p:cNvPr id="26694" name="Rectangle 29"/>
            <p:cNvSpPr>
              <a:spLocks noChangeArrowheads="1"/>
            </p:cNvSpPr>
            <p:nvPr/>
          </p:nvSpPr>
          <p:spPr bwMode="auto">
            <a:xfrm>
              <a:off x="2596" y="2510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develop</a:t>
              </a:r>
              <a:endParaRPr lang="en-GB" sz="1800" b="0"/>
            </a:p>
          </p:txBody>
        </p:sp>
        <p:sp>
          <p:nvSpPr>
            <p:cNvPr id="26695" name="Rectangle 30"/>
            <p:cNvSpPr>
              <a:spLocks noChangeArrowheads="1"/>
            </p:cNvSpPr>
            <p:nvPr/>
          </p:nvSpPr>
          <p:spPr bwMode="auto">
            <a:xfrm>
              <a:off x="3348" y="2392"/>
              <a:ext cx="3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develop /</a:t>
              </a:r>
              <a:endParaRPr lang="en-GB" sz="1800" b="0"/>
            </a:p>
          </p:txBody>
        </p:sp>
        <p:sp>
          <p:nvSpPr>
            <p:cNvPr id="26696" name="Rectangle 31"/>
            <p:cNvSpPr>
              <a:spLocks noChangeArrowheads="1"/>
            </p:cNvSpPr>
            <p:nvPr/>
          </p:nvSpPr>
          <p:spPr bwMode="auto">
            <a:xfrm>
              <a:off x="3455" y="2510"/>
              <a:ext cx="1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test</a:t>
              </a:r>
              <a:endParaRPr lang="en-GB" sz="1800" b="0"/>
            </a:p>
          </p:txBody>
        </p:sp>
        <p:sp>
          <p:nvSpPr>
            <p:cNvPr id="26697" name="Text Box 32"/>
            <p:cNvSpPr txBox="1">
              <a:spLocks noChangeArrowheads="1"/>
            </p:cNvSpPr>
            <p:nvPr/>
          </p:nvSpPr>
          <p:spPr bwMode="auto">
            <a:xfrm>
              <a:off x="1973" y="2882"/>
              <a:ext cx="18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 b="0"/>
                <a:t>ALTERNATIVE SOLUTION</a:t>
              </a:r>
            </a:p>
          </p:txBody>
        </p:sp>
      </p:grpSp>
      <p:grpSp>
        <p:nvGrpSpPr>
          <p:cNvPr id="26627" name="Group 75"/>
          <p:cNvGrpSpPr>
            <a:grpSpLocks/>
          </p:cNvGrpSpPr>
          <p:nvPr/>
        </p:nvGrpSpPr>
        <p:grpSpPr bwMode="auto">
          <a:xfrm>
            <a:off x="2951163" y="1406525"/>
            <a:ext cx="5734050" cy="1203325"/>
            <a:chOff x="1859" y="886"/>
            <a:chExt cx="3612" cy="758"/>
          </a:xfrm>
        </p:grpSpPr>
        <p:sp>
          <p:nvSpPr>
            <p:cNvPr id="26642" name="Freeform 34"/>
            <p:cNvSpPr>
              <a:spLocks/>
            </p:cNvSpPr>
            <p:nvPr/>
          </p:nvSpPr>
          <p:spPr bwMode="auto">
            <a:xfrm>
              <a:off x="1859" y="122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5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5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3" name="Rectangle 35"/>
            <p:cNvSpPr>
              <a:spLocks noChangeArrowheads="1"/>
            </p:cNvSpPr>
            <p:nvPr/>
          </p:nvSpPr>
          <p:spPr bwMode="auto">
            <a:xfrm>
              <a:off x="2012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2015</a:t>
              </a:r>
              <a:endParaRPr lang="en-GB" sz="1800" b="0"/>
            </a:p>
          </p:txBody>
        </p:sp>
        <p:sp>
          <p:nvSpPr>
            <p:cNvPr id="26644" name="Freeform 36"/>
            <p:cNvSpPr>
              <a:spLocks/>
            </p:cNvSpPr>
            <p:nvPr/>
          </p:nvSpPr>
          <p:spPr bwMode="auto">
            <a:xfrm>
              <a:off x="2253" y="1228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5" name="Rectangle 37"/>
            <p:cNvSpPr>
              <a:spLocks noChangeArrowheads="1"/>
            </p:cNvSpPr>
            <p:nvPr/>
          </p:nvSpPr>
          <p:spPr bwMode="auto">
            <a:xfrm>
              <a:off x="2405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2016</a:t>
              </a:r>
              <a:endParaRPr lang="en-GB" sz="1800" b="0"/>
            </a:p>
          </p:txBody>
        </p:sp>
        <p:sp>
          <p:nvSpPr>
            <p:cNvPr id="26646" name="Freeform 38"/>
            <p:cNvSpPr>
              <a:spLocks/>
            </p:cNvSpPr>
            <p:nvPr/>
          </p:nvSpPr>
          <p:spPr bwMode="auto">
            <a:xfrm>
              <a:off x="2646" y="1228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2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2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7" name="Rectangle 39"/>
            <p:cNvSpPr>
              <a:spLocks noChangeArrowheads="1"/>
            </p:cNvSpPr>
            <p:nvPr/>
          </p:nvSpPr>
          <p:spPr bwMode="auto">
            <a:xfrm>
              <a:off x="2799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2017</a:t>
              </a:r>
              <a:endParaRPr lang="en-GB" sz="1800" b="0"/>
            </a:p>
          </p:txBody>
        </p:sp>
        <p:sp>
          <p:nvSpPr>
            <p:cNvPr id="26648" name="Freeform 40"/>
            <p:cNvSpPr>
              <a:spLocks/>
            </p:cNvSpPr>
            <p:nvPr/>
          </p:nvSpPr>
          <p:spPr bwMode="auto">
            <a:xfrm>
              <a:off x="3039" y="1228"/>
              <a:ext cx="466" cy="416"/>
            </a:xfrm>
            <a:custGeom>
              <a:avLst/>
              <a:gdLst>
                <a:gd name="T0" fmla="*/ 466 w 466"/>
                <a:gd name="T1" fmla="*/ 208 h 416"/>
                <a:gd name="T2" fmla="*/ 355 w 466"/>
                <a:gd name="T3" fmla="*/ 416 h 416"/>
                <a:gd name="T4" fmla="*/ 0 w 466"/>
                <a:gd name="T5" fmla="*/ 416 h 416"/>
                <a:gd name="T6" fmla="*/ 111 w 466"/>
                <a:gd name="T7" fmla="*/ 208 h 416"/>
                <a:gd name="T8" fmla="*/ 0 w 466"/>
                <a:gd name="T9" fmla="*/ 0 h 416"/>
                <a:gd name="T10" fmla="*/ 355 w 466"/>
                <a:gd name="T11" fmla="*/ 0 h 416"/>
                <a:gd name="T12" fmla="*/ 466 w 466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6"/>
                <a:gd name="T22" fmla="*/ 0 h 416"/>
                <a:gd name="T23" fmla="*/ 466 w 466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6" h="416">
                  <a:moveTo>
                    <a:pt x="466" y="208"/>
                  </a:moveTo>
                  <a:lnTo>
                    <a:pt x="355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466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9" name="Rectangle 41"/>
            <p:cNvSpPr>
              <a:spLocks noChangeArrowheads="1"/>
            </p:cNvSpPr>
            <p:nvPr/>
          </p:nvSpPr>
          <p:spPr bwMode="auto">
            <a:xfrm>
              <a:off x="3192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2018</a:t>
              </a:r>
              <a:endParaRPr lang="en-GB" sz="1800" b="0"/>
            </a:p>
          </p:txBody>
        </p:sp>
        <p:sp>
          <p:nvSpPr>
            <p:cNvPr id="26650" name="Freeform 42"/>
            <p:cNvSpPr>
              <a:spLocks/>
            </p:cNvSpPr>
            <p:nvPr/>
          </p:nvSpPr>
          <p:spPr bwMode="auto">
            <a:xfrm>
              <a:off x="3432" y="122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1" name="Rectangle 43"/>
            <p:cNvSpPr>
              <a:spLocks noChangeArrowheads="1"/>
            </p:cNvSpPr>
            <p:nvPr/>
          </p:nvSpPr>
          <p:spPr bwMode="auto">
            <a:xfrm>
              <a:off x="3585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2019</a:t>
              </a:r>
              <a:endParaRPr lang="en-GB" sz="1800" b="0"/>
            </a:p>
          </p:txBody>
        </p:sp>
        <p:sp>
          <p:nvSpPr>
            <p:cNvPr id="26652" name="Freeform 44"/>
            <p:cNvSpPr>
              <a:spLocks/>
            </p:cNvSpPr>
            <p:nvPr/>
          </p:nvSpPr>
          <p:spPr bwMode="auto">
            <a:xfrm>
              <a:off x="3826" y="1228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Rectangle 45"/>
            <p:cNvSpPr>
              <a:spLocks noChangeArrowheads="1"/>
            </p:cNvSpPr>
            <p:nvPr/>
          </p:nvSpPr>
          <p:spPr bwMode="auto">
            <a:xfrm>
              <a:off x="3978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2020</a:t>
              </a:r>
              <a:endParaRPr lang="en-GB" sz="1800" b="0"/>
            </a:p>
          </p:txBody>
        </p:sp>
        <p:sp>
          <p:nvSpPr>
            <p:cNvPr id="26654" name="Freeform 46"/>
            <p:cNvSpPr>
              <a:spLocks/>
            </p:cNvSpPr>
            <p:nvPr/>
          </p:nvSpPr>
          <p:spPr bwMode="auto">
            <a:xfrm>
              <a:off x="4218" y="122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5" name="Rectangle 47"/>
            <p:cNvSpPr>
              <a:spLocks noChangeArrowheads="1"/>
            </p:cNvSpPr>
            <p:nvPr/>
          </p:nvSpPr>
          <p:spPr bwMode="auto">
            <a:xfrm>
              <a:off x="4372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2021</a:t>
              </a:r>
              <a:endParaRPr lang="en-GB" sz="1800" b="0"/>
            </a:p>
          </p:txBody>
        </p:sp>
        <p:sp>
          <p:nvSpPr>
            <p:cNvPr id="26656" name="Freeform 48"/>
            <p:cNvSpPr>
              <a:spLocks/>
            </p:cNvSpPr>
            <p:nvPr/>
          </p:nvSpPr>
          <p:spPr bwMode="auto">
            <a:xfrm>
              <a:off x="4612" y="1228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7" name="Rectangle 49"/>
            <p:cNvSpPr>
              <a:spLocks noChangeArrowheads="1"/>
            </p:cNvSpPr>
            <p:nvPr/>
          </p:nvSpPr>
          <p:spPr bwMode="auto">
            <a:xfrm>
              <a:off x="4765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2022</a:t>
              </a:r>
              <a:endParaRPr lang="en-GB" sz="1800" b="0"/>
            </a:p>
          </p:txBody>
        </p:sp>
        <p:sp>
          <p:nvSpPr>
            <p:cNvPr id="26658" name="Freeform 50"/>
            <p:cNvSpPr>
              <a:spLocks/>
            </p:cNvSpPr>
            <p:nvPr/>
          </p:nvSpPr>
          <p:spPr bwMode="auto">
            <a:xfrm>
              <a:off x="5006" y="1228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B8A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9" name="Rectangle 51"/>
            <p:cNvSpPr>
              <a:spLocks noChangeArrowheads="1"/>
            </p:cNvSpPr>
            <p:nvPr/>
          </p:nvSpPr>
          <p:spPr bwMode="auto">
            <a:xfrm>
              <a:off x="5158" y="1111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2023</a:t>
              </a:r>
              <a:endParaRPr lang="en-GB" sz="1800" b="0"/>
            </a:p>
          </p:txBody>
        </p:sp>
        <p:sp>
          <p:nvSpPr>
            <p:cNvPr id="26660" name="Rectangle 52"/>
            <p:cNvSpPr>
              <a:spLocks noChangeArrowheads="1"/>
            </p:cNvSpPr>
            <p:nvPr/>
          </p:nvSpPr>
          <p:spPr bwMode="auto">
            <a:xfrm>
              <a:off x="1967" y="1319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detailed</a:t>
              </a:r>
              <a:endParaRPr lang="en-GB" sz="1800" b="0"/>
            </a:p>
          </p:txBody>
        </p:sp>
        <p:sp>
          <p:nvSpPr>
            <p:cNvPr id="26661" name="Rectangle 53"/>
            <p:cNvSpPr>
              <a:spLocks noChangeArrowheads="1"/>
            </p:cNvSpPr>
            <p:nvPr/>
          </p:nvSpPr>
          <p:spPr bwMode="auto">
            <a:xfrm>
              <a:off x="1992" y="1436"/>
              <a:ext cx="28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design</a:t>
              </a:r>
              <a:endParaRPr lang="en-GB" sz="1800" b="0"/>
            </a:p>
          </p:txBody>
        </p:sp>
        <p:sp>
          <p:nvSpPr>
            <p:cNvPr id="26662" name="Rectangle 54"/>
            <p:cNvSpPr>
              <a:spLocks noChangeArrowheads="1"/>
            </p:cNvSpPr>
            <p:nvPr/>
          </p:nvSpPr>
          <p:spPr bwMode="auto">
            <a:xfrm>
              <a:off x="2388" y="1388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develop</a:t>
              </a:r>
              <a:endParaRPr lang="en-GB" sz="1800" b="0"/>
            </a:p>
          </p:txBody>
        </p:sp>
        <p:sp>
          <p:nvSpPr>
            <p:cNvPr id="26663" name="Rectangle 55"/>
            <p:cNvSpPr>
              <a:spLocks noChangeArrowheads="1"/>
            </p:cNvSpPr>
            <p:nvPr/>
          </p:nvSpPr>
          <p:spPr bwMode="auto">
            <a:xfrm>
              <a:off x="2844" y="1388"/>
              <a:ext cx="1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test</a:t>
              </a:r>
              <a:endParaRPr lang="en-GB" sz="1800" b="0"/>
            </a:p>
          </p:txBody>
        </p:sp>
        <p:sp>
          <p:nvSpPr>
            <p:cNvPr id="26664" name="Rectangle 56"/>
            <p:cNvSpPr>
              <a:spLocks noChangeArrowheads="1"/>
            </p:cNvSpPr>
            <p:nvPr/>
          </p:nvSpPr>
          <p:spPr bwMode="auto">
            <a:xfrm>
              <a:off x="3524" y="1388"/>
              <a:ext cx="37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rehearse</a:t>
              </a:r>
              <a:endParaRPr lang="en-GB" sz="1800" b="0"/>
            </a:p>
          </p:txBody>
        </p:sp>
        <p:sp>
          <p:nvSpPr>
            <p:cNvPr id="26665" name="Rectangle 57"/>
            <p:cNvSpPr>
              <a:spLocks noChangeArrowheads="1"/>
            </p:cNvSpPr>
            <p:nvPr/>
          </p:nvSpPr>
          <p:spPr bwMode="auto">
            <a:xfrm>
              <a:off x="4410" y="1388"/>
              <a:ext cx="1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run</a:t>
              </a:r>
              <a:endParaRPr lang="en-GB" sz="1800" b="0"/>
            </a:p>
          </p:txBody>
        </p:sp>
        <p:sp>
          <p:nvSpPr>
            <p:cNvPr id="26666" name="Rectangle 58"/>
            <p:cNvSpPr>
              <a:spLocks noChangeArrowheads="1"/>
            </p:cNvSpPr>
            <p:nvPr/>
          </p:nvSpPr>
          <p:spPr bwMode="auto">
            <a:xfrm>
              <a:off x="4737" y="1388"/>
              <a:ext cx="3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outputs</a:t>
              </a:r>
              <a:endParaRPr lang="en-GB" sz="1800" b="0"/>
            </a:p>
          </p:txBody>
        </p:sp>
        <p:sp>
          <p:nvSpPr>
            <p:cNvPr id="26667" name="Text Box 59"/>
            <p:cNvSpPr txBox="1">
              <a:spLocks noChangeArrowheads="1"/>
            </p:cNvSpPr>
            <p:nvPr/>
          </p:nvSpPr>
          <p:spPr bwMode="auto">
            <a:xfrm>
              <a:off x="1881" y="886"/>
              <a:ext cx="149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 b="0"/>
                <a:t>CENSUS SOLUTION</a:t>
              </a:r>
            </a:p>
          </p:txBody>
        </p:sp>
      </p:grpSp>
      <p:grpSp>
        <p:nvGrpSpPr>
          <p:cNvPr id="26628" name="Group 60"/>
          <p:cNvGrpSpPr>
            <a:grpSpLocks/>
          </p:cNvGrpSpPr>
          <p:nvPr/>
        </p:nvGrpSpPr>
        <p:grpSpPr bwMode="auto">
          <a:xfrm>
            <a:off x="457200" y="2644775"/>
            <a:ext cx="2611438" cy="1547813"/>
            <a:chOff x="288" y="1666"/>
            <a:chExt cx="1645" cy="975"/>
          </a:xfrm>
        </p:grpSpPr>
        <p:sp>
          <p:nvSpPr>
            <p:cNvPr id="26631" name="Freeform 61"/>
            <p:cNvSpPr>
              <a:spLocks/>
            </p:cNvSpPr>
            <p:nvPr/>
          </p:nvSpPr>
          <p:spPr bwMode="auto">
            <a:xfrm>
              <a:off x="288" y="1782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2" name="Rectangle 62"/>
            <p:cNvSpPr>
              <a:spLocks noChangeArrowheads="1"/>
            </p:cNvSpPr>
            <p:nvPr/>
          </p:nvSpPr>
          <p:spPr bwMode="auto">
            <a:xfrm>
              <a:off x="440" y="1666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2011</a:t>
              </a:r>
              <a:endParaRPr lang="en-GB" sz="1800" b="0"/>
            </a:p>
          </p:txBody>
        </p:sp>
        <p:sp>
          <p:nvSpPr>
            <p:cNvPr id="26633" name="Freeform 63"/>
            <p:cNvSpPr>
              <a:spLocks/>
            </p:cNvSpPr>
            <p:nvPr/>
          </p:nvSpPr>
          <p:spPr bwMode="auto">
            <a:xfrm>
              <a:off x="680" y="1782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4" name="Rectangle 64"/>
            <p:cNvSpPr>
              <a:spLocks noChangeArrowheads="1"/>
            </p:cNvSpPr>
            <p:nvPr/>
          </p:nvSpPr>
          <p:spPr bwMode="auto">
            <a:xfrm>
              <a:off x="833" y="1666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2012</a:t>
              </a:r>
              <a:endParaRPr lang="en-GB" sz="1800" b="0"/>
            </a:p>
          </p:txBody>
        </p:sp>
        <p:sp>
          <p:nvSpPr>
            <p:cNvPr id="26635" name="Freeform 65"/>
            <p:cNvSpPr>
              <a:spLocks/>
            </p:cNvSpPr>
            <p:nvPr/>
          </p:nvSpPr>
          <p:spPr bwMode="auto">
            <a:xfrm>
              <a:off x="1074" y="1782"/>
              <a:ext cx="467" cy="416"/>
            </a:xfrm>
            <a:custGeom>
              <a:avLst/>
              <a:gdLst>
                <a:gd name="T0" fmla="*/ 467 w 467"/>
                <a:gd name="T1" fmla="*/ 208 h 416"/>
                <a:gd name="T2" fmla="*/ 356 w 467"/>
                <a:gd name="T3" fmla="*/ 416 h 416"/>
                <a:gd name="T4" fmla="*/ 0 w 467"/>
                <a:gd name="T5" fmla="*/ 416 h 416"/>
                <a:gd name="T6" fmla="*/ 111 w 467"/>
                <a:gd name="T7" fmla="*/ 208 h 416"/>
                <a:gd name="T8" fmla="*/ 0 w 467"/>
                <a:gd name="T9" fmla="*/ 0 h 416"/>
                <a:gd name="T10" fmla="*/ 356 w 467"/>
                <a:gd name="T11" fmla="*/ 0 h 416"/>
                <a:gd name="T12" fmla="*/ 467 w 467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16"/>
                <a:gd name="T23" fmla="*/ 467 w 467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16">
                  <a:moveTo>
                    <a:pt x="467" y="208"/>
                  </a:moveTo>
                  <a:lnTo>
                    <a:pt x="356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6" y="0"/>
                  </a:lnTo>
                  <a:lnTo>
                    <a:pt x="467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Rectangle 66"/>
            <p:cNvSpPr>
              <a:spLocks noChangeArrowheads="1"/>
            </p:cNvSpPr>
            <p:nvPr/>
          </p:nvSpPr>
          <p:spPr bwMode="auto">
            <a:xfrm>
              <a:off x="1227" y="1666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2013</a:t>
              </a:r>
              <a:endParaRPr lang="en-GB" sz="1800" b="0"/>
            </a:p>
          </p:txBody>
        </p:sp>
        <p:sp>
          <p:nvSpPr>
            <p:cNvPr id="26637" name="Freeform 67"/>
            <p:cNvSpPr>
              <a:spLocks/>
            </p:cNvSpPr>
            <p:nvPr/>
          </p:nvSpPr>
          <p:spPr bwMode="auto">
            <a:xfrm>
              <a:off x="1468" y="1782"/>
              <a:ext cx="465" cy="416"/>
            </a:xfrm>
            <a:custGeom>
              <a:avLst/>
              <a:gdLst>
                <a:gd name="T0" fmla="*/ 465 w 465"/>
                <a:gd name="T1" fmla="*/ 208 h 416"/>
                <a:gd name="T2" fmla="*/ 354 w 465"/>
                <a:gd name="T3" fmla="*/ 416 h 416"/>
                <a:gd name="T4" fmla="*/ 0 w 465"/>
                <a:gd name="T5" fmla="*/ 416 h 416"/>
                <a:gd name="T6" fmla="*/ 111 w 465"/>
                <a:gd name="T7" fmla="*/ 208 h 416"/>
                <a:gd name="T8" fmla="*/ 0 w 465"/>
                <a:gd name="T9" fmla="*/ 0 h 416"/>
                <a:gd name="T10" fmla="*/ 354 w 465"/>
                <a:gd name="T11" fmla="*/ 0 h 416"/>
                <a:gd name="T12" fmla="*/ 465 w 465"/>
                <a:gd name="T13" fmla="*/ 208 h 4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5"/>
                <a:gd name="T22" fmla="*/ 0 h 416"/>
                <a:gd name="T23" fmla="*/ 465 w 465"/>
                <a:gd name="T24" fmla="*/ 416 h 4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5" h="416">
                  <a:moveTo>
                    <a:pt x="465" y="208"/>
                  </a:moveTo>
                  <a:lnTo>
                    <a:pt x="354" y="416"/>
                  </a:lnTo>
                  <a:lnTo>
                    <a:pt x="0" y="416"/>
                  </a:lnTo>
                  <a:lnTo>
                    <a:pt x="111" y="208"/>
                  </a:lnTo>
                  <a:lnTo>
                    <a:pt x="0" y="0"/>
                  </a:lnTo>
                  <a:lnTo>
                    <a:pt x="354" y="0"/>
                  </a:lnTo>
                  <a:lnTo>
                    <a:pt x="465" y="208"/>
                  </a:lnTo>
                  <a:close/>
                </a:path>
              </a:pathLst>
            </a:custGeom>
            <a:solidFill>
              <a:srgbClr val="91B7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Rectangle 68"/>
            <p:cNvSpPr>
              <a:spLocks noChangeArrowheads="1"/>
            </p:cNvSpPr>
            <p:nvPr/>
          </p:nvSpPr>
          <p:spPr bwMode="auto">
            <a:xfrm>
              <a:off x="1620" y="1666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000" b="0">
                  <a:solidFill>
                    <a:srgbClr val="000000"/>
                  </a:solidFill>
                </a:rPr>
                <a:t>2014</a:t>
              </a:r>
              <a:endParaRPr lang="en-GB" sz="1800" b="0"/>
            </a:p>
          </p:txBody>
        </p:sp>
        <p:sp>
          <p:nvSpPr>
            <p:cNvPr id="26639" name="Rectangle 69"/>
            <p:cNvSpPr>
              <a:spLocks noChangeArrowheads="1"/>
            </p:cNvSpPr>
            <p:nvPr/>
          </p:nvSpPr>
          <p:spPr bwMode="auto">
            <a:xfrm>
              <a:off x="1177" y="1885"/>
              <a:ext cx="42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research /</a:t>
              </a:r>
            </a:p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definition</a:t>
              </a:r>
              <a:endParaRPr lang="en-GB" sz="1800" b="0"/>
            </a:p>
          </p:txBody>
        </p:sp>
        <p:sp>
          <p:nvSpPr>
            <p:cNvPr id="26640" name="Rectangle 70"/>
            <p:cNvSpPr>
              <a:spLocks noChangeArrowheads="1"/>
            </p:cNvSpPr>
            <p:nvPr/>
          </p:nvSpPr>
          <p:spPr bwMode="auto">
            <a:xfrm>
              <a:off x="427" y="1926"/>
              <a:ext cx="35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b="0">
                  <a:solidFill>
                    <a:srgbClr val="010101"/>
                  </a:solidFill>
                </a:rPr>
                <a:t>initiation</a:t>
              </a:r>
              <a:endParaRPr lang="en-GB" sz="1800" b="0"/>
            </a:p>
          </p:txBody>
        </p:sp>
        <p:sp>
          <p:nvSpPr>
            <p:cNvPr id="26641" name="Text Box 71"/>
            <p:cNvSpPr txBox="1">
              <a:spLocks noChangeArrowheads="1"/>
            </p:cNvSpPr>
            <p:nvPr/>
          </p:nvSpPr>
          <p:spPr bwMode="auto">
            <a:xfrm>
              <a:off x="328" y="2237"/>
              <a:ext cx="1084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 b="0"/>
                <a:t>BEYOND 2011</a:t>
              </a:r>
            </a:p>
            <a:p>
              <a:r>
                <a:rPr lang="en-US" sz="1800" b="0"/>
                <a:t>‘Phase 1’</a:t>
              </a:r>
              <a:endParaRPr lang="en-GB" sz="1800" b="0"/>
            </a:p>
          </p:txBody>
        </p:sp>
      </p:grpSp>
      <p:sp>
        <p:nvSpPr>
          <p:cNvPr id="26629" name="Text Box 72"/>
          <p:cNvSpPr txBox="1">
            <a:spLocks noChangeArrowheads="1"/>
          </p:cNvSpPr>
          <p:nvPr/>
        </p:nvSpPr>
        <p:spPr bwMode="auto">
          <a:xfrm>
            <a:off x="3062288" y="2770188"/>
            <a:ext cx="1503362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0">
                <a:solidFill>
                  <a:srgbClr val="FF0000"/>
                </a:solidFill>
              </a:rPr>
              <a:t>Sept 2014 </a:t>
            </a:r>
          </a:p>
          <a:p>
            <a:pPr algn="ctr"/>
            <a:r>
              <a:rPr lang="en-US" sz="1400" b="0">
                <a:solidFill>
                  <a:srgbClr val="FF0000"/>
                </a:solidFill>
              </a:rPr>
              <a:t>recommendation</a:t>
            </a:r>
          </a:p>
          <a:p>
            <a:pPr algn="ctr"/>
            <a:r>
              <a:rPr lang="en-US" sz="1400" b="0">
                <a:solidFill>
                  <a:srgbClr val="FF0000"/>
                </a:solidFill>
              </a:rPr>
              <a:t>&amp; decision point</a:t>
            </a:r>
            <a:endParaRPr lang="en-GB" sz="1400" b="0">
              <a:solidFill>
                <a:srgbClr val="FF0000"/>
              </a:solidFill>
            </a:endParaRPr>
          </a:p>
        </p:txBody>
      </p:sp>
      <p:sp>
        <p:nvSpPr>
          <p:cNvPr id="26630" name="Rectangle 73"/>
          <p:cNvSpPr>
            <a:spLocks noChangeArrowheads="1"/>
          </p:cNvSpPr>
          <p:nvPr/>
        </p:nvSpPr>
        <p:spPr bwMode="auto">
          <a:xfrm>
            <a:off x="685800" y="-1428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>
                <a:solidFill>
                  <a:srgbClr val="002D46"/>
                </a:solidFill>
              </a:rPr>
              <a:t>Beyond 2011 </a:t>
            </a:r>
            <a:r>
              <a:rPr lang="en-GB" sz="1800">
                <a:solidFill>
                  <a:srgbClr val="002D46"/>
                </a:solidFill>
              </a:rPr>
              <a:t>- </a:t>
            </a:r>
            <a:r>
              <a:rPr lang="en-GB">
                <a:solidFill>
                  <a:srgbClr val="002D46"/>
                </a:solidFill>
              </a:rPr>
              <a:t>Timeline</a:t>
            </a:r>
            <a:r>
              <a:rPr lang="en-GB" sz="1800">
                <a:solidFill>
                  <a:srgbClr val="002D46"/>
                </a:solidFill>
              </a:rPr>
              <a:t> - the key decision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5300" y="1962150"/>
            <a:ext cx="7499350" cy="1752600"/>
          </a:xfrm>
        </p:spPr>
        <p:txBody>
          <a:bodyPr/>
          <a:lstStyle/>
          <a:p>
            <a:pPr eaLnBrk="1" hangingPunct="1"/>
            <a:r>
              <a:rPr lang="en-GB" sz="2400" smtClean="0"/>
              <a:t/>
            </a:r>
            <a:br>
              <a:rPr lang="en-GB" sz="2400" smtClean="0"/>
            </a:br>
            <a:r>
              <a:rPr lang="en-GB" sz="2000" smtClean="0"/>
              <a:t/>
            </a:r>
            <a:br>
              <a:rPr lang="en-GB" sz="2000" smtClean="0"/>
            </a:br>
            <a:r>
              <a:rPr lang="en-GB" sz="4400" b="1" smtClean="0"/>
              <a:t>Beyond 2011</a:t>
            </a:r>
            <a:r>
              <a:rPr lang="en-GB" sz="3600" b="1" smtClean="0"/>
              <a:t> </a:t>
            </a:r>
          </a:p>
          <a:p>
            <a:pPr eaLnBrk="1" hangingPunct="1"/>
            <a:r>
              <a:rPr lang="en-GB" sz="3600" smtClean="0"/>
              <a:t>Statistical Options </a:t>
            </a:r>
          </a:p>
          <a:p>
            <a:pPr eaLnBrk="1" hangingPunct="1"/>
            <a:endParaRPr lang="en-GB" sz="3600" smtClean="0"/>
          </a:p>
          <a:p>
            <a:pPr eaLnBrk="1" hangingPunct="1"/>
            <a:endParaRPr lang="en-GB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4463"/>
            <a:ext cx="8229600" cy="1143001"/>
          </a:xfrm>
        </p:spPr>
        <p:txBody>
          <a:bodyPr/>
          <a:lstStyle/>
          <a:p>
            <a:pPr eaLnBrk="1" hangingPunct="1"/>
            <a:r>
              <a:rPr lang="en-GB" sz="2000" smtClean="0"/>
              <a:t>Beyond 2011 : Statistical options</a:t>
            </a:r>
          </a:p>
        </p:txBody>
      </p:sp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2232025" y="3789363"/>
            <a:ext cx="6337300" cy="503237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Aggregate analysis</a:t>
            </a: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2232025" y="5049838"/>
            <a:ext cx="6337300" cy="503237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100% linkage to create ‘statistical population spine’</a:t>
            </a:r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2232025" y="4419600"/>
            <a:ext cx="6337300" cy="503238"/>
          </a:xfrm>
          <a:prstGeom prst="rect">
            <a:avLst/>
          </a:prstGeom>
          <a:solidFill>
            <a:srgbClr val="B4D5F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>
                <a:solidFill>
                  <a:srgbClr val="68A5DC"/>
                </a:solidFill>
              </a:rPr>
              <a:t>(Intermediate)</a:t>
            </a:r>
            <a:r>
              <a:rPr lang="en-GB" sz="1800" b="0"/>
              <a:t> Sample linkage </a:t>
            </a:r>
            <a:r>
              <a:rPr lang="en-GB" sz="1400" b="0"/>
              <a:t>e.g. 1% of postcodes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2232025" y="5949950"/>
            <a:ext cx="6337300" cy="503238"/>
          </a:xfrm>
          <a:prstGeom prst="rect">
            <a:avLst/>
          </a:prstGeom>
          <a:solidFill>
            <a:srgbClr val="9CD7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9388" lvl="1" algn="ctr"/>
            <a:r>
              <a:rPr lang="en-GB" sz="1800" b="0"/>
              <a:t>Address register + Survey</a:t>
            </a:r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341313" y="4329113"/>
            <a:ext cx="161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Administrative</a:t>
            </a:r>
          </a:p>
          <a:p>
            <a:pPr algn="ctr"/>
            <a:r>
              <a:rPr lang="en-US" sz="1800" b="0"/>
              <a:t>data options</a:t>
            </a:r>
            <a:endParaRPr lang="en-GB" sz="1800" b="0"/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2232025" y="998538"/>
            <a:ext cx="6337300" cy="503237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b="0"/>
              <a:t>Traditional Census </a:t>
            </a:r>
            <a:r>
              <a:rPr lang="en-GB" sz="1400" b="0"/>
              <a:t>(long form to everyone)</a:t>
            </a:r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2232025" y="1628775"/>
            <a:ext cx="6337300" cy="503238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Rolling Census </a:t>
            </a:r>
            <a:r>
              <a:rPr lang="en-GB" sz="1400" b="0"/>
              <a:t>(over 5/10 year period)</a:t>
            </a:r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2232025" y="2259013"/>
            <a:ext cx="6337300" cy="503237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</a:t>
            </a:r>
            <a:r>
              <a:rPr lang="en-GB" sz="1400" b="0"/>
              <a:t>(everyone),</a:t>
            </a:r>
            <a:r>
              <a:rPr lang="en-GB" sz="1800" b="0"/>
              <a:t> Long form </a:t>
            </a:r>
            <a:r>
              <a:rPr lang="en-GB" sz="1400" b="0"/>
              <a:t>(Sample)</a:t>
            </a:r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2232025" y="2889250"/>
            <a:ext cx="6337300" cy="503238"/>
          </a:xfrm>
          <a:prstGeom prst="rect">
            <a:avLst/>
          </a:prstGeom>
          <a:solidFill>
            <a:srgbClr val="DAE79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vl="1" algn="ctr"/>
            <a:r>
              <a:rPr lang="en-GB" sz="1800" b="0"/>
              <a:t>Short Form + Annual Survey </a:t>
            </a:r>
            <a:r>
              <a:rPr lang="en-GB" sz="1400" b="0"/>
              <a:t>(US model)</a:t>
            </a:r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646113" y="1863725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Census</a:t>
            </a:r>
          </a:p>
          <a:p>
            <a:pPr algn="ctr"/>
            <a:r>
              <a:rPr lang="en-US" sz="1800" b="0"/>
              <a:t>options</a:t>
            </a:r>
            <a:endParaRPr lang="en-GB" sz="1800" b="0"/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588963" y="5861050"/>
            <a:ext cx="107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b="0"/>
              <a:t>Survey</a:t>
            </a:r>
          </a:p>
          <a:p>
            <a:pPr algn="ctr"/>
            <a:r>
              <a:rPr lang="en-US" sz="1800" b="0"/>
              <a:t>option(s)</a:t>
            </a:r>
            <a:endParaRPr lang="en-GB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4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4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animBg="1"/>
      <p:bldP spid="224260" grpId="0" animBg="1"/>
      <p:bldP spid="224261" grpId="0" animBg="1"/>
      <p:bldP spid="224262" grpId="0" animBg="1"/>
      <p:bldP spid="224263" grpId="0"/>
      <p:bldP spid="224264" grpId="0" animBg="1"/>
      <p:bldP spid="224265" grpId="0" animBg="1"/>
      <p:bldP spid="224266" grpId="0" animBg="1"/>
      <p:bldP spid="224267" grpId="0" animBg="1"/>
      <p:bldP spid="224268" grpId="0"/>
      <p:bldP spid="224269" grpId="0"/>
    </p:bldLst>
  </p:timing>
</p:sld>
</file>

<file path=ppt/theme/theme1.xml><?xml version="1.0" encoding="utf-8"?>
<a:theme xmlns:a="http://schemas.openxmlformats.org/drawingml/2006/main" name="ONS White">
  <a:themeElements>
    <a:clrScheme name="ONS Wh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NS Whi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NS 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 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 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 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 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 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 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3945</TotalTime>
  <Words>808</Words>
  <Application>Microsoft Office PowerPoint</Application>
  <PresentationFormat>On-screen Show (4:3)</PresentationFormat>
  <Paragraphs>326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MS PGothic</vt:lpstr>
      <vt:lpstr>Wingdings</vt:lpstr>
      <vt:lpstr>Myriad Roman</vt:lpstr>
      <vt:lpstr>ONS White</vt:lpstr>
      <vt:lpstr>ONS White</vt:lpstr>
      <vt:lpstr>Slide 1</vt:lpstr>
      <vt:lpstr>Beyond 2011 (England &amp; Wales)</vt:lpstr>
      <vt:lpstr>Slide 3</vt:lpstr>
      <vt:lpstr>Context</vt:lpstr>
      <vt:lpstr>The Beyond 2011 Programme</vt:lpstr>
      <vt:lpstr>Programme Purpose</vt:lpstr>
      <vt:lpstr>Slide 7</vt:lpstr>
      <vt:lpstr>Slide 8</vt:lpstr>
      <vt:lpstr>Beyond 2011 : Statistical options</vt:lpstr>
      <vt:lpstr>Slide 10</vt:lpstr>
      <vt:lpstr>Potential data sources</vt:lpstr>
      <vt:lpstr>Slide 12</vt:lpstr>
      <vt:lpstr>Slide 13</vt:lpstr>
      <vt:lpstr>Slide 14</vt:lpstr>
      <vt:lpstr>Statistical benefit profile</vt:lpstr>
      <vt:lpstr>Cost profile (real terms)</vt:lpstr>
      <vt:lpstr>Beyond 2011 : Statistical options</vt:lpstr>
      <vt:lpstr>Beyond 2011 : Statistical options</vt:lpstr>
      <vt:lpstr>Slide 19</vt:lpstr>
      <vt:lpstr>Key risks of non census alternatives</vt:lpstr>
      <vt:lpstr>Slide 21</vt:lpstr>
    </vt:vector>
  </TitlesOfParts>
  <Company>Office for National Statistics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beertr</dc:creator>
  <cp:lastModifiedBy>csd</cp:lastModifiedBy>
  <cp:revision>133</cp:revision>
  <dcterms:created xsi:type="dcterms:W3CDTF">2010-11-11T14:43:39Z</dcterms:created>
  <dcterms:modified xsi:type="dcterms:W3CDTF">2012-05-22T14:02:49Z</dcterms:modified>
</cp:coreProperties>
</file>