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51" r:id="rId2"/>
    <p:sldMasterId id="2147483655" r:id="rId3"/>
    <p:sldMasterId id="2147483656" r:id="rId4"/>
    <p:sldMasterId id="2147483658" r:id="rId5"/>
    <p:sldMasterId id="2147483659" r:id="rId6"/>
    <p:sldMasterId id="2147483657" r:id="rId7"/>
  </p:sldMasterIdLst>
  <p:sldIdLst>
    <p:sldId id="267" r:id="rId8"/>
    <p:sldId id="357" r:id="rId9"/>
    <p:sldId id="358" r:id="rId10"/>
    <p:sldId id="359" r:id="rId11"/>
    <p:sldId id="360" r:id="rId12"/>
    <p:sldId id="361" r:id="rId13"/>
    <p:sldId id="362" r:id="rId14"/>
    <p:sldId id="363" r:id="rId15"/>
    <p:sldId id="364" r:id="rId16"/>
    <p:sldId id="367" r:id="rId17"/>
    <p:sldId id="368" r:id="rId18"/>
    <p:sldId id="366" r:id="rId19"/>
    <p:sldId id="369" r:id="rId20"/>
    <p:sldId id="266" r:id="rId21"/>
  </p:sldIdLst>
  <p:sldSz cx="9144000" cy="6858000" type="screen4x3"/>
  <p:notesSz cx="6858000" cy="9144000"/>
  <p:defaultTextStyle>
    <a:defPPr>
      <a:defRPr lang="et-EE"/>
    </a:defPPr>
    <a:lvl1pPr algn="l" rtl="0" eaLnBrk="0" fontAlgn="base" hangingPunct="0">
      <a:spcBef>
        <a:spcPct val="0"/>
      </a:spcBef>
      <a:spcAft>
        <a:spcPct val="0"/>
      </a:spcAft>
      <a:defRPr sz="3200" b="1" kern="1200">
        <a:solidFill>
          <a:srgbClr val="00395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3200" b="1" kern="1200">
        <a:solidFill>
          <a:srgbClr val="00395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3200" b="1" kern="1200">
        <a:solidFill>
          <a:srgbClr val="00395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3200" b="1" kern="1200">
        <a:solidFill>
          <a:srgbClr val="00395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3200" b="1" kern="1200">
        <a:solidFill>
          <a:srgbClr val="00395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3200" b="1" kern="1200">
        <a:solidFill>
          <a:srgbClr val="00395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3200" b="1" kern="1200">
        <a:solidFill>
          <a:srgbClr val="00395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3200" b="1" kern="1200">
        <a:solidFill>
          <a:srgbClr val="00395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3200" b="1" kern="1200">
        <a:solidFill>
          <a:srgbClr val="00395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217" autoAdjust="0"/>
    <p:restoredTop sz="96639" autoAdjust="0"/>
  </p:normalViewPr>
  <p:slideViewPr>
    <p:cSldViewPr>
      <p:cViewPr varScale="1">
        <p:scale>
          <a:sx n="75" d="100"/>
          <a:sy n="75" d="100"/>
        </p:scale>
        <p:origin x="-106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slide" Target="slides/slide6.xml"/><Relationship Id="rId18" Type="http://schemas.openxmlformats.org/officeDocument/2006/relationships/slide" Target="slides/slide11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4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5.xml"/><Relationship Id="rId17" Type="http://schemas.openxmlformats.org/officeDocument/2006/relationships/slide" Target="slides/slide10.xml"/><Relationship Id="rId25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9.xml"/><Relationship Id="rId20" Type="http://schemas.openxmlformats.org/officeDocument/2006/relationships/slide" Target="slides/slide13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4.xml"/><Relationship Id="rId24" Type="http://schemas.openxmlformats.org/officeDocument/2006/relationships/theme" Target="theme/theme1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8.xml"/><Relationship Id="rId23" Type="http://schemas.openxmlformats.org/officeDocument/2006/relationships/viewProps" Target="viewProps.xml"/><Relationship Id="rId10" Type="http://schemas.openxmlformats.org/officeDocument/2006/relationships/slide" Target="slides/slide3.xml"/><Relationship Id="rId19" Type="http://schemas.openxmlformats.org/officeDocument/2006/relationships/slide" Target="slides/slide12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2.xml"/><Relationship Id="rId14" Type="http://schemas.openxmlformats.org/officeDocument/2006/relationships/slide" Target="slides/slide7.xml"/><Relationship Id="rId22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enemargit\Documents\Meedia\mai12\TiitV&#228;hi\Tekst\Tiit_V&#228;hijoonised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13366885389326333"/>
          <c:y val="5.1400554097404488E-2"/>
          <c:w val="0.82906692913385827"/>
          <c:h val="0.80778543307086614"/>
        </c:manualLayout>
      </c:layout>
      <c:lineChart>
        <c:grouping val="standard"/>
        <c:varyColors val="0"/>
        <c:ser>
          <c:idx val="0"/>
          <c:order val="0"/>
          <c:tx>
            <c:strRef>
              <c:f>Joonis3!$P$3</c:f>
              <c:strCache>
                <c:ptCount val="1"/>
                <c:pt idx="0">
                  <c:v>residents</c:v>
                </c:pt>
              </c:strCache>
            </c:strRef>
          </c:tx>
          <c:marker>
            <c:symbol val="none"/>
          </c:marker>
          <c:cat>
            <c:numRef>
              <c:f>Joonis3!$O$4:$O$104</c:f>
              <c:numCache>
                <c:formatCode>General</c:formatCode>
                <c:ptCount val="10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  <c:pt idx="61">
                  <c:v>61</c:v>
                </c:pt>
                <c:pt idx="62">
                  <c:v>62</c:v>
                </c:pt>
                <c:pt idx="63">
                  <c:v>63</c:v>
                </c:pt>
                <c:pt idx="64">
                  <c:v>64</c:v>
                </c:pt>
                <c:pt idx="65">
                  <c:v>65</c:v>
                </c:pt>
                <c:pt idx="66">
                  <c:v>66</c:v>
                </c:pt>
                <c:pt idx="67">
                  <c:v>67</c:v>
                </c:pt>
                <c:pt idx="68">
                  <c:v>68</c:v>
                </c:pt>
                <c:pt idx="69">
                  <c:v>69</c:v>
                </c:pt>
                <c:pt idx="70">
                  <c:v>70</c:v>
                </c:pt>
                <c:pt idx="71">
                  <c:v>71</c:v>
                </c:pt>
                <c:pt idx="72">
                  <c:v>72</c:v>
                </c:pt>
                <c:pt idx="73">
                  <c:v>73</c:v>
                </c:pt>
                <c:pt idx="74">
                  <c:v>74</c:v>
                </c:pt>
                <c:pt idx="75">
                  <c:v>75</c:v>
                </c:pt>
                <c:pt idx="76">
                  <c:v>76</c:v>
                </c:pt>
                <c:pt idx="77">
                  <c:v>77</c:v>
                </c:pt>
                <c:pt idx="78">
                  <c:v>78</c:v>
                </c:pt>
                <c:pt idx="79">
                  <c:v>79</c:v>
                </c:pt>
                <c:pt idx="80">
                  <c:v>80</c:v>
                </c:pt>
                <c:pt idx="81">
                  <c:v>81</c:v>
                </c:pt>
                <c:pt idx="82">
                  <c:v>82</c:v>
                </c:pt>
                <c:pt idx="83">
                  <c:v>83</c:v>
                </c:pt>
                <c:pt idx="84">
                  <c:v>84</c:v>
                </c:pt>
                <c:pt idx="85">
                  <c:v>85</c:v>
                </c:pt>
                <c:pt idx="86">
                  <c:v>86</c:v>
                </c:pt>
                <c:pt idx="87">
                  <c:v>87</c:v>
                </c:pt>
                <c:pt idx="88">
                  <c:v>88</c:v>
                </c:pt>
                <c:pt idx="89">
                  <c:v>89</c:v>
                </c:pt>
                <c:pt idx="90">
                  <c:v>90</c:v>
                </c:pt>
                <c:pt idx="91">
                  <c:v>91</c:v>
                </c:pt>
                <c:pt idx="92">
                  <c:v>92</c:v>
                </c:pt>
                <c:pt idx="93">
                  <c:v>93</c:v>
                </c:pt>
                <c:pt idx="94">
                  <c:v>94</c:v>
                </c:pt>
                <c:pt idx="95">
                  <c:v>95</c:v>
                </c:pt>
                <c:pt idx="96">
                  <c:v>96</c:v>
                </c:pt>
                <c:pt idx="97">
                  <c:v>97</c:v>
                </c:pt>
                <c:pt idx="98">
                  <c:v>98</c:v>
                </c:pt>
                <c:pt idx="99">
                  <c:v>99</c:v>
                </c:pt>
                <c:pt idx="100">
                  <c:v>100</c:v>
                </c:pt>
              </c:numCache>
            </c:numRef>
          </c:cat>
          <c:val>
            <c:numRef>
              <c:f>Joonis3!$P$4:$P$104</c:f>
              <c:numCache>
                <c:formatCode>####.0000</c:formatCode>
                <c:ptCount val="101"/>
                <c:pt idx="0">
                  <c:v>2.7462090441375517</c:v>
                </c:pt>
                <c:pt idx="1">
                  <c:v>3.0106951871657714</c:v>
                </c:pt>
                <c:pt idx="2">
                  <c:v>2.6921762248385721</c:v>
                </c:pt>
                <c:pt idx="3">
                  <c:v>2.7599125819544099</c:v>
                </c:pt>
                <c:pt idx="4">
                  <c:v>3.0181078848719696</c:v>
                </c:pt>
                <c:pt idx="5">
                  <c:v>3.0675466361371151</c:v>
                </c:pt>
                <c:pt idx="6">
                  <c:v>3.0893643801132811</c:v>
                </c:pt>
                <c:pt idx="7">
                  <c:v>3.2232136380123491</c:v>
                </c:pt>
                <c:pt idx="8">
                  <c:v>3.2120812655086772</c:v>
                </c:pt>
                <c:pt idx="9">
                  <c:v>3.2035778454808215</c:v>
                </c:pt>
                <c:pt idx="10">
                  <c:v>3.2231617943142372</c:v>
                </c:pt>
                <c:pt idx="11">
                  <c:v>3.2200550530869068</c:v>
                </c:pt>
                <c:pt idx="12">
                  <c:v>3.2418859467087375</c:v>
                </c:pt>
                <c:pt idx="13">
                  <c:v>3.2557108762359488</c:v>
                </c:pt>
                <c:pt idx="14">
                  <c:v>3.2780588967233504</c:v>
                </c:pt>
                <c:pt idx="15">
                  <c:v>3.3001806897635353</c:v>
                </c:pt>
                <c:pt idx="16">
                  <c:v>3.3636645481320802</c:v>
                </c:pt>
                <c:pt idx="17">
                  <c:v>3.37713858797161</c:v>
                </c:pt>
                <c:pt idx="18">
                  <c:v>3.6603681833970199</c:v>
                </c:pt>
                <c:pt idx="19">
                  <c:v>3.4873553620422277</c:v>
                </c:pt>
                <c:pt idx="20">
                  <c:v>2.8029238764205355</c:v>
                </c:pt>
                <c:pt idx="21">
                  <c:v>2.5319690541552191</c:v>
                </c:pt>
                <c:pt idx="22">
                  <c:v>2.5027598682684484</c:v>
                </c:pt>
                <c:pt idx="23">
                  <c:v>2.503223170510255</c:v>
                </c:pt>
                <c:pt idx="24">
                  <c:v>2.5123499064055164</c:v>
                </c:pt>
                <c:pt idx="25">
                  <c:v>2.4949826413658638</c:v>
                </c:pt>
                <c:pt idx="26">
                  <c:v>2.4983108108107936</c:v>
                </c:pt>
                <c:pt idx="27">
                  <c:v>2.5354255825011909</c:v>
                </c:pt>
                <c:pt idx="28">
                  <c:v>2.5373967829697825</c:v>
                </c:pt>
                <c:pt idx="29">
                  <c:v>2.6135156797915999</c:v>
                </c:pt>
                <c:pt idx="30">
                  <c:v>2.6621846200332189</c:v>
                </c:pt>
                <c:pt idx="31">
                  <c:v>2.6945643238799861</c:v>
                </c:pt>
                <c:pt idx="32">
                  <c:v>2.6556294833142813</c:v>
                </c:pt>
                <c:pt idx="33">
                  <c:v>2.6368525480367566</c:v>
                </c:pt>
                <c:pt idx="34">
                  <c:v>2.6474414792808449</c:v>
                </c:pt>
                <c:pt idx="35">
                  <c:v>2.6582891280836378</c:v>
                </c:pt>
                <c:pt idx="36">
                  <c:v>2.6518113109199843</c:v>
                </c:pt>
                <c:pt idx="37">
                  <c:v>2.6753246753246724</c:v>
                </c:pt>
                <c:pt idx="38">
                  <c:v>2.668491420149504</c:v>
                </c:pt>
                <c:pt idx="39">
                  <c:v>2.6538265045468612</c:v>
                </c:pt>
                <c:pt idx="40">
                  <c:v>2.6399879190576896</c:v>
                </c:pt>
                <c:pt idx="41">
                  <c:v>2.6210261414411375</c:v>
                </c:pt>
                <c:pt idx="42">
                  <c:v>2.6211363277342019</c:v>
                </c:pt>
                <c:pt idx="43">
                  <c:v>2.6134712744882216</c:v>
                </c:pt>
                <c:pt idx="44">
                  <c:v>2.5885419683716502</c:v>
                </c:pt>
                <c:pt idx="45">
                  <c:v>2.5693691615730474</c:v>
                </c:pt>
                <c:pt idx="46">
                  <c:v>2.5149113303301904</c:v>
                </c:pt>
                <c:pt idx="47">
                  <c:v>2.50040990326284</c:v>
                </c:pt>
                <c:pt idx="48">
                  <c:v>2.4804924760601974</c:v>
                </c:pt>
                <c:pt idx="49">
                  <c:v>2.494498585350521</c:v>
                </c:pt>
                <c:pt idx="50">
                  <c:v>2.4991308793456</c:v>
                </c:pt>
                <c:pt idx="51">
                  <c:v>2.5191228964813761</c:v>
                </c:pt>
                <c:pt idx="52">
                  <c:v>2.5393194314762795</c:v>
                </c:pt>
                <c:pt idx="53">
                  <c:v>2.5622974337176485</c:v>
                </c:pt>
                <c:pt idx="54">
                  <c:v>2.5982042045271352</c:v>
                </c:pt>
                <c:pt idx="55">
                  <c:v>2.6445039335664426</c:v>
                </c:pt>
                <c:pt idx="56">
                  <c:v>2.6622442455242834</c:v>
                </c:pt>
                <c:pt idx="57">
                  <c:v>2.7154476012529534</c:v>
                </c:pt>
                <c:pt idx="58">
                  <c:v>2.8310089280504074</c:v>
                </c:pt>
                <c:pt idx="59">
                  <c:v>2.8538638985005633</c:v>
                </c:pt>
                <c:pt idx="60">
                  <c:v>2.9553390174584009</c:v>
                </c:pt>
                <c:pt idx="61">
                  <c:v>3.0884793751525508</c:v>
                </c:pt>
                <c:pt idx="62">
                  <c:v>3.068593314763234</c:v>
                </c:pt>
                <c:pt idx="63">
                  <c:v>3.1814659751296519</c:v>
                </c:pt>
                <c:pt idx="64">
                  <c:v>3.0774808910955733</c:v>
                </c:pt>
                <c:pt idx="65">
                  <c:v>3.064258744746041</c:v>
                </c:pt>
                <c:pt idx="66">
                  <c:v>3.0505295279124072</c:v>
                </c:pt>
                <c:pt idx="67">
                  <c:v>3.0341747926729319</c:v>
                </c:pt>
                <c:pt idx="68">
                  <c:v>3.0127850395954696</c:v>
                </c:pt>
                <c:pt idx="69">
                  <c:v>2.9903953008414059</c:v>
                </c:pt>
                <c:pt idx="70">
                  <c:v>2.9923254550393961</c:v>
                </c:pt>
                <c:pt idx="71">
                  <c:v>2.9624602497479104</c:v>
                </c:pt>
                <c:pt idx="72">
                  <c:v>2.9720881894439897</c:v>
                </c:pt>
                <c:pt idx="73">
                  <c:v>2.9930641183723812</c:v>
                </c:pt>
                <c:pt idx="74">
                  <c:v>3.0101679248189708</c:v>
                </c:pt>
                <c:pt idx="75">
                  <c:v>3.0425795053003544</c:v>
                </c:pt>
                <c:pt idx="76">
                  <c:v>3.0301919552426093</c:v>
                </c:pt>
                <c:pt idx="77">
                  <c:v>3.0700587518013509</c:v>
                </c:pt>
                <c:pt idx="78">
                  <c:v>3.0898135516143621</c:v>
                </c:pt>
                <c:pt idx="79">
                  <c:v>3.128552831416787</c:v>
                </c:pt>
                <c:pt idx="80">
                  <c:v>3.2227739923778747</c:v>
                </c:pt>
                <c:pt idx="81">
                  <c:v>3.1940148371683668</c:v>
                </c:pt>
                <c:pt idx="82">
                  <c:v>3.2308860060723221</c:v>
                </c:pt>
                <c:pt idx="83">
                  <c:v>3.268206561718396</c:v>
                </c:pt>
                <c:pt idx="84">
                  <c:v>3.3095521879788787</c:v>
                </c:pt>
                <c:pt idx="85">
                  <c:v>3.3884197828709253</c:v>
                </c:pt>
                <c:pt idx="86">
                  <c:v>3.3952873286847916</c:v>
                </c:pt>
                <c:pt idx="87">
                  <c:v>3.4084024006859095</c:v>
                </c:pt>
                <c:pt idx="88">
                  <c:v>3.452205882352942</c:v>
                </c:pt>
                <c:pt idx="89">
                  <c:v>3.4740840035746232</c:v>
                </c:pt>
                <c:pt idx="90">
                  <c:v>3.5219146482122277</c:v>
                </c:pt>
                <c:pt idx="91">
                  <c:v>3.5669811320754699</c:v>
                </c:pt>
                <c:pt idx="92">
                  <c:v>3.5699614890885765</c:v>
                </c:pt>
                <c:pt idx="93">
                  <c:v>3.4561403508771926</c:v>
                </c:pt>
                <c:pt idx="94">
                  <c:v>3.6136363636363633</c:v>
                </c:pt>
                <c:pt idx="95">
                  <c:v>3.6501650165016519</c:v>
                </c:pt>
                <c:pt idx="96">
                  <c:v>3.6374045801526713</c:v>
                </c:pt>
                <c:pt idx="97">
                  <c:v>3.600000000000001</c:v>
                </c:pt>
                <c:pt idx="98">
                  <c:v>3.367647058823529</c:v>
                </c:pt>
                <c:pt idx="99">
                  <c:v>3.4999999999999991</c:v>
                </c:pt>
                <c:pt idx="100">
                  <c:v>3.4629629629629632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Joonis3!$Q$3</c:f>
              <c:strCache>
                <c:ptCount val="1"/>
                <c:pt idx="0">
                  <c:v>non-residents</c:v>
                </c:pt>
              </c:strCache>
            </c:strRef>
          </c:tx>
          <c:marker>
            <c:symbol val="none"/>
          </c:marker>
          <c:cat>
            <c:numRef>
              <c:f>Joonis3!$O$4:$O$104</c:f>
              <c:numCache>
                <c:formatCode>General</c:formatCode>
                <c:ptCount val="10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  <c:pt idx="61">
                  <c:v>61</c:v>
                </c:pt>
                <c:pt idx="62">
                  <c:v>62</c:v>
                </c:pt>
                <c:pt idx="63">
                  <c:v>63</c:v>
                </c:pt>
                <c:pt idx="64">
                  <c:v>64</c:v>
                </c:pt>
                <c:pt idx="65">
                  <c:v>65</c:v>
                </c:pt>
                <c:pt idx="66">
                  <c:v>66</c:v>
                </c:pt>
                <c:pt idx="67">
                  <c:v>67</c:v>
                </c:pt>
                <c:pt idx="68">
                  <c:v>68</c:v>
                </c:pt>
                <c:pt idx="69">
                  <c:v>69</c:v>
                </c:pt>
                <c:pt idx="70">
                  <c:v>70</c:v>
                </c:pt>
                <c:pt idx="71">
                  <c:v>71</c:v>
                </c:pt>
                <c:pt idx="72">
                  <c:v>72</c:v>
                </c:pt>
                <c:pt idx="73">
                  <c:v>73</c:v>
                </c:pt>
                <c:pt idx="74">
                  <c:v>74</c:v>
                </c:pt>
                <c:pt idx="75">
                  <c:v>75</c:v>
                </c:pt>
                <c:pt idx="76">
                  <c:v>76</c:v>
                </c:pt>
                <c:pt idx="77">
                  <c:v>77</c:v>
                </c:pt>
                <c:pt idx="78">
                  <c:v>78</c:v>
                </c:pt>
                <c:pt idx="79">
                  <c:v>79</c:v>
                </c:pt>
                <c:pt idx="80">
                  <c:v>80</c:v>
                </c:pt>
                <c:pt idx="81">
                  <c:v>81</c:v>
                </c:pt>
                <c:pt idx="82">
                  <c:v>82</c:v>
                </c:pt>
                <c:pt idx="83">
                  <c:v>83</c:v>
                </c:pt>
                <c:pt idx="84">
                  <c:v>84</c:v>
                </c:pt>
                <c:pt idx="85">
                  <c:v>85</c:v>
                </c:pt>
                <c:pt idx="86">
                  <c:v>86</c:v>
                </c:pt>
                <c:pt idx="87">
                  <c:v>87</c:v>
                </c:pt>
                <c:pt idx="88">
                  <c:v>88</c:v>
                </c:pt>
                <c:pt idx="89">
                  <c:v>89</c:v>
                </c:pt>
                <c:pt idx="90">
                  <c:v>90</c:v>
                </c:pt>
                <c:pt idx="91">
                  <c:v>91</c:v>
                </c:pt>
                <c:pt idx="92">
                  <c:v>92</c:v>
                </c:pt>
                <c:pt idx="93">
                  <c:v>93</c:v>
                </c:pt>
                <c:pt idx="94">
                  <c:v>94</c:v>
                </c:pt>
                <c:pt idx="95">
                  <c:v>95</c:v>
                </c:pt>
                <c:pt idx="96">
                  <c:v>96</c:v>
                </c:pt>
                <c:pt idx="97">
                  <c:v>97</c:v>
                </c:pt>
                <c:pt idx="98">
                  <c:v>98</c:v>
                </c:pt>
                <c:pt idx="99">
                  <c:v>99</c:v>
                </c:pt>
                <c:pt idx="100">
                  <c:v>100</c:v>
                </c:pt>
              </c:numCache>
            </c:numRef>
          </c:cat>
          <c:val>
            <c:numRef>
              <c:f>Joonis3!$Q$4:$Q$104</c:f>
              <c:numCache>
                <c:formatCode>####.0000</c:formatCode>
                <c:ptCount val="101"/>
                <c:pt idx="0">
                  <c:v>9.9876695437731242E-2</c:v>
                </c:pt>
                <c:pt idx="1">
                  <c:v>0.27125119388729729</c:v>
                </c:pt>
                <c:pt idx="2">
                  <c:v>0.27305936073059367</c:v>
                </c:pt>
                <c:pt idx="3">
                  <c:v>0.3013574660633479</c:v>
                </c:pt>
                <c:pt idx="4">
                  <c:v>0.42581211589113394</c:v>
                </c:pt>
                <c:pt idx="5">
                  <c:v>0.48359073359073373</c:v>
                </c:pt>
                <c:pt idx="6">
                  <c:v>0.50157728706624571</c:v>
                </c:pt>
                <c:pt idx="7">
                  <c:v>0.4861407249466958</c:v>
                </c:pt>
                <c:pt idx="8">
                  <c:v>0.4465786314525807</c:v>
                </c:pt>
                <c:pt idx="9">
                  <c:v>0.51508379888268163</c:v>
                </c:pt>
                <c:pt idx="10">
                  <c:v>0.51886792452830222</c:v>
                </c:pt>
                <c:pt idx="11">
                  <c:v>0.57850241545893777</c:v>
                </c:pt>
                <c:pt idx="12">
                  <c:v>0.61813537675606678</c:v>
                </c:pt>
                <c:pt idx="13">
                  <c:v>0.59685230024213076</c:v>
                </c:pt>
                <c:pt idx="14">
                  <c:v>0.58184143222506357</c:v>
                </c:pt>
                <c:pt idx="15">
                  <c:v>0.62967581047381582</c:v>
                </c:pt>
                <c:pt idx="16">
                  <c:v>0.63896457765667514</c:v>
                </c:pt>
                <c:pt idx="17">
                  <c:v>0.51897184822521436</c:v>
                </c:pt>
                <c:pt idx="18">
                  <c:v>0.56041131105398467</c:v>
                </c:pt>
                <c:pt idx="19">
                  <c:v>0.38531073446327685</c:v>
                </c:pt>
                <c:pt idx="20">
                  <c:v>0.28879310344827569</c:v>
                </c:pt>
                <c:pt idx="21">
                  <c:v>0.315081652257445</c:v>
                </c:pt>
                <c:pt idx="22">
                  <c:v>0.31458003169572102</c:v>
                </c:pt>
                <c:pt idx="23">
                  <c:v>0.37427325581395338</c:v>
                </c:pt>
                <c:pt idx="24">
                  <c:v>0.35664335664335639</c:v>
                </c:pt>
                <c:pt idx="25">
                  <c:v>0.4056356487549147</c:v>
                </c:pt>
                <c:pt idx="26">
                  <c:v>0.33415841584158423</c:v>
                </c:pt>
                <c:pt idx="27">
                  <c:v>0.30843785632839249</c:v>
                </c:pt>
                <c:pt idx="28">
                  <c:v>0.29539295392953929</c:v>
                </c:pt>
                <c:pt idx="29">
                  <c:v>0.33001658374792708</c:v>
                </c:pt>
                <c:pt idx="30">
                  <c:v>0.33807626636311894</c:v>
                </c:pt>
                <c:pt idx="31">
                  <c:v>0.31659775546367347</c:v>
                </c:pt>
                <c:pt idx="32">
                  <c:v>0.30385756676557851</c:v>
                </c:pt>
                <c:pt idx="33">
                  <c:v>0.31214203894616249</c:v>
                </c:pt>
                <c:pt idx="34">
                  <c:v>0.26927710843373542</c:v>
                </c:pt>
                <c:pt idx="35">
                  <c:v>0.30472636815920345</c:v>
                </c:pt>
                <c:pt idx="36">
                  <c:v>0.31440162271805289</c:v>
                </c:pt>
                <c:pt idx="37">
                  <c:v>0.28906250000000028</c:v>
                </c:pt>
                <c:pt idx="38">
                  <c:v>0.2959610027855154</c:v>
                </c:pt>
                <c:pt idx="39">
                  <c:v>0.32040133779264179</c:v>
                </c:pt>
                <c:pt idx="40">
                  <c:v>0.30376515634971329</c:v>
                </c:pt>
                <c:pt idx="41">
                  <c:v>0.32434301521438447</c:v>
                </c:pt>
                <c:pt idx="42">
                  <c:v>0.34251412429378514</c:v>
                </c:pt>
                <c:pt idx="43">
                  <c:v>0.3062730627306271</c:v>
                </c:pt>
                <c:pt idx="44">
                  <c:v>0.30762852404643404</c:v>
                </c:pt>
                <c:pt idx="45">
                  <c:v>0.3278553820870998</c:v>
                </c:pt>
                <c:pt idx="46">
                  <c:v>0.29103885804916757</c:v>
                </c:pt>
                <c:pt idx="47">
                  <c:v>0.30160000000000081</c:v>
                </c:pt>
                <c:pt idx="48">
                  <c:v>0.28213689482470794</c:v>
                </c:pt>
                <c:pt idx="49">
                  <c:v>0.28525382755842066</c:v>
                </c:pt>
                <c:pt idx="50">
                  <c:v>0.33877233877233848</c:v>
                </c:pt>
                <c:pt idx="51">
                  <c:v>0.32220367278797968</c:v>
                </c:pt>
                <c:pt idx="52">
                  <c:v>0.28938640132670013</c:v>
                </c:pt>
                <c:pt idx="53">
                  <c:v>0.29675153643546964</c:v>
                </c:pt>
                <c:pt idx="54">
                  <c:v>0.28693994280266916</c:v>
                </c:pt>
                <c:pt idx="55">
                  <c:v>0.2838515546639927</c:v>
                </c:pt>
                <c:pt idx="56">
                  <c:v>0.31098153547133089</c:v>
                </c:pt>
                <c:pt idx="57">
                  <c:v>0.26651216685979179</c:v>
                </c:pt>
                <c:pt idx="58">
                  <c:v>0.32223543400713456</c:v>
                </c:pt>
                <c:pt idx="59">
                  <c:v>0.38825031928480186</c:v>
                </c:pt>
                <c:pt idx="60">
                  <c:v>0.32230215827338143</c:v>
                </c:pt>
                <c:pt idx="61">
                  <c:v>0.45365853658536615</c:v>
                </c:pt>
                <c:pt idx="62">
                  <c:v>0.61577181208053644</c:v>
                </c:pt>
                <c:pt idx="63">
                  <c:v>0.62226640159045732</c:v>
                </c:pt>
                <c:pt idx="64">
                  <c:v>0.65889830508474523</c:v>
                </c:pt>
                <c:pt idx="65">
                  <c:v>0.58524173027989823</c:v>
                </c:pt>
                <c:pt idx="66">
                  <c:v>0.49190938511326893</c:v>
                </c:pt>
                <c:pt idx="67">
                  <c:v>0.61488673139158623</c:v>
                </c:pt>
                <c:pt idx="68">
                  <c:v>0.50303030303030261</c:v>
                </c:pt>
                <c:pt idx="69">
                  <c:v>0.38375350140056058</c:v>
                </c:pt>
                <c:pt idx="70">
                  <c:v>0.52173913043478215</c:v>
                </c:pt>
                <c:pt idx="71">
                  <c:v>0.37499999999999994</c:v>
                </c:pt>
                <c:pt idx="72">
                  <c:v>0.49137931034482785</c:v>
                </c:pt>
                <c:pt idx="73">
                  <c:v>0.45375722543352592</c:v>
                </c:pt>
                <c:pt idx="74">
                  <c:v>0.524926686217009</c:v>
                </c:pt>
                <c:pt idx="75">
                  <c:v>0.38709677419354865</c:v>
                </c:pt>
                <c:pt idx="76">
                  <c:v>0.40833333333333316</c:v>
                </c:pt>
                <c:pt idx="77">
                  <c:v>0.27376425855513326</c:v>
                </c:pt>
                <c:pt idx="78">
                  <c:v>0.51836734693877562</c:v>
                </c:pt>
                <c:pt idx="79">
                  <c:v>0.45547945205479445</c:v>
                </c:pt>
                <c:pt idx="80">
                  <c:v>0.3578595317725754</c:v>
                </c:pt>
                <c:pt idx="81">
                  <c:v>0.36263736263736246</c:v>
                </c:pt>
                <c:pt idx="82">
                  <c:v>0.37662337662337664</c:v>
                </c:pt>
                <c:pt idx="83">
                  <c:v>0.34642857142857131</c:v>
                </c:pt>
                <c:pt idx="84">
                  <c:v>0.18360655737704923</c:v>
                </c:pt>
                <c:pt idx="85">
                  <c:v>0.22539682539682546</c:v>
                </c:pt>
                <c:pt idx="86">
                  <c:v>0.24778761061946913</c:v>
                </c:pt>
                <c:pt idx="87">
                  <c:v>0.19333333333333327</c:v>
                </c:pt>
                <c:pt idx="88">
                  <c:v>0.12852664576802514</c:v>
                </c:pt>
                <c:pt idx="89">
                  <c:v>0.16256157635467974</c:v>
                </c:pt>
                <c:pt idx="90">
                  <c:v>0.16504854368932037</c:v>
                </c:pt>
                <c:pt idx="91">
                  <c:v>9.2105263157894759E-2</c:v>
                </c:pt>
                <c:pt idx="92">
                  <c:v>0.14960629921259841</c:v>
                </c:pt>
                <c:pt idx="93">
                  <c:v>0.24576271186440676</c:v>
                </c:pt>
                <c:pt idx="94">
                  <c:v>0.16883116883116892</c:v>
                </c:pt>
                <c:pt idx="95">
                  <c:v>5.4054054054054057E-2</c:v>
                </c:pt>
                <c:pt idx="96">
                  <c:v>7.575757575757576E-2</c:v>
                </c:pt>
                <c:pt idx="97">
                  <c:v>0.13461538461538464</c:v>
                </c:pt>
                <c:pt idx="98">
                  <c:v>8.1632653061224483E-2</c:v>
                </c:pt>
                <c:pt idx="99">
                  <c:v>2.9411764705882353E-2</c:v>
                </c:pt>
                <c:pt idx="100">
                  <c:v>0.17241379310344829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1530496"/>
        <c:axId val="41532032"/>
      </c:lineChart>
      <c:catAx>
        <c:axId val="4153049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41532032"/>
        <c:crosses val="autoZero"/>
        <c:auto val="1"/>
        <c:lblAlgn val="ctr"/>
        <c:lblOffset val="100"/>
        <c:noMultiLvlLbl val="0"/>
      </c:catAx>
      <c:valAx>
        <c:axId val="41532032"/>
        <c:scaling>
          <c:orientation val="minMax"/>
        </c:scaling>
        <c:delete val="0"/>
        <c:axPos val="l"/>
        <c:majorGridlines/>
        <c:numFmt formatCode="####.0000" sourceLinked="1"/>
        <c:majorTickMark val="out"/>
        <c:minorTickMark val="none"/>
        <c:tickLblPos val="nextTo"/>
        <c:crossAx val="41530496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6854873295193116"/>
          <c:y val="0.41628280839895015"/>
          <c:w val="0.19251985862878251"/>
          <c:h val="0.23526368796923641"/>
        </c:manualLayout>
      </c:layout>
      <c:overlay val="0"/>
      <c:txPr>
        <a:bodyPr/>
        <a:lstStyle/>
        <a:p>
          <a:pPr>
            <a:defRPr sz="1600"/>
          </a:pPr>
          <a:endParaRPr lang="en-US"/>
        </a:p>
      </c:txPr>
    </c:legend>
    <c:plotVisOnly val="1"/>
    <c:dispBlanksAs val="gap"/>
    <c:showDLblsOverMax val="0"/>
  </c:chart>
  <c:txPr>
    <a:bodyPr/>
    <a:lstStyle/>
    <a:p>
      <a:pPr>
        <a:defRPr sz="1600"/>
      </a:pPr>
      <a:endParaRPr lang="en-US"/>
    </a:p>
  </c:txPr>
  <c:externalData r:id="rId1">
    <c:autoUpdate val="0"/>
  </c:externalData>
</c:chartSpace>
</file>

<file path=ppt/media/image11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itlislai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8" descr="Eesti statistika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3175"/>
            <a:ext cx="9144000" cy="685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5" name="Picture 17" descr="REL_logo_RGB"/>
          <p:cNvPicPr>
            <a:picLocks noChangeAspect="1" noChangeArrowheads="1"/>
          </p:cNvPicPr>
          <p:nvPr userDrawn="1"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900113" y="3473450"/>
            <a:ext cx="3816350" cy="129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243" name="Rectangle 3"/>
          <p:cNvSpPr>
            <a:spLocks noGrp="1" noChangeArrowheads="1"/>
          </p:cNvSpPr>
          <p:nvPr>
            <p:ph type="ctrTitle"/>
          </p:nvPr>
        </p:nvSpPr>
        <p:spPr>
          <a:xfrm>
            <a:off x="914400" y="898525"/>
            <a:ext cx="4498975" cy="854075"/>
          </a:xfrm>
        </p:spPr>
        <p:txBody>
          <a:bodyPr anchor="b"/>
          <a:lstStyle>
            <a:lvl1pPr>
              <a:defRPr sz="3000"/>
            </a:lvl1pPr>
          </a:lstStyle>
          <a:p>
            <a:r>
              <a:rPr lang="et-EE"/>
              <a:t>PEALKIRI</a:t>
            </a:r>
            <a:endParaRPr lang="en-GB"/>
          </a:p>
        </p:txBody>
      </p:sp>
      <p:sp>
        <p:nvSpPr>
          <p:cNvPr id="10244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914400" y="1981200"/>
            <a:ext cx="4495800" cy="14478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1400"/>
            </a:lvl1pPr>
          </a:lstStyle>
          <a:p>
            <a:r>
              <a:rPr lang="et-EE"/>
              <a:t>Esitaja Nimi Perekonnanimi</a:t>
            </a:r>
          </a:p>
          <a:p>
            <a:r>
              <a:rPr lang="et-EE"/>
              <a:t>00.00.2006</a:t>
            </a:r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itel ja vertikaal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altiitel ja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altiitel 1"/>
          <p:cNvSpPr>
            <a:spLocks noGrp="1"/>
          </p:cNvSpPr>
          <p:nvPr>
            <p:ph type="title" orient="vert"/>
          </p:nvPr>
        </p:nvSpPr>
        <p:spPr>
          <a:xfrm>
            <a:off x="6884988" y="1268413"/>
            <a:ext cx="1878012" cy="5132387"/>
          </a:xfrm>
        </p:spPr>
        <p:txBody>
          <a:bodyPr vert="eaVert"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>
          <a:xfrm>
            <a:off x="1247775" y="1268413"/>
            <a:ext cx="5484813" cy="5132387"/>
          </a:xfrm>
        </p:spPr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itlislai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Alapealkiri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t-EE" smtClean="0"/>
              <a:t>Klõpsake juhtslaidi alamtiitli laadi redigeerimiseks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itel j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Jaotise pä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sz="half" idx="1"/>
          </p:nvPr>
        </p:nvSpPr>
        <p:spPr>
          <a:xfrm>
            <a:off x="395288" y="1412875"/>
            <a:ext cx="4106862" cy="4267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654550" y="1412875"/>
            <a:ext cx="4108450" cy="4267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õrdl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Teksti kohatäid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6" name="Sisu kohatäid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inult ti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üh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Pealdiseg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itel j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ldiallkirjaga pi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Pildi kohatäi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itel ja vertikaal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altiitel ja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altiitel 1"/>
          <p:cNvSpPr>
            <a:spLocks noGrp="1"/>
          </p:cNvSpPr>
          <p:nvPr>
            <p:ph type="title" orient="vert"/>
          </p:nvPr>
        </p:nvSpPr>
        <p:spPr>
          <a:xfrm>
            <a:off x="6672263" y="476250"/>
            <a:ext cx="2090737" cy="5203825"/>
          </a:xfrm>
        </p:spPr>
        <p:txBody>
          <a:bodyPr vert="eaVert"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>
          <a:xfrm>
            <a:off x="395288" y="476250"/>
            <a:ext cx="6124575" cy="5203825"/>
          </a:xfrm>
        </p:spPr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itlislai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Alapealkiri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t-EE" smtClean="0"/>
              <a:t>Klõpsake juhtslaidi alamtiitli laadi redigeerimiseks</a:t>
            </a:r>
            <a:endParaRPr lang="en-US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itel j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Jaotise pä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õrdl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Teksti kohatäid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6" name="Sisu kohatäid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inult ti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üh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Jaotise pä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Pealdiseg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ldiallkirjaga pi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Pildi kohatäi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itel ja vertikaal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altiitel ja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alti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itlislai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Alapealkiri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t-EE" smtClean="0"/>
              <a:t>Klõpsake juhtslaidi alamtiitli laadi redigeerimiseks</a:t>
            </a:r>
            <a:endParaRPr lang="en-US"/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itel j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Jaotise pä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õrdl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Teksti kohatäid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6" name="Sisu kohatäid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inult ti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sz="half" idx="1"/>
          </p:nvPr>
        </p:nvSpPr>
        <p:spPr>
          <a:xfrm>
            <a:off x="1247775" y="2205038"/>
            <a:ext cx="3681413" cy="41957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5081588" y="2205038"/>
            <a:ext cx="3681412" cy="41957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üh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Pealdiseg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ldiallkirjaga pi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Pildi kohatäi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itel ja vertikaal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altiitel ja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alti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itlislai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Alapealkiri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t-EE" smtClean="0"/>
              <a:t>Klõpsake juhtslaidi alamtiitli laadi redigeerimiseks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39D49D-22B4-4179-B2C7-4CDE5A4935BF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itel j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5BCEB7-1831-4C9B-BE2B-B2DD35DEBC5E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Jaotise pä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951ED4-4DD6-42F3-A8CE-082913165FE0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5FC4C4-4F07-4BE4-91BE-81B0B22E4751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õrdl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Teksti kohatäid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6" name="Sisu kohatäid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6E427-DB1F-4EC9-8DF1-DCC99B4AB61A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õrdl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Teksti kohatäid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6" name="Sisu kohatäid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inult ti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A642E1-1A61-4232-9A3C-E2AB9C848589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üh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0F773E-77ED-4966-88E7-0F0E5F0A6DC0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Pealdiseg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D7CB47-08E3-4194-B65F-B0C2C17B066C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ldiallkirjaga pi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Pildi kohatäi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C601CD-2F03-4D83-B2F0-BCF76060D0D1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itel ja vertikaal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48CA1F-9CCD-4A05-8D17-91CB44F820CB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altiitel ja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alti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54770E0-CEE1-44BA-A00A-B288240EB19C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itlislai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Alapealkiri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t-EE" smtClean="0"/>
              <a:t>Klõpsake juhtslaidi alamtiitli laadi redigeerimiseks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7B9494-BC5D-4F21-ADE3-BA03015DAEB6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itel j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19BEC2-BDA6-42F5-96DC-275C6B0C54AD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Jaotise pä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4A63D6-0478-48AF-9330-04951FFCDE80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122970-51E0-4EF5-A4D9-67CDBA4BDDC3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inult ti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õrdl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Teksti kohatäid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6" name="Sisu kohatäid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5BAA6A-F11E-4B1F-889A-F5CB571B6872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inult ti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151F15-4A8F-45F3-A910-B8E575501B0B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üh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EB8A25-D8BF-427E-98FF-8372F4BD0645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Pealdiseg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54B63C-AC30-46C1-992C-A557D992C2DE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ldiallkirjaga pi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Pildi kohatäi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FD5517-FD21-4E71-87CB-7C1B961449F4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itel ja vertikaal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20858B-89B4-40E7-A7CB-C45DF98A2E7C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altiitel ja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alti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0653B6-0EBE-4115-9323-21EFBF831384}" type="slidenum">
              <a:rPr lang="et-EE"/>
              <a:pPr>
                <a:defRPr/>
              </a:pPr>
              <a:t>‹#›</a:t>
            </a:fld>
            <a:endParaRPr lang="et-EE"/>
          </a:p>
        </p:txBody>
      </p:sp>
    </p:spTree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itlislai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Alapealkiri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t-EE" smtClean="0"/>
              <a:t>Klõpsake juhtslaidi alamtiitli laadi redigeerimiseks</a:t>
            </a:r>
            <a:endParaRPr lang="en-US"/>
          </a:p>
        </p:txBody>
      </p:sp>
    </p:spTree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itel j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Jaotise pä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üh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õrdl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4" name="Sisu kohatäid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5" name="Teksti kohatäid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6" name="Sisu kohatäid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inult ti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</p:spTree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üh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Pealdiseg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</p:spTree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ldiallkirjaga pi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Pildi kohatäi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</p:spTree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itel ja vertikaal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altiitel ja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alti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Vertikaalteksti kohatäid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Pealdisega s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  <a:p>
            <a:pPr lvl="1"/>
            <a:r>
              <a:rPr lang="et-EE" smtClean="0"/>
              <a:t>Teine tase</a:t>
            </a:r>
          </a:p>
          <a:p>
            <a:pPr lvl="2"/>
            <a:r>
              <a:rPr lang="et-EE" smtClean="0"/>
              <a:t>Kolmas tase</a:t>
            </a:r>
          </a:p>
          <a:p>
            <a:pPr lvl="3"/>
            <a:r>
              <a:rPr lang="et-EE" smtClean="0"/>
              <a:t>Neljas tase</a:t>
            </a:r>
          </a:p>
          <a:p>
            <a:pPr lvl="4"/>
            <a:r>
              <a:rPr lang="et-EE" smtClean="0"/>
              <a:t>Viies tase</a:t>
            </a:r>
            <a:endParaRPr lang="en-US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ldiallkirjaga pi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t-EE" smtClean="0"/>
              <a:t>Klõpsake tiitlilaadi muutmiseks</a:t>
            </a:r>
            <a:endParaRPr lang="en-US"/>
          </a:p>
        </p:txBody>
      </p:sp>
      <p:sp>
        <p:nvSpPr>
          <p:cNvPr id="3" name="Pildi kohatäi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t-EE" smtClean="0"/>
              <a:t>Klõpsake juhtslaidi teksti laadide redigeerimiseks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emf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4.emf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image" Target="../media/image2.emf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13" Type="http://schemas.openxmlformats.org/officeDocument/2006/relationships/image" Target="../media/image5.emf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13" Type="http://schemas.openxmlformats.org/officeDocument/2006/relationships/image" Target="../media/image6.emf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13" Type="http://schemas.openxmlformats.org/officeDocument/2006/relationships/image" Target="../media/image7.emf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13" Type="http://schemas.openxmlformats.org/officeDocument/2006/relationships/image" Target="../media/image8.emf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4.xml"/><Relationship Id="rId13" Type="http://schemas.openxmlformats.org/officeDocument/2006/relationships/image" Target="../media/image9.emf"/><Relationship Id="rId3" Type="http://schemas.openxmlformats.org/officeDocument/2006/relationships/slideLayout" Target="../slideLayouts/slideLayout69.xml"/><Relationship Id="rId7" Type="http://schemas.openxmlformats.org/officeDocument/2006/relationships/slideLayout" Target="../slideLayouts/slideLayout7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68.xml"/><Relationship Id="rId1" Type="http://schemas.openxmlformats.org/officeDocument/2006/relationships/slideLayout" Target="../slideLayouts/slideLayout67.xml"/><Relationship Id="rId6" Type="http://schemas.openxmlformats.org/officeDocument/2006/relationships/slideLayout" Target="../slideLayouts/slideLayout72.xml"/><Relationship Id="rId11" Type="http://schemas.openxmlformats.org/officeDocument/2006/relationships/slideLayout" Target="../slideLayouts/slideLayout77.xml"/><Relationship Id="rId5" Type="http://schemas.openxmlformats.org/officeDocument/2006/relationships/slideLayout" Target="../slideLayouts/slideLayout71.xml"/><Relationship Id="rId10" Type="http://schemas.openxmlformats.org/officeDocument/2006/relationships/slideLayout" Target="../slideLayouts/slideLayout76.xml"/><Relationship Id="rId4" Type="http://schemas.openxmlformats.org/officeDocument/2006/relationships/slideLayout" Target="../slideLayouts/slideLayout70.xml"/><Relationship Id="rId9" Type="http://schemas.openxmlformats.org/officeDocument/2006/relationships/slideLayout" Target="../slideLayouts/slideLayout75.xml"/><Relationship Id="rId14" Type="http://schemas.openxmlformats.org/officeDocument/2006/relationships/image" Target="../media/image10.emf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7" descr="Eesti statistika_1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-17463" y="-17463"/>
            <a:ext cx="9193213" cy="6888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47775" y="2205038"/>
            <a:ext cx="7515225" cy="4195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Sisu tekst</a:t>
            </a:r>
          </a:p>
          <a:p>
            <a:pPr lvl="1"/>
            <a:r>
              <a:rPr lang="et-EE" smtClean="0"/>
              <a:t>Sisu</a:t>
            </a:r>
          </a:p>
          <a:p>
            <a:pPr lvl="2"/>
            <a:r>
              <a:rPr lang="et-EE" smtClean="0"/>
              <a:t>Sisu</a:t>
            </a:r>
          </a:p>
          <a:p>
            <a:pPr lvl="3"/>
            <a:endParaRPr lang="en-GB" smtClean="0"/>
          </a:p>
        </p:txBody>
      </p:sp>
      <p:sp>
        <p:nvSpPr>
          <p:cNvPr id="9220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247775" y="6629400"/>
            <a:ext cx="28956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80000"/>
              </a:lnSpc>
              <a:spcBef>
                <a:spcPct val="20000"/>
              </a:spcBef>
              <a:defRPr sz="1200" b="0"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  <p:sp>
        <p:nvSpPr>
          <p:cNvPr id="9221" name="Rectangle 5"/>
          <p:cNvSpPr>
            <a:spLocks noChangeArrowheads="1"/>
          </p:cNvSpPr>
          <p:nvPr/>
        </p:nvSpPr>
        <p:spPr bwMode="auto">
          <a:xfrm>
            <a:off x="5867400" y="6629400"/>
            <a:ext cx="28956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/>
          <a:lstStyle/>
          <a:p>
            <a:pPr algn="r">
              <a:lnSpc>
                <a:spcPct val="80000"/>
              </a:lnSpc>
              <a:spcBef>
                <a:spcPct val="20000"/>
              </a:spcBef>
              <a:defRPr/>
            </a:pPr>
            <a:r>
              <a:rPr lang="et-EE" sz="1200" b="0"/>
              <a:t>Presentatsiooni pealkiri või esitaja nimi</a:t>
            </a:r>
            <a:endParaRPr lang="en-GB" sz="1200" b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1258888" y="1268413"/>
            <a:ext cx="7489825" cy="64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Pealkiri</a:t>
            </a:r>
          </a:p>
        </p:txBody>
      </p:sp>
      <p:pic>
        <p:nvPicPr>
          <p:cNvPr id="1031" name="Picture 16" descr="REL_logo_RGB"/>
          <p:cNvPicPr>
            <a:picLocks noChangeAspect="1" noChangeArrowheads="1"/>
          </p:cNvPicPr>
          <p:nvPr userDrawn="1"/>
        </p:nvPicPr>
        <p:blipFill>
          <a:blip r:embed="rId14" cstate="print"/>
          <a:srcRect/>
          <a:stretch>
            <a:fillRect/>
          </a:stretch>
        </p:blipFill>
        <p:spPr bwMode="auto">
          <a:xfrm>
            <a:off x="6362700" y="279400"/>
            <a:ext cx="2400300" cy="814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4047" r:id="rId1"/>
    <p:sldLayoutId id="2147483971" r:id="rId2"/>
    <p:sldLayoutId id="2147483972" r:id="rId3"/>
    <p:sldLayoutId id="2147483973" r:id="rId4"/>
    <p:sldLayoutId id="2147483974" r:id="rId5"/>
    <p:sldLayoutId id="2147483975" r:id="rId6"/>
    <p:sldLayoutId id="2147483976" r:id="rId7"/>
    <p:sldLayoutId id="2147483977" r:id="rId8"/>
    <p:sldLayoutId id="2147483978" r:id="rId9"/>
    <p:sldLayoutId id="2147483979" r:id="rId10"/>
    <p:sldLayoutId id="2147483980" r:id="rId11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9pPr>
    </p:titleStyle>
    <p:bodyStyle>
      <a:lvl1pPr marL="361950" indent="-361950" algn="l" rtl="0" eaLnBrk="0" fontAlgn="base" hangingPunct="0">
        <a:spcBef>
          <a:spcPct val="20000"/>
        </a:spcBef>
        <a:spcAft>
          <a:spcPct val="0"/>
        </a:spcAft>
        <a:buClr>
          <a:srgbClr val="A72F16"/>
        </a:buClr>
        <a:buFont typeface="Wingdings" pitchFamily="2" charset="2"/>
        <a:buChar char="n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1079500" indent="-363538" algn="l" rtl="0" eaLnBrk="0" fontAlgn="base" hangingPunct="0">
        <a:spcBef>
          <a:spcPct val="20000"/>
        </a:spcBef>
        <a:spcAft>
          <a:spcPct val="0"/>
        </a:spcAft>
        <a:buClr>
          <a:srgbClr val="A72F16"/>
        </a:buClr>
        <a:buFont typeface="Wingdings" pitchFamily="2" charset="2"/>
        <a:buChar char="n"/>
        <a:defRPr sz="2400">
          <a:solidFill>
            <a:schemeClr val="tx2"/>
          </a:solidFill>
          <a:latin typeface="+mn-lt"/>
        </a:defRPr>
      </a:lvl2pPr>
      <a:lvl3pPr marL="1795463" indent="-363538" algn="l" rtl="0" eaLnBrk="0" fontAlgn="base" hangingPunct="0">
        <a:spcBef>
          <a:spcPct val="20000"/>
        </a:spcBef>
        <a:spcAft>
          <a:spcPct val="0"/>
        </a:spcAft>
        <a:buClr>
          <a:srgbClr val="A72F16"/>
        </a:buClr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3pPr>
      <a:lvl4pPr marL="220345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611438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3068638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3525838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983038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4440238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247775" y="6629400"/>
            <a:ext cx="28956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80000"/>
              </a:lnSpc>
              <a:spcBef>
                <a:spcPct val="20000"/>
              </a:spcBef>
              <a:defRPr sz="1200" b="0"/>
            </a:lvl1pPr>
          </a:lstStyle>
          <a:p>
            <a:pPr>
              <a:defRPr/>
            </a:pPr>
            <a:r>
              <a:rPr lang="et-EE"/>
              <a:t>01.01.2006</a:t>
            </a:r>
            <a:endParaRPr lang="en-GB"/>
          </a:p>
        </p:txBody>
      </p:sp>
      <p:sp>
        <p:nvSpPr>
          <p:cNvPr id="12291" name="Rectangle 3"/>
          <p:cNvSpPr>
            <a:spLocks noChangeArrowheads="1"/>
          </p:cNvSpPr>
          <p:nvPr/>
        </p:nvSpPr>
        <p:spPr bwMode="auto">
          <a:xfrm>
            <a:off x="5867400" y="6629400"/>
            <a:ext cx="28956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/>
          <a:lstStyle/>
          <a:p>
            <a:pPr algn="r">
              <a:lnSpc>
                <a:spcPct val="80000"/>
              </a:lnSpc>
              <a:spcBef>
                <a:spcPct val="20000"/>
              </a:spcBef>
              <a:defRPr/>
            </a:pPr>
            <a:r>
              <a:rPr lang="et-EE" sz="1200" b="0"/>
              <a:t>Presentatsiooni pealkiri või esitaja nimi</a:t>
            </a:r>
            <a:endParaRPr lang="en-GB" sz="1200" b="0"/>
          </a:p>
        </p:txBody>
      </p:sp>
      <p:sp>
        <p:nvSpPr>
          <p:cNvPr id="2052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5288" y="1412875"/>
            <a:ext cx="8367712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Sisu tekst</a:t>
            </a:r>
          </a:p>
          <a:p>
            <a:pPr lvl="1"/>
            <a:r>
              <a:rPr lang="et-EE" smtClean="0"/>
              <a:t>Sisu</a:t>
            </a:r>
          </a:p>
          <a:p>
            <a:pPr lvl="2"/>
            <a:r>
              <a:rPr lang="et-EE" smtClean="0"/>
              <a:t>Sisu</a:t>
            </a:r>
          </a:p>
          <a:p>
            <a:pPr lvl="3"/>
            <a:endParaRPr lang="en-GB" smtClean="0"/>
          </a:p>
        </p:txBody>
      </p:sp>
      <p:sp>
        <p:nvSpPr>
          <p:cNvPr id="2053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258888" y="476250"/>
            <a:ext cx="7489825" cy="64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Pealkiri</a:t>
            </a:r>
          </a:p>
        </p:txBody>
      </p:sp>
      <p:pic>
        <p:nvPicPr>
          <p:cNvPr id="2054" name="Picture 10" descr="Eesti statistika_2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-7938" y="-15875"/>
            <a:ext cx="1095376" cy="1095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055" name="Picture 12" descr="REL_logo_RGB"/>
          <p:cNvPicPr>
            <a:picLocks noChangeAspect="1" noChangeArrowheads="1"/>
          </p:cNvPicPr>
          <p:nvPr userDrawn="1"/>
        </p:nvPicPr>
        <p:blipFill>
          <a:blip r:embed="rId14" cstate="print"/>
          <a:srcRect/>
          <a:stretch>
            <a:fillRect/>
          </a:stretch>
        </p:blipFill>
        <p:spPr bwMode="auto">
          <a:xfrm>
            <a:off x="7092950" y="271463"/>
            <a:ext cx="1670050" cy="565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981" r:id="rId1"/>
    <p:sldLayoutId id="2147483982" r:id="rId2"/>
    <p:sldLayoutId id="2147483983" r:id="rId3"/>
    <p:sldLayoutId id="2147483984" r:id="rId4"/>
    <p:sldLayoutId id="2147483985" r:id="rId5"/>
    <p:sldLayoutId id="2147483986" r:id="rId6"/>
    <p:sldLayoutId id="2147483987" r:id="rId7"/>
    <p:sldLayoutId id="2147483988" r:id="rId8"/>
    <p:sldLayoutId id="2147483989" r:id="rId9"/>
    <p:sldLayoutId id="2147483990" r:id="rId10"/>
    <p:sldLayoutId id="2147483991" r:id="rId11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 b="1">
          <a:solidFill>
            <a:srgbClr val="003951"/>
          </a:solidFill>
          <a:latin typeface="Arial" charset="0"/>
        </a:defRPr>
      </a:lvl9pPr>
    </p:titleStyle>
    <p:bodyStyle>
      <a:lvl1pPr marL="361950" indent="-361950" algn="l" rtl="0" eaLnBrk="0" fontAlgn="base" hangingPunct="0">
        <a:spcBef>
          <a:spcPct val="20000"/>
        </a:spcBef>
        <a:spcAft>
          <a:spcPct val="0"/>
        </a:spcAft>
        <a:buClr>
          <a:srgbClr val="A72F16"/>
        </a:buClr>
        <a:buFont typeface="Wingdings" pitchFamily="2" charset="2"/>
        <a:buChar char="n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1079500" indent="-363538" algn="l" rtl="0" eaLnBrk="0" fontAlgn="base" hangingPunct="0">
        <a:spcBef>
          <a:spcPct val="20000"/>
        </a:spcBef>
        <a:spcAft>
          <a:spcPct val="0"/>
        </a:spcAft>
        <a:buClr>
          <a:srgbClr val="A72F16"/>
        </a:buClr>
        <a:buFont typeface="Wingdings" pitchFamily="2" charset="2"/>
        <a:buChar char="n"/>
        <a:defRPr sz="2400">
          <a:solidFill>
            <a:schemeClr val="tx2"/>
          </a:solidFill>
          <a:latin typeface="+mn-lt"/>
        </a:defRPr>
      </a:lvl2pPr>
      <a:lvl3pPr marL="1795463" indent="-363538" algn="l" rtl="0" eaLnBrk="0" fontAlgn="base" hangingPunct="0">
        <a:spcBef>
          <a:spcPct val="20000"/>
        </a:spcBef>
        <a:spcAft>
          <a:spcPct val="0"/>
        </a:spcAft>
        <a:buClr>
          <a:srgbClr val="A72F16"/>
        </a:buClr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3pPr>
      <a:lvl4pPr marL="220345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611438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3068638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3525838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983038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4440238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pic>
        <p:nvPicPr>
          <p:cNvPr id="3076" name="Picture 16" descr="REL_vahe_1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-12700" y="-11113"/>
            <a:ext cx="9169400" cy="68707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992" r:id="rId1"/>
    <p:sldLayoutId id="2147483993" r:id="rId2"/>
    <p:sldLayoutId id="2147483994" r:id="rId3"/>
    <p:sldLayoutId id="2147483995" r:id="rId4"/>
    <p:sldLayoutId id="2147483996" r:id="rId5"/>
    <p:sldLayoutId id="2147483997" r:id="rId6"/>
    <p:sldLayoutId id="2147483998" r:id="rId7"/>
    <p:sldLayoutId id="2147483999" r:id="rId8"/>
    <p:sldLayoutId id="2147484000" r:id="rId9"/>
    <p:sldLayoutId id="2147484001" r:id="rId10"/>
    <p:sldLayoutId id="2147484002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Click to edit Master title style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pic>
        <p:nvPicPr>
          <p:cNvPr id="4100" name="Picture 12" descr="REL_vahe_2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-6350" y="-9525"/>
            <a:ext cx="9175750" cy="6875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4003" r:id="rId1"/>
    <p:sldLayoutId id="2147484004" r:id="rId2"/>
    <p:sldLayoutId id="2147484005" r:id="rId3"/>
    <p:sldLayoutId id="2147484006" r:id="rId4"/>
    <p:sldLayoutId id="2147484007" r:id="rId5"/>
    <p:sldLayoutId id="2147484008" r:id="rId6"/>
    <p:sldLayoutId id="2147484009" r:id="rId7"/>
    <p:sldLayoutId id="2147484010" r:id="rId8"/>
    <p:sldLayoutId id="2147484011" r:id="rId9"/>
    <p:sldLayoutId id="2147484012" r:id="rId10"/>
    <p:sldLayoutId id="2147484013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Click to edit Master title style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Click to edit Master text styles</a:t>
            </a:r>
          </a:p>
          <a:p>
            <a:pPr lvl="1"/>
            <a:r>
              <a:rPr lang="et-EE" smtClean="0"/>
              <a:t>Second level</a:t>
            </a:r>
          </a:p>
          <a:p>
            <a:pPr lvl="2"/>
            <a:r>
              <a:rPr lang="et-EE" smtClean="0"/>
              <a:t>Third level</a:t>
            </a:r>
          </a:p>
          <a:p>
            <a:pPr lvl="3"/>
            <a:r>
              <a:rPr lang="et-EE" smtClean="0"/>
              <a:t>Fourth level</a:t>
            </a:r>
          </a:p>
          <a:p>
            <a:pPr lvl="4"/>
            <a:r>
              <a:rPr lang="et-EE" smtClean="0"/>
              <a:t>Fifth level</a:t>
            </a:r>
          </a:p>
        </p:txBody>
      </p:sp>
      <p:sp>
        <p:nvSpPr>
          <p:cNvPr id="522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22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22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847E0F29-1C75-4A60-982F-7D79026E7465}" type="slidenum">
              <a:rPr lang="et-EE"/>
              <a:pPr>
                <a:defRPr/>
              </a:pPr>
              <a:t>‹#›</a:t>
            </a:fld>
            <a:endParaRPr lang="et-EE"/>
          </a:p>
        </p:txBody>
      </p:sp>
      <p:pic>
        <p:nvPicPr>
          <p:cNvPr id="5127" name="Picture 7" descr="REL_vahe_33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-7938" y="-7938"/>
            <a:ext cx="9172576" cy="6872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4014" r:id="rId1"/>
    <p:sldLayoutId id="2147484015" r:id="rId2"/>
    <p:sldLayoutId id="2147484016" r:id="rId3"/>
    <p:sldLayoutId id="2147484017" r:id="rId4"/>
    <p:sldLayoutId id="2147484018" r:id="rId5"/>
    <p:sldLayoutId id="2147484019" r:id="rId6"/>
    <p:sldLayoutId id="2147484020" r:id="rId7"/>
    <p:sldLayoutId id="2147484021" r:id="rId8"/>
    <p:sldLayoutId id="2147484022" r:id="rId9"/>
    <p:sldLayoutId id="2147484023" r:id="rId10"/>
    <p:sldLayoutId id="2147484024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Click to edit Master title style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Click to edit Master text styles</a:t>
            </a:r>
          </a:p>
          <a:p>
            <a:pPr lvl="1"/>
            <a:r>
              <a:rPr lang="et-EE" smtClean="0"/>
              <a:t>Second level</a:t>
            </a:r>
          </a:p>
          <a:p>
            <a:pPr lvl="2"/>
            <a:r>
              <a:rPr lang="et-EE" smtClean="0"/>
              <a:t>Third level</a:t>
            </a:r>
          </a:p>
          <a:p>
            <a:pPr lvl="3"/>
            <a:r>
              <a:rPr lang="et-EE" smtClean="0"/>
              <a:t>Fourth level</a:t>
            </a:r>
          </a:p>
          <a:p>
            <a:pPr lvl="4"/>
            <a:r>
              <a:rPr lang="et-EE" smtClean="0"/>
              <a:t>Fifth level</a:t>
            </a:r>
          </a:p>
        </p:txBody>
      </p:sp>
      <p:sp>
        <p:nvSpPr>
          <p:cNvPr id="5325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325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t-EE"/>
          </a:p>
        </p:txBody>
      </p:sp>
      <p:sp>
        <p:nvSpPr>
          <p:cNvPr id="5325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45922F8E-2F8F-4D54-AA65-E54F6BF04F69}" type="slidenum">
              <a:rPr lang="et-EE"/>
              <a:pPr>
                <a:defRPr/>
              </a:pPr>
              <a:t>‹#›</a:t>
            </a:fld>
            <a:endParaRPr lang="et-EE"/>
          </a:p>
        </p:txBody>
      </p:sp>
      <p:pic>
        <p:nvPicPr>
          <p:cNvPr id="6151" name="Picture 7" descr="REL_vahe_4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-9525" y="-9525"/>
            <a:ext cx="9167813" cy="686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4025" r:id="rId1"/>
    <p:sldLayoutId id="2147484026" r:id="rId2"/>
    <p:sldLayoutId id="2147484027" r:id="rId3"/>
    <p:sldLayoutId id="2147484028" r:id="rId4"/>
    <p:sldLayoutId id="2147484029" r:id="rId5"/>
    <p:sldLayoutId id="2147484030" r:id="rId6"/>
    <p:sldLayoutId id="2147484031" r:id="rId7"/>
    <p:sldLayoutId id="2147484032" r:id="rId8"/>
    <p:sldLayoutId id="2147484033" r:id="rId9"/>
    <p:sldLayoutId id="2147484034" r:id="rId10"/>
    <p:sldLayoutId id="2147484035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70" name="Picture 9" descr="Eesti statistika_suur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-7938" y="-11113"/>
            <a:ext cx="9169401" cy="686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7171" name="Picture 10" descr="90"/>
          <p:cNvPicPr>
            <a:picLocks noChangeAspect="1" noChangeArrowheads="1"/>
          </p:cNvPicPr>
          <p:nvPr userDrawn="1"/>
        </p:nvPicPr>
        <p:blipFill>
          <a:blip r:embed="rId14" cstate="print"/>
          <a:srcRect/>
          <a:stretch>
            <a:fillRect/>
          </a:stretch>
        </p:blipFill>
        <p:spPr bwMode="auto">
          <a:xfrm>
            <a:off x="7346950" y="404813"/>
            <a:ext cx="1111250" cy="1069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17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t-EE" smtClean="0"/>
              <a:t>Click to edit Master title style</a:t>
            </a:r>
          </a:p>
        </p:txBody>
      </p:sp>
      <p:sp>
        <p:nvSpPr>
          <p:cNvPr id="717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36" r:id="rId1"/>
    <p:sldLayoutId id="2147484037" r:id="rId2"/>
    <p:sldLayoutId id="2147484038" r:id="rId3"/>
    <p:sldLayoutId id="2147484039" r:id="rId4"/>
    <p:sldLayoutId id="2147484040" r:id="rId5"/>
    <p:sldLayoutId id="2147484041" r:id="rId6"/>
    <p:sldLayoutId id="2147484042" r:id="rId7"/>
    <p:sldLayoutId id="2147484043" r:id="rId8"/>
    <p:sldLayoutId id="2147484044" r:id="rId9"/>
    <p:sldLayoutId id="2147484045" r:id="rId10"/>
    <p:sldLayoutId id="2147484046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emf"/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9750" y="620713"/>
            <a:ext cx="5472113" cy="1944687"/>
          </a:xfrm>
        </p:spPr>
        <p:txBody>
          <a:bodyPr/>
          <a:lstStyle/>
          <a:p>
            <a:r>
              <a:rPr lang="et-EE" sz="3200" dirty="0" smtClean="0"/>
              <a:t/>
            </a:r>
            <a:br>
              <a:rPr lang="et-EE" sz="3200" dirty="0" smtClean="0"/>
            </a:br>
            <a:endParaRPr lang="en-US" sz="4000" dirty="0" smtClean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14400" y="1052736"/>
            <a:ext cx="5241925" cy="3239865"/>
          </a:xfrm>
        </p:spPr>
        <p:txBody>
          <a:bodyPr/>
          <a:lstStyle/>
          <a:p>
            <a:r>
              <a:rPr lang="en-GB" sz="3200" b="1" dirty="0"/>
              <a:t>Use of administrative registers in census 2011. Estonian experience</a:t>
            </a:r>
            <a:endParaRPr lang="et-EE" sz="3200" b="1" dirty="0"/>
          </a:p>
          <a:p>
            <a:endParaRPr lang="et-EE" sz="2000" dirty="0"/>
          </a:p>
          <a:p>
            <a:r>
              <a:rPr lang="et-EE" sz="2000" dirty="0" smtClean="0"/>
              <a:t>Ene-Margit Tiit</a:t>
            </a:r>
            <a:r>
              <a:rPr lang="et-EE" sz="1600" i="1" dirty="0" smtClean="0"/>
              <a:t>, prof emer</a:t>
            </a:r>
            <a:r>
              <a:rPr lang="et-EE" sz="2000" dirty="0" smtClean="0"/>
              <a:t>.  </a:t>
            </a:r>
            <a:r>
              <a:rPr lang="et-EE" sz="1600" dirty="0" err="1" smtClean="0"/>
              <a:t>Statistics</a:t>
            </a:r>
            <a:r>
              <a:rPr lang="et-EE" sz="1600" dirty="0" smtClean="0"/>
              <a:t> </a:t>
            </a:r>
            <a:r>
              <a:rPr lang="et-EE" sz="1600" dirty="0" smtClean="0"/>
              <a:t>Estonia</a:t>
            </a:r>
            <a:r>
              <a:rPr lang="et-EE" sz="1600" dirty="0" smtClean="0"/>
              <a:t>, 				  </a:t>
            </a:r>
            <a:r>
              <a:rPr lang="et-EE" sz="1600" dirty="0" err="1" smtClean="0"/>
              <a:t>University</a:t>
            </a:r>
            <a:r>
              <a:rPr lang="et-EE" sz="1600" dirty="0" smtClean="0"/>
              <a:t> </a:t>
            </a:r>
            <a:r>
              <a:rPr lang="et-EE" sz="1600" dirty="0" err="1" smtClean="0"/>
              <a:t>of</a:t>
            </a:r>
            <a:r>
              <a:rPr lang="et-EE" sz="1600" dirty="0" smtClean="0"/>
              <a:t> Tartu</a:t>
            </a:r>
          </a:p>
          <a:p>
            <a:endParaRPr lang="et-EE" sz="1600" dirty="0" smtClean="0"/>
          </a:p>
          <a:p>
            <a:endParaRPr lang="et-EE" sz="2000" dirty="0" smtClean="0"/>
          </a:p>
          <a:p>
            <a:endParaRPr lang="et-EE" sz="2000" dirty="0" smtClean="0"/>
          </a:p>
          <a:p>
            <a:endParaRPr lang="et-EE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t-EE"/>
          </a:p>
        </p:txBody>
      </p:sp>
      <p:sp>
        <p:nvSpPr>
          <p:cNvPr id="4" name="Teksti kohatäide 3"/>
          <p:cNvSpPr>
            <a:spLocks noGrp="1"/>
          </p:cNvSpPr>
          <p:nvPr>
            <p:ph type="body" sz="half" idx="2"/>
          </p:nvPr>
        </p:nvSpPr>
        <p:spPr>
          <a:xfrm>
            <a:off x="683568" y="1124744"/>
            <a:ext cx="3528392" cy="4979095"/>
          </a:xfrm>
        </p:spPr>
        <p:txBody>
          <a:bodyPr/>
          <a:lstStyle/>
          <a:p>
            <a:r>
              <a:rPr lang="et-EE" sz="2000" dirty="0" err="1" smtClean="0"/>
              <a:t>People</a:t>
            </a:r>
            <a:r>
              <a:rPr lang="et-EE" sz="2000" dirty="0" smtClean="0"/>
              <a:t> </a:t>
            </a:r>
            <a:r>
              <a:rPr lang="et-EE" sz="2000" dirty="0" err="1" smtClean="0"/>
              <a:t>in</a:t>
            </a:r>
            <a:r>
              <a:rPr lang="et-EE" sz="2000" dirty="0" smtClean="0"/>
              <a:t> </a:t>
            </a:r>
            <a:r>
              <a:rPr lang="et-EE" sz="2000" dirty="0" err="1" smtClean="0"/>
              <a:t>Population</a:t>
            </a:r>
            <a:r>
              <a:rPr lang="et-EE" sz="2000" dirty="0" smtClean="0"/>
              <a:t> Register </a:t>
            </a:r>
            <a:r>
              <a:rPr lang="et-EE" sz="2000" dirty="0" err="1" smtClean="0"/>
              <a:t>form</a:t>
            </a:r>
            <a:r>
              <a:rPr lang="et-EE" sz="2000" dirty="0" smtClean="0"/>
              <a:t> </a:t>
            </a:r>
            <a:r>
              <a:rPr lang="et-EE" sz="2000" dirty="0" err="1" smtClean="0"/>
              <a:t>the</a:t>
            </a:r>
            <a:r>
              <a:rPr lang="et-EE" sz="2000" dirty="0" smtClean="0"/>
              <a:t> </a:t>
            </a:r>
            <a:r>
              <a:rPr lang="et-EE" sz="2000" dirty="0" err="1" smtClean="0"/>
              <a:t>set</a:t>
            </a:r>
            <a:r>
              <a:rPr lang="et-EE" sz="2000" dirty="0" smtClean="0"/>
              <a:t> P and </a:t>
            </a:r>
            <a:r>
              <a:rPr lang="et-EE" sz="2000" dirty="0" err="1" smtClean="0"/>
              <a:t>the</a:t>
            </a:r>
            <a:r>
              <a:rPr lang="et-EE" sz="2000" dirty="0" smtClean="0"/>
              <a:t> </a:t>
            </a:r>
            <a:r>
              <a:rPr lang="et-EE" sz="2000" dirty="0" err="1" smtClean="0"/>
              <a:t>set</a:t>
            </a:r>
            <a:r>
              <a:rPr lang="et-EE" sz="2000" dirty="0" smtClean="0"/>
              <a:t> </a:t>
            </a:r>
            <a:r>
              <a:rPr lang="et-EE" sz="2000" dirty="0" err="1" smtClean="0"/>
              <a:t>of</a:t>
            </a:r>
            <a:r>
              <a:rPr lang="et-EE" sz="2000" dirty="0" smtClean="0"/>
              <a:t> </a:t>
            </a:r>
            <a:r>
              <a:rPr lang="et-EE" sz="2000" dirty="0" err="1" smtClean="0"/>
              <a:t>enumerated</a:t>
            </a:r>
            <a:r>
              <a:rPr lang="et-EE" sz="2000" dirty="0" smtClean="0"/>
              <a:t> </a:t>
            </a:r>
            <a:r>
              <a:rPr lang="et-EE" sz="2000" dirty="0" err="1" smtClean="0"/>
              <a:t>people</a:t>
            </a:r>
            <a:r>
              <a:rPr lang="et-EE" sz="2000" dirty="0" smtClean="0"/>
              <a:t> </a:t>
            </a:r>
            <a:r>
              <a:rPr lang="et-EE" sz="2000" dirty="0" err="1" smtClean="0"/>
              <a:t>is</a:t>
            </a:r>
            <a:r>
              <a:rPr lang="et-EE" sz="2000" dirty="0" smtClean="0"/>
              <a:t>  E.</a:t>
            </a:r>
          </a:p>
          <a:p>
            <a:endParaRPr lang="et-EE" sz="2000" dirty="0"/>
          </a:p>
          <a:p>
            <a:r>
              <a:rPr lang="et-EE" sz="2000" dirty="0" smtClean="0"/>
              <a:t> </a:t>
            </a:r>
            <a:r>
              <a:rPr lang="et-EE" sz="2000" dirty="0" err="1" smtClean="0"/>
              <a:t>It</a:t>
            </a:r>
            <a:r>
              <a:rPr lang="et-EE" sz="2000" dirty="0" smtClean="0"/>
              <a:t> </a:t>
            </a:r>
            <a:r>
              <a:rPr lang="et-EE" sz="2000" dirty="0" err="1" smtClean="0"/>
              <a:t>is</a:t>
            </a:r>
            <a:r>
              <a:rPr lang="et-EE" sz="2000" dirty="0" smtClean="0"/>
              <a:t> </a:t>
            </a:r>
            <a:r>
              <a:rPr lang="et-EE" sz="2000" dirty="0" err="1" smtClean="0"/>
              <a:t>necessary</a:t>
            </a:r>
            <a:r>
              <a:rPr lang="et-EE" sz="2000" dirty="0" smtClean="0"/>
              <a:t> </a:t>
            </a:r>
            <a:r>
              <a:rPr lang="et-EE" sz="2000" dirty="0" err="1" smtClean="0"/>
              <a:t>to</a:t>
            </a:r>
            <a:r>
              <a:rPr lang="et-EE" sz="2000" dirty="0" smtClean="0"/>
              <a:t> </a:t>
            </a:r>
            <a:r>
              <a:rPr lang="et-EE" sz="2000" dirty="0" err="1" smtClean="0"/>
              <a:t>divide</a:t>
            </a:r>
            <a:r>
              <a:rPr lang="et-EE" sz="2000" dirty="0" smtClean="0"/>
              <a:t> </a:t>
            </a:r>
            <a:r>
              <a:rPr lang="et-EE" sz="2000" dirty="0" err="1" smtClean="0"/>
              <a:t>the</a:t>
            </a:r>
            <a:r>
              <a:rPr lang="et-EE" sz="2000" dirty="0" smtClean="0"/>
              <a:t> </a:t>
            </a:r>
            <a:r>
              <a:rPr lang="et-EE" sz="2000" dirty="0" err="1" smtClean="0"/>
              <a:t>set</a:t>
            </a:r>
            <a:r>
              <a:rPr lang="et-EE" sz="2000" dirty="0" smtClean="0"/>
              <a:t> P—E </a:t>
            </a:r>
            <a:r>
              <a:rPr lang="et-EE" sz="2000" dirty="0" err="1" smtClean="0"/>
              <a:t>into</a:t>
            </a:r>
            <a:r>
              <a:rPr lang="et-EE" sz="2000" dirty="0" smtClean="0"/>
              <a:t> </a:t>
            </a:r>
            <a:r>
              <a:rPr lang="et-EE" sz="2000" dirty="0" err="1" smtClean="0"/>
              <a:t>two</a:t>
            </a:r>
            <a:r>
              <a:rPr lang="et-EE" sz="2000" dirty="0" smtClean="0"/>
              <a:t> parts:</a:t>
            </a:r>
          </a:p>
          <a:p>
            <a:r>
              <a:rPr lang="et-EE" sz="2000" dirty="0" smtClean="0"/>
              <a:t>A – residents</a:t>
            </a:r>
          </a:p>
          <a:p>
            <a:r>
              <a:rPr lang="et-EE" sz="2000" dirty="0" smtClean="0"/>
              <a:t>B – </a:t>
            </a:r>
            <a:r>
              <a:rPr lang="et-EE" sz="2000" dirty="0" err="1" smtClean="0"/>
              <a:t>non-residents</a:t>
            </a:r>
            <a:r>
              <a:rPr lang="et-EE" sz="2000" dirty="0" smtClean="0"/>
              <a:t> (</a:t>
            </a:r>
            <a:r>
              <a:rPr lang="et-EE" sz="2000" dirty="0" err="1" smtClean="0"/>
              <a:t>emigrated</a:t>
            </a:r>
            <a:r>
              <a:rPr lang="et-EE" sz="2000" dirty="0" smtClean="0"/>
              <a:t>)</a:t>
            </a:r>
          </a:p>
          <a:p>
            <a:r>
              <a:rPr lang="et-EE" sz="2000" dirty="0" smtClean="0"/>
              <a:t>#A – number of </a:t>
            </a:r>
            <a:r>
              <a:rPr lang="et-EE" sz="2000" dirty="0" err="1" smtClean="0"/>
              <a:t>people</a:t>
            </a:r>
            <a:r>
              <a:rPr lang="et-EE" sz="2000" dirty="0" smtClean="0"/>
              <a:t> </a:t>
            </a:r>
            <a:r>
              <a:rPr lang="et-EE" sz="2000" dirty="0" err="1" smtClean="0"/>
              <a:t>in</a:t>
            </a:r>
            <a:r>
              <a:rPr lang="et-EE" sz="2000" dirty="0" smtClean="0"/>
              <a:t> A</a:t>
            </a:r>
          </a:p>
          <a:p>
            <a:endParaRPr lang="et-EE" sz="2000" dirty="0" smtClean="0"/>
          </a:p>
          <a:p>
            <a:r>
              <a:rPr lang="et-EE" sz="2000" dirty="0" err="1" smtClean="0"/>
              <a:t>Then</a:t>
            </a:r>
            <a:r>
              <a:rPr lang="et-EE" sz="2000" dirty="0" smtClean="0"/>
              <a:t> </a:t>
            </a:r>
            <a:r>
              <a:rPr lang="et-EE" sz="2000" dirty="0" err="1" smtClean="0"/>
              <a:t>the</a:t>
            </a:r>
            <a:r>
              <a:rPr lang="et-EE" sz="2000" dirty="0" smtClean="0"/>
              <a:t> real </a:t>
            </a:r>
            <a:r>
              <a:rPr lang="et-EE" sz="2000" dirty="0" err="1" smtClean="0"/>
              <a:t>poplation</a:t>
            </a:r>
            <a:r>
              <a:rPr lang="et-EE" sz="2000" dirty="0" smtClean="0"/>
              <a:t> </a:t>
            </a:r>
            <a:r>
              <a:rPr lang="et-EE" sz="2000" dirty="0" err="1" smtClean="0"/>
              <a:t>size</a:t>
            </a:r>
            <a:r>
              <a:rPr lang="et-EE" sz="2000" dirty="0" smtClean="0"/>
              <a:t> </a:t>
            </a:r>
            <a:r>
              <a:rPr lang="et-EE" sz="2000" dirty="0" err="1" smtClean="0"/>
              <a:t>is</a:t>
            </a:r>
            <a:r>
              <a:rPr lang="et-EE" sz="2000" dirty="0" smtClean="0"/>
              <a:t> </a:t>
            </a:r>
          </a:p>
          <a:p>
            <a:pPr algn="ctr"/>
            <a:r>
              <a:rPr lang="et-EE" sz="2000" b="1" dirty="0" smtClean="0"/>
              <a:t>N = #E+#A </a:t>
            </a:r>
          </a:p>
          <a:p>
            <a:r>
              <a:rPr lang="et-EE" sz="2000" dirty="0" smtClean="0"/>
              <a:t>and </a:t>
            </a:r>
            <a:r>
              <a:rPr lang="et-EE" sz="2000" dirty="0" err="1" smtClean="0"/>
              <a:t>the</a:t>
            </a:r>
            <a:r>
              <a:rPr lang="et-EE" sz="2000" dirty="0" smtClean="0"/>
              <a:t> </a:t>
            </a:r>
            <a:r>
              <a:rPr lang="et-EE" sz="2000" dirty="0" err="1" smtClean="0"/>
              <a:t>coverage</a:t>
            </a:r>
            <a:r>
              <a:rPr lang="et-EE" sz="2000" dirty="0" smtClean="0"/>
              <a:t> </a:t>
            </a:r>
            <a:r>
              <a:rPr lang="et-EE" sz="2000" dirty="0" err="1" smtClean="0"/>
              <a:t>rate</a:t>
            </a:r>
            <a:r>
              <a:rPr lang="et-EE" sz="2000" dirty="0" smtClean="0"/>
              <a:t> </a:t>
            </a:r>
            <a:r>
              <a:rPr lang="et-EE" sz="2000" dirty="0" err="1" smtClean="0"/>
              <a:t>is</a:t>
            </a:r>
            <a:endParaRPr lang="et-EE" sz="2000" dirty="0" smtClean="0"/>
          </a:p>
          <a:p>
            <a:pPr algn="ctr"/>
            <a:r>
              <a:rPr lang="et-EE" sz="2000" dirty="0" smtClean="0"/>
              <a:t> </a:t>
            </a:r>
            <a:r>
              <a:rPr lang="et-EE" sz="2000" b="1" dirty="0" smtClean="0"/>
              <a:t>#E/N</a:t>
            </a:r>
            <a:endParaRPr lang="et-EE" sz="2000" b="1" dirty="0"/>
          </a:p>
        </p:txBody>
      </p:sp>
      <p:sp>
        <p:nvSpPr>
          <p:cNvPr id="5" name="Jaluse kohatäide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  <p:pic>
        <p:nvPicPr>
          <p:cNvPr id="2052" name="Picture 4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75856" y="1916832"/>
            <a:ext cx="7383402" cy="324036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163176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2483768" y="476673"/>
            <a:ext cx="6264945" cy="648072"/>
          </a:xfrm>
        </p:spPr>
        <p:txBody>
          <a:bodyPr/>
          <a:lstStyle/>
          <a:p>
            <a:endParaRPr lang="et-EE" dirty="0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827585" y="1412776"/>
            <a:ext cx="7935416" cy="4988024"/>
          </a:xfrm>
        </p:spPr>
        <p:txBody>
          <a:bodyPr/>
          <a:lstStyle/>
          <a:p>
            <a:r>
              <a:rPr lang="en-GB" dirty="0" smtClean="0"/>
              <a:t>We </a:t>
            </a:r>
            <a:r>
              <a:rPr lang="en-GB" dirty="0"/>
              <a:t>assumed that people living in </a:t>
            </a:r>
            <a:r>
              <a:rPr lang="en-GB" dirty="0" smtClean="0"/>
              <a:t>Estonia</a:t>
            </a:r>
            <a:r>
              <a:rPr lang="et-EE" dirty="0" smtClean="0"/>
              <a:t> (</a:t>
            </a:r>
            <a:r>
              <a:rPr lang="et-EE" dirty="0" err="1" smtClean="0"/>
              <a:t>being</a:t>
            </a:r>
            <a:r>
              <a:rPr lang="et-EE" dirty="0" smtClean="0"/>
              <a:t> residents)</a:t>
            </a:r>
            <a:r>
              <a:rPr lang="en-GB" dirty="0" smtClean="0"/>
              <a:t>, </a:t>
            </a:r>
            <a:r>
              <a:rPr lang="en-GB" dirty="0"/>
              <a:t>are active in the sense of some </a:t>
            </a:r>
            <a:r>
              <a:rPr lang="en-GB" dirty="0" smtClean="0"/>
              <a:t>register</a:t>
            </a:r>
            <a:endParaRPr lang="et-EE" dirty="0" smtClean="0"/>
          </a:p>
          <a:p>
            <a:pPr lvl="1">
              <a:buFont typeface="Wingdings" pitchFamily="2" charset="2"/>
              <a:buChar char="q"/>
            </a:pPr>
            <a:r>
              <a:rPr lang="en-GB" dirty="0" smtClean="0"/>
              <a:t>they </a:t>
            </a:r>
            <a:r>
              <a:rPr lang="en-GB" dirty="0"/>
              <a:t>get salary (and pay taxes), </a:t>
            </a:r>
            <a:endParaRPr lang="et-EE" dirty="0" smtClean="0"/>
          </a:p>
          <a:p>
            <a:pPr lvl="1">
              <a:buFont typeface="Wingdings" pitchFamily="2" charset="2"/>
              <a:buChar char="q"/>
            </a:pPr>
            <a:r>
              <a:rPr lang="en-GB" dirty="0" smtClean="0"/>
              <a:t>they </a:t>
            </a:r>
            <a:r>
              <a:rPr lang="en-GB" dirty="0"/>
              <a:t>study, </a:t>
            </a:r>
            <a:endParaRPr lang="et-EE" dirty="0" smtClean="0"/>
          </a:p>
          <a:p>
            <a:pPr lvl="1">
              <a:buFont typeface="Wingdings" pitchFamily="2" charset="2"/>
              <a:buChar char="q"/>
            </a:pPr>
            <a:r>
              <a:rPr lang="en-GB" dirty="0" smtClean="0"/>
              <a:t>they </a:t>
            </a:r>
            <a:r>
              <a:rPr lang="en-GB" dirty="0"/>
              <a:t>have health insurance, </a:t>
            </a:r>
            <a:endParaRPr lang="et-EE" dirty="0" smtClean="0"/>
          </a:p>
          <a:p>
            <a:pPr lvl="1">
              <a:buFont typeface="Wingdings" pitchFamily="2" charset="2"/>
              <a:buChar char="q"/>
            </a:pPr>
            <a:r>
              <a:rPr lang="en-GB" dirty="0" smtClean="0"/>
              <a:t>they </a:t>
            </a:r>
            <a:r>
              <a:rPr lang="en-GB" dirty="0"/>
              <a:t>get pension or </a:t>
            </a:r>
            <a:endParaRPr lang="et-EE" dirty="0" smtClean="0"/>
          </a:p>
          <a:p>
            <a:pPr lvl="1">
              <a:buFont typeface="Wingdings" pitchFamily="2" charset="2"/>
              <a:buChar char="q"/>
            </a:pPr>
            <a:r>
              <a:rPr lang="en-GB" dirty="0" smtClean="0"/>
              <a:t>some </a:t>
            </a:r>
            <a:r>
              <a:rPr lang="en-GB" dirty="0"/>
              <a:t>social support etc. </a:t>
            </a:r>
            <a:endParaRPr lang="et-EE" dirty="0" smtClean="0"/>
          </a:p>
          <a:p>
            <a:pPr marL="0" indent="0">
              <a:buNone/>
            </a:pPr>
            <a:r>
              <a:rPr lang="en-GB" dirty="0" smtClean="0"/>
              <a:t>When </a:t>
            </a:r>
            <a:r>
              <a:rPr lang="en-GB" dirty="0"/>
              <a:t>we studied the coverage of the population by registers, we ascertained that in average each resident of Estonia has some record during a year in average in three registers. In the opposite, the non-residents have records in much less </a:t>
            </a:r>
            <a:r>
              <a:rPr lang="en-GB" dirty="0" smtClean="0"/>
              <a:t>registers</a:t>
            </a:r>
            <a:r>
              <a:rPr lang="et-EE" dirty="0" smtClean="0"/>
              <a:t>.</a:t>
            </a:r>
            <a:r>
              <a:rPr lang="en-GB" dirty="0" smtClean="0"/>
              <a:t> </a:t>
            </a:r>
            <a:endParaRPr lang="et-EE" dirty="0"/>
          </a:p>
          <a:p>
            <a:endParaRPr lang="et-EE" dirty="0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96133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258888" y="404664"/>
            <a:ext cx="7489825" cy="1152128"/>
          </a:xfrm>
        </p:spPr>
        <p:txBody>
          <a:bodyPr/>
          <a:lstStyle/>
          <a:p>
            <a:r>
              <a:rPr lang="et-EE" sz="2800" dirty="0" smtClean="0"/>
              <a:t>Residents and </a:t>
            </a:r>
            <a:r>
              <a:rPr lang="et-EE" sz="2800" dirty="0" err="1" smtClean="0"/>
              <a:t>non-residents</a:t>
            </a:r>
            <a:r>
              <a:rPr lang="et-EE" sz="2800" dirty="0" smtClean="0"/>
              <a:t>.</a:t>
            </a:r>
            <a:br>
              <a:rPr lang="et-EE" sz="2800" dirty="0" smtClean="0"/>
            </a:br>
            <a:r>
              <a:rPr lang="et-EE" sz="2800" dirty="0" smtClean="0"/>
              <a:t> </a:t>
            </a:r>
            <a:r>
              <a:rPr lang="et-EE" sz="2800" dirty="0" err="1" smtClean="0"/>
              <a:t>Coverage</a:t>
            </a:r>
            <a:r>
              <a:rPr lang="et-EE" sz="2800" dirty="0" smtClean="0"/>
              <a:t> </a:t>
            </a:r>
            <a:r>
              <a:rPr lang="et-EE" sz="2800" dirty="0" err="1" smtClean="0"/>
              <a:t>by</a:t>
            </a:r>
            <a:r>
              <a:rPr lang="et-EE" sz="2800" dirty="0" smtClean="0"/>
              <a:t> </a:t>
            </a:r>
            <a:r>
              <a:rPr lang="et-EE" sz="2800" dirty="0" err="1" smtClean="0"/>
              <a:t>registers</a:t>
            </a:r>
            <a:r>
              <a:rPr lang="et-EE" sz="2800" dirty="0" smtClean="0"/>
              <a:t> </a:t>
            </a:r>
            <a:r>
              <a:rPr lang="et-EE" sz="2800" dirty="0" err="1" smtClean="0"/>
              <a:t>depending</a:t>
            </a:r>
            <a:r>
              <a:rPr lang="et-EE" sz="2800" dirty="0" smtClean="0"/>
              <a:t> on </a:t>
            </a:r>
            <a:r>
              <a:rPr lang="et-EE" sz="2800" dirty="0" err="1" smtClean="0"/>
              <a:t>age</a:t>
            </a:r>
            <a:endParaRPr lang="et-EE" sz="2800" dirty="0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  <p:graphicFrame>
        <p:nvGraphicFramePr>
          <p:cNvPr id="5" name="Sisu kohatäide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66680258"/>
              </p:ext>
            </p:extLst>
          </p:nvPr>
        </p:nvGraphicFramePr>
        <p:xfrm>
          <a:off x="467544" y="1268760"/>
          <a:ext cx="8295457" cy="51320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89269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259632" y="692696"/>
            <a:ext cx="7489825" cy="504056"/>
          </a:xfrm>
        </p:spPr>
        <p:txBody>
          <a:bodyPr/>
          <a:lstStyle/>
          <a:p>
            <a:endParaRPr lang="et-EE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755577" y="1412776"/>
            <a:ext cx="8007424" cy="4988024"/>
          </a:xfrm>
        </p:spPr>
        <p:txBody>
          <a:bodyPr/>
          <a:lstStyle/>
          <a:p>
            <a:r>
              <a:rPr lang="et-EE" dirty="0" err="1" smtClean="0"/>
              <a:t>Using</a:t>
            </a:r>
            <a:r>
              <a:rPr lang="et-EE" dirty="0" smtClean="0"/>
              <a:t> </a:t>
            </a:r>
            <a:r>
              <a:rPr lang="et-EE" dirty="0" err="1" smtClean="0"/>
              <a:t>different</a:t>
            </a:r>
            <a:r>
              <a:rPr lang="et-EE" dirty="0" smtClean="0"/>
              <a:t> </a:t>
            </a:r>
            <a:r>
              <a:rPr lang="et-EE" dirty="0" err="1" smtClean="0"/>
              <a:t>combinations</a:t>
            </a:r>
            <a:r>
              <a:rPr lang="et-EE" dirty="0" smtClean="0"/>
              <a:t> </a:t>
            </a:r>
            <a:r>
              <a:rPr lang="et-EE" dirty="0" err="1" smtClean="0"/>
              <a:t>of</a:t>
            </a:r>
            <a:r>
              <a:rPr lang="et-EE" dirty="0" smtClean="0"/>
              <a:t> </a:t>
            </a:r>
            <a:r>
              <a:rPr lang="et-EE" dirty="0" err="1" smtClean="0"/>
              <a:t>registers</a:t>
            </a:r>
            <a:r>
              <a:rPr lang="et-EE" dirty="0" smtClean="0"/>
              <a:t> </a:t>
            </a:r>
            <a:r>
              <a:rPr lang="et-EE" dirty="0" err="1" smtClean="0"/>
              <a:t>for</a:t>
            </a:r>
            <a:r>
              <a:rPr lang="et-EE" dirty="0" smtClean="0"/>
              <a:t> </a:t>
            </a:r>
            <a:r>
              <a:rPr lang="et-EE" dirty="0" err="1" smtClean="0"/>
              <a:t>different</a:t>
            </a:r>
            <a:r>
              <a:rPr lang="et-EE" dirty="0" smtClean="0"/>
              <a:t> </a:t>
            </a:r>
            <a:r>
              <a:rPr lang="et-EE" dirty="0" err="1" smtClean="0"/>
              <a:t>age-groups</a:t>
            </a:r>
            <a:r>
              <a:rPr lang="et-EE" dirty="0" smtClean="0"/>
              <a:t> </a:t>
            </a:r>
            <a:r>
              <a:rPr lang="et-EE" dirty="0" err="1" smtClean="0"/>
              <a:t>we</a:t>
            </a:r>
            <a:r>
              <a:rPr lang="et-EE" dirty="0" smtClean="0"/>
              <a:t> </a:t>
            </a:r>
            <a:r>
              <a:rPr lang="et-EE" dirty="0" err="1" smtClean="0"/>
              <a:t>succeeded</a:t>
            </a:r>
            <a:r>
              <a:rPr lang="et-EE" dirty="0" smtClean="0"/>
              <a:t> </a:t>
            </a:r>
            <a:r>
              <a:rPr lang="et-EE" dirty="0" err="1" smtClean="0"/>
              <a:t>to</a:t>
            </a:r>
            <a:r>
              <a:rPr lang="et-EE" dirty="0" smtClean="0"/>
              <a:t> </a:t>
            </a:r>
            <a:r>
              <a:rPr lang="et-EE" dirty="0" err="1" smtClean="0"/>
              <a:t>elaborate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</a:t>
            </a:r>
            <a:r>
              <a:rPr lang="et-EE" dirty="0" err="1" smtClean="0"/>
              <a:t>algorithm</a:t>
            </a:r>
            <a:r>
              <a:rPr lang="et-EE" dirty="0" smtClean="0"/>
              <a:t> </a:t>
            </a:r>
            <a:r>
              <a:rPr lang="et-EE" dirty="0" err="1" smtClean="0"/>
              <a:t>for</a:t>
            </a:r>
            <a:r>
              <a:rPr lang="et-EE" dirty="0" smtClean="0"/>
              <a:t> </a:t>
            </a:r>
            <a:r>
              <a:rPr lang="et-EE" dirty="0" err="1" smtClean="0"/>
              <a:t>differentiation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and </a:t>
            </a:r>
            <a:r>
              <a:rPr lang="et-EE" dirty="0" err="1" smtClean="0"/>
              <a:t>non-residents</a:t>
            </a:r>
            <a:r>
              <a:rPr lang="et-EE" dirty="0" smtClean="0"/>
              <a:t> </a:t>
            </a:r>
            <a:r>
              <a:rPr lang="et-EE" dirty="0" err="1" smtClean="0"/>
              <a:t>having</a:t>
            </a:r>
            <a:r>
              <a:rPr lang="et-EE" dirty="0" smtClean="0"/>
              <a:t> </a:t>
            </a:r>
            <a:r>
              <a:rPr lang="et-EE" dirty="0" err="1" smtClean="0"/>
              <a:t>quite</a:t>
            </a:r>
            <a:r>
              <a:rPr lang="et-EE" dirty="0" smtClean="0"/>
              <a:t> </a:t>
            </a:r>
            <a:r>
              <a:rPr lang="et-EE" dirty="0" err="1" smtClean="0"/>
              <a:t>high</a:t>
            </a:r>
            <a:r>
              <a:rPr lang="et-EE" dirty="0" smtClean="0"/>
              <a:t> </a:t>
            </a:r>
            <a:r>
              <a:rPr lang="et-EE" dirty="0" err="1" smtClean="0"/>
              <a:t>Odds</a:t>
            </a:r>
            <a:r>
              <a:rPr lang="et-EE" dirty="0" smtClean="0"/>
              <a:t> </a:t>
            </a:r>
            <a:r>
              <a:rPr lang="et-EE" dirty="0" err="1" smtClean="0"/>
              <a:t>Ratio</a:t>
            </a:r>
            <a:endParaRPr lang="et-EE" dirty="0" smtClean="0"/>
          </a:p>
          <a:p>
            <a:pPr marL="0" indent="0" algn="ctr">
              <a:buNone/>
            </a:pPr>
            <a:r>
              <a:rPr lang="et-EE" dirty="0" smtClean="0"/>
              <a:t>OR = (p1/q1)/(p2/q2),</a:t>
            </a:r>
          </a:p>
          <a:p>
            <a:pPr marL="0" indent="0" algn="ctr">
              <a:buNone/>
            </a:pPr>
            <a:r>
              <a:rPr lang="et-EE" dirty="0" smtClean="0"/>
              <a:t>40&lt;OR&lt;240 </a:t>
            </a:r>
          </a:p>
          <a:p>
            <a:pPr>
              <a:buFont typeface="Wingdings" pitchFamily="2" charset="2"/>
              <a:buChar char="q"/>
            </a:pPr>
            <a:r>
              <a:rPr lang="et-EE" dirty="0" smtClean="0"/>
              <a:t>p1 </a:t>
            </a:r>
            <a:r>
              <a:rPr lang="et-EE" dirty="0" err="1" smtClean="0"/>
              <a:t>is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</a:t>
            </a:r>
            <a:r>
              <a:rPr lang="et-EE" dirty="0" err="1" smtClean="0"/>
              <a:t>probability</a:t>
            </a:r>
            <a:r>
              <a:rPr lang="et-EE" dirty="0" smtClean="0"/>
              <a:t> </a:t>
            </a:r>
            <a:r>
              <a:rPr lang="et-EE" dirty="0" err="1" smtClean="0"/>
              <a:t>that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</a:t>
            </a:r>
            <a:r>
              <a:rPr lang="et-EE" dirty="0" err="1" smtClean="0"/>
              <a:t>person</a:t>
            </a:r>
            <a:r>
              <a:rPr lang="et-EE" dirty="0" smtClean="0"/>
              <a:t> </a:t>
            </a:r>
            <a:r>
              <a:rPr lang="et-EE" dirty="0" err="1" smtClean="0"/>
              <a:t>belongs</a:t>
            </a:r>
            <a:r>
              <a:rPr lang="et-EE" dirty="0" smtClean="0"/>
              <a:t> </a:t>
            </a:r>
            <a:r>
              <a:rPr lang="et-EE" dirty="0" err="1" smtClean="0"/>
              <a:t>to</a:t>
            </a:r>
            <a:r>
              <a:rPr lang="et-EE" dirty="0" smtClean="0"/>
              <a:t> residents,</a:t>
            </a:r>
          </a:p>
          <a:p>
            <a:pPr>
              <a:buFont typeface="Wingdings" pitchFamily="2" charset="2"/>
              <a:buChar char="q"/>
            </a:pPr>
            <a:r>
              <a:rPr lang="et-EE" dirty="0" smtClean="0"/>
              <a:t>p2 – </a:t>
            </a:r>
            <a:r>
              <a:rPr lang="et-EE" dirty="0" err="1" smtClean="0"/>
              <a:t>to</a:t>
            </a:r>
            <a:r>
              <a:rPr lang="et-EE" dirty="0" smtClean="0"/>
              <a:t> </a:t>
            </a:r>
            <a:r>
              <a:rPr lang="et-EE" dirty="0" err="1" smtClean="0"/>
              <a:t>non-residents</a:t>
            </a:r>
            <a:r>
              <a:rPr lang="et-EE" dirty="0" smtClean="0"/>
              <a:t> and </a:t>
            </a:r>
          </a:p>
          <a:p>
            <a:pPr>
              <a:buFont typeface="Wingdings" pitchFamily="2" charset="2"/>
              <a:buChar char="q"/>
            </a:pPr>
            <a:r>
              <a:rPr lang="et-EE" dirty="0" smtClean="0"/>
              <a:t>q=1-p.</a:t>
            </a:r>
          </a:p>
          <a:p>
            <a:pPr marL="0" indent="0">
              <a:buNone/>
            </a:pPr>
            <a:r>
              <a:rPr lang="et-EE" dirty="0" err="1" smtClean="0"/>
              <a:t>The</a:t>
            </a:r>
            <a:r>
              <a:rPr lang="et-EE" dirty="0" smtClean="0"/>
              <a:t> </a:t>
            </a:r>
            <a:r>
              <a:rPr lang="et-EE" dirty="0" err="1" smtClean="0"/>
              <a:t>differentiation</a:t>
            </a:r>
            <a:r>
              <a:rPr lang="et-EE" dirty="0" smtClean="0"/>
              <a:t> </a:t>
            </a:r>
            <a:r>
              <a:rPr lang="et-EE" dirty="0" err="1" smtClean="0"/>
              <a:t>is</a:t>
            </a:r>
            <a:r>
              <a:rPr lang="et-EE" dirty="0" smtClean="0"/>
              <a:t> </a:t>
            </a:r>
            <a:r>
              <a:rPr lang="et-EE" dirty="0" err="1" smtClean="0"/>
              <a:t>most</a:t>
            </a:r>
            <a:r>
              <a:rPr lang="et-EE" dirty="0" smtClean="0"/>
              <a:t> </a:t>
            </a:r>
            <a:r>
              <a:rPr lang="et-EE" dirty="0" err="1" smtClean="0"/>
              <a:t>problematic</a:t>
            </a:r>
            <a:r>
              <a:rPr lang="et-EE" dirty="0" smtClean="0"/>
              <a:t> </a:t>
            </a:r>
            <a:r>
              <a:rPr lang="et-EE" dirty="0" err="1" smtClean="0"/>
              <a:t>for</a:t>
            </a:r>
            <a:r>
              <a:rPr lang="et-EE" dirty="0" smtClean="0"/>
              <a:t> </a:t>
            </a:r>
            <a:r>
              <a:rPr lang="et-EE" dirty="0" err="1" smtClean="0"/>
              <a:t>men</a:t>
            </a:r>
            <a:r>
              <a:rPr lang="et-EE" dirty="0" smtClean="0"/>
              <a:t> </a:t>
            </a:r>
            <a:r>
              <a:rPr lang="et-EE" dirty="0" err="1" smtClean="0"/>
              <a:t>of</a:t>
            </a:r>
            <a:r>
              <a:rPr lang="et-EE" dirty="0" smtClean="0"/>
              <a:t> </a:t>
            </a:r>
            <a:r>
              <a:rPr lang="et-EE" dirty="0" err="1" smtClean="0"/>
              <a:t>age-group</a:t>
            </a:r>
            <a:r>
              <a:rPr lang="et-EE" dirty="0" smtClean="0"/>
              <a:t> 20—40, </a:t>
            </a:r>
            <a:r>
              <a:rPr lang="et-EE" dirty="0" err="1" smtClean="0"/>
              <a:t>as</a:t>
            </a:r>
            <a:r>
              <a:rPr lang="et-EE" dirty="0" smtClean="0"/>
              <a:t> </a:t>
            </a:r>
            <a:r>
              <a:rPr lang="et-EE" dirty="0" err="1" smtClean="0"/>
              <a:t>they</a:t>
            </a:r>
            <a:r>
              <a:rPr lang="et-EE" dirty="0" smtClean="0"/>
              <a:t> </a:t>
            </a:r>
            <a:r>
              <a:rPr lang="et-EE" dirty="0" err="1" smtClean="0"/>
              <a:t>form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</a:t>
            </a:r>
            <a:r>
              <a:rPr lang="et-EE" dirty="0" err="1" smtClean="0"/>
              <a:t>most</a:t>
            </a:r>
            <a:r>
              <a:rPr lang="et-EE" dirty="0" smtClean="0"/>
              <a:t> </a:t>
            </a:r>
            <a:r>
              <a:rPr lang="et-EE" dirty="0" err="1" smtClean="0"/>
              <a:t>mobile</a:t>
            </a:r>
            <a:r>
              <a:rPr lang="et-EE" dirty="0" smtClean="0"/>
              <a:t> </a:t>
            </a:r>
            <a:r>
              <a:rPr lang="et-EE" dirty="0" err="1" smtClean="0"/>
              <a:t>group</a:t>
            </a:r>
            <a:r>
              <a:rPr lang="et-EE" dirty="0" smtClean="0"/>
              <a:t> </a:t>
            </a:r>
            <a:r>
              <a:rPr lang="et-EE" dirty="0" err="1" smtClean="0"/>
              <a:t>of</a:t>
            </a:r>
            <a:r>
              <a:rPr lang="et-EE" dirty="0" smtClean="0"/>
              <a:t> </a:t>
            </a:r>
            <a:r>
              <a:rPr lang="et-EE" dirty="0" err="1" smtClean="0"/>
              <a:t>population</a:t>
            </a:r>
            <a:endParaRPr lang="et-EE" dirty="0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63959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Jaluse kohatäide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t-EE" smtClean="0"/>
              <a:t>01.01.2006</a:t>
            </a:r>
            <a:endParaRPr lang="en-GB" smtClean="0"/>
          </a:p>
        </p:txBody>
      </p:sp>
      <p:sp>
        <p:nvSpPr>
          <p:cNvPr id="3789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  <p:sp>
        <p:nvSpPr>
          <p:cNvPr id="3789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  <p:grpSp>
        <p:nvGrpSpPr>
          <p:cNvPr id="37893" name="Group 6"/>
          <p:cNvGrpSpPr>
            <a:grpSpLocks/>
          </p:cNvGrpSpPr>
          <p:nvPr/>
        </p:nvGrpSpPr>
        <p:grpSpPr bwMode="auto">
          <a:xfrm>
            <a:off x="-7938" y="-11113"/>
            <a:ext cx="9169401" cy="6869113"/>
            <a:chOff x="-5" y="-7"/>
            <a:chExt cx="5776" cy="4327"/>
          </a:xfrm>
        </p:grpSpPr>
        <p:pic>
          <p:nvPicPr>
            <p:cNvPr id="37895" name="Picture 4" descr="Eesti statistika_suur"/>
            <p:cNvPicPr>
              <a:picLocks noChangeAspect="1" noChangeArrowheads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-5" y="-7"/>
              <a:ext cx="5776" cy="43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pic>
          <p:nvPicPr>
            <p:cNvPr id="37896" name="Picture 5" descr="90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4628" y="255"/>
              <a:ext cx="700" cy="6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</p:grpSp>
      <p:sp>
        <p:nvSpPr>
          <p:cNvPr id="37894" name="Ristkülik 7"/>
          <p:cNvSpPr>
            <a:spLocks noChangeArrowheads="1"/>
          </p:cNvSpPr>
          <p:nvPr/>
        </p:nvSpPr>
        <p:spPr bwMode="auto">
          <a:xfrm>
            <a:off x="1907704" y="2420888"/>
            <a:ext cx="567055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t-EE" sz="3600" dirty="0" err="1" smtClean="0">
                <a:solidFill>
                  <a:schemeClr val="bg1"/>
                </a:solidFill>
              </a:rPr>
              <a:t>Thank</a:t>
            </a:r>
            <a:r>
              <a:rPr lang="et-EE" sz="3600" dirty="0" smtClean="0">
                <a:solidFill>
                  <a:schemeClr val="bg1"/>
                </a:solidFill>
              </a:rPr>
              <a:t> </a:t>
            </a:r>
            <a:r>
              <a:rPr lang="et-EE" sz="3600" dirty="0" err="1" smtClean="0">
                <a:solidFill>
                  <a:schemeClr val="bg1"/>
                </a:solidFill>
              </a:rPr>
              <a:t>you</a:t>
            </a:r>
            <a:r>
              <a:rPr lang="et-EE" sz="3600" dirty="0" smtClean="0">
                <a:solidFill>
                  <a:schemeClr val="bg1"/>
                </a:solidFill>
              </a:rPr>
              <a:t>!</a:t>
            </a:r>
            <a:endParaRPr lang="en-US" sz="36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dirty="0" err="1" smtClean="0"/>
              <a:t>Content</a:t>
            </a:r>
            <a:endParaRPr lang="et-EE" dirty="0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t-EE" sz="2800" dirty="0" err="1" smtClean="0"/>
              <a:t>Usage</a:t>
            </a:r>
            <a:r>
              <a:rPr lang="et-EE" sz="2800" dirty="0" smtClean="0"/>
              <a:t> </a:t>
            </a:r>
            <a:r>
              <a:rPr lang="et-EE" sz="2800" dirty="0" err="1" smtClean="0"/>
              <a:t>of</a:t>
            </a:r>
            <a:r>
              <a:rPr lang="et-EE" sz="2800" dirty="0" smtClean="0"/>
              <a:t> </a:t>
            </a:r>
            <a:r>
              <a:rPr lang="et-EE" sz="2800" dirty="0" err="1" smtClean="0"/>
              <a:t>registers</a:t>
            </a:r>
            <a:r>
              <a:rPr lang="et-EE" sz="2800" dirty="0" smtClean="0"/>
              <a:t> </a:t>
            </a:r>
            <a:r>
              <a:rPr lang="et-EE" sz="2800" dirty="0" err="1" smtClean="0"/>
              <a:t>during</a:t>
            </a:r>
            <a:r>
              <a:rPr lang="et-EE" sz="2800" dirty="0" smtClean="0"/>
              <a:t> </a:t>
            </a:r>
            <a:r>
              <a:rPr lang="et-EE" sz="2800" dirty="0" err="1" smtClean="0"/>
              <a:t>the</a:t>
            </a:r>
            <a:r>
              <a:rPr lang="et-EE" sz="2800" dirty="0" smtClean="0"/>
              <a:t> </a:t>
            </a:r>
            <a:r>
              <a:rPr lang="et-EE" sz="2800" dirty="0" err="1" smtClean="0"/>
              <a:t>census</a:t>
            </a:r>
            <a:r>
              <a:rPr lang="et-EE" sz="2800" dirty="0" smtClean="0"/>
              <a:t> 2011</a:t>
            </a:r>
          </a:p>
          <a:p>
            <a:r>
              <a:rPr lang="et-EE" sz="2800" dirty="0" err="1" smtClean="0"/>
              <a:t>Usage</a:t>
            </a:r>
            <a:r>
              <a:rPr lang="et-EE" sz="2800" dirty="0" smtClean="0"/>
              <a:t> </a:t>
            </a:r>
            <a:r>
              <a:rPr lang="et-EE" sz="2800" dirty="0" err="1" smtClean="0"/>
              <a:t>of</a:t>
            </a:r>
            <a:r>
              <a:rPr lang="et-EE" sz="2800" dirty="0" smtClean="0"/>
              <a:t> </a:t>
            </a:r>
            <a:r>
              <a:rPr lang="et-EE" sz="2800" dirty="0" err="1" smtClean="0"/>
              <a:t>registers</a:t>
            </a:r>
            <a:r>
              <a:rPr lang="et-EE" sz="2800" dirty="0" smtClean="0"/>
              <a:t> </a:t>
            </a:r>
            <a:r>
              <a:rPr lang="et-EE" sz="2800" dirty="0" err="1" smtClean="0"/>
              <a:t>for</a:t>
            </a:r>
            <a:r>
              <a:rPr lang="et-EE" sz="2800" dirty="0" smtClean="0"/>
              <a:t> </a:t>
            </a:r>
            <a:r>
              <a:rPr lang="et-EE" sz="2800" dirty="0" err="1" smtClean="0"/>
              <a:t>assessing</a:t>
            </a:r>
            <a:r>
              <a:rPr lang="et-EE" sz="2800" dirty="0" smtClean="0"/>
              <a:t> </a:t>
            </a:r>
            <a:r>
              <a:rPr lang="et-EE" sz="2800" dirty="0" err="1" smtClean="0"/>
              <a:t>the</a:t>
            </a:r>
            <a:r>
              <a:rPr lang="et-EE" sz="2800" dirty="0" smtClean="0"/>
              <a:t> real </a:t>
            </a:r>
            <a:r>
              <a:rPr lang="et-EE" sz="2800" dirty="0" err="1" smtClean="0"/>
              <a:t>population</a:t>
            </a:r>
            <a:r>
              <a:rPr lang="et-EE" sz="2800" dirty="0" smtClean="0"/>
              <a:t> </a:t>
            </a:r>
            <a:r>
              <a:rPr lang="et-EE" sz="2800" dirty="0" err="1" smtClean="0"/>
              <a:t>size</a:t>
            </a:r>
            <a:r>
              <a:rPr lang="et-EE" sz="2800" dirty="0" smtClean="0"/>
              <a:t> and </a:t>
            </a:r>
            <a:r>
              <a:rPr lang="et-EE" sz="2800" dirty="0" err="1" smtClean="0"/>
              <a:t>coverage</a:t>
            </a:r>
            <a:r>
              <a:rPr lang="et-EE" sz="2800" dirty="0" smtClean="0"/>
              <a:t> </a:t>
            </a:r>
            <a:r>
              <a:rPr lang="et-EE" sz="2800" dirty="0" err="1" smtClean="0"/>
              <a:t>rate</a:t>
            </a:r>
            <a:endParaRPr lang="et-EE" sz="2800" dirty="0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9119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t-EE" dirty="0" err="1" smtClean="0"/>
              <a:t>Usage</a:t>
            </a:r>
            <a:r>
              <a:rPr lang="et-EE" dirty="0" smtClean="0"/>
              <a:t> </a:t>
            </a:r>
            <a:r>
              <a:rPr lang="et-EE" dirty="0" err="1" smtClean="0"/>
              <a:t>of</a:t>
            </a:r>
            <a:r>
              <a:rPr lang="et-EE" dirty="0" smtClean="0"/>
              <a:t> </a:t>
            </a:r>
            <a:r>
              <a:rPr lang="et-EE" dirty="0" err="1" smtClean="0"/>
              <a:t>registers</a:t>
            </a:r>
            <a:r>
              <a:rPr lang="et-EE" dirty="0" smtClean="0"/>
              <a:t> </a:t>
            </a:r>
            <a:r>
              <a:rPr lang="et-EE" dirty="0" err="1" smtClean="0"/>
              <a:t>during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</a:t>
            </a:r>
            <a:r>
              <a:rPr lang="et-EE" dirty="0" err="1" smtClean="0"/>
              <a:t>census</a:t>
            </a:r>
            <a:endParaRPr lang="et-EE" dirty="0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t-EE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89360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258888" y="1124745"/>
            <a:ext cx="7489825" cy="648072"/>
          </a:xfrm>
        </p:spPr>
        <p:txBody>
          <a:bodyPr/>
          <a:lstStyle/>
          <a:p>
            <a:r>
              <a:rPr lang="et-EE" dirty="0" err="1" smtClean="0"/>
              <a:t>Methodology</a:t>
            </a:r>
            <a:r>
              <a:rPr lang="et-EE" dirty="0" smtClean="0"/>
              <a:t> </a:t>
            </a:r>
            <a:r>
              <a:rPr lang="et-EE" dirty="0" err="1" smtClean="0"/>
              <a:t>of</a:t>
            </a:r>
            <a:r>
              <a:rPr lang="et-EE" dirty="0" smtClean="0"/>
              <a:t> census2011 </a:t>
            </a:r>
            <a:r>
              <a:rPr lang="et-EE" dirty="0" err="1" smtClean="0"/>
              <a:t>in</a:t>
            </a:r>
            <a:r>
              <a:rPr lang="et-EE" dirty="0" smtClean="0"/>
              <a:t> Estonia</a:t>
            </a:r>
            <a:endParaRPr lang="et-EE" dirty="0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827585" y="1844824"/>
            <a:ext cx="7935416" cy="4555976"/>
          </a:xfrm>
        </p:spPr>
        <p:txBody>
          <a:bodyPr/>
          <a:lstStyle/>
          <a:p>
            <a:pPr marL="0" indent="0">
              <a:buNone/>
            </a:pPr>
            <a:r>
              <a:rPr lang="en-GB" dirty="0"/>
              <a:t>The methodology of the census 2011 in Estonia was a combination of </a:t>
            </a:r>
            <a:endParaRPr lang="et-EE" dirty="0" smtClean="0"/>
          </a:p>
          <a:p>
            <a:r>
              <a:rPr lang="en-GB" dirty="0" smtClean="0"/>
              <a:t>using </a:t>
            </a:r>
            <a:r>
              <a:rPr lang="en-GB" dirty="0"/>
              <a:t>administrative registers, </a:t>
            </a:r>
            <a:endParaRPr lang="et-EE" dirty="0" smtClean="0"/>
          </a:p>
          <a:p>
            <a:r>
              <a:rPr lang="en-GB" dirty="0" smtClean="0"/>
              <a:t>self-enumeration </a:t>
            </a:r>
            <a:r>
              <a:rPr lang="en-GB" dirty="0"/>
              <a:t>by internet and </a:t>
            </a:r>
            <a:endParaRPr lang="et-EE" dirty="0" smtClean="0"/>
          </a:p>
          <a:p>
            <a:r>
              <a:rPr lang="en-GB" dirty="0" smtClean="0"/>
              <a:t>face-to-face </a:t>
            </a:r>
            <a:r>
              <a:rPr lang="en-GB" dirty="0"/>
              <a:t>interviews. </a:t>
            </a:r>
            <a:endParaRPr lang="et-EE" dirty="0" smtClean="0"/>
          </a:p>
          <a:p>
            <a:pPr marL="0" indent="0">
              <a:buNone/>
            </a:pPr>
            <a:r>
              <a:rPr lang="en-GB" dirty="0" smtClean="0"/>
              <a:t>In </a:t>
            </a:r>
            <a:r>
              <a:rPr lang="en-GB" dirty="0"/>
              <a:t>general, this methodology justified our hopes, so that about 65% of population enumerated themselves using internet and in general, the quality of the data was high. </a:t>
            </a:r>
            <a:endParaRPr lang="et-EE" dirty="0" smtClean="0"/>
          </a:p>
          <a:p>
            <a:pPr marL="0" indent="0">
              <a:buNone/>
            </a:pPr>
            <a:r>
              <a:rPr lang="en-GB" dirty="0"/>
              <a:t>But this method also caused some </a:t>
            </a:r>
            <a:r>
              <a:rPr lang="en-GB" dirty="0" err="1" smtClean="0"/>
              <a:t>undercoverage</a:t>
            </a:r>
            <a:r>
              <a:rPr lang="et-EE" dirty="0" smtClean="0"/>
              <a:t>. </a:t>
            </a:r>
            <a:r>
              <a:rPr lang="et-EE" dirty="0" err="1" smtClean="0"/>
              <a:t>In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</a:t>
            </a:r>
            <a:r>
              <a:rPr lang="et-EE" dirty="0" err="1" smtClean="0"/>
              <a:t>case</a:t>
            </a:r>
            <a:r>
              <a:rPr lang="et-EE" dirty="0" smtClean="0"/>
              <a:t> </a:t>
            </a:r>
            <a:r>
              <a:rPr lang="et-EE" dirty="0" err="1" smtClean="0"/>
              <a:t>when</a:t>
            </a:r>
            <a:r>
              <a:rPr lang="et-EE" dirty="0" smtClean="0"/>
              <a:t> </a:t>
            </a:r>
            <a:r>
              <a:rPr lang="en-GB" dirty="0" smtClean="0"/>
              <a:t>a </a:t>
            </a:r>
            <a:r>
              <a:rPr lang="en-GB" dirty="0"/>
              <a:t>people marked by internet a wrong address, then the enumerator did not visit this address </a:t>
            </a:r>
            <a:r>
              <a:rPr lang="et-EE" dirty="0" err="1" smtClean="0"/>
              <a:t>during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</a:t>
            </a:r>
            <a:r>
              <a:rPr lang="et-EE" dirty="0" err="1" smtClean="0"/>
              <a:t>field</a:t>
            </a:r>
            <a:r>
              <a:rPr lang="et-EE" dirty="0" smtClean="0"/>
              <a:t> </a:t>
            </a:r>
            <a:r>
              <a:rPr lang="et-EE" dirty="0" err="1" smtClean="0"/>
              <a:t>work</a:t>
            </a:r>
            <a:r>
              <a:rPr lang="et-EE" dirty="0" smtClean="0"/>
              <a:t>. </a:t>
            </a:r>
            <a:endParaRPr lang="et-EE" dirty="0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2086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2339752" y="476673"/>
            <a:ext cx="6408961" cy="648072"/>
          </a:xfrm>
        </p:spPr>
        <p:txBody>
          <a:bodyPr/>
          <a:lstStyle/>
          <a:p>
            <a:r>
              <a:rPr lang="et-EE" dirty="0" err="1" smtClean="0"/>
              <a:t>E-enumeration</a:t>
            </a:r>
            <a:r>
              <a:rPr lang="et-EE" dirty="0" smtClean="0"/>
              <a:t> </a:t>
            </a:r>
            <a:r>
              <a:rPr lang="et-EE" dirty="0" err="1" smtClean="0"/>
              <a:t>rate</a:t>
            </a:r>
            <a:endParaRPr lang="et-EE" dirty="0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5576" y="1268760"/>
            <a:ext cx="7920880" cy="54726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7755140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Administrative registers were used </a:t>
            </a:r>
            <a:r>
              <a:rPr lang="et-EE" dirty="0" err="1" smtClean="0"/>
              <a:t>in</a:t>
            </a:r>
            <a:r>
              <a:rPr lang="en-GB" dirty="0" smtClean="0"/>
              <a:t> </a:t>
            </a:r>
            <a:r>
              <a:rPr lang="en-GB" dirty="0"/>
              <a:t>different steps of the </a:t>
            </a:r>
            <a:r>
              <a:rPr lang="en-GB" dirty="0" smtClean="0"/>
              <a:t>census</a:t>
            </a:r>
            <a:r>
              <a:rPr lang="et-EE" dirty="0" smtClean="0"/>
              <a:t>:</a:t>
            </a:r>
            <a:endParaRPr lang="et-EE" dirty="0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dirty="0"/>
              <a:t>Population register and buildings’ register  were used in preparation of working lists for enumerators;</a:t>
            </a:r>
            <a:endParaRPr lang="et-EE" dirty="0"/>
          </a:p>
          <a:p>
            <a:pPr lvl="0"/>
            <a:r>
              <a:rPr lang="en-GB" dirty="0"/>
              <a:t>Population register and register of census data from 2000 were used to pre-fill the census questionnaires;</a:t>
            </a:r>
            <a:endParaRPr lang="et-EE" dirty="0"/>
          </a:p>
          <a:p>
            <a:pPr lvl="0"/>
            <a:r>
              <a:rPr lang="en-GB" dirty="0"/>
              <a:t>The data about current studying were taken from the information basis of education; </a:t>
            </a:r>
            <a:endParaRPr lang="et-EE" dirty="0"/>
          </a:p>
          <a:p>
            <a:pPr lvl="0"/>
            <a:r>
              <a:rPr lang="en-GB" dirty="0"/>
              <a:t>The registers listed, but also some other sources  will be </a:t>
            </a:r>
            <a:r>
              <a:rPr lang="en-GB" dirty="0" smtClean="0"/>
              <a:t>used </a:t>
            </a:r>
            <a:r>
              <a:rPr lang="en-GB" dirty="0"/>
              <a:t>for imputation missing values </a:t>
            </a:r>
            <a:r>
              <a:rPr lang="et-EE" dirty="0" err="1" smtClean="0"/>
              <a:t>in</a:t>
            </a:r>
            <a:r>
              <a:rPr lang="et-EE" dirty="0" smtClean="0"/>
              <a:t> </a:t>
            </a:r>
            <a:r>
              <a:rPr lang="en-GB" dirty="0" smtClean="0"/>
              <a:t>the  </a:t>
            </a:r>
            <a:r>
              <a:rPr lang="en-GB" dirty="0"/>
              <a:t>census data-base. </a:t>
            </a:r>
            <a:endParaRPr lang="et-EE" dirty="0"/>
          </a:p>
          <a:p>
            <a:endParaRPr lang="et-EE" dirty="0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67251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722313" y="4077072"/>
            <a:ext cx="7772400" cy="1691903"/>
          </a:xfrm>
        </p:spPr>
        <p:txBody>
          <a:bodyPr/>
          <a:lstStyle/>
          <a:p>
            <a:r>
              <a:rPr lang="et-EE" sz="3200" dirty="0" err="1"/>
              <a:t>Usage</a:t>
            </a:r>
            <a:r>
              <a:rPr lang="et-EE" sz="3200" dirty="0"/>
              <a:t> </a:t>
            </a:r>
            <a:r>
              <a:rPr lang="et-EE" sz="3200" dirty="0" err="1"/>
              <a:t>of</a:t>
            </a:r>
            <a:r>
              <a:rPr lang="et-EE" sz="3200" dirty="0"/>
              <a:t> </a:t>
            </a:r>
            <a:r>
              <a:rPr lang="et-EE" sz="3200" dirty="0" err="1"/>
              <a:t>registers</a:t>
            </a:r>
            <a:r>
              <a:rPr lang="et-EE" sz="3200" dirty="0"/>
              <a:t> </a:t>
            </a:r>
            <a:r>
              <a:rPr lang="et-EE" sz="3200" dirty="0" err="1"/>
              <a:t>for</a:t>
            </a:r>
            <a:r>
              <a:rPr lang="et-EE" sz="3200" dirty="0"/>
              <a:t> </a:t>
            </a:r>
            <a:r>
              <a:rPr lang="et-EE" sz="3200" dirty="0" err="1"/>
              <a:t>assessing</a:t>
            </a:r>
            <a:r>
              <a:rPr lang="et-EE" sz="3200" dirty="0"/>
              <a:t> </a:t>
            </a:r>
            <a:r>
              <a:rPr lang="et-EE" sz="3200" dirty="0" err="1"/>
              <a:t>the</a:t>
            </a:r>
            <a:r>
              <a:rPr lang="et-EE" sz="3200" dirty="0"/>
              <a:t> real </a:t>
            </a:r>
            <a:r>
              <a:rPr lang="et-EE" sz="3200" dirty="0" err="1"/>
              <a:t>population</a:t>
            </a:r>
            <a:r>
              <a:rPr lang="et-EE" sz="3200" dirty="0"/>
              <a:t> </a:t>
            </a:r>
            <a:r>
              <a:rPr lang="et-EE" sz="3200" dirty="0" err="1"/>
              <a:t>size</a:t>
            </a:r>
            <a:r>
              <a:rPr lang="et-EE" sz="3200" dirty="0"/>
              <a:t> and </a:t>
            </a:r>
            <a:r>
              <a:rPr lang="et-EE" sz="3200" dirty="0" err="1"/>
              <a:t>coverage</a:t>
            </a:r>
            <a:r>
              <a:rPr lang="et-EE" sz="3200" dirty="0"/>
              <a:t> </a:t>
            </a:r>
            <a:r>
              <a:rPr lang="et-EE" sz="3200" dirty="0" err="1"/>
              <a:t>rate</a:t>
            </a:r>
            <a:r>
              <a:rPr lang="et-EE" dirty="0"/>
              <a:t/>
            </a:r>
            <a:br>
              <a:rPr lang="et-EE" dirty="0"/>
            </a:br>
            <a:endParaRPr lang="et-EE" dirty="0"/>
          </a:p>
        </p:txBody>
      </p:sp>
      <p:sp>
        <p:nvSpPr>
          <p:cNvPr id="3" name="Teksti kohatäid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t-EE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56374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331640" y="980728"/>
            <a:ext cx="7489825" cy="647700"/>
          </a:xfrm>
        </p:spPr>
        <p:txBody>
          <a:bodyPr/>
          <a:lstStyle/>
          <a:p>
            <a:endParaRPr lang="et-EE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827585" y="1124744"/>
            <a:ext cx="7935416" cy="5276056"/>
          </a:xfrm>
        </p:spPr>
        <p:txBody>
          <a:bodyPr/>
          <a:lstStyle/>
          <a:p>
            <a:r>
              <a:rPr lang="en-GB" dirty="0"/>
              <a:t>It is well-known fact that nowadays due high mobility of the population the </a:t>
            </a:r>
            <a:r>
              <a:rPr lang="en-GB" dirty="0" err="1" smtClean="0"/>
              <a:t>undercoverage</a:t>
            </a:r>
            <a:r>
              <a:rPr lang="en-GB" dirty="0" smtClean="0"/>
              <a:t> of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</a:t>
            </a:r>
            <a:r>
              <a:rPr lang="en-GB" dirty="0" smtClean="0"/>
              <a:t>census</a:t>
            </a:r>
            <a:r>
              <a:rPr lang="et-EE" dirty="0" smtClean="0"/>
              <a:t> </a:t>
            </a:r>
            <a:r>
              <a:rPr lang="en-GB" dirty="0" smtClean="0"/>
              <a:t>is </a:t>
            </a:r>
            <a:r>
              <a:rPr lang="et-EE" dirty="0" smtClean="0"/>
              <a:t>a </a:t>
            </a:r>
            <a:r>
              <a:rPr lang="en-GB" dirty="0" smtClean="0"/>
              <a:t>serious</a:t>
            </a:r>
            <a:r>
              <a:rPr lang="et-EE" dirty="0" smtClean="0"/>
              <a:t> </a:t>
            </a:r>
            <a:r>
              <a:rPr lang="et-EE" dirty="0" err="1" smtClean="0"/>
              <a:t>problem</a:t>
            </a:r>
            <a:r>
              <a:rPr lang="en-GB" dirty="0" smtClean="0"/>
              <a:t>. The </a:t>
            </a:r>
            <a:r>
              <a:rPr lang="en-GB" dirty="0"/>
              <a:t>situation is more complicated when the combined methodology is used.  </a:t>
            </a:r>
            <a:endParaRPr lang="et-EE" dirty="0" smtClean="0"/>
          </a:p>
          <a:p>
            <a:r>
              <a:rPr lang="et-EE" dirty="0" err="1" smtClean="0"/>
              <a:t>To</a:t>
            </a:r>
            <a:r>
              <a:rPr lang="et-EE" dirty="0" smtClean="0"/>
              <a:t> </a:t>
            </a:r>
            <a:r>
              <a:rPr lang="et-EE" dirty="0" err="1" smtClean="0"/>
              <a:t>assess</a:t>
            </a:r>
            <a:r>
              <a:rPr lang="et-EE" dirty="0" smtClean="0"/>
              <a:t> </a:t>
            </a:r>
            <a:r>
              <a:rPr lang="en-GB" dirty="0" smtClean="0"/>
              <a:t>the </a:t>
            </a:r>
            <a:r>
              <a:rPr lang="en-GB" dirty="0"/>
              <a:t>coverage </a:t>
            </a:r>
            <a:r>
              <a:rPr lang="en-GB" dirty="0" smtClean="0"/>
              <a:t>rate</a:t>
            </a:r>
            <a:r>
              <a:rPr lang="et-EE" dirty="0" smtClean="0"/>
              <a:t> </a:t>
            </a:r>
            <a:r>
              <a:rPr lang="et-EE" dirty="0" err="1" smtClean="0"/>
              <a:t>the</a:t>
            </a:r>
            <a:r>
              <a:rPr lang="et-EE" dirty="0" smtClean="0"/>
              <a:t> real </a:t>
            </a:r>
            <a:r>
              <a:rPr lang="et-EE" dirty="0" err="1" smtClean="0"/>
              <a:t>population</a:t>
            </a:r>
            <a:r>
              <a:rPr lang="et-EE" dirty="0" smtClean="0"/>
              <a:t> </a:t>
            </a:r>
            <a:r>
              <a:rPr lang="et-EE" dirty="0" err="1" smtClean="0"/>
              <a:t>size</a:t>
            </a:r>
            <a:r>
              <a:rPr lang="et-EE" dirty="0" smtClean="0"/>
              <a:t> must </a:t>
            </a:r>
            <a:r>
              <a:rPr lang="et-EE" dirty="0" err="1" smtClean="0"/>
              <a:t>be</a:t>
            </a:r>
            <a:r>
              <a:rPr lang="et-EE" dirty="0" smtClean="0"/>
              <a:t> </a:t>
            </a:r>
            <a:r>
              <a:rPr lang="et-EE" dirty="0" err="1" smtClean="0"/>
              <a:t>assessed</a:t>
            </a:r>
            <a:r>
              <a:rPr lang="en-GB" dirty="0" smtClean="0"/>
              <a:t>, </a:t>
            </a:r>
            <a:r>
              <a:rPr lang="en-GB" dirty="0"/>
              <a:t>using some exterior data resources. </a:t>
            </a:r>
            <a:endParaRPr lang="et-EE" dirty="0" smtClean="0"/>
          </a:p>
          <a:p>
            <a:r>
              <a:rPr lang="en-GB" dirty="0" smtClean="0"/>
              <a:t>From </a:t>
            </a:r>
            <a:r>
              <a:rPr lang="en-GB" dirty="0"/>
              <a:t>this fact follows the second task where the registers will be used. It  is </a:t>
            </a:r>
            <a:endParaRPr lang="et-EE" dirty="0" smtClean="0"/>
          </a:p>
          <a:p>
            <a:pPr lvl="1">
              <a:buFont typeface="Wingdings" pitchFamily="2" charset="2"/>
              <a:buChar char="q"/>
            </a:pPr>
            <a:r>
              <a:rPr lang="en-GB" sz="2200" dirty="0" smtClean="0"/>
              <a:t>estimation </a:t>
            </a:r>
            <a:r>
              <a:rPr lang="en-GB" sz="2200" dirty="0"/>
              <a:t>of the amount of non-enumerated people, </a:t>
            </a:r>
            <a:endParaRPr lang="et-EE" sz="2200" dirty="0" smtClean="0"/>
          </a:p>
          <a:p>
            <a:pPr lvl="1">
              <a:buFont typeface="Wingdings" pitchFamily="2" charset="2"/>
              <a:buChar char="q"/>
            </a:pPr>
            <a:r>
              <a:rPr lang="en-GB" sz="2200" dirty="0" smtClean="0"/>
              <a:t>calculation </a:t>
            </a:r>
            <a:r>
              <a:rPr lang="en-GB" sz="2200" dirty="0"/>
              <a:t>of population </a:t>
            </a:r>
            <a:r>
              <a:rPr lang="en-GB" sz="2200" dirty="0" smtClean="0"/>
              <a:t>size </a:t>
            </a:r>
            <a:endParaRPr lang="et-EE" sz="2200" dirty="0" smtClean="0"/>
          </a:p>
          <a:p>
            <a:pPr lvl="1">
              <a:buFont typeface="Wingdings" pitchFamily="2" charset="2"/>
              <a:buChar char="q"/>
            </a:pPr>
            <a:r>
              <a:rPr lang="et-EE" sz="2200" dirty="0" err="1" smtClean="0"/>
              <a:t>assessing</a:t>
            </a:r>
            <a:r>
              <a:rPr lang="et-EE" sz="2200" dirty="0" smtClean="0"/>
              <a:t> t</a:t>
            </a:r>
            <a:r>
              <a:rPr lang="en-GB" sz="2200" dirty="0" smtClean="0"/>
              <a:t>he </a:t>
            </a:r>
            <a:r>
              <a:rPr lang="en-GB" sz="2200" dirty="0"/>
              <a:t>number of </a:t>
            </a:r>
            <a:r>
              <a:rPr lang="et-EE" sz="2200" dirty="0" err="1" smtClean="0"/>
              <a:t>illegal</a:t>
            </a:r>
            <a:r>
              <a:rPr lang="et-EE" sz="2200" dirty="0" smtClean="0"/>
              <a:t> </a:t>
            </a:r>
            <a:r>
              <a:rPr lang="en-GB" sz="2200" dirty="0" smtClean="0"/>
              <a:t>emigrants </a:t>
            </a:r>
            <a:r>
              <a:rPr lang="en-GB" sz="2200" dirty="0"/>
              <a:t>between two </a:t>
            </a:r>
            <a:r>
              <a:rPr lang="en-GB" sz="2200" dirty="0" smtClean="0"/>
              <a:t>censuses</a:t>
            </a:r>
            <a:endParaRPr lang="et-EE" sz="2200" dirty="0" smtClean="0"/>
          </a:p>
          <a:p>
            <a:pPr lvl="1">
              <a:buFont typeface="Wingdings" pitchFamily="2" charset="2"/>
              <a:buChar char="q"/>
            </a:pPr>
            <a:r>
              <a:rPr lang="en-GB" sz="2200" dirty="0" smtClean="0"/>
              <a:t>estimating </a:t>
            </a:r>
            <a:r>
              <a:rPr lang="en-GB" sz="2200" dirty="0"/>
              <a:t>the coverage rate of the census</a:t>
            </a:r>
            <a:r>
              <a:rPr lang="en-GB" dirty="0"/>
              <a:t>.  </a:t>
            </a:r>
            <a:endParaRPr lang="et-EE" dirty="0"/>
          </a:p>
          <a:p>
            <a:pPr marL="0" indent="0">
              <a:buNone/>
            </a:pPr>
            <a:endParaRPr lang="et-EE" dirty="0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7859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ealkiri 1"/>
          <p:cNvSpPr>
            <a:spLocks noGrp="1"/>
          </p:cNvSpPr>
          <p:nvPr>
            <p:ph type="title"/>
          </p:nvPr>
        </p:nvSpPr>
        <p:spPr>
          <a:xfrm>
            <a:off x="1259632" y="332656"/>
            <a:ext cx="7489825" cy="647700"/>
          </a:xfrm>
        </p:spPr>
        <p:txBody>
          <a:bodyPr/>
          <a:lstStyle/>
          <a:p>
            <a:endParaRPr lang="et-EE"/>
          </a:p>
        </p:txBody>
      </p:sp>
      <p:sp>
        <p:nvSpPr>
          <p:cNvPr id="3" name="Sisu kohatäide 2"/>
          <p:cNvSpPr>
            <a:spLocks noGrp="1"/>
          </p:cNvSpPr>
          <p:nvPr>
            <p:ph idx="1"/>
          </p:nvPr>
        </p:nvSpPr>
        <p:spPr>
          <a:xfrm>
            <a:off x="971601" y="1340768"/>
            <a:ext cx="7791400" cy="5060032"/>
          </a:xfrm>
        </p:spPr>
        <p:txBody>
          <a:bodyPr/>
          <a:lstStyle/>
          <a:p>
            <a:r>
              <a:rPr lang="en-GB" dirty="0"/>
              <a:t>With this aim we will use about 10 different registers that form </a:t>
            </a:r>
            <a:r>
              <a:rPr lang="et-EE" dirty="0" err="1" smtClean="0"/>
              <a:t>an</a:t>
            </a:r>
            <a:r>
              <a:rPr lang="et-EE" dirty="0" smtClean="0"/>
              <a:t> </a:t>
            </a:r>
            <a:r>
              <a:rPr lang="en-GB" dirty="0" smtClean="0"/>
              <a:t>unified </a:t>
            </a:r>
            <a:r>
              <a:rPr lang="en-GB" dirty="0"/>
              <a:t>system in Estonia where all persons are identified using ID-codes. </a:t>
            </a:r>
            <a:endParaRPr lang="et-EE" dirty="0"/>
          </a:p>
          <a:p>
            <a:r>
              <a:rPr lang="en-GB" dirty="0"/>
              <a:t>The population register that is the central register and has been created about 20 years ago, contains about 4% more persons than  the number of persons enumerated by census. </a:t>
            </a:r>
            <a:endParaRPr lang="et-EE" dirty="0" smtClean="0"/>
          </a:p>
          <a:p>
            <a:pPr lvl="1">
              <a:buFont typeface="Wingdings" pitchFamily="2" charset="2"/>
              <a:buChar char="q"/>
            </a:pPr>
            <a:r>
              <a:rPr lang="en-GB" dirty="0" smtClean="0"/>
              <a:t>Some </a:t>
            </a:r>
            <a:r>
              <a:rPr lang="en-GB" dirty="0"/>
              <a:t>of these people do not live in Estonia any more, as they are illegally (without registration) emigrated. </a:t>
            </a:r>
            <a:endParaRPr lang="et-EE" dirty="0" smtClean="0"/>
          </a:p>
          <a:p>
            <a:pPr lvl="1">
              <a:buFont typeface="Wingdings" pitchFamily="2" charset="2"/>
              <a:buChar char="q"/>
            </a:pPr>
            <a:r>
              <a:rPr lang="en-GB" dirty="0" smtClean="0"/>
              <a:t>Another </a:t>
            </a:r>
            <a:r>
              <a:rPr lang="en-GB" dirty="0"/>
              <a:t>part of these people live still in Estonia, but they were by different reasons not enumerated.   </a:t>
            </a:r>
            <a:endParaRPr lang="et-EE" dirty="0"/>
          </a:p>
          <a:p>
            <a:endParaRPr lang="et-EE" dirty="0"/>
          </a:p>
        </p:txBody>
      </p:sp>
      <p:sp>
        <p:nvSpPr>
          <p:cNvPr id="4" name="Jaluse kohatäide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t-EE" smtClean="0"/>
              <a:t>01.01.2006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46544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atistikaamet_eng">
  <a:themeElements>
    <a:clrScheme name="NewsPrint">
      <a:dk1>
        <a:sysClr val="windowText" lastClr="000000"/>
      </a:dk1>
      <a:lt1>
        <a:sysClr val="window" lastClr="FFFFFF"/>
      </a:lt1>
      <a:dk2>
        <a:srgbClr val="303030"/>
      </a:dk2>
      <a:lt2>
        <a:srgbClr val="DEDEE0"/>
      </a:lt2>
      <a:accent1>
        <a:srgbClr val="AD0101"/>
      </a:accent1>
      <a:accent2>
        <a:srgbClr val="726056"/>
      </a:accent2>
      <a:accent3>
        <a:srgbClr val="AC956E"/>
      </a:accent3>
      <a:accent4>
        <a:srgbClr val="808DA9"/>
      </a:accent4>
      <a:accent5>
        <a:srgbClr val="424E5B"/>
      </a:accent5>
      <a:accent6>
        <a:srgbClr val="730E00"/>
      </a:accent6>
      <a:hlink>
        <a:srgbClr val="D26900"/>
      </a:hlink>
      <a:folHlink>
        <a:srgbClr val="D89243"/>
      </a:folHlink>
    </a:clrScheme>
    <a:fontScheme name="statistikaamet_eng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tatistikaamet_eng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tistikaamet_eng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8">
        <a:dk1>
          <a:srgbClr val="003951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9">
        <a:dk1>
          <a:srgbClr val="003951"/>
        </a:dk1>
        <a:lt1>
          <a:srgbClr val="FFFFFF"/>
        </a:lt1>
        <a:dk2>
          <a:srgbClr val="003951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10">
        <a:dk1>
          <a:srgbClr val="003951"/>
        </a:dk1>
        <a:lt1>
          <a:srgbClr val="FFFFFF"/>
        </a:lt1>
        <a:dk2>
          <a:srgbClr val="003951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AAE2CA"/>
        </a:accent5>
        <a:accent6>
          <a:srgbClr val="2D2DB9"/>
        </a:accent6>
        <a:hlink>
          <a:srgbClr val="B22F16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11">
        <a:dk1>
          <a:srgbClr val="003951"/>
        </a:dk1>
        <a:lt1>
          <a:srgbClr val="FFFFFF"/>
        </a:lt1>
        <a:dk2>
          <a:srgbClr val="003951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AAE2CA"/>
        </a:accent5>
        <a:accent6>
          <a:srgbClr val="2D2DB9"/>
        </a:accent6>
        <a:hlink>
          <a:srgbClr val="B3A0A6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tistikaamet_eng 12">
        <a:dk1>
          <a:srgbClr val="003951"/>
        </a:dk1>
        <a:lt1>
          <a:srgbClr val="FFFFFF"/>
        </a:lt1>
        <a:dk2>
          <a:srgbClr val="003951"/>
        </a:dk2>
        <a:lt2>
          <a:srgbClr val="808080"/>
        </a:lt2>
        <a:accent1>
          <a:srgbClr val="CFEEA0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E4F5CD"/>
        </a:accent5>
        <a:accent6>
          <a:srgbClr val="2D2DB9"/>
        </a:accent6>
        <a:hlink>
          <a:srgbClr val="B3A0A6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Sisuslaid väikse logoga">
  <a:themeElements>
    <a:clrScheme name="Sisuslaid väikse logoga 12">
      <a:dk1>
        <a:srgbClr val="003951"/>
      </a:dk1>
      <a:lt1>
        <a:srgbClr val="FFFFFF"/>
      </a:lt1>
      <a:dk2>
        <a:srgbClr val="003951"/>
      </a:dk2>
      <a:lt2>
        <a:srgbClr val="808080"/>
      </a:lt2>
      <a:accent1>
        <a:srgbClr val="CFEEA0"/>
      </a:accent1>
      <a:accent2>
        <a:srgbClr val="3333CC"/>
      </a:accent2>
      <a:accent3>
        <a:srgbClr val="FFFFFF"/>
      </a:accent3>
      <a:accent4>
        <a:srgbClr val="002F44"/>
      </a:accent4>
      <a:accent5>
        <a:srgbClr val="E4F5CD"/>
      </a:accent5>
      <a:accent6>
        <a:srgbClr val="2D2DB9"/>
      </a:accent6>
      <a:hlink>
        <a:srgbClr val="B3A0A6"/>
      </a:hlink>
      <a:folHlink>
        <a:srgbClr val="B2B2B2"/>
      </a:folHlink>
    </a:clrScheme>
    <a:fontScheme name="Sisuslaid väikse logoga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isuslaid väikse logog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isuslaid väikse logoga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8">
        <a:dk1>
          <a:srgbClr val="003951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9">
        <a:dk1>
          <a:srgbClr val="003951"/>
        </a:dk1>
        <a:lt1>
          <a:srgbClr val="FFFFFF"/>
        </a:lt1>
        <a:dk2>
          <a:srgbClr val="003951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10">
        <a:dk1>
          <a:srgbClr val="003951"/>
        </a:dk1>
        <a:lt1>
          <a:srgbClr val="FFFFFF"/>
        </a:lt1>
        <a:dk2>
          <a:srgbClr val="003951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AAE2CA"/>
        </a:accent5>
        <a:accent6>
          <a:srgbClr val="2D2DB9"/>
        </a:accent6>
        <a:hlink>
          <a:srgbClr val="B22F16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11">
        <a:dk1>
          <a:srgbClr val="003951"/>
        </a:dk1>
        <a:lt1>
          <a:srgbClr val="FFFFFF"/>
        </a:lt1>
        <a:dk2>
          <a:srgbClr val="003951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AAE2CA"/>
        </a:accent5>
        <a:accent6>
          <a:srgbClr val="2D2DB9"/>
        </a:accent6>
        <a:hlink>
          <a:srgbClr val="B3A0A6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isuslaid väikse logoga 12">
        <a:dk1>
          <a:srgbClr val="003951"/>
        </a:dk1>
        <a:lt1>
          <a:srgbClr val="FFFFFF"/>
        </a:lt1>
        <a:dk2>
          <a:srgbClr val="003951"/>
        </a:dk2>
        <a:lt2>
          <a:srgbClr val="808080"/>
        </a:lt2>
        <a:accent1>
          <a:srgbClr val="CFEEA0"/>
        </a:accent1>
        <a:accent2>
          <a:srgbClr val="3333CC"/>
        </a:accent2>
        <a:accent3>
          <a:srgbClr val="FFFFFF"/>
        </a:accent3>
        <a:accent4>
          <a:srgbClr val="002F44"/>
        </a:accent4>
        <a:accent5>
          <a:srgbClr val="E4F5CD"/>
        </a:accent5>
        <a:accent6>
          <a:srgbClr val="2D2DB9"/>
        </a:accent6>
        <a:hlink>
          <a:srgbClr val="B3A0A6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Vaheleht 1">
  <a:themeElements>
    <a:clrScheme name="Vaheleht 1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Vaheleht 1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Vaheleht 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1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1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1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1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1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1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1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1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1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1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1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Vaheleht 2">
  <a:themeElements>
    <a:clrScheme name="Vaheleht 2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Vaheleht 2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Vaheleht 2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2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2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2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2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2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2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2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2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2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2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2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1_Custom Design">
  <a:themeElements>
    <a:clrScheme name="1_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1_Custom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1_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Vaheleht 3">
  <a:themeElements>
    <a:clrScheme name="Vaheleht 3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Vaheleht 3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t-EE" sz="3200" b="1" i="0" u="none" strike="noStrike" cap="none" normalizeH="0" baseline="0" smtClean="0">
            <a:ln>
              <a:noFill/>
            </a:ln>
            <a:solidFill>
              <a:srgbClr val="00395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Vaheleht 3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3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3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3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3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aheleht 3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3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3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3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3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3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aheleht 3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statistikaamet_eng</Template>
  <TotalTime>1944</TotalTime>
  <Words>676</Words>
  <Application>Microsoft Office PowerPoint</Application>
  <PresentationFormat>On-screen Show (4:3)</PresentationFormat>
  <Paragraphs>75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7</vt:i4>
      </vt:variant>
      <vt:variant>
        <vt:lpstr>Slide Titles</vt:lpstr>
      </vt:variant>
      <vt:variant>
        <vt:i4>14</vt:i4>
      </vt:variant>
    </vt:vector>
  </HeadingPairs>
  <TitlesOfParts>
    <vt:vector size="21" baseType="lpstr">
      <vt:lpstr>statistikaamet_eng</vt:lpstr>
      <vt:lpstr>Sisuslaid väikse logoga</vt:lpstr>
      <vt:lpstr>Vaheleht 1</vt:lpstr>
      <vt:lpstr>Vaheleht 2</vt:lpstr>
      <vt:lpstr>Custom Design</vt:lpstr>
      <vt:lpstr>1_Custom Design</vt:lpstr>
      <vt:lpstr>Vaheleht 3</vt:lpstr>
      <vt:lpstr> </vt:lpstr>
      <vt:lpstr>Content</vt:lpstr>
      <vt:lpstr>Usage of registers during the census</vt:lpstr>
      <vt:lpstr>Methodology of census2011 in Estonia</vt:lpstr>
      <vt:lpstr>E-enumeration rate</vt:lpstr>
      <vt:lpstr>Administrative registers were used in different steps of the census:</vt:lpstr>
      <vt:lpstr>Usage of registers for assessing the real population size and coverage rate </vt:lpstr>
      <vt:lpstr>PowerPoint Presentation</vt:lpstr>
      <vt:lpstr>PowerPoint Presentation</vt:lpstr>
      <vt:lpstr>PowerPoint Presentation</vt:lpstr>
      <vt:lpstr>PowerPoint Presentation</vt:lpstr>
      <vt:lpstr>Residents and non-residents.  Coverage by registers depending on age</vt:lpstr>
      <vt:lpstr>PowerPoint Presentation</vt:lpstr>
      <vt:lpstr>PowerPoint Presentation</vt:lpstr>
    </vt:vector>
  </TitlesOfParts>
  <Company>Rahandusministeerium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Ene-Margit Tiit</cp:lastModifiedBy>
  <cp:revision>129</cp:revision>
  <dcterms:created xsi:type="dcterms:W3CDTF">2008-10-03T08:03:18Z</dcterms:created>
  <dcterms:modified xsi:type="dcterms:W3CDTF">2012-05-14T07:28:35Z</dcterms:modified>
</cp:coreProperties>
</file>

<file path=docProps/thumbnail.jpeg>
</file>