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32" r:id="rId1"/>
  </p:sldMasterIdLst>
  <p:notesMasterIdLst>
    <p:notesMasterId r:id="rId41"/>
  </p:notesMasterIdLst>
  <p:sldIdLst>
    <p:sldId id="256" r:id="rId2"/>
    <p:sldId id="264" r:id="rId3"/>
    <p:sldId id="286" r:id="rId4"/>
    <p:sldId id="258" r:id="rId5"/>
    <p:sldId id="261" r:id="rId6"/>
    <p:sldId id="263" r:id="rId7"/>
    <p:sldId id="297" r:id="rId8"/>
    <p:sldId id="298" r:id="rId9"/>
    <p:sldId id="299" r:id="rId10"/>
    <p:sldId id="301" r:id="rId11"/>
    <p:sldId id="300" r:id="rId12"/>
    <p:sldId id="273" r:id="rId13"/>
    <p:sldId id="287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294" r:id="rId27"/>
    <p:sldId id="288" r:id="rId28"/>
    <p:sldId id="292" r:id="rId29"/>
    <p:sldId id="302" r:id="rId30"/>
    <p:sldId id="303" r:id="rId31"/>
    <p:sldId id="304" r:id="rId32"/>
    <p:sldId id="305" r:id="rId33"/>
    <p:sldId id="306" r:id="rId34"/>
    <p:sldId id="307" r:id="rId35"/>
    <p:sldId id="308" r:id="rId36"/>
    <p:sldId id="309" r:id="rId37"/>
    <p:sldId id="325" r:id="rId38"/>
    <p:sldId id="326" r:id="rId39"/>
    <p:sldId id="327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14" autoAdjust="0"/>
    <p:restoredTop sz="94660"/>
  </p:normalViewPr>
  <p:slideViewPr>
    <p:cSldViewPr>
      <p:cViewPr>
        <p:scale>
          <a:sx n="66" d="100"/>
          <a:sy n="66" d="100"/>
        </p:scale>
        <p:origin x="-1578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1177E-5F84-4CA6-A2BA-B86B42689EFF}" type="datetimeFigureOut">
              <a:rPr lang="en-US" smtClean="0"/>
              <a:t>26-Oct-12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54CBC-4BDA-4642-AFD8-D5A337AFE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679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A2440E6-E905-4F98-9965-B7B32229890A}" type="datetimeFigureOut">
              <a:rPr lang="en-US" smtClean="0"/>
              <a:t>26-Oct-12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9DA8A1-68DF-495E-955D-FC139CACECE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40E6-E905-4F98-9965-B7B32229890A}" type="datetimeFigureOut">
              <a:rPr lang="en-US" smtClean="0"/>
              <a:t>26-Oct-12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DA8A1-68DF-495E-955D-FC139CACEC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A2440E6-E905-4F98-9965-B7B32229890A}" type="datetimeFigureOut">
              <a:rPr lang="en-US" smtClean="0"/>
              <a:t>26-Oct-12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99DA8A1-68DF-495E-955D-FC139CACECE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40E6-E905-4F98-9965-B7B32229890A}" type="datetimeFigureOut">
              <a:rPr lang="en-US" smtClean="0"/>
              <a:t>26-Oct-12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9DA8A1-68DF-495E-955D-FC139CACEC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40E6-E905-4F98-9965-B7B32229890A}" type="datetimeFigureOut">
              <a:rPr lang="en-US" smtClean="0"/>
              <a:t>26-Oct-12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99DA8A1-68DF-495E-955D-FC139CACECE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A2440E6-E905-4F98-9965-B7B32229890A}" type="datetimeFigureOut">
              <a:rPr lang="en-US" smtClean="0"/>
              <a:t>26-Oct-12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9DA8A1-68DF-495E-955D-FC139CACECE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A2440E6-E905-4F98-9965-B7B32229890A}" type="datetimeFigureOut">
              <a:rPr lang="en-US" smtClean="0"/>
              <a:t>26-Oct-12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9DA8A1-68DF-495E-955D-FC139CACECE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40E6-E905-4F98-9965-B7B32229890A}" type="datetimeFigureOut">
              <a:rPr lang="en-US" smtClean="0"/>
              <a:t>26-Oct-12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9DA8A1-68DF-495E-955D-FC139CACEC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40E6-E905-4F98-9965-B7B32229890A}" type="datetimeFigureOut">
              <a:rPr lang="en-US" smtClean="0"/>
              <a:t>26-Oct-12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9DA8A1-68DF-495E-955D-FC139CACEC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40E6-E905-4F98-9965-B7B32229890A}" type="datetimeFigureOut">
              <a:rPr lang="en-US" smtClean="0"/>
              <a:t>26-Oct-12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9DA8A1-68DF-495E-955D-FC139CACECE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A2440E6-E905-4F98-9965-B7B32229890A}" type="datetimeFigureOut">
              <a:rPr lang="en-US" smtClean="0"/>
              <a:t>26-Oct-12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99DA8A1-68DF-495E-955D-FC139CACECE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A2440E6-E905-4F98-9965-B7B32229890A}" type="datetimeFigureOut">
              <a:rPr lang="en-US" smtClean="0"/>
              <a:t>26-Oct-12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99DA8A1-68DF-495E-955D-FC139CACECE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mstat.am/en/" TargetMode="External"/><Relationship Id="rId2" Type="http://schemas.openxmlformats.org/officeDocument/2006/relationships/hyperlink" Target="http://users.freenet.am/~ashd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uropeandcis.undp.org/" TargetMode="External"/><Relationship Id="rId5" Type="http://schemas.openxmlformats.org/officeDocument/2006/relationships/hyperlink" Target="http://www.undp.am/" TargetMode="External"/><Relationship Id="rId4" Type="http://schemas.openxmlformats.org/officeDocument/2006/relationships/hyperlink" Target="http://www.ysu.am/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mailto:pogyura@yahoo.com" TargetMode="External"/><Relationship Id="rId2" Type="http://schemas.openxmlformats.org/officeDocument/2006/relationships/hyperlink" Target="mailto:karnied@web.a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mihail.peleah@undp.org" TargetMode="External"/><Relationship Id="rId5" Type="http://schemas.openxmlformats.org/officeDocument/2006/relationships/hyperlink" Target="mailto:andrey.ivanov@undp.org" TargetMode="External"/><Relationship Id="rId4" Type="http://schemas.openxmlformats.org/officeDocument/2006/relationships/hyperlink" Target="mailto:yupoghosyan@armstat.am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Armenia Proposal for Sustainable Human Development Index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Presentation at the Workshop on Sustainable Development </a:t>
            </a:r>
            <a:endParaRPr lang="en-US" dirty="0" smtClean="0"/>
          </a:p>
          <a:p>
            <a:r>
              <a:rPr lang="en-US" dirty="0" smtClean="0"/>
              <a:t>29 </a:t>
            </a:r>
            <a:r>
              <a:rPr lang="en-US" dirty="0"/>
              <a:t>October </a:t>
            </a:r>
            <a:r>
              <a:rPr lang="en-US" dirty="0" smtClean="0"/>
              <a:t>2012, Geneva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854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Sustainability indicators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47419095"/>
              </p:ext>
            </p:extLst>
          </p:nvPr>
        </p:nvGraphicFramePr>
        <p:xfrm>
          <a:off x="612775" y="1600200"/>
          <a:ext cx="8153400" cy="366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800"/>
                <a:gridCol w="2717800"/>
                <a:gridCol w="2717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Dimension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Ideal indicator(s)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Available indicator(s)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Long and healthy life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Healthy or Disability Free Life Expectancy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Disability Free Life Expectancy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Knowledge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Quality of education—results of comparable tests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Persistence to last grade of primary, total (% of cohort)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 decent standard of living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Sustainability of </a:t>
                      </a:r>
                      <a:r>
                        <a:rPr lang="en-US" smtClean="0"/>
                        <a:t>current consumption 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General government gross debt (% of GDP)</a:t>
                      </a:r>
                    </a:p>
                    <a:p>
                      <a:r>
                        <a:rPr lang="en-US" dirty="0" smtClean="0"/>
                        <a:t>CO2 emissions (metric tons per capita)</a:t>
                      </a:r>
                    </a:p>
                    <a:p>
                      <a:r>
                        <a:rPr lang="en-US" dirty="0" smtClean="0"/>
                        <a:t>Energy use (kg of oil equivalent) per $1,000 GDP (constant 2005 PPP)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258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for discretionary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Min and max values for status indicators</a:t>
            </a:r>
          </a:p>
          <a:p>
            <a:r>
              <a:rPr lang="en-US" dirty="0"/>
              <a:t>Min and max values for </a:t>
            </a:r>
            <a:r>
              <a:rPr lang="en-US" dirty="0" smtClean="0"/>
              <a:t>sustainability indicators</a:t>
            </a:r>
          </a:p>
          <a:p>
            <a:pPr lvl="1"/>
            <a:endParaRPr lang="en-US" dirty="0" smtClean="0"/>
          </a:p>
          <a:p>
            <a:pPr lvl="1"/>
            <a:r>
              <a:rPr lang="en-US" dirty="0"/>
              <a:t>Persistence to last grade of primary min 70%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71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for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With or without separate “dimension” for environment?</a:t>
            </a:r>
          </a:p>
          <a:p>
            <a:pPr lvl="1"/>
            <a:r>
              <a:rPr lang="en-US" dirty="0" smtClean="0"/>
              <a:t>Pros</a:t>
            </a:r>
          </a:p>
          <a:p>
            <a:pPr lvl="1"/>
            <a:r>
              <a:rPr lang="en-US" dirty="0" smtClean="0"/>
              <a:t>Cons</a:t>
            </a:r>
          </a:p>
          <a:p>
            <a:r>
              <a:rPr lang="en-US" dirty="0" smtClean="0"/>
              <a:t>Composition of indicators and their “meaning”</a:t>
            </a:r>
          </a:p>
          <a:p>
            <a:pPr lvl="1"/>
            <a:r>
              <a:rPr lang="en-US" dirty="0" smtClean="0"/>
              <a:t>CO2 emission: where it belongs to?</a:t>
            </a:r>
          </a:p>
          <a:p>
            <a:pPr lvl="1"/>
            <a:r>
              <a:rPr lang="en-US" dirty="0" smtClean="0"/>
              <a:t>Attribution by production or by consumption?</a:t>
            </a:r>
          </a:p>
          <a:p>
            <a:r>
              <a:rPr lang="en-US" dirty="0" smtClean="0"/>
              <a:t>Indicators and data: what could be improved?</a:t>
            </a:r>
          </a:p>
          <a:p>
            <a:pPr lvl="1"/>
            <a:r>
              <a:rPr lang="en-US" dirty="0" smtClean="0"/>
              <a:t>Various sources</a:t>
            </a:r>
          </a:p>
          <a:p>
            <a:pPr lvl="1"/>
            <a:r>
              <a:rPr lang="en-US" dirty="0" smtClean="0"/>
              <a:t>National and international sources</a:t>
            </a:r>
          </a:p>
          <a:p>
            <a:pPr lvl="1"/>
            <a:r>
              <a:rPr lang="en-US" dirty="0" smtClean="0"/>
              <a:t>Missed data, limited time series</a:t>
            </a:r>
          </a:p>
          <a:p>
            <a:r>
              <a:rPr lang="en-US" dirty="0" smtClean="0"/>
              <a:t>Thresholds in sustainability?</a:t>
            </a:r>
          </a:p>
          <a:p>
            <a:pPr lvl="1"/>
            <a:r>
              <a:rPr lang="en-US" dirty="0" smtClean="0"/>
              <a:t>Persistence to last grade of primary min 70%</a:t>
            </a:r>
          </a:p>
          <a:p>
            <a:pPr lvl="1"/>
            <a:r>
              <a:rPr lang="en-US" dirty="0" smtClean="0"/>
              <a:t>Energy efficiency max 500 kg/$PPP</a:t>
            </a:r>
          </a:p>
          <a:p>
            <a:r>
              <a:rPr lang="en-US" dirty="0" smtClean="0"/>
              <a:t>Next steps with SHDI</a:t>
            </a:r>
            <a:endParaRPr lang="en-US" dirty="0"/>
          </a:p>
        </p:txBody>
      </p:sp>
      <p:pic>
        <p:nvPicPr>
          <p:cNvPr id="17410" name="Picture 2" descr="C:\Users\mihail.peleah\AppData\Local\Microsoft\Windows\Temporary Internet Files\Content.IE5\NRID6Q9K\MC90043394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013176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38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Yura</a:t>
            </a:r>
            <a:r>
              <a:rPr lang="en-US" dirty="0" smtClean="0"/>
              <a:t> </a:t>
            </a:r>
            <a:r>
              <a:rPr lang="en-US" dirty="0" err="1" smtClean="0"/>
              <a:t>Poghosyan</a:t>
            </a:r>
            <a:r>
              <a:rPr lang="en-US" dirty="0" smtClean="0"/>
              <a:t>, </a:t>
            </a:r>
            <a:r>
              <a:rPr lang="en-US" dirty="0" err="1" smtClean="0"/>
              <a:t>ArmStat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 2. Proposal for SHDI in Armenia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6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5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  <a:noFill/>
        </p:spPr>
        <p:txBody>
          <a:bodyPr lIns="0" tIns="0" rIns="0" bIns="0"/>
          <a:lstStyle/>
          <a:p>
            <a:fld id="{A4C17A63-4443-478D-85D3-7D0DDCD8ACE3}" type="slidenum">
              <a:rPr lang="en-US" smtClean="0">
                <a:solidFill>
                  <a:srgbClr val="D1EAEE"/>
                </a:solidFill>
                <a:latin typeface="Constantia" pitchFamily="18" charset="0"/>
              </a:rPr>
              <a:pPr/>
              <a:t>14</a:t>
            </a:fld>
            <a:endParaRPr lang="en-US" smtClean="0">
              <a:solidFill>
                <a:srgbClr val="D1EAEE"/>
              </a:solidFill>
              <a:latin typeface="Constantia" pitchFamily="18" charset="0"/>
            </a:endParaRPr>
          </a:p>
        </p:txBody>
      </p:sp>
      <p:sp>
        <p:nvSpPr>
          <p:cNvPr id="16386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560387"/>
          </a:xfrm>
        </p:spPr>
        <p:txBody>
          <a:bodyPr lIns="0" rIns="0" bIns="0" anchor="b">
            <a:normAutofit fontScale="90000"/>
          </a:bodyPr>
          <a:lstStyle/>
          <a:p>
            <a:pPr algn="ctr" eaLnBrk="1" hangingPunct="1"/>
            <a:r>
              <a:rPr lang="ru-RU" sz="3800" smtClean="0"/>
              <a:t>Опыт Армении</a:t>
            </a:r>
            <a:endParaRPr lang="en-US" sz="3800" smtClean="0"/>
          </a:p>
        </p:txBody>
      </p:sp>
      <p:sp>
        <p:nvSpPr>
          <p:cNvPr id="16387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066800"/>
            <a:ext cx="85344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100" smtClean="0"/>
              <a:t>В 1995 году Индекс Устойчивого Человеческого Развития Армении</a:t>
            </a:r>
            <a:endParaRPr lang="en-US" sz="21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100" smtClean="0"/>
          </a:p>
          <a:p>
            <a:pPr lvl="1" eaLnBrk="1" hangingPunct="1">
              <a:lnSpc>
                <a:spcPct val="90000"/>
              </a:lnSpc>
            </a:pPr>
            <a:r>
              <a:rPr lang="ru-RU" sz="2000" smtClean="0"/>
              <a:t>Включение компонента окружающей среды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000" smtClean="0"/>
              <a:t>Две части:</a:t>
            </a:r>
          </a:p>
          <a:p>
            <a:pPr lvl="2" eaLnBrk="1" hangingPunct="1">
              <a:lnSpc>
                <a:spcPct val="90000"/>
              </a:lnSpc>
            </a:pPr>
            <a:r>
              <a:rPr lang="ru-RU" sz="1800" smtClean="0"/>
              <a:t>Показатель экологического состояния территории–4 индикатора</a:t>
            </a:r>
          </a:p>
          <a:p>
            <a:pPr lvl="2" eaLnBrk="1" hangingPunct="1">
              <a:lnSpc>
                <a:spcPct val="90000"/>
              </a:lnSpc>
            </a:pPr>
            <a:r>
              <a:rPr lang="ru-RU" sz="1800" smtClean="0"/>
              <a:t>Экологический показатель человеческой деятельности–7 индикаторов</a:t>
            </a:r>
          </a:p>
          <a:p>
            <a:pPr eaLnBrk="1" hangingPunct="1">
              <a:lnSpc>
                <a:spcPct val="90000"/>
              </a:lnSpc>
            </a:pPr>
            <a:r>
              <a:rPr lang="ru-RU" sz="2100" smtClean="0"/>
              <a:t>Индекс Устойчивого Человеческого Развития 2012</a:t>
            </a:r>
            <a:endParaRPr lang="en-US" sz="21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100" smtClean="0"/>
          </a:p>
          <a:p>
            <a:pPr lvl="1" eaLnBrk="1" hangingPunct="1">
              <a:lnSpc>
                <a:spcPct val="90000"/>
              </a:lnSpc>
            </a:pPr>
            <a:r>
              <a:rPr lang="ru-RU" sz="2000" smtClean="0"/>
              <a:t>Учёт изменений в Индексе Человеческого Развития (2010 год и далее)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000" smtClean="0"/>
              <a:t>Учёт новых подходов к устойчивости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000" smtClean="0"/>
              <a:t>Доступность данных – для Армении и для межстрановых сравнений</a:t>
            </a:r>
            <a:endParaRPr lang="en-US" sz="2000" smtClean="0"/>
          </a:p>
        </p:txBody>
      </p:sp>
    </p:spTree>
    <p:extLst>
      <p:ext uri="{BB962C8B-B14F-4D97-AF65-F5344CB8AC3E}">
        <p14:creationId xmlns:p14="http://schemas.microsoft.com/office/powerpoint/2010/main" val="198446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5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  <a:noFill/>
        </p:spPr>
        <p:txBody>
          <a:bodyPr lIns="0" tIns="0" rIns="0" bIns="0"/>
          <a:lstStyle/>
          <a:p>
            <a:fld id="{998AA378-57DC-48CF-AB93-0A233ADFAA03}" type="slidenum">
              <a:rPr lang="en-US" smtClean="0">
                <a:solidFill>
                  <a:srgbClr val="D1EAEE"/>
                </a:solidFill>
                <a:latin typeface="Constantia" pitchFamily="18" charset="0"/>
              </a:rPr>
              <a:pPr/>
              <a:t>15</a:t>
            </a:fld>
            <a:endParaRPr lang="en-US" smtClean="0">
              <a:solidFill>
                <a:srgbClr val="D1EAEE"/>
              </a:solidFill>
              <a:latin typeface="Constantia" pitchFamily="18" charset="0"/>
            </a:endParaRPr>
          </a:p>
        </p:txBody>
      </p:sp>
      <p:sp>
        <p:nvSpPr>
          <p:cNvPr id="17410" name="Rectangle 2"/>
          <p:cNvSpPr>
            <a:spLocks noGrp="1"/>
          </p:cNvSpPr>
          <p:nvPr>
            <p:ph type="title" idx="4294967295"/>
          </p:nvPr>
        </p:nvSpPr>
        <p:spPr>
          <a:xfrm>
            <a:off x="990600" y="381000"/>
            <a:ext cx="6934200" cy="560388"/>
          </a:xfrm>
        </p:spPr>
        <p:txBody>
          <a:bodyPr lIns="0" rIns="0" bIns="0" anchor="b">
            <a:normAutofit fontScale="90000"/>
          </a:bodyPr>
          <a:lstStyle/>
          <a:p>
            <a:pPr algn="ctr" eaLnBrk="1" hangingPunct="1"/>
            <a:r>
              <a:rPr lang="ru-RU" sz="4400" smtClean="0"/>
              <a:t>Подход к устойчивости</a:t>
            </a:r>
            <a:endParaRPr lang="en-US" sz="4400" smtClean="0"/>
          </a:p>
        </p:txBody>
      </p:sp>
      <p:sp>
        <p:nvSpPr>
          <p:cNvPr id="17411" name="Rectangle 3"/>
          <p:cNvSpPr>
            <a:spLocks noGrp="1"/>
          </p:cNvSpPr>
          <p:nvPr>
            <p:ph type="body" idx="4294967295"/>
          </p:nvPr>
        </p:nvSpPr>
        <p:spPr>
          <a:xfrm>
            <a:off x="228600" y="1143000"/>
            <a:ext cx="8915400" cy="4911725"/>
          </a:xfrm>
        </p:spPr>
        <p:txBody>
          <a:bodyPr/>
          <a:lstStyle/>
          <a:p>
            <a:pPr eaLnBrk="1" hangingPunct="1"/>
            <a:r>
              <a:rPr lang="ru-RU" sz="2600" smtClean="0"/>
              <a:t>Специфичные для секторов подходы отражены в каждой из 4х составляющих устойчивого ИЧР</a:t>
            </a:r>
          </a:p>
          <a:p>
            <a:pPr eaLnBrk="1" hangingPunct="1"/>
            <a:r>
              <a:rPr lang="ru-RU" sz="2600" smtClean="0"/>
              <a:t>Специфичн</a:t>
            </a:r>
            <a:r>
              <a:rPr lang="en-US" sz="2600" smtClean="0"/>
              <a:t>ая</a:t>
            </a:r>
            <a:r>
              <a:rPr lang="ru-RU" sz="2600" smtClean="0"/>
              <a:t> для процесса составляющая равноцен</a:t>
            </a:r>
            <a:r>
              <a:rPr lang="en-US" sz="2600" smtClean="0"/>
              <a:t>на</a:t>
            </a:r>
            <a:r>
              <a:rPr lang="ru-RU" sz="2600" smtClean="0"/>
              <a:t> </a:t>
            </a:r>
            <a:r>
              <a:rPr lang="en-US" sz="2600" smtClean="0"/>
              <a:t>“способности поддерживать” достижения в каждой составля</a:t>
            </a:r>
            <a:r>
              <a:rPr lang="ru-RU" sz="2600" smtClean="0"/>
              <a:t>ющ</a:t>
            </a:r>
            <a:r>
              <a:rPr lang="en-US" sz="2600" smtClean="0"/>
              <a:t>ей</a:t>
            </a:r>
          </a:p>
          <a:p>
            <a:pPr eaLnBrk="1" hangingPunct="1"/>
            <a:r>
              <a:rPr lang="ru-RU" sz="2600" smtClean="0"/>
              <a:t>Разница между «брутто» и «нетто» значением </a:t>
            </a:r>
            <a:r>
              <a:rPr lang="en-US" sz="2600" smtClean="0"/>
              <a:t>                                    </a:t>
            </a:r>
            <a:r>
              <a:rPr lang="ru-RU" sz="2600" smtClean="0"/>
              <a:t>ИЧР</a:t>
            </a:r>
          </a:p>
          <a:p>
            <a:pPr lvl="1" eaLnBrk="1" hangingPunct="1"/>
            <a:r>
              <a:rPr lang="ru-RU" sz="2200" b="1" smtClean="0"/>
              <a:t>Что </a:t>
            </a:r>
            <a:r>
              <a:rPr lang="ru-RU" sz="2200" smtClean="0"/>
              <a:t>мы достигли – статус человеческого развития</a:t>
            </a:r>
          </a:p>
          <a:p>
            <a:pPr lvl="1" eaLnBrk="1" hangingPunct="1"/>
            <a:r>
              <a:rPr lang="ru-RU" sz="2200" b="1" smtClean="0"/>
              <a:t>Как </a:t>
            </a:r>
            <a:r>
              <a:rPr lang="ru-RU" sz="2200" smtClean="0"/>
              <a:t>мы это достигли – устойчивым или неустойчивым способом</a:t>
            </a:r>
          </a:p>
          <a:p>
            <a:pPr lvl="1" eaLnBrk="1" hangingPunct="1"/>
            <a:r>
              <a:rPr lang="ru-RU" sz="2200" i="1" smtClean="0"/>
              <a:t>Идеально – нулевая разница, нет штрафа за неустойчивость</a:t>
            </a:r>
          </a:p>
          <a:p>
            <a:pPr eaLnBrk="1" hangingPunct="1"/>
            <a:endParaRPr lang="en-US" sz="2600" i="1" smtClean="0"/>
          </a:p>
        </p:txBody>
      </p:sp>
    </p:spTree>
    <p:extLst>
      <p:ext uri="{BB962C8B-B14F-4D97-AF65-F5344CB8AC3E}">
        <p14:creationId xmlns:p14="http://schemas.microsoft.com/office/powerpoint/2010/main" val="236709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5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  <a:noFill/>
        </p:spPr>
        <p:txBody>
          <a:bodyPr lIns="0" tIns="0" rIns="0" bIns="0"/>
          <a:lstStyle/>
          <a:p>
            <a:fld id="{41BE9978-5AD2-4F19-B326-74E801DC5C86}" type="slidenum">
              <a:rPr lang="en-US" smtClean="0">
                <a:solidFill>
                  <a:srgbClr val="D1EAEE"/>
                </a:solidFill>
                <a:latin typeface="Constantia" pitchFamily="18" charset="0"/>
              </a:rPr>
              <a:pPr/>
              <a:t>16</a:t>
            </a:fld>
            <a:endParaRPr lang="en-US" smtClean="0">
              <a:solidFill>
                <a:srgbClr val="D1EAEE"/>
              </a:solidFill>
              <a:latin typeface="Constantia" pitchFamily="18" charset="0"/>
            </a:endParaRPr>
          </a:p>
        </p:txBody>
      </p:sp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>
          <a:xfrm>
            <a:off x="533400" y="304800"/>
            <a:ext cx="8839200" cy="457200"/>
          </a:xfrm>
        </p:spPr>
        <p:txBody>
          <a:bodyPr lIns="0" rIns="0" bIns="0" anchor="b">
            <a:normAutofit fontScale="90000"/>
          </a:bodyPr>
          <a:lstStyle/>
          <a:p>
            <a:pPr eaLnBrk="1" hangingPunct="1"/>
            <a:r>
              <a:rPr lang="ru-RU" sz="2800" smtClean="0"/>
              <a:t>Методика Индекса Устойчивого Человеческого Развития</a:t>
            </a:r>
            <a:endParaRPr lang="en-US" sz="2800" smtClean="0"/>
          </a:p>
        </p:txBody>
      </p:sp>
      <p:sp>
        <p:nvSpPr>
          <p:cNvPr id="1843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143000"/>
            <a:ext cx="8229600" cy="47244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100" smtClean="0"/>
              <a:t>Включение компонента «Окружающей среды»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smtClean="0"/>
              <a:t>Устойчивость для </a:t>
            </a:r>
            <a:r>
              <a:rPr lang="ru-RU" sz="2100" b="1" smtClean="0"/>
              <a:t>всех </a:t>
            </a:r>
            <a:r>
              <a:rPr lang="ru-RU" sz="2100" smtClean="0"/>
              <a:t>компонентов индекса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smtClean="0"/>
              <a:t>Уровневый подход к индексу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200" smtClean="0"/>
              <a:t>Уровень А: Статус</a:t>
            </a:r>
          </a:p>
          <a:p>
            <a:pPr lvl="2" eaLnBrk="1" hangingPunct="1">
              <a:lnSpc>
                <a:spcPct val="80000"/>
              </a:lnSpc>
            </a:pPr>
            <a:r>
              <a:rPr lang="ru-RU" smtClean="0">
                <a:sym typeface="Wingdings" pitchFamily="2" charset="2"/>
              </a:rPr>
              <a:t> </a:t>
            </a:r>
            <a:r>
              <a:rPr lang="ru-RU" smtClean="0"/>
              <a:t>Расширенный Индекс Человеческого Развития </a:t>
            </a:r>
          </a:p>
          <a:p>
            <a:pPr lvl="2" eaLnBrk="1" hangingPunct="1">
              <a:lnSpc>
                <a:spcPct val="80000"/>
              </a:lnSpc>
            </a:pPr>
            <a:r>
              <a:rPr lang="ru-RU" smtClean="0"/>
              <a:t>Достигнутый уровень человеческого развития</a:t>
            </a:r>
          </a:p>
          <a:p>
            <a:pPr lvl="2" eaLnBrk="1" hangingPunct="1">
              <a:lnSpc>
                <a:spcPct val="80000"/>
              </a:lnSpc>
            </a:pPr>
            <a:r>
              <a:rPr lang="ru-RU" b="1" smtClean="0"/>
              <a:t>Что </a:t>
            </a:r>
            <a:r>
              <a:rPr lang="ru-RU" smtClean="0"/>
              <a:t>достигли (но не </a:t>
            </a:r>
            <a:r>
              <a:rPr lang="ru-RU" i="1" smtClean="0"/>
              <a:t>как </a:t>
            </a:r>
            <a:r>
              <a:rPr lang="ru-RU" smtClean="0"/>
              <a:t>достигли)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200" smtClean="0"/>
              <a:t>Уровень Б: Устойчивость</a:t>
            </a:r>
          </a:p>
          <a:p>
            <a:pPr lvl="2" eaLnBrk="1" hangingPunct="1">
              <a:lnSpc>
                <a:spcPct val="80000"/>
              </a:lnSpc>
            </a:pPr>
            <a:r>
              <a:rPr lang="ru-RU" smtClean="0">
                <a:sym typeface="Wingdings" pitchFamily="2" charset="2"/>
              </a:rPr>
              <a:t> </a:t>
            </a:r>
            <a:r>
              <a:rPr lang="ru-RU" smtClean="0"/>
              <a:t>Индекс Устойчивого Человеческого Развития </a:t>
            </a:r>
          </a:p>
          <a:p>
            <a:pPr lvl="2" eaLnBrk="1" hangingPunct="1">
              <a:lnSpc>
                <a:spcPct val="80000"/>
              </a:lnSpc>
            </a:pPr>
            <a:r>
              <a:rPr lang="ru-RU" smtClean="0"/>
              <a:t>Возможность поддерживать статус</a:t>
            </a:r>
          </a:p>
          <a:p>
            <a:pPr lvl="2" eaLnBrk="1" hangingPunct="1">
              <a:lnSpc>
                <a:spcPct val="80000"/>
              </a:lnSpc>
            </a:pPr>
            <a:r>
              <a:rPr lang="ru-RU" b="1" smtClean="0"/>
              <a:t>Как </a:t>
            </a:r>
            <a:r>
              <a:rPr lang="ru-RU" smtClean="0"/>
              <a:t>достигли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200" smtClean="0"/>
              <a:t>Уровень В: Контекст</a:t>
            </a:r>
          </a:p>
          <a:p>
            <a:pPr lvl="2" eaLnBrk="1" hangingPunct="1">
              <a:lnSpc>
                <a:spcPct val="80000"/>
              </a:lnSpc>
            </a:pPr>
            <a:r>
              <a:rPr lang="ru-RU" smtClean="0"/>
              <a:t>Набор показателей, более широкая картина</a:t>
            </a:r>
          </a:p>
          <a:p>
            <a:pPr lvl="2" eaLnBrk="1" hangingPunct="1">
              <a:lnSpc>
                <a:spcPct val="80000"/>
              </a:lnSpc>
            </a:pPr>
            <a:r>
              <a:rPr lang="ru-RU" smtClean="0"/>
              <a:t>Рычаги для мер политики (есть ли работающий Национальный Совет по Устойчивому Развитию)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651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5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  <a:noFill/>
        </p:spPr>
        <p:txBody>
          <a:bodyPr lIns="0" tIns="0" rIns="0" bIns="0"/>
          <a:lstStyle/>
          <a:p>
            <a:fld id="{B632DDC4-11E6-4B6F-B0F8-AF1054E2FFAA}" type="slidenum">
              <a:rPr lang="en-US" smtClean="0">
                <a:solidFill>
                  <a:srgbClr val="D1EAEE"/>
                </a:solidFill>
                <a:latin typeface="Constantia" pitchFamily="18" charset="0"/>
              </a:rPr>
              <a:pPr/>
              <a:t>17</a:t>
            </a:fld>
            <a:endParaRPr lang="en-US" smtClean="0">
              <a:solidFill>
                <a:srgbClr val="D1EAEE"/>
              </a:solidFill>
              <a:latin typeface="Constantia" pitchFamily="18" charset="0"/>
            </a:endParaRPr>
          </a:p>
        </p:txBody>
      </p:sp>
      <p:sp>
        <p:nvSpPr>
          <p:cNvPr id="19458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381000"/>
            <a:ext cx="8229600" cy="579438"/>
          </a:xfrm>
        </p:spPr>
        <p:txBody>
          <a:bodyPr lIns="0" rIns="0" bIns="0" anchor="b">
            <a:normAutofit fontScale="90000"/>
          </a:bodyPr>
          <a:lstStyle/>
          <a:p>
            <a:pPr algn="ctr" eaLnBrk="1" hangingPunct="1"/>
            <a:r>
              <a:rPr lang="ru-RU" sz="3800" smtClean="0"/>
              <a:t>Методические допущения (1)</a:t>
            </a:r>
            <a:endParaRPr lang="en-US" sz="3800" smtClean="0"/>
          </a:p>
        </p:txBody>
      </p:sp>
      <p:sp>
        <p:nvSpPr>
          <p:cNvPr id="19459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911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600" smtClean="0"/>
              <a:t>Цель	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200" smtClean="0"/>
              <a:t>индекс на национальном уровне, пригодный для проведения международных сравнений 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/>
              <a:t>Значение индекса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200" smtClean="0"/>
              <a:t>	Достигнутый уровень, дисконтированный с учетом неспособности поддержать состояние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/>
              <a:t>Связь с другими индикаторами развития человеческого потенциала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200" smtClean="0"/>
              <a:t>	Индекс автономен, но является частью семьи Индексов Человеческого Развития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/>
              <a:t>Вес областей индекса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200" smtClean="0"/>
              <a:t>Все области имеют одинаковую важность (и одинаковый вес)</a:t>
            </a:r>
            <a:endParaRPr lang="en-US" sz="2200" smtClean="0"/>
          </a:p>
        </p:txBody>
      </p:sp>
    </p:spTree>
    <p:extLst>
      <p:ext uri="{BB962C8B-B14F-4D97-AF65-F5344CB8AC3E}">
        <p14:creationId xmlns:p14="http://schemas.microsoft.com/office/powerpoint/2010/main" val="310974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5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  <a:noFill/>
        </p:spPr>
        <p:txBody>
          <a:bodyPr lIns="0" tIns="0" rIns="0" bIns="0"/>
          <a:lstStyle/>
          <a:p>
            <a:fld id="{612B36DD-BA7E-408A-8A06-934C7B1BF6C6}" type="slidenum">
              <a:rPr lang="en-US" smtClean="0">
                <a:solidFill>
                  <a:srgbClr val="D1EAEE"/>
                </a:solidFill>
                <a:latin typeface="Constantia" pitchFamily="18" charset="0"/>
              </a:rPr>
              <a:pPr/>
              <a:t>18</a:t>
            </a:fld>
            <a:endParaRPr lang="en-US" smtClean="0">
              <a:solidFill>
                <a:srgbClr val="D1EAEE"/>
              </a:solidFill>
              <a:latin typeface="Constantia" pitchFamily="18" charset="0"/>
            </a:endParaRPr>
          </a:p>
        </p:txBody>
      </p:sp>
      <p:sp>
        <p:nvSpPr>
          <p:cNvPr id="20482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381000"/>
            <a:ext cx="8229600" cy="560388"/>
          </a:xfrm>
        </p:spPr>
        <p:txBody>
          <a:bodyPr lIns="0" rIns="0" bIns="0" anchor="b">
            <a:normAutofit fontScale="90000"/>
          </a:bodyPr>
          <a:lstStyle/>
          <a:p>
            <a:pPr algn="ctr" eaLnBrk="1" hangingPunct="1"/>
            <a:r>
              <a:rPr lang="ru-RU" sz="4400" smtClean="0"/>
              <a:t>Методические допущения (2)</a:t>
            </a:r>
            <a:endParaRPr lang="en-US" sz="4400" smtClean="0"/>
          </a:p>
        </p:txBody>
      </p:sp>
      <p:sp>
        <p:nvSpPr>
          <p:cNvPr id="2048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066800"/>
            <a:ext cx="8229600" cy="5064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600" smtClean="0"/>
              <a:t>Способ интегрирования экологических аспектов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200" smtClean="0"/>
              <a:t>	Напрямую, через четвертое измерение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200" smtClean="0"/>
              <a:t>Косвенно, через “дисконтирование за неустойчивость”  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/>
              <a:t>Подход к устойчивости	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200" smtClean="0"/>
              <a:t>Широкий, с вовлечением трех основ устойчивого развития человеческого потенциала, и “способности поддержать” достигнутый статус 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200" smtClean="0"/>
              <a:t>Средняя устойчивость – предполагает определенный уровень замещения достижений по отдельным измерениям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/>
              <a:t>Атрибуция вреда нанесенного окружающей среде 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200" smtClean="0"/>
              <a:t>	По месту потребления</a:t>
            </a:r>
            <a:endParaRPr lang="en-US" sz="2200" smtClean="0"/>
          </a:p>
        </p:txBody>
      </p:sp>
    </p:spTree>
    <p:extLst>
      <p:ext uri="{BB962C8B-B14F-4D97-AF65-F5344CB8AC3E}">
        <p14:creationId xmlns:p14="http://schemas.microsoft.com/office/powerpoint/2010/main" val="44540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5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  <a:noFill/>
        </p:spPr>
        <p:txBody>
          <a:bodyPr lIns="0" tIns="0" rIns="0" bIns="0"/>
          <a:lstStyle/>
          <a:p>
            <a:fld id="{96971C82-4AF4-41F4-B4FF-76B0FE8C16A7}" type="slidenum">
              <a:rPr lang="en-US" smtClean="0">
                <a:solidFill>
                  <a:srgbClr val="D1EAEE"/>
                </a:solidFill>
                <a:latin typeface="Constantia" pitchFamily="18" charset="0"/>
              </a:rPr>
              <a:pPr/>
              <a:t>19</a:t>
            </a:fld>
            <a:endParaRPr lang="en-US" smtClean="0">
              <a:solidFill>
                <a:srgbClr val="D1EAEE"/>
              </a:solidFill>
              <a:latin typeface="Constantia" pitchFamily="18" charset="0"/>
            </a:endParaRPr>
          </a:p>
        </p:txBody>
      </p:sp>
      <p:sp>
        <p:nvSpPr>
          <p:cNvPr id="21506" name="Rectangle 2"/>
          <p:cNvSpPr>
            <a:spLocks noGrp="1"/>
          </p:cNvSpPr>
          <p:nvPr>
            <p:ph type="title" idx="4294967295"/>
          </p:nvPr>
        </p:nvSpPr>
        <p:spPr>
          <a:xfrm>
            <a:off x="533400" y="381000"/>
            <a:ext cx="8229600" cy="762000"/>
          </a:xfrm>
        </p:spPr>
        <p:txBody>
          <a:bodyPr lIns="0" rIns="0" bIns="0" anchor="b"/>
          <a:lstStyle/>
          <a:p>
            <a:pPr algn="ctr" eaLnBrk="1" hangingPunct="1"/>
            <a:r>
              <a:rPr lang="ru-RU" sz="4400" b="1" smtClean="0"/>
              <a:t>Методические допущения (3)</a:t>
            </a:r>
            <a:endParaRPr lang="en-US" sz="4400" b="1" smtClean="0"/>
          </a:p>
        </p:txBody>
      </p:sp>
      <p:sp>
        <p:nvSpPr>
          <p:cNvPr id="21507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447800"/>
            <a:ext cx="8229600" cy="4648200"/>
          </a:xfrm>
        </p:spPr>
        <p:txBody>
          <a:bodyPr/>
          <a:lstStyle/>
          <a:p>
            <a:pPr eaLnBrk="1" hangingPunct="1"/>
            <a:r>
              <a:rPr lang="ru-RU" sz="3200" smtClean="0"/>
              <a:t>Национальная адекватность </a:t>
            </a:r>
            <a:r>
              <a:rPr lang="ru-RU" sz="3200" i="1" smtClean="0"/>
              <a:t>или </a:t>
            </a:r>
            <a:r>
              <a:rPr lang="ru-RU" sz="3200" smtClean="0"/>
              <a:t>международная сравнимость?</a:t>
            </a:r>
          </a:p>
          <a:p>
            <a:pPr eaLnBrk="1" hangingPunct="1"/>
            <a:r>
              <a:rPr lang="ru-RU" sz="3200" smtClean="0"/>
              <a:t>Расчёт индекса в двух вариантах:</a:t>
            </a:r>
          </a:p>
          <a:p>
            <a:pPr lvl="1" eaLnBrk="1" hangingPunct="1"/>
            <a:r>
              <a:rPr lang="ru-RU" sz="3200" smtClean="0"/>
              <a:t>Идеальный – полный набор индикаторов, но только для Армении</a:t>
            </a:r>
          </a:p>
          <a:p>
            <a:pPr lvl="1" eaLnBrk="1" hangingPunct="1"/>
            <a:r>
              <a:rPr lang="ru-RU" sz="3200" smtClean="0"/>
              <a:t>Реальный – ограниченный набор индикаторов, но для всех стран региона</a:t>
            </a:r>
            <a:endParaRPr lang="en-US" sz="3200" smtClean="0"/>
          </a:p>
        </p:txBody>
      </p:sp>
    </p:spTree>
    <p:extLst>
      <p:ext uri="{BB962C8B-B14F-4D97-AF65-F5344CB8AC3E}">
        <p14:creationId xmlns:p14="http://schemas.microsoft.com/office/powerpoint/2010/main" val="271365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24390" y="733425"/>
            <a:ext cx="7916863" cy="5880100"/>
            <a:chOff x="312" y="306"/>
            <a:chExt cx="4987" cy="3704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12" y="306"/>
              <a:ext cx="4987" cy="3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5"/>
            <p:cNvSpPr>
              <a:spLocks noChangeArrowheads="1"/>
            </p:cNvSpPr>
            <p:nvPr/>
          </p:nvSpPr>
          <p:spPr bwMode="auto">
            <a:xfrm>
              <a:off x="361" y="355"/>
              <a:ext cx="4890" cy="36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6"/>
            <p:cNvSpPr>
              <a:spLocks noChangeArrowheads="1"/>
            </p:cNvSpPr>
            <p:nvPr/>
          </p:nvSpPr>
          <p:spPr bwMode="auto">
            <a:xfrm>
              <a:off x="934" y="462"/>
              <a:ext cx="4142" cy="30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Line 7"/>
            <p:cNvSpPr>
              <a:spLocks noChangeShapeType="1"/>
            </p:cNvSpPr>
            <p:nvPr/>
          </p:nvSpPr>
          <p:spPr bwMode="auto">
            <a:xfrm>
              <a:off x="934" y="462"/>
              <a:ext cx="0" cy="300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8"/>
            <p:cNvSpPr>
              <a:spLocks noChangeShapeType="1"/>
            </p:cNvSpPr>
            <p:nvPr/>
          </p:nvSpPr>
          <p:spPr bwMode="auto">
            <a:xfrm>
              <a:off x="895" y="3466"/>
              <a:ext cx="3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9"/>
            <p:cNvSpPr>
              <a:spLocks noChangeShapeType="1"/>
            </p:cNvSpPr>
            <p:nvPr/>
          </p:nvSpPr>
          <p:spPr bwMode="auto">
            <a:xfrm>
              <a:off x="895" y="2970"/>
              <a:ext cx="3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10"/>
            <p:cNvSpPr>
              <a:spLocks noChangeShapeType="1"/>
            </p:cNvSpPr>
            <p:nvPr/>
          </p:nvSpPr>
          <p:spPr bwMode="auto">
            <a:xfrm>
              <a:off x="895" y="2464"/>
              <a:ext cx="3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Line 11"/>
            <p:cNvSpPr>
              <a:spLocks noChangeShapeType="1"/>
            </p:cNvSpPr>
            <p:nvPr/>
          </p:nvSpPr>
          <p:spPr bwMode="auto">
            <a:xfrm>
              <a:off x="895" y="1968"/>
              <a:ext cx="3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Line 12"/>
            <p:cNvSpPr>
              <a:spLocks noChangeShapeType="1"/>
            </p:cNvSpPr>
            <p:nvPr/>
          </p:nvSpPr>
          <p:spPr bwMode="auto">
            <a:xfrm>
              <a:off x="895" y="1463"/>
              <a:ext cx="3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Line 13"/>
            <p:cNvSpPr>
              <a:spLocks noChangeShapeType="1"/>
            </p:cNvSpPr>
            <p:nvPr/>
          </p:nvSpPr>
          <p:spPr bwMode="auto">
            <a:xfrm>
              <a:off x="895" y="967"/>
              <a:ext cx="3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Line 14"/>
            <p:cNvSpPr>
              <a:spLocks noChangeShapeType="1"/>
            </p:cNvSpPr>
            <p:nvPr/>
          </p:nvSpPr>
          <p:spPr bwMode="auto">
            <a:xfrm>
              <a:off x="895" y="462"/>
              <a:ext cx="3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15"/>
            <p:cNvSpPr>
              <a:spLocks noChangeShapeType="1"/>
            </p:cNvSpPr>
            <p:nvPr/>
          </p:nvSpPr>
          <p:spPr bwMode="auto">
            <a:xfrm>
              <a:off x="934" y="3466"/>
              <a:ext cx="414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16"/>
            <p:cNvSpPr>
              <a:spLocks noChangeShapeType="1"/>
            </p:cNvSpPr>
            <p:nvPr/>
          </p:nvSpPr>
          <p:spPr bwMode="auto">
            <a:xfrm flipV="1">
              <a:off x="934" y="3466"/>
              <a:ext cx="0" cy="3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17"/>
            <p:cNvSpPr>
              <a:spLocks noChangeShapeType="1"/>
            </p:cNvSpPr>
            <p:nvPr/>
          </p:nvSpPr>
          <p:spPr bwMode="auto">
            <a:xfrm flipV="1">
              <a:off x="1449" y="3466"/>
              <a:ext cx="0" cy="3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18"/>
            <p:cNvSpPr>
              <a:spLocks noChangeShapeType="1"/>
            </p:cNvSpPr>
            <p:nvPr/>
          </p:nvSpPr>
          <p:spPr bwMode="auto">
            <a:xfrm flipV="1">
              <a:off x="1974" y="3466"/>
              <a:ext cx="0" cy="3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19"/>
            <p:cNvSpPr>
              <a:spLocks noChangeShapeType="1"/>
            </p:cNvSpPr>
            <p:nvPr/>
          </p:nvSpPr>
          <p:spPr bwMode="auto">
            <a:xfrm flipV="1">
              <a:off x="2490" y="3466"/>
              <a:ext cx="0" cy="3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20"/>
            <p:cNvSpPr>
              <a:spLocks noChangeShapeType="1"/>
            </p:cNvSpPr>
            <p:nvPr/>
          </p:nvSpPr>
          <p:spPr bwMode="auto">
            <a:xfrm flipV="1">
              <a:off x="3005" y="3466"/>
              <a:ext cx="0" cy="3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21"/>
            <p:cNvSpPr>
              <a:spLocks noChangeShapeType="1"/>
            </p:cNvSpPr>
            <p:nvPr/>
          </p:nvSpPr>
          <p:spPr bwMode="auto">
            <a:xfrm flipV="1">
              <a:off x="3520" y="3466"/>
              <a:ext cx="0" cy="3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22"/>
            <p:cNvSpPr>
              <a:spLocks noChangeShapeType="1"/>
            </p:cNvSpPr>
            <p:nvPr/>
          </p:nvSpPr>
          <p:spPr bwMode="auto">
            <a:xfrm flipV="1">
              <a:off x="4045" y="3466"/>
              <a:ext cx="0" cy="3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23"/>
            <p:cNvSpPr>
              <a:spLocks noChangeShapeType="1"/>
            </p:cNvSpPr>
            <p:nvPr/>
          </p:nvSpPr>
          <p:spPr bwMode="auto">
            <a:xfrm flipV="1">
              <a:off x="4560" y="3466"/>
              <a:ext cx="0" cy="3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4"/>
            <p:cNvSpPr>
              <a:spLocks noChangeShapeType="1"/>
            </p:cNvSpPr>
            <p:nvPr/>
          </p:nvSpPr>
          <p:spPr bwMode="auto">
            <a:xfrm flipV="1">
              <a:off x="5076" y="3466"/>
              <a:ext cx="0" cy="3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25"/>
            <p:cNvSpPr>
              <a:spLocks noChangeShapeType="1"/>
            </p:cNvSpPr>
            <p:nvPr/>
          </p:nvSpPr>
          <p:spPr bwMode="auto">
            <a:xfrm flipV="1">
              <a:off x="3510" y="393"/>
              <a:ext cx="1" cy="3141"/>
            </a:xfrm>
            <a:prstGeom prst="line">
              <a:avLst/>
            </a:prstGeom>
            <a:noFill/>
            <a:ln w="0">
              <a:solidFill>
                <a:srgbClr val="3366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Line 26"/>
            <p:cNvSpPr>
              <a:spLocks noChangeShapeType="1"/>
            </p:cNvSpPr>
            <p:nvPr/>
          </p:nvSpPr>
          <p:spPr bwMode="auto">
            <a:xfrm>
              <a:off x="866" y="3018"/>
              <a:ext cx="4210" cy="1"/>
            </a:xfrm>
            <a:prstGeom prst="line">
              <a:avLst/>
            </a:prstGeom>
            <a:noFill/>
            <a:ln w="0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27"/>
            <p:cNvSpPr>
              <a:spLocks noChangeArrowheads="1"/>
            </p:cNvSpPr>
            <p:nvPr/>
          </p:nvSpPr>
          <p:spPr bwMode="auto">
            <a:xfrm>
              <a:off x="4677" y="1725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Rectangle 28"/>
            <p:cNvSpPr>
              <a:spLocks noChangeArrowheads="1"/>
            </p:cNvSpPr>
            <p:nvPr/>
          </p:nvSpPr>
          <p:spPr bwMode="auto">
            <a:xfrm>
              <a:off x="4580" y="1434"/>
              <a:ext cx="48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29"/>
            <p:cNvSpPr>
              <a:spLocks noChangeArrowheads="1"/>
            </p:cNvSpPr>
            <p:nvPr/>
          </p:nvSpPr>
          <p:spPr bwMode="auto">
            <a:xfrm>
              <a:off x="4570" y="2212"/>
              <a:ext cx="49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30"/>
            <p:cNvSpPr>
              <a:spLocks noChangeArrowheads="1"/>
            </p:cNvSpPr>
            <p:nvPr/>
          </p:nvSpPr>
          <p:spPr bwMode="auto">
            <a:xfrm>
              <a:off x="4570" y="1677"/>
              <a:ext cx="49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31"/>
            <p:cNvSpPr>
              <a:spLocks noChangeArrowheads="1"/>
            </p:cNvSpPr>
            <p:nvPr/>
          </p:nvSpPr>
          <p:spPr bwMode="auto">
            <a:xfrm>
              <a:off x="4541" y="2182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32"/>
            <p:cNvSpPr>
              <a:spLocks noChangeArrowheads="1"/>
            </p:cNvSpPr>
            <p:nvPr/>
          </p:nvSpPr>
          <p:spPr bwMode="auto">
            <a:xfrm>
              <a:off x="4531" y="2250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33"/>
            <p:cNvSpPr>
              <a:spLocks noChangeArrowheads="1"/>
            </p:cNvSpPr>
            <p:nvPr/>
          </p:nvSpPr>
          <p:spPr bwMode="auto">
            <a:xfrm>
              <a:off x="4473" y="2231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34"/>
            <p:cNvSpPr>
              <a:spLocks noChangeArrowheads="1"/>
            </p:cNvSpPr>
            <p:nvPr/>
          </p:nvSpPr>
          <p:spPr bwMode="auto">
            <a:xfrm>
              <a:off x="4356" y="2105"/>
              <a:ext cx="49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Rectangle 35"/>
            <p:cNvSpPr>
              <a:spLocks noChangeArrowheads="1"/>
            </p:cNvSpPr>
            <p:nvPr/>
          </p:nvSpPr>
          <p:spPr bwMode="auto">
            <a:xfrm>
              <a:off x="4249" y="763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36"/>
            <p:cNvSpPr>
              <a:spLocks noChangeArrowheads="1"/>
            </p:cNvSpPr>
            <p:nvPr/>
          </p:nvSpPr>
          <p:spPr bwMode="auto">
            <a:xfrm>
              <a:off x="4172" y="802"/>
              <a:ext cx="48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37"/>
            <p:cNvSpPr>
              <a:spLocks noChangeArrowheads="1"/>
            </p:cNvSpPr>
            <p:nvPr/>
          </p:nvSpPr>
          <p:spPr bwMode="auto">
            <a:xfrm>
              <a:off x="4035" y="2630"/>
              <a:ext cx="49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38"/>
            <p:cNvSpPr>
              <a:spLocks noChangeArrowheads="1"/>
            </p:cNvSpPr>
            <p:nvPr/>
          </p:nvSpPr>
          <p:spPr bwMode="auto">
            <a:xfrm>
              <a:off x="3997" y="2785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39"/>
            <p:cNvSpPr>
              <a:spLocks noChangeArrowheads="1"/>
            </p:cNvSpPr>
            <p:nvPr/>
          </p:nvSpPr>
          <p:spPr bwMode="auto">
            <a:xfrm>
              <a:off x="3919" y="2153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40"/>
            <p:cNvSpPr>
              <a:spLocks noChangeArrowheads="1"/>
            </p:cNvSpPr>
            <p:nvPr/>
          </p:nvSpPr>
          <p:spPr bwMode="auto">
            <a:xfrm>
              <a:off x="3890" y="2970"/>
              <a:ext cx="48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41"/>
            <p:cNvSpPr>
              <a:spLocks noChangeArrowheads="1"/>
            </p:cNvSpPr>
            <p:nvPr/>
          </p:nvSpPr>
          <p:spPr bwMode="auto">
            <a:xfrm>
              <a:off x="3860" y="2153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Rectangle 42"/>
            <p:cNvSpPr>
              <a:spLocks noChangeArrowheads="1"/>
            </p:cNvSpPr>
            <p:nvPr/>
          </p:nvSpPr>
          <p:spPr bwMode="auto">
            <a:xfrm>
              <a:off x="3860" y="2688"/>
              <a:ext cx="49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43"/>
            <p:cNvSpPr>
              <a:spLocks noChangeArrowheads="1"/>
            </p:cNvSpPr>
            <p:nvPr/>
          </p:nvSpPr>
          <p:spPr bwMode="auto">
            <a:xfrm>
              <a:off x="3851" y="2717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44"/>
            <p:cNvSpPr>
              <a:spLocks noChangeArrowheads="1"/>
            </p:cNvSpPr>
            <p:nvPr/>
          </p:nvSpPr>
          <p:spPr bwMode="auto">
            <a:xfrm>
              <a:off x="3802" y="2221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Rectangle 45"/>
            <p:cNvSpPr>
              <a:spLocks noChangeArrowheads="1"/>
            </p:cNvSpPr>
            <p:nvPr/>
          </p:nvSpPr>
          <p:spPr bwMode="auto">
            <a:xfrm>
              <a:off x="3802" y="2659"/>
              <a:ext cx="49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46"/>
            <p:cNvSpPr>
              <a:spLocks noChangeArrowheads="1"/>
            </p:cNvSpPr>
            <p:nvPr/>
          </p:nvSpPr>
          <p:spPr bwMode="auto">
            <a:xfrm>
              <a:off x="3802" y="1852"/>
              <a:ext cx="49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Rectangle 47"/>
            <p:cNvSpPr>
              <a:spLocks noChangeArrowheads="1"/>
            </p:cNvSpPr>
            <p:nvPr/>
          </p:nvSpPr>
          <p:spPr bwMode="auto">
            <a:xfrm>
              <a:off x="3802" y="2668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48"/>
            <p:cNvSpPr>
              <a:spLocks noChangeArrowheads="1"/>
            </p:cNvSpPr>
            <p:nvPr/>
          </p:nvSpPr>
          <p:spPr bwMode="auto">
            <a:xfrm>
              <a:off x="3715" y="2766"/>
              <a:ext cx="48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49"/>
            <p:cNvSpPr>
              <a:spLocks noChangeArrowheads="1"/>
            </p:cNvSpPr>
            <p:nvPr/>
          </p:nvSpPr>
          <p:spPr bwMode="auto">
            <a:xfrm>
              <a:off x="3695" y="2707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50"/>
            <p:cNvSpPr>
              <a:spLocks noChangeArrowheads="1"/>
            </p:cNvSpPr>
            <p:nvPr/>
          </p:nvSpPr>
          <p:spPr bwMode="auto">
            <a:xfrm>
              <a:off x="3637" y="2367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51"/>
            <p:cNvSpPr>
              <a:spLocks noChangeArrowheads="1"/>
            </p:cNvSpPr>
            <p:nvPr/>
          </p:nvSpPr>
          <p:spPr bwMode="auto">
            <a:xfrm>
              <a:off x="3637" y="2950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52"/>
            <p:cNvSpPr>
              <a:spLocks noChangeArrowheads="1"/>
            </p:cNvSpPr>
            <p:nvPr/>
          </p:nvSpPr>
          <p:spPr bwMode="auto">
            <a:xfrm>
              <a:off x="3617" y="3048"/>
              <a:ext cx="49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53"/>
            <p:cNvSpPr>
              <a:spLocks noChangeArrowheads="1"/>
            </p:cNvSpPr>
            <p:nvPr/>
          </p:nvSpPr>
          <p:spPr bwMode="auto">
            <a:xfrm>
              <a:off x="3598" y="2960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54"/>
            <p:cNvSpPr>
              <a:spLocks noChangeArrowheads="1"/>
            </p:cNvSpPr>
            <p:nvPr/>
          </p:nvSpPr>
          <p:spPr bwMode="auto">
            <a:xfrm>
              <a:off x="3588" y="2707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Rectangle 55"/>
            <p:cNvSpPr>
              <a:spLocks noChangeArrowheads="1"/>
            </p:cNvSpPr>
            <p:nvPr/>
          </p:nvSpPr>
          <p:spPr bwMode="auto">
            <a:xfrm>
              <a:off x="3549" y="2970"/>
              <a:ext cx="49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Rectangle 56"/>
            <p:cNvSpPr>
              <a:spLocks noChangeArrowheads="1"/>
            </p:cNvSpPr>
            <p:nvPr/>
          </p:nvSpPr>
          <p:spPr bwMode="auto">
            <a:xfrm>
              <a:off x="3520" y="2192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Rectangle 57"/>
            <p:cNvSpPr>
              <a:spLocks noChangeArrowheads="1"/>
            </p:cNvSpPr>
            <p:nvPr/>
          </p:nvSpPr>
          <p:spPr bwMode="auto">
            <a:xfrm>
              <a:off x="3481" y="2960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58"/>
            <p:cNvSpPr>
              <a:spLocks noChangeArrowheads="1"/>
            </p:cNvSpPr>
            <p:nvPr/>
          </p:nvSpPr>
          <p:spPr bwMode="auto">
            <a:xfrm>
              <a:off x="3481" y="2921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Rectangle 59"/>
            <p:cNvSpPr>
              <a:spLocks noChangeArrowheads="1"/>
            </p:cNvSpPr>
            <p:nvPr/>
          </p:nvSpPr>
          <p:spPr bwMode="auto">
            <a:xfrm>
              <a:off x="3481" y="3038"/>
              <a:ext cx="49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Rectangle 60"/>
            <p:cNvSpPr>
              <a:spLocks noChangeArrowheads="1"/>
            </p:cNvSpPr>
            <p:nvPr/>
          </p:nvSpPr>
          <p:spPr bwMode="auto">
            <a:xfrm>
              <a:off x="3442" y="3135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Rectangle 61"/>
            <p:cNvSpPr>
              <a:spLocks noChangeArrowheads="1"/>
            </p:cNvSpPr>
            <p:nvPr/>
          </p:nvSpPr>
          <p:spPr bwMode="auto">
            <a:xfrm>
              <a:off x="3433" y="3067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Rectangle 62"/>
            <p:cNvSpPr>
              <a:spLocks noChangeArrowheads="1"/>
            </p:cNvSpPr>
            <p:nvPr/>
          </p:nvSpPr>
          <p:spPr bwMode="auto">
            <a:xfrm>
              <a:off x="3423" y="2882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Rectangle 63"/>
            <p:cNvSpPr>
              <a:spLocks noChangeArrowheads="1"/>
            </p:cNvSpPr>
            <p:nvPr/>
          </p:nvSpPr>
          <p:spPr bwMode="auto">
            <a:xfrm>
              <a:off x="3403" y="2843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Rectangle 64"/>
            <p:cNvSpPr>
              <a:spLocks noChangeArrowheads="1"/>
            </p:cNvSpPr>
            <p:nvPr/>
          </p:nvSpPr>
          <p:spPr bwMode="auto">
            <a:xfrm>
              <a:off x="3365" y="2931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Rectangle 65"/>
            <p:cNvSpPr>
              <a:spLocks noChangeArrowheads="1"/>
            </p:cNvSpPr>
            <p:nvPr/>
          </p:nvSpPr>
          <p:spPr bwMode="auto">
            <a:xfrm>
              <a:off x="3355" y="3086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Rectangle 66"/>
            <p:cNvSpPr>
              <a:spLocks noChangeArrowheads="1"/>
            </p:cNvSpPr>
            <p:nvPr/>
          </p:nvSpPr>
          <p:spPr bwMode="auto">
            <a:xfrm>
              <a:off x="3306" y="2639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Rectangle 67"/>
            <p:cNvSpPr>
              <a:spLocks noChangeArrowheads="1"/>
            </p:cNvSpPr>
            <p:nvPr/>
          </p:nvSpPr>
          <p:spPr bwMode="auto">
            <a:xfrm>
              <a:off x="3306" y="2795"/>
              <a:ext cx="49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Rectangle 68"/>
            <p:cNvSpPr>
              <a:spLocks noChangeArrowheads="1"/>
            </p:cNvSpPr>
            <p:nvPr/>
          </p:nvSpPr>
          <p:spPr bwMode="auto">
            <a:xfrm>
              <a:off x="3248" y="2056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Rectangle 69"/>
            <p:cNvSpPr>
              <a:spLocks noChangeArrowheads="1"/>
            </p:cNvSpPr>
            <p:nvPr/>
          </p:nvSpPr>
          <p:spPr bwMode="auto">
            <a:xfrm>
              <a:off x="3209" y="3116"/>
              <a:ext cx="49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Rectangle 70"/>
            <p:cNvSpPr>
              <a:spLocks noChangeArrowheads="1"/>
            </p:cNvSpPr>
            <p:nvPr/>
          </p:nvSpPr>
          <p:spPr bwMode="auto">
            <a:xfrm>
              <a:off x="3199" y="3018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Rectangle 71"/>
            <p:cNvSpPr>
              <a:spLocks noChangeArrowheads="1"/>
            </p:cNvSpPr>
            <p:nvPr/>
          </p:nvSpPr>
          <p:spPr bwMode="auto">
            <a:xfrm>
              <a:off x="3190" y="3252"/>
              <a:ext cx="48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72"/>
            <p:cNvSpPr>
              <a:spLocks noChangeArrowheads="1"/>
            </p:cNvSpPr>
            <p:nvPr/>
          </p:nvSpPr>
          <p:spPr bwMode="auto">
            <a:xfrm>
              <a:off x="3141" y="2766"/>
              <a:ext cx="49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Rectangle 73"/>
            <p:cNvSpPr>
              <a:spLocks noChangeArrowheads="1"/>
            </p:cNvSpPr>
            <p:nvPr/>
          </p:nvSpPr>
          <p:spPr bwMode="auto">
            <a:xfrm>
              <a:off x="3141" y="3057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Rectangle 74"/>
            <p:cNvSpPr>
              <a:spLocks noChangeArrowheads="1"/>
            </p:cNvSpPr>
            <p:nvPr/>
          </p:nvSpPr>
          <p:spPr bwMode="auto">
            <a:xfrm>
              <a:off x="3102" y="2902"/>
              <a:ext cx="49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Rectangle 75"/>
            <p:cNvSpPr>
              <a:spLocks noChangeArrowheads="1"/>
            </p:cNvSpPr>
            <p:nvPr/>
          </p:nvSpPr>
          <p:spPr bwMode="auto">
            <a:xfrm>
              <a:off x="3102" y="2960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Rectangle 76"/>
            <p:cNvSpPr>
              <a:spLocks noChangeArrowheads="1"/>
            </p:cNvSpPr>
            <p:nvPr/>
          </p:nvSpPr>
          <p:spPr bwMode="auto">
            <a:xfrm>
              <a:off x="3073" y="2853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Rectangle 77"/>
            <p:cNvSpPr>
              <a:spLocks noChangeArrowheads="1"/>
            </p:cNvSpPr>
            <p:nvPr/>
          </p:nvSpPr>
          <p:spPr bwMode="auto">
            <a:xfrm>
              <a:off x="3063" y="3135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78"/>
            <p:cNvSpPr>
              <a:spLocks noChangeArrowheads="1"/>
            </p:cNvSpPr>
            <p:nvPr/>
          </p:nvSpPr>
          <p:spPr bwMode="auto">
            <a:xfrm>
              <a:off x="2947" y="3086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Rectangle 79"/>
            <p:cNvSpPr>
              <a:spLocks noChangeArrowheads="1"/>
            </p:cNvSpPr>
            <p:nvPr/>
          </p:nvSpPr>
          <p:spPr bwMode="auto">
            <a:xfrm>
              <a:off x="2917" y="3048"/>
              <a:ext cx="49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Rectangle 80"/>
            <p:cNvSpPr>
              <a:spLocks noChangeArrowheads="1"/>
            </p:cNvSpPr>
            <p:nvPr/>
          </p:nvSpPr>
          <p:spPr bwMode="auto">
            <a:xfrm>
              <a:off x="2879" y="3135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Rectangle 81"/>
            <p:cNvSpPr>
              <a:spLocks noChangeArrowheads="1"/>
            </p:cNvSpPr>
            <p:nvPr/>
          </p:nvSpPr>
          <p:spPr bwMode="auto">
            <a:xfrm>
              <a:off x="2840" y="2989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Rectangle 82"/>
            <p:cNvSpPr>
              <a:spLocks noChangeArrowheads="1"/>
            </p:cNvSpPr>
            <p:nvPr/>
          </p:nvSpPr>
          <p:spPr bwMode="auto">
            <a:xfrm>
              <a:off x="2840" y="3096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Rectangle 83"/>
            <p:cNvSpPr>
              <a:spLocks noChangeArrowheads="1"/>
            </p:cNvSpPr>
            <p:nvPr/>
          </p:nvSpPr>
          <p:spPr bwMode="auto">
            <a:xfrm>
              <a:off x="2704" y="3203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84"/>
            <p:cNvSpPr>
              <a:spLocks noChangeArrowheads="1"/>
            </p:cNvSpPr>
            <p:nvPr/>
          </p:nvSpPr>
          <p:spPr bwMode="auto">
            <a:xfrm>
              <a:off x="2674" y="2999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Rectangle 85"/>
            <p:cNvSpPr>
              <a:spLocks noChangeArrowheads="1"/>
            </p:cNvSpPr>
            <p:nvPr/>
          </p:nvSpPr>
          <p:spPr bwMode="auto">
            <a:xfrm>
              <a:off x="2626" y="3193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86"/>
            <p:cNvSpPr>
              <a:spLocks noChangeArrowheads="1"/>
            </p:cNvSpPr>
            <p:nvPr/>
          </p:nvSpPr>
          <p:spPr bwMode="auto">
            <a:xfrm>
              <a:off x="2587" y="3116"/>
              <a:ext cx="48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Rectangle 87"/>
            <p:cNvSpPr>
              <a:spLocks noChangeArrowheads="1"/>
            </p:cNvSpPr>
            <p:nvPr/>
          </p:nvSpPr>
          <p:spPr bwMode="auto">
            <a:xfrm>
              <a:off x="2577" y="3174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Rectangle 88"/>
            <p:cNvSpPr>
              <a:spLocks noChangeArrowheads="1"/>
            </p:cNvSpPr>
            <p:nvPr/>
          </p:nvSpPr>
          <p:spPr bwMode="auto">
            <a:xfrm>
              <a:off x="2577" y="3057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Rectangle 89"/>
            <p:cNvSpPr>
              <a:spLocks noChangeArrowheads="1"/>
            </p:cNvSpPr>
            <p:nvPr/>
          </p:nvSpPr>
          <p:spPr bwMode="auto">
            <a:xfrm>
              <a:off x="2509" y="3155"/>
              <a:ext cx="49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Rectangle 90"/>
            <p:cNvSpPr>
              <a:spLocks noChangeArrowheads="1"/>
            </p:cNvSpPr>
            <p:nvPr/>
          </p:nvSpPr>
          <p:spPr bwMode="auto">
            <a:xfrm>
              <a:off x="2480" y="3242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Rectangle 91"/>
            <p:cNvSpPr>
              <a:spLocks noChangeArrowheads="1"/>
            </p:cNvSpPr>
            <p:nvPr/>
          </p:nvSpPr>
          <p:spPr bwMode="auto">
            <a:xfrm>
              <a:off x="2460" y="3281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Rectangle 92"/>
            <p:cNvSpPr>
              <a:spLocks noChangeArrowheads="1"/>
            </p:cNvSpPr>
            <p:nvPr/>
          </p:nvSpPr>
          <p:spPr bwMode="auto">
            <a:xfrm>
              <a:off x="2431" y="3330"/>
              <a:ext cx="49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Rectangle 93"/>
            <p:cNvSpPr>
              <a:spLocks noChangeArrowheads="1"/>
            </p:cNvSpPr>
            <p:nvPr/>
          </p:nvSpPr>
          <p:spPr bwMode="auto">
            <a:xfrm>
              <a:off x="2392" y="3184"/>
              <a:ext cx="49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Rectangle 94"/>
            <p:cNvSpPr>
              <a:spLocks noChangeArrowheads="1"/>
            </p:cNvSpPr>
            <p:nvPr/>
          </p:nvSpPr>
          <p:spPr bwMode="auto">
            <a:xfrm>
              <a:off x="2373" y="2989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95"/>
            <p:cNvSpPr>
              <a:spLocks noChangeArrowheads="1"/>
            </p:cNvSpPr>
            <p:nvPr/>
          </p:nvSpPr>
          <p:spPr bwMode="auto">
            <a:xfrm>
              <a:off x="2363" y="3174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Rectangle 96"/>
            <p:cNvSpPr>
              <a:spLocks noChangeArrowheads="1"/>
            </p:cNvSpPr>
            <p:nvPr/>
          </p:nvSpPr>
          <p:spPr bwMode="auto">
            <a:xfrm>
              <a:off x="2354" y="2989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Rectangle 97"/>
            <p:cNvSpPr>
              <a:spLocks noChangeArrowheads="1"/>
            </p:cNvSpPr>
            <p:nvPr/>
          </p:nvSpPr>
          <p:spPr bwMode="auto">
            <a:xfrm>
              <a:off x="2276" y="2902"/>
              <a:ext cx="48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98"/>
            <p:cNvSpPr>
              <a:spLocks noChangeArrowheads="1"/>
            </p:cNvSpPr>
            <p:nvPr/>
          </p:nvSpPr>
          <p:spPr bwMode="auto">
            <a:xfrm>
              <a:off x="2256" y="3203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99"/>
            <p:cNvSpPr>
              <a:spLocks noChangeArrowheads="1"/>
            </p:cNvSpPr>
            <p:nvPr/>
          </p:nvSpPr>
          <p:spPr bwMode="auto">
            <a:xfrm>
              <a:off x="2247" y="3164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Rectangle 100"/>
            <p:cNvSpPr>
              <a:spLocks noChangeArrowheads="1"/>
            </p:cNvSpPr>
            <p:nvPr/>
          </p:nvSpPr>
          <p:spPr bwMode="auto">
            <a:xfrm>
              <a:off x="2247" y="3077"/>
              <a:ext cx="48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Rectangle 101"/>
            <p:cNvSpPr>
              <a:spLocks noChangeArrowheads="1"/>
            </p:cNvSpPr>
            <p:nvPr/>
          </p:nvSpPr>
          <p:spPr bwMode="auto">
            <a:xfrm>
              <a:off x="2247" y="2542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Rectangle 102"/>
            <p:cNvSpPr>
              <a:spLocks noChangeArrowheads="1"/>
            </p:cNvSpPr>
            <p:nvPr/>
          </p:nvSpPr>
          <p:spPr bwMode="auto">
            <a:xfrm>
              <a:off x="2217" y="3271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03"/>
            <p:cNvSpPr>
              <a:spLocks noChangeArrowheads="1"/>
            </p:cNvSpPr>
            <p:nvPr/>
          </p:nvSpPr>
          <p:spPr bwMode="auto">
            <a:xfrm>
              <a:off x="2217" y="2785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Rectangle 104"/>
            <p:cNvSpPr>
              <a:spLocks noChangeArrowheads="1"/>
            </p:cNvSpPr>
            <p:nvPr/>
          </p:nvSpPr>
          <p:spPr bwMode="auto">
            <a:xfrm>
              <a:off x="2198" y="3164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Rectangle 105"/>
            <p:cNvSpPr>
              <a:spLocks noChangeArrowheads="1"/>
            </p:cNvSpPr>
            <p:nvPr/>
          </p:nvSpPr>
          <p:spPr bwMode="auto">
            <a:xfrm>
              <a:off x="2179" y="3057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Rectangle 106"/>
            <p:cNvSpPr>
              <a:spLocks noChangeArrowheads="1"/>
            </p:cNvSpPr>
            <p:nvPr/>
          </p:nvSpPr>
          <p:spPr bwMode="auto">
            <a:xfrm>
              <a:off x="2120" y="3193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Rectangle 107"/>
            <p:cNvSpPr>
              <a:spLocks noChangeArrowheads="1"/>
            </p:cNvSpPr>
            <p:nvPr/>
          </p:nvSpPr>
          <p:spPr bwMode="auto">
            <a:xfrm>
              <a:off x="2101" y="3213"/>
              <a:ext cx="48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Rectangle 108"/>
            <p:cNvSpPr>
              <a:spLocks noChangeArrowheads="1"/>
            </p:cNvSpPr>
            <p:nvPr/>
          </p:nvSpPr>
          <p:spPr bwMode="auto">
            <a:xfrm>
              <a:off x="2091" y="3184"/>
              <a:ext cx="49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Rectangle 109"/>
            <p:cNvSpPr>
              <a:spLocks noChangeArrowheads="1"/>
            </p:cNvSpPr>
            <p:nvPr/>
          </p:nvSpPr>
          <p:spPr bwMode="auto">
            <a:xfrm>
              <a:off x="2081" y="3125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Rectangle 110"/>
            <p:cNvSpPr>
              <a:spLocks noChangeArrowheads="1"/>
            </p:cNvSpPr>
            <p:nvPr/>
          </p:nvSpPr>
          <p:spPr bwMode="auto">
            <a:xfrm>
              <a:off x="2042" y="2571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111"/>
            <p:cNvSpPr>
              <a:spLocks noChangeArrowheads="1"/>
            </p:cNvSpPr>
            <p:nvPr/>
          </p:nvSpPr>
          <p:spPr bwMode="auto">
            <a:xfrm>
              <a:off x="1984" y="2999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112"/>
            <p:cNvSpPr>
              <a:spLocks noChangeArrowheads="1"/>
            </p:cNvSpPr>
            <p:nvPr/>
          </p:nvSpPr>
          <p:spPr bwMode="auto">
            <a:xfrm>
              <a:off x="1936" y="3184"/>
              <a:ext cx="48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113"/>
            <p:cNvSpPr>
              <a:spLocks noChangeArrowheads="1"/>
            </p:cNvSpPr>
            <p:nvPr/>
          </p:nvSpPr>
          <p:spPr bwMode="auto">
            <a:xfrm>
              <a:off x="1936" y="3252"/>
              <a:ext cx="48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114"/>
            <p:cNvSpPr>
              <a:spLocks noChangeArrowheads="1"/>
            </p:cNvSpPr>
            <p:nvPr/>
          </p:nvSpPr>
          <p:spPr bwMode="auto">
            <a:xfrm>
              <a:off x="1926" y="3281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115"/>
            <p:cNvSpPr>
              <a:spLocks noChangeArrowheads="1"/>
            </p:cNvSpPr>
            <p:nvPr/>
          </p:nvSpPr>
          <p:spPr bwMode="auto">
            <a:xfrm>
              <a:off x="1819" y="3125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116"/>
            <p:cNvSpPr>
              <a:spLocks noChangeArrowheads="1"/>
            </p:cNvSpPr>
            <p:nvPr/>
          </p:nvSpPr>
          <p:spPr bwMode="auto">
            <a:xfrm>
              <a:off x="1751" y="3164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117"/>
            <p:cNvSpPr>
              <a:spLocks noChangeArrowheads="1"/>
            </p:cNvSpPr>
            <p:nvPr/>
          </p:nvSpPr>
          <p:spPr bwMode="auto">
            <a:xfrm>
              <a:off x="1731" y="2950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118"/>
            <p:cNvSpPr>
              <a:spLocks noChangeArrowheads="1"/>
            </p:cNvSpPr>
            <p:nvPr/>
          </p:nvSpPr>
          <p:spPr bwMode="auto">
            <a:xfrm>
              <a:off x="1702" y="3193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119"/>
            <p:cNvSpPr>
              <a:spLocks noChangeArrowheads="1"/>
            </p:cNvSpPr>
            <p:nvPr/>
          </p:nvSpPr>
          <p:spPr bwMode="auto">
            <a:xfrm>
              <a:off x="1683" y="3213"/>
              <a:ext cx="48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120"/>
            <p:cNvSpPr>
              <a:spLocks noChangeArrowheads="1"/>
            </p:cNvSpPr>
            <p:nvPr/>
          </p:nvSpPr>
          <p:spPr bwMode="auto">
            <a:xfrm>
              <a:off x="1654" y="3018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121"/>
            <p:cNvSpPr>
              <a:spLocks noChangeArrowheads="1"/>
            </p:cNvSpPr>
            <p:nvPr/>
          </p:nvSpPr>
          <p:spPr bwMode="auto">
            <a:xfrm>
              <a:off x="1644" y="3106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122"/>
            <p:cNvSpPr>
              <a:spLocks noChangeArrowheads="1"/>
            </p:cNvSpPr>
            <p:nvPr/>
          </p:nvSpPr>
          <p:spPr bwMode="auto">
            <a:xfrm>
              <a:off x="1615" y="3174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123"/>
            <p:cNvSpPr>
              <a:spLocks noChangeArrowheads="1"/>
            </p:cNvSpPr>
            <p:nvPr/>
          </p:nvSpPr>
          <p:spPr bwMode="auto">
            <a:xfrm>
              <a:off x="1586" y="3106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124"/>
            <p:cNvSpPr>
              <a:spLocks noChangeArrowheads="1"/>
            </p:cNvSpPr>
            <p:nvPr/>
          </p:nvSpPr>
          <p:spPr bwMode="auto">
            <a:xfrm>
              <a:off x="1576" y="3125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125"/>
            <p:cNvSpPr>
              <a:spLocks noChangeArrowheads="1"/>
            </p:cNvSpPr>
            <p:nvPr/>
          </p:nvSpPr>
          <p:spPr bwMode="auto">
            <a:xfrm>
              <a:off x="1566" y="3009"/>
              <a:ext cx="49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126"/>
            <p:cNvSpPr>
              <a:spLocks noChangeArrowheads="1"/>
            </p:cNvSpPr>
            <p:nvPr/>
          </p:nvSpPr>
          <p:spPr bwMode="auto">
            <a:xfrm>
              <a:off x="1537" y="3242"/>
              <a:ext cx="49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127"/>
            <p:cNvSpPr>
              <a:spLocks noChangeArrowheads="1"/>
            </p:cNvSpPr>
            <p:nvPr/>
          </p:nvSpPr>
          <p:spPr bwMode="auto">
            <a:xfrm>
              <a:off x="1508" y="3213"/>
              <a:ext cx="48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128"/>
            <p:cNvSpPr>
              <a:spLocks noChangeArrowheads="1"/>
            </p:cNvSpPr>
            <p:nvPr/>
          </p:nvSpPr>
          <p:spPr bwMode="auto">
            <a:xfrm>
              <a:off x="1401" y="2853"/>
              <a:ext cx="48" cy="49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129"/>
            <p:cNvSpPr>
              <a:spLocks noChangeArrowheads="1"/>
            </p:cNvSpPr>
            <p:nvPr/>
          </p:nvSpPr>
          <p:spPr bwMode="auto">
            <a:xfrm>
              <a:off x="1352" y="3252"/>
              <a:ext cx="49" cy="48"/>
            </a:xfrm>
            <a:prstGeom prst="rect">
              <a:avLst/>
            </a:prstGeom>
            <a:solidFill>
              <a:srgbClr val="C0C0C0"/>
            </a:solidFill>
            <a:ln w="10">
              <a:solidFill>
                <a:srgbClr val="C0C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130"/>
            <p:cNvSpPr>
              <a:spLocks noChangeArrowheads="1"/>
            </p:cNvSpPr>
            <p:nvPr/>
          </p:nvSpPr>
          <p:spPr bwMode="auto">
            <a:xfrm>
              <a:off x="3987" y="2503"/>
              <a:ext cx="48" cy="49"/>
            </a:xfrm>
            <a:prstGeom prst="rect">
              <a:avLst/>
            </a:prstGeom>
            <a:solidFill>
              <a:srgbClr val="CCFFCC"/>
            </a:solidFill>
            <a:ln w="1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Rectangle 131"/>
            <p:cNvSpPr>
              <a:spLocks noChangeArrowheads="1"/>
            </p:cNvSpPr>
            <p:nvPr/>
          </p:nvSpPr>
          <p:spPr bwMode="auto">
            <a:xfrm>
              <a:off x="3841" y="2834"/>
              <a:ext cx="49" cy="48"/>
            </a:xfrm>
            <a:prstGeom prst="rect">
              <a:avLst/>
            </a:prstGeom>
            <a:solidFill>
              <a:srgbClr val="CCFFCC"/>
            </a:solidFill>
            <a:ln w="1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Rectangle 132"/>
            <p:cNvSpPr>
              <a:spLocks noChangeArrowheads="1"/>
            </p:cNvSpPr>
            <p:nvPr/>
          </p:nvSpPr>
          <p:spPr bwMode="auto">
            <a:xfrm>
              <a:off x="3783" y="2484"/>
              <a:ext cx="48" cy="48"/>
            </a:xfrm>
            <a:prstGeom prst="rect">
              <a:avLst/>
            </a:prstGeom>
            <a:solidFill>
              <a:srgbClr val="CCFFCC"/>
            </a:solidFill>
            <a:ln w="1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Rectangle 133"/>
            <p:cNvSpPr>
              <a:spLocks noChangeArrowheads="1"/>
            </p:cNvSpPr>
            <p:nvPr/>
          </p:nvSpPr>
          <p:spPr bwMode="auto">
            <a:xfrm>
              <a:off x="3783" y="2328"/>
              <a:ext cx="48" cy="49"/>
            </a:xfrm>
            <a:prstGeom prst="rect">
              <a:avLst/>
            </a:prstGeom>
            <a:solidFill>
              <a:srgbClr val="CCFFCC"/>
            </a:solidFill>
            <a:ln w="1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Rectangle 134"/>
            <p:cNvSpPr>
              <a:spLocks noChangeArrowheads="1"/>
            </p:cNvSpPr>
            <p:nvPr/>
          </p:nvSpPr>
          <p:spPr bwMode="auto">
            <a:xfrm>
              <a:off x="3724" y="2299"/>
              <a:ext cx="49" cy="49"/>
            </a:xfrm>
            <a:prstGeom prst="rect">
              <a:avLst/>
            </a:prstGeom>
            <a:solidFill>
              <a:srgbClr val="CCFFCC"/>
            </a:solidFill>
            <a:ln w="1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Rectangle 135"/>
            <p:cNvSpPr>
              <a:spLocks noChangeArrowheads="1"/>
            </p:cNvSpPr>
            <p:nvPr/>
          </p:nvSpPr>
          <p:spPr bwMode="auto">
            <a:xfrm>
              <a:off x="3695" y="2960"/>
              <a:ext cx="49" cy="49"/>
            </a:xfrm>
            <a:prstGeom prst="rect">
              <a:avLst/>
            </a:prstGeom>
            <a:solidFill>
              <a:srgbClr val="CCFFCC"/>
            </a:solidFill>
            <a:ln w="1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136"/>
            <p:cNvSpPr>
              <a:spLocks noChangeArrowheads="1"/>
            </p:cNvSpPr>
            <p:nvPr/>
          </p:nvSpPr>
          <p:spPr bwMode="auto">
            <a:xfrm>
              <a:off x="3666" y="2746"/>
              <a:ext cx="49" cy="49"/>
            </a:xfrm>
            <a:prstGeom prst="rect">
              <a:avLst/>
            </a:prstGeom>
            <a:solidFill>
              <a:srgbClr val="CCFFCC"/>
            </a:solidFill>
            <a:ln w="1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Rectangle 137"/>
            <p:cNvSpPr>
              <a:spLocks noChangeArrowheads="1"/>
            </p:cNvSpPr>
            <p:nvPr/>
          </p:nvSpPr>
          <p:spPr bwMode="auto">
            <a:xfrm>
              <a:off x="3666" y="2980"/>
              <a:ext cx="49" cy="48"/>
            </a:xfrm>
            <a:prstGeom prst="rect">
              <a:avLst/>
            </a:prstGeom>
            <a:solidFill>
              <a:srgbClr val="CCFFCC"/>
            </a:solidFill>
            <a:ln w="1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138"/>
            <p:cNvSpPr>
              <a:spLocks noChangeArrowheads="1"/>
            </p:cNvSpPr>
            <p:nvPr/>
          </p:nvSpPr>
          <p:spPr bwMode="auto">
            <a:xfrm>
              <a:off x="3647" y="2707"/>
              <a:ext cx="48" cy="49"/>
            </a:xfrm>
            <a:prstGeom prst="rect">
              <a:avLst/>
            </a:prstGeom>
            <a:solidFill>
              <a:srgbClr val="CCFFCC"/>
            </a:solidFill>
            <a:ln w="1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Rectangle 139"/>
            <p:cNvSpPr>
              <a:spLocks noChangeArrowheads="1"/>
            </p:cNvSpPr>
            <p:nvPr/>
          </p:nvSpPr>
          <p:spPr bwMode="auto">
            <a:xfrm>
              <a:off x="3637" y="2017"/>
              <a:ext cx="48" cy="49"/>
            </a:xfrm>
            <a:prstGeom prst="rect">
              <a:avLst/>
            </a:prstGeom>
            <a:solidFill>
              <a:srgbClr val="CCFFCC"/>
            </a:solidFill>
            <a:ln w="1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Rectangle 140"/>
            <p:cNvSpPr>
              <a:spLocks noChangeArrowheads="1"/>
            </p:cNvSpPr>
            <p:nvPr/>
          </p:nvSpPr>
          <p:spPr bwMode="auto">
            <a:xfrm>
              <a:off x="3578" y="2999"/>
              <a:ext cx="49" cy="49"/>
            </a:xfrm>
            <a:prstGeom prst="rect">
              <a:avLst/>
            </a:prstGeom>
            <a:solidFill>
              <a:srgbClr val="CCFFCC"/>
            </a:solidFill>
            <a:ln w="1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Rectangle 141"/>
            <p:cNvSpPr>
              <a:spLocks noChangeArrowheads="1"/>
            </p:cNvSpPr>
            <p:nvPr/>
          </p:nvSpPr>
          <p:spPr bwMode="auto">
            <a:xfrm>
              <a:off x="3491" y="2970"/>
              <a:ext cx="49" cy="48"/>
            </a:xfrm>
            <a:prstGeom prst="rect">
              <a:avLst/>
            </a:prstGeom>
            <a:solidFill>
              <a:srgbClr val="CCFFCC"/>
            </a:solidFill>
            <a:ln w="1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142"/>
            <p:cNvSpPr>
              <a:spLocks noChangeArrowheads="1"/>
            </p:cNvSpPr>
            <p:nvPr/>
          </p:nvSpPr>
          <p:spPr bwMode="auto">
            <a:xfrm>
              <a:off x="3491" y="2756"/>
              <a:ext cx="49" cy="49"/>
            </a:xfrm>
            <a:prstGeom prst="rect">
              <a:avLst/>
            </a:prstGeom>
            <a:solidFill>
              <a:srgbClr val="CCFFCC"/>
            </a:solidFill>
            <a:ln w="1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Rectangle 143"/>
            <p:cNvSpPr>
              <a:spLocks noChangeArrowheads="1"/>
            </p:cNvSpPr>
            <p:nvPr/>
          </p:nvSpPr>
          <p:spPr bwMode="auto">
            <a:xfrm>
              <a:off x="3423" y="2455"/>
              <a:ext cx="49" cy="48"/>
            </a:xfrm>
            <a:prstGeom prst="rect">
              <a:avLst/>
            </a:prstGeom>
            <a:solidFill>
              <a:srgbClr val="CCFFCC"/>
            </a:solidFill>
            <a:ln w="1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144"/>
            <p:cNvSpPr>
              <a:spLocks noChangeArrowheads="1"/>
            </p:cNvSpPr>
            <p:nvPr/>
          </p:nvSpPr>
          <p:spPr bwMode="auto">
            <a:xfrm>
              <a:off x="3229" y="3086"/>
              <a:ext cx="48" cy="49"/>
            </a:xfrm>
            <a:prstGeom prst="rect">
              <a:avLst/>
            </a:prstGeom>
            <a:solidFill>
              <a:srgbClr val="CCFFCC"/>
            </a:solidFill>
            <a:ln w="1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Rectangle 145"/>
            <p:cNvSpPr>
              <a:spLocks noChangeArrowheads="1"/>
            </p:cNvSpPr>
            <p:nvPr/>
          </p:nvSpPr>
          <p:spPr bwMode="auto">
            <a:xfrm>
              <a:off x="3190" y="2999"/>
              <a:ext cx="48" cy="49"/>
            </a:xfrm>
            <a:prstGeom prst="rect">
              <a:avLst/>
            </a:prstGeom>
            <a:solidFill>
              <a:srgbClr val="CCFFCC"/>
            </a:solidFill>
            <a:ln w="1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Rectangle 146"/>
            <p:cNvSpPr>
              <a:spLocks noChangeArrowheads="1"/>
            </p:cNvSpPr>
            <p:nvPr/>
          </p:nvSpPr>
          <p:spPr bwMode="auto">
            <a:xfrm>
              <a:off x="3054" y="3125"/>
              <a:ext cx="48" cy="49"/>
            </a:xfrm>
            <a:prstGeom prst="rect">
              <a:avLst/>
            </a:prstGeom>
            <a:solidFill>
              <a:srgbClr val="CCFFCC"/>
            </a:solidFill>
            <a:ln w="1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147"/>
            <p:cNvSpPr>
              <a:spLocks noChangeArrowheads="1"/>
            </p:cNvSpPr>
            <p:nvPr/>
          </p:nvSpPr>
          <p:spPr bwMode="auto">
            <a:xfrm>
              <a:off x="3015" y="3184"/>
              <a:ext cx="48" cy="48"/>
            </a:xfrm>
            <a:prstGeom prst="rect">
              <a:avLst/>
            </a:prstGeom>
            <a:solidFill>
              <a:srgbClr val="CCFFCC"/>
            </a:solidFill>
            <a:ln w="1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148"/>
            <p:cNvSpPr>
              <a:spLocks noChangeArrowheads="1"/>
            </p:cNvSpPr>
            <p:nvPr/>
          </p:nvSpPr>
          <p:spPr bwMode="auto">
            <a:xfrm>
              <a:off x="4580" y="1881"/>
              <a:ext cx="48" cy="49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149"/>
            <p:cNvSpPr>
              <a:spLocks noChangeArrowheads="1"/>
            </p:cNvSpPr>
            <p:nvPr/>
          </p:nvSpPr>
          <p:spPr bwMode="auto">
            <a:xfrm>
              <a:off x="4570" y="1862"/>
              <a:ext cx="49" cy="48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150"/>
            <p:cNvSpPr>
              <a:spLocks noChangeArrowheads="1"/>
            </p:cNvSpPr>
            <p:nvPr/>
          </p:nvSpPr>
          <p:spPr bwMode="auto">
            <a:xfrm>
              <a:off x="4551" y="2163"/>
              <a:ext cx="48" cy="49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Rectangle 151"/>
            <p:cNvSpPr>
              <a:spLocks noChangeArrowheads="1"/>
            </p:cNvSpPr>
            <p:nvPr/>
          </p:nvSpPr>
          <p:spPr bwMode="auto">
            <a:xfrm>
              <a:off x="4551" y="1968"/>
              <a:ext cx="48" cy="49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Rectangle 152"/>
            <p:cNvSpPr>
              <a:spLocks noChangeArrowheads="1"/>
            </p:cNvSpPr>
            <p:nvPr/>
          </p:nvSpPr>
          <p:spPr bwMode="auto">
            <a:xfrm>
              <a:off x="4502" y="1366"/>
              <a:ext cx="49" cy="48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Rectangle 153"/>
            <p:cNvSpPr>
              <a:spLocks noChangeArrowheads="1"/>
            </p:cNvSpPr>
            <p:nvPr/>
          </p:nvSpPr>
          <p:spPr bwMode="auto">
            <a:xfrm>
              <a:off x="4453" y="1434"/>
              <a:ext cx="49" cy="48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154"/>
            <p:cNvSpPr>
              <a:spLocks noChangeArrowheads="1"/>
            </p:cNvSpPr>
            <p:nvPr/>
          </p:nvSpPr>
          <p:spPr bwMode="auto">
            <a:xfrm>
              <a:off x="4453" y="2105"/>
              <a:ext cx="49" cy="48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155"/>
            <p:cNvSpPr>
              <a:spLocks noChangeArrowheads="1"/>
            </p:cNvSpPr>
            <p:nvPr/>
          </p:nvSpPr>
          <p:spPr bwMode="auto">
            <a:xfrm>
              <a:off x="4444" y="2182"/>
              <a:ext cx="48" cy="49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156"/>
            <p:cNvSpPr>
              <a:spLocks noChangeArrowheads="1"/>
            </p:cNvSpPr>
            <p:nvPr/>
          </p:nvSpPr>
          <p:spPr bwMode="auto">
            <a:xfrm>
              <a:off x="4444" y="2105"/>
              <a:ext cx="48" cy="48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157"/>
            <p:cNvSpPr>
              <a:spLocks noChangeArrowheads="1"/>
            </p:cNvSpPr>
            <p:nvPr/>
          </p:nvSpPr>
          <p:spPr bwMode="auto">
            <a:xfrm>
              <a:off x="4434" y="1891"/>
              <a:ext cx="49" cy="48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158"/>
            <p:cNvSpPr>
              <a:spLocks noChangeArrowheads="1"/>
            </p:cNvSpPr>
            <p:nvPr/>
          </p:nvSpPr>
          <p:spPr bwMode="auto">
            <a:xfrm>
              <a:off x="4415" y="2075"/>
              <a:ext cx="48" cy="49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Rectangle 159"/>
            <p:cNvSpPr>
              <a:spLocks noChangeArrowheads="1"/>
            </p:cNvSpPr>
            <p:nvPr/>
          </p:nvSpPr>
          <p:spPr bwMode="auto">
            <a:xfrm>
              <a:off x="4395" y="2182"/>
              <a:ext cx="49" cy="49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Rectangle 160"/>
            <p:cNvSpPr>
              <a:spLocks noChangeArrowheads="1"/>
            </p:cNvSpPr>
            <p:nvPr/>
          </p:nvSpPr>
          <p:spPr bwMode="auto">
            <a:xfrm>
              <a:off x="4346" y="1998"/>
              <a:ext cx="49" cy="48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161"/>
            <p:cNvSpPr>
              <a:spLocks noChangeArrowheads="1"/>
            </p:cNvSpPr>
            <p:nvPr/>
          </p:nvSpPr>
          <p:spPr bwMode="auto">
            <a:xfrm>
              <a:off x="4337" y="2212"/>
              <a:ext cx="48" cy="48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162"/>
            <p:cNvSpPr>
              <a:spLocks noChangeArrowheads="1"/>
            </p:cNvSpPr>
            <p:nvPr/>
          </p:nvSpPr>
          <p:spPr bwMode="auto">
            <a:xfrm>
              <a:off x="4327" y="2085"/>
              <a:ext cx="49" cy="49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163"/>
            <p:cNvSpPr>
              <a:spLocks noChangeArrowheads="1"/>
            </p:cNvSpPr>
            <p:nvPr/>
          </p:nvSpPr>
          <p:spPr bwMode="auto">
            <a:xfrm>
              <a:off x="4191" y="1463"/>
              <a:ext cx="49" cy="49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164"/>
            <p:cNvSpPr>
              <a:spLocks noChangeArrowheads="1"/>
            </p:cNvSpPr>
            <p:nvPr/>
          </p:nvSpPr>
          <p:spPr bwMode="auto">
            <a:xfrm>
              <a:off x="4191" y="2425"/>
              <a:ext cx="49" cy="49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165"/>
            <p:cNvSpPr>
              <a:spLocks noChangeArrowheads="1"/>
            </p:cNvSpPr>
            <p:nvPr/>
          </p:nvSpPr>
          <p:spPr bwMode="auto">
            <a:xfrm>
              <a:off x="4094" y="2688"/>
              <a:ext cx="48" cy="48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Rectangle 166"/>
            <p:cNvSpPr>
              <a:spLocks noChangeArrowheads="1"/>
            </p:cNvSpPr>
            <p:nvPr/>
          </p:nvSpPr>
          <p:spPr bwMode="auto">
            <a:xfrm>
              <a:off x="4084" y="2348"/>
              <a:ext cx="49" cy="48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Rectangle 167"/>
            <p:cNvSpPr>
              <a:spLocks noChangeArrowheads="1"/>
            </p:cNvSpPr>
            <p:nvPr/>
          </p:nvSpPr>
          <p:spPr bwMode="auto">
            <a:xfrm>
              <a:off x="4065" y="2270"/>
              <a:ext cx="48" cy="48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Rectangle 168"/>
            <p:cNvSpPr>
              <a:spLocks noChangeArrowheads="1"/>
            </p:cNvSpPr>
            <p:nvPr/>
          </p:nvSpPr>
          <p:spPr bwMode="auto">
            <a:xfrm>
              <a:off x="4055" y="2318"/>
              <a:ext cx="48" cy="49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Rectangle 169"/>
            <p:cNvSpPr>
              <a:spLocks noChangeArrowheads="1"/>
            </p:cNvSpPr>
            <p:nvPr/>
          </p:nvSpPr>
          <p:spPr bwMode="auto">
            <a:xfrm>
              <a:off x="4035" y="2027"/>
              <a:ext cx="49" cy="48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Rectangle 170"/>
            <p:cNvSpPr>
              <a:spLocks noChangeArrowheads="1"/>
            </p:cNvSpPr>
            <p:nvPr/>
          </p:nvSpPr>
          <p:spPr bwMode="auto">
            <a:xfrm>
              <a:off x="3909" y="2756"/>
              <a:ext cx="49" cy="49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171"/>
            <p:cNvSpPr>
              <a:spLocks noChangeArrowheads="1"/>
            </p:cNvSpPr>
            <p:nvPr/>
          </p:nvSpPr>
          <p:spPr bwMode="auto">
            <a:xfrm>
              <a:off x="3860" y="2416"/>
              <a:ext cx="49" cy="48"/>
            </a:xfrm>
            <a:prstGeom prst="rect">
              <a:avLst/>
            </a:prstGeom>
            <a:solidFill>
              <a:srgbClr val="99CCFF"/>
            </a:solidFill>
            <a:ln w="10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172"/>
            <p:cNvSpPr>
              <a:spLocks noChangeArrowheads="1"/>
            </p:cNvSpPr>
            <p:nvPr/>
          </p:nvSpPr>
          <p:spPr bwMode="auto">
            <a:xfrm>
              <a:off x="3540" y="2960"/>
              <a:ext cx="126" cy="126"/>
            </a:xfrm>
            <a:prstGeom prst="rect">
              <a:avLst/>
            </a:prstGeom>
            <a:solidFill>
              <a:srgbClr val="800000"/>
            </a:solidFill>
            <a:ln w="10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Rectangle 173"/>
            <p:cNvSpPr>
              <a:spLocks noChangeArrowheads="1"/>
            </p:cNvSpPr>
            <p:nvPr/>
          </p:nvSpPr>
          <p:spPr bwMode="auto">
            <a:xfrm>
              <a:off x="623" y="3388"/>
              <a:ext cx="233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5" name="Rectangle 174"/>
            <p:cNvSpPr>
              <a:spLocks noChangeArrowheads="1"/>
            </p:cNvSpPr>
            <p:nvPr/>
          </p:nvSpPr>
          <p:spPr bwMode="auto">
            <a:xfrm>
              <a:off x="623" y="2892"/>
              <a:ext cx="233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6" name="Rectangle 175"/>
            <p:cNvSpPr>
              <a:spLocks noChangeArrowheads="1"/>
            </p:cNvSpPr>
            <p:nvPr/>
          </p:nvSpPr>
          <p:spPr bwMode="auto">
            <a:xfrm>
              <a:off x="623" y="2387"/>
              <a:ext cx="233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7" name="Rectangle 176"/>
            <p:cNvSpPr>
              <a:spLocks noChangeArrowheads="1"/>
            </p:cNvSpPr>
            <p:nvPr/>
          </p:nvSpPr>
          <p:spPr bwMode="auto">
            <a:xfrm>
              <a:off x="623" y="1891"/>
              <a:ext cx="233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8" name="Rectangle 177"/>
            <p:cNvSpPr>
              <a:spLocks noChangeArrowheads="1"/>
            </p:cNvSpPr>
            <p:nvPr/>
          </p:nvSpPr>
          <p:spPr bwMode="auto">
            <a:xfrm>
              <a:off x="623" y="1385"/>
              <a:ext cx="233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9" name="Rectangle 178"/>
            <p:cNvSpPr>
              <a:spLocks noChangeArrowheads="1"/>
            </p:cNvSpPr>
            <p:nvPr/>
          </p:nvSpPr>
          <p:spPr bwMode="auto">
            <a:xfrm>
              <a:off x="555" y="889"/>
              <a:ext cx="301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0" name="Rectangle 179"/>
            <p:cNvSpPr>
              <a:spLocks noChangeArrowheads="1"/>
            </p:cNvSpPr>
            <p:nvPr/>
          </p:nvSpPr>
          <p:spPr bwMode="auto">
            <a:xfrm>
              <a:off x="555" y="384"/>
              <a:ext cx="301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12.0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1" name="Rectangle 180"/>
            <p:cNvSpPr>
              <a:spLocks noChangeArrowheads="1"/>
            </p:cNvSpPr>
            <p:nvPr/>
          </p:nvSpPr>
          <p:spPr bwMode="auto">
            <a:xfrm>
              <a:off x="779" y="3573"/>
              <a:ext cx="369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0.200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2" name="Rectangle 181"/>
            <p:cNvSpPr>
              <a:spLocks noChangeArrowheads="1"/>
            </p:cNvSpPr>
            <p:nvPr/>
          </p:nvSpPr>
          <p:spPr bwMode="auto">
            <a:xfrm>
              <a:off x="1294" y="3573"/>
              <a:ext cx="369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0.300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3" name="Rectangle 182"/>
            <p:cNvSpPr>
              <a:spLocks noChangeArrowheads="1"/>
            </p:cNvSpPr>
            <p:nvPr/>
          </p:nvSpPr>
          <p:spPr bwMode="auto">
            <a:xfrm>
              <a:off x="1819" y="3573"/>
              <a:ext cx="369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0.400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" name="Rectangle 183"/>
            <p:cNvSpPr>
              <a:spLocks noChangeArrowheads="1"/>
            </p:cNvSpPr>
            <p:nvPr/>
          </p:nvSpPr>
          <p:spPr bwMode="auto">
            <a:xfrm>
              <a:off x="2334" y="3573"/>
              <a:ext cx="369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0.500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" name="Rectangle 184"/>
            <p:cNvSpPr>
              <a:spLocks noChangeArrowheads="1"/>
            </p:cNvSpPr>
            <p:nvPr/>
          </p:nvSpPr>
          <p:spPr bwMode="auto">
            <a:xfrm>
              <a:off x="2849" y="3573"/>
              <a:ext cx="369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0.600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" name="Rectangle 185"/>
            <p:cNvSpPr>
              <a:spLocks noChangeArrowheads="1"/>
            </p:cNvSpPr>
            <p:nvPr/>
          </p:nvSpPr>
          <p:spPr bwMode="auto">
            <a:xfrm>
              <a:off x="3365" y="3573"/>
              <a:ext cx="369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0.700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" name="Rectangle 186"/>
            <p:cNvSpPr>
              <a:spLocks noChangeArrowheads="1"/>
            </p:cNvSpPr>
            <p:nvPr/>
          </p:nvSpPr>
          <p:spPr bwMode="auto">
            <a:xfrm>
              <a:off x="3890" y="3573"/>
              <a:ext cx="369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0.800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" name="Rectangle 187"/>
            <p:cNvSpPr>
              <a:spLocks noChangeArrowheads="1"/>
            </p:cNvSpPr>
            <p:nvPr/>
          </p:nvSpPr>
          <p:spPr bwMode="auto">
            <a:xfrm>
              <a:off x="4405" y="3573"/>
              <a:ext cx="369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0.900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" name="Rectangle 188"/>
            <p:cNvSpPr>
              <a:spLocks noChangeArrowheads="1"/>
            </p:cNvSpPr>
            <p:nvPr/>
          </p:nvSpPr>
          <p:spPr bwMode="auto">
            <a:xfrm>
              <a:off x="4920" y="3573"/>
              <a:ext cx="369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1.000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" name="Rectangle 189"/>
            <p:cNvSpPr>
              <a:spLocks noChangeArrowheads="1"/>
            </p:cNvSpPr>
            <p:nvPr/>
          </p:nvSpPr>
          <p:spPr bwMode="auto">
            <a:xfrm>
              <a:off x="2254" y="3811"/>
              <a:ext cx="165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Human Development Index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" name="Rectangle 190"/>
            <p:cNvSpPr>
              <a:spLocks noChangeArrowheads="1"/>
            </p:cNvSpPr>
            <p:nvPr/>
          </p:nvSpPr>
          <p:spPr bwMode="auto">
            <a:xfrm rot="16200000">
              <a:off x="-826" y="1875"/>
              <a:ext cx="2607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Environmental Footprint of Consumption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5615189" y="888642"/>
            <a:ext cx="2472743" cy="4855335"/>
          </a:xfrm>
          <a:prstGeom prst="rect">
            <a:avLst/>
          </a:prstGeom>
          <a:solidFill>
            <a:schemeClr val="accent1">
              <a:alpha val="34117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505465" y="5029200"/>
            <a:ext cx="6582468" cy="727656"/>
          </a:xfrm>
          <a:prstGeom prst="rect">
            <a:avLst/>
          </a:prstGeom>
          <a:solidFill>
            <a:srgbClr val="339966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6772790" y="1228725"/>
            <a:ext cx="4812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/>
              <a:t>UAE</a:t>
            </a:r>
            <a:endParaRPr lang="en-US" sz="1400" dirty="0"/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5972690" y="1466850"/>
            <a:ext cx="62869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/>
              <a:t>Qatar</a:t>
            </a:r>
            <a:endParaRPr lang="en-US" sz="1400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7191890" y="2152650"/>
            <a:ext cx="82304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/>
              <a:t>Denmark</a:t>
            </a:r>
            <a:endParaRPr lang="en-US" sz="1400" dirty="0"/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1629290" y="5429250"/>
            <a:ext cx="94929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/>
              <a:t>DR Congo </a:t>
            </a: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3229490" y="3981450"/>
            <a:ext cx="63350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/>
              <a:t>Nepal</a:t>
            </a:r>
            <a:endParaRPr lang="en-US" sz="1400" dirty="0"/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6077465" y="2305050"/>
            <a:ext cx="67839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/>
              <a:t>Estonia</a:t>
            </a:r>
            <a:endParaRPr lang="en-US" sz="1400" dirty="0"/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2457965" y="5391150"/>
            <a:ext cx="111761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/>
              <a:t>Mozambique</a:t>
            </a:r>
            <a:endParaRPr lang="en-US" sz="1400" dirty="0"/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2515115" y="4181475"/>
            <a:ext cx="8595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err="1" smtClean="0"/>
              <a:t>Ghambia</a:t>
            </a:r>
            <a:endParaRPr lang="en-US" sz="1400" dirty="0"/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4601090" y="3219450"/>
            <a:ext cx="8595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/>
              <a:t>Mongolia</a:t>
            </a:r>
            <a:endParaRPr lang="en-US" sz="1400" dirty="0"/>
          </a:p>
        </p:txBody>
      </p:sp>
      <p:sp>
        <p:nvSpPr>
          <p:cNvPr id="16" name="AutoShape 20"/>
          <p:cNvSpPr>
            <a:spLocks noChangeArrowheads="1"/>
          </p:cNvSpPr>
          <p:nvPr/>
        </p:nvSpPr>
        <p:spPr bwMode="auto">
          <a:xfrm rot="18957565">
            <a:off x="5667890" y="4210050"/>
            <a:ext cx="1524000" cy="304800"/>
          </a:xfrm>
          <a:prstGeom prst="rightArrow">
            <a:avLst>
              <a:gd name="adj1" fmla="val 56250"/>
              <a:gd name="adj2" fmla="val 90625"/>
            </a:avLst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AutoShape 21"/>
          <p:cNvSpPr>
            <a:spLocks noChangeArrowheads="1"/>
          </p:cNvSpPr>
          <p:nvPr/>
        </p:nvSpPr>
        <p:spPr bwMode="auto">
          <a:xfrm rot="542617">
            <a:off x="5896490" y="5048250"/>
            <a:ext cx="1524000" cy="304800"/>
          </a:xfrm>
          <a:prstGeom prst="rightArrow">
            <a:avLst>
              <a:gd name="adj1" fmla="val 56250"/>
              <a:gd name="adj2" fmla="val 90625"/>
            </a:avLst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AutoShape 22"/>
          <p:cNvSpPr>
            <a:spLocks noChangeArrowheads="1"/>
          </p:cNvSpPr>
          <p:nvPr/>
        </p:nvSpPr>
        <p:spPr bwMode="auto">
          <a:xfrm rot="9887856">
            <a:off x="4143890" y="5276850"/>
            <a:ext cx="1524000" cy="304800"/>
          </a:xfrm>
          <a:prstGeom prst="rightArrow">
            <a:avLst>
              <a:gd name="adj1" fmla="val 56250"/>
              <a:gd name="adj2" fmla="val 90625"/>
            </a:avLst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5709165" y="5075238"/>
            <a:ext cx="953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Armenia</a:t>
            </a:r>
            <a:endParaRPr lang="en-US" dirty="0"/>
          </a:p>
        </p:txBody>
      </p:sp>
      <p:sp>
        <p:nvSpPr>
          <p:cNvPr id="20" name="Text Box 23"/>
          <p:cNvSpPr txBox="1">
            <a:spLocks noChangeArrowheads="1"/>
          </p:cNvSpPr>
          <p:nvPr/>
        </p:nvSpPr>
        <p:spPr bwMode="auto">
          <a:xfrm>
            <a:off x="4553465" y="4276725"/>
            <a:ext cx="59022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/>
              <a:t>China</a:t>
            </a:r>
            <a:endParaRPr lang="en-US" sz="1400" dirty="0"/>
          </a:p>
        </p:txBody>
      </p:sp>
      <p:sp>
        <p:nvSpPr>
          <p:cNvPr id="21" name="Text Box 24"/>
          <p:cNvSpPr txBox="1">
            <a:spLocks noChangeArrowheads="1"/>
          </p:cNvSpPr>
          <p:nvPr/>
        </p:nvSpPr>
        <p:spPr bwMode="auto">
          <a:xfrm>
            <a:off x="3762890" y="4591050"/>
            <a:ext cx="5421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/>
              <a:t>India</a:t>
            </a:r>
            <a:endParaRPr lang="en-US" sz="1400" dirty="0"/>
          </a:p>
        </p:txBody>
      </p:sp>
      <p:sp>
        <p:nvSpPr>
          <p:cNvPr id="22" name="Line 25"/>
          <p:cNvSpPr>
            <a:spLocks noChangeShapeType="1"/>
          </p:cNvSpPr>
          <p:nvPr/>
        </p:nvSpPr>
        <p:spPr bwMode="auto">
          <a:xfrm>
            <a:off x="4220090" y="4819650"/>
            <a:ext cx="114300" cy="5048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Line 26"/>
          <p:cNvSpPr>
            <a:spLocks noChangeShapeType="1"/>
          </p:cNvSpPr>
          <p:nvPr/>
        </p:nvSpPr>
        <p:spPr bwMode="auto">
          <a:xfrm>
            <a:off x="5134490" y="4514850"/>
            <a:ext cx="314325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Text Box 28"/>
          <p:cNvSpPr txBox="1">
            <a:spLocks noChangeArrowheads="1"/>
          </p:cNvSpPr>
          <p:nvPr/>
        </p:nvSpPr>
        <p:spPr bwMode="auto">
          <a:xfrm>
            <a:off x="7334765" y="2466975"/>
            <a:ext cx="4924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/>
              <a:t>USA</a:t>
            </a:r>
            <a:endParaRPr lang="en-US" sz="1400" dirty="0"/>
          </a:p>
        </p:txBody>
      </p:sp>
      <p:sp>
        <p:nvSpPr>
          <p:cNvPr id="25" name="Text Box 29"/>
          <p:cNvSpPr txBox="1">
            <a:spLocks noChangeArrowheads="1"/>
          </p:cNvSpPr>
          <p:nvPr/>
        </p:nvSpPr>
        <p:spPr bwMode="auto">
          <a:xfrm>
            <a:off x="5715515" y="2905125"/>
            <a:ext cx="6614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/>
              <a:t>Kuwait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67836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 animBg="1"/>
      <p:bldP spid="23" grpId="0" animBg="1"/>
      <p:bldP spid="24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5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  <a:noFill/>
        </p:spPr>
        <p:txBody>
          <a:bodyPr lIns="0" tIns="0" rIns="0" bIns="0"/>
          <a:lstStyle/>
          <a:p>
            <a:fld id="{AC6C65FF-8775-47FF-92D3-07C28D289615}" type="slidenum">
              <a:rPr lang="en-US" smtClean="0">
                <a:solidFill>
                  <a:srgbClr val="D1EAEE"/>
                </a:solidFill>
                <a:latin typeface="Constantia" pitchFamily="18" charset="0"/>
              </a:rPr>
              <a:pPr/>
              <a:t>20</a:t>
            </a:fld>
            <a:endParaRPr lang="en-US" smtClean="0">
              <a:solidFill>
                <a:srgbClr val="D1EAEE"/>
              </a:solidFill>
              <a:latin typeface="Constantia" pitchFamily="18" charset="0"/>
            </a:endParaRPr>
          </a:p>
        </p:txBody>
      </p:sp>
      <p:pic>
        <p:nvPicPr>
          <p:cNvPr id="79886" name="Picture 14" descr="MC900434901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0313" y="977900"/>
            <a:ext cx="1044575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99" name="Picture 27" descr="MC900431631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4313" y="9017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903" name="Picture 31" descr="MC900433218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977900"/>
            <a:ext cx="1044575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0" name="Picture 8" descr="MCj0440103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67600" y="825500"/>
            <a:ext cx="1217613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81" name="Text Box 9"/>
          <p:cNvSpPr txBox="1">
            <a:spLocks noChangeArrowheads="1"/>
          </p:cNvSpPr>
          <p:nvPr/>
        </p:nvSpPr>
        <p:spPr bwMode="auto">
          <a:xfrm>
            <a:off x="3657600" y="3644900"/>
            <a:ext cx="5222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Расширенный Индекс Человеческого Развития</a:t>
            </a:r>
            <a:endParaRPr lang="en-US"/>
          </a:p>
        </p:txBody>
      </p:sp>
      <p:sp>
        <p:nvSpPr>
          <p:cNvPr id="54282" name="Text Box 10"/>
          <p:cNvSpPr txBox="1">
            <a:spLocks noChangeArrowheads="1"/>
          </p:cNvSpPr>
          <p:nvPr/>
        </p:nvSpPr>
        <p:spPr bwMode="auto">
          <a:xfrm>
            <a:off x="1981200" y="2197100"/>
            <a:ext cx="13716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k-SK" sz="900"/>
              <a:t>• </a:t>
            </a:r>
            <a:r>
              <a:rPr lang="ru-RU" sz="900"/>
              <a:t>Ожидаемая продолжительность жизни</a:t>
            </a:r>
            <a:endParaRPr lang="en-US" sz="900"/>
          </a:p>
        </p:txBody>
      </p:sp>
      <p:sp>
        <p:nvSpPr>
          <p:cNvPr id="54283" name="Text Box 11"/>
          <p:cNvSpPr txBox="1">
            <a:spLocks noChangeArrowheads="1"/>
          </p:cNvSpPr>
          <p:nvPr/>
        </p:nvSpPr>
        <p:spPr bwMode="auto">
          <a:xfrm>
            <a:off x="3606800" y="2146300"/>
            <a:ext cx="137160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00"/>
              <a:t>• Средняя продолжительность обучения</a:t>
            </a:r>
          </a:p>
          <a:p>
            <a:r>
              <a:rPr lang="ru-RU" sz="900"/>
              <a:t>• Ожидаемая продолжительность обучения</a:t>
            </a:r>
          </a:p>
        </p:txBody>
      </p:sp>
      <p:sp>
        <p:nvSpPr>
          <p:cNvPr id="54284" name="Rectangle 12"/>
          <p:cNvSpPr>
            <a:spLocks noChangeArrowheads="1"/>
          </p:cNvSpPr>
          <p:nvPr/>
        </p:nvSpPr>
        <p:spPr bwMode="auto">
          <a:xfrm>
            <a:off x="1828800" y="762000"/>
            <a:ext cx="4953000" cy="2819400"/>
          </a:xfrm>
          <a:prstGeom prst="rect">
            <a:avLst/>
          </a:prstGeom>
          <a:noFill/>
          <a:ln w="57150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85" name="Text Box 13"/>
          <p:cNvSpPr txBox="1">
            <a:spLocks noChangeArrowheads="1"/>
          </p:cNvSpPr>
          <p:nvPr/>
        </p:nvSpPr>
        <p:spPr bwMode="auto">
          <a:xfrm>
            <a:off x="5218113" y="2197100"/>
            <a:ext cx="13716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00"/>
              <a:t>• Валовой национальный доход на душу населения (в долл. США по ППС)</a:t>
            </a:r>
            <a:endParaRPr lang="en-US" sz="900"/>
          </a:p>
        </p:txBody>
      </p:sp>
      <p:sp>
        <p:nvSpPr>
          <p:cNvPr id="54286" name="Text Box 14"/>
          <p:cNvSpPr txBox="1">
            <a:spLocks noChangeArrowheads="1"/>
          </p:cNvSpPr>
          <p:nvPr/>
        </p:nvSpPr>
        <p:spPr bwMode="auto">
          <a:xfrm>
            <a:off x="152400" y="2362200"/>
            <a:ext cx="13303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/>
              <a:t>Достижения</a:t>
            </a:r>
            <a:endParaRPr lang="en-US" sz="1600"/>
          </a:p>
        </p:txBody>
      </p:sp>
      <p:sp>
        <p:nvSpPr>
          <p:cNvPr id="54287" name="Text Box 15"/>
          <p:cNvSpPr txBox="1">
            <a:spLocks noChangeArrowheads="1"/>
          </p:cNvSpPr>
          <p:nvPr/>
        </p:nvSpPr>
        <p:spPr bwMode="auto">
          <a:xfrm>
            <a:off x="152400" y="4495800"/>
            <a:ext cx="15414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/>
              <a:t>Возможность </a:t>
            </a:r>
          </a:p>
          <a:p>
            <a:r>
              <a:rPr lang="ru-RU" sz="1600"/>
              <a:t>поддерживать</a:t>
            </a:r>
            <a:endParaRPr lang="en-US" sz="1600"/>
          </a:p>
        </p:txBody>
      </p:sp>
      <p:sp>
        <p:nvSpPr>
          <p:cNvPr id="54288" name="Text Box 16"/>
          <p:cNvSpPr txBox="1">
            <a:spLocks noChangeArrowheads="1"/>
          </p:cNvSpPr>
          <p:nvPr/>
        </p:nvSpPr>
        <p:spPr bwMode="auto">
          <a:xfrm>
            <a:off x="1981200" y="3111500"/>
            <a:ext cx="3654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Индекс Человеческого Развития</a:t>
            </a:r>
            <a:endParaRPr lang="en-US"/>
          </a:p>
        </p:txBody>
      </p:sp>
      <p:sp>
        <p:nvSpPr>
          <p:cNvPr id="54289" name="Rectangle 17"/>
          <p:cNvSpPr>
            <a:spLocks noChangeArrowheads="1"/>
          </p:cNvSpPr>
          <p:nvPr/>
        </p:nvSpPr>
        <p:spPr bwMode="auto">
          <a:xfrm>
            <a:off x="1828800" y="762000"/>
            <a:ext cx="7137400" cy="3276600"/>
          </a:xfrm>
          <a:prstGeom prst="rect">
            <a:avLst/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90" name="Text Box 18"/>
          <p:cNvSpPr txBox="1">
            <a:spLocks noChangeArrowheads="1"/>
          </p:cNvSpPr>
          <p:nvPr/>
        </p:nvSpPr>
        <p:spPr bwMode="auto">
          <a:xfrm>
            <a:off x="7315200" y="2273300"/>
            <a:ext cx="137160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00"/>
              <a:t>• Состояние воды</a:t>
            </a:r>
          </a:p>
          <a:p>
            <a:r>
              <a:rPr lang="ru-RU" sz="900"/>
              <a:t>• Состояние воздуха</a:t>
            </a:r>
          </a:p>
          <a:p>
            <a:r>
              <a:rPr lang="ru-RU" sz="900"/>
              <a:t>• Состояние почвы</a:t>
            </a:r>
          </a:p>
          <a:p>
            <a:r>
              <a:rPr lang="ru-RU" sz="900"/>
              <a:t>• Состояние биоразнообразия </a:t>
            </a:r>
          </a:p>
          <a:p>
            <a:r>
              <a:rPr lang="ru-RU" sz="900"/>
              <a:t>• Населённые пункты</a:t>
            </a:r>
            <a:endParaRPr lang="en-US" sz="900"/>
          </a:p>
        </p:txBody>
      </p:sp>
      <p:sp>
        <p:nvSpPr>
          <p:cNvPr id="54291" name="Text Box 19"/>
          <p:cNvSpPr txBox="1">
            <a:spLocks noChangeArrowheads="1"/>
          </p:cNvSpPr>
          <p:nvPr/>
        </p:nvSpPr>
        <p:spPr bwMode="auto">
          <a:xfrm>
            <a:off x="3810000" y="5943600"/>
            <a:ext cx="5041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Индекс Устойчивого Человеческого Развития</a:t>
            </a:r>
            <a:endParaRPr lang="en-US"/>
          </a:p>
        </p:txBody>
      </p:sp>
      <p:sp>
        <p:nvSpPr>
          <p:cNvPr id="54292" name="Rectangle 20"/>
          <p:cNvSpPr>
            <a:spLocks noChangeArrowheads="1"/>
          </p:cNvSpPr>
          <p:nvPr/>
        </p:nvSpPr>
        <p:spPr bwMode="auto">
          <a:xfrm>
            <a:off x="1828800" y="762000"/>
            <a:ext cx="7137400" cy="5638800"/>
          </a:xfrm>
          <a:prstGeom prst="rect">
            <a:avLst/>
          </a:prstGeom>
          <a:noFill/>
          <a:ln w="76200">
            <a:solidFill>
              <a:srgbClr val="00FF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93" name="Text Box 21"/>
          <p:cNvSpPr txBox="1">
            <a:spLocks noChangeArrowheads="1"/>
          </p:cNvSpPr>
          <p:nvPr/>
        </p:nvSpPr>
        <p:spPr bwMode="auto">
          <a:xfrm>
            <a:off x="2000250" y="4376738"/>
            <a:ext cx="1371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k-SK" sz="900"/>
              <a:t>• </a:t>
            </a:r>
            <a:r>
              <a:rPr lang="ru-RU" sz="900"/>
              <a:t>Продолжительность здоровой жизни</a:t>
            </a:r>
            <a:endParaRPr lang="en-US" sz="900"/>
          </a:p>
        </p:txBody>
      </p:sp>
      <p:sp>
        <p:nvSpPr>
          <p:cNvPr id="54294" name="Text Box 22"/>
          <p:cNvSpPr txBox="1">
            <a:spLocks noChangeArrowheads="1"/>
          </p:cNvSpPr>
          <p:nvPr/>
        </p:nvSpPr>
        <p:spPr bwMode="auto">
          <a:xfrm>
            <a:off x="3694113" y="4365625"/>
            <a:ext cx="1371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k-SK" sz="900"/>
              <a:t>• </a:t>
            </a:r>
            <a:r>
              <a:rPr lang="ru-RU" sz="900"/>
              <a:t>Окончание начальной школы</a:t>
            </a:r>
            <a:endParaRPr lang="en-US" sz="900"/>
          </a:p>
        </p:txBody>
      </p:sp>
      <p:sp>
        <p:nvSpPr>
          <p:cNvPr id="54295" name="Text Box 23"/>
          <p:cNvSpPr txBox="1">
            <a:spLocks noChangeArrowheads="1"/>
          </p:cNvSpPr>
          <p:nvPr/>
        </p:nvSpPr>
        <p:spPr bwMode="auto">
          <a:xfrm>
            <a:off x="5334000" y="4343400"/>
            <a:ext cx="13716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k-SK" sz="900"/>
              <a:t>• </a:t>
            </a:r>
            <a:r>
              <a:rPr lang="ru-RU" sz="900"/>
              <a:t>Общий государственный долг в % ВВП</a:t>
            </a:r>
          </a:p>
          <a:p>
            <a:r>
              <a:rPr lang="ru-RU" sz="900"/>
              <a:t>• Выбросы </a:t>
            </a:r>
            <a:r>
              <a:rPr lang="en-US" sz="900"/>
              <a:t>CO2 </a:t>
            </a:r>
            <a:r>
              <a:rPr lang="ru-RU" sz="900"/>
              <a:t>на душу населения</a:t>
            </a:r>
          </a:p>
          <a:p>
            <a:r>
              <a:rPr lang="ru-RU" sz="900"/>
              <a:t>• Энергетическая эффективность, кг экв нефти на </a:t>
            </a:r>
            <a:r>
              <a:rPr lang="en-US" sz="900"/>
              <a:t>$1000 </a:t>
            </a:r>
            <a:r>
              <a:rPr lang="ru-RU" sz="900"/>
              <a:t>ВВП</a:t>
            </a:r>
            <a:endParaRPr lang="en-US"/>
          </a:p>
        </p:txBody>
      </p:sp>
      <p:sp>
        <p:nvSpPr>
          <p:cNvPr id="54296" name="Text Box 24"/>
          <p:cNvSpPr txBox="1">
            <a:spLocks noChangeArrowheads="1"/>
          </p:cNvSpPr>
          <p:nvPr/>
        </p:nvSpPr>
        <p:spPr bwMode="auto">
          <a:xfrm>
            <a:off x="7273925" y="4343400"/>
            <a:ext cx="13716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k-SK" sz="900"/>
              <a:t>• </a:t>
            </a:r>
            <a:r>
              <a:rPr lang="ru-RU" sz="900"/>
              <a:t>Забор воды в % от ресурсов</a:t>
            </a:r>
          </a:p>
          <a:p>
            <a:r>
              <a:rPr lang="ru-RU" sz="900"/>
              <a:t>• Охраняемые территории, % общей</a:t>
            </a:r>
          </a:p>
          <a:p>
            <a:r>
              <a:rPr lang="ru-RU" sz="900"/>
              <a:t>• Доля энергии из возобновляемых источников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347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9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9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9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4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85" decel="100000"/>
                                        <p:tgtEl>
                                          <p:spTgt spid="542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385" decel="100000"/>
                                        <p:tgtEl>
                                          <p:spTgt spid="5428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385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385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85" decel="1000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385" decel="100000"/>
                                        <p:tgtEl>
                                          <p:spTgt spid="5428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385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385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4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85" decel="100000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385" decel="100000"/>
                                        <p:tgtEl>
                                          <p:spTgt spid="5428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385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385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85" decel="1000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385" decel="100000"/>
                                        <p:tgtEl>
                                          <p:spTgt spid="5428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4" dur="385" fill="hold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6" dur="385" fill="hold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8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542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4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54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54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54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385" decel="100000"/>
                                        <p:tgtEl>
                                          <p:spTgt spid="542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385" decel="100000"/>
                                        <p:tgtEl>
                                          <p:spTgt spid="5429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7" dur="385" fill="hold"/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9" dur="385" fill="hold"/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385" decel="1000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385" decel="100000"/>
                                        <p:tgtEl>
                                          <p:spTgt spid="5429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6" dur="385" fill="hold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2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8" dur="385" fill="hold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1" grpId="0"/>
      <p:bldP spid="54282" grpId="0"/>
      <p:bldP spid="54283" grpId="0"/>
      <p:bldP spid="54284" grpId="0" animBg="1"/>
      <p:bldP spid="54284" grpId="1" animBg="1"/>
      <p:bldP spid="54285" grpId="0"/>
      <p:bldP spid="54286" grpId="0"/>
      <p:bldP spid="54287" grpId="0"/>
      <p:bldP spid="54288" grpId="0"/>
      <p:bldP spid="54288" grpId="1"/>
      <p:bldP spid="54289" grpId="0" animBg="1"/>
      <p:bldP spid="54290" grpId="0"/>
      <p:bldP spid="54291" grpId="0"/>
      <p:bldP spid="54292" grpId="0" animBg="1"/>
      <p:bldP spid="54293" grpId="0"/>
      <p:bldP spid="54294" grpId="0"/>
      <p:bldP spid="54295" grpId="0"/>
      <p:bldP spid="5429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5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  <a:noFill/>
        </p:spPr>
        <p:txBody>
          <a:bodyPr lIns="0" tIns="0" rIns="0" bIns="0"/>
          <a:lstStyle/>
          <a:p>
            <a:fld id="{A43F9FAA-F225-44B8-879C-463A64C8305D}" type="slidenum">
              <a:rPr lang="en-US" smtClean="0">
                <a:solidFill>
                  <a:srgbClr val="D1EAEE"/>
                </a:solidFill>
                <a:latin typeface="Constantia" pitchFamily="18" charset="0"/>
              </a:rPr>
              <a:pPr/>
              <a:t>21</a:t>
            </a:fld>
            <a:endParaRPr lang="en-US" smtClean="0">
              <a:solidFill>
                <a:srgbClr val="D1EAEE"/>
              </a:solidFill>
              <a:latin typeface="Constantia" pitchFamily="18" charset="0"/>
            </a:endParaRPr>
          </a:p>
        </p:txBody>
      </p:sp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686800" cy="560387"/>
          </a:xfrm>
        </p:spPr>
        <p:txBody>
          <a:bodyPr lIns="0" rIns="0" bIns="0" anchor="b">
            <a:normAutofit fontScale="90000"/>
          </a:bodyPr>
          <a:lstStyle/>
          <a:p>
            <a:pPr eaLnBrk="1" hangingPunct="1"/>
            <a:r>
              <a:rPr lang="ru-RU" sz="3800" smtClean="0"/>
              <a:t>Области Индекса Человеческого Развития</a:t>
            </a:r>
            <a:endParaRPr lang="en-US" sz="3800" smtClean="0"/>
          </a:p>
        </p:txBody>
      </p:sp>
      <p:sp>
        <p:nvSpPr>
          <p:cNvPr id="60419" name="Rectangle 3"/>
          <p:cNvSpPr>
            <a:spLocks noGrp="1"/>
          </p:cNvSpPr>
          <p:nvPr>
            <p:ph type="body" idx="4294967295"/>
          </p:nvPr>
        </p:nvSpPr>
        <p:spPr>
          <a:xfrm>
            <a:off x="381000" y="914400"/>
            <a:ext cx="82296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600" smtClean="0"/>
              <a:t>Здоровье: Возможность жить долгой и здоровой жизнью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smtClean="0"/>
              <a:t>Знания: Возможность иметь доступ к знаниям, быть образованным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smtClean="0"/>
              <a:t>Достойный уровень жизни: Возможность достигнуть достойных стандартов жизненного уровня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smtClean="0"/>
              <a:t>Окружающая среда: возможность жить в чистой и сбалансированной окружающей среде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200" smtClean="0"/>
              <a:t>Вода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200" smtClean="0"/>
              <a:t>Воздух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200" smtClean="0"/>
              <a:t>Почва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200" smtClean="0"/>
              <a:t>Биоразнообразие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200" smtClean="0"/>
              <a:t>Населённые пункты</a:t>
            </a:r>
            <a:endParaRPr lang="en-US" sz="2200" smtClean="0"/>
          </a:p>
        </p:txBody>
      </p:sp>
    </p:spTree>
    <p:extLst>
      <p:ext uri="{BB962C8B-B14F-4D97-AF65-F5344CB8AC3E}">
        <p14:creationId xmlns:p14="http://schemas.microsoft.com/office/powerpoint/2010/main" val="179413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4" dur="500"/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5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  <a:noFill/>
        </p:spPr>
        <p:txBody>
          <a:bodyPr lIns="0" tIns="0" rIns="0" bIns="0"/>
          <a:lstStyle/>
          <a:p>
            <a:fld id="{A9F79E8B-33C5-48C0-B3C7-BA21B33AAE59}" type="slidenum">
              <a:rPr lang="en-US" smtClean="0">
                <a:solidFill>
                  <a:srgbClr val="D1EAEE"/>
                </a:solidFill>
                <a:latin typeface="Constantia" pitchFamily="18" charset="0"/>
              </a:rPr>
              <a:pPr/>
              <a:t>22</a:t>
            </a:fld>
            <a:endParaRPr lang="en-US" smtClean="0">
              <a:solidFill>
                <a:srgbClr val="D1EAEE"/>
              </a:solidFill>
              <a:latin typeface="Constantia" pitchFamily="18" charset="0"/>
            </a:endParaRPr>
          </a:p>
        </p:txBody>
      </p:sp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>
          <a:xfrm>
            <a:off x="381000" y="304800"/>
            <a:ext cx="8763000" cy="484188"/>
          </a:xfrm>
        </p:spPr>
        <p:txBody>
          <a:bodyPr lIns="0" rIns="0" bIns="0" anchor="b">
            <a:normAutofit fontScale="90000"/>
          </a:bodyPr>
          <a:lstStyle/>
          <a:p>
            <a:pPr algn="ctr" eaLnBrk="1" hangingPunct="1"/>
            <a:r>
              <a:rPr lang="ru-RU" sz="3800" smtClean="0"/>
              <a:t>Индикаторы окружающей среды (Армения)</a:t>
            </a:r>
            <a:endParaRPr lang="en-US" sz="3800" smtClean="0"/>
          </a:p>
        </p:txBody>
      </p:sp>
      <p:sp>
        <p:nvSpPr>
          <p:cNvPr id="24579" name="Rectangle 3"/>
          <p:cNvSpPr>
            <a:spLocks noGrp="1"/>
          </p:cNvSpPr>
          <p:nvPr>
            <p:ph type="body" idx="4294967295"/>
          </p:nvPr>
        </p:nvSpPr>
        <p:spPr>
          <a:xfrm>
            <a:off x="381000" y="1415752"/>
            <a:ext cx="82296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Вода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200" dirty="0" smtClean="0"/>
              <a:t>Интегрированный показатель качества воды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Воздух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200" dirty="0" smtClean="0"/>
              <a:t>Интегрированный показатель превышения ПДК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Состояние почвы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200" dirty="0" smtClean="0"/>
              <a:t>Степень деградации используемых земель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Биоразнообразие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200" dirty="0" smtClean="0"/>
              <a:t>Относительная лесистость по отношению к базовому году (1990)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200" dirty="0" smtClean="0"/>
              <a:t>Доля растений, находящихся в опасности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200" dirty="0" smtClean="0"/>
              <a:t>Доля животных, находящихся в опасности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Населенные пункты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200" dirty="0" smtClean="0"/>
              <a:t>Доля населения, охваченного системой санитарной очистки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427721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5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  <a:noFill/>
        </p:spPr>
        <p:txBody>
          <a:bodyPr lIns="0" tIns="0" rIns="0" bIns="0"/>
          <a:lstStyle/>
          <a:p>
            <a:fld id="{1F46750E-808B-4177-8684-8D5A184BB93F}" type="slidenum">
              <a:rPr lang="en-US" smtClean="0">
                <a:solidFill>
                  <a:srgbClr val="D1EAEE"/>
                </a:solidFill>
                <a:latin typeface="Constantia" pitchFamily="18" charset="0"/>
              </a:rPr>
              <a:pPr/>
              <a:t>23</a:t>
            </a:fld>
            <a:endParaRPr lang="en-US" smtClean="0">
              <a:solidFill>
                <a:srgbClr val="D1EAEE"/>
              </a:solidFill>
              <a:latin typeface="Constantia" pitchFamily="18" charset="0"/>
            </a:endParaRPr>
          </a:p>
        </p:txBody>
      </p:sp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560387"/>
          </a:xfrm>
        </p:spPr>
        <p:txBody>
          <a:bodyPr lIns="0" rIns="0" bIns="0" anchor="b">
            <a:normAutofit fontScale="90000"/>
          </a:bodyPr>
          <a:lstStyle/>
          <a:p>
            <a:pPr eaLnBrk="1" hangingPunct="1"/>
            <a:r>
              <a:rPr lang="ru-RU" sz="3800" smtClean="0"/>
              <a:t>Индикаторы устойчивости (Армения)</a:t>
            </a:r>
            <a:endParaRPr lang="en-US" sz="3800" smtClean="0"/>
          </a:p>
        </p:txBody>
      </p:sp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>
          <a:xfrm>
            <a:off x="381000" y="914400"/>
            <a:ext cx="8229600" cy="5257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1800" smtClean="0"/>
              <a:t>Здоровье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800" smtClean="0"/>
              <a:t>Продолжительность здоровой жизни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Образование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800" smtClean="0"/>
              <a:t>Окончание средней школы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Достойный уровень жизни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800" smtClean="0"/>
              <a:t>Соотношение долга к ВВП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800" smtClean="0"/>
              <a:t>Выбросы парниковых газов в пересчете на CO</a:t>
            </a:r>
            <a:r>
              <a:rPr lang="ru-RU" sz="1800" baseline="-25000" smtClean="0"/>
              <a:t>2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800" smtClean="0"/>
              <a:t>Энергетическая эффективность (эквивалент кг нефти на 1000 долларов ВВП)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Окружающая среда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800" smtClean="0"/>
              <a:t>Вода</a:t>
            </a:r>
          </a:p>
          <a:p>
            <a:pPr lvl="2" eaLnBrk="1" hangingPunct="1">
              <a:lnSpc>
                <a:spcPct val="80000"/>
              </a:lnSpc>
            </a:pPr>
            <a:r>
              <a:rPr lang="ru-RU" sz="1800" smtClean="0"/>
              <a:t>Требуемый объем для разбавления сточных вод до ПДК</a:t>
            </a:r>
          </a:p>
          <a:p>
            <a:pPr lvl="2" eaLnBrk="1" hangingPunct="1">
              <a:lnSpc>
                <a:spcPct val="80000"/>
              </a:lnSpc>
            </a:pPr>
            <a:r>
              <a:rPr lang="ru-RU" sz="1800" smtClean="0"/>
              <a:t>Устойчивость водозабора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800" smtClean="0"/>
              <a:t>Воздух – требуемый объем для разбавления выбросов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800" smtClean="0"/>
              <a:t>Почва – темп деградации почв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800" smtClean="0"/>
              <a:t>Биоразнообразие – охраняемые территории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800" smtClean="0"/>
              <a:t>Населённые пункты – степень утилизации опасных отходов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800" smtClean="0"/>
              <a:t>Энергия – доля энергии из возобновляемых источников</a:t>
            </a:r>
            <a:endParaRPr lang="en-US" sz="1800" smtClean="0"/>
          </a:p>
        </p:txBody>
      </p:sp>
    </p:spTree>
    <p:extLst>
      <p:ext uri="{BB962C8B-B14F-4D97-AF65-F5344CB8AC3E}">
        <p14:creationId xmlns:p14="http://schemas.microsoft.com/office/powerpoint/2010/main" val="398259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5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  <a:noFill/>
        </p:spPr>
        <p:txBody>
          <a:bodyPr lIns="0" tIns="0" rIns="0" bIns="0"/>
          <a:lstStyle/>
          <a:p>
            <a:fld id="{6E92B799-6B17-4D85-9FAA-B16B4D2988C4}" type="slidenum">
              <a:rPr lang="en-US" smtClean="0">
                <a:solidFill>
                  <a:srgbClr val="D1EAEE"/>
                </a:solidFill>
                <a:latin typeface="Constantia" pitchFamily="18" charset="0"/>
              </a:rPr>
              <a:pPr/>
              <a:t>24</a:t>
            </a:fld>
            <a:endParaRPr lang="en-US" smtClean="0">
              <a:solidFill>
                <a:srgbClr val="D1EAEE"/>
              </a:solidFill>
              <a:latin typeface="Constantia" pitchFamily="18" charset="0"/>
            </a:endParaRPr>
          </a:p>
        </p:txBody>
      </p:sp>
      <p:sp>
        <p:nvSpPr>
          <p:cNvPr id="26626" name="Rectangle 2"/>
          <p:cNvSpPr>
            <a:spLocks noGrp="1"/>
          </p:cNvSpPr>
          <p:nvPr>
            <p:ph type="title" idx="4294967295"/>
          </p:nvPr>
        </p:nvSpPr>
        <p:spPr/>
        <p:txBody>
          <a:bodyPr lIns="0" rIns="0" bIns="0" anchor="b">
            <a:normAutofit fontScale="90000"/>
          </a:bodyPr>
          <a:lstStyle/>
          <a:p>
            <a:pPr algn="ctr" eaLnBrk="1" hangingPunct="1"/>
            <a:r>
              <a:rPr lang="ru-RU" sz="3800" smtClean="0"/>
              <a:t>Индикаторы окружающей среды (сравнимые)</a:t>
            </a:r>
            <a:endParaRPr lang="en-US" sz="3800" smtClean="0"/>
          </a:p>
        </p:txBody>
      </p:sp>
      <p:sp>
        <p:nvSpPr>
          <p:cNvPr id="2662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600" smtClean="0"/>
              <a:t>Вода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200" smtClean="0"/>
              <a:t>Доля населения имеющая доступ к безопасной воде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smtClean="0"/>
              <a:t>Воздух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200" smtClean="0"/>
              <a:t>Загрязнение воздуха </a:t>
            </a:r>
            <a:r>
              <a:rPr lang="en-US" sz="2200" smtClean="0"/>
              <a:t>PM10</a:t>
            </a:r>
            <a:endParaRPr lang="ru-RU" sz="2200" smtClean="0"/>
          </a:p>
          <a:p>
            <a:pPr eaLnBrk="1" hangingPunct="1">
              <a:lnSpc>
                <a:spcPct val="80000"/>
              </a:lnSpc>
            </a:pPr>
            <a:r>
              <a:rPr lang="ru-RU" sz="2600" smtClean="0"/>
              <a:t>Состояние почвы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200" smtClean="0"/>
              <a:t>Степень деградации натуральных ресурсов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smtClean="0"/>
              <a:t>Биоразнообразие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200" smtClean="0"/>
              <a:t>Относительная лесистость по отношению к базовому году (1990)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smtClean="0"/>
              <a:t>Населенные пункты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200" smtClean="0"/>
              <a:t>Доля населения, имеющего доступ к безопасной санитарии</a:t>
            </a:r>
            <a:endParaRPr lang="en-US" sz="2200" smtClean="0"/>
          </a:p>
        </p:txBody>
      </p:sp>
    </p:spTree>
    <p:extLst>
      <p:ext uri="{BB962C8B-B14F-4D97-AF65-F5344CB8AC3E}">
        <p14:creationId xmlns:p14="http://schemas.microsoft.com/office/powerpoint/2010/main" val="163610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5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  <a:noFill/>
        </p:spPr>
        <p:txBody>
          <a:bodyPr lIns="0" tIns="0" rIns="0" bIns="0"/>
          <a:lstStyle/>
          <a:p>
            <a:fld id="{2D7A3196-BB9D-41A9-9AAE-98126641E244}" type="slidenum">
              <a:rPr lang="en-US" smtClean="0">
                <a:solidFill>
                  <a:srgbClr val="D1EAEE"/>
                </a:solidFill>
                <a:latin typeface="Constantia" pitchFamily="18" charset="0"/>
              </a:rPr>
              <a:pPr/>
              <a:t>25</a:t>
            </a:fld>
            <a:endParaRPr lang="en-US" smtClean="0">
              <a:solidFill>
                <a:srgbClr val="D1EAEE"/>
              </a:solidFill>
              <a:latin typeface="Constantia" pitchFamily="18" charset="0"/>
            </a:endParaRPr>
          </a:p>
        </p:txBody>
      </p:sp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/>
        <p:txBody>
          <a:bodyPr lIns="0" rIns="0" bIns="0" anchor="b"/>
          <a:lstStyle/>
          <a:p>
            <a:pPr eaLnBrk="1" hangingPunct="1"/>
            <a:r>
              <a:rPr lang="ru-RU" sz="3800" smtClean="0"/>
              <a:t>Индикаторы устойчивости (сравнимые)</a:t>
            </a:r>
            <a:endParaRPr lang="en-US" sz="3800" smtClean="0"/>
          </a:p>
        </p:txBody>
      </p:sp>
      <p:sp>
        <p:nvSpPr>
          <p:cNvPr id="27651" name="Rectangle 3"/>
          <p:cNvSpPr>
            <a:spLocks noGrp="1"/>
          </p:cNvSpPr>
          <p:nvPr>
            <p:ph type="body" idx="4294967295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100" smtClean="0"/>
              <a:t>Здоровье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000" smtClean="0"/>
              <a:t>Продолжительность здоровой жизни</a:t>
            </a:r>
          </a:p>
          <a:p>
            <a:pPr eaLnBrk="1" hangingPunct="1">
              <a:lnSpc>
                <a:spcPct val="90000"/>
              </a:lnSpc>
            </a:pPr>
            <a:r>
              <a:rPr lang="ru-RU" sz="2100" smtClean="0"/>
              <a:t>Образование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000" smtClean="0"/>
              <a:t>Доля детей, доходящих до окончания начальной школы</a:t>
            </a:r>
          </a:p>
          <a:p>
            <a:pPr eaLnBrk="1" hangingPunct="1">
              <a:lnSpc>
                <a:spcPct val="90000"/>
              </a:lnSpc>
            </a:pPr>
            <a:r>
              <a:rPr lang="ru-RU" sz="2100" smtClean="0"/>
              <a:t>Достойный уровень жизни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000" smtClean="0"/>
              <a:t>Соотношение долга к ВВП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000" smtClean="0"/>
              <a:t>Выбросы парниковых газов в пересчете на CO</a:t>
            </a:r>
            <a:r>
              <a:rPr lang="ru-RU" sz="2000" baseline="-25000" smtClean="0"/>
              <a:t>2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000" smtClean="0"/>
              <a:t>Энергетическая эффективность (эквивалент кг нефти на 1000 долларов ВВП)</a:t>
            </a:r>
          </a:p>
          <a:p>
            <a:pPr eaLnBrk="1" hangingPunct="1">
              <a:lnSpc>
                <a:spcPct val="90000"/>
              </a:lnSpc>
            </a:pPr>
            <a:r>
              <a:rPr lang="ru-RU" sz="2100" smtClean="0"/>
              <a:t>Окружающая среда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000" smtClean="0"/>
              <a:t>Вода – устойчивость водозабора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000" smtClean="0"/>
              <a:t>Биоразнообразие – охраняемые территории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000" smtClean="0"/>
              <a:t>Энергия – доля энергии из возобновляемых источников</a:t>
            </a:r>
            <a:endParaRPr lang="en-US" sz="2000" smtClean="0"/>
          </a:p>
        </p:txBody>
      </p:sp>
    </p:spTree>
    <p:extLst>
      <p:ext uri="{BB962C8B-B14F-4D97-AF65-F5344CB8AC3E}">
        <p14:creationId xmlns:p14="http://schemas.microsoft.com/office/powerpoint/2010/main" val="186514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SHDI Indicators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39539697"/>
              </p:ext>
            </p:extLst>
          </p:nvPr>
        </p:nvGraphicFramePr>
        <p:xfrm>
          <a:off x="612775" y="1600200"/>
          <a:ext cx="8153401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6937"/>
                <a:gridCol w="1696616"/>
                <a:gridCol w="1696616"/>
                <a:gridCol w="1696616"/>
                <a:gridCol w="1696616"/>
              </a:tblGrid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“To live long healthy life”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“To be</a:t>
                      </a:r>
                      <a:r>
                        <a:rPr lang="en-US" sz="1200" baseline="0" dirty="0" smtClean="0"/>
                        <a:t> educated and access to knowledge</a:t>
                      </a:r>
                      <a:r>
                        <a:rPr lang="en-US" sz="1200" dirty="0" smtClean="0"/>
                        <a:t>”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“To have decent standards of living”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“To live in clear and balanced environment”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Status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● </a:t>
                      </a:r>
                      <a:r>
                        <a:rPr lang="en-US" sz="1200" dirty="0" smtClean="0"/>
                        <a:t>Life expectancy at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● Mean years of schooling</a:t>
                      </a:r>
                    </a:p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● Expected years of schooling</a:t>
                      </a:r>
                    </a:p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(years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● GNI per capita (PPP$)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● Access to improved water source</a:t>
                      </a:r>
                    </a:p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● Air pollution PM10</a:t>
                      </a:r>
                    </a:p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● Natural resources depletion (% of Gross National Savings)</a:t>
                      </a:r>
                    </a:p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● Forest area, % relative to reference year</a:t>
                      </a:r>
                    </a:p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● Access to improved sanitation facilities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Sustainability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● Disability adjusted life years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● Persistence to last grade of primary education (% of cohort)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● External debt to GNI ratio</a:t>
                      </a:r>
                    </a:p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●  CO2 emissions</a:t>
                      </a:r>
                    </a:p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● Energy efficiency, kg oil equivalent per 1000 PPP$ GDP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● Water withdrawal as share of internal resources</a:t>
                      </a:r>
                    </a:p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● Biodiversity – share of terrestrial and marine protected areas </a:t>
                      </a:r>
                    </a:p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● Share of renewable and sustainable energy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213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Yura</a:t>
            </a:r>
            <a:r>
              <a:rPr lang="en-US" dirty="0" smtClean="0"/>
              <a:t> </a:t>
            </a:r>
            <a:r>
              <a:rPr lang="en-US" dirty="0" err="1" smtClean="0"/>
              <a:t>Poghosyan</a:t>
            </a:r>
            <a:r>
              <a:rPr lang="en-US" dirty="0" smtClean="0"/>
              <a:t>, </a:t>
            </a:r>
            <a:r>
              <a:rPr lang="en-US" dirty="0" err="1" smtClean="0"/>
              <a:t>ArmStat</a:t>
            </a:r>
            <a:endParaRPr lang="en-US" dirty="0" smtClean="0"/>
          </a:p>
          <a:p>
            <a:r>
              <a:rPr lang="en-US" dirty="0"/>
              <a:t>Andrey Ivanov, UNDP Bratislava Regional </a:t>
            </a:r>
            <a:r>
              <a:rPr lang="en-US" dirty="0" smtClean="0"/>
              <a:t>Center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 3. What could be done for other countries?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32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Regional overview</a:t>
            </a:r>
            <a:endParaRPr lang="en-US" dirty="0"/>
          </a:p>
        </p:txBody>
      </p:sp>
      <p:pic>
        <p:nvPicPr>
          <p:cNvPr id="3074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192688" cy="5172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022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2648" y="228600"/>
            <a:ext cx="8351840" cy="990600"/>
          </a:xfrm>
        </p:spPr>
        <p:txBody>
          <a:bodyPr>
            <a:normAutofit/>
          </a:bodyPr>
          <a:lstStyle/>
          <a:p>
            <a:r>
              <a:rPr lang="en-US" sz="3600" dirty="0"/>
              <a:t>Different </a:t>
            </a:r>
            <a:r>
              <a:rPr lang="en-US" sz="3600" dirty="0" smtClean="0"/>
              <a:t>losses (SHDI </a:t>
            </a:r>
            <a:r>
              <a:rPr lang="en-US" sz="3600" dirty="0" smtClean="0"/>
              <a:t>with </a:t>
            </a:r>
            <a:r>
              <a:rPr lang="en-US" sz="3600" dirty="0" smtClean="0"/>
              <a:t>CO2</a:t>
            </a:r>
            <a:r>
              <a:rPr lang="en-US" sz="3600" dirty="0"/>
              <a:t> </a:t>
            </a:r>
            <a:r>
              <a:rPr lang="en-US" sz="3600" dirty="0" smtClean="0"/>
              <a:t>emissions)</a:t>
            </a:r>
            <a:endParaRPr lang="en-US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8208912" cy="5135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35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Andrey Ivanov, UNDP Bratislava Regional Center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1. Methodological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98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351840" cy="990600"/>
          </a:xfrm>
        </p:spPr>
        <p:txBody>
          <a:bodyPr>
            <a:noAutofit/>
          </a:bodyPr>
          <a:lstStyle/>
          <a:p>
            <a:r>
              <a:rPr lang="en-US" sz="3600" dirty="0"/>
              <a:t>Different </a:t>
            </a:r>
            <a:r>
              <a:rPr lang="en-US" sz="3600" dirty="0" smtClean="0"/>
              <a:t>losses (SHDI </a:t>
            </a:r>
            <a:r>
              <a:rPr lang="en-US" sz="3600" dirty="0" smtClean="0"/>
              <a:t>without </a:t>
            </a:r>
            <a:r>
              <a:rPr lang="en-US" sz="3600" dirty="0" smtClean="0"/>
              <a:t>CO2 emission)</a:t>
            </a:r>
            <a:endParaRPr lang="en-US" sz="3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8280920" cy="5180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969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</a:t>
            </a:r>
            <a:r>
              <a:rPr lang="en-US" dirty="0" smtClean="0"/>
              <a:t>HDI </a:t>
            </a:r>
            <a:r>
              <a:rPr lang="en-US" dirty="0" smtClean="0"/>
              <a:t>with and without </a:t>
            </a:r>
            <a:r>
              <a:rPr lang="en-US" dirty="0" smtClean="0"/>
              <a:t>CO2 emissions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7920880" cy="5077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106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Armenia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/>
              <a:t>With CO2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Without CO2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3886200" cy="209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11560" y="5373216"/>
            <a:ext cx="16658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HDI	0.716</a:t>
            </a:r>
            <a:endParaRPr lang="en-US" dirty="0"/>
          </a:p>
          <a:p>
            <a:r>
              <a:rPr lang="en-US" dirty="0" smtClean="0"/>
              <a:t>EHDI	0.733</a:t>
            </a:r>
            <a:endParaRPr lang="en-US" dirty="0"/>
          </a:p>
          <a:p>
            <a:r>
              <a:rPr lang="en-US" dirty="0" smtClean="0"/>
              <a:t>SHDI	0.574</a:t>
            </a:r>
            <a:endParaRPr lang="en-US" dirty="0"/>
          </a:p>
          <a:p>
            <a:r>
              <a:rPr lang="en-US" dirty="0" smtClean="0"/>
              <a:t>Loss	22</a:t>
            </a:r>
            <a:r>
              <a:rPr lang="en-US" dirty="0"/>
              <a:t>%</a:t>
            </a:r>
          </a:p>
          <a:p>
            <a:endParaRPr lang="en-US" dirty="0"/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492896"/>
            <a:ext cx="3886200" cy="209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893274" y="5358702"/>
            <a:ext cx="16658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HDI	0.716</a:t>
            </a:r>
            <a:endParaRPr lang="en-US" dirty="0"/>
          </a:p>
          <a:p>
            <a:r>
              <a:rPr lang="en-US" dirty="0" smtClean="0"/>
              <a:t>EHDI	0.733</a:t>
            </a:r>
            <a:endParaRPr lang="en-US" dirty="0"/>
          </a:p>
          <a:p>
            <a:r>
              <a:rPr lang="en-US" dirty="0" smtClean="0"/>
              <a:t>SHDI	0.571</a:t>
            </a:r>
            <a:endParaRPr lang="en-US" dirty="0"/>
          </a:p>
          <a:p>
            <a:r>
              <a:rPr lang="en-US" dirty="0" smtClean="0"/>
              <a:t>Loss	22%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16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Azerbaijan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/>
              <a:t>With CO2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Without CO2</a:t>
            </a:r>
            <a:endParaRPr lang="en-US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3886200" cy="209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11560" y="5373216"/>
            <a:ext cx="16658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HDI	0.700</a:t>
            </a:r>
            <a:endParaRPr lang="en-US" dirty="0"/>
          </a:p>
          <a:p>
            <a:r>
              <a:rPr lang="en-US" dirty="0" smtClean="0"/>
              <a:t>EHDI	0.695</a:t>
            </a:r>
            <a:endParaRPr lang="en-US" dirty="0"/>
          </a:p>
          <a:p>
            <a:r>
              <a:rPr lang="en-US" dirty="0" smtClean="0"/>
              <a:t>SHDI	0.483</a:t>
            </a:r>
            <a:endParaRPr lang="en-US" dirty="0"/>
          </a:p>
          <a:p>
            <a:r>
              <a:rPr lang="en-US" dirty="0" smtClean="0"/>
              <a:t>Loss	30%</a:t>
            </a:r>
            <a:endParaRPr lang="en-US" dirty="0"/>
          </a:p>
          <a:p>
            <a:endParaRPr lang="en-US" dirty="0"/>
          </a:p>
        </p:txBody>
      </p:sp>
      <p:pic>
        <p:nvPicPr>
          <p:cNvPr id="5125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492896"/>
            <a:ext cx="3886200" cy="209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922303" y="5315159"/>
            <a:ext cx="16658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HDI	0.700</a:t>
            </a:r>
            <a:endParaRPr lang="en-US" dirty="0"/>
          </a:p>
          <a:p>
            <a:r>
              <a:rPr lang="en-US" dirty="0" smtClean="0"/>
              <a:t>EHDI	0.695</a:t>
            </a:r>
            <a:endParaRPr lang="en-US" dirty="0"/>
          </a:p>
          <a:p>
            <a:r>
              <a:rPr lang="en-US" dirty="0" smtClean="0"/>
              <a:t>SHDI	0.505</a:t>
            </a:r>
            <a:endParaRPr lang="en-US" dirty="0"/>
          </a:p>
          <a:p>
            <a:r>
              <a:rPr lang="en-US" dirty="0" smtClean="0"/>
              <a:t>Loss	27%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0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Georgia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/>
              <a:t>With CO2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Without CO2</a:t>
            </a:r>
            <a:endParaRPr lang="en-US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3886200" cy="209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11560" y="5373216"/>
            <a:ext cx="16658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HDI	0.733</a:t>
            </a:r>
            <a:endParaRPr lang="en-US" dirty="0"/>
          </a:p>
          <a:p>
            <a:r>
              <a:rPr lang="en-US" dirty="0" smtClean="0"/>
              <a:t>EHDI	0.768</a:t>
            </a:r>
            <a:endParaRPr lang="en-US" dirty="0"/>
          </a:p>
          <a:p>
            <a:r>
              <a:rPr lang="en-US" dirty="0" smtClean="0"/>
              <a:t>SHDI	0.593</a:t>
            </a:r>
            <a:endParaRPr lang="en-US" dirty="0"/>
          </a:p>
          <a:p>
            <a:r>
              <a:rPr lang="en-US" dirty="0" smtClean="0"/>
              <a:t>Loss	23%</a:t>
            </a:r>
            <a:endParaRPr lang="en-US" dirty="0"/>
          </a:p>
          <a:p>
            <a:endParaRPr lang="en-US" dirty="0"/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492896"/>
            <a:ext cx="3886200" cy="209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893274" y="5358701"/>
            <a:ext cx="16658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HDI	0.733</a:t>
            </a:r>
            <a:endParaRPr lang="en-US" dirty="0"/>
          </a:p>
          <a:p>
            <a:r>
              <a:rPr lang="en-US" dirty="0" smtClean="0"/>
              <a:t>EHDI	0.768</a:t>
            </a:r>
            <a:endParaRPr lang="en-US" dirty="0"/>
          </a:p>
          <a:p>
            <a:r>
              <a:rPr lang="en-US" dirty="0" smtClean="0"/>
              <a:t>SHDI	0.589</a:t>
            </a:r>
            <a:endParaRPr lang="en-US" dirty="0"/>
          </a:p>
          <a:p>
            <a:r>
              <a:rPr lang="en-US" dirty="0" smtClean="0"/>
              <a:t>Loss	23%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75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Tajikistan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/>
              <a:t>With CO2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Without CO2</a:t>
            </a:r>
            <a:endParaRPr lang="en-US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3886200" cy="209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11560" y="5373216"/>
            <a:ext cx="16658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HDI	0.607</a:t>
            </a:r>
            <a:endParaRPr lang="en-US" dirty="0"/>
          </a:p>
          <a:p>
            <a:r>
              <a:rPr lang="en-US" dirty="0" smtClean="0"/>
              <a:t>EHDI	0.634</a:t>
            </a:r>
            <a:endParaRPr lang="en-US" dirty="0"/>
          </a:p>
          <a:p>
            <a:r>
              <a:rPr lang="en-US" dirty="0" smtClean="0"/>
              <a:t>SHDI	0.440</a:t>
            </a:r>
            <a:endParaRPr lang="en-US" dirty="0"/>
          </a:p>
          <a:p>
            <a:r>
              <a:rPr lang="en-US" dirty="0" smtClean="0"/>
              <a:t>Loss	31%</a:t>
            </a:r>
            <a:endParaRPr lang="en-US" dirty="0"/>
          </a:p>
          <a:p>
            <a:endParaRPr lang="en-US" dirty="0"/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492896"/>
            <a:ext cx="3886200" cy="209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922303" y="5373216"/>
            <a:ext cx="16658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HDI	0.607</a:t>
            </a:r>
            <a:endParaRPr lang="en-US" dirty="0"/>
          </a:p>
          <a:p>
            <a:r>
              <a:rPr lang="en-US" dirty="0" smtClean="0"/>
              <a:t>EHDI	0.634</a:t>
            </a:r>
            <a:endParaRPr lang="en-US" dirty="0"/>
          </a:p>
          <a:p>
            <a:r>
              <a:rPr lang="en-US" dirty="0" smtClean="0"/>
              <a:t>SHDI	0.433</a:t>
            </a:r>
            <a:endParaRPr lang="en-US" dirty="0"/>
          </a:p>
          <a:p>
            <a:r>
              <a:rPr lang="en-US" dirty="0" smtClean="0"/>
              <a:t>Loss</a:t>
            </a:r>
            <a:r>
              <a:rPr lang="en-US" smtClean="0"/>
              <a:t>	32%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03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Belarus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/>
              <a:t>With CO2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Without CO2</a:t>
            </a:r>
            <a:endParaRPr lang="en-US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3886200" cy="209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11560" y="5373216"/>
            <a:ext cx="16658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HDI	0.756</a:t>
            </a:r>
            <a:endParaRPr lang="en-US" dirty="0"/>
          </a:p>
          <a:p>
            <a:r>
              <a:rPr lang="en-US" dirty="0" smtClean="0"/>
              <a:t>EHDI	0.803</a:t>
            </a:r>
            <a:endParaRPr lang="en-US" dirty="0"/>
          </a:p>
          <a:p>
            <a:r>
              <a:rPr lang="en-US" dirty="0" smtClean="0"/>
              <a:t>SHDI	0.386</a:t>
            </a:r>
            <a:endParaRPr lang="en-US" dirty="0"/>
          </a:p>
          <a:p>
            <a:r>
              <a:rPr lang="en-US" dirty="0" smtClean="0"/>
              <a:t>Loss	52%</a:t>
            </a:r>
            <a:endParaRPr lang="en-US" dirty="0"/>
          </a:p>
          <a:p>
            <a:endParaRPr lang="en-US" dirty="0"/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492896"/>
            <a:ext cx="3886200" cy="209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004048" y="5373216"/>
            <a:ext cx="16658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HDI	0.756</a:t>
            </a:r>
            <a:endParaRPr lang="en-US" dirty="0"/>
          </a:p>
          <a:p>
            <a:r>
              <a:rPr lang="en-US" dirty="0" smtClean="0"/>
              <a:t>EHDI	0.803</a:t>
            </a:r>
            <a:endParaRPr lang="en-US" dirty="0"/>
          </a:p>
          <a:p>
            <a:r>
              <a:rPr lang="en-US" dirty="0" smtClean="0"/>
              <a:t>SHDI	0.405</a:t>
            </a:r>
            <a:endParaRPr lang="en-US" dirty="0"/>
          </a:p>
          <a:p>
            <a:r>
              <a:rPr lang="en-US" dirty="0" smtClean="0"/>
              <a:t>Loss	50%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96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5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  <a:noFill/>
        </p:spPr>
        <p:txBody>
          <a:bodyPr lIns="0" tIns="0" rIns="0" bIns="0"/>
          <a:lstStyle/>
          <a:p>
            <a:fld id="{E324E2B4-9E48-435A-91BB-632C25291C23}" type="slidenum">
              <a:rPr lang="en-US" smtClean="0">
                <a:solidFill>
                  <a:srgbClr val="D1EAEE"/>
                </a:solidFill>
                <a:latin typeface="Constantia" pitchFamily="18" charset="0"/>
              </a:rPr>
              <a:pPr/>
              <a:t>37</a:t>
            </a:fld>
            <a:endParaRPr lang="en-US" smtClean="0">
              <a:solidFill>
                <a:srgbClr val="D1EAEE"/>
              </a:solidFill>
              <a:latin typeface="Constantia" pitchFamily="18" charset="0"/>
            </a:endParaRPr>
          </a:p>
        </p:txBody>
      </p:sp>
      <p:sp>
        <p:nvSpPr>
          <p:cNvPr id="31746" name="Rectangle 3"/>
          <p:cNvSpPr>
            <a:spLocks noGrp="1"/>
          </p:cNvSpPr>
          <p:nvPr>
            <p:ph type="body" idx="4294967295"/>
          </p:nvPr>
        </p:nvSpPr>
        <p:spPr>
          <a:xfrm>
            <a:off x="381000" y="609600"/>
            <a:ext cx="82296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100" smtClean="0"/>
          </a:p>
          <a:p>
            <a:pPr eaLnBrk="1" hangingPunct="1">
              <a:lnSpc>
                <a:spcPct val="90000"/>
              </a:lnSpc>
            </a:pPr>
            <a:r>
              <a:rPr lang="ru-RU" sz="2100" smtClean="0"/>
              <a:t>Ассоциация “За устойчивое человеческое развитие”/UNEP NATCOM</a:t>
            </a:r>
            <a:r>
              <a:rPr lang="en-US" sz="2100" smtClean="0"/>
              <a:t> </a:t>
            </a:r>
            <a:r>
              <a:rPr lang="en-US" sz="2100" smtClean="0">
                <a:hlinkClick r:id="rId2"/>
              </a:rPr>
              <a:t>http://users.freenet.am/~ashd/</a:t>
            </a:r>
            <a:r>
              <a:rPr lang="en-US" sz="210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en-US" sz="2100" smtClean="0"/>
          </a:p>
          <a:p>
            <a:pPr eaLnBrk="1" hangingPunct="1">
              <a:lnSpc>
                <a:spcPct val="90000"/>
              </a:lnSpc>
            </a:pPr>
            <a:r>
              <a:rPr lang="ru-RU" sz="2100" smtClean="0"/>
              <a:t>Государственный Совет по Статистике Республики Армении</a:t>
            </a:r>
            <a:r>
              <a:rPr lang="en-US" sz="2100" smtClean="0"/>
              <a:t> </a:t>
            </a:r>
            <a:r>
              <a:rPr lang="en-US" sz="2100" smtClean="0">
                <a:hlinkClick r:id="rId3"/>
              </a:rPr>
              <a:t>http://www.armstat.am/en/</a:t>
            </a:r>
            <a:r>
              <a:rPr lang="en-US" sz="2100" smtClean="0"/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100" smtClean="0"/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Ереванский Государственный Университет </a:t>
            </a:r>
            <a:r>
              <a:rPr lang="en-US" sz="2100" smtClean="0">
                <a:hlinkClick r:id="rId4"/>
              </a:rPr>
              <a:t>http://www.ysu.am/</a:t>
            </a:r>
            <a:r>
              <a:rPr lang="en-US" sz="210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en-US" sz="2100" smtClean="0"/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ПРООН в Армении </a:t>
            </a:r>
            <a:r>
              <a:rPr lang="en-US" sz="2100" smtClean="0">
                <a:hlinkClick r:id="rId5"/>
              </a:rPr>
              <a:t>http://www.undp.am/</a:t>
            </a:r>
            <a:r>
              <a:rPr lang="en-US" sz="210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en-US" sz="2100" smtClean="0"/>
          </a:p>
          <a:p>
            <a:pPr eaLnBrk="1" hangingPunct="1">
              <a:lnSpc>
                <a:spcPct val="90000"/>
              </a:lnSpc>
            </a:pPr>
            <a:r>
              <a:rPr lang="ru-RU" sz="2100" smtClean="0"/>
              <a:t>Региональный центр ПРООН в Братиславе </a:t>
            </a:r>
            <a:r>
              <a:rPr lang="en-US" sz="2100" smtClean="0"/>
              <a:t> </a:t>
            </a:r>
            <a:r>
              <a:rPr lang="en-US" sz="2100" smtClean="0">
                <a:hlinkClick r:id="rId6"/>
              </a:rPr>
              <a:t>http://europeandcis.undp.org/</a:t>
            </a:r>
            <a:r>
              <a:rPr lang="en-US" sz="210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2620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5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  <a:noFill/>
        </p:spPr>
        <p:txBody>
          <a:bodyPr lIns="0" tIns="0" rIns="0" bIns="0"/>
          <a:lstStyle/>
          <a:p>
            <a:fld id="{BD134A1D-4F51-4C48-953A-C9A6D78E7AEE}" type="slidenum">
              <a:rPr lang="en-US" smtClean="0">
                <a:solidFill>
                  <a:srgbClr val="D1EAEE"/>
                </a:solidFill>
                <a:latin typeface="Constantia" pitchFamily="18" charset="0"/>
                <a:cs typeface="Arial" charset="0"/>
              </a:rPr>
              <a:pPr/>
              <a:t>38</a:t>
            </a:fld>
            <a:endParaRPr lang="en-US" smtClean="0">
              <a:solidFill>
                <a:srgbClr val="D1EAEE"/>
              </a:solidFill>
              <a:latin typeface="Constantia" pitchFamily="18" charset="0"/>
              <a:cs typeface="Arial" charset="0"/>
            </a:endParaRPr>
          </a:p>
        </p:txBody>
      </p:sp>
      <p:sp>
        <p:nvSpPr>
          <p:cNvPr id="32770" name="Rectangle 3"/>
          <p:cNvSpPr>
            <a:spLocks noGrp="1"/>
          </p:cNvSpPr>
          <p:nvPr>
            <p:ph type="body" idx="4294967295"/>
          </p:nvPr>
        </p:nvSpPr>
        <p:spPr>
          <a:xfrm>
            <a:off x="381000" y="0"/>
            <a:ext cx="8229600" cy="3627438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endParaRPr lang="en-US" sz="2100" smtClean="0"/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Karine Danielyan, Association “For Sustainable Human Development”/UNEP NATCOM of Republic of Armenia, </a:t>
            </a:r>
            <a:r>
              <a:rPr lang="en-US" sz="2100" smtClean="0">
                <a:hlinkClick r:id="rId2"/>
              </a:rPr>
              <a:t>karnied@web.am</a:t>
            </a:r>
            <a:r>
              <a:rPr lang="en-US" sz="2100" smtClean="0"/>
              <a:t> ,</a:t>
            </a:r>
          </a:p>
          <a:p>
            <a:pPr eaLnBrk="1" hangingPunct="1">
              <a:lnSpc>
                <a:spcPct val="90000"/>
              </a:lnSpc>
            </a:pPr>
            <a:endParaRPr lang="en-US" sz="2100" smtClean="0"/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Yurik Poghosyan,  Member of State Council of Statistics of Republic of Armenia, </a:t>
            </a:r>
            <a:r>
              <a:rPr lang="en-US" sz="2100" smtClean="0">
                <a:hlinkClick r:id="rId3"/>
              </a:rPr>
              <a:t>pogyura@yahoo.com</a:t>
            </a:r>
            <a:r>
              <a:rPr lang="en-US" sz="2100" smtClean="0"/>
              <a:t>, </a:t>
            </a:r>
            <a:r>
              <a:rPr lang="en-US" sz="2100" smtClean="0">
                <a:hlinkClick r:id="rId4"/>
              </a:rPr>
              <a:t>yupoghosyan@armstat.am</a:t>
            </a:r>
            <a:r>
              <a:rPr lang="en-US" sz="2100" smtClean="0"/>
              <a:t>, </a:t>
            </a:r>
          </a:p>
          <a:p>
            <a:pPr eaLnBrk="1" hangingPunct="1">
              <a:lnSpc>
                <a:spcPct val="90000"/>
              </a:lnSpc>
            </a:pPr>
            <a:endParaRPr lang="en-US" sz="2100" smtClean="0"/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Andrey Ivanov, Senior Policy Advisor, Human development and Roma inclusion Poverty Reduction Practice UNDP Europe and the CIS, Bratislava Regional Centre, </a:t>
            </a:r>
            <a:r>
              <a:rPr lang="en-US" sz="2100" smtClean="0">
                <a:hlinkClick r:id="rId5"/>
              </a:rPr>
              <a:t>andrey.ivanov@undp.org</a:t>
            </a:r>
            <a:r>
              <a:rPr lang="en-US" sz="2100" smtClean="0"/>
              <a:t>,  </a:t>
            </a:r>
          </a:p>
          <a:p>
            <a:pPr eaLnBrk="1" hangingPunct="1">
              <a:lnSpc>
                <a:spcPct val="90000"/>
              </a:lnSpc>
            </a:pPr>
            <a:endParaRPr lang="en-US" sz="2100" smtClean="0"/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Mihail Peleah, Human Development Programme and Research Office, UNDP Bratislava Regional Centre, </a:t>
            </a:r>
            <a:r>
              <a:rPr lang="en-US" sz="2100" smtClean="0">
                <a:hlinkClick r:id="rId6"/>
              </a:rPr>
              <a:t>mihail.peleah@undp.org</a:t>
            </a:r>
            <a:r>
              <a:rPr lang="en-US" sz="210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7755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  <a:noFill/>
        </p:spPr>
        <p:txBody>
          <a:bodyPr lIns="0" tIns="0" rIns="0" bIns="0"/>
          <a:lstStyle/>
          <a:p>
            <a:fld id="{510B8C7C-63D9-4785-8E5B-DA91781449F7}" type="slidenum">
              <a:rPr lang="en-US" smtClean="0">
                <a:solidFill>
                  <a:srgbClr val="045C75"/>
                </a:solidFill>
                <a:latin typeface="Constantia" pitchFamily="18" charset="0"/>
              </a:rPr>
              <a:pPr/>
              <a:t>39</a:t>
            </a:fld>
            <a:endParaRPr lang="en-US" smtClean="0">
              <a:solidFill>
                <a:srgbClr val="045C75"/>
              </a:solidFill>
              <a:latin typeface="Constantia" pitchFamily="18" charset="0"/>
            </a:endParaRPr>
          </a:p>
        </p:txBody>
      </p:sp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>
          <a:xfrm>
            <a:off x="990600" y="2667000"/>
            <a:ext cx="7162800" cy="762000"/>
          </a:xfrm>
        </p:spPr>
        <p:txBody>
          <a:bodyPr lIns="0" rIns="0" bIns="0" anchor="b">
            <a:normAutofit fontScale="90000"/>
          </a:bodyPr>
          <a:lstStyle/>
          <a:p>
            <a:pPr algn="ctr" eaLnBrk="1" hangingPunct="1"/>
            <a:r>
              <a:rPr lang="en-US" dirty="0" smtClean="0">
                <a:latin typeface="Arial" charset="0"/>
              </a:rPr>
              <a:t>Thank you for your attention!</a:t>
            </a:r>
            <a:br>
              <a:rPr lang="en-US" dirty="0" smtClean="0">
                <a:latin typeface="Arial" charset="0"/>
              </a:rPr>
            </a:br>
            <a:r>
              <a:rPr lang="ru-RU" dirty="0" smtClean="0">
                <a:latin typeface="Arial" charset="0"/>
              </a:rPr>
              <a:t>Спасибо </a:t>
            </a:r>
            <a:r>
              <a:rPr lang="ru-RU" dirty="0" smtClean="0">
                <a:latin typeface="Arial" charset="0"/>
              </a:rPr>
              <a:t>за внимание!</a:t>
            </a:r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44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Methodological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Purpose of index: Global or National?</a:t>
            </a:r>
          </a:p>
          <a:p>
            <a:r>
              <a:rPr lang="en-US" dirty="0"/>
              <a:t>The meaning of the </a:t>
            </a:r>
            <a:r>
              <a:rPr lang="en-US" dirty="0" smtClean="0"/>
              <a:t>index?</a:t>
            </a:r>
          </a:p>
          <a:p>
            <a:r>
              <a:rPr lang="en-US" dirty="0"/>
              <a:t>Way of integrating the environmental </a:t>
            </a:r>
            <a:r>
              <a:rPr lang="en-US" dirty="0" smtClean="0"/>
              <a:t>aspects?</a:t>
            </a:r>
          </a:p>
          <a:p>
            <a:r>
              <a:rPr lang="en-US" dirty="0"/>
              <a:t>Approach to </a:t>
            </a:r>
            <a:r>
              <a:rPr lang="en-US" dirty="0" smtClean="0"/>
              <a:t>sustainability: narrow (environment) or broad?</a:t>
            </a:r>
          </a:p>
          <a:p>
            <a:r>
              <a:rPr lang="en-US" dirty="0" smtClean="0"/>
              <a:t>Type of sustainability: weak or strong?</a:t>
            </a:r>
          </a:p>
          <a:p>
            <a:r>
              <a:rPr lang="en-US" dirty="0"/>
              <a:t>Link to other human development </a:t>
            </a:r>
            <a:r>
              <a:rPr lang="en-US" dirty="0" smtClean="0"/>
              <a:t>indicators?</a:t>
            </a:r>
            <a:endParaRPr lang="en-US" dirty="0"/>
          </a:p>
          <a:p>
            <a:r>
              <a:rPr lang="en-US" dirty="0" smtClean="0"/>
              <a:t>Weighting: dimensions and indicators?</a:t>
            </a:r>
          </a:p>
          <a:p>
            <a:r>
              <a:rPr lang="en-US" dirty="0"/>
              <a:t>Attribution of the ecological damage—by </a:t>
            </a:r>
            <a:r>
              <a:rPr lang="en-US" dirty="0" smtClean="0"/>
              <a:t>place of </a:t>
            </a:r>
            <a:r>
              <a:rPr lang="en-US" dirty="0"/>
              <a:t>production or by consumption? </a:t>
            </a:r>
          </a:p>
        </p:txBody>
      </p:sp>
    </p:spTree>
    <p:extLst>
      <p:ext uri="{BB962C8B-B14F-4D97-AF65-F5344CB8AC3E}">
        <p14:creationId xmlns:p14="http://schemas.microsoft.com/office/powerpoint/2010/main" val="224294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we measure: development </a:t>
            </a:r>
            <a:r>
              <a:rPr lang="en-US" i="1" dirty="0" smtClean="0"/>
              <a:t>or</a:t>
            </a:r>
            <a:r>
              <a:rPr lang="en-US" dirty="0" smtClean="0"/>
              <a:t> sustainability?</a:t>
            </a:r>
            <a:endParaRPr lang="en-US" dirty="0"/>
          </a:p>
        </p:txBody>
      </p:sp>
      <p:pic>
        <p:nvPicPr>
          <p:cNvPr id="4" name="Picture 4" descr="C:\Users\mihail.peleah\AppData\Local\Microsoft\Windows\Temporary Internet Files\Content.IE5\BULT7DJL\MC90043160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780" y="1636736"/>
            <a:ext cx="1058302" cy="105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mihail.peleah\AppData\Local\Microsoft\Windows\Temporary Internet Files\Content.IE5\BULT7DJL\MC90043160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401" y="4046297"/>
            <a:ext cx="1058302" cy="105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le 6"/>
          <p:cNvSpPr/>
          <p:nvPr/>
        </p:nvSpPr>
        <p:spPr>
          <a:xfrm rot="1024291">
            <a:off x="2332988" y="3115811"/>
            <a:ext cx="1152128" cy="59788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 rot="20342614">
            <a:off x="1804947" y="3879157"/>
            <a:ext cx="1152128" cy="59788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2888179" y="4319151"/>
            <a:ext cx="338222" cy="178375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 rot="21371438">
            <a:off x="2061103" y="2620176"/>
            <a:ext cx="831536" cy="32846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6108290" y="5683244"/>
            <a:ext cx="863428" cy="27818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7335704" y="5683244"/>
            <a:ext cx="863428" cy="27818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6681401" y="5373216"/>
            <a:ext cx="863428" cy="27818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6922907" y="5071937"/>
            <a:ext cx="621644" cy="27818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23528" y="1700808"/>
            <a:ext cx="0" cy="4402101"/>
          </a:xfrm>
          <a:prstGeom prst="straightConnector1">
            <a:avLst/>
          </a:prstGeom>
          <a:ln w="3175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436116" y="6237312"/>
            <a:ext cx="2757622" cy="0"/>
          </a:xfrm>
          <a:prstGeom prst="straightConnector1">
            <a:avLst/>
          </a:prstGeom>
          <a:ln w="31750">
            <a:solidFill>
              <a:schemeClr val="accent5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715106" y="6237312"/>
            <a:ext cx="2757622" cy="0"/>
          </a:xfrm>
          <a:prstGeom prst="straightConnector1">
            <a:avLst/>
          </a:prstGeom>
          <a:ln w="31750">
            <a:solidFill>
              <a:schemeClr val="accent5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11165" y="1564728"/>
            <a:ext cx="151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58082" y="6457890"/>
            <a:ext cx="35782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Sustainability = Ability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sustain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085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000"/>
                            </p:stCondLst>
                            <p:childTnLst>
                              <p:par>
                                <p:cTn id="12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6000"/>
                            </p:stCondLst>
                            <p:childTnLst>
                              <p:par>
                                <p:cTn id="14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SHDI Construction</a:t>
            </a:r>
            <a:endParaRPr lang="en-US" dirty="0"/>
          </a:p>
        </p:txBody>
      </p:sp>
      <p:pic>
        <p:nvPicPr>
          <p:cNvPr id="1026" name="Picture 2" descr="C:\Users\mihail.peleah\AppData\Local\Microsoft\Windows\Temporary Internet Files\Content.IE5\NRID6Q9K\MC900431614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034" y="1340768"/>
            <a:ext cx="1058302" cy="105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ihail.peleah\AppData\Local\Microsoft\Windows\Temporary Internet Files\Content.IE5\BULT7DJL\MC90043160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981" y="1340768"/>
            <a:ext cx="1058302" cy="105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1" descr="MC900433218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0544" y="2708920"/>
            <a:ext cx="736797" cy="736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1" descr="MCj0440103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343" y="2708920"/>
            <a:ext cx="668785" cy="736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MC900434901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8575" y="2708920"/>
            <a:ext cx="736797" cy="736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7" descr="MC900431631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46606" y="2708920"/>
            <a:ext cx="736797" cy="736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1379" y="3949025"/>
            <a:ext cx="788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Status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379" y="5057165"/>
            <a:ext cx="15359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Sustainability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1379" y="6165304"/>
            <a:ext cx="967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34013" y="3717032"/>
            <a:ext cx="4896544" cy="7200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HDI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34013" y="3717032"/>
            <a:ext cx="6768752" cy="720080"/>
          </a:xfrm>
          <a:prstGeom prst="rect">
            <a:avLst/>
          </a:prstGeom>
          <a:solidFill>
            <a:srgbClr val="92D05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EHDI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34013" y="3717032"/>
            <a:ext cx="6768752" cy="1872208"/>
          </a:xfrm>
          <a:prstGeom prst="rect">
            <a:avLst/>
          </a:prstGeom>
          <a:solidFill>
            <a:schemeClr val="accent6">
              <a:lumMod val="75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SHDI</a:t>
            </a:r>
          </a:p>
          <a:p>
            <a:pPr algn="ctr"/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5-Point Star 7"/>
          <p:cNvSpPr/>
          <p:nvPr/>
        </p:nvSpPr>
        <p:spPr>
          <a:xfrm>
            <a:off x="2077296" y="6066774"/>
            <a:ext cx="230832" cy="200055"/>
          </a:xfrm>
          <a:prstGeom prst="star5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106912" y="6393077"/>
            <a:ext cx="201216" cy="1759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>
            <a:off x="2445694" y="6157307"/>
            <a:ext cx="167182" cy="200055"/>
          </a:xfrm>
          <a:prstGeom prst="triangl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725680" y="6090003"/>
            <a:ext cx="176826" cy="17682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gular Pentagon 19"/>
          <p:cNvSpPr/>
          <p:nvPr/>
        </p:nvSpPr>
        <p:spPr>
          <a:xfrm>
            <a:off x="2660400" y="6393077"/>
            <a:ext cx="189072" cy="180538"/>
          </a:xfrm>
          <a:prstGeom prst="pentag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5-Point Star 22"/>
          <p:cNvSpPr/>
          <p:nvPr/>
        </p:nvSpPr>
        <p:spPr>
          <a:xfrm>
            <a:off x="4078575" y="6066774"/>
            <a:ext cx="230832" cy="200055"/>
          </a:xfrm>
          <a:prstGeom prst="star5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108191" y="6393077"/>
            <a:ext cx="201216" cy="1759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/>
          <p:cNvSpPr/>
          <p:nvPr/>
        </p:nvSpPr>
        <p:spPr>
          <a:xfrm>
            <a:off x="4446973" y="6157307"/>
            <a:ext cx="167182" cy="200055"/>
          </a:xfrm>
          <a:prstGeom prst="triangl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726959" y="6090003"/>
            <a:ext cx="176826" cy="17682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gular Pentagon 26"/>
          <p:cNvSpPr/>
          <p:nvPr/>
        </p:nvSpPr>
        <p:spPr>
          <a:xfrm>
            <a:off x="4661679" y="6393077"/>
            <a:ext cx="189072" cy="180538"/>
          </a:xfrm>
          <a:prstGeom prst="pentag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5-Point Star 27"/>
          <p:cNvSpPr/>
          <p:nvPr/>
        </p:nvSpPr>
        <p:spPr>
          <a:xfrm>
            <a:off x="5993760" y="6042047"/>
            <a:ext cx="230832" cy="200055"/>
          </a:xfrm>
          <a:prstGeom prst="star5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023376" y="6368350"/>
            <a:ext cx="201216" cy="1759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>
            <a:off x="6362158" y="6132580"/>
            <a:ext cx="167182" cy="200055"/>
          </a:xfrm>
          <a:prstGeom prst="triangl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642144" y="6065276"/>
            <a:ext cx="176826" cy="17682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gular Pentagon 31"/>
          <p:cNvSpPr/>
          <p:nvPr/>
        </p:nvSpPr>
        <p:spPr>
          <a:xfrm>
            <a:off x="6576864" y="6368350"/>
            <a:ext cx="189072" cy="180538"/>
          </a:xfrm>
          <a:prstGeom prst="pentag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5-Point Star 32"/>
          <p:cNvSpPr/>
          <p:nvPr/>
        </p:nvSpPr>
        <p:spPr>
          <a:xfrm>
            <a:off x="7644918" y="5991652"/>
            <a:ext cx="230832" cy="200055"/>
          </a:xfrm>
          <a:prstGeom prst="star5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7674534" y="6317955"/>
            <a:ext cx="201216" cy="1759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/>
          <p:cNvSpPr/>
          <p:nvPr/>
        </p:nvSpPr>
        <p:spPr>
          <a:xfrm>
            <a:off x="8013316" y="6082185"/>
            <a:ext cx="167182" cy="200055"/>
          </a:xfrm>
          <a:prstGeom prst="triangl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8293302" y="6014881"/>
            <a:ext cx="176826" cy="17682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gular Pentagon 36"/>
          <p:cNvSpPr/>
          <p:nvPr/>
        </p:nvSpPr>
        <p:spPr>
          <a:xfrm>
            <a:off x="8228022" y="6317955"/>
            <a:ext cx="189072" cy="180538"/>
          </a:xfrm>
          <a:prstGeom prst="pentag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34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5" grpId="0" animBg="1"/>
      <p:bldP spid="6" grpId="0" animBg="1"/>
      <p:bldP spid="7" grpId="0" animBg="1"/>
      <p:bldP spid="8" grpId="0" animBg="1"/>
      <p:bldP spid="9" grpId="0" animBg="1"/>
      <p:bldP spid="18" grpId="0" animBg="1"/>
      <p:bldP spid="19" grpId="0" animBg="1"/>
      <p:bldP spid="20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Six areas</a:t>
            </a:r>
          </a:p>
          <a:p>
            <a:pPr lvl="1"/>
            <a:r>
              <a:rPr lang="en-US" dirty="0" smtClean="0"/>
              <a:t>Water</a:t>
            </a:r>
          </a:p>
          <a:p>
            <a:pPr lvl="1"/>
            <a:r>
              <a:rPr lang="en-US" dirty="0" smtClean="0"/>
              <a:t>Air</a:t>
            </a:r>
          </a:p>
          <a:p>
            <a:pPr lvl="1"/>
            <a:r>
              <a:rPr lang="en-US" dirty="0" smtClean="0"/>
              <a:t>Soil</a:t>
            </a:r>
          </a:p>
          <a:p>
            <a:pPr lvl="1"/>
            <a:r>
              <a:rPr lang="en-US" dirty="0" smtClean="0"/>
              <a:t>Forest</a:t>
            </a:r>
          </a:p>
          <a:p>
            <a:pPr lvl="1"/>
            <a:r>
              <a:rPr lang="en-US" dirty="0" smtClean="0"/>
              <a:t>Biodiversity</a:t>
            </a:r>
          </a:p>
          <a:p>
            <a:pPr lvl="1"/>
            <a:r>
              <a:rPr lang="en-US" dirty="0" smtClean="0"/>
              <a:t>Habitat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Two indicators</a:t>
            </a:r>
          </a:p>
          <a:p>
            <a:pPr lvl="1"/>
            <a:r>
              <a:rPr lang="en-US" dirty="0" smtClean="0"/>
              <a:t>Status</a:t>
            </a:r>
          </a:p>
          <a:p>
            <a:pPr lvl="1"/>
            <a:r>
              <a:rPr lang="en-US" dirty="0" smtClean="0"/>
              <a:t>Sustainability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43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 </a:t>
            </a:r>
            <a:r>
              <a:rPr lang="en-US" dirty="0" smtClean="0"/>
              <a:t>indicators: status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73241291"/>
              </p:ext>
            </p:extLst>
          </p:nvPr>
        </p:nvGraphicFramePr>
        <p:xfrm>
          <a:off x="612775" y="1600200"/>
          <a:ext cx="8153400" cy="422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800"/>
                <a:gridCol w="2717800"/>
                <a:gridCol w="2717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Ideal indicator(s)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Available indicator(s)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Water</a:t>
                      </a:r>
                      <a:r>
                        <a:rPr lang="en-US" baseline="0" dirty="0" smtClean="0"/>
                        <a:t> pollution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Access to improved water source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Air pollution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Air pollution PM10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 of degraded</a:t>
                      </a:r>
                      <a:r>
                        <a:rPr lang="en-US" baseline="0" dirty="0" smtClean="0"/>
                        <a:t> soils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Natural resources depletion (% of Gross National Savings)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Forest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Loss of forestation</a:t>
                      </a:r>
                      <a:r>
                        <a:rPr lang="en-US" baseline="0" dirty="0" smtClean="0"/>
                        <a:t> relative to base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Forest area, % relative to reference year (1990)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Biodiversity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Loss of biodiversity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—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Habitat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 of population</a:t>
                      </a:r>
                      <a:r>
                        <a:rPr lang="en-US" baseline="0" dirty="0" smtClean="0"/>
                        <a:t> covered by </a:t>
                      </a:r>
                      <a:r>
                        <a:rPr lang="en-US" dirty="0" smtClean="0"/>
                        <a:t>waste</a:t>
                      </a:r>
                      <a:r>
                        <a:rPr lang="en-US" baseline="0" dirty="0" smtClean="0"/>
                        <a:t> collection and processing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Access to improved sanitation facilities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242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Environmental </a:t>
            </a:r>
            <a:r>
              <a:rPr lang="en-US" dirty="0" smtClean="0"/>
              <a:t>indicators: sustainability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60099691"/>
              </p:ext>
            </p:extLst>
          </p:nvPr>
        </p:nvGraphicFramePr>
        <p:xfrm>
          <a:off x="612775" y="1600200"/>
          <a:ext cx="8153400" cy="394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800"/>
                <a:gridCol w="2717800"/>
                <a:gridCol w="2717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Ideal indicator(s)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Available indicator(s)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Sustainability of water resource</a:t>
                      </a:r>
                      <a:r>
                        <a:rPr lang="en-US" baseline="0" dirty="0" smtClean="0"/>
                        <a:t> 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Water withdrawal as share of internal resources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Purification</a:t>
                      </a:r>
                      <a:r>
                        <a:rPr lang="en-US" baseline="0" dirty="0" smtClean="0"/>
                        <a:t> of air emissions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—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Rate of</a:t>
                      </a:r>
                      <a:r>
                        <a:rPr lang="en-US" baseline="0" dirty="0" smtClean="0"/>
                        <a:t> soil degradation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—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Forest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Rate of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forestation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loss </a:t>
                      </a:r>
                      <a:r>
                        <a:rPr lang="en-US" baseline="0" dirty="0" smtClean="0"/>
                        <a:t>relative to base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—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Biodiversity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Measures to protect biodiversity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 of terrestrial and marine protected areas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Habitat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 of waste processed or recycled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 of renewable and sustainable energy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898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2409</TotalTime>
  <Words>1573</Words>
  <Application>Microsoft Office PowerPoint</Application>
  <PresentationFormat>On-screen Show (4:3)</PresentationFormat>
  <Paragraphs>415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Median</vt:lpstr>
      <vt:lpstr>Armenia Proposal for Sustainable Human Development Index</vt:lpstr>
      <vt:lpstr>PowerPoint Presentation</vt:lpstr>
      <vt:lpstr>Part 1. Methodological issues</vt:lpstr>
      <vt:lpstr>Methodological issues</vt:lpstr>
      <vt:lpstr>What we measure: development or sustainability?</vt:lpstr>
      <vt:lpstr>SHDI Construction</vt:lpstr>
      <vt:lpstr>Environmental component</vt:lpstr>
      <vt:lpstr>Environmental indicators: status</vt:lpstr>
      <vt:lpstr>Environmental indicators: sustainability</vt:lpstr>
      <vt:lpstr>Sustainability indicators</vt:lpstr>
      <vt:lpstr>Questions for discretionary choice</vt:lpstr>
      <vt:lpstr>Questions for discussion</vt:lpstr>
      <vt:lpstr>Part 2. Proposal for SHDI in Armenia</vt:lpstr>
      <vt:lpstr>Опыт Армении</vt:lpstr>
      <vt:lpstr>Подход к устойчивости</vt:lpstr>
      <vt:lpstr>Методика Индекса Устойчивого Человеческого Развития</vt:lpstr>
      <vt:lpstr>Методические допущения (1)</vt:lpstr>
      <vt:lpstr>Методические допущения (2)</vt:lpstr>
      <vt:lpstr>Методические допущения (3)</vt:lpstr>
      <vt:lpstr>PowerPoint Presentation</vt:lpstr>
      <vt:lpstr>Области Индекса Человеческого Развития</vt:lpstr>
      <vt:lpstr>Индикаторы окружающей среды (Армения)</vt:lpstr>
      <vt:lpstr>Индикаторы устойчивости (Армения)</vt:lpstr>
      <vt:lpstr>Индикаторы окружающей среды (сравнимые)</vt:lpstr>
      <vt:lpstr>Индикаторы устойчивости (сравнимые)</vt:lpstr>
      <vt:lpstr>SHDI Indicators</vt:lpstr>
      <vt:lpstr>Part 3. What could be done for other countries?</vt:lpstr>
      <vt:lpstr>Regional overview</vt:lpstr>
      <vt:lpstr>Different losses (SHDI with CO2 emissions)</vt:lpstr>
      <vt:lpstr>Different losses (SHDI without CO2 emission)</vt:lpstr>
      <vt:lpstr>SHDI with and without CO2 emissions</vt:lpstr>
      <vt:lpstr>Armenia</vt:lpstr>
      <vt:lpstr>Azerbaijan</vt:lpstr>
      <vt:lpstr>Georgia</vt:lpstr>
      <vt:lpstr>Tajikistan</vt:lpstr>
      <vt:lpstr>Belarus</vt:lpstr>
      <vt:lpstr>PowerPoint Presentation</vt:lpstr>
      <vt:lpstr>PowerPoint Presentation</vt:lpstr>
      <vt:lpstr>Thank you for your attention!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Mihail Peleah</dc:creator>
  <cp:lastModifiedBy>Andrey Ivanov</cp:lastModifiedBy>
  <cp:revision>49</cp:revision>
  <dcterms:created xsi:type="dcterms:W3CDTF">2012-09-26T06:57:42Z</dcterms:created>
  <dcterms:modified xsi:type="dcterms:W3CDTF">2012-10-26T09:04:37Z</dcterms:modified>
</cp:coreProperties>
</file>