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1" r:id="rId3"/>
    <p:sldId id="298" r:id="rId4"/>
    <p:sldId id="294" r:id="rId5"/>
    <p:sldId id="299" r:id="rId6"/>
    <p:sldId id="300" r:id="rId7"/>
    <p:sldId id="301" r:id="rId8"/>
    <p:sldId id="304" r:id="rId9"/>
    <p:sldId id="307" r:id="rId10"/>
    <p:sldId id="29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D2E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343" autoAdjust="0"/>
  </p:normalViewPr>
  <p:slideViewPr>
    <p:cSldViewPr>
      <p:cViewPr varScale="1">
        <p:scale>
          <a:sx n="70" d="100"/>
          <a:sy n="70" d="100"/>
        </p:scale>
        <p:origin x="13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0C3DD-FA06-42DE-85DC-CA6AC321B3E9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84E0A-CBBD-4219-97B0-536BCD29A0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18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592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605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234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221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265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99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407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4E0A-CBBD-4219-97B0-536BCD29A05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1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71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5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44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20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4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71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91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568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77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637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79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21643-A256-490E-B256-73373950B3E7}" type="datetimeFigureOut">
              <a:rPr lang="en-GB" smtClean="0"/>
              <a:pPr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484D2-8E9F-46D7-97CE-D97268F7C8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43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1916832"/>
            <a:ext cx="9143999" cy="1944216"/>
          </a:xfrm>
        </p:spPr>
        <p:txBody>
          <a:bodyPr>
            <a:normAutofit/>
          </a:bodyPr>
          <a:lstStyle/>
          <a:p>
            <a:r>
              <a:rPr lang="en-GB" b="1" dirty="0" smtClean="0"/>
              <a:t>Use of Geospatial Data for SDG Monitoring</a:t>
            </a:r>
            <a:endParaRPr lang="en-GB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47971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Pietro Gennari</a:t>
            </a:r>
          </a:p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Chief Statistician</a:t>
            </a:r>
          </a:p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Food and Agriculture Organization of the United Nations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-17888"/>
            <a:ext cx="2555776" cy="99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1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" y="104705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-17888"/>
            <a:ext cx="2555776" cy="998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844824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sz="3200" b="1" dirty="0">
                <a:solidFill>
                  <a:srgbClr val="0070C0"/>
                </a:solidFill>
              </a:rPr>
              <a:t>Thank you </a:t>
            </a:r>
          </a:p>
          <a:p>
            <a:pPr algn="ctr"/>
            <a:r>
              <a:rPr lang="en-US" sz="3200" b="1" dirty="0">
                <a:solidFill>
                  <a:srgbClr val="0070C0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20441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5" y="-17888"/>
            <a:ext cx="2195736" cy="9986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1700808"/>
            <a:ext cx="889248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Integration </a:t>
            </a:r>
            <a:r>
              <a:rPr lang="en-US" sz="2400" dirty="0"/>
              <a:t>between statistical and geospatial information can help improve the monitoring of national and global development </a:t>
            </a:r>
            <a:r>
              <a:rPr lang="en-US" sz="2400" dirty="0" smtClean="0"/>
              <a:t>outcomes.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FAO work is focused mainly on</a:t>
            </a:r>
            <a:r>
              <a:rPr lang="en-US" sz="2400" dirty="0" smtClean="0"/>
              <a:t> </a:t>
            </a:r>
            <a:r>
              <a:rPr lang="en-US" sz="2400" dirty="0"/>
              <a:t>the following key areas:  </a:t>
            </a:r>
            <a:endParaRPr lang="en-GB" sz="2400" dirty="0" smtClean="0"/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Improve survey design and the efficiency of the sample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Support </a:t>
            </a:r>
            <a:r>
              <a:rPr lang="en-US" sz="2400" dirty="0"/>
              <a:t>the disaggregation of national data, especially for SDG purposes </a:t>
            </a:r>
            <a:endParaRPr lang="en-GB" sz="2400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Direct </a:t>
            </a:r>
            <a:r>
              <a:rPr lang="en-US" sz="2400" dirty="0"/>
              <a:t>measurement of some agricultural </a:t>
            </a:r>
            <a:r>
              <a:rPr lang="en-US" sz="2400" dirty="0" smtClean="0"/>
              <a:t>variables, including </a:t>
            </a:r>
            <a:r>
              <a:rPr lang="en-US" sz="2400" dirty="0"/>
              <a:t>SDG indicators 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51720" y="250797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Introduction</a:t>
            </a:r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5" y="-17888"/>
            <a:ext cx="2195736" cy="998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980728"/>
            <a:ext cx="889248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Over the last decade, FAO has supported </a:t>
            </a:r>
            <a:r>
              <a:rPr lang="en-GB" sz="2400" dirty="0" smtClean="0"/>
              <a:t>abut </a:t>
            </a:r>
            <a:r>
              <a:rPr lang="en-GB" sz="2400" dirty="0"/>
              <a:t>70 Countries in using EO data for producing various statistical products: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National land cover </a:t>
            </a:r>
            <a:r>
              <a:rPr lang="en-GB" sz="2400" dirty="0" smtClean="0"/>
              <a:t>databases (forest cover, crop area, etc.)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Crop monitoring/forecasting =&gt; food </a:t>
            </a:r>
            <a:r>
              <a:rPr lang="en-GB" sz="2400" dirty="0" smtClean="0"/>
              <a:t>security emergencies</a:t>
            </a:r>
            <a:endParaRPr lang="en-GB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Other topics: Spread of pests and animal diseases, Soil degradation, </a:t>
            </a:r>
            <a:r>
              <a:rPr lang="en-GB" sz="2400" dirty="0" smtClean="0"/>
              <a:t>Biodiversity</a:t>
            </a:r>
            <a:endParaRPr lang="en-GB" sz="2400" dirty="0"/>
          </a:p>
          <a:p>
            <a:r>
              <a:rPr lang="en-GB" sz="2400" b="1" dirty="0" smtClean="0"/>
              <a:t>Major milestones</a:t>
            </a:r>
            <a:r>
              <a:rPr lang="en-GB" sz="2400" dirty="0" smtClean="0"/>
              <a:t>: 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330450" algn="l"/>
              </a:tabLst>
            </a:pPr>
            <a:r>
              <a:rPr lang="en-GB" sz="2300" dirty="0" smtClean="0"/>
              <a:t>2005: Land Cover Classification Standards, endorsed by ISO &amp; SEEA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330450" algn="l"/>
              </a:tabLst>
            </a:pPr>
            <a:r>
              <a:rPr lang="en-GB" sz="2300" dirty="0" smtClean="0"/>
              <a:t>2010: </a:t>
            </a:r>
            <a:r>
              <a:rPr lang="en-GB" sz="2300" dirty="0"/>
              <a:t>Global Agro Ecological Zoning (GAEZ), the largest online geospatial database with more than </a:t>
            </a:r>
            <a:r>
              <a:rPr lang="en-GB" sz="2300" dirty="0" smtClean="0"/>
              <a:t>360,000 </a:t>
            </a:r>
            <a:r>
              <a:rPr lang="en-GB" sz="2300" dirty="0"/>
              <a:t>online layers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330450" algn="l"/>
              </a:tabLst>
            </a:pPr>
            <a:r>
              <a:rPr lang="en-GB" sz="2300" dirty="0" smtClean="0"/>
              <a:t>2015: </a:t>
            </a:r>
            <a:r>
              <a:rPr lang="en-GB" sz="2300" dirty="0" err="1" smtClean="0"/>
              <a:t>MoU</a:t>
            </a:r>
            <a:r>
              <a:rPr lang="en-GB" sz="2300" dirty="0" smtClean="0"/>
              <a:t> </a:t>
            </a:r>
            <a:r>
              <a:rPr lang="en-GB" sz="2300" dirty="0"/>
              <a:t>with </a:t>
            </a:r>
            <a:r>
              <a:rPr lang="en-GB" sz="2300" dirty="0" smtClean="0"/>
              <a:t>Google </a:t>
            </a:r>
            <a:r>
              <a:rPr lang="en-GB" sz="2300" dirty="0"/>
              <a:t>Earth </a:t>
            </a:r>
            <a:r>
              <a:rPr lang="en-GB" sz="2300" dirty="0" smtClean="0"/>
              <a:t>Engine: open access to RS images</a:t>
            </a:r>
            <a:endParaRPr lang="en-GB" sz="2300" dirty="0"/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330450" algn="l"/>
              </a:tabLst>
            </a:pPr>
            <a:r>
              <a:rPr lang="en-GB" sz="2300" dirty="0" smtClean="0"/>
              <a:t>2014-16: FAO-ESA-University </a:t>
            </a:r>
            <a:r>
              <a:rPr lang="en-GB" sz="2300" dirty="0"/>
              <a:t>of Louvain </a:t>
            </a:r>
            <a:r>
              <a:rPr lang="en-GB" sz="2300" dirty="0" smtClean="0"/>
              <a:t>co-developed </a:t>
            </a:r>
            <a:r>
              <a:rPr lang="en-GB" sz="2300" dirty="0"/>
              <a:t>the Sent2Agri </a:t>
            </a:r>
            <a:r>
              <a:rPr lang="en-GB" sz="2300" dirty="0" smtClean="0"/>
              <a:t>toolbox: methods &amp; </a:t>
            </a:r>
            <a:r>
              <a:rPr lang="en-GB" sz="2300" dirty="0"/>
              <a:t>tools for </a:t>
            </a:r>
            <a:r>
              <a:rPr lang="en-GB" sz="2300" dirty="0" smtClean="0"/>
              <a:t>using </a:t>
            </a:r>
            <a:r>
              <a:rPr lang="en-GB" sz="2300" dirty="0"/>
              <a:t>Sentinel data for </a:t>
            </a:r>
            <a:r>
              <a:rPr lang="en-GB" sz="2300" dirty="0" smtClean="0"/>
              <a:t>ag. </a:t>
            </a:r>
            <a:r>
              <a:rPr lang="en-GB" sz="2300" dirty="0"/>
              <a:t>statistics</a:t>
            </a:r>
            <a:endParaRPr lang="en-GB" sz="2300" dirty="0" smtClean="0"/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330450" algn="l"/>
              </a:tabLst>
            </a:pPr>
            <a:r>
              <a:rPr lang="en-GB" sz="2300" dirty="0" smtClean="0"/>
              <a:t>2018: FAO-ESA joint implementation </a:t>
            </a:r>
            <a:r>
              <a:rPr lang="en-GB" sz="2300" dirty="0" smtClean="0"/>
              <a:t>of </a:t>
            </a:r>
            <a:r>
              <a:rPr lang="en-GB" sz="2300" dirty="0"/>
              <a:t>the Sent2Agri toolbox </a:t>
            </a:r>
            <a:r>
              <a:rPr lang="en-GB" sz="2300" dirty="0" smtClean="0"/>
              <a:t>in 12 developing </a:t>
            </a:r>
            <a:r>
              <a:rPr lang="en-GB" sz="2300" dirty="0" smtClean="0"/>
              <a:t>countries (Sen4STAT)</a:t>
            </a:r>
            <a:endParaRPr lang="en-GB" sz="2300" dirty="0"/>
          </a:p>
        </p:txBody>
      </p:sp>
      <p:sp>
        <p:nvSpPr>
          <p:cNvPr id="4" name="Rectangle 3"/>
          <p:cNvSpPr/>
          <p:nvPr/>
        </p:nvSpPr>
        <p:spPr>
          <a:xfrm>
            <a:off x="99885" y="142667"/>
            <a:ext cx="6888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rgbClr val="0070C0"/>
                </a:solidFill>
              </a:rPr>
              <a:t>Key milestones of FAO </a:t>
            </a:r>
            <a:r>
              <a:rPr lang="en-GB" sz="3200" b="1" dirty="0" smtClean="0">
                <a:solidFill>
                  <a:srgbClr val="0070C0"/>
                </a:solidFill>
              </a:rPr>
              <a:t>Geospatial </a:t>
            </a:r>
            <a:r>
              <a:rPr lang="en-GB" sz="3200" b="1" dirty="0">
                <a:solidFill>
                  <a:srgbClr val="0070C0"/>
                </a:solidFill>
              </a:rPr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197548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-17888"/>
            <a:ext cx="2195737" cy="998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052736"/>
            <a:ext cx="889248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H</a:t>
            </a:r>
            <a:r>
              <a:rPr lang="en-US" sz="2400" b="1" dirty="0" smtClean="0"/>
              <a:t>andbooks</a:t>
            </a:r>
            <a:r>
              <a:rPr lang="en-US" sz="2400" dirty="0" smtClean="0"/>
              <a:t> </a:t>
            </a:r>
            <a:r>
              <a:rPr lang="en-US" sz="2400" b="1" dirty="0"/>
              <a:t>on </a:t>
            </a:r>
            <a:r>
              <a:rPr lang="en-US" sz="2400" b="1" dirty="0" smtClean="0"/>
              <a:t>the use </a:t>
            </a:r>
            <a:r>
              <a:rPr lang="en-US" sz="2400" b="1" dirty="0" smtClean="0"/>
              <a:t>Remote Sensing </a:t>
            </a:r>
            <a:r>
              <a:rPr lang="en-US" sz="2400" b="1" dirty="0" smtClean="0"/>
              <a:t>(RS) for </a:t>
            </a:r>
            <a:r>
              <a:rPr lang="en-US" sz="2400" b="1" dirty="0"/>
              <a:t>agricultural </a:t>
            </a:r>
            <a:r>
              <a:rPr lang="en-US" sz="2400" b="1" dirty="0" smtClean="0"/>
              <a:t>statistics</a:t>
            </a:r>
            <a:r>
              <a:rPr lang="en-US" sz="2400" dirty="0" smtClean="0"/>
              <a:t>, covering:</a:t>
            </a:r>
          </a:p>
          <a:p>
            <a:pPr marL="1778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Cost-effectiveness of RS for different uses in agricultural </a:t>
            </a:r>
            <a:r>
              <a:rPr lang="en-US" sz="2400" dirty="0" smtClean="0"/>
              <a:t>statistics; </a:t>
            </a:r>
          </a:p>
          <a:p>
            <a:pPr marL="1778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Development of efficient methods </a:t>
            </a:r>
            <a:r>
              <a:rPr lang="en-US" sz="2400" dirty="0"/>
              <a:t>for using </a:t>
            </a:r>
            <a:r>
              <a:rPr lang="en-US" sz="2400" dirty="0" smtClean="0"/>
              <a:t>RS in ag. statistics </a:t>
            </a:r>
            <a:endParaRPr lang="en-GB" sz="2400" dirty="0"/>
          </a:p>
          <a:p>
            <a:pPr marL="1778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u="sng" dirty="0" smtClean="0"/>
              <a:t>Use </a:t>
            </a:r>
            <a:r>
              <a:rPr lang="en-US" sz="2400" u="sng" dirty="0"/>
              <a:t>of GPS, GIS and RS in setting up Master sampling Frames </a:t>
            </a:r>
            <a:endParaRPr lang="en-GB" sz="2400" u="sng" dirty="0"/>
          </a:p>
          <a:p>
            <a:pPr marL="1778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u="sng" dirty="0"/>
              <a:t>Spatial disaggregation and small-area estimation methods </a:t>
            </a:r>
            <a:r>
              <a:rPr lang="en-US" sz="2400" dirty="0"/>
              <a:t>for agricultural surveys </a:t>
            </a:r>
            <a:endParaRPr lang="en-GB" sz="2400" dirty="0"/>
          </a:p>
          <a:p>
            <a:pPr marL="1778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Detailed </a:t>
            </a:r>
            <a:r>
              <a:rPr lang="en-US" sz="2400" dirty="0" smtClean="0"/>
              <a:t>land </a:t>
            </a:r>
            <a:r>
              <a:rPr lang="en-US" sz="2400" dirty="0"/>
              <a:t>cover </a:t>
            </a:r>
            <a:r>
              <a:rPr lang="en-US" sz="2400" dirty="0" smtClean="0"/>
              <a:t>mapping using RS data </a:t>
            </a:r>
            <a:endParaRPr lang="en-US" sz="2400" dirty="0" smtClean="0"/>
          </a:p>
          <a:p>
            <a:pPr marL="0" lvl="1">
              <a:spcAft>
                <a:spcPts val="600"/>
              </a:spcAft>
            </a:pPr>
            <a:r>
              <a:rPr lang="en-US" sz="2400" b="1" dirty="0" smtClean="0"/>
              <a:t>Handbooks</a:t>
            </a:r>
            <a:r>
              <a:rPr lang="en-US" sz="2400" dirty="0" smtClean="0"/>
              <a:t> </a:t>
            </a:r>
            <a:r>
              <a:rPr lang="en-US" sz="2400" b="1" dirty="0" smtClean="0"/>
              <a:t>on </a:t>
            </a:r>
            <a:r>
              <a:rPr lang="en-GB" sz="2400" b="1" dirty="0" smtClean="0"/>
              <a:t>Crop </a:t>
            </a:r>
            <a:r>
              <a:rPr lang="en-GB" sz="2400" b="1" dirty="0" smtClean="0"/>
              <a:t>production/yield forecasting using RS </a:t>
            </a:r>
            <a:r>
              <a:rPr lang="en-GB" sz="2400" dirty="0" smtClean="0"/>
              <a:t>(in collaboration with AMIS - the G20 initiative launched in 2011 to </a:t>
            </a:r>
            <a:r>
              <a:rPr lang="en-US" sz="2400" dirty="0" smtClean="0"/>
              <a:t>enhance </a:t>
            </a:r>
            <a:r>
              <a:rPr lang="en-US" sz="2400" dirty="0"/>
              <a:t>food market </a:t>
            </a:r>
            <a:r>
              <a:rPr lang="en-US" sz="2400" dirty="0" smtClean="0"/>
              <a:t>transparency, </a:t>
            </a:r>
            <a:r>
              <a:rPr lang="en-US" sz="2400" dirty="0"/>
              <a:t>after the global food price crises in 2007/08 and </a:t>
            </a:r>
            <a:r>
              <a:rPr lang="en-US" sz="2400" dirty="0" smtClean="0"/>
              <a:t>2010) </a:t>
            </a:r>
            <a:endParaRPr lang="en-US" sz="2400" dirty="0"/>
          </a:p>
          <a:p>
            <a:pPr marL="1778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129645" y="209183"/>
            <a:ext cx="6888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rgbClr val="0070C0"/>
                </a:solidFill>
              </a:rPr>
              <a:t>Key milestones of FAO </a:t>
            </a:r>
            <a:r>
              <a:rPr lang="en-GB" sz="3200" b="1" dirty="0" smtClean="0">
                <a:solidFill>
                  <a:srgbClr val="0070C0"/>
                </a:solidFill>
              </a:rPr>
              <a:t>Geospatial </a:t>
            </a:r>
            <a:r>
              <a:rPr lang="en-GB" sz="3200" b="1" dirty="0">
                <a:solidFill>
                  <a:srgbClr val="0070C0"/>
                </a:solidFill>
              </a:rPr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30090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" y="104705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-17888"/>
            <a:ext cx="2267745" cy="998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8683"/>
            <a:ext cx="60486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Earth Observation (EO) Data for SDG Monitoring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856984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Monitoring SDG’s is data intensive</a:t>
            </a: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Generating data for SDG monitoring through the traditional surveys and censuses is very expensive (</a:t>
            </a:r>
            <a:r>
              <a:rPr lang="en-GB" sz="2400" dirty="0" smtClean="0"/>
              <a:t>cost </a:t>
            </a:r>
            <a:r>
              <a:rPr lang="en-GB" sz="2400" dirty="0"/>
              <a:t>up to $253 billion globally during the lifetime of the </a:t>
            </a:r>
            <a:r>
              <a:rPr lang="en-GB" sz="2400" dirty="0" smtClean="0"/>
              <a:t>SDGs)</a:t>
            </a:r>
            <a:endParaRPr lang="en-US" sz="24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Depending </a:t>
            </a:r>
            <a:r>
              <a:rPr lang="en-US" sz="2400" dirty="0"/>
              <a:t>on the type of indicator, EO data and Geospatial analysis </a:t>
            </a:r>
            <a:r>
              <a:rPr lang="en-US" sz="2400" dirty="0" smtClean="0"/>
              <a:t>can </a:t>
            </a:r>
            <a:r>
              <a:rPr lang="en-US" sz="2400" dirty="0"/>
              <a:t>be used for one or a combination of the </a:t>
            </a:r>
            <a:r>
              <a:rPr lang="en-US" sz="2400" dirty="0" smtClean="0"/>
              <a:t>following:</a:t>
            </a:r>
            <a:endParaRPr lang="en-US" sz="24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Direct </a:t>
            </a:r>
            <a:r>
              <a:rPr lang="en-GB" sz="2400" dirty="0" smtClean="0"/>
              <a:t>measurement, or contribution to direct measurement (Area </a:t>
            </a:r>
            <a:r>
              <a:rPr lang="en-GB" sz="2400" dirty="0"/>
              <a:t>statistics, Pixel counting, Image classification)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Disaggregation </a:t>
            </a:r>
            <a:r>
              <a:rPr lang="en-GB" sz="2400" dirty="0"/>
              <a:t>(dissymmetric mapping, modelling</a:t>
            </a:r>
            <a:r>
              <a:rPr lang="en-GB" sz="2400" dirty="0" smtClean="0"/>
              <a:t>)</a:t>
            </a:r>
            <a:r>
              <a:rPr lang="en-GB" sz="2400" dirty="0"/>
              <a:t> 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Support agricultural survey sample </a:t>
            </a:r>
            <a:r>
              <a:rPr lang="en-GB" sz="2400" dirty="0" smtClean="0"/>
              <a:t>design, </a:t>
            </a:r>
            <a:r>
              <a:rPr lang="en-GB" sz="2400" dirty="0"/>
              <a:t>including AGRIS (Stratification, Area frame)</a:t>
            </a:r>
          </a:p>
        </p:txBody>
      </p:sp>
    </p:spTree>
    <p:extLst>
      <p:ext uri="{BB962C8B-B14F-4D97-AF65-F5344CB8AC3E}">
        <p14:creationId xmlns:p14="http://schemas.microsoft.com/office/powerpoint/2010/main" val="39691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" y="104705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-17888"/>
            <a:ext cx="2267745" cy="9986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2" y="0"/>
            <a:ext cx="6696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Earth Observation (EO) Data for </a:t>
            </a:r>
            <a:r>
              <a:rPr lang="en-US" sz="3200" b="1" dirty="0" smtClean="0">
                <a:solidFill>
                  <a:srgbClr val="0070C0"/>
                </a:solidFill>
              </a:rPr>
              <a:t>FAO-relevant SDG indicators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1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" y="1306390"/>
            <a:ext cx="9117380" cy="4426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00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" y="104705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-17888"/>
            <a:ext cx="2267745" cy="9986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165814"/>
            <a:ext cx="91439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FAO has developed a project that delivers the </a:t>
            </a:r>
            <a:r>
              <a:rPr lang="en-GB" sz="2400" dirty="0"/>
              <a:t>following: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Create the EO database (based on the freely available EO data)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Establish </a:t>
            </a:r>
            <a:r>
              <a:rPr lang="en-GB" sz="2400" dirty="0"/>
              <a:t>a </a:t>
            </a:r>
            <a:r>
              <a:rPr lang="en-GB" sz="2400" dirty="0" smtClean="0"/>
              <a:t>baseline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Conduct </a:t>
            </a:r>
            <a:r>
              <a:rPr lang="en-GB" sz="2400" dirty="0"/>
              <a:t>field visits to collect in-situ geo reference data that will be used for </a:t>
            </a:r>
            <a:r>
              <a:rPr lang="en-GB" sz="2400" dirty="0" smtClean="0"/>
              <a:t>calibration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Testing </a:t>
            </a:r>
            <a:r>
              <a:rPr lang="en-GB" sz="2400" dirty="0"/>
              <a:t>and validation of the EO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Develop </a:t>
            </a:r>
            <a:r>
              <a:rPr lang="en-GB" sz="2400" dirty="0"/>
              <a:t>a methodology that help countries utilize EO to measure SDGs, disaggregate data </a:t>
            </a:r>
            <a:r>
              <a:rPr lang="en-GB" sz="2400" dirty="0" smtClean="0"/>
              <a:t>and </a:t>
            </a:r>
            <a:r>
              <a:rPr lang="en-GB" sz="2400" dirty="0"/>
              <a:t>support agricultural </a:t>
            </a:r>
            <a:r>
              <a:rPr lang="en-GB" sz="2400" dirty="0" smtClean="0"/>
              <a:t>survey </a:t>
            </a:r>
            <a:r>
              <a:rPr lang="en-GB" sz="2400" dirty="0"/>
              <a:t>sample </a:t>
            </a:r>
            <a:r>
              <a:rPr lang="en-GB" sz="2400" dirty="0" smtClean="0"/>
              <a:t>design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Prepare guidelines </a:t>
            </a:r>
            <a:r>
              <a:rPr lang="en-GB" sz="2400" dirty="0"/>
              <a:t>on how to use EO to measure SDGs, disaggregate data </a:t>
            </a:r>
            <a:r>
              <a:rPr lang="en-GB" sz="2400" dirty="0" smtClean="0"/>
              <a:t>and surveys </a:t>
            </a:r>
            <a:r>
              <a:rPr lang="en-GB" sz="2400" dirty="0"/>
              <a:t>sample </a:t>
            </a:r>
            <a:r>
              <a:rPr lang="en-GB" sz="2400" dirty="0" smtClean="0"/>
              <a:t>design.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Validate </a:t>
            </a:r>
            <a:r>
              <a:rPr lang="en-GB" sz="2400" dirty="0"/>
              <a:t>the guidelines through field </a:t>
            </a:r>
            <a:r>
              <a:rPr lang="en-GB" sz="2400" dirty="0" smtClean="0"/>
              <a:t>testing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Invest </a:t>
            </a:r>
            <a:r>
              <a:rPr lang="en-GB" sz="2400" dirty="0"/>
              <a:t>on building national capacity in selected 12 countries for effective use of the </a:t>
            </a:r>
            <a:r>
              <a:rPr lang="en-GB" sz="2400" dirty="0" smtClean="0"/>
              <a:t>guidelines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-10448"/>
            <a:ext cx="69847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Working with Countries on </a:t>
            </a:r>
            <a:r>
              <a:rPr lang="en-US" sz="3200" b="1" dirty="0" smtClean="0">
                <a:solidFill>
                  <a:srgbClr val="0070C0"/>
                </a:solidFill>
              </a:rPr>
              <a:t>EO-based SDG </a:t>
            </a:r>
            <a:r>
              <a:rPr lang="en-US" sz="3200" b="1" dirty="0">
                <a:solidFill>
                  <a:srgbClr val="0070C0"/>
                </a:solidFill>
              </a:rPr>
              <a:t>monitoring</a:t>
            </a:r>
            <a:endParaRPr lang="en-GB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3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" y="104705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-17888"/>
            <a:ext cx="2267745" cy="998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1" y="-17888"/>
            <a:ext cx="70050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Working with </a:t>
            </a:r>
            <a:r>
              <a:rPr lang="en-US" sz="3200" b="1" dirty="0" smtClean="0">
                <a:solidFill>
                  <a:srgbClr val="0070C0"/>
                </a:solidFill>
              </a:rPr>
              <a:t>Countries on </a:t>
            </a:r>
            <a:r>
              <a:rPr lang="en-US" sz="3200" b="1" dirty="0" smtClean="0">
                <a:solidFill>
                  <a:srgbClr val="0070C0"/>
                </a:solidFill>
              </a:rPr>
              <a:t>EO-based</a:t>
            </a:r>
          </a:p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SDG </a:t>
            </a:r>
            <a:r>
              <a:rPr lang="en-US" sz="3200" b="1" dirty="0" smtClean="0">
                <a:solidFill>
                  <a:srgbClr val="0070C0"/>
                </a:solidFill>
              </a:rPr>
              <a:t>monitoring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1047056"/>
            <a:ext cx="89644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Work </a:t>
            </a:r>
            <a:r>
              <a:rPr lang="en-US" sz="2400" dirty="0"/>
              <a:t>with 12 countries on utilization of EO data for SDG monitoring</a:t>
            </a:r>
          </a:p>
          <a:p>
            <a:pPr lvl="0">
              <a:spcAft>
                <a:spcPts val="600"/>
              </a:spcAft>
            </a:pPr>
            <a:r>
              <a:rPr lang="en-US" sz="2400" b="1" dirty="0" smtClean="0"/>
              <a:t>Approach followed: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FAO </a:t>
            </a:r>
            <a:r>
              <a:rPr lang="en-GB" sz="2400" dirty="0" smtClean="0"/>
              <a:t>to work </a:t>
            </a:r>
            <a:r>
              <a:rPr lang="en-GB" sz="2400" dirty="0"/>
              <a:t>jointly with </a:t>
            </a:r>
            <a:r>
              <a:rPr lang="en-GB" sz="2400" dirty="0" smtClean="0"/>
              <a:t>NSOs </a:t>
            </a:r>
            <a:r>
              <a:rPr lang="en-GB" sz="2400" dirty="0"/>
              <a:t>to </a:t>
            </a:r>
            <a:r>
              <a:rPr lang="en-GB" sz="2400" dirty="0" smtClean="0"/>
              <a:t>set </a:t>
            </a:r>
            <a:r>
              <a:rPr lang="en-GB" sz="2400" dirty="0"/>
              <a:t>up the analytical environment on site and calculate the SDG baselines and time series. 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Use </a:t>
            </a:r>
            <a:r>
              <a:rPr lang="en-GB" sz="2400" dirty="0"/>
              <a:t>of Public domain EO </a:t>
            </a:r>
            <a:r>
              <a:rPr lang="en-GB" sz="2400" dirty="0" smtClean="0"/>
              <a:t>data &amp; applications </a:t>
            </a:r>
            <a:r>
              <a:rPr lang="en-GB" sz="2400" dirty="0"/>
              <a:t>through cloud computing platforms and free EO/GIS tools delivered to NSOs 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Use </a:t>
            </a:r>
            <a:r>
              <a:rPr lang="en-GB" sz="2400" dirty="0"/>
              <a:t>of local in situ data collected in the field and managed by NSO’s to validate EO products to improve accuracy of SDG estimation and </a:t>
            </a:r>
            <a:r>
              <a:rPr lang="en-GB" sz="2400" dirty="0" smtClean="0"/>
              <a:t>other national statistics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Designing </a:t>
            </a:r>
            <a:r>
              <a:rPr lang="en-GB" sz="2400" dirty="0"/>
              <a:t>and implementing </a:t>
            </a:r>
            <a:r>
              <a:rPr lang="en-GB" sz="2400" dirty="0" smtClean="0"/>
              <a:t>of technical </a:t>
            </a:r>
            <a:r>
              <a:rPr lang="en-GB" sz="2400" dirty="0"/>
              <a:t>solutions in </a:t>
            </a:r>
            <a:r>
              <a:rPr lang="en-GB" sz="2400" dirty="0" smtClean="0"/>
              <a:t>close collaboration </a:t>
            </a:r>
            <a:r>
              <a:rPr lang="en-GB" sz="2400" dirty="0"/>
              <a:t>with the National Statistical </a:t>
            </a:r>
            <a:r>
              <a:rPr lang="en-GB" sz="2400" dirty="0" smtClean="0"/>
              <a:t>Offices.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Delivery </a:t>
            </a:r>
            <a:r>
              <a:rPr lang="en-GB" sz="2400" dirty="0"/>
              <a:t>of training to ensure NSO capacity to run the EO analysis in time using low cost tools.</a:t>
            </a:r>
          </a:p>
        </p:txBody>
      </p:sp>
    </p:spTree>
    <p:extLst>
      <p:ext uri="{BB962C8B-B14F-4D97-AF65-F5344CB8AC3E}">
        <p14:creationId xmlns:p14="http://schemas.microsoft.com/office/powerpoint/2010/main" val="6322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" y="104705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8390" y="1671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Insert  own</a:t>
            </a:r>
          </a:p>
          <a:p>
            <a:r>
              <a:rPr lang="en-GB" dirty="0" smtClean="0"/>
              <a:t>member logo here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-17888"/>
            <a:ext cx="2267745" cy="99861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59785"/>
            <a:ext cx="7478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0070C0"/>
                </a:solidFill>
              </a:rPr>
              <a:t>Stocktaking of </a:t>
            </a:r>
            <a:r>
              <a:rPr lang="en-GB" sz="3200" b="1" dirty="0" smtClean="0">
                <a:solidFill>
                  <a:srgbClr val="0070C0"/>
                </a:solidFill>
              </a:rPr>
              <a:t>Geospatial Work in </a:t>
            </a:r>
          </a:p>
          <a:p>
            <a:pPr algn="ctr"/>
            <a:r>
              <a:rPr lang="en-GB" sz="3200" b="1" dirty="0">
                <a:solidFill>
                  <a:srgbClr val="0070C0"/>
                </a:solidFill>
              </a:rPr>
              <a:t>International Organizations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943" y="1053616"/>
            <a:ext cx="8924057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 smtClean="0"/>
              <a:t>At FAO request, </a:t>
            </a:r>
            <a:r>
              <a:rPr lang="en-GB" sz="2300" dirty="0" smtClean="0"/>
              <a:t>the CCSA </a:t>
            </a:r>
            <a:r>
              <a:rPr lang="en-GB" sz="2300" dirty="0" smtClean="0"/>
              <a:t>is conducting </a:t>
            </a:r>
            <a:r>
              <a:rPr lang="en-GB" sz="2300" dirty="0"/>
              <a:t>a stocktaking exercise </a:t>
            </a:r>
            <a:r>
              <a:rPr lang="en-GB" sz="2300" dirty="0" smtClean="0"/>
              <a:t>on </a:t>
            </a:r>
            <a:r>
              <a:rPr lang="en-GB" sz="2300" dirty="0" smtClean="0"/>
              <a:t>the use </a:t>
            </a:r>
            <a:r>
              <a:rPr lang="en-GB" sz="2300" dirty="0" smtClean="0"/>
              <a:t>of geospatial data in statistical </a:t>
            </a:r>
            <a:r>
              <a:rPr lang="en-GB" sz="2300" dirty="0" smtClean="0"/>
              <a:t>processes:</a:t>
            </a:r>
            <a:endParaRPr lang="en-GB" sz="2300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 smtClean="0"/>
              <a:t>To establish an inventory of geospatial tools/applications used by International Organizations, by category/type of </a:t>
            </a:r>
            <a:r>
              <a:rPr lang="en-GB" sz="2300" dirty="0" smtClean="0"/>
              <a:t>use. </a:t>
            </a:r>
            <a:endParaRPr lang="en-GB" sz="2300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 smtClean="0"/>
              <a:t>To collect experiences </a:t>
            </a:r>
            <a:r>
              <a:rPr lang="en-GB" sz="2300" dirty="0"/>
              <a:t>in building capacities at country </a:t>
            </a:r>
            <a:r>
              <a:rPr lang="en-GB" sz="2300" dirty="0" smtClean="0"/>
              <a:t>level on the use </a:t>
            </a:r>
            <a:r>
              <a:rPr lang="en-GB" sz="2300" dirty="0"/>
              <a:t>of geospatial tools/applications </a:t>
            </a:r>
            <a:r>
              <a:rPr lang="en-GB" sz="2300" dirty="0" smtClean="0"/>
              <a:t>for statistics</a:t>
            </a:r>
            <a:endParaRPr lang="en-GB" sz="23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 smtClean="0"/>
              <a:t>The </a:t>
            </a:r>
            <a:r>
              <a:rPr lang="en-GB" sz="2300" dirty="0"/>
              <a:t>exercise </a:t>
            </a:r>
            <a:r>
              <a:rPr lang="en-GB" sz="2300" dirty="0" smtClean="0"/>
              <a:t>will collect information on </a:t>
            </a:r>
            <a:r>
              <a:rPr lang="en-GB" sz="2300" dirty="0"/>
              <a:t>the current </a:t>
            </a:r>
            <a:r>
              <a:rPr lang="en-GB" sz="2300" dirty="0" smtClean="0"/>
              <a:t>situation on </a:t>
            </a:r>
            <a:r>
              <a:rPr lang="en-GB" sz="2300" dirty="0"/>
              <a:t>the use of geospatial </a:t>
            </a:r>
            <a:r>
              <a:rPr lang="en-GB" sz="2300" dirty="0" smtClean="0"/>
              <a:t>information,</a:t>
            </a:r>
            <a:r>
              <a:rPr lang="en-GB" sz="2300" dirty="0" smtClean="0"/>
              <a:t> but also assess </a:t>
            </a:r>
            <a:r>
              <a:rPr lang="en-GB" sz="2300" dirty="0"/>
              <a:t>challenges, needs, and </a:t>
            </a:r>
            <a:r>
              <a:rPr lang="en-GB" sz="2300" dirty="0" smtClean="0"/>
              <a:t>future plans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The results of survey will be presented at the next session of the CCSA in September 2019. </a:t>
            </a:r>
            <a:endParaRPr lang="en-GB" sz="23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 smtClean="0"/>
              <a:t>The ultimate objective is to highlight </a:t>
            </a:r>
            <a:r>
              <a:rPr lang="en-GB" sz="2300" dirty="0"/>
              <a:t>possible </a:t>
            </a:r>
            <a:r>
              <a:rPr lang="en-GB" sz="2300" dirty="0" smtClean="0"/>
              <a:t>overlaps and </a:t>
            </a:r>
            <a:r>
              <a:rPr lang="en-GB" sz="2300" dirty="0" smtClean="0"/>
              <a:t>areas where it </a:t>
            </a:r>
            <a:r>
              <a:rPr lang="en-GB" sz="2300" dirty="0"/>
              <a:t>might be useful </a:t>
            </a:r>
            <a:r>
              <a:rPr lang="en-GB" sz="2300" dirty="0" smtClean="0"/>
              <a:t>to build </a:t>
            </a:r>
            <a:r>
              <a:rPr lang="en-GB" sz="2300" dirty="0"/>
              <a:t>partnerships among </a:t>
            </a:r>
            <a:r>
              <a:rPr lang="en-GB" sz="2300" dirty="0"/>
              <a:t>International Organizations for </a:t>
            </a:r>
            <a:r>
              <a:rPr lang="en-GB" sz="2300" dirty="0" smtClean="0"/>
              <a:t>sharing geospatial </a:t>
            </a:r>
            <a:r>
              <a:rPr lang="en-GB" sz="2300" dirty="0"/>
              <a:t>tools</a:t>
            </a:r>
            <a:r>
              <a:rPr lang="en-GB" sz="2300" dirty="0" smtClean="0"/>
              <a:t>/ applications </a:t>
            </a:r>
          </a:p>
        </p:txBody>
      </p:sp>
    </p:spTree>
    <p:extLst>
      <p:ext uri="{BB962C8B-B14F-4D97-AF65-F5344CB8AC3E}">
        <p14:creationId xmlns:p14="http://schemas.microsoft.com/office/powerpoint/2010/main" val="379390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4131</TotalTime>
  <Words>838</Words>
  <Application>Microsoft Office PowerPoint</Application>
  <PresentationFormat>On-screen Show (4:3)</PresentationFormat>
  <Paragraphs>96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Use of Geospatial Data for SDG Monitoring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Central 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Nymand-Andersen, Per</dc:creator>
  <cp:lastModifiedBy>Gennari, Pietro (OCS)</cp:lastModifiedBy>
  <cp:revision>173</cp:revision>
  <dcterms:created xsi:type="dcterms:W3CDTF">2015-06-09T13:29:09Z</dcterms:created>
  <dcterms:modified xsi:type="dcterms:W3CDTF">2019-04-17T11:27:59Z</dcterms:modified>
</cp:coreProperties>
</file>